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466" r:id="rId2"/>
    <p:sldId id="505" r:id="rId3"/>
    <p:sldId id="596" r:id="rId4"/>
    <p:sldId id="591" r:id="rId5"/>
    <p:sldId id="573" r:id="rId6"/>
    <p:sldId id="470" r:id="rId7"/>
    <p:sldId id="565" r:id="rId8"/>
    <p:sldId id="566" r:id="rId9"/>
    <p:sldId id="569" r:id="rId10"/>
    <p:sldId id="567" r:id="rId11"/>
    <p:sldId id="570" r:id="rId12"/>
    <p:sldId id="571" r:id="rId13"/>
    <p:sldId id="574" r:id="rId14"/>
    <p:sldId id="575" r:id="rId15"/>
    <p:sldId id="590" r:id="rId16"/>
    <p:sldId id="594" r:id="rId17"/>
    <p:sldId id="606" r:id="rId18"/>
    <p:sldId id="608" r:id="rId19"/>
    <p:sldId id="607" r:id="rId20"/>
    <p:sldId id="593" r:id="rId21"/>
    <p:sldId id="609" r:id="rId22"/>
    <p:sldId id="582" r:id="rId23"/>
    <p:sldId id="612" r:id="rId24"/>
    <p:sldId id="611" r:id="rId25"/>
    <p:sldId id="610" r:id="rId26"/>
    <p:sldId id="602" r:id="rId27"/>
    <p:sldId id="618" r:id="rId28"/>
    <p:sldId id="619" r:id="rId29"/>
    <p:sldId id="621" r:id="rId30"/>
    <p:sldId id="622" r:id="rId31"/>
    <p:sldId id="623" r:id="rId32"/>
    <p:sldId id="627" r:id="rId33"/>
    <p:sldId id="624" r:id="rId34"/>
    <p:sldId id="592" r:id="rId35"/>
    <p:sldId id="605" r:id="rId36"/>
    <p:sldId id="603" r:id="rId37"/>
    <p:sldId id="578" r:id="rId38"/>
    <p:sldId id="579" r:id="rId39"/>
    <p:sldId id="581" r:id="rId40"/>
    <p:sldId id="629" r:id="rId41"/>
    <p:sldId id="630" r:id="rId42"/>
    <p:sldId id="597" r:id="rId43"/>
    <p:sldId id="598" r:id="rId44"/>
    <p:sldId id="599" r:id="rId45"/>
    <p:sldId id="601" r:id="rId46"/>
    <p:sldId id="461" r:id="rId47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BAB"/>
    <a:srgbClr val="AEBFF4"/>
    <a:srgbClr val="FFC3D5"/>
    <a:srgbClr val="9BABED"/>
    <a:srgbClr val="FBBAC1"/>
    <a:srgbClr val="FBA6C1"/>
    <a:srgbClr val="F9978E"/>
    <a:srgbClr val="FF8181"/>
    <a:srgbClr val="CCFF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27" autoAdjust="0"/>
    <p:restoredTop sz="94923" autoAdjust="0"/>
  </p:normalViewPr>
  <p:slideViewPr>
    <p:cSldViewPr snapToGrid="0">
      <p:cViewPr varScale="1">
        <p:scale>
          <a:sx n="85" d="100"/>
          <a:sy n="85" d="100"/>
        </p:scale>
        <p:origin x="-571" y="-72"/>
      </p:cViewPr>
      <p:guideLst>
        <p:guide orient="horz" pos="425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E4724-F0DC-46EE-8D45-937373CA9020}" type="doc">
      <dgm:prSet loTypeId="urn:microsoft.com/office/officeart/2008/layout/PictureAccentList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ADEE119A-1E79-4052-BDCB-47C9DFA53554}">
      <dgm:prSet phldrT="[Текст]" custT="1"/>
      <dgm:spPr/>
      <dgm:t>
        <a:bodyPr/>
        <a:lstStyle/>
        <a:p>
          <a:r>
            <a:rPr lang="ru-RU" sz="1800" b="0" dirty="0">
              <a:latin typeface="Times New Roman" pitchFamily="18" charset="0"/>
              <a:cs typeface="Times New Roman" pitchFamily="18" charset="0"/>
            </a:rPr>
            <a:t>Концептуальные подходы, на которых базируется совершенствование порядка ведения бюджетного учета ТОФК операций с бюджетными и денежными обязательствами получателей средств федерального бюджета: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D465E40-1F85-49D6-938E-0ED76037728B}" type="parTrans" cxnId="{B1EE706A-FDFC-4DFE-A265-94AF3F379467}">
      <dgm:prSet/>
      <dgm:spPr/>
      <dgm:t>
        <a:bodyPr/>
        <a:lstStyle/>
        <a:p>
          <a:endParaRPr lang="ru-RU"/>
        </a:p>
      </dgm:t>
    </dgm:pt>
    <dgm:pt modelId="{BFC0E998-269F-4080-94E2-9760B5143D50}" type="sibTrans" cxnId="{B1EE706A-FDFC-4DFE-A265-94AF3F379467}">
      <dgm:prSet/>
      <dgm:spPr/>
      <dgm:t>
        <a:bodyPr/>
        <a:lstStyle/>
        <a:p>
          <a:endParaRPr lang="ru-RU"/>
        </a:p>
      </dgm:t>
    </dgm:pt>
    <dgm:pt modelId="{974763A9-8712-48CB-8DEA-9B7E785B08C8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>
              <a:latin typeface="Times New Roman" pitchFamily="18" charset="0"/>
              <a:cs typeface="Times New Roman" pitchFamily="18" charset="0"/>
            </a:rPr>
            <a:t>Приведение в соответствие положений приказов Минфина России от</a:t>
          </a:r>
          <a:r>
            <a:rPr lang="ru-RU" sz="18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 30.12.2015 </a:t>
          </a:r>
          <a:r>
            <a:rPr lang="ru-RU" sz="1800" dirty="0">
              <a:latin typeface="Times New Roman" pitchFamily="18" charset="0"/>
              <a:cs typeface="Times New Roman" pitchFamily="18" charset="0"/>
            </a:rPr>
            <a:t>№ 221н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>
              <a:latin typeface="Times New Roman" pitchFamily="18" charset="0"/>
              <a:cs typeface="Times New Roman" pitchFamily="18" charset="0"/>
            </a:rPr>
            <a:t>и от 01.12.2010 № 157н (от 06.12.2010 № 162н)</a:t>
          </a:r>
          <a:endParaRPr lang="ru-RU" sz="1800" dirty="0"/>
        </a:p>
      </dgm:t>
    </dgm:pt>
    <dgm:pt modelId="{AA084A9B-27F3-4F60-A534-E362269C22C0}" type="sibTrans" cxnId="{730BB320-6B20-452C-9E4A-0C3E74CA56CA}">
      <dgm:prSet/>
      <dgm:spPr/>
      <dgm:t>
        <a:bodyPr/>
        <a:lstStyle/>
        <a:p>
          <a:endParaRPr lang="ru-RU"/>
        </a:p>
      </dgm:t>
    </dgm:pt>
    <dgm:pt modelId="{0325E108-57DA-4448-B20F-18D00426E25A}" type="parTrans" cxnId="{730BB320-6B20-452C-9E4A-0C3E74CA56CA}">
      <dgm:prSet/>
      <dgm:spPr/>
      <dgm:t>
        <a:bodyPr/>
        <a:lstStyle/>
        <a:p>
          <a:endParaRPr lang="ru-RU"/>
        </a:p>
      </dgm:t>
    </dgm:pt>
    <dgm:pt modelId="{112887CB-1D48-4455-80A9-87BC8F4920AF}">
      <dgm:prSet phldrT="[Текст]" custT="1"/>
      <dgm:spPr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</a:gra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Обеспечение полноты отражения в бюджетном учете ТОФК операций с бюджетными и денежными обязательствами, приминаемыми получателями средств федерального бюджета;</a:t>
          </a:r>
          <a:endParaRPr lang="ru-RU" sz="1800" dirty="0"/>
        </a:p>
      </dgm:t>
    </dgm:pt>
    <dgm:pt modelId="{E855B9FD-CB12-4AB9-8660-897E9955B46C}" type="sibTrans" cxnId="{3538FB73-62BD-40C0-AFBC-8AB836EB037A}">
      <dgm:prSet/>
      <dgm:spPr/>
      <dgm:t>
        <a:bodyPr/>
        <a:lstStyle/>
        <a:p>
          <a:endParaRPr lang="ru-RU"/>
        </a:p>
      </dgm:t>
    </dgm:pt>
    <dgm:pt modelId="{BE377B54-973F-4C92-B57A-40018D9011AC}" type="parTrans" cxnId="{3538FB73-62BD-40C0-AFBC-8AB836EB037A}">
      <dgm:prSet/>
      <dgm:spPr/>
      <dgm:t>
        <a:bodyPr/>
        <a:lstStyle/>
        <a:p>
          <a:endParaRPr lang="ru-RU"/>
        </a:p>
      </dgm:t>
    </dgm:pt>
    <dgm:pt modelId="{4E4F9067-C0C9-4C6B-AF6A-5AF737F834D8}" type="pres">
      <dgm:prSet presAssocID="{33EE4724-F0DC-46EE-8D45-937373CA9020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9F39216-8E71-42C4-9CB4-37E67253B0B1}" type="pres">
      <dgm:prSet presAssocID="{ADEE119A-1E79-4052-BDCB-47C9DFA53554}" presName="root" presStyleCnt="0">
        <dgm:presLayoutVars>
          <dgm:chMax/>
          <dgm:chPref val="4"/>
        </dgm:presLayoutVars>
      </dgm:prSet>
      <dgm:spPr/>
    </dgm:pt>
    <dgm:pt modelId="{88A98FDD-EE2B-41F8-8641-2576F603E1A7}" type="pres">
      <dgm:prSet presAssocID="{ADEE119A-1E79-4052-BDCB-47C9DFA53554}" presName="rootComposite" presStyleCnt="0">
        <dgm:presLayoutVars/>
      </dgm:prSet>
      <dgm:spPr/>
    </dgm:pt>
    <dgm:pt modelId="{3EACA5FE-D3A6-4DD8-8797-C9F18F71D301}" type="pres">
      <dgm:prSet presAssocID="{ADEE119A-1E79-4052-BDCB-47C9DFA53554}" presName="rootText" presStyleLbl="node0" presStyleIdx="0" presStyleCnt="1" custScaleX="124753" custScaleY="83271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8323AB49-F7DD-4811-9873-A89D1697FA46}" type="pres">
      <dgm:prSet presAssocID="{ADEE119A-1E79-4052-BDCB-47C9DFA53554}" presName="childShape" presStyleCnt="0">
        <dgm:presLayoutVars>
          <dgm:chMax val="0"/>
          <dgm:chPref val="0"/>
        </dgm:presLayoutVars>
      </dgm:prSet>
      <dgm:spPr/>
    </dgm:pt>
    <dgm:pt modelId="{7E17D1CD-B429-46DD-BB8B-A5F5BF693001}" type="pres">
      <dgm:prSet presAssocID="{112887CB-1D48-4455-80A9-87BC8F4920AF}" presName="childComposite" presStyleCnt="0">
        <dgm:presLayoutVars>
          <dgm:chMax val="0"/>
          <dgm:chPref val="0"/>
        </dgm:presLayoutVars>
      </dgm:prSet>
      <dgm:spPr/>
    </dgm:pt>
    <dgm:pt modelId="{8ECCE88F-EC4F-4C7B-B8EF-577F98C3D030}" type="pres">
      <dgm:prSet presAssocID="{112887CB-1D48-4455-80A9-87BC8F4920AF}" presName="Image" presStyleLbl="node1" presStyleIdx="0" presStyleCnt="2" custScaleX="91555" custScaleY="60391"/>
      <dgm:spPr>
        <a:noFill/>
      </dgm:spPr>
    </dgm:pt>
    <dgm:pt modelId="{3FAE4610-8FA9-4107-AA4D-FB1F1D7B7E2C}" type="pres">
      <dgm:prSet presAssocID="{112887CB-1D48-4455-80A9-87BC8F4920AF}" presName="childText" presStyleLbl="lnNode1" presStyleIdx="0" presStyleCnt="2" custScaleX="133875" custScaleY="73036" custLinFactNeighborX="3127" custLinFactNeighborY="9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8C89C-925B-4F1E-9A2D-99BE0E4336D0}" type="pres">
      <dgm:prSet presAssocID="{974763A9-8712-48CB-8DEA-9B7E785B08C8}" presName="childComposite" presStyleCnt="0">
        <dgm:presLayoutVars>
          <dgm:chMax val="0"/>
          <dgm:chPref val="0"/>
        </dgm:presLayoutVars>
      </dgm:prSet>
      <dgm:spPr/>
    </dgm:pt>
    <dgm:pt modelId="{F11FB7C5-A0D7-46DB-9BD6-EF74A3C53934}" type="pres">
      <dgm:prSet presAssocID="{974763A9-8712-48CB-8DEA-9B7E785B08C8}" presName="Image" presStyleLbl="node1" presStyleIdx="1" presStyleCnt="2" custScaleX="92679" custScaleY="60454"/>
      <dgm:spPr>
        <a:noFill/>
      </dgm:spPr>
    </dgm:pt>
    <dgm:pt modelId="{C8E3F7E4-941C-4577-B7EA-E618A4277383}" type="pres">
      <dgm:prSet presAssocID="{974763A9-8712-48CB-8DEA-9B7E785B08C8}" presName="childText" presStyleLbl="lnNode1" presStyleIdx="1" presStyleCnt="2" custScaleX="133849" custScaleY="73143" custLinFactNeighborX="3127" custLinFactNeighborY="9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0BB320-6B20-452C-9E4A-0C3E74CA56CA}" srcId="{ADEE119A-1E79-4052-BDCB-47C9DFA53554}" destId="{974763A9-8712-48CB-8DEA-9B7E785B08C8}" srcOrd="1" destOrd="0" parTransId="{0325E108-57DA-4448-B20F-18D00426E25A}" sibTransId="{AA084A9B-27F3-4F60-A534-E362269C22C0}"/>
    <dgm:cxn modelId="{17E4ADFC-3817-423C-8FC5-2C033E86C793}" type="presOf" srcId="{974763A9-8712-48CB-8DEA-9B7E785B08C8}" destId="{C8E3F7E4-941C-4577-B7EA-E618A4277383}" srcOrd="0" destOrd="0" presId="urn:microsoft.com/office/officeart/2008/layout/PictureAccentList"/>
    <dgm:cxn modelId="{307BCCF3-300C-4670-8590-A0CB8573A4F3}" type="presOf" srcId="{33EE4724-F0DC-46EE-8D45-937373CA9020}" destId="{4E4F9067-C0C9-4C6B-AF6A-5AF737F834D8}" srcOrd="0" destOrd="0" presId="urn:microsoft.com/office/officeart/2008/layout/PictureAccentList"/>
    <dgm:cxn modelId="{2E2247DE-6E5F-4995-A9FF-07E0554F025C}" type="presOf" srcId="{112887CB-1D48-4455-80A9-87BC8F4920AF}" destId="{3FAE4610-8FA9-4107-AA4D-FB1F1D7B7E2C}" srcOrd="0" destOrd="0" presId="urn:microsoft.com/office/officeart/2008/layout/PictureAccentList"/>
    <dgm:cxn modelId="{3538FB73-62BD-40C0-AFBC-8AB836EB037A}" srcId="{ADEE119A-1E79-4052-BDCB-47C9DFA53554}" destId="{112887CB-1D48-4455-80A9-87BC8F4920AF}" srcOrd="0" destOrd="0" parTransId="{BE377B54-973F-4C92-B57A-40018D9011AC}" sibTransId="{E855B9FD-CB12-4AB9-8660-897E9955B46C}"/>
    <dgm:cxn modelId="{B1EE706A-FDFC-4DFE-A265-94AF3F379467}" srcId="{33EE4724-F0DC-46EE-8D45-937373CA9020}" destId="{ADEE119A-1E79-4052-BDCB-47C9DFA53554}" srcOrd="0" destOrd="0" parTransId="{6D465E40-1F85-49D6-938E-0ED76037728B}" sibTransId="{BFC0E998-269F-4080-94E2-9760B5143D50}"/>
    <dgm:cxn modelId="{DA028516-EBF1-47E7-831B-3FD672C43DDE}" type="presOf" srcId="{ADEE119A-1E79-4052-BDCB-47C9DFA53554}" destId="{3EACA5FE-D3A6-4DD8-8797-C9F18F71D301}" srcOrd="0" destOrd="0" presId="urn:microsoft.com/office/officeart/2008/layout/PictureAccentList"/>
    <dgm:cxn modelId="{AE5561DF-9121-43F7-9474-FC979F7A9EE4}" type="presParOf" srcId="{4E4F9067-C0C9-4C6B-AF6A-5AF737F834D8}" destId="{89F39216-8E71-42C4-9CB4-37E67253B0B1}" srcOrd="0" destOrd="0" presId="urn:microsoft.com/office/officeart/2008/layout/PictureAccentList"/>
    <dgm:cxn modelId="{48867137-A7AE-42EF-92D7-CE1C74AD3820}" type="presParOf" srcId="{89F39216-8E71-42C4-9CB4-37E67253B0B1}" destId="{88A98FDD-EE2B-41F8-8641-2576F603E1A7}" srcOrd="0" destOrd="0" presId="urn:microsoft.com/office/officeart/2008/layout/PictureAccentList"/>
    <dgm:cxn modelId="{8A56DDDD-F691-47AF-AD87-D32A0D008C96}" type="presParOf" srcId="{88A98FDD-EE2B-41F8-8641-2576F603E1A7}" destId="{3EACA5FE-D3A6-4DD8-8797-C9F18F71D301}" srcOrd="0" destOrd="0" presId="urn:microsoft.com/office/officeart/2008/layout/PictureAccentList"/>
    <dgm:cxn modelId="{21CB0DAE-A90D-4257-9CE9-68C62DCBFB6E}" type="presParOf" srcId="{89F39216-8E71-42C4-9CB4-37E67253B0B1}" destId="{8323AB49-F7DD-4811-9873-A89D1697FA46}" srcOrd="1" destOrd="0" presId="urn:microsoft.com/office/officeart/2008/layout/PictureAccentList"/>
    <dgm:cxn modelId="{8E58BFD8-7F9C-4A23-83B0-9E39AC32D849}" type="presParOf" srcId="{8323AB49-F7DD-4811-9873-A89D1697FA46}" destId="{7E17D1CD-B429-46DD-BB8B-A5F5BF693001}" srcOrd="0" destOrd="0" presId="urn:microsoft.com/office/officeart/2008/layout/PictureAccentList"/>
    <dgm:cxn modelId="{09C3543D-87CA-4ED5-91F6-9BBE769DCFD4}" type="presParOf" srcId="{7E17D1CD-B429-46DD-BB8B-A5F5BF693001}" destId="{8ECCE88F-EC4F-4C7B-B8EF-577F98C3D030}" srcOrd="0" destOrd="0" presId="urn:microsoft.com/office/officeart/2008/layout/PictureAccentList"/>
    <dgm:cxn modelId="{5569B2B7-55F2-480A-B0BE-A70AFB8ACD7E}" type="presParOf" srcId="{7E17D1CD-B429-46DD-BB8B-A5F5BF693001}" destId="{3FAE4610-8FA9-4107-AA4D-FB1F1D7B7E2C}" srcOrd="1" destOrd="0" presId="urn:microsoft.com/office/officeart/2008/layout/PictureAccentList"/>
    <dgm:cxn modelId="{2A15B278-CCB9-4BA6-BCF0-C17FB3624B26}" type="presParOf" srcId="{8323AB49-F7DD-4811-9873-A89D1697FA46}" destId="{46A8C89C-925B-4F1E-9A2D-99BE0E4336D0}" srcOrd="1" destOrd="0" presId="urn:microsoft.com/office/officeart/2008/layout/PictureAccentList"/>
    <dgm:cxn modelId="{7127A1C9-24FC-4B53-AB0D-6069BC89478A}" type="presParOf" srcId="{46A8C89C-925B-4F1E-9A2D-99BE0E4336D0}" destId="{F11FB7C5-A0D7-46DB-9BD6-EF74A3C53934}" srcOrd="0" destOrd="0" presId="urn:microsoft.com/office/officeart/2008/layout/PictureAccentList"/>
    <dgm:cxn modelId="{5E673395-E735-41FC-94D9-2E194A1D98C1}" type="presParOf" srcId="{46A8C89C-925B-4F1E-9A2D-99BE0E4336D0}" destId="{C8E3F7E4-941C-4577-B7EA-E618A4277383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EE4724-F0DC-46EE-8D45-937373CA9020}" type="doc">
      <dgm:prSet loTypeId="urn:microsoft.com/office/officeart/2008/layout/PictureAccentList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ADEE119A-1E79-4052-BDCB-47C9DFA53554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altLang="ru-RU" sz="1800" b="0" dirty="0">
              <a:latin typeface="Times New Roman" pitchFamily="18" charset="0"/>
              <a:cs typeface="Times New Roman" pitchFamily="18" charset="0"/>
            </a:rPr>
            <a:t>Режимы формирования Ведомости учета операций с бюджетными и денежными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altLang="ru-RU" sz="1800" b="0" dirty="0">
              <a:latin typeface="Times New Roman" pitchFamily="18" charset="0"/>
              <a:cs typeface="Times New Roman" pitchFamily="18" charset="0"/>
            </a:rPr>
            <a:t> обязательствами получателей бюджетных средств и администраторов источников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altLang="ru-RU" sz="1800" b="0" dirty="0">
              <a:latin typeface="Times New Roman" pitchFamily="18" charset="0"/>
              <a:cs typeface="Times New Roman" pitchFamily="18" charset="0"/>
            </a:rPr>
            <a:t>финансирования дефицита бюджетов (ф. 0531ХХХ)</a:t>
          </a:r>
          <a:r>
            <a:rPr lang="ru-RU" sz="1800" b="0" dirty="0">
              <a:latin typeface="Times New Roman" pitchFamily="18" charset="0"/>
              <a:cs typeface="Times New Roman" pitchFamily="18" charset="0"/>
            </a:rPr>
            <a:t>: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D465E40-1F85-49D6-938E-0ED76037728B}" type="parTrans" cxnId="{B1EE706A-FDFC-4DFE-A265-94AF3F379467}">
      <dgm:prSet/>
      <dgm:spPr/>
      <dgm:t>
        <a:bodyPr/>
        <a:lstStyle/>
        <a:p>
          <a:endParaRPr lang="ru-RU"/>
        </a:p>
      </dgm:t>
    </dgm:pt>
    <dgm:pt modelId="{BFC0E998-269F-4080-94E2-9760B5143D50}" type="sibTrans" cxnId="{B1EE706A-FDFC-4DFE-A265-94AF3F379467}">
      <dgm:prSet/>
      <dgm:spPr/>
      <dgm:t>
        <a:bodyPr/>
        <a:lstStyle/>
        <a:p>
          <a:endParaRPr lang="ru-RU"/>
        </a:p>
      </dgm:t>
    </dgm:pt>
    <dgm:pt modelId="{112887CB-1D48-4455-80A9-87BC8F4920AF}">
      <dgm:prSet phldrT="[Текст]" custT="1"/>
      <dgm:spPr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</a:gradFill>
      </dgm:spPr>
      <dgm:t>
        <a:bodyPr/>
        <a:lstStyle/>
        <a:p>
          <a:pPr algn="l">
            <a:spcAft>
              <a:spcPts val="0"/>
            </a:spcAft>
          </a:pPr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по операциям с БО и ДО федерального бюджета за произвольный период;</a:t>
          </a:r>
        </a:p>
      </dgm:t>
    </dgm:pt>
    <dgm:pt modelId="{E855B9FD-CB12-4AB9-8660-897E9955B46C}" type="sibTrans" cxnId="{3538FB73-62BD-40C0-AFBC-8AB836EB037A}">
      <dgm:prSet/>
      <dgm:spPr/>
      <dgm:t>
        <a:bodyPr/>
        <a:lstStyle/>
        <a:p>
          <a:endParaRPr lang="ru-RU"/>
        </a:p>
      </dgm:t>
    </dgm:pt>
    <dgm:pt modelId="{BE377B54-973F-4C92-B57A-40018D9011AC}" type="parTrans" cxnId="{3538FB73-62BD-40C0-AFBC-8AB836EB037A}">
      <dgm:prSet/>
      <dgm:spPr/>
      <dgm:t>
        <a:bodyPr/>
        <a:lstStyle/>
        <a:p>
          <a:endParaRPr lang="ru-RU"/>
        </a:p>
      </dgm:t>
    </dgm:pt>
    <dgm:pt modelId="{91EB9AA5-3F81-4C8C-9C14-39C2C05F2191}">
      <dgm:prSet phldrT="[Текст]" custT="1"/>
      <dgm:spPr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</a:gradFill>
      </dgm:spPr>
      <dgm:t>
        <a:bodyPr/>
        <a:lstStyle/>
        <a:p>
          <a:pPr algn="l"/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по операциям с БО и ДО отдельного получателя бюджетных средств и/или администратора источников финансирования дефицита бюджета за произвольный период;</a:t>
          </a:r>
          <a:endParaRPr lang="ru-RU" sz="1800" dirty="0"/>
        </a:p>
      </dgm:t>
    </dgm:pt>
    <dgm:pt modelId="{D309CC17-B8F7-43B6-93B6-B994BEA08677}" type="parTrans" cxnId="{8C85439B-F8C9-4685-A45A-DDFC648926CC}">
      <dgm:prSet/>
      <dgm:spPr/>
      <dgm:t>
        <a:bodyPr/>
        <a:lstStyle/>
        <a:p>
          <a:endParaRPr lang="ru-RU"/>
        </a:p>
      </dgm:t>
    </dgm:pt>
    <dgm:pt modelId="{184D59AC-4D96-455D-9805-6C5D9FDDDDE5}" type="sibTrans" cxnId="{8C85439B-F8C9-4685-A45A-DDFC648926CC}">
      <dgm:prSet/>
      <dgm:spPr/>
      <dgm:t>
        <a:bodyPr/>
        <a:lstStyle/>
        <a:p>
          <a:endParaRPr lang="ru-RU"/>
        </a:p>
      </dgm:t>
    </dgm:pt>
    <dgm:pt modelId="{94C280A6-12D8-4E6D-A0E8-B76F4B62D961}">
      <dgm:prSet phldrT="[Текст]" custT="1"/>
      <dgm:spPr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</a:gradFill>
      </dgm:spPr>
      <dgm:t>
        <a:bodyPr/>
        <a:lstStyle/>
        <a:p>
          <a:pPr algn="l"/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по отдельному БО за произвольный период;</a:t>
          </a:r>
          <a:endParaRPr lang="ru-RU" sz="1800" dirty="0"/>
        </a:p>
      </dgm:t>
    </dgm:pt>
    <dgm:pt modelId="{FC7012F8-D423-4B32-B7C1-4BFF6541B496}" type="parTrans" cxnId="{BE9877DD-353A-4258-B14D-9B24B5ABCF7D}">
      <dgm:prSet/>
      <dgm:spPr/>
      <dgm:t>
        <a:bodyPr/>
        <a:lstStyle/>
        <a:p>
          <a:endParaRPr lang="ru-RU"/>
        </a:p>
      </dgm:t>
    </dgm:pt>
    <dgm:pt modelId="{09B8B656-6D38-414F-B06A-12C5D7FA56DA}" type="sibTrans" cxnId="{BE9877DD-353A-4258-B14D-9B24B5ABCF7D}">
      <dgm:prSet/>
      <dgm:spPr/>
      <dgm:t>
        <a:bodyPr/>
        <a:lstStyle/>
        <a:p>
          <a:endParaRPr lang="ru-RU"/>
        </a:p>
      </dgm:t>
    </dgm:pt>
    <dgm:pt modelId="{9869965B-E268-4735-8DE0-48CC82948130}">
      <dgm:prSet phldrT="[Текст]" custT="1"/>
      <dgm:spPr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</a:gradFill>
      </dgm:spPr>
      <dgm:t>
        <a:bodyPr/>
        <a:lstStyle/>
        <a:p>
          <a:pPr algn="l"/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по отдельному коду бюджетной классификации, по которому в ТОФК приняты на учет БО и ДО, за произвольный период;</a:t>
          </a:r>
          <a:endParaRPr lang="ru-RU" sz="1800" dirty="0"/>
        </a:p>
      </dgm:t>
    </dgm:pt>
    <dgm:pt modelId="{069E93F0-29F3-4B48-9EFE-B0CFD58922F7}" type="parTrans" cxnId="{FD3A299D-E03C-4B0B-A8D0-9C6443C8E471}">
      <dgm:prSet/>
      <dgm:spPr/>
      <dgm:t>
        <a:bodyPr/>
        <a:lstStyle/>
        <a:p>
          <a:endParaRPr lang="ru-RU"/>
        </a:p>
      </dgm:t>
    </dgm:pt>
    <dgm:pt modelId="{6A760533-0AF8-4ACA-AD98-C9904E87A2AF}" type="sibTrans" cxnId="{FD3A299D-E03C-4B0B-A8D0-9C6443C8E471}">
      <dgm:prSet/>
      <dgm:spPr/>
      <dgm:t>
        <a:bodyPr/>
        <a:lstStyle/>
        <a:p>
          <a:endParaRPr lang="ru-RU"/>
        </a:p>
      </dgm:t>
    </dgm:pt>
    <dgm:pt modelId="{C59ECBC7-5EBD-4C54-84C3-7D7851C7C141}">
      <dgm:prSet phldrT="[Текст]" custT="1"/>
      <dgm:spPr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</a:gradFill>
      </dgm:spPr>
      <dgm:t>
        <a:bodyPr/>
        <a:lstStyle/>
        <a:p>
          <a:pPr algn="l"/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по операциям с БО и ДО федерального бюджета по всем финансовым периодам за произвольный период;</a:t>
          </a:r>
          <a:endParaRPr lang="ru-RU" sz="1800" dirty="0"/>
        </a:p>
      </dgm:t>
    </dgm:pt>
    <dgm:pt modelId="{8CE606B9-7804-4E20-816D-6FDE225A90F4}" type="parTrans" cxnId="{69A751C1-330A-422A-AC42-983AD956AFB6}">
      <dgm:prSet/>
      <dgm:spPr/>
      <dgm:t>
        <a:bodyPr/>
        <a:lstStyle/>
        <a:p>
          <a:endParaRPr lang="ru-RU"/>
        </a:p>
      </dgm:t>
    </dgm:pt>
    <dgm:pt modelId="{2B7652A0-B783-4204-8D20-A7FCF29AC3CC}" type="sibTrans" cxnId="{69A751C1-330A-422A-AC42-983AD956AFB6}">
      <dgm:prSet/>
      <dgm:spPr/>
      <dgm:t>
        <a:bodyPr/>
        <a:lstStyle/>
        <a:p>
          <a:endParaRPr lang="ru-RU"/>
        </a:p>
      </dgm:t>
    </dgm:pt>
    <dgm:pt modelId="{9DC9424E-D9EB-4206-8C25-12921BFD7283}">
      <dgm:prSet phldrT="[Текст]" custT="1"/>
      <dgm:spPr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</a:gradFill>
      </dgm:spPr>
      <dgm:t>
        <a:bodyPr/>
        <a:lstStyle/>
        <a:p>
          <a:pPr algn="l"/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по операциям с БО и ДО федерального бюджета в разрезе финансовых периодов за произвольный период;</a:t>
          </a:r>
          <a:endParaRPr lang="ru-RU" sz="1800" dirty="0"/>
        </a:p>
      </dgm:t>
    </dgm:pt>
    <dgm:pt modelId="{95F611B6-E2D1-4406-9FA1-41C15D99DF7C}" type="parTrans" cxnId="{8C19796C-D57A-478E-ACF6-FDD2DC1A9154}">
      <dgm:prSet/>
      <dgm:spPr/>
      <dgm:t>
        <a:bodyPr/>
        <a:lstStyle/>
        <a:p>
          <a:endParaRPr lang="ru-RU"/>
        </a:p>
      </dgm:t>
    </dgm:pt>
    <dgm:pt modelId="{9D9E5AA1-2052-4D0C-AC56-879200D67D8A}" type="sibTrans" cxnId="{8C19796C-D57A-478E-ACF6-FDD2DC1A9154}">
      <dgm:prSet/>
      <dgm:spPr/>
      <dgm:t>
        <a:bodyPr/>
        <a:lstStyle/>
        <a:p>
          <a:endParaRPr lang="ru-RU"/>
        </a:p>
      </dgm:t>
    </dgm:pt>
    <dgm:pt modelId="{121B956B-9900-4D03-ADDE-82527C7E8E55}">
      <dgm:prSet phldrT="[Текст]" custT="1"/>
      <dgm:spPr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</a:gradFill>
      </dgm:spPr>
      <dgm:t>
        <a:bodyPr/>
        <a:lstStyle/>
        <a:p>
          <a:pPr algn="l"/>
          <a:r>
            <a:rPr lang="ru-RU" altLang="ru-RU" sz="1800" b="1" dirty="0">
              <a:latin typeface="Times New Roman" pitchFamily="18" charset="0"/>
              <a:cs typeface="Times New Roman" pitchFamily="18" charset="0"/>
            </a:rPr>
            <a:t>по неисполненным БО и ДО федерального бюджета на произвольную дату</a:t>
          </a:r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;</a:t>
          </a:r>
          <a:endParaRPr lang="ru-RU" sz="1800" dirty="0"/>
        </a:p>
      </dgm:t>
    </dgm:pt>
    <dgm:pt modelId="{CE5BCB7B-F543-4BE4-8017-5A2E49321A6C}" type="parTrans" cxnId="{660005F5-7D54-4F16-9D0D-4009D252B793}">
      <dgm:prSet/>
      <dgm:spPr/>
      <dgm:t>
        <a:bodyPr/>
        <a:lstStyle/>
        <a:p>
          <a:endParaRPr lang="ru-RU"/>
        </a:p>
      </dgm:t>
    </dgm:pt>
    <dgm:pt modelId="{C0F6E6C3-A2A1-45E5-8CBE-1262F786C0D9}" type="sibTrans" cxnId="{660005F5-7D54-4F16-9D0D-4009D252B793}">
      <dgm:prSet/>
      <dgm:spPr/>
      <dgm:t>
        <a:bodyPr/>
        <a:lstStyle/>
        <a:p>
          <a:endParaRPr lang="ru-RU"/>
        </a:p>
      </dgm:t>
    </dgm:pt>
    <dgm:pt modelId="{353A8C0A-F911-4F3B-B08F-6B4AA2DC9EE6}">
      <dgm:prSet phldrT="[Текст]" custT="1"/>
      <dgm:spPr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</a:gradFill>
      </dgm:spPr>
      <dgm:t>
        <a:bodyPr/>
        <a:lstStyle/>
        <a:p>
          <a:pPr algn="l"/>
          <a:r>
            <a:rPr lang="ru-RU" altLang="ru-RU" sz="1800" dirty="0">
              <a:latin typeface="Times New Roman" pitchFamily="18" charset="0"/>
              <a:cs typeface="Times New Roman" pitchFamily="18" charset="0"/>
            </a:rPr>
            <a:t>без заполнения Раздела 3 «Первичные учетные документы по операциям с бюджетными и денежными обязательствами получателей бюджетных средств и администраторов источников финансирования дефицита бюджетов»</a:t>
          </a:r>
          <a:endParaRPr lang="ru-RU" sz="1800" dirty="0"/>
        </a:p>
      </dgm:t>
    </dgm:pt>
    <dgm:pt modelId="{E92BA4E0-1EBA-4E69-8B67-FFD29B947400}" type="parTrans" cxnId="{7C253432-C824-4F5E-8A67-CC77667FF6E4}">
      <dgm:prSet/>
      <dgm:spPr/>
      <dgm:t>
        <a:bodyPr/>
        <a:lstStyle/>
        <a:p>
          <a:endParaRPr lang="ru-RU"/>
        </a:p>
      </dgm:t>
    </dgm:pt>
    <dgm:pt modelId="{000EF358-4150-4B33-AA32-4D46B4F3FEBC}" type="sibTrans" cxnId="{7C253432-C824-4F5E-8A67-CC77667FF6E4}">
      <dgm:prSet/>
      <dgm:spPr/>
      <dgm:t>
        <a:bodyPr/>
        <a:lstStyle/>
        <a:p>
          <a:endParaRPr lang="ru-RU"/>
        </a:p>
      </dgm:t>
    </dgm:pt>
    <dgm:pt modelId="{4E4F9067-C0C9-4C6B-AF6A-5AF737F834D8}" type="pres">
      <dgm:prSet presAssocID="{33EE4724-F0DC-46EE-8D45-937373CA9020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9F39216-8E71-42C4-9CB4-37E67253B0B1}" type="pres">
      <dgm:prSet presAssocID="{ADEE119A-1E79-4052-BDCB-47C9DFA53554}" presName="root" presStyleCnt="0">
        <dgm:presLayoutVars>
          <dgm:chMax/>
          <dgm:chPref val="4"/>
        </dgm:presLayoutVars>
      </dgm:prSet>
      <dgm:spPr/>
    </dgm:pt>
    <dgm:pt modelId="{88A98FDD-EE2B-41F8-8641-2576F603E1A7}" type="pres">
      <dgm:prSet presAssocID="{ADEE119A-1E79-4052-BDCB-47C9DFA53554}" presName="rootComposite" presStyleCnt="0">
        <dgm:presLayoutVars/>
      </dgm:prSet>
      <dgm:spPr/>
    </dgm:pt>
    <dgm:pt modelId="{3EACA5FE-D3A6-4DD8-8797-C9F18F71D301}" type="pres">
      <dgm:prSet presAssocID="{ADEE119A-1E79-4052-BDCB-47C9DFA53554}" presName="rootText" presStyleLbl="node0" presStyleIdx="0" presStyleCnt="1" custScaleX="189128" custScaleY="113487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8323AB49-F7DD-4811-9873-A89D1697FA46}" type="pres">
      <dgm:prSet presAssocID="{ADEE119A-1E79-4052-BDCB-47C9DFA53554}" presName="childShape" presStyleCnt="0">
        <dgm:presLayoutVars>
          <dgm:chMax val="0"/>
          <dgm:chPref val="0"/>
        </dgm:presLayoutVars>
      </dgm:prSet>
      <dgm:spPr/>
    </dgm:pt>
    <dgm:pt modelId="{7E17D1CD-B429-46DD-BB8B-A5F5BF693001}" type="pres">
      <dgm:prSet presAssocID="{112887CB-1D48-4455-80A9-87BC8F4920AF}" presName="childComposite" presStyleCnt="0">
        <dgm:presLayoutVars>
          <dgm:chMax val="0"/>
          <dgm:chPref val="0"/>
        </dgm:presLayoutVars>
      </dgm:prSet>
      <dgm:spPr/>
    </dgm:pt>
    <dgm:pt modelId="{8ECCE88F-EC4F-4C7B-B8EF-577F98C3D030}" type="pres">
      <dgm:prSet presAssocID="{112887CB-1D48-4455-80A9-87BC8F4920AF}" presName="Image" presStyleLbl="node1" presStyleIdx="0" presStyleCnt="8" custScaleX="91555" custScaleY="60391"/>
      <dgm:spPr>
        <a:noFill/>
      </dgm:spPr>
    </dgm:pt>
    <dgm:pt modelId="{3FAE4610-8FA9-4107-AA4D-FB1F1D7B7E2C}" type="pres">
      <dgm:prSet presAssocID="{112887CB-1D48-4455-80A9-87BC8F4920AF}" presName="childText" presStyleLbl="lnNode1" presStyleIdx="0" presStyleCnt="8" custScaleX="204900" custScaleY="73036" custLinFactNeighborX="7381" custLinFactNeighborY="-12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3F9EC2-92DA-4713-BC84-ED97BE7CB0B7}" type="pres">
      <dgm:prSet presAssocID="{91EB9AA5-3F81-4C8C-9C14-39C2C05F2191}" presName="childComposite" presStyleCnt="0">
        <dgm:presLayoutVars>
          <dgm:chMax val="0"/>
          <dgm:chPref val="0"/>
        </dgm:presLayoutVars>
      </dgm:prSet>
      <dgm:spPr/>
    </dgm:pt>
    <dgm:pt modelId="{CFD8F733-1A7A-4629-8AB9-9F3E87DEACF6}" type="pres">
      <dgm:prSet presAssocID="{91EB9AA5-3F81-4C8C-9C14-39C2C05F2191}" presName="Image" presStyleLbl="node1" presStyleIdx="1" presStyleCnt="8" custScaleX="16342" custScaleY="25021"/>
      <dgm:spPr/>
    </dgm:pt>
    <dgm:pt modelId="{CFB5DA12-09B9-4FA6-BB99-978362F98307}" type="pres">
      <dgm:prSet presAssocID="{91EB9AA5-3F81-4C8C-9C14-39C2C05F2191}" presName="childText" presStyleLbl="lnNode1" presStyleIdx="1" presStyleCnt="8" custScaleX="204900" custScaleY="73036" custLinFactNeighborX="7381" custLinFactNeighborY="-12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CA4E6-BE7B-41D0-9766-860D7A2A06EB}" type="pres">
      <dgm:prSet presAssocID="{94C280A6-12D8-4E6D-A0E8-B76F4B62D961}" presName="childComposite" presStyleCnt="0">
        <dgm:presLayoutVars>
          <dgm:chMax val="0"/>
          <dgm:chPref val="0"/>
        </dgm:presLayoutVars>
      </dgm:prSet>
      <dgm:spPr/>
    </dgm:pt>
    <dgm:pt modelId="{A58C5CDD-A63C-4BD9-8839-91362388C5CC}" type="pres">
      <dgm:prSet presAssocID="{94C280A6-12D8-4E6D-A0E8-B76F4B62D961}" presName="Image" presStyleLbl="node1" presStyleIdx="2" presStyleCnt="8" custScaleX="16342" custScaleY="25021"/>
      <dgm:spPr/>
    </dgm:pt>
    <dgm:pt modelId="{E03C0835-D2B0-4E47-B846-767ACC5F85DF}" type="pres">
      <dgm:prSet presAssocID="{94C280A6-12D8-4E6D-A0E8-B76F4B62D961}" presName="childText" presStyleLbl="lnNode1" presStyleIdx="2" presStyleCnt="8" custScaleX="204900" custScaleY="73036" custLinFactNeighborX="7381" custLinFactNeighborY="-12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87892B-F564-4BB0-9D26-594845C341C8}" type="pres">
      <dgm:prSet presAssocID="{9869965B-E268-4735-8DE0-48CC82948130}" presName="childComposite" presStyleCnt="0">
        <dgm:presLayoutVars>
          <dgm:chMax val="0"/>
          <dgm:chPref val="0"/>
        </dgm:presLayoutVars>
      </dgm:prSet>
      <dgm:spPr/>
    </dgm:pt>
    <dgm:pt modelId="{98910363-AC5E-4979-B49C-EAD4CF529175}" type="pres">
      <dgm:prSet presAssocID="{9869965B-E268-4735-8DE0-48CC82948130}" presName="Image" presStyleLbl="node1" presStyleIdx="3" presStyleCnt="8" custScaleX="16342" custScaleY="25021"/>
      <dgm:spPr/>
    </dgm:pt>
    <dgm:pt modelId="{2B027B37-417D-40FA-B82A-ED5518B47E99}" type="pres">
      <dgm:prSet presAssocID="{9869965B-E268-4735-8DE0-48CC82948130}" presName="childText" presStyleLbl="lnNode1" presStyleIdx="3" presStyleCnt="8" custScaleX="204900" custScaleY="73036" custLinFactNeighborX="7381" custLinFactNeighborY="-12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DDCD72-0EBF-4585-A9A9-1162740249C2}" type="pres">
      <dgm:prSet presAssocID="{C59ECBC7-5EBD-4C54-84C3-7D7851C7C141}" presName="childComposite" presStyleCnt="0">
        <dgm:presLayoutVars>
          <dgm:chMax val="0"/>
          <dgm:chPref val="0"/>
        </dgm:presLayoutVars>
      </dgm:prSet>
      <dgm:spPr/>
    </dgm:pt>
    <dgm:pt modelId="{39CE717D-E545-4F4D-B891-DEB751019E11}" type="pres">
      <dgm:prSet presAssocID="{C59ECBC7-5EBD-4C54-84C3-7D7851C7C141}" presName="Image" presStyleLbl="node1" presStyleIdx="4" presStyleCnt="8" custScaleX="16342" custScaleY="25021"/>
      <dgm:spPr/>
    </dgm:pt>
    <dgm:pt modelId="{076BF36E-5378-458F-9E26-3BD316D227E7}" type="pres">
      <dgm:prSet presAssocID="{C59ECBC7-5EBD-4C54-84C3-7D7851C7C141}" presName="childText" presStyleLbl="lnNode1" presStyleIdx="4" presStyleCnt="8" custScaleX="204900" custScaleY="73036" custLinFactNeighborX="7381" custLinFactNeighborY="-12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10E1B2-BE3C-40C0-8474-099C400E7C2D}" type="pres">
      <dgm:prSet presAssocID="{9DC9424E-D9EB-4206-8C25-12921BFD7283}" presName="childComposite" presStyleCnt="0">
        <dgm:presLayoutVars>
          <dgm:chMax val="0"/>
          <dgm:chPref val="0"/>
        </dgm:presLayoutVars>
      </dgm:prSet>
      <dgm:spPr/>
    </dgm:pt>
    <dgm:pt modelId="{D6DC0AFA-DA09-43B1-87C3-8431A993E5D1}" type="pres">
      <dgm:prSet presAssocID="{9DC9424E-D9EB-4206-8C25-12921BFD7283}" presName="Image" presStyleLbl="node1" presStyleIdx="5" presStyleCnt="8" custScaleX="16342" custScaleY="25021"/>
      <dgm:spPr/>
    </dgm:pt>
    <dgm:pt modelId="{224DFC63-6A9B-4614-A5B6-BBBBAD07343C}" type="pres">
      <dgm:prSet presAssocID="{9DC9424E-D9EB-4206-8C25-12921BFD7283}" presName="childText" presStyleLbl="lnNode1" presStyleIdx="5" presStyleCnt="8" custScaleX="204900" custScaleY="73036" custLinFactNeighborX="7381" custLinFactNeighborY="-12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89657D-2030-4552-B874-A69D911E28AD}" type="pres">
      <dgm:prSet presAssocID="{121B956B-9900-4D03-ADDE-82527C7E8E55}" presName="childComposite" presStyleCnt="0">
        <dgm:presLayoutVars>
          <dgm:chMax val="0"/>
          <dgm:chPref val="0"/>
        </dgm:presLayoutVars>
      </dgm:prSet>
      <dgm:spPr/>
    </dgm:pt>
    <dgm:pt modelId="{C2393700-D2D5-4C51-A017-54FFBA8B7938}" type="pres">
      <dgm:prSet presAssocID="{121B956B-9900-4D03-ADDE-82527C7E8E55}" presName="Image" presStyleLbl="node1" presStyleIdx="6" presStyleCnt="8" custScaleX="16342" custScaleY="25021"/>
      <dgm:spPr/>
    </dgm:pt>
    <dgm:pt modelId="{3539CD76-B08A-4C62-B54D-2144C32437D1}" type="pres">
      <dgm:prSet presAssocID="{121B956B-9900-4D03-ADDE-82527C7E8E55}" presName="childText" presStyleLbl="lnNode1" presStyleIdx="6" presStyleCnt="8" custScaleX="204900" custScaleY="73036" custLinFactNeighborX="7381" custLinFactNeighborY="-12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35C86-E61C-4202-9AB4-8D00520CC4A8}" type="pres">
      <dgm:prSet presAssocID="{353A8C0A-F911-4F3B-B08F-6B4AA2DC9EE6}" presName="childComposite" presStyleCnt="0">
        <dgm:presLayoutVars>
          <dgm:chMax val="0"/>
          <dgm:chPref val="0"/>
        </dgm:presLayoutVars>
      </dgm:prSet>
      <dgm:spPr/>
    </dgm:pt>
    <dgm:pt modelId="{3991B64C-CF98-4587-BCC0-F067101ECBDC}" type="pres">
      <dgm:prSet presAssocID="{353A8C0A-F911-4F3B-B08F-6B4AA2DC9EE6}" presName="Image" presStyleLbl="node1" presStyleIdx="7" presStyleCnt="8" custScaleX="16342" custScaleY="25021"/>
      <dgm:spPr/>
    </dgm:pt>
    <dgm:pt modelId="{1DFE5466-32CF-4127-8862-B16D9CF3F434}" type="pres">
      <dgm:prSet presAssocID="{353A8C0A-F911-4F3B-B08F-6B4AA2DC9EE6}" presName="childText" presStyleLbl="lnNode1" presStyleIdx="7" presStyleCnt="8" custScaleX="204900" custScaleY="107498" custLinFactNeighborX="7381" custLinFactNeighborY="-20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253432-C824-4F5E-8A67-CC77667FF6E4}" srcId="{ADEE119A-1E79-4052-BDCB-47C9DFA53554}" destId="{353A8C0A-F911-4F3B-B08F-6B4AA2DC9EE6}" srcOrd="7" destOrd="0" parTransId="{E92BA4E0-1EBA-4E69-8B67-FFD29B947400}" sibTransId="{000EF358-4150-4B33-AA32-4D46B4F3FEBC}"/>
    <dgm:cxn modelId="{5271FC32-6BAB-4EDF-A9DC-CD6572798E43}" type="presOf" srcId="{91EB9AA5-3F81-4C8C-9C14-39C2C05F2191}" destId="{CFB5DA12-09B9-4FA6-BB99-978362F98307}" srcOrd="0" destOrd="0" presId="urn:microsoft.com/office/officeart/2008/layout/PictureAccentList"/>
    <dgm:cxn modelId="{FD3A299D-E03C-4B0B-A8D0-9C6443C8E471}" srcId="{ADEE119A-1E79-4052-BDCB-47C9DFA53554}" destId="{9869965B-E268-4735-8DE0-48CC82948130}" srcOrd="3" destOrd="0" parTransId="{069E93F0-29F3-4B48-9EFE-B0CFD58922F7}" sibTransId="{6A760533-0AF8-4ACA-AD98-C9904E87A2AF}"/>
    <dgm:cxn modelId="{8C19796C-D57A-478E-ACF6-FDD2DC1A9154}" srcId="{ADEE119A-1E79-4052-BDCB-47C9DFA53554}" destId="{9DC9424E-D9EB-4206-8C25-12921BFD7283}" srcOrd="5" destOrd="0" parTransId="{95F611B6-E2D1-4406-9FA1-41C15D99DF7C}" sibTransId="{9D9E5AA1-2052-4D0C-AC56-879200D67D8A}"/>
    <dgm:cxn modelId="{BDF0F48D-88F3-4916-B420-42CDFD140C36}" type="presOf" srcId="{9DC9424E-D9EB-4206-8C25-12921BFD7283}" destId="{224DFC63-6A9B-4614-A5B6-BBBBAD07343C}" srcOrd="0" destOrd="0" presId="urn:microsoft.com/office/officeart/2008/layout/PictureAccentList"/>
    <dgm:cxn modelId="{3538FB73-62BD-40C0-AFBC-8AB836EB037A}" srcId="{ADEE119A-1E79-4052-BDCB-47C9DFA53554}" destId="{112887CB-1D48-4455-80A9-87BC8F4920AF}" srcOrd="0" destOrd="0" parTransId="{BE377B54-973F-4C92-B57A-40018D9011AC}" sibTransId="{E855B9FD-CB12-4AB9-8660-897E9955B46C}"/>
    <dgm:cxn modelId="{6B0B26B2-7B22-4A4E-BAF3-3471EDA0DAD4}" type="presOf" srcId="{353A8C0A-F911-4F3B-B08F-6B4AA2DC9EE6}" destId="{1DFE5466-32CF-4127-8862-B16D9CF3F434}" srcOrd="0" destOrd="0" presId="urn:microsoft.com/office/officeart/2008/layout/PictureAccentList"/>
    <dgm:cxn modelId="{8A89CBDB-8E76-45D7-BAC4-36AF240D29C9}" type="presOf" srcId="{C59ECBC7-5EBD-4C54-84C3-7D7851C7C141}" destId="{076BF36E-5378-458F-9E26-3BD316D227E7}" srcOrd="0" destOrd="0" presId="urn:microsoft.com/office/officeart/2008/layout/PictureAccentList"/>
    <dgm:cxn modelId="{69A751C1-330A-422A-AC42-983AD956AFB6}" srcId="{ADEE119A-1E79-4052-BDCB-47C9DFA53554}" destId="{C59ECBC7-5EBD-4C54-84C3-7D7851C7C141}" srcOrd="4" destOrd="0" parTransId="{8CE606B9-7804-4E20-816D-6FDE225A90F4}" sibTransId="{2B7652A0-B783-4204-8D20-A7FCF29AC3CC}"/>
    <dgm:cxn modelId="{9871D723-282E-4063-9184-35B95319A536}" type="presOf" srcId="{9869965B-E268-4735-8DE0-48CC82948130}" destId="{2B027B37-417D-40FA-B82A-ED5518B47E99}" srcOrd="0" destOrd="0" presId="urn:microsoft.com/office/officeart/2008/layout/PictureAccentList"/>
    <dgm:cxn modelId="{816E2DF3-DFDE-4604-BF8A-62F66E93D941}" type="presOf" srcId="{ADEE119A-1E79-4052-BDCB-47C9DFA53554}" destId="{3EACA5FE-D3A6-4DD8-8797-C9F18F71D301}" srcOrd="0" destOrd="0" presId="urn:microsoft.com/office/officeart/2008/layout/PictureAccentList"/>
    <dgm:cxn modelId="{8C85439B-F8C9-4685-A45A-DDFC648926CC}" srcId="{ADEE119A-1E79-4052-BDCB-47C9DFA53554}" destId="{91EB9AA5-3F81-4C8C-9C14-39C2C05F2191}" srcOrd="1" destOrd="0" parTransId="{D309CC17-B8F7-43B6-93B6-B994BEA08677}" sibTransId="{184D59AC-4D96-455D-9805-6C5D9FDDDDE5}"/>
    <dgm:cxn modelId="{19EF90D6-6162-4999-9D75-28E68EF9DF47}" type="presOf" srcId="{33EE4724-F0DC-46EE-8D45-937373CA9020}" destId="{4E4F9067-C0C9-4C6B-AF6A-5AF737F834D8}" srcOrd="0" destOrd="0" presId="urn:microsoft.com/office/officeart/2008/layout/PictureAccentList"/>
    <dgm:cxn modelId="{660005F5-7D54-4F16-9D0D-4009D252B793}" srcId="{ADEE119A-1E79-4052-BDCB-47C9DFA53554}" destId="{121B956B-9900-4D03-ADDE-82527C7E8E55}" srcOrd="6" destOrd="0" parTransId="{CE5BCB7B-F543-4BE4-8017-5A2E49321A6C}" sibTransId="{C0F6E6C3-A2A1-45E5-8CBE-1262F786C0D9}"/>
    <dgm:cxn modelId="{BE9877DD-353A-4258-B14D-9B24B5ABCF7D}" srcId="{ADEE119A-1E79-4052-BDCB-47C9DFA53554}" destId="{94C280A6-12D8-4E6D-A0E8-B76F4B62D961}" srcOrd="2" destOrd="0" parTransId="{FC7012F8-D423-4B32-B7C1-4BFF6541B496}" sibTransId="{09B8B656-6D38-414F-B06A-12C5D7FA56DA}"/>
    <dgm:cxn modelId="{50B3BECA-0C63-465B-B91D-4CAAF590E867}" type="presOf" srcId="{121B956B-9900-4D03-ADDE-82527C7E8E55}" destId="{3539CD76-B08A-4C62-B54D-2144C32437D1}" srcOrd="0" destOrd="0" presId="urn:microsoft.com/office/officeart/2008/layout/PictureAccentList"/>
    <dgm:cxn modelId="{D09CC42D-C9BC-458E-9C69-614AC703963E}" type="presOf" srcId="{112887CB-1D48-4455-80A9-87BC8F4920AF}" destId="{3FAE4610-8FA9-4107-AA4D-FB1F1D7B7E2C}" srcOrd="0" destOrd="0" presId="urn:microsoft.com/office/officeart/2008/layout/PictureAccentList"/>
    <dgm:cxn modelId="{9A01984A-422D-47DF-BCF3-26EE90525B2B}" type="presOf" srcId="{94C280A6-12D8-4E6D-A0E8-B76F4B62D961}" destId="{E03C0835-D2B0-4E47-B846-767ACC5F85DF}" srcOrd="0" destOrd="0" presId="urn:microsoft.com/office/officeart/2008/layout/PictureAccentList"/>
    <dgm:cxn modelId="{B1EE706A-FDFC-4DFE-A265-94AF3F379467}" srcId="{33EE4724-F0DC-46EE-8D45-937373CA9020}" destId="{ADEE119A-1E79-4052-BDCB-47C9DFA53554}" srcOrd="0" destOrd="0" parTransId="{6D465E40-1F85-49D6-938E-0ED76037728B}" sibTransId="{BFC0E998-269F-4080-94E2-9760B5143D50}"/>
    <dgm:cxn modelId="{AA041B28-F2D7-4F4D-833D-26CA03BAE96F}" type="presParOf" srcId="{4E4F9067-C0C9-4C6B-AF6A-5AF737F834D8}" destId="{89F39216-8E71-42C4-9CB4-37E67253B0B1}" srcOrd="0" destOrd="0" presId="urn:microsoft.com/office/officeart/2008/layout/PictureAccentList"/>
    <dgm:cxn modelId="{F4A5DC79-644B-4E5E-BF46-35BF1D695DA5}" type="presParOf" srcId="{89F39216-8E71-42C4-9CB4-37E67253B0B1}" destId="{88A98FDD-EE2B-41F8-8641-2576F603E1A7}" srcOrd="0" destOrd="0" presId="urn:microsoft.com/office/officeart/2008/layout/PictureAccentList"/>
    <dgm:cxn modelId="{3FD2A53A-D9DB-462B-A22B-28FFFB8C5BED}" type="presParOf" srcId="{88A98FDD-EE2B-41F8-8641-2576F603E1A7}" destId="{3EACA5FE-D3A6-4DD8-8797-C9F18F71D301}" srcOrd="0" destOrd="0" presId="urn:microsoft.com/office/officeart/2008/layout/PictureAccentList"/>
    <dgm:cxn modelId="{8E329147-99F6-46F1-BC29-A4C28577ED73}" type="presParOf" srcId="{89F39216-8E71-42C4-9CB4-37E67253B0B1}" destId="{8323AB49-F7DD-4811-9873-A89D1697FA46}" srcOrd="1" destOrd="0" presId="urn:microsoft.com/office/officeart/2008/layout/PictureAccentList"/>
    <dgm:cxn modelId="{840DDDFD-25C4-4F27-A489-C8D693C7155F}" type="presParOf" srcId="{8323AB49-F7DD-4811-9873-A89D1697FA46}" destId="{7E17D1CD-B429-46DD-BB8B-A5F5BF693001}" srcOrd="0" destOrd="0" presId="urn:microsoft.com/office/officeart/2008/layout/PictureAccentList"/>
    <dgm:cxn modelId="{E126C687-4908-46AD-AF31-B5FFFFE8278B}" type="presParOf" srcId="{7E17D1CD-B429-46DD-BB8B-A5F5BF693001}" destId="{8ECCE88F-EC4F-4C7B-B8EF-577F98C3D030}" srcOrd="0" destOrd="0" presId="urn:microsoft.com/office/officeart/2008/layout/PictureAccentList"/>
    <dgm:cxn modelId="{BCA51492-6DED-4D66-A341-3F5B6D5BE02D}" type="presParOf" srcId="{7E17D1CD-B429-46DD-BB8B-A5F5BF693001}" destId="{3FAE4610-8FA9-4107-AA4D-FB1F1D7B7E2C}" srcOrd="1" destOrd="0" presId="urn:microsoft.com/office/officeart/2008/layout/PictureAccentList"/>
    <dgm:cxn modelId="{9DBAFBA7-E60F-4792-96C0-FB2F0A7C96C8}" type="presParOf" srcId="{8323AB49-F7DD-4811-9873-A89D1697FA46}" destId="{4C3F9EC2-92DA-4713-BC84-ED97BE7CB0B7}" srcOrd="1" destOrd="0" presId="urn:microsoft.com/office/officeart/2008/layout/PictureAccentList"/>
    <dgm:cxn modelId="{EEB9E54B-8C53-461C-9D14-5E0F884565A2}" type="presParOf" srcId="{4C3F9EC2-92DA-4713-BC84-ED97BE7CB0B7}" destId="{CFD8F733-1A7A-4629-8AB9-9F3E87DEACF6}" srcOrd="0" destOrd="0" presId="urn:microsoft.com/office/officeart/2008/layout/PictureAccentList"/>
    <dgm:cxn modelId="{B7E7E4E8-61EE-407A-BB1A-8CE46907BAF8}" type="presParOf" srcId="{4C3F9EC2-92DA-4713-BC84-ED97BE7CB0B7}" destId="{CFB5DA12-09B9-4FA6-BB99-978362F98307}" srcOrd="1" destOrd="0" presId="urn:microsoft.com/office/officeart/2008/layout/PictureAccentList"/>
    <dgm:cxn modelId="{5E16D382-9E85-4878-85B7-6ABFB9D37D6F}" type="presParOf" srcId="{8323AB49-F7DD-4811-9873-A89D1697FA46}" destId="{AC1CA4E6-BE7B-41D0-9766-860D7A2A06EB}" srcOrd="2" destOrd="0" presId="urn:microsoft.com/office/officeart/2008/layout/PictureAccentList"/>
    <dgm:cxn modelId="{903C2536-9140-4A77-B86E-759D979BF524}" type="presParOf" srcId="{AC1CA4E6-BE7B-41D0-9766-860D7A2A06EB}" destId="{A58C5CDD-A63C-4BD9-8839-91362388C5CC}" srcOrd="0" destOrd="0" presId="urn:microsoft.com/office/officeart/2008/layout/PictureAccentList"/>
    <dgm:cxn modelId="{69036E5F-83ED-4E26-895E-391C74EAD0BC}" type="presParOf" srcId="{AC1CA4E6-BE7B-41D0-9766-860D7A2A06EB}" destId="{E03C0835-D2B0-4E47-B846-767ACC5F85DF}" srcOrd="1" destOrd="0" presId="urn:microsoft.com/office/officeart/2008/layout/PictureAccentList"/>
    <dgm:cxn modelId="{BD9B5305-6D7D-46D5-A8D2-2174268AF866}" type="presParOf" srcId="{8323AB49-F7DD-4811-9873-A89D1697FA46}" destId="{A187892B-F564-4BB0-9D26-594845C341C8}" srcOrd="3" destOrd="0" presId="urn:microsoft.com/office/officeart/2008/layout/PictureAccentList"/>
    <dgm:cxn modelId="{5E5BA616-8841-4F9C-9C5B-D3A82A27B60C}" type="presParOf" srcId="{A187892B-F564-4BB0-9D26-594845C341C8}" destId="{98910363-AC5E-4979-B49C-EAD4CF529175}" srcOrd="0" destOrd="0" presId="urn:microsoft.com/office/officeart/2008/layout/PictureAccentList"/>
    <dgm:cxn modelId="{8DDF122B-22E2-45EE-9E13-7125657F734A}" type="presParOf" srcId="{A187892B-F564-4BB0-9D26-594845C341C8}" destId="{2B027B37-417D-40FA-B82A-ED5518B47E99}" srcOrd="1" destOrd="0" presId="urn:microsoft.com/office/officeart/2008/layout/PictureAccentList"/>
    <dgm:cxn modelId="{80A980A5-A629-4E54-8D52-5734D55F63F3}" type="presParOf" srcId="{8323AB49-F7DD-4811-9873-A89D1697FA46}" destId="{09DDCD72-0EBF-4585-A9A9-1162740249C2}" srcOrd="4" destOrd="0" presId="urn:microsoft.com/office/officeart/2008/layout/PictureAccentList"/>
    <dgm:cxn modelId="{531A4DE8-90D8-4F62-BEB3-EBF6C2B0CFF2}" type="presParOf" srcId="{09DDCD72-0EBF-4585-A9A9-1162740249C2}" destId="{39CE717D-E545-4F4D-B891-DEB751019E11}" srcOrd="0" destOrd="0" presId="urn:microsoft.com/office/officeart/2008/layout/PictureAccentList"/>
    <dgm:cxn modelId="{64A172BB-9537-4D5F-B712-8E91BE8ADB62}" type="presParOf" srcId="{09DDCD72-0EBF-4585-A9A9-1162740249C2}" destId="{076BF36E-5378-458F-9E26-3BD316D227E7}" srcOrd="1" destOrd="0" presId="urn:microsoft.com/office/officeart/2008/layout/PictureAccentList"/>
    <dgm:cxn modelId="{EC618AB9-1D34-4237-9A9B-19A428243D04}" type="presParOf" srcId="{8323AB49-F7DD-4811-9873-A89D1697FA46}" destId="{DE10E1B2-BE3C-40C0-8474-099C400E7C2D}" srcOrd="5" destOrd="0" presId="urn:microsoft.com/office/officeart/2008/layout/PictureAccentList"/>
    <dgm:cxn modelId="{7E56B21E-3DF1-40B6-A8C3-1F87EFD5F593}" type="presParOf" srcId="{DE10E1B2-BE3C-40C0-8474-099C400E7C2D}" destId="{D6DC0AFA-DA09-43B1-87C3-8431A993E5D1}" srcOrd="0" destOrd="0" presId="urn:microsoft.com/office/officeart/2008/layout/PictureAccentList"/>
    <dgm:cxn modelId="{1607EE5C-6DE8-4631-8B24-06A68DB780FD}" type="presParOf" srcId="{DE10E1B2-BE3C-40C0-8474-099C400E7C2D}" destId="{224DFC63-6A9B-4614-A5B6-BBBBAD07343C}" srcOrd="1" destOrd="0" presId="urn:microsoft.com/office/officeart/2008/layout/PictureAccentList"/>
    <dgm:cxn modelId="{11A1D4DD-7A10-4844-98CE-BDB1879569D2}" type="presParOf" srcId="{8323AB49-F7DD-4811-9873-A89D1697FA46}" destId="{4189657D-2030-4552-B874-A69D911E28AD}" srcOrd="6" destOrd="0" presId="urn:microsoft.com/office/officeart/2008/layout/PictureAccentList"/>
    <dgm:cxn modelId="{3740A7EE-CE75-41C2-AEE2-4998ABBA91C1}" type="presParOf" srcId="{4189657D-2030-4552-B874-A69D911E28AD}" destId="{C2393700-D2D5-4C51-A017-54FFBA8B7938}" srcOrd="0" destOrd="0" presId="urn:microsoft.com/office/officeart/2008/layout/PictureAccentList"/>
    <dgm:cxn modelId="{6F484529-D81F-47B4-A9D6-0B0267594D1F}" type="presParOf" srcId="{4189657D-2030-4552-B874-A69D911E28AD}" destId="{3539CD76-B08A-4C62-B54D-2144C32437D1}" srcOrd="1" destOrd="0" presId="urn:microsoft.com/office/officeart/2008/layout/PictureAccentList"/>
    <dgm:cxn modelId="{5A212243-EAAE-41F0-AFA5-45A4A1821FA4}" type="presParOf" srcId="{8323AB49-F7DD-4811-9873-A89D1697FA46}" destId="{A7835C86-E61C-4202-9AB4-8D00520CC4A8}" srcOrd="7" destOrd="0" presId="urn:microsoft.com/office/officeart/2008/layout/PictureAccentList"/>
    <dgm:cxn modelId="{547BC65C-7769-4073-977B-BA42C91F98A4}" type="presParOf" srcId="{A7835C86-E61C-4202-9AB4-8D00520CC4A8}" destId="{3991B64C-CF98-4587-BCC0-F067101ECBDC}" srcOrd="0" destOrd="0" presId="urn:microsoft.com/office/officeart/2008/layout/PictureAccentList"/>
    <dgm:cxn modelId="{4B73325B-4FE0-44BC-9CD6-88485B6B81D6}" type="presParOf" srcId="{A7835C86-E61C-4202-9AB4-8D00520CC4A8}" destId="{1DFE5466-32CF-4127-8862-B16D9CF3F434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ACA5FE-D3A6-4DD8-8797-C9F18F71D301}">
      <dsp:nvSpPr>
        <dsp:cNvPr id="0" name=""/>
        <dsp:cNvSpPr/>
      </dsp:nvSpPr>
      <dsp:spPr>
        <a:xfrm>
          <a:off x="5525" y="1180970"/>
          <a:ext cx="11025248" cy="8192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alpha val="8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alpha val="8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alpha val="8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>
              <a:latin typeface="Times New Roman" pitchFamily="18" charset="0"/>
              <a:cs typeface="Times New Roman" pitchFamily="18" charset="0"/>
            </a:rPr>
            <a:t>Концептуальные подходы, на которых базируется совершенствование порядка ведения бюджетного учета ТОФК операций с бюджетными и денежными обязательствами получателей средств федерального бюджета: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521" y="1204966"/>
        <a:ext cx="10977256" cy="771300"/>
      </dsp:txXfrm>
    </dsp:sp>
    <dsp:sp modelId="{8ECCE88F-EC4F-4C7B-B8EF-577F98C3D030}">
      <dsp:nvSpPr>
        <dsp:cNvPr id="0" name=""/>
        <dsp:cNvSpPr/>
      </dsp:nvSpPr>
      <dsp:spPr>
        <a:xfrm>
          <a:off x="619403" y="2239569"/>
          <a:ext cx="900797" cy="594179"/>
        </a:xfrm>
        <a:prstGeom prst="roundRect">
          <a:avLst>
            <a:gd name="adj" fmla="val 166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FAE4610-8FA9-4107-AA4D-FB1F1D7B7E2C}">
      <dsp:nvSpPr>
        <dsp:cNvPr id="0" name=""/>
        <dsp:cNvSpPr/>
      </dsp:nvSpPr>
      <dsp:spPr>
        <a:xfrm>
          <a:off x="544286" y="2186837"/>
          <a:ext cx="10435210" cy="718591"/>
        </a:xfrm>
        <a:prstGeom prst="roundRect">
          <a:avLst>
            <a:gd name="adj" fmla="val 16670"/>
          </a:avLst>
        </a:prstGeom>
        <a:gradFill rotWithShape="0">
          <a:gsLst>
            <a:gs pos="0">
              <a:srgbClr val="AEBFF4"/>
            </a:gs>
            <a:gs pos="50000">
              <a:schemeClr val="accent5">
                <a:shade val="9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rgbClr val="AEBFF4"/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altLang="ru-RU" sz="1800" kern="1200" dirty="0">
              <a:latin typeface="Times New Roman" pitchFamily="18" charset="0"/>
              <a:cs typeface="Times New Roman" pitchFamily="18" charset="0"/>
            </a:rPr>
            <a:t>Обеспечение полноты отражения в бюджетном учете ТОФК операций с бюджетными и денежными обязательствами, приминаемыми получателями средств федерального бюджета;</a:t>
          </a:r>
          <a:endParaRPr lang="ru-RU" sz="1800" kern="1200" dirty="0"/>
        </a:p>
      </dsp:txBody>
      <dsp:txXfrm>
        <a:off x="579371" y="2221922"/>
        <a:ext cx="10365040" cy="648421"/>
      </dsp:txXfrm>
    </dsp:sp>
    <dsp:sp modelId="{F11FB7C5-A0D7-46DB-9BD6-EF74A3C53934}">
      <dsp:nvSpPr>
        <dsp:cNvPr id="0" name=""/>
        <dsp:cNvSpPr/>
      </dsp:nvSpPr>
      <dsp:spPr>
        <a:xfrm>
          <a:off x="614887" y="3076443"/>
          <a:ext cx="911856" cy="594799"/>
        </a:xfrm>
        <a:prstGeom prst="roundRect">
          <a:avLst>
            <a:gd name="adj" fmla="val 166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8E3F7E4-941C-4577-B7EA-E618A4277383}">
      <dsp:nvSpPr>
        <dsp:cNvPr id="0" name=""/>
        <dsp:cNvSpPr/>
      </dsp:nvSpPr>
      <dsp:spPr>
        <a:xfrm>
          <a:off x="546312" y="3023495"/>
          <a:ext cx="10433183" cy="719644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shade val="90000"/>
                <a:hueOff val="890958"/>
                <a:satOff val="-46833"/>
                <a:lumOff val="43244"/>
                <a:alphaOff val="-50000"/>
                <a:lumMod val="110000"/>
                <a:satMod val="105000"/>
                <a:tint val="67000"/>
              </a:schemeClr>
            </a:gs>
            <a:gs pos="50000">
              <a:schemeClr val="accent5">
                <a:shade val="90000"/>
                <a:hueOff val="890958"/>
                <a:satOff val="-46833"/>
                <a:lumOff val="43244"/>
                <a:alphaOff val="-50000"/>
                <a:lumMod val="105000"/>
                <a:satMod val="103000"/>
                <a:tint val="73000"/>
              </a:schemeClr>
            </a:gs>
            <a:gs pos="100000">
              <a:schemeClr val="accent5">
                <a:shade val="90000"/>
                <a:hueOff val="890958"/>
                <a:satOff val="-46833"/>
                <a:lumOff val="43244"/>
                <a:alphaOff val="-5000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Приведение в соответствие положений приказов Минфина России от</a:t>
          </a:r>
          <a:r>
            <a:rPr lang="ru-RU" sz="1800" kern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rPr>
            <a:t> 30.12.2015 </a:t>
          </a: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№ 221н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и от 01.12.2010 № 157н (от 06.12.2010 № 162н)</a:t>
          </a:r>
          <a:endParaRPr lang="ru-RU" sz="1800" kern="1200" dirty="0"/>
        </a:p>
      </dsp:txBody>
      <dsp:txXfrm>
        <a:off x="581448" y="3058631"/>
        <a:ext cx="10362911" cy="6493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4BA734B-FAC0-46BC-80F9-E7661BB2AE94}" type="datetimeFigureOut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554C9139-BBC6-40C5-8B20-57C3C61EC0A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43465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8E6D0C69-D162-4FE9-A3D6-099E8C56B979}" type="datetimeFigureOut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9EEF8CD-677E-43FF-B347-82C2A683339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3058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B31EDCE-2FC2-48DE-93F5-78BFC5B3C2AF}" type="slidenum">
              <a:rPr lang="ru-RU" altLang="ru-RU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1CDE3-1C5D-40EF-AD86-C59F4683A3D6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62CD4-50CF-4FA6-9880-CB3F7C85A9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7012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12183-51FE-439D-B91E-ECBD2255602C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96AE-F8BB-4775-95CA-27F4B3FFC4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1484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13D49-6AB2-485E-BEA4-C34C57B14294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6FBB-1DF7-4425-8755-130DE1F91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6128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F835-BFC8-4307-92E6-88EB9CDBE1E0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77A2B-B5F5-4D1F-81EE-06AA310F59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4670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BFC9-316D-467B-8121-63D561FCB120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2C0B-7F0C-4EA8-A076-81CFDBF59A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007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87E6-7B32-48DC-9D47-9605317F7543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8A65-7172-42D8-8BEC-B21203F1606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1393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44277-4CAA-4B89-91B7-96B4D172FEA2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7F516-DE25-4482-9630-51C07F8855E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5264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BD743-B275-44AB-9B9F-DC1D980EFAC2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F45E-3B07-49CB-A49B-4D41253E9C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711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C0475-3DAF-4EBE-BC8A-E581441FF059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09804-0D71-4FFC-85D2-1A66C865A54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6637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04CA-AB70-4235-95FD-AC7AB9C88504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3444-F408-4219-A8C6-EC084C221C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468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E2492-9777-4C55-B0DD-31C25B8337C5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6CA09-3E68-45BB-A868-494378437C9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8229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E9F068-213D-4D46-A08A-69D1CDF584ED}" type="datetime1">
              <a:rPr lang="ru-RU"/>
              <a:pPr>
                <a:defRPr/>
              </a:pPr>
              <a:t>26.09.2017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BBB73D42-0058-495A-8DC5-9A0071C315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38125" y="2496949"/>
            <a:ext cx="1171575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600" b="1" dirty="0">
                <a:latin typeface="Times New Roman" pitchFamily="18" charset="0"/>
                <a:cs typeface="Times New Roman" pitchFamily="18" charset="0"/>
              </a:rPr>
              <a:t>Вопросы методического обеспечения бюджетного учета операций с бюджетными и денежными обязательствами получателей средств федерального бюджета территориальных органов федерального казначейства</a:t>
            </a: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5603873" y="4891088"/>
            <a:ext cx="658812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Васильев Евгений Николаевич</a:t>
            </a:r>
          </a:p>
          <a:p>
            <a:pPr algn="ctr"/>
            <a:endParaRPr lang="ru-RU" alt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заместитель начальника</a:t>
            </a:r>
          </a:p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Управления бюджетного учета и отчетности</a:t>
            </a:r>
          </a:p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 Федерального казначейства</a:t>
            </a:r>
          </a:p>
          <a:p>
            <a:pPr algn="ctr"/>
            <a:endParaRPr lang="ru-RU" altLang="ru-RU" sz="16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Сентябрь 2017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Внесение изменений в приказ Минфина России от 30.12.2015 № 221н «О Порядке учета территориальными органами Федерального казначейства бюджетных и денежных обязательств получателей средств федерального бюджета»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Сокращение сроков представления получателями средств федерального бюджета в ТОФК Сведений о бюджетных обязательствах и Сведений о денежных обязательствах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298019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58293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839059" y="524421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Сокращение сроков представления указанных документов не планируется</a:t>
            </a:r>
          </a:p>
        </p:txBody>
      </p:sp>
      <p:pic>
        <p:nvPicPr>
          <p:cNvPr id="15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489972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6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Внесение изменений в приказ Минфина России от 30.12.2015 № 221н «О Порядке учета территориальными органами Федерального казначейства бюджетных и денежных обязательств получателей средств федерального бюджета»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Ведение учета операций с бюджетными и денежными обязательствами администраторов источников финансирования дефицита федерального бюджета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298019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58293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839059" y="524421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 настоящее время вопрос не рассматривается</a:t>
            </a:r>
          </a:p>
        </p:txBody>
      </p:sp>
      <p:pic>
        <p:nvPicPr>
          <p:cNvPr id="15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2" y="4916960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Внесение изменений в приказ Минфина России от 30.12.2015 № 221н «О Порядке учета территориальными органами Федерального казначейства бюджетных и денежных обязательств получателей средств федерального бюджета»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719688" y="3324686"/>
            <a:ext cx="8752741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Установление необходимых дополнительных контролей по проверке Сведений о бюджетных обязательствах и Сведений о денежных обязательствах,</a:t>
            </a:r>
          </a:p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представляемых получателями средств федерального бюджета в ТОФК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2997429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58293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839059" y="524421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Сбор и анализ информации по данному вопросу от ТОФК</a:t>
            </a:r>
          </a:p>
        </p:txBody>
      </p:sp>
      <p:pic>
        <p:nvPicPr>
          <p:cNvPr id="1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4842816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35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Внесение изменений в приказ Минфина России от 30.12.2015 № 221н «О Порядке учета территориальными органами Федерального казначейства бюджетных и денежных обязательств получателей средств федерального бюджета»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Корректное отражение в бюджетном учете операций с бюджетными обязательствами, по которым предусматривается 100%-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ное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авансирование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298019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58293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839059" y="524421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Вопрос находится на рассмотрении в Управлении совершенствования функциональной деятельности и Минфине России</a:t>
            </a:r>
          </a:p>
        </p:txBody>
      </p:sp>
      <p:pic>
        <p:nvPicPr>
          <p:cNvPr id="1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4842816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39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2038127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Вопрос об отражении в бюджетном учете операций с бюджетными и денежными обязательствами получателей средств бюджетов субъектов Российской Федерации и муниципальных образований, бюджетов государственных внебюджетных фондов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325890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920187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Методологическая база пока не подготовлена,</a:t>
            </a:r>
          </a:p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техническая реализация в ИС «АСФК» отсутствует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3575699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</p:spTree>
    <p:extLst>
      <p:ext uri="{BB962C8B-B14F-4D97-AF65-F5344CB8AC3E}">
        <p14:creationId xmlns:p14="http://schemas.microsoft.com/office/powerpoint/2010/main" val="270267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177" y="2038127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Введение регистра бюджетного учета операций</a:t>
            </a:r>
          </a:p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бюджетными и денежными обязательствами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633" y="325890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177" y="3920187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Ведомость учета операций с бюджетными и денежными обязательствами получателей бюджетных средств и администраторов источников финансирования дефицита бюджетов (ф. 0531ХХХ)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371" y="3575699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</p:spTree>
    <p:extLst>
      <p:ext uri="{BB962C8B-B14F-4D97-AF65-F5344CB8AC3E}">
        <p14:creationId xmlns:p14="http://schemas.microsoft.com/office/powerpoint/2010/main" val="298140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2"/>
          <p:cNvSpPr>
            <a:spLocks noChangeArrowheads="1"/>
          </p:cNvSpPr>
          <p:nvPr/>
        </p:nvSpPr>
        <p:spPr bwMode="auto">
          <a:xfrm>
            <a:off x="3895969" y="103188"/>
            <a:ext cx="823937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Ведомость учета операций с бюджетными и денежными обязательствами получателей бюджетных средств и администраторов источников финансирования дефицита бюджетов (ф. 0531ХХХ)</a:t>
            </a:r>
          </a:p>
        </p:txBody>
      </p:sp>
      <p:sp>
        <p:nvSpPr>
          <p:cNvPr id="3076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10F110D-D1F7-41D6-8946-1A16356928DC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16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293" y="847724"/>
            <a:ext cx="10688979" cy="6010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822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10F110D-D1F7-41D6-8946-1A16356928DC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17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1" t="-8673" r="9582" b="26281"/>
          <a:stretch/>
        </p:blipFill>
        <p:spPr bwMode="auto">
          <a:xfrm>
            <a:off x="95250" y="438150"/>
            <a:ext cx="11734800" cy="597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2572602" y="2901012"/>
            <a:ext cx="8085873" cy="299388"/>
          </a:xfrm>
          <a:prstGeom prst="roundRect">
            <a:avLst>
              <a:gd name="adj" fmla="val 16667"/>
            </a:avLst>
          </a:prstGeom>
          <a:noFill/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762851" y="1685925"/>
            <a:ext cx="4237773" cy="828675"/>
          </a:xfrm>
          <a:prstGeom prst="wedgeRoundRectCallout">
            <a:avLst>
              <a:gd name="adj1" fmla="val 32931"/>
              <a:gd name="adj2" fmla="val 96558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Раздел 1. Учетные данные по операциям с бюджетными обязательствами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572602" y="4491687"/>
            <a:ext cx="8085873" cy="299388"/>
          </a:xfrm>
          <a:prstGeom prst="roundRect">
            <a:avLst>
              <a:gd name="adj" fmla="val 16667"/>
            </a:avLst>
          </a:prstGeom>
          <a:noFill/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762851" y="3267075"/>
            <a:ext cx="4237773" cy="828675"/>
          </a:xfrm>
          <a:prstGeom prst="wedgeRoundRectCallout">
            <a:avLst>
              <a:gd name="adj1" fmla="val 32931"/>
              <a:gd name="adj2" fmla="val 96558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Раздел 2. Учетные данные по операциям с денежными обязательствами</a:t>
            </a: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343472" y="6165304"/>
            <a:ext cx="10486578" cy="299388"/>
          </a:xfrm>
          <a:prstGeom prst="roundRect">
            <a:avLst>
              <a:gd name="adj" fmla="val 16667"/>
            </a:avLst>
          </a:prstGeom>
          <a:noFill/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762850" y="4933950"/>
            <a:ext cx="4237773" cy="828675"/>
          </a:xfrm>
          <a:prstGeom prst="wedgeRoundRectCallout">
            <a:avLst>
              <a:gd name="adj1" fmla="val 32931"/>
              <a:gd name="adj2" fmla="val 96558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Раздел 3. Информация о первичных учетных документах</a:t>
            </a:r>
          </a:p>
        </p:txBody>
      </p:sp>
      <p:sp>
        <p:nvSpPr>
          <p:cNvPr id="16" name="Прямоугольник 2"/>
          <p:cNvSpPr>
            <a:spLocks noChangeArrowheads="1"/>
          </p:cNvSpPr>
          <p:nvPr/>
        </p:nvSpPr>
        <p:spPr bwMode="auto">
          <a:xfrm>
            <a:off x="3895969" y="103188"/>
            <a:ext cx="823937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Ведомость учета операций с бюджетными и денежными обязательствами получателей бюджетных средств и администраторов источников финансирования дефицита бюджетов (ф. 0531ХХХ)</a:t>
            </a:r>
          </a:p>
        </p:txBody>
      </p:sp>
    </p:spTree>
    <p:extLst>
      <p:ext uri="{BB962C8B-B14F-4D97-AF65-F5344CB8AC3E}">
        <p14:creationId xmlns:p14="http://schemas.microsoft.com/office/powerpoint/2010/main" val="367273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10F110D-D1F7-41D6-8946-1A16356928DC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18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11" r="53439"/>
          <a:stretch/>
        </p:blipFill>
        <p:spPr bwMode="auto">
          <a:xfrm>
            <a:off x="2890743" y="1234112"/>
            <a:ext cx="5948457" cy="5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3105150" y="1800225"/>
            <a:ext cx="2209800" cy="1200150"/>
          </a:xfrm>
          <a:prstGeom prst="roundRect">
            <a:avLst>
              <a:gd name="adj" fmla="val 16667"/>
            </a:avLst>
          </a:prstGeom>
          <a:noFill/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35"/>
          <p:cNvSpPr>
            <a:spLocks noChangeArrowheads="1"/>
          </p:cNvSpPr>
          <p:nvPr/>
        </p:nvSpPr>
        <p:spPr bwMode="auto">
          <a:xfrm>
            <a:off x="3105150" y="3362325"/>
            <a:ext cx="2209800" cy="1200150"/>
          </a:xfrm>
          <a:prstGeom prst="roundRect">
            <a:avLst>
              <a:gd name="adj" fmla="val 16667"/>
            </a:avLst>
          </a:prstGeom>
          <a:noFill/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373321" y="1985962"/>
            <a:ext cx="4237773" cy="828675"/>
          </a:xfrm>
          <a:prstGeom prst="wedgeRoundRectCallout">
            <a:avLst>
              <a:gd name="adj1" fmla="val -74507"/>
              <a:gd name="adj2" fmla="val -3442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Остатки и обороты по счетам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373319" y="1985962"/>
            <a:ext cx="4237773" cy="828675"/>
          </a:xfrm>
          <a:prstGeom prst="wedgeRoundRectCallout">
            <a:avLst>
              <a:gd name="adj1" fmla="val -74282"/>
              <a:gd name="adj2" fmla="val 197708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Аналитический учет в разрезе каждого бюджетного и денежного обязательства</a:t>
            </a:r>
          </a:p>
        </p:txBody>
      </p:sp>
      <p:sp>
        <p:nvSpPr>
          <p:cNvPr id="11" name="Прямоугольник 2"/>
          <p:cNvSpPr>
            <a:spLocks noChangeArrowheads="1"/>
          </p:cNvSpPr>
          <p:nvPr/>
        </p:nvSpPr>
        <p:spPr bwMode="auto">
          <a:xfrm>
            <a:off x="3895969" y="103188"/>
            <a:ext cx="823937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Ведомость учета операций с бюджетными и денежными обязательствами получателей бюджетных средств и администраторов источников финансирования дефицита бюджетов (ф. 0531ХХХ)</a:t>
            </a:r>
          </a:p>
        </p:txBody>
      </p:sp>
    </p:spTree>
    <p:extLst>
      <p:ext uri="{BB962C8B-B14F-4D97-AF65-F5344CB8AC3E}">
        <p14:creationId xmlns:p14="http://schemas.microsoft.com/office/powerpoint/2010/main" val="270873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10F110D-D1F7-41D6-8946-1A16356928DC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19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7" t="24965" r="17130" b="23535"/>
          <a:stretch/>
        </p:blipFill>
        <p:spPr bwMode="auto">
          <a:xfrm>
            <a:off x="1276350" y="1133475"/>
            <a:ext cx="10639120" cy="4972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4119806" y="1552575"/>
            <a:ext cx="5195644" cy="1809750"/>
          </a:xfrm>
          <a:prstGeom prst="roundRect">
            <a:avLst>
              <a:gd name="adj" fmla="val 16667"/>
            </a:avLst>
          </a:prstGeom>
          <a:noFill/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-341804" y="3814762"/>
            <a:ext cx="4237773" cy="828675"/>
          </a:xfrm>
          <a:prstGeom prst="wedgeRoundRectCallout">
            <a:avLst>
              <a:gd name="adj1" fmla="val 54958"/>
              <a:gd name="adj2" fmla="val -210338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Остатки и обороты по счетам</a:t>
            </a: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5052951" y="3619500"/>
            <a:ext cx="3548124" cy="2047875"/>
          </a:xfrm>
          <a:prstGeom prst="roundRect">
            <a:avLst>
              <a:gd name="adj" fmla="val 16667"/>
            </a:avLst>
          </a:prstGeom>
          <a:noFill/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-341805" y="3814762"/>
            <a:ext cx="4237773" cy="828675"/>
          </a:xfrm>
          <a:prstGeom prst="wedgeRoundRectCallout">
            <a:avLst>
              <a:gd name="adj1" fmla="val 76985"/>
              <a:gd name="adj2" fmla="val 29891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Остатки и обороты по счетам бюджетного учета</a:t>
            </a:r>
          </a:p>
        </p:txBody>
      </p:sp>
      <p:sp>
        <p:nvSpPr>
          <p:cNvPr id="10" name="Прямоугольник 2"/>
          <p:cNvSpPr>
            <a:spLocks noChangeArrowheads="1"/>
          </p:cNvSpPr>
          <p:nvPr/>
        </p:nvSpPr>
        <p:spPr bwMode="auto">
          <a:xfrm>
            <a:off x="3895969" y="103188"/>
            <a:ext cx="823937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Ведомость учета операций с бюджетными и денежными обязательствами получателей бюджетных средств и администраторов источников финансирования дефицита бюджетов (ф. 0531ХХХ)</a:t>
            </a:r>
          </a:p>
        </p:txBody>
      </p:sp>
    </p:spTree>
    <p:extLst>
      <p:ext uri="{BB962C8B-B14F-4D97-AF65-F5344CB8AC3E}">
        <p14:creationId xmlns:p14="http://schemas.microsoft.com/office/powerpoint/2010/main" val="412733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68193" y="2301634"/>
            <a:ext cx="2934586" cy="281731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Характеристика текущей ситуации с организацией ведения бюджетного учета операций с бюджетными и денежными обязательствами получателей средств федерального бюджета</a:t>
            </a: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6492875" y="1180799"/>
            <a:ext cx="5353050" cy="94297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Корректное представление получателями средств федерального бюджета документов по операциям с бюджетными и денежными обязательствами</a:t>
            </a: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6492872" y="2293877"/>
            <a:ext cx="5353049" cy="96740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«Работоспособная» реализация функционала ведения учета операций с бюджетными и денежными обязательствами в ИС «АСФК»</a:t>
            </a:r>
          </a:p>
        </p:txBody>
      </p:sp>
      <p:sp>
        <p:nvSpPr>
          <p:cNvPr id="22" name="Стрелка вправо 21"/>
          <p:cNvSpPr>
            <a:spLocks noChangeArrowheads="1"/>
          </p:cNvSpPr>
          <p:nvPr/>
        </p:nvSpPr>
        <p:spPr bwMode="auto">
          <a:xfrm>
            <a:off x="3043707" y="2986393"/>
            <a:ext cx="523082" cy="144780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Текущая ситуация с ведением ТОФК бюджетного учета по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операциям с бюджетными и денежными обязательствами</a:t>
            </a: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6492875" y="3417827"/>
            <a:ext cx="5353049" cy="167982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Корректная реализация в ИС «АСФК» порядка составления Отчет о бюджетных и денежных обязательствах получателей средств федерального бюджета и администраторов источников финансирования дефицита федерального бюджета (ф. 0503129)</a:t>
            </a: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6492874" y="5254564"/>
            <a:ext cx="5353049" cy="105886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Корректная реализация в ГИИС ЭБ функционала представления Отчетов (ф. 0503129) получателям средств федерального бюджета</a:t>
            </a:r>
          </a:p>
        </p:txBody>
      </p:sp>
      <p:pic>
        <p:nvPicPr>
          <p:cNvPr id="1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232" y="5493482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0" y="1361772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0" y="2487065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0" y="3967225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Стрелка вправо 23"/>
          <p:cNvSpPr>
            <a:spLocks noChangeArrowheads="1"/>
          </p:cNvSpPr>
          <p:nvPr/>
        </p:nvSpPr>
        <p:spPr bwMode="auto">
          <a:xfrm>
            <a:off x="5197150" y="2986393"/>
            <a:ext cx="523082" cy="144780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люс 1"/>
          <p:cNvSpPr/>
          <p:nvPr/>
        </p:nvSpPr>
        <p:spPr>
          <a:xfrm>
            <a:off x="3434556" y="2729033"/>
            <a:ext cx="1809426" cy="1962519"/>
          </a:xfrm>
          <a:prstGeom prst="mathPlus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02012" y="2134964"/>
            <a:ext cx="65755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“</a:t>
            </a:r>
            <a:endParaRPr lang="ru-RU" sz="88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1139" y="4244876"/>
            <a:ext cx="65755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”</a:t>
            </a:r>
            <a:endParaRPr lang="ru-RU" sz="88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1CEB8228-FD43-4693-8237-FD9BAC58F5AD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20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09045" y="1842043"/>
            <a:ext cx="8573910" cy="87684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Порядок формирования ТОФК Ведомости учета операций с бюджетными и денежными обязательствами получателей бюджетных средств и администраторов источников финансирования дефицита бюджетов (ф. 0531ХХХ)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18187" y="2726455"/>
            <a:ext cx="555625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997198" y="3451226"/>
            <a:ext cx="6197601" cy="79216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Периодичность и режимы формирования</a:t>
            </a:r>
            <a:r>
              <a:rPr lang="en-US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а также порядок сверки/проверки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устанавливаются ТОФК самостоятельно</a:t>
            </a:r>
            <a:endParaRPr lang="ru-RU" alt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3440170" y="5373178"/>
            <a:ext cx="5311655" cy="87684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Реализация в ИС «АСФК» – версия 28.</a:t>
            </a:r>
          </a:p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Плановый срок – декабрь 2017 года</a:t>
            </a:r>
          </a:p>
        </p:txBody>
      </p:sp>
      <p:pic>
        <p:nvPicPr>
          <p:cNvPr id="2063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068" y="3033208"/>
            <a:ext cx="869461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425" y="4971778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2"/>
          <p:cNvSpPr>
            <a:spLocks noChangeArrowheads="1"/>
          </p:cNvSpPr>
          <p:nvPr/>
        </p:nvSpPr>
        <p:spPr bwMode="auto">
          <a:xfrm>
            <a:off x="3895969" y="103188"/>
            <a:ext cx="823937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Ведомость учета операций с бюджетными и денежными обязательствами получателей бюджетных средств и администраторов источников финансирования дефицита бюджетов (ф. 0531ХХХ)</a:t>
            </a:r>
          </a:p>
        </p:txBody>
      </p:sp>
      <p:pic>
        <p:nvPicPr>
          <p:cNvPr id="1027" name="Picture 3" descr="C:\Users\johhnny\AppData\Local\Microsoft\Windows\Temporary Internet Files\Content.IE5\YUUXHQOC\computer-304585_960_72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550" y="5382434"/>
            <a:ext cx="898860" cy="85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75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3165285899"/>
              </p:ext>
            </p:extLst>
          </p:nvPr>
        </p:nvGraphicFramePr>
        <p:xfrm>
          <a:off x="871537" y="930344"/>
          <a:ext cx="10922000" cy="5891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4" y="1871659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4" y="2452684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4" y="3052755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4" y="3633780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4" y="4214805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4" y="4795830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4" y="5443534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4" y="6113459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2"/>
          <p:cNvSpPr>
            <a:spLocks noChangeArrowheads="1"/>
          </p:cNvSpPr>
          <p:nvPr/>
        </p:nvSpPr>
        <p:spPr bwMode="auto">
          <a:xfrm>
            <a:off x="3895969" y="103188"/>
            <a:ext cx="823937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Ведомость учета операций с бюджетными и денежными обязательствами получателей бюджетных средств и администраторов источников финансирования дефицита бюджетов (ф. 0531ХХХ)</a:t>
            </a:r>
          </a:p>
        </p:txBody>
      </p:sp>
    </p:spTree>
    <p:extLst>
      <p:ext uri="{BB962C8B-B14F-4D97-AF65-F5344CB8AC3E}">
        <p14:creationId xmlns:p14="http://schemas.microsoft.com/office/powerpoint/2010/main" val="332094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Перенос учетных данных по операциям с бюджетными и денежными обязательствами при реорганизации получателей средств федерального бюджета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Акт приемки-передачи кассовых выплат, поступлений и обязательств при реорганизации участников бюджетного процесса (ф. 0531728)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Передача учетных данных по бюджетным и денежным обязательствам при реорганизации получателей средств федерального бюджета</a:t>
            </a:r>
          </a:p>
        </p:txBody>
      </p:sp>
      <p:sp>
        <p:nvSpPr>
          <p:cNvPr id="8" name="Стрелка вправо 7"/>
          <p:cNvSpPr>
            <a:spLocks noChangeArrowheads="1"/>
          </p:cNvSpPr>
          <p:nvPr/>
        </p:nvSpPr>
        <p:spPr bwMode="auto">
          <a:xfrm rot="5400000">
            <a:off x="2709314" y="4577413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503" y="3034173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315970" y="5285858"/>
            <a:ext cx="5311655" cy="87684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Реализация в ИС «АСФК» – версия 28.</a:t>
            </a:r>
          </a:p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Плановый срок – декабрь 2017 года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12" y="4829435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>
            <a:off x="5870519" y="5390252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noFill/>
          <a:ln w="28575"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6526270" y="5285858"/>
            <a:ext cx="5311655" cy="876840"/>
          </a:xfrm>
          <a:prstGeom prst="roundRect">
            <a:avLst>
              <a:gd name="adj" fmla="val 16667"/>
            </a:avLst>
          </a:prstGeom>
          <a:noFill/>
          <a:ln w="28575"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До реализации доработки ИС «АСФК»:</a:t>
            </a:r>
          </a:p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передача и принятие учетных данных на основании Бухгалтерских справок (ф. 0504833)</a:t>
            </a:r>
          </a:p>
        </p:txBody>
      </p:sp>
      <p:pic>
        <p:nvPicPr>
          <p:cNvPr id="1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9356" y="4802707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7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Перенос учетных данных по операциям с бюджетными и денежными обязательствами при реорганизации получателей средств федерального бюджета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Акт приемки-передачи кассовых выплат, поступлений и обязательств при реорганизации участников бюджетного процесса (ф. 0531728)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Передача учетных данных по бюджетным и денежным обязательствам при реорганизации получателей средств федерального бюджета</a:t>
            </a:r>
          </a:p>
        </p:txBody>
      </p:sp>
      <p:sp>
        <p:nvSpPr>
          <p:cNvPr id="18" name="Стрелка вправо 17"/>
          <p:cNvSpPr>
            <a:spLocks noChangeArrowheads="1"/>
          </p:cNvSpPr>
          <p:nvPr/>
        </p:nvSpPr>
        <p:spPr bwMode="auto">
          <a:xfrm rot="5400000">
            <a:off x="5833574" y="458293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1839059" y="524421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Учетная модель: письмо Федерального казначейства</a:t>
            </a:r>
          </a:p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 18.08.2017 №07-04-05/02-691</a:t>
            </a:r>
          </a:p>
        </p:txBody>
      </p:sp>
      <p:pic>
        <p:nvPicPr>
          <p:cNvPr id="2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6503" y="4953703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32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6660010" y="4914900"/>
            <a:ext cx="4609678" cy="161448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Вопрос находится на согласовании с Управлением совершенствовании функциональной деятельности</a:t>
            </a:r>
          </a:p>
        </p:txBody>
      </p:sp>
      <p:sp>
        <p:nvSpPr>
          <p:cNvPr id="2051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AF83EAED-5716-42E0-A1B3-0C3608570E6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24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2500189" y="1200149"/>
            <a:ext cx="7191623" cy="67151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Акт приемки-передачи кассовых выплат, поступлений и обязательств при реорганизации участников бюджетного процесса (ф. 0531728)</a:t>
            </a:r>
          </a:p>
        </p:txBody>
      </p:sp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4046475" y="1919484"/>
            <a:ext cx="563562" cy="664308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7902146" y="1919485"/>
            <a:ext cx="563562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1648922" y="2628107"/>
            <a:ext cx="4177568" cy="16144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Передача и принятие бюджетных обязательств, денежных обязательств, авансовых денежных обязательств, исполненных денежных и авансовых денежных обязательств</a:t>
            </a: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6876132" y="2628107"/>
            <a:ext cx="4177434" cy="161448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 текущей редакции Актом не предусмотрена передача принимаемых обязательств</a:t>
            </a:r>
          </a:p>
        </p:txBody>
      </p:sp>
      <p:pic>
        <p:nvPicPr>
          <p:cNvPr id="1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843" y="4497720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Стрелка вправо 25"/>
          <p:cNvSpPr>
            <a:spLocks noChangeArrowheads="1"/>
          </p:cNvSpPr>
          <p:nvPr/>
        </p:nvSpPr>
        <p:spPr bwMode="auto">
          <a:xfrm rot="5400000">
            <a:off x="8683068" y="4228273"/>
            <a:ext cx="563562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090" y="2236328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5968" y="2307102"/>
            <a:ext cx="802800" cy="80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Передача учетных данных по бюджетным и денежным обязательствам при реорганизации получателей средств федерального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85264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579011" y="3910662"/>
            <a:ext cx="4380766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Акт приемки-передачи кассовых выплат, поступлений и обязательств при реорганизации участников бюджетного процесса (ф. 0531728)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Разработка формы универсального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Акта приемки-передачи учетных данных</a:t>
            </a: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3910806" y="5652548"/>
            <a:ext cx="5311655" cy="87684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Разработка формы универсального Акта приемки-передачи учетных данных для участников и неучастников бюджетного процесса</a:t>
            </a: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7307738" y="3910662"/>
            <a:ext cx="4380705" cy="1221787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Акт приемки-передачи показателей лицевого счета получателя бюджетных средств (ф. 0531767)</a:t>
            </a:r>
          </a:p>
        </p:txBody>
      </p:sp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3593006" y="3301458"/>
            <a:ext cx="352776" cy="664308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9321703" y="3301458"/>
            <a:ext cx="352776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1129689" y="1092580"/>
            <a:ext cx="5279410" cy="226822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Приказ Минфина России от 30.09.2008 № 104н «О Порядке доведения бюджетных ассигнований, лимитов бюджетных обязательств при организации исполнения федерального бюджета по расходам и источникам финансирования дефицита федерального бюджета и передачи бюджетных ассигнований, лимитов бюджетных обязательств при реорганизации участников бюджетного процесса федерального уровня»</a:t>
            </a:r>
          </a:p>
        </p:txBody>
      </p:sp>
      <p:sp>
        <p:nvSpPr>
          <p:cNvPr id="24" name="AutoShape 35"/>
          <p:cNvSpPr>
            <a:spLocks noChangeArrowheads="1"/>
          </p:cNvSpPr>
          <p:nvPr/>
        </p:nvSpPr>
        <p:spPr bwMode="auto">
          <a:xfrm>
            <a:off x="6858423" y="1092580"/>
            <a:ext cx="5279336" cy="226822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Приказ Федерального казначейства России от 17.10.2016 № 21н «О порядке открытия и ведения лицевых счетов территориальными органами  Федерального казначейства»</a:t>
            </a:r>
          </a:p>
        </p:txBody>
      </p:sp>
      <p:sp>
        <p:nvSpPr>
          <p:cNvPr id="2" name="Двойная стрелка влево/вправо 1"/>
          <p:cNvSpPr/>
          <p:nvPr/>
        </p:nvSpPr>
        <p:spPr>
          <a:xfrm>
            <a:off x="6200775" y="4276725"/>
            <a:ext cx="876300" cy="504825"/>
          </a:xfrm>
          <a:prstGeom prst="leftRightArrow">
            <a:avLst/>
          </a:prstGeom>
          <a:noFill/>
          <a:ln w="28575"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5" descr="C:\Users\1\AppData\Local\Microsoft\Windows\Temporary Internet Files\Content.IE5\4IF4R6DK\question-mark-3963-large[1]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925" y="3736351"/>
            <a:ext cx="360000" cy="5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377" y="3521551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043" y="3473925"/>
            <a:ext cx="802800" cy="802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трелка углом 2"/>
          <p:cNvSpPr/>
          <p:nvPr/>
        </p:nvSpPr>
        <p:spPr>
          <a:xfrm flipV="1">
            <a:off x="2060066" y="5210175"/>
            <a:ext cx="1803685" cy="1238250"/>
          </a:xfrm>
          <a:prstGeom prst="bentArrow">
            <a:avLst>
              <a:gd name="adj1" fmla="val 23462"/>
              <a:gd name="adj2" fmla="val 25000"/>
              <a:gd name="adj3" fmla="val 25000"/>
              <a:gd name="adj4" fmla="val 43750"/>
            </a:avLst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трелка углом 30"/>
          <p:cNvSpPr/>
          <p:nvPr/>
        </p:nvSpPr>
        <p:spPr>
          <a:xfrm flipH="1" flipV="1">
            <a:off x="9264352" y="5210173"/>
            <a:ext cx="1918946" cy="1243162"/>
          </a:xfrm>
          <a:prstGeom prst="bentArrow">
            <a:avLst>
              <a:gd name="adj1" fmla="val 23462"/>
              <a:gd name="adj2" fmla="val 25000"/>
              <a:gd name="adj3" fmla="val 25000"/>
              <a:gd name="adj4" fmla="val 43750"/>
            </a:avLst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061" y="5171825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73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61950" y="1495425"/>
            <a:ext cx="11607800" cy="4867275"/>
          </a:xfrm>
          <a:prstGeom prst="roundRect">
            <a:avLst/>
          </a:prstGeom>
          <a:noFill/>
          <a:ln w="28575"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Обоснование необходимости актуализации порядка переноса учетных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данных по бюджетным ассигнованиям, лимитам бюджетных обязательств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и бюджетным обязательствам получателей средств федерального бюджета:</a:t>
            </a:r>
          </a:p>
        </p:txBody>
      </p:sp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Перенос учетных данных по бюджетным ассигнования, лимитам бюджетных обязательств и бюджетным обязательства в 2018 году</a:t>
            </a: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1327264" y="3100185"/>
            <a:ext cx="4221057" cy="146498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 2017 года ТОФК осуществляется отражение в бюджетном учете операций с бюджетными и денежными обязательствами получателей средств федерального бюджета</a:t>
            </a: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6744900" y="3100185"/>
            <a:ext cx="4219785" cy="146458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Изменение порядка переноса учетных данных по бюджетным ассигнования, лимитам бюджетных обязательств и бюджетным обязательства в 2018 году</a:t>
            </a:r>
          </a:p>
        </p:txBody>
      </p:sp>
      <p:pic>
        <p:nvPicPr>
          <p:cNvPr id="12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841" y="2755697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Равно 12"/>
          <p:cNvSpPr/>
          <p:nvPr/>
        </p:nvSpPr>
        <p:spPr>
          <a:xfrm>
            <a:off x="5653434" y="3497878"/>
            <a:ext cx="525600" cy="669600"/>
          </a:xfrm>
          <a:prstGeom prst="mathEqual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ашивка 14"/>
          <p:cNvSpPr/>
          <p:nvPr/>
        </p:nvSpPr>
        <p:spPr>
          <a:xfrm>
            <a:off x="6111702" y="3321392"/>
            <a:ext cx="501874" cy="1022572"/>
          </a:xfrm>
          <a:prstGeom prst="chevron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1327264" y="4966280"/>
            <a:ext cx="9960695" cy="1047121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ТОФК начиная с 2018 года будут осуществлять перерегистрацию текущим годом всех принятых бюджетных и денежных обязательств получателей средств федерального бюджета отчетного года (как принятых на плановый период, так и неисполненных бюджетных обязательств получателей средств федерального бюджета 2017 года)</a:t>
            </a:r>
          </a:p>
        </p:txBody>
      </p:sp>
      <p:pic>
        <p:nvPicPr>
          <p:cNvPr id="1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115" y="4621792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9747" y="3447957"/>
            <a:ext cx="6126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1.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9747" y="5105121"/>
            <a:ext cx="6126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99658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Перенос учетных данных по бюджетным ассигнования, лимитам бюджетных обязательств и бюджетным обязательства в 2018 году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7"/>
            <a:ext cx="8513882" cy="3788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Исходные учетные данные 2017 года для примера</a:t>
            </a: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5833515" y="1825206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348056"/>
              </p:ext>
            </p:extLst>
          </p:nvPr>
        </p:nvGraphicFramePr>
        <p:xfrm>
          <a:off x="434022" y="2531498"/>
          <a:ext cx="11459527" cy="399789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296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195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188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39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041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2336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03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Содержание операции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Документ-основание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Корреспонденция счетов ТОФК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Доведение лимитов бюджетных обязательств получателю средств федерального бюджета на текущий финансовый год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Расходное расписание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50115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50113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Доведение лимитов бюджетных обязательств получателю средств федерального бюджета на первый год планового периода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Расходное расписание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50125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50123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Опубликовано извещение о проведении закупочной процедуры под ЛБО текущего года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бюджетном обязательстве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50113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50217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Опубликовано извещение о проведении закупочной процедуры под ЛБО первого года планового периода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Извещение о проведении закупочной процедуры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50123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50227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Заключение государственного контракта под ЛБО текущего года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бюджетном обязательстве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50217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50211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Заключение государственного контракта под ЛБО первого года планового периода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бюджетном обязательстве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50227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50221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Принятие суммы авансового денежного обязательства по авансовому платежу исполнителю по государственному контракту, предусмотренному условиями государственного контракта 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денежном обязательстве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50213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50214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Перечисление суммы авансового платежа по государственному контракту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Платежное поручение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50214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50215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1705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Принятие суммы денежного обязательства и зачет соответствующей суммы авансового денежного обязательства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денежном обязательстве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50211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50212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50212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50213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45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Исполнение принятого денежного обязательства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Платежное поручение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50212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50215 ххх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28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Перенос учетных данных по бюджетным ассигнования, лимитам бюджетных обязательств и бюджетным обязательства в 2018 году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017478" y="2238855"/>
            <a:ext cx="4418866" cy="3788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Исходящие остатки по счетам за 2017 год</a:t>
            </a: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2964426" y="2616851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640736"/>
              </p:ext>
            </p:extLst>
          </p:nvPr>
        </p:nvGraphicFramePr>
        <p:xfrm>
          <a:off x="795971" y="3327358"/>
          <a:ext cx="4861879" cy="334327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701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6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90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5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84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77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07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03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Счет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Вх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Обороты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50125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50123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50221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17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45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7" name="Равно 6"/>
          <p:cNvSpPr/>
          <p:nvPr/>
        </p:nvSpPr>
        <p:spPr>
          <a:xfrm>
            <a:off x="5702567" y="4506264"/>
            <a:ext cx="525600" cy="669600"/>
          </a:xfrm>
          <a:prstGeom prst="mathEqual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6160835" y="4329004"/>
            <a:ext cx="501874" cy="1022572"/>
          </a:xfrm>
          <a:prstGeom prst="chevron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6898322" y="2238855"/>
            <a:ext cx="4418866" cy="3788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Входящие остатки по счетам в 2018 году</a:t>
            </a:r>
          </a:p>
        </p:txBody>
      </p:sp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 rot="5400000">
            <a:off x="8845270" y="2616851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546030"/>
              </p:ext>
            </p:extLst>
          </p:nvPr>
        </p:nvGraphicFramePr>
        <p:xfrm>
          <a:off x="6676815" y="3327358"/>
          <a:ext cx="4861879" cy="334327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701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6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90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5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84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77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07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03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Счет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Вх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Обороты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50125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50123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50221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17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45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009055" y="995154"/>
            <a:ext cx="9960695" cy="83112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 Главную книгу текущего года переносятся только остатки по счетам бюджетного учета отчетного года, на которых учитывались бюджетные ассигнования, лимиты бюджетных обязательств и бюджетные обязательства на плановый период</a:t>
            </a:r>
          </a:p>
        </p:txBody>
      </p:sp>
      <p:pic>
        <p:nvPicPr>
          <p:cNvPr id="15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598" y="1066229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5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Перенос учетных данных по бюджетным ассигнования, лимитам бюджетных обязательств и бюджетным обязательства в 2018 году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028700"/>
            <a:ext cx="8513882" cy="79275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Операции по переносу учетных данных отчетного года 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бюджетным ассигнованиям, лимитам бюджетных обязательств и бюджетным обязательствам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планового периода в первый рабочий день текущего года</a:t>
            </a: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5930881" y="4130373"/>
            <a:ext cx="330236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114886"/>
              </p:ext>
            </p:extLst>
          </p:nvPr>
        </p:nvGraphicFramePr>
        <p:xfrm>
          <a:off x="366236" y="4767098"/>
          <a:ext cx="11459527" cy="190834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296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195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188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39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041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2336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03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Содержание операции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Документ-основание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Корреспонденция счетов ТОФК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Операция первого рабочего дня по переносу остатка доведенных ЛБО первого года планового периода на текущий год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Бухгалтерская справка (ф. 0504833)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50115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50125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Операция первого рабочего дня по переносу ЛБО получателей бюджетных средств первого года планового периода на текущий год (кредитовый оборот)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Бухгалтерская справка (ф. 0504833)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КРБ 1 50123 </a:t>
                      </a:r>
                      <a:r>
                        <a:rPr lang="ru-RU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КРБ 1 50113 </a:t>
                      </a:r>
                      <a:r>
                        <a:rPr lang="ru-RU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Операция первого рабочего дня по переносу ЛБО получателей бюджетных средств первого года планового периода на текущий год (дебетовый оборот)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Бухгалтерская справка (ф. 0504833)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КРБ 1 50113 </a:t>
                      </a:r>
                      <a:r>
                        <a:rPr lang="ru-RU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КРБ 1 50123 </a:t>
                      </a:r>
                      <a:r>
                        <a:rPr lang="ru-RU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Операция первого рабочего дня по переносу принятых БО на плановый период получателей бюджетных средств первого года планового периода на текущий год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Бухгалтерская справка (ф. 0504833)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КРБ 1 50221 </a:t>
                      </a:r>
                      <a:r>
                        <a:rPr lang="ru-RU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КРБ 1 50211 </a:t>
                      </a:r>
                      <a:r>
                        <a:rPr lang="ru-RU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5400000">
            <a:off x="5930882" y="1696978"/>
            <a:ext cx="330235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525461" y="2299265"/>
            <a:ext cx="11141075" cy="190126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1. Перенос учетных данных по всем счетам 5-ого раздела Плана счетов, кроме 1 501Х2, 1 501Х3, 1 503Х2, 1 503Х3, осуществляется в порядке, утвержденном приказом Минфина России от 06.12.2010 № 162н (на сумму остатка по счету);</a:t>
            </a:r>
          </a:p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2. Перенос учетных данных счетам 1 501Х2, 1 501Х3, 1 503Х2, 1 503Х3, осуществляется в разрезе дебетовых и кредитовых оборотов по счету;</a:t>
            </a:r>
          </a:p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3. Бюджетные обязательства, принятые в отчетном году на плановый период, переносятся в Главную книгу текущего года без оборотов по счетам 1 502Х7</a:t>
            </a:r>
          </a:p>
        </p:txBody>
      </p:sp>
      <p:pic>
        <p:nvPicPr>
          <p:cNvPr id="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0770" y="1865886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0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23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232" y="1886557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232" y="3584936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Текущая ситуация с ведением ТОФК бюджетного учета по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операциям с бюджетными и денежными обязательствами</a:t>
            </a: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6494400" y="1388698"/>
            <a:ext cx="5353200" cy="1805593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Не реализован в ИС «АСФК» функционал отражения в бюджетном учете операций при передаче бюджетных и денежных обязательств получателей средств федерального бюджета при их реорганизации (переводе на обслуживание в другой ТОФК, контур ИС «АСФК»)</a:t>
            </a: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6494400" y="3355175"/>
            <a:ext cx="5353200" cy="114849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Продолжение выверки учетных данных по операциям с бюджетными и денежными обязательствами получателей средств федерального бюджета</a:t>
            </a:r>
          </a:p>
        </p:txBody>
      </p:sp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6494400" y="4642091"/>
            <a:ext cx="5353200" cy="1430207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Сложности при представлении Отчетов (ф. 0503129) получателям средств федерального бюджета, которые не подключены к ГИИС ЭБ, а также содержащих сведения, составляющие государственную тайну</a:t>
            </a:r>
          </a:p>
        </p:txBody>
      </p:sp>
      <p:pic>
        <p:nvPicPr>
          <p:cNvPr id="32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232" y="5012706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35"/>
          <p:cNvSpPr>
            <a:spLocks noChangeArrowheads="1"/>
          </p:cNvSpPr>
          <p:nvPr/>
        </p:nvSpPr>
        <p:spPr bwMode="auto">
          <a:xfrm>
            <a:off x="68193" y="2301634"/>
            <a:ext cx="2934586" cy="281731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Характеристика текущей ситуации с организацией ведения бюджетного учета операций с бюджетными и денежными обязательствами получателей средств федерального бюджета</a:t>
            </a:r>
          </a:p>
        </p:txBody>
      </p:sp>
      <p:sp>
        <p:nvSpPr>
          <p:cNvPr id="27" name="Стрелка вправо 26"/>
          <p:cNvSpPr>
            <a:spLocks noChangeArrowheads="1"/>
          </p:cNvSpPr>
          <p:nvPr/>
        </p:nvSpPr>
        <p:spPr bwMode="auto">
          <a:xfrm>
            <a:off x="3043707" y="2986393"/>
            <a:ext cx="523082" cy="144780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трелка вправо 32"/>
          <p:cNvSpPr>
            <a:spLocks noChangeArrowheads="1"/>
          </p:cNvSpPr>
          <p:nvPr/>
        </p:nvSpPr>
        <p:spPr bwMode="auto">
          <a:xfrm>
            <a:off x="5197150" y="2986393"/>
            <a:ext cx="523082" cy="1447800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Минус 33"/>
          <p:cNvSpPr/>
          <p:nvPr/>
        </p:nvSpPr>
        <p:spPr>
          <a:xfrm>
            <a:off x="3434556" y="2729033"/>
            <a:ext cx="1809426" cy="1962519"/>
          </a:xfrm>
          <a:prstGeom prst="mathMin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17093" y="2631900"/>
            <a:ext cx="65755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rgbClr val="FF9BAB"/>
                </a:solidFill>
              </a:rPr>
              <a:t>“</a:t>
            </a:r>
            <a:endParaRPr lang="ru-RU" sz="8800" dirty="0">
              <a:solidFill>
                <a:srgbClr val="FF9BAB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63496" y="3780398"/>
            <a:ext cx="65755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rgbClr val="FF9BAB"/>
                </a:solidFill>
              </a:rPr>
              <a:t>”</a:t>
            </a:r>
            <a:endParaRPr lang="ru-RU" sz="8800" dirty="0">
              <a:solidFill>
                <a:srgbClr val="FF9B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40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Перенос учетных данных по бюджетным ассигнования, лимитам бюджетных обязательств и бюджетным обязательства в 2018 году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950803" y="1888316"/>
            <a:ext cx="4418866" cy="3788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Исходящие остатки по счетам за 2017 год</a:t>
            </a: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2897751" y="2266312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Равно 6"/>
          <p:cNvSpPr/>
          <p:nvPr/>
        </p:nvSpPr>
        <p:spPr>
          <a:xfrm>
            <a:off x="5635892" y="4155725"/>
            <a:ext cx="525600" cy="669600"/>
          </a:xfrm>
          <a:prstGeom prst="mathEqual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6094160" y="3978465"/>
            <a:ext cx="501874" cy="1022572"/>
          </a:xfrm>
          <a:prstGeom prst="chevron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6831647" y="1162050"/>
            <a:ext cx="4418866" cy="110509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Перенос учетных данных 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бюджетным ассигнованиям, лимитам бюджетных обязательств и бюджетным обязательствам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планового периода</a:t>
            </a:r>
          </a:p>
        </p:txBody>
      </p:sp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 rot="5400000">
            <a:off x="8778595" y="2266312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540370"/>
              </p:ext>
            </p:extLst>
          </p:nvPr>
        </p:nvGraphicFramePr>
        <p:xfrm>
          <a:off x="729295" y="2957583"/>
          <a:ext cx="4861879" cy="334327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701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6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90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5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84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77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07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Счет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Вх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Обороты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50125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50123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50221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17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45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926854"/>
              </p:ext>
            </p:extLst>
          </p:nvPr>
        </p:nvGraphicFramePr>
        <p:xfrm>
          <a:off x="6682420" y="2967108"/>
          <a:ext cx="4861879" cy="3343275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701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6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90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5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84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77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07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Счет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Вх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Обороты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50125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50123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50211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50221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1705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3458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784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Перенос учетных данных по бюджетным ассигнования, лимитам бюджетных обязательств и бюджетным обязательства в 2018 году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311852" y="1207941"/>
            <a:ext cx="9568292" cy="59272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Операции по переносу учетных данных отчетного года по неисполненным бюджетным обязательствам, принятым в отчетном году на </a:t>
            </a:r>
            <a:r>
              <a:rPr lang="ru-RU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отчетный год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5930881" y="3412806"/>
            <a:ext cx="330236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274117"/>
              </p:ext>
            </p:extLst>
          </p:nvPr>
        </p:nvGraphicFramePr>
        <p:xfrm>
          <a:off x="366236" y="4052723"/>
          <a:ext cx="11459527" cy="27020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296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1959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188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39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041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2336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03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Содержание операции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Документ-основание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Корреспонденция счетов ТОФК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Сумма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Операция первого рабочего дня по переносу принятых БО, принятых на 2017 год и не исполненных в 2017 году, получателей бюджетных средств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бюджетном обязательстве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50113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50211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Принятие суммы авансового денежного обязательства по авансовому платежу исполнителю по государственному контракту, предусмотренному условиями государственного контракта 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денежном обязательстве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50213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50214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Перечисление суммы авансового платежа по государственному контракту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денежном обязательстве(???)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50214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50215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Принятие суммы денежного обязательства и зачет соответствующей суммы авансового денежного обязательства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денежном обязательстве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50211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50212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50212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50213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Исполнение принятого денежного обязательства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Сведения о денежном обязательстве(???)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50212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КРБ 1 50215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Восстановление суммы излишне списанных ЛБО (методом "красное сторно")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Бух. справка (ф. 0504833)</a:t>
                      </a:r>
                    </a:p>
                  </a:txBody>
                  <a:tcPr marL="9525" marR="9525" marT="9525" marB="0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КРБ 1 50113 </a:t>
                      </a:r>
                      <a:r>
                        <a:rPr lang="ru-RU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КРБ 1 50215 </a:t>
                      </a:r>
                      <a:r>
                        <a:rPr lang="ru-RU" sz="12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ххх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-3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5400000">
            <a:off x="5930882" y="1696978"/>
            <a:ext cx="330235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525461" y="2299266"/>
            <a:ext cx="11141075" cy="123451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1. Бюджетные обязательства, принятые в отчетном году на отчетный год, переносятся в Главную книгу текущего года с учетом всех проведенных операций по их исполнению;</a:t>
            </a:r>
          </a:p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2. На сумму исполнения каждого бюджетного обязательства 2017 года ТОФК дополнительно проставляется следующая бухгалтерская запись: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Дебет 1 50113 (1 50313) Кредит 1 50215 («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сторно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»)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0770" y="1865886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3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Перенос учетных данных по бюджетным ассигнования, лимитам бюджетных обязательств и бюджетным обязательства в 2018 году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896083" y="1790522"/>
            <a:ext cx="4418866" cy="83635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Исходящие остатки по счетам за 2017 год по операциям с бюджетными обязательствами 2017 года</a:t>
            </a: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2843031" y="262604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645107"/>
              </p:ext>
            </p:extLst>
          </p:nvPr>
        </p:nvGraphicFramePr>
        <p:xfrm>
          <a:off x="674576" y="3336552"/>
          <a:ext cx="4861879" cy="26746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701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6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90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5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84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77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07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03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Счет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Вх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Обороты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50125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50123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17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7" name="Равно 6"/>
          <p:cNvSpPr/>
          <p:nvPr/>
        </p:nvSpPr>
        <p:spPr>
          <a:xfrm>
            <a:off x="5581172" y="4515458"/>
            <a:ext cx="525600" cy="669600"/>
          </a:xfrm>
          <a:prstGeom prst="mathEqual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6039440" y="4338198"/>
            <a:ext cx="501874" cy="1022572"/>
          </a:xfrm>
          <a:prstGeom prst="chevron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6776927" y="1790522"/>
            <a:ext cx="4418866" cy="83635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Перенос учетных данных по неисполненным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бюджетным обязательствам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2017 года</a:t>
            </a:r>
          </a:p>
        </p:txBody>
      </p:sp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 rot="5400000">
            <a:off x="8723875" y="262604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67230"/>
              </p:ext>
            </p:extLst>
          </p:nvPr>
        </p:nvGraphicFramePr>
        <p:xfrm>
          <a:off x="6555420" y="3336552"/>
          <a:ext cx="4861879" cy="26746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701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6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90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54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184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77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907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03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Счет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Вх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Обороты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остатки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3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Дебет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50113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50125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50123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50211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50213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50214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50215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36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50212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17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</a:t>
                      </a:r>
                    </a:p>
                  </a:txBody>
                  <a:tcPr marL="9525" marR="9525" marT="9525" marB="0" anchor="b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109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Перенос учетных данных по бюджетным ассигнования, лимитам бюджетных обязательств и бюджетным обязательства в 2018 году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005355"/>
            <a:ext cx="8513882" cy="59272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Особенности переноса учетных данных отчетного года по БА, ЛБО и БО</a:t>
            </a:r>
          </a:p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на плановый период в первый рабочий день текущего года</a:t>
            </a:r>
          </a:p>
        </p:txBody>
      </p:sp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5400000">
            <a:off x="5930882" y="1473608"/>
            <a:ext cx="330235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525461" y="2075895"/>
            <a:ext cx="11141075" cy="368243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1. В Главную книгу текущего года переносятся только остатки по счетам учета отчетного года, на которых учитывались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бюджетные ассигнования, лимиты бюджетных обязательств и бюджетные обязательства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на плановый период;</a:t>
            </a:r>
          </a:p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2. Перенос учетных данных по всем счетам, кроме 1 501Х2, 1 501Х3, 1 503Х2, 1 503Х3, осуществляется в порядке, утвержденном приказом Минфина России от 06.12.2010 № 162н (на сумму остатка по счету);</a:t>
            </a:r>
          </a:p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3. Перенос учетных данных счетам 1 501Х2, 1 501Х3, 1 503Х2, 1 503Х3, осуществляется в разрезе дебетовых и кредитовых оборотов по счету;</a:t>
            </a:r>
          </a:p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4. Бюджетные обязательства, принятые в отчетном году на плановый период, переносятся в Главную книгу текущего года без оборотов по счетам 1 502Х7;</a:t>
            </a:r>
          </a:p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5. Бюджетные обязательства, принятые в отчетном году на отчетный год, переносятся в Главную книгу текущего года с учетом всех операций по их исполнению;</a:t>
            </a:r>
          </a:p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6. На сумму исполнения каждого бюджетного обязательства 2017 года ТОФК дополнительно проставляется следующая бухгалтерская запись: Дебет 1 50113 (1 50313) Кредит 1 50215.</a:t>
            </a:r>
          </a:p>
        </p:txBody>
      </p:sp>
      <p:pic>
        <p:nvPicPr>
          <p:cNvPr id="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0270" y="2083999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трелка вправо 9"/>
          <p:cNvSpPr>
            <a:spLocks noChangeArrowheads="1"/>
          </p:cNvSpPr>
          <p:nvPr/>
        </p:nvSpPr>
        <p:spPr bwMode="auto">
          <a:xfrm rot="5400000">
            <a:off x="5930882" y="5683658"/>
            <a:ext cx="330235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3252787" y="6209648"/>
            <a:ext cx="5686425" cy="48484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Системное письмо Федерального казначейства в ТОФК</a:t>
            </a:r>
          </a:p>
        </p:txBody>
      </p:sp>
      <p:pic>
        <p:nvPicPr>
          <p:cNvPr id="15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812" y="5781401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34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 2018 года вводятся отдельные счета бюджетного учета для учета операций по доведенным главным распорядителям средств федерального бюджета бюджетным ассигнованиям и лимитам бюджетных обязательств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771189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0 51302 000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«Бюджетные ассигнования главных распорядителей средств бюджета, главных администраторов источников финансирования дефицита бюджета к распределению»;</a:t>
            </a:r>
          </a:p>
          <a:p>
            <a:pPr algn="ctr" eaLnBrk="0" hangingPunct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0 51102 000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«Лимиты бюджетных обязательств главных распорядителей средств бюджета к распределению»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298019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Обособленное отражение в бюджетном учете ТОФК бюджетных ассигнований и лимитов бюджетных обязательств главных распорядителей средств федерального бюджета и главных администраторов источников финансирования дефицита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388916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35"/>
          <p:cNvSpPr>
            <a:spLocks noChangeArrowheads="1"/>
          </p:cNvSpPr>
          <p:nvPr/>
        </p:nvSpPr>
        <p:spPr bwMode="auto">
          <a:xfrm>
            <a:off x="457200" y="4914900"/>
            <a:ext cx="5799255" cy="161448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0 51302 000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«Бюджетные ассигнования главных распорядителей средств бюджета, главных администраторов источников финансирования дефицита бюджета к распределению»;</a:t>
            </a:r>
          </a:p>
          <a:p>
            <a:pPr algn="ctr" eaLnBrk="0" hangingPunct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0 51102 000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«Лимиты бюджетных обязательств главных распорядителей средств бюджета к распределению»</a:t>
            </a:r>
          </a:p>
        </p:txBody>
      </p:sp>
      <p:sp>
        <p:nvSpPr>
          <p:cNvPr id="2051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AF83EAED-5716-42E0-A1B3-0C3608570E6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35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2500189" y="1200149"/>
            <a:ext cx="7191623" cy="671513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Учет ТОФК бюджетных ассигнований и лимитов бюджетных обязательств по федеральному бюджету с 2018 года</a:t>
            </a:r>
          </a:p>
        </p:txBody>
      </p:sp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4046475" y="1919484"/>
            <a:ext cx="563562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7902146" y="1919485"/>
            <a:ext cx="563562" cy="664308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1648922" y="2628107"/>
            <a:ext cx="4177568" cy="161448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Доведенных до главных распорядителей средств федерального бюджета и главных администраторов источников финансирования дефицита бюджета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6876132" y="2628107"/>
            <a:ext cx="4177434" cy="16144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Доведенных до распорядителей средств федерального бюджета и администраторов источников финансирования дефицита бюджета с полномочиями главного</a:t>
            </a:r>
          </a:p>
        </p:txBody>
      </p:sp>
      <p:pic>
        <p:nvPicPr>
          <p:cNvPr id="1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110" y="442707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421" y="2251639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Стрелка вправо 24"/>
          <p:cNvSpPr>
            <a:spLocks noChangeArrowheads="1"/>
          </p:cNvSpPr>
          <p:nvPr/>
        </p:nvSpPr>
        <p:spPr bwMode="auto">
          <a:xfrm rot="5400000">
            <a:off x="3473022" y="4228273"/>
            <a:ext cx="563562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трелка вправо 25"/>
          <p:cNvSpPr>
            <a:spLocks noChangeArrowheads="1"/>
          </p:cNvSpPr>
          <p:nvPr/>
        </p:nvSpPr>
        <p:spPr bwMode="auto">
          <a:xfrm rot="5400000">
            <a:off x="8683068" y="4228273"/>
            <a:ext cx="563562" cy="664308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6660010" y="4914900"/>
            <a:ext cx="4609678" cy="16144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0 50302 000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«Бюджетные ассигнования к распределению»; </a:t>
            </a:r>
          </a:p>
          <a:p>
            <a:pPr algn="ctr" eaLnBrk="0" hangingPunct="0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0 50102 000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«Лимиты бюджетных обязательств к распределению»</a:t>
            </a:r>
          </a:p>
        </p:txBody>
      </p:sp>
      <p:pic>
        <p:nvPicPr>
          <p:cNvPr id="2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703" y="2194726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2053" y="4370165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Обособленное отражение в бюджетном учете ТОФК бюджетных ассигнований и лимитов бюджетных обязательств главных распорядителей средств федерального бюджета и главных администраторов источников финансирования дефицита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99884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7246A7B5-9812-47FB-BF67-F77666109A16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471284"/>
              </p:ext>
            </p:extLst>
          </p:nvPr>
        </p:nvGraphicFramePr>
        <p:xfrm>
          <a:off x="891222" y="1659056"/>
          <a:ext cx="10409556" cy="184023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905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39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82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03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760" marR="56760" marT="0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операции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760" marR="56760" marT="0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760" marR="56760" marT="0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760" marR="56760" marT="0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7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Доведение бюджетных ассигнований ГРБС и ГАИФДБ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0 503 01 000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0 513 02 000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Доведение бюджетных ассигнований ГРБС и ГАИФДБ до подведомственных распорядителей средств федерального бюджета, уполномоченных администраторов, администраторов источников финансирования дефицита федерального бюджета соответственно, лицевые счета которым открыты в МОУ ФК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0 513 02 000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0 503 02 000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4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Доведение бюджетных ассигнований ГРБС и ГАИФДБ до подведомственных распорядителей и получателей средств федерального бюджета, уполномоченных администраторов, администраторов источников финансирования дефицита федерального бюджета, лицевые счета которым открыты в других ТОФК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0 513 02 000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0 503 04 000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81204" y="1099141"/>
            <a:ext cx="8829592" cy="48957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ctr" eaLnBrk="0" hangingPunct="0">
              <a:defRPr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ru-RU" dirty="0"/>
              <a:t>Учетная модель по счету бюджетного учета 0 51302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273056"/>
              </p:ext>
            </p:extLst>
          </p:nvPr>
        </p:nvGraphicFramePr>
        <p:xfrm>
          <a:off x="786447" y="4411781"/>
          <a:ext cx="10409556" cy="164744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905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39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82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03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760" marR="56760" marT="0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операции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760" marR="56760" marT="0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760" marR="56760" marT="0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6760" marR="56760" marT="0" marB="0" anchor="ctr">
                    <a:gradFill>
                      <a:gsLst>
                        <a:gs pos="18000">
                          <a:srgbClr val="B9C8FF"/>
                        </a:gs>
                        <a:gs pos="89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7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Доведение лимитов бюджетных обязательств ГРБС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0 501 01 000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0 511 02 000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Доведение лимитов бюджетных обязательств ГРБС до подведомственных распорядителей средств федерального бюджета, лицевые счета которым открыты в МОУ ФК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0 511 02 000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0 501 02 000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45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8000">
                          <a:srgbClr val="B9C8FF"/>
                        </a:gs>
                        <a:gs pos="100000">
                          <a:srgbClr val="D9E6FF"/>
                        </a:gs>
                      </a:gsLst>
                      <a:path path="circle">
                        <a:fillToRect r="100000" b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Доведение бюджетных ассигнований ГРБС и ГАИФДБ до подведомственных распорядителей и получателей средств федерального бюджета, уполномоченных администраторов, администраторов источников финансирования дефицита федерального бюджета, лицевые счета которым открыты в других ТОФК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0 511 02 000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0 501 04 000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5">
                            <a:lumMod val="20000"/>
                            <a:lumOff val="80000"/>
                          </a:schemeClr>
                        </a:gs>
                        <a:gs pos="91000">
                          <a:schemeClr val="bg1">
                            <a:lumMod val="85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76429" y="3851866"/>
            <a:ext cx="8829592" cy="48957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ctr" eaLnBrk="0" hangingPunct="0">
              <a:defRPr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ru-RU" dirty="0"/>
              <a:t>Учетная модель по счету бюджетного учета 0 51102</a:t>
            </a: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Обособленное отражение в бюджетном учете ТОФК бюджетных ассигнований и лимитов бюджетных обязательств главных распорядителей средств федерального бюджета и главных администраторов источников финансирования дефицита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163936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Доработка ИС «АСФК» в части функционала формирования Бухгалтерской справки (ф. 0504833) по исправительным операциям с бюджетными и денежными обязательствами получателей средств федерального бюджета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Включение в реквизитный состав документа номеров бюджетных и денежных обязательств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Технологические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1839059" y="5201998"/>
            <a:ext cx="8514000" cy="87684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Версия ИС «АСФК» – 28 (плановый срок выпуска – декабрь 2017 года)</a:t>
            </a:r>
          </a:p>
        </p:txBody>
      </p:sp>
      <p:pic>
        <p:nvPicPr>
          <p:cNvPr id="10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541" y="2923286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535868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541" y="4847604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8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38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Доработка Отчета по ошибкам по закрытому операционному дню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Включение документов по операциям с бюджетными и денежными обязательствами в список анализируемых документов</a:t>
            </a:r>
          </a:p>
        </p:txBody>
      </p:sp>
      <p:pic>
        <p:nvPicPr>
          <p:cNvPr id="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541" y="2923286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1839059" y="5201998"/>
            <a:ext cx="8514000" cy="87684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Версия ИС «АСФК» – 28 (плановый срок выпуска – декабрь 2017 года)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535868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Технологические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pic>
        <p:nvPicPr>
          <p:cNvPr id="15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659" y="4800598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31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Тестовое ведение бюджетного учета операций с бюджетными и денежными обязательствами получателей средств федерального бюджета в Подсистеме учета и отчетности государственной интегрированной информационной системы управления общественными финансами «Электронный бюджет»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На данный момент сроки проведения тестирования не определены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298019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Технологические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</p:spTree>
    <p:extLst>
      <p:ext uri="{BB962C8B-B14F-4D97-AF65-F5344CB8AC3E}">
        <p14:creationId xmlns:p14="http://schemas.microsoft.com/office/powerpoint/2010/main" val="1151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363468" y="2451708"/>
            <a:ext cx="2934586" cy="281731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Вопросы перспектив организации ведения бюджетного учета операций с бюджетными и денежными обязательствами получателей средств федерального бюджета</a:t>
            </a: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5218591" y="3071776"/>
            <a:ext cx="6619873" cy="53902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Методологические вопросы</a:t>
            </a: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5228523" y="3924663"/>
            <a:ext cx="6619873" cy="559757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Технологические  вопросы</a:t>
            </a:r>
          </a:p>
        </p:txBody>
      </p:sp>
      <p:sp>
        <p:nvSpPr>
          <p:cNvPr id="22" name="Стрелка вправо 21"/>
          <p:cNvSpPr>
            <a:spLocks noChangeArrowheads="1"/>
          </p:cNvSpPr>
          <p:nvPr/>
        </p:nvSpPr>
        <p:spPr bwMode="auto">
          <a:xfrm>
            <a:off x="3419209" y="3136467"/>
            <a:ext cx="814388" cy="1447800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74" y="3071464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74" y="3839721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Вопросы перспектив организации ведения ТОФК бюджетного учета по операциям с бюджетными и денежными обязательствами</a:t>
            </a:r>
          </a:p>
        </p:txBody>
      </p:sp>
    </p:spTree>
    <p:extLst>
      <p:ext uri="{BB962C8B-B14F-4D97-AF65-F5344CB8AC3E}">
        <p14:creationId xmlns:p14="http://schemas.microsoft.com/office/powerpoint/2010/main" val="173896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40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Порядок сверки получателями средств федерального бюджета Отчетов (ф. 0503129) ТОФК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Определяется каждым получателем средств федерального бюджета (или соответствующим главным распорядителем средств федерального бюджета) самостоятельно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298019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7">
            <a:extLst>
              <a:ext uri="{FF2B5EF4-FFF2-40B4-BE49-F238E27FC236}">
                <a16:creationId xmlns:a16="http://schemas.microsoft.com/office/drawing/2014/main" xmlns="" id="{5311B97B-8373-4E6B-B732-B129C1C97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Порядок сверки получателями средств федерального бюджета Отчетов (ф. 0503129) ТОФК</a:t>
            </a:r>
          </a:p>
        </p:txBody>
      </p:sp>
      <p:sp>
        <p:nvSpPr>
          <p:cNvPr id="10" name="Стрелка вправо 18">
            <a:extLst>
              <a:ext uri="{FF2B5EF4-FFF2-40B4-BE49-F238E27FC236}">
                <a16:creationId xmlns:a16="http://schemas.microsoft.com/office/drawing/2014/main" xmlns="" id="{AC212F80-7C41-4DD3-8292-A5EDBDD9062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33515" y="456417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>
            <a:extLst>
              <a:ext uri="{FF2B5EF4-FFF2-40B4-BE49-F238E27FC236}">
                <a16:creationId xmlns:a16="http://schemas.microsoft.com/office/drawing/2014/main" xmlns="" id="{65EE62D5-25D6-4CE8-A1AD-649D3BF498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9059" y="522545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Сверка осуществляется с учетом положений письма Федерального казначейства от 16.08.2017 № 07-04-05/02-682</a:t>
            </a:r>
          </a:p>
        </p:txBody>
      </p:sp>
      <p:pic>
        <p:nvPicPr>
          <p:cNvPr id="13" name="Picture 2" descr="C:\Users\1\AppData\Local\Microsoft\Windows\Temporary Internet Files\Content.IE5\FUZSU1KV\MC900434750[1].png">
            <a:extLst>
              <a:ext uri="{FF2B5EF4-FFF2-40B4-BE49-F238E27FC236}">
                <a16:creationId xmlns:a16="http://schemas.microsoft.com/office/drawing/2014/main" xmlns="" id="{1AD3156F-BD27-4815-8071-A85C0A106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488096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02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41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xmlns="" id="{5311B97B-8373-4E6B-B732-B129C1C97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Порядок сверки получателями средств федерального бюджета Отчетов (ф. 0503129) ТОФК</a:t>
            </a:r>
          </a:p>
        </p:txBody>
      </p:sp>
      <p:sp>
        <p:nvSpPr>
          <p:cNvPr id="14" name="AutoShape 35">
            <a:extLst>
              <a:ext uri="{FF2B5EF4-FFF2-40B4-BE49-F238E27FC236}">
                <a16:creationId xmlns:a16="http://schemas.microsoft.com/office/drawing/2014/main" xmlns="" id="{DB4E53DB-48E2-4C70-9CB3-B4EF1D0E12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1496" y="1889357"/>
            <a:ext cx="4380766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Отчет (ф. 0503128) получателя средств федерального бюджета</a:t>
            </a:r>
          </a:p>
        </p:txBody>
      </p:sp>
      <p:sp>
        <p:nvSpPr>
          <p:cNvPr id="15" name="AutoShape 35">
            <a:extLst>
              <a:ext uri="{FF2B5EF4-FFF2-40B4-BE49-F238E27FC236}">
                <a16:creationId xmlns:a16="http://schemas.microsoft.com/office/drawing/2014/main" xmlns="" id="{F60ECE31-AC0A-4643-BD6A-467D1E63A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291" y="3631243"/>
            <a:ext cx="5311655" cy="87684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Разработка контрольных соотношений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Федеральным казначейством между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формами отчетов не предполагается</a:t>
            </a:r>
          </a:p>
        </p:txBody>
      </p:sp>
      <p:sp>
        <p:nvSpPr>
          <p:cNvPr id="16" name="AutoShape 35">
            <a:extLst>
              <a:ext uri="{FF2B5EF4-FFF2-40B4-BE49-F238E27FC236}">
                <a16:creationId xmlns:a16="http://schemas.microsoft.com/office/drawing/2014/main" xmlns="" id="{FEF3F25D-B483-4852-929B-E83AD8460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0223" y="1889357"/>
            <a:ext cx="4380705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Отчет (ф. 0503129) ТОФК</a:t>
            </a:r>
          </a:p>
        </p:txBody>
      </p:sp>
      <p:sp>
        <p:nvSpPr>
          <p:cNvPr id="22" name="Двойная стрелка влево/вправо 1">
            <a:extLst>
              <a:ext uri="{FF2B5EF4-FFF2-40B4-BE49-F238E27FC236}">
                <a16:creationId xmlns:a16="http://schemas.microsoft.com/office/drawing/2014/main" xmlns="" id="{64B3454E-1A17-43DC-941E-7F6635AE9602}"/>
              </a:ext>
            </a:extLst>
          </p:cNvPr>
          <p:cNvSpPr/>
          <p:nvPr/>
        </p:nvSpPr>
        <p:spPr>
          <a:xfrm>
            <a:off x="5623260" y="2255420"/>
            <a:ext cx="876300" cy="504825"/>
          </a:xfrm>
          <a:prstGeom prst="leftRightArrow">
            <a:avLst/>
          </a:prstGeom>
          <a:noFill/>
          <a:ln w="28575"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5" descr="C:\Users\1\AppData\Local\Microsoft\Windows\Temporary Internet Files\Content.IE5\4IF4R6DK\question-mark-3963-large[1].png">
            <a:extLst>
              <a:ext uri="{FF2B5EF4-FFF2-40B4-BE49-F238E27FC236}">
                <a16:creationId xmlns:a16="http://schemas.microsoft.com/office/drawing/2014/main" xmlns="" id="{02CA0668-E3DD-4538-9220-A2DE7E4B7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410" y="1715046"/>
            <a:ext cx="360000" cy="5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Стрелка углом 2">
            <a:extLst>
              <a:ext uri="{FF2B5EF4-FFF2-40B4-BE49-F238E27FC236}">
                <a16:creationId xmlns:a16="http://schemas.microsoft.com/office/drawing/2014/main" xmlns="" id="{75D74B28-3BAF-4B61-83FF-2C6CD780273C}"/>
              </a:ext>
            </a:extLst>
          </p:cNvPr>
          <p:cNvSpPr/>
          <p:nvPr/>
        </p:nvSpPr>
        <p:spPr>
          <a:xfrm flipV="1">
            <a:off x="1482551" y="3188870"/>
            <a:ext cx="1803685" cy="1238250"/>
          </a:xfrm>
          <a:prstGeom prst="bentArrow">
            <a:avLst>
              <a:gd name="adj1" fmla="val 23462"/>
              <a:gd name="adj2" fmla="val 25000"/>
              <a:gd name="adj3" fmla="val 25000"/>
              <a:gd name="adj4" fmla="val 43750"/>
            </a:avLst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трелка углом 30">
            <a:extLst>
              <a:ext uri="{FF2B5EF4-FFF2-40B4-BE49-F238E27FC236}">
                <a16:creationId xmlns:a16="http://schemas.microsoft.com/office/drawing/2014/main" xmlns="" id="{30A6C648-DC35-42FD-884C-1A318CF38928}"/>
              </a:ext>
            </a:extLst>
          </p:cNvPr>
          <p:cNvSpPr/>
          <p:nvPr/>
        </p:nvSpPr>
        <p:spPr>
          <a:xfrm flipH="1" flipV="1">
            <a:off x="8686837" y="3188868"/>
            <a:ext cx="1918946" cy="1243162"/>
          </a:xfrm>
          <a:prstGeom prst="bentArrow">
            <a:avLst>
              <a:gd name="adj1" fmla="val 23462"/>
              <a:gd name="adj2" fmla="val 25000"/>
              <a:gd name="adj3" fmla="val 25000"/>
              <a:gd name="adj4" fmla="val 43750"/>
            </a:avLst>
          </a:prstGeom>
          <a:noFill/>
          <a:ln w="28575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35">
            <a:extLst>
              <a:ext uri="{FF2B5EF4-FFF2-40B4-BE49-F238E27FC236}">
                <a16:creationId xmlns:a16="http://schemas.microsoft.com/office/drawing/2014/main" xmlns="" id="{534D092D-F3BA-4274-B1B5-0E4735794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3291" y="5272512"/>
            <a:ext cx="5311655" cy="125687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Разработка контрольных соотношений между формами отчетов осуществляется получателями средств федерального бюджета (при необходимости)</a:t>
            </a:r>
          </a:p>
        </p:txBody>
      </p:sp>
      <p:pic>
        <p:nvPicPr>
          <p:cNvPr id="32" name="Picture 2" descr="C:\Users\1\AppData\Local\Microsoft\Windows\Temporary Internet Files\Content.IE5\FUZSU1KV\MC900434750[1].png">
            <a:extLst>
              <a:ext uri="{FF2B5EF4-FFF2-40B4-BE49-F238E27FC236}">
                <a16:creationId xmlns:a16="http://schemas.microsoft.com/office/drawing/2014/main" xmlns="" id="{31683D1D-52B2-4FBF-950D-8EF1C16B1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102" y="318886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Стрелка вправо 18">
            <a:extLst>
              <a:ext uri="{FF2B5EF4-FFF2-40B4-BE49-F238E27FC236}">
                <a16:creationId xmlns:a16="http://schemas.microsoft.com/office/drawing/2014/main" xmlns="" id="{49C574B9-91ED-44D2-ABDD-17F38AC7061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833515" y="456417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989" y="4898199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44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AF83EAED-5716-42E0-A1B3-0C3608570E6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42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599687" y="1378891"/>
            <a:ext cx="7162607" cy="38546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Начиная с бюджетной отчетности по состоянию на 01.10.2017</a:t>
            </a: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5400000">
            <a:off x="5899207" y="1812928"/>
            <a:ext cx="563563" cy="662354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3600934" y="2529303"/>
            <a:ext cx="5160107" cy="982663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Составление ТОФК Отчетов (ф. 0503129) осуществляется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 разрезе каждого учреждения, принявшего бюджетные полномочия</a:t>
            </a:r>
          </a:p>
        </p:txBody>
      </p:sp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4083354" y="3516131"/>
            <a:ext cx="563562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8053325" y="3516132"/>
            <a:ext cx="563562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519721" y="4224753"/>
            <a:ext cx="5992447" cy="2130655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 поле «Наименование получателя средств федерального бюджета, администратора источников финансирования дефицита федерального бюджета» заголовочной части Отчета (ф. 0503129)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отражается наименование учреждения, передавшего бюджетные полномочия, далее, в скобках, – наименование учреждения, принявшего бюджетные полномочия</a:t>
            </a: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6891214" y="4224753"/>
            <a:ext cx="4798646" cy="2130655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 кодовой зоне Отчета (ф. 0503129)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отражается соответствующий код учреждения, передавшего бюджетные полномочия, по реестру участников бюджетного процесса, а также юридических лиц, не являющихся участниками бюджетного процесса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Особенности представления ТОФК Отчетов (ф. 0503129) по данным лицевых счетов для учета операций по переданным полномочиям получателей бюджетных средств</a:t>
            </a:r>
          </a:p>
        </p:txBody>
      </p:sp>
      <p:pic>
        <p:nvPicPr>
          <p:cNvPr id="1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197" y="2081399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9016" y="3848286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324" y="3848285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0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BD283B7D-F9A8-4E2F-9D1A-E0DBEC1A1A6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43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7" r="25047" b="48468"/>
          <a:stretch>
            <a:fillRect/>
          </a:stretch>
        </p:blipFill>
        <p:spPr bwMode="auto">
          <a:xfrm>
            <a:off x="636954" y="1604963"/>
            <a:ext cx="11328400" cy="3821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811955" y="2732088"/>
            <a:ext cx="6391030" cy="373062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31416" y="4749740"/>
            <a:ext cx="4127777" cy="1754577"/>
          </a:xfrm>
          <a:prstGeom prst="wedgeRoundRectCallout">
            <a:avLst>
              <a:gd name="adj1" fmla="val 63505"/>
              <a:gd name="adj2" fmla="val -143658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Учреждение, передавшее бюджетные полномочия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Министерство образования и науки Российской Федерации.</a:t>
            </a:r>
          </a:p>
          <a:p>
            <a:pPr algn="ctr" eaLnBrk="0" hangingPunct="0">
              <a:defRPr/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чреждение, принявшее бюджетные полномочия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Федеральное государственное бюджетное образовательное учреждение высшего образования «Чувашский государственный педагогический университет им. И.Я. Яковлева».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794961" y="5255825"/>
            <a:ext cx="3588588" cy="696403"/>
          </a:xfrm>
          <a:prstGeom prst="wedgeRoundRectCallout">
            <a:avLst>
              <a:gd name="adj1" fmla="val 80290"/>
              <a:gd name="adj2" fmla="val -355580"/>
              <a:gd name="adj3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Код по Сводному реестру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учреждения, передавшего бюджетные полномочия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00100074.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381155" y="2732088"/>
            <a:ext cx="509953" cy="373062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Особенности представления ТОФК Отчетов (ф. 0503129) по данным лицевых счетов для учета операций по переданным полномочиям получателей бюджетных средств</a:t>
            </a:r>
          </a:p>
        </p:txBody>
      </p:sp>
      <p:pic>
        <p:nvPicPr>
          <p:cNvPr id="13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91" y="4453025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491" y="4854425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00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89BA3FD-06A4-4133-A70D-C26E5471A9E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44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3148259" y="2414132"/>
            <a:ext cx="6065459" cy="56931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Особенности представления ТОФК Отчетов (ф. 0503129)</a:t>
            </a: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423986" y="3752850"/>
            <a:ext cx="5543061" cy="132873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Учреждения, принявшие бюджетные полномочия,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наделены полномочиями по ведению бюджетного учета и составлению бюджетной отчетности по операциям, проводимым в рамках переданных полномочий</a:t>
            </a: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6264032" y="3752850"/>
            <a:ext cx="5544000" cy="132873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Учреждения, принявшие бюджетные полномочия,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не наделены полномочиями по ведению бюджетного учета и составлению бюджетной отчетности по операциям, проводимым в рамках переданных полномочий</a:t>
            </a: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2968503" y="5079635"/>
            <a:ext cx="454025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990059" y="5734050"/>
            <a:ext cx="4316400" cy="7560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Отчеты (ф. 0503129) представляются ТОФК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учреждениям, принявшим бюджетные полномочия</a:t>
            </a:r>
          </a:p>
        </p:txBody>
      </p:sp>
      <p:sp>
        <p:nvSpPr>
          <p:cNvPr id="24" name="AutoShape 35"/>
          <p:cNvSpPr>
            <a:spLocks noChangeArrowheads="1"/>
          </p:cNvSpPr>
          <p:nvPr/>
        </p:nvSpPr>
        <p:spPr bwMode="auto">
          <a:xfrm>
            <a:off x="6878007" y="5734050"/>
            <a:ext cx="4316047" cy="7560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Отчеты (ф. 0503129) представляются ТОФК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учреждениям, передавшим бюджетные полномочия</a:t>
            </a:r>
          </a:p>
        </p:txBody>
      </p:sp>
      <p:sp>
        <p:nvSpPr>
          <p:cNvPr id="29" name="Стрелка вправо 28"/>
          <p:cNvSpPr>
            <a:spLocks noChangeArrowheads="1"/>
          </p:cNvSpPr>
          <p:nvPr/>
        </p:nvSpPr>
        <p:spPr bwMode="auto">
          <a:xfrm rot="5400000">
            <a:off x="8809019" y="5080611"/>
            <a:ext cx="454025" cy="662353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трелка вправо 29"/>
          <p:cNvSpPr>
            <a:spLocks noChangeArrowheads="1"/>
          </p:cNvSpPr>
          <p:nvPr/>
        </p:nvSpPr>
        <p:spPr bwMode="auto">
          <a:xfrm rot="5400000">
            <a:off x="3871425" y="3012710"/>
            <a:ext cx="454025" cy="664308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трелка вправо 30"/>
          <p:cNvSpPr>
            <a:spLocks noChangeArrowheads="1"/>
          </p:cNvSpPr>
          <p:nvPr/>
        </p:nvSpPr>
        <p:spPr bwMode="auto">
          <a:xfrm rot="5400000">
            <a:off x="7960092" y="3013687"/>
            <a:ext cx="454025" cy="662353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трелка вправо 32"/>
          <p:cNvSpPr>
            <a:spLocks noChangeArrowheads="1"/>
          </p:cNvSpPr>
          <p:nvPr/>
        </p:nvSpPr>
        <p:spPr bwMode="auto">
          <a:xfrm rot="5400000">
            <a:off x="5985334" y="1715457"/>
            <a:ext cx="391311" cy="663606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sz="15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Особенности представления ТОФК Отчетов (ф. 0503129) по данным лицевых счетов для учета операций по переданным полномочиям получателей бюджетных средств</a:t>
            </a:r>
          </a:p>
        </p:txBody>
      </p:sp>
      <p:sp>
        <p:nvSpPr>
          <p:cNvPr id="25" name="AutoShape 35"/>
          <p:cNvSpPr>
            <a:spLocks noChangeArrowheads="1"/>
          </p:cNvSpPr>
          <p:nvPr/>
        </p:nvSpPr>
        <p:spPr bwMode="auto">
          <a:xfrm>
            <a:off x="2599687" y="1378891"/>
            <a:ext cx="7162607" cy="38546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Начиная с бюджетной отчетности по состоянию на 01.10.2017</a:t>
            </a:r>
          </a:p>
        </p:txBody>
      </p:sp>
      <p:pic>
        <p:nvPicPr>
          <p:cNvPr id="26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345" y="322738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501" y="5294312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0734" y="3227387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891" y="5294311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4"/>
          <p:cNvSpPr>
            <a:spLocks noGrp="1"/>
          </p:cNvSpPr>
          <p:nvPr>
            <p:ph type="sldNum" sz="quarter" idx="12"/>
          </p:nvPr>
        </p:nvSpPr>
        <p:spPr bwMode="auto">
          <a:xfrm>
            <a:off x="9448800" y="649287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89BA3FD-06A4-4133-A70D-C26E5471A9E4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/>
              <a:t>45</a:t>
            </a:fld>
            <a:endParaRPr lang="ru-RU" altLang="ru-RU" sz="12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3148259" y="1214437"/>
            <a:ext cx="6065459" cy="105939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Представление ТОФК Отчетов (ф. 0503129) главным распорядителям и получателям средств федерального бюджета, не подключенным к ГИИС ЭБ</a:t>
            </a:r>
          </a:p>
        </p:txBody>
      </p:sp>
      <p:sp>
        <p:nvSpPr>
          <p:cNvPr id="32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Особенности представления ТОФК Отчетов (ф. 0503129) главным распорядителям и получателям средств федерального бюджета</a:t>
            </a:r>
            <a:r>
              <a:rPr lang="en-US" altLang="ru-RU" sz="20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не подключенным к ГИИС ЭБ</a:t>
            </a:r>
          </a:p>
        </p:txBody>
      </p:sp>
      <p:sp>
        <p:nvSpPr>
          <p:cNvPr id="36" name="Стрелка вправо 35"/>
          <p:cNvSpPr>
            <a:spLocks noChangeArrowheads="1"/>
          </p:cNvSpPr>
          <p:nvPr/>
        </p:nvSpPr>
        <p:spPr bwMode="auto">
          <a:xfrm rot="5400000">
            <a:off x="5899205" y="2300293"/>
            <a:ext cx="563563" cy="662354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AutoShape 35"/>
          <p:cNvSpPr>
            <a:spLocks noChangeArrowheads="1"/>
          </p:cNvSpPr>
          <p:nvPr/>
        </p:nvSpPr>
        <p:spPr bwMode="auto">
          <a:xfrm>
            <a:off x="3148259" y="2981840"/>
            <a:ext cx="6065459" cy="117760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Представление ТОФК Отчетов (ф. 0503129) осуществляется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иным способом, согласованным с главным распорядителем или получателем средств федерального бюджета</a:t>
            </a:r>
          </a:p>
        </p:txBody>
      </p:sp>
      <p:pic>
        <p:nvPicPr>
          <p:cNvPr id="3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866" y="2521886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Стрелка вправо 38"/>
          <p:cNvSpPr>
            <a:spLocks noChangeArrowheads="1"/>
          </p:cNvSpPr>
          <p:nvPr/>
        </p:nvSpPr>
        <p:spPr bwMode="auto">
          <a:xfrm rot="5400000">
            <a:off x="3297847" y="4186246"/>
            <a:ext cx="563563" cy="662354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трелка вправо 39"/>
          <p:cNvSpPr>
            <a:spLocks noChangeArrowheads="1"/>
          </p:cNvSpPr>
          <p:nvPr/>
        </p:nvSpPr>
        <p:spPr bwMode="auto">
          <a:xfrm rot="5400000">
            <a:off x="8530307" y="4186247"/>
            <a:ext cx="563563" cy="662354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AutoShape 35"/>
          <p:cNvSpPr>
            <a:spLocks noChangeArrowheads="1"/>
          </p:cNvSpPr>
          <p:nvPr/>
        </p:nvSpPr>
        <p:spPr bwMode="auto">
          <a:xfrm>
            <a:off x="1456166" y="4962525"/>
            <a:ext cx="4246923" cy="166951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Отчеты (ф. 0503129), не содержащие сведений, составляющих государственную тайну, если получатель отчета не подключен к ГИИС ЭБ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AutoShape 35"/>
          <p:cNvSpPr>
            <a:spLocks noChangeArrowheads="1"/>
          </p:cNvSpPr>
          <p:nvPr/>
        </p:nvSpPr>
        <p:spPr bwMode="auto">
          <a:xfrm>
            <a:off x="6688626" y="4962525"/>
            <a:ext cx="4246923" cy="166951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Отчеты (ф. 0503129), содержащие сведений, составляющих государственную тайну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46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4"/>
          <p:cNvSpPr>
            <a:spLocks/>
          </p:cNvSpPr>
          <p:nvPr/>
        </p:nvSpPr>
        <p:spPr bwMode="auto">
          <a:xfrm>
            <a:off x="3521075" y="2349500"/>
            <a:ext cx="51498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marL="342900" indent="-342900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r>
              <a:rPr lang="ru-RU" altLang="ru-RU" sz="3600" b="1" dirty="0">
                <a:latin typeface="Times New Roman" pitchFamily="18" charset="0"/>
                <a:cs typeface="Times New Roman" pitchFamily="18" charset="0"/>
                <a:sym typeface="Lucida Grande"/>
              </a:rPr>
              <a:t>Благодарю за внимание!</a:t>
            </a:r>
            <a:endParaRPr lang="en-US" altLang="ru-RU" sz="3600" b="1" dirty="0"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24579" name="Picture 25" descr="circle_422_2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013" y="3644900"/>
            <a:ext cx="4117975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26"/>
          <p:cNvSpPr>
            <a:spLocks/>
          </p:cNvSpPr>
          <p:nvPr/>
        </p:nvSpPr>
        <p:spPr bwMode="auto">
          <a:xfrm>
            <a:off x="6291263" y="5013325"/>
            <a:ext cx="1857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ts val="763"/>
              </a:spcBef>
            </a:pPr>
            <a:endParaRPr lang="en-US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8E11402C-E787-4959-A03D-AB9A80757779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3681411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3990677154"/>
              </p:ext>
            </p:extLst>
          </p:nvPr>
        </p:nvGraphicFramePr>
        <p:xfrm>
          <a:off x="838200" y="1419357"/>
          <a:ext cx="11036300" cy="4914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4543424"/>
            <a:ext cx="7731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 операций с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бюджетными и денежными обязательствами</a:t>
            </a:r>
          </a:p>
        </p:txBody>
      </p:sp>
    </p:spTree>
    <p:extLst>
      <p:ext uri="{BB962C8B-B14F-4D97-AF65-F5344CB8AC3E}">
        <p14:creationId xmlns:p14="http://schemas.microsoft.com/office/powerpoint/2010/main" val="421763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Внесение изменений в приказ Минфина России от 30.12.2015 № 221н «О Порядке учета территориальными органами Федерального казначейства бюджетных и денежных обязательств получателей средств федерального бюджета»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373122" y="3324686"/>
            <a:ext cx="11445874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Дополнить Сведения о бюджетных обязательствах дополнительным реквизитом, указывающим на способ определения поставщиков (подрядчиков, исполнителей) по принимаемому бюджетному обязательству: конкурентный способ определения поставщиков (подрядчиков, исполнителей) или осуществление закупки у единственного поставщика (подрядчика, исполнителя)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8152" y="2980197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58293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839059" y="524421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Вопрос находится на рассмотрении в Управлении совершенствования функциональной деятельности и Минфине России</a:t>
            </a:r>
          </a:p>
        </p:txBody>
      </p:sp>
      <p:pic>
        <p:nvPicPr>
          <p:cNvPr id="1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1541" y="4842816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Внесение изменений в приказ Минфина России от 30.12.2015 № 221н «О Порядке учета территориальными органами Федерального казначейства бюджетных и денежных обязательств получателей средств федерального бюджета»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Принятие к учету денежных обязательств получателей средств федерального бюджета на плановый период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298019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58293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839059" y="524421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Вопрос находится на рассмотрении в Управлении совершенствования функциональной деятельности и Минфине России</a:t>
            </a:r>
          </a:p>
        </p:txBody>
      </p:sp>
      <p:pic>
        <p:nvPicPr>
          <p:cNvPr id="1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4842816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16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8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Внесение изменений в приказ Минфина России от 30.12.2015 № 221н «О Порядке учета территориальными органами Федерального казначейства бюджетных и денежных обязательств получателей средств федерального бюджета»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92346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Расширить перечень бюджетных обязательств, принимаемых получателями средств федерального бюджета, по которым ТОФК будет осуществляться учет авансовых денежных обязательств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215" y="2826440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276942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839059" y="4979733"/>
            <a:ext cx="8514000" cy="401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Подготовка предложений для направления в Минфин России</a:t>
            </a:r>
          </a:p>
        </p:txBody>
      </p:sp>
      <p:pic>
        <p:nvPicPr>
          <p:cNvPr id="1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215" y="4578333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846637" y="6079557"/>
            <a:ext cx="1490320" cy="47238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ctr" eaLnBrk="0" hangingPunct="0">
              <a:defRPr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r>
              <a:rPr lang="ru-RU" dirty="0"/>
              <a:t>Цель данных изменений:</a:t>
            </a:r>
          </a:p>
        </p:txBody>
      </p:sp>
      <p:pic>
        <p:nvPicPr>
          <p:cNvPr id="1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963" y="5971053"/>
            <a:ext cx="910549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443628" y="6030132"/>
            <a:ext cx="3490571" cy="570818"/>
          </a:xfrm>
          <a:prstGeom prst="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ctr" eaLnBrk="0" hangingPunct="0">
              <a:defRPr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Счет 502Х3 «Авансовые денежные обязательства» ТОФК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35503" y="6030131"/>
            <a:ext cx="3492000" cy="571243"/>
          </a:xfrm>
          <a:prstGeom prst="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ctr" eaLnBrk="0" hangingPunct="0">
              <a:defRPr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Счет 206ХХ «Расчеты по выданным авансам» ПБС</a:t>
            </a:r>
          </a:p>
        </p:txBody>
      </p:sp>
      <p:sp>
        <p:nvSpPr>
          <p:cNvPr id="3" name="Равно 2"/>
          <p:cNvSpPr/>
          <p:nvPr/>
        </p:nvSpPr>
        <p:spPr>
          <a:xfrm>
            <a:off x="7029450" y="6131711"/>
            <a:ext cx="682228" cy="368081"/>
          </a:xfrm>
          <a:prstGeom prst="mathEqual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6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839059" y="1442626"/>
            <a:ext cx="8513882" cy="122178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Внесение изменений в приказ Минфина России от 30.12.2015 № 221н «О Порядке учета территориальными органами Федерального казначейства бюджетных и денежных обязательств получателей средств федерального бюджета»</a:t>
            </a: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5833515" y="2663404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35"/>
          <p:cNvSpPr>
            <a:spLocks noChangeArrowheads="1"/>
          </p:cNvSpPr>
          <p:nvPr/>
        </p:nvSpPr>
        <p:spPr bwMode="auto">
          <a:xfrm>
            <a:off x="1839059" y="3324686"/>
            <a:ext cx="8514000" cy="1220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Учет операций с бюджетными и денежными обязательствами, проводимых по лицевым счетам иных получателей средств федерального бюджета</a:t>
            </a:r>
          </a:p>
        </p:txBody>
      </p:sp>
      <p:pic>
        <p:nvPicPr>
          <p:cNvPr id="27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2980198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Методологические вопросы ведения бюджетного учета</a:t>
            </a:r>
          </a:p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бюджетных и денежных обязательств</a:t>
            </a: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5833574" y="4582935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839059" y="5244216"/>
            <a:ext cx="8514000" cy="12204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Вопрос находится на рассмотрении в Управлении совершенствования функциональной деятельности и Минфине России</a:t>
            </a:r>
          </a:p>
        </p:txBody>
      </p:sp>
      <p:pic>
        <p:nvPicPr>
          <p:cNvPr id="1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253" y="4842816"/>
            <a:ext cx="802800" cy="80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22975</TotalTime>
  <Words>4630</Words>
  <Application>Microsoft Office PowerPoint</Application>
  <PresentationFormat>Произвольный</PresentationFormat>
  <Paragraphs>978</Paragraphs>
  <Slides>46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Вольф Елена Владимировна</cp:lastModifiedBy>
  <cp:revision>1531</cp:revision>
  <cp:lastPrinted>2016-09-06T08:44:08Z</cp:lastPrinted>
  <dcterms:created xsi:type="dcterms:W3CDTF">2015-03-03T16:27:21Z</dcterms:created>
  <dcterms:modified xsi:type="dcterms:W3CDTF">2017-09-26T12:03:10Z</dcterms:modified>
</cp:coreProperties>
</file>