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28" r:id="rId2"/>
  </p:sldMasterIdLst>
  <p:notesMasterIdLst>
    <p:notesMasterId r:id="rId13"/>
  </p:notesMasterIdLst>
  <p:sldIdLst>
    <p:sldId id="335" r:id="rId3"/>
    <p:sldId id="400" r:id="rId4"/>
    <p:sldId id="405" r:id="rId5"/>
    <p:sldId id="409" r:id="rId6"/>
    <p:sldId id="410" r:id="rId7"/>
    <p:sldId id="406" r:id="rId8"/>
    <p:sldId id="404" r:id="rId9"/>
    <p:sldId id="403" r:id="rId10"/>
    <p:sldId id="407" r:id="rId11"/>
    <p:sldId id="408" r:id="rId12"/>
  </p:sldIdLst>
  <p:sldSz cx="11880850" cy="6858000"/>
  <p:notesSz cx="6808788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E18"/>
    <a:srgbClr val="FFC000"/>
    <a:srgbClr val="94BEE4"/>
    <a:srgbClr val="CC99FF"/>
    <a:srgbClr val="FFFFFF"/>
    <a:srgbClr val="E2AC00"/>
    <a:srgbClr val="ADB9CA"/>
    <a:srgbClr val="A6D3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93" autoAdjust="0"/>
    <p:restoredTop sz="90810" autoAdjust="0"/>
  </p:normalViewPr>
  <p:slideViewPr>
    <p:cSldViewPr>
      <p:cViewPr>
        <p:scale>
          <a:sx n="80" d="100"/>
          <a:sy n="80" d="100"/>
        </p:scale>
        <p:origin x="-312" y="-624"/>
      </p:cViewPr>
      <p:guideLst>
        <p:guide orient="horz" pos="2160"/>
        <p:guide pos="37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D8FE5E-2E22-4796-8535-2DDC638F9ED4}" type="datetimeFigureOut">
              <a:rPr lang="ru-RU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77800" y="746125"/>
            <a:ext cx="64531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1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51163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51162" cy="496887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540F45-96EF-4AA8-8773-E64304216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0588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76213" y="746125"/>
            <a:ext cx="6456362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4588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1788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8988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1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33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05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7788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CBA841-CD83-46AE-B6EC-93782FEAF25F}" type="slidenum">
              <a:rPr lang="ru-RU" alt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38221C-3D0C-4A27-ACC8-50BA9B4BEB82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88AB1E-E68D-4ED9-8FB6-4E29A9C20EC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44036" name="Номер слайда 3"/>
          <p:cNvSpPr txBox="1">
            <a:spLocks noGrp="1"/>
          </p:cNvSpPr>
          <p:nvPr/>
        </p:nvSpPr>
        <p:spPr bwMode="auto">
          <a:xfrm>
            <a:off x="3856038" y="9440863"/>
            <a:ext cx="295116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8" tIns="45784" rIns="91568" bIns="4578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0C2FD6C-E8FA-4C1E-B933-D1F4E392A0B0}" type="slidenum">
              <a:rPr lang="ru-RU" altLang="ru-RU"/>
              <a:pPr algn="r" eaLnBrk="1" hangingPunct="1">
                <a:spcBef>
                  <a:spcPct val="0"/>
                </a:spcBef>
              </a:pPr>
              <a:t>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43012" name="Номер слайда 3"/>
          <p:cNvSpPr txBox="1">
            <a:spLocks noGrp="1"/>
          </p:cNvSpPr>
          <p:nvPr/>
        </p:nvSpPr>
        <p:spPr bwMode="auto">
          <a:xfrm>
            <a:off x="3856038" y="9440863"/>
            <a:ext cx="295116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8" tIns="45784" rIns="91568" bIns="4578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94BB4A0-D303-4A1A-BCD9-D03D23B2D17F}" type="slidenum">
              <a:rPr lang="ru-RU" altLang="ru-RU"/>
              <a:pPr algn="r" eaLnBrk="1" hangingPunct="1">
                <a:spcBef>
                  <a:spcPct val="0"/>
                </a:spcBef>
              </a:pPr>
              <a:t>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46084" name="Номер слайда 3"/>
          <p:cNvSpPr txBox="1">
            <a:spLocks noGrp="1"/>
          </p:cNvSpPr>
          <p:nvPr/>
        </p:nvSpPr>
        <p:spPr bwMode="auto">
          <a:xfrm>
            <a:off x="3856038" y="9440863"/>
            <a:ext cx="295116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8" tIns="45784" rIns="91568" bIns="45784" anchor="b"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D611ADE8-EDAF-4A89-94A7-4EC1B25A2DA6}" type="slidenum">
              <a:rPr lang="ru-RU" altLang="ru-RU"/>
              <a:pPr algn="r"/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88AB1E-E68D-4ED9-8FB6-4E29A9C20ECA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DC1659-4EC4-442A-99D6-18809F5EC742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b="1" smtClean="0">
              <a:sym typeface="Wingdings" pitchFamily="2" charset="2"/>
            </a:endParaRPr>
          </a:p>
        </p:txBody>
      </p:sp>
      <p:sp>
        <p:nvSpPr>
          <p:cNvPr id="47108" name="Номер слайда 3"/>
          <p:cNvSpPr txBox="1">
            <a:spLocks noGrp="1"/>
          </p:cNvSpPr>
          <p:nvPr/>
        </p:nvSpPr>
        <p:spPr bwMode="auto">
          <a:xfrm>
            <a:off x="3856038" y="9440863"/>
            <a:ext cx="2951162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68" tIns="45784" rIns="91568" bIns="4578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CBF6932-F162-48F2-886D-467663878156}" type="slidenum">
              <a:rPr lang="ru-RU" altLang="ru-RU"/>
              <a:pPr algn="r" eaLnBrk="1" hangingPunct="1">
                <a:spcBef>
                  <a:spcPct val="0"/>
                </a:spcBef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106" y="1122363"/>
            <a:ext cx="89106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106" y="3602038"/>
            <a:ext cx="89106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C0BD-0F96-4B6A-85C3-54D2FA77759C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EAA06C8-B403-4210-9D16-7F4706C8AA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5645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57C84-4069-4A37-AB39-41D502200677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6A53DBD-EC79-40FD-A956-672B278681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2638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02234" y="365125"/>
            <a:ext cx="2561808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6809" y="365125"/>
            <a:ext cx="7536914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0BC00-200D-43DB-A615-6166CABD6108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A233371-7A2D-497B-B5ED-1DC70970C6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357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106" y="1122363"/>
            <a:ext cx="891063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106" y="3602038"/>
            <a:ext cx="891063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5C35B-F0C0-40B4-A62F-8719F3DF0769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2FA6F63-EB7C-4FD7-B24E-11E02F1DC1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2424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6F63B-087D-4533-9281-88E44832782B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66A06D-357A-4EAA-9918-991E1BBFEB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6410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620" y="1709738"/>
            <a:ext cx="1024723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0620" y="4589465"/>
            <a:ext cx="1024723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4462F-8747-4FF3-8F63-E812129746CC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B4CB9C9-85EC-4F8A-9527-93AA58D848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4422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6809" y="1825625"/>
            <a:ext cx="5049361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4680" y="1825625"/>
            <a:ext cx="5049361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E8181-2C3A-46B2-ABFB-E004C2965191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BFE90FF-DEFE-4486-863C-85BF518CEF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2999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365126"/>
            <a:ext cx="10247233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8357" y="1681163"/>
            <a:ext cx="502615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8357" y="2505075"/>
            <a:ext cx="502615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14681" y="1681163"/>
            <a:ext cx="505090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14681" y="2505075"/>
            <a:ext cx="5050909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266F-7CDE-47D4-8FDB-AB58A8135CD8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A71994A-03D2-4B6E-AC7E-FA2CE5508C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892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F0AD1-EE46-457D-82A7-782B0F5A92FF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10954B-F08C-44FF-A401-2B8676C925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7567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7F9F3-3D15-42D6-B06C-05630036673F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8F62673-AD6E-442E-AD04-CE6C070A7C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9826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457200"/>
            <a:ext cx="383188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0909" y="987426"/>
            <a:ext cx="60146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8356" y="2057400"/>
            <a:ext cx="383188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C56A8-DB20-4591-806B-1CB15EACD8FB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8106283-D6F9-4132-A1F9-61963650C2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31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BB7D6-79D9-43D6-9C55-F5E407995CD1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0189369-6713-4B58-A6AB-945DF07148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5130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457200"/>
            <a:ext cx="383188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50909" y="987426"/>
            <a:ext cx="601468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8356" y="2057400"/>
            <a:ext cx="383188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E1EA8-E62F-4B8A-AD68-31F674574EC8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DE35A7-D0B7-4EC9-B336-7DE02E1190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4258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F25B4-E8CB-4DD7-B032-27F9F3AF69E7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1CF73A1-AD56-447B-9A9B-30FD56AAA2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2230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502234" y="365125"/>
            <a:ext cx="2561808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6809" y="365125"/>
            <a:ext cx="7536914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3BBAD-BAFE-49D4-BBA5-A5B9FBED4AD2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98D8E1-24BC-4015-B15D-351B18DA74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5225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620" y="1709738"/>
            <a:ext cx="1024723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0620" y="4589465"/>
            <a:ext cx="1024723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DE871-A58B-4175-97F7-9506B08EE008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7AEB920-1B82-4100-81CE-09811DEF8E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3489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6809" y="1825625"/>
            <a:ext cx="5049361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4680" y="1825625"/>
            <a:ext cx="5049361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541E-750A-409B-972B-D23BFB6DC109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76BC204-4973-4C43-B253-7FE818FA18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035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365126"/>
            <a:ext cx="10247233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8357" y="1681163"/>
            <a:ext cx="502615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8357" y="2505075"/>
            <a:ext cx="502615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14681" y="1681163"/>
            <a:ext cx="505090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014681" y="2505075"/>
            <a:ext cx="5050909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6A608-EB8B-45B9-ACB8-6095EF7037CA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4EEA86E-DB9D-43AB-A12F-4CF9CF8912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719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B7AA1-BE0D-4399-837A-70AD13F1BC26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BF92CB4-A12A-48B6-B7AD-FA4AB5B3575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46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5F6C2-D332-41DE-A5B1-A2148FB6F1FE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8240A4E-0566-47D2-BD89-8CF2997AD1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1553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457200"/>
            <a:ext cx="383188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50909" y="987426"/>
            <a:ext cx="601468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8356" y="2057400"/>
            <a:ext cx="383188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3E685-BECC-42C4-8266-D3CEF6F80A93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3A4442-4C02-46E7-ACE5-8D1162F454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531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356" y="457200"/>
            <a:ext cx="383188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050909" y="987426"/>
            <a:ext cx="601468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8356" y="2057400"/>
            <a:ext cx="383188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C908-410F-4DB9-8259-C9C5D69A6295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185AA1-8BA1-4A53-AA6C-3C4169EE02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0995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17563" y="365125"/>
            <a:ext cx="102457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17563" y="1825625"/>
            <a:ext cx="102457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7563" y="6356350"/>
            <a:ext cx="2671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4E17A8-2F58-460B-93A6-F5ED5E18DF2D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5413" y="6356350"/>
            <a:ext cx="4010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91525" y="6356350"/>
            <a:ext cx="2671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BDE57E94-97CC-46D7-87CB-48AADA5750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817563" y="365125"/>
            <a:ext cx="102457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817563" y="1825625"/>
            <a:ext cx="102457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7563" y="6356350"/>
            <a:ext cx="2671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FBC381-B341-44B2-844D-C1D0CAEE994F}" type="datetime1">
              <a:rPr lang="ru-RU"/>
              <a:pPr>
                <a:defRPr/>
              </a:pPr>
              <a:t>15.09.2017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35413" y="6356350"/>
            <a:ext cx="4010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391525" y="6356350"/>
            <a:ext cx="2671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60E79DD3-5DAC-44F3-9D46-51BA111D5E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1522413" y="660400"/>
            <a:ext cx="9478962" cy="4398963"/>
          </a:xfrm>
        </p:spPr>
        <p:txBody>
          <a:bodyPr/>
          <a:lstStyle/>
          <a:p>
            <a:pPr algn="ctr"/>
            <a:r>
              <a:rPr lang="ru-RU" altLang="ru-RU" sz="3600" b="1" dirty="0" smtClean="0">
                <a:solidFill>
                  <a:srgbClr val="404040"/>
                </a:solidFill>
                <a:latin typeface="Cambria" pitchFamily="18" charset="0"/>
              </a:rPr>
              <a:t/>
            </a:r>
            <a:br>
              <a:rPr lang="ru-RU" altLang="ru-RU" sz="3600" b="1" dirty="0" smtClean="0">
                <a:solidFill>
                  <a:srgbClr val="404040"/>
                </a:solidFill>
                <a:latin typeface="Cambria" pitchFamily="18" charset="0"/>
              </a:rPr>
            </a:br>
            <a:r>
              <a:rPr lang="ru-RU" altLang="ru-RU" sz="3600" dirty="0" smtClean="0"/>
              <a:t>«Организация работы ФКУ «ЦОКР» по передаче и исполнению обеспечивающих функций по главе 100 «Федеральное казначейство» </a:t>
            </a:r>
            <a:r>
              <a:rPr lang="en-US" altLang="ru-RU" sz="3600" dirty="0" smtClean="0"/>
              <a:t/>
            </a:r>
            <a:br>
              <a:rPr lang="en-US" altLang="ru-RU" sz="3600" dirty="0" smtClean="0"/>
            </a:br>
            <a:r>
              <a:rPr lang="ru-RU" altLang="ru-RU" sz="3600" dirty="0" smtClean="0"/>
              <a:t>в 2017-2018 гг. </a:t>
            </a:r>
            <a:endParaRPr lang="ru-RU" altLang="ru-RU" sz="3600" b="1" dirty="0" smtClean="0">
              <a:solidFill>
                <a:srgbClr val="404040"/>
              </a:solidFill>
              <a:latin typeface="Cambria" pitchFamily="18" charset="0"/>
            </a:endParaRPr>
          </a:p>
        </p:txBody>
      </p:sp>
      <p:sp>
        <p:nvSpPr>
          <p:cNvPr id="25603" name="Прямоугольник 46"/>
          <p:cNvSpPr>
            <a:spLocks noChangeArrowheads="1"/>
          </p:cNvSpPr>
          <p:nvPr/>
        </p:nvSpPr>
        <p:spPr bwMode="auto">
          <a:xfrm>
            <a:off x="6559550" y="5589588"/>
            <a:ext cx="459422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ts val="300"/>
              </a:spcBef>
              <a:spcAft>
                <a:spcPts val="300"/>
              </a:spcAft>
            </a:pPr>
            <a:r>
              <a:rPr lang="ru-RU" altLang="ru-RU" i="1">
                <a:solidFill>
                  <a:srgbClr val="000000"/>
                </a:solidFill>
                <a:latin typeface="Arial" pitchFamily="34" charset="0"/>
              </a:rPr>
              <a:t>Заместитель директора ФКУ «ЦОКР»  </a:t>
            </a:r>
          </a:p>
          <a:p>
            <a:pPr algn="r" eaLnBrk="0" hangingPunct="0">
              <a:spcBef>
                <a:spcPts val="300"/>
              </a:spcBef>
              <a:spcAft>
                <a:spcPts val="300"/>
              </a:spcAft>
            </a:pPr>
            <a:r>
              <a:rPr lang="ru-RU" altLang="ru-RU" i="1">
                <a:solidFill>
                  <a:srgbClr val="000000"/>
                </a:solidFill>
                <a:latin typeface="Arial" pitchFamily="34" charset="0"/>
              </a:rPr>
              <a:t>Г.И. Маклева, сентябрь 2017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3702050" y="130175"/>
            <a:ext cx="802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r>
              <a:rPr lang="ru-RU" altLang="ru-RU" sz="18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Задачи стоящие перед ФКУ «ЦОКР»</a:t>
            </a:r>
          </a:p>
        </p:txBody>
      </p:sp>
      <p:sp>
        <p:nvSpPr>
          <p:cNvPr id="36867" name="Прямоугольник 3"/>
          <p:cNvSpPr>
            <a:spLocks noChangeArrowheads="1"/>
          </p:cNvSpPr>
          <p:nvPr/>
        </p:nvSpPr>
        <p:spPr bwMode="auto">
          <a:xfrm>
            <a:off x="1179513" y="1349375"/>
            <a:ext cx="8297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6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6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6686D419-3DFA-4C62-8350-FECD7920D82C}" type="slidenum">
              <a:rPr lang="ru-RU" altLang="ru-RU" sz="16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pic>
        <p:nvPicPr>
          <p:cNvPr id="15" name="Picture 2" descr="F:\Работа\Презентация\Новая папка\thxt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58940" y="4117502"/>
            <a:ext cx="709453" cy="714380"/>
          </a:xfrm>
          <a:prstGeom prst="rect">
            <a:avLst/>
          </a:prstGeom>
          <a:noFill/>
        </p:spPr>
      </p:pic>
      <p:pic>
        <p:nvPicPr>
          <p:cNvPr id="16" name="Picture 6" descr="F:\Работа\Презентация\Новая папка\dfyj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1137" y="1397363"/>
            <a:ext cx="817191" cy="817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1137" y="2342698"/>
            <a:ext cx="943504" cy="800550"/>
          </a:xfrm>
          <a:prstGeom prst="rect">
            <a:avLst/>
          </a:prstGeom>
          <a:noFill/>
        </p:spPr>
      </p:pic>
      <p:pic>
        <p:nvPicPr>
          <p:cNvPr id="36872" name="Picture 2" descr="C:\Users\6074\AppData\Local\Microsoft\Windows\Temporary Internet Files\Content.Outlook\OT03N71N\fk_fina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3357563"/>
            <a:ext cx="1039812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042813"/>
              </p:ext>
            </p:extLst>
          </p:nvPr>
        </p:nvGraphicFramePr>
        <p:xfrm>
          <a:off x="1760696" y="1052735"/>
          <a:ext cx="9909175" cy="5651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57038">
                  <a:extLst>
                    <a:ext uri="{9D8B030D-6E8A-4147-A177-3AD203B41FA5}"/>
                  </a:extLst>
                </a:gridCol>
                <a:gridCol w="1152137">
                  <a:extLst>
                    <a:ext uri="{9D8B030D-6E8A-4147-A177-3AD203B41FA5}"/>
                  </a:extLst>
                </a:gridCol>
              </a:tblGrid>
              <a:tr h="67236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Формализация бизнес процессов: регламентация взаимодействия ЦАФК, ТОФК и ФКУ «ЦОКР» и стандартизация деятельности </a:t>
                      </a:r>
                    </a:p>
                  </a:txBody>
                  <a:tcPr marL="91441" marR="91441" marT="45712" marB="45712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01.09. 2017</a:t>
                      </a:r>
                    </a:p>
                  </a:txBody>
                  <a:tcPr marL="91441" marR="91441" marT="45712" marB="45712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1454686">
                <a:tc>
                  <a:txBody>
                    <a:bodyPr/>
                    <a:lstStyle/>
                    <a:p>
                      <a:pPr marL="285750" lvl="0" indent="-28575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altLang="ru-RU" sz="1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Завершение передачи всех административно-финансовых функций Федерального казначейства и его территориальных органов в ФКУ «ЦОКР»:</a:t>
                      </a:r>
                    </a:p>
                    <a:p>
                      <a:pPr marL="285750" lvl="0" indent="-28575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800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передача автотранспорта и иного движимого имущества;</a:t>
                      </a:r>
                    </a:p>
                    <a:p>
                      <a:pPr marL="285750" lvl="0" indent="-28575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altLang="ru-RU" sz="1800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переход на централизованное информационно-технологическое обеспечение</a:t>
                      </a:r>
                    </a:p>
                    <a:p>
                      <a:pPr marL="0" lvl="0" indent="0" algn="l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altLang="ru-RU" sz="1800" i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деятельности по главе 100 «Федеральное казначейство»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01.12. 2017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  <a:tr h="664087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altLang="ru-RU" sz="1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перевода банковских зарплатных проектов Федерального казначейства на использование банковских карт платежной системы «МИР»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01.12. 2017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  <a:tr h="94870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altLang="ru-RU" sz="18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завершении внедрения базовой функциональности подсистемы «Зарплата и кадры», «Управление нефинансовыми активами», «Учет и отчетность» информационной </a:t>
                      </a:r>
                      <a:r>
                        <a:rPr lang="ru-RU" altLang="ru-RU" sz="1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системы централизованного  ППО</a:t>
                      </a:r>
                      <a:endParaRPr lang="ru-RU" altLang="ru-RU" sz="18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 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  <a:tr h="57532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Организация внутреннего контроля, проведения экспертиз в филиалах 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 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  <a:tr h="66408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Сокращение количества контрактов. Централизация и укрупнение контрактов с </a:t>
                      </a:r>
                      <a:r>
                        <a:rPr lang="ru-RU" sz="1800" kern="120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ресурсоснабжающими</a:t>
                      </a: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организациями </a:t>
                      </a: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2017 -2018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  <a:tr h="664087"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Улучшение бизнес</a:t>
                      </a:r>
                      <a:r>
                        <a:rPr lang="ru-RU" sz="1800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процессов ФКУ «ЦОКР» на основе проводимой оценки ТОФК деятельности учреждения </a:t>
                      </a:r>
                      <a:endParaRPr lang="ru-RU" sz="180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1" marR="91441" marT="45712" marB="4571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0" kern="12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2017-2018</a:t>
                      </a:r>
                    </a:p>
                  </a:txBody>
                  <a:tcPr marL="91441" marR="91441" marT="45712" marB="45712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pic>
        <p:nvPicPr>
          <p:cNvPr id="4097" name="Picture 1" descr="F:\Работа\Презентация\Новая папка\dyjt.png"/>
          <p:cNvPicPr>
            <a:picLocks noChangeAspect="1" noChangeArrowheads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b="11850"/>
          <a:stretch>
            <a:fillRect/>
          </a:stretch>
        </p:blipFill>
        <p:spPr bwMode="auto">
          <a:xfrm>
            <a:off x="459381" y="5357826"/>
            <a:ext cx="857256" cy="642942"/>
          </a:xfrm>
          <a:prstGeom prst="rect">
            <a:avLst/>
          </a:prstGeom>
          <a:noFill/>
        </p:spPr>
      </p:pic>
      <p:pic>
        <p:nvPicPr>
          <p:cNvPr id="22" name="Picture 12" descr="J:\презенташка\control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5195" y="4714884"/>
            <a:ext cx="1040313" cy="700485"/>
          </a:xfrm>
          <a:prstGeom prst="rect">
            <a:avLst/>
          </a:prstGeom>
          <a:noFill/>
        </p:spPr>
      </p:pic>
      <p:pic>
        <p:nvPicPr>
          <p:cNvPr id="4098" name="Picture 2" descr="&amp;Kcy;&amp;acy;&amp;rcy;&amp;tcy;&amp;icy;&amp;ncy;&amp;kcy;&amp;icy; &amp;pcy;&amp;ocy; &amp;zcy;&amp;acy;&amp;pcy;&amp;rcy;&amp;ocy;&amp;scy;&amp;ucy; &amp;icy;&amp;kcy;&amp;ocy;&amp;ncy;&amp;kcy;&amp;acy; &amp;pcy;&amp;ocy;&amp;rcy;&amp;tcy;&amp;fcy;&amp;iecy;&amp;lcy;&amp;softcy;"/>
          <p:cNvPicPr>
            <a:picLocks noChangeAspect="1" noChangeArrowheads="1"/>
          </p:cNvPicPr>
          <p:nvPr/>
        </p:nvPicPr>
        <p:blipFill>
          <a:blip r:embed="rId9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1137" y="6006788"/>
            <a:ext cx="747700" cy="747700"/>
          </a:xfrm>
          <a:prstGeom prst="rect">
            <a:avLst/>
          </a:prstGeom>
          <a:noFill/>
        </p:spPr>
      </p:pic>
      <p:sp>
        <p:nvSpPr>
          <p:cNvPr id="14" name="Стрелка вверх 13"/>
          <p:cNvSpPr/>
          <p:nvPr/>
        </p:nvSpPr>
        <p:spPr>
          <a:xfrm>
            <a:off x="1296988" y="6338888"/>
            <a:ext cx="214312" cy="357187"/>
          </a:xfrm>
          <a:prstGeom prst="upArrow">
            <a:avLst/>
          </a:prstGeom>
          <a:solidFill>
            <a:srgbClr val="E2AC00"/>
          </a:solidFill>
          <a:ln>
            <a:solidFill>
              <a:srgbClr val="E2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Соединительная линия уступом 117"/>
          <p:cNvCxnSpPr>
            <a:endCxn id="27658" idx="1"/>
          </p:cNvCxnSpPr>
          <p:nvPr/>
        </p:nvCxnSpPr>
        <p:spPr>
          <a:xfrm rot="10800000">
            <a:off x="461963" y="2041525"/>
            <a:ext cx="1071562" cy="815975"/>
          </a:xfrm>
          <a:prstGeom prst="bentConnector3">
            <a:avLst>
              <a:gd name="adj1" fmla="val 121333"/>
            </a:avLst>
          </a:prstGeom>
          <a:ln w="38100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651" name="Группа 63"/>
          <p:cNvGrpSpPr>
            <a:grpSpLocks/>
          </p:cNvGrpSpPr>
          <p:nvPr/>
        </p:nvGrpSpPr>
        <p:grpSpPr bwMode="auto">
          <a:xfrm rot="-250423">
            <a:off x="1031875" y="2506663"/>
            <a:ext cx="2616200" cy="2616200"/>
            <a:chOff x="1024470" y="2417374"/>
            <a:chExt cx="2102775" cy="2102775"/>
          </a:xfrm>
        </p:grpSpPr>
        <p:sp>
          <p:nvSpPr>
            <p:cNvPr id="59" name="Кольцо 58"/>
            <p:cNvSpPr/>
            <p:nvPr/>
          </p:nvSpPr>
          <p:spPr>
            <a:xfrm rot="19002327">
              <a:off x="1056737" y="2443000"/>
              <a:ext cx="2041529" cy="2041529"/>
            </a:xfrm>
            <a:prstGeom prst="donut">
              <a:avLst>
                <a:gd name="adj" fmla="val 911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8" name="Арка 57"/>
            <p:cNvSpPr/>
            <p:nvPr/>
          </p:nvSpPr>
          <p:spPr>
            <a:xfrm rot="14276260">
              <a:off x="1024470" y="2417374"/>
              <a:ext cx="2102775" cy="2102775"/>
            </a:xfrm>
            <a:prstGeom prst="blockArc">
              <a:avLst>
                <a:gd name="adj1" fmla="val 1071815"/>
                <a:gd name="adj2" fmla="val 4682983"/>
                <a:gd name="adj3" fmla="val 1262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02" name="Арка 101"/>
          <p:cNvSpPr/>
          <p:nvPr/>
        </p:nvSpPr>
        <p:spPr>
          <a:xfrm rot="14025837">
            <a:off x="1029494" y="2505869"/>
            <a:ext cx="2616200" cy="2617788"/>
          </a:xfrm>
          <a:prstGeom prst="blockArc">
            <a:avLst>
              <a:gd name="adj1" fmla="val 10081002"/>
              <a:gd name="adj2" fmla="val 4682983"/>
              <a:gd name="adj3" fmla="val 12620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Заголовок 1"/>
          <p:cNvSpPr>
            <a:spLocks noGrp="1"/>
          </p:cNvSpPr>
          <p:nvPr>
            <p:ph type="title"/>
          </p:nvPr>
        </p:nvSpPr>
        <p:spPr>
          <a:xfrm>
            <a:off x="4915694" y="298450"/>
            <a:ext cx="6874669" cy="466725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Обеспечивающие функции ФКУ «ЦОКР» в 2017 году</a:t>
            </a:r>
            <a:r>
              <a:rPr lang="ru-RU" altLang="ru-RU" sz="1400" b="1" dirty="0" smtClean="0">
                <a:solidFill>
                  <a:srgbClr val="404040"/>
                </a:solidFill>
                <a:latin typeface="Cambria" pitchFamily="18" charset="0"/>
                <a:ea typeface="+mn-ea"/>
                <a:cs typeface="+mn-cs"/>
              </a:rPr>
              <a:t> </a:t>
            </a:r>
            <a:endParaRPr lang="ru-RU" altLang="ru-RU" sz="2000" b="1" dirty="0">
              <a:solidFill>
                <a:srgbClr val="404040"/>
              </a:solidFill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7654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A76BD6A-15A9-405C-AC24-1672EA31ED8F}" type="slidenum">
              <a:rPr lang="ru-RU" altLang="ru-RU" sz="1600">
                <a:solidFill>
                  <a:srgbClr val="898989"/>
                </a:solidFill>
              </a:rPr>
              <a:pPr algn="r"/>
              <a:t>2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247775" y="3943350"/>
            <a:ext cx="2386013" cy="458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spc="1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января 2017 </a:t>
            </a:r>
            <a:endParaRPr lang="ru-RU" altLang="ru-RU" sz="20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6" name="Прямоугольник 70"/>
          <p:cNvSpPr>
            <a:spLocks noChangeArrowheads="1"/>
          </p:cNvSpPr>
          <p:nvPr/>
        </p:nvSpPr>
        <p:spPr bwMode="auto">
          <a:xfrm>
            <a:off x="1490663" y="3378200"/>
            <a:ext cx="1519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ru-RU" sz="4000" b="1" dirty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altLang="ru-RU" sz="4000" b="1" dirty="0">
                <a:latin typeface="Times New Roman" pitchFamily="18" charset="0"/>
                <a:cs typeface="Times New Roman" pitchFamily="18" charset="0"/>
              </a:rPr>
              <a:t>г.</a:t>
            </a:r>
            <a:endParaRPr lang="en-US" alt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7" name="Прямоугольник 72"/>
          <p:cNvSpPr>
            <a:spLocks noChangeArrowheads="1"/>
          </p:cNvSpPr>
          <p:nvPr/>
        </p:nvSpPr>
        <p:spPr bwMode="auto">
          <a:xfrm>
            <a:off x="2035317" y="1173162"/>
            <a:ext cx="1376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/>
              <a:t> 2011</a:t>
            </a:r>
            <a:r>
              <a:rPr lang="ru-RU" altLang="ru-RU" b="1" dirty="0"/>
              <a:t>-2013г.</a:t>
            </a:r>
          </a:p>
        </p:txBody>
      </p:sp>
      <p:sp>
        <p:nvSpPr>
          <p:cNvPr id="27658" name="Прямоугольник 84"/>
          <p:cNvSpPr>
            <a:spLocks noChangeArrowheads="1"/>
          </p:cNvSpPr>
          <p:nvPr/>
        </p:nvSpPr>
        <p:spPr bwMode="auto">
          <a:xfrm>
            <a:off x="461963" y="1857375"/>
            <a:ext cx="838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/>
              <a:t> </a:t>
            </a:r>
            <a:r>
              <a:rPr lang="ru-RU" altLang="ru-RU" b="1" dirty="0"/>
              <a:t>2014г.</a:t>
            </a:r>
          </a:p>
        </p:txBody>
      </p:sp>
      <p:sp>
        <p:nvSpPr>
          <p:cNvPr id="27659" name="Прямоугольник 85"/>
          <p:cNvSpPr>
            <a:spLocks noChangeArrowheads="1"/>
          </p:cNvSpPr>
          <p:nvPr/>
        </p:nvSpPr>
        <p:spPr bwMode="auto">
          <a:xfrm>
            <a:off x="414338" y="4738688"/>
            <a:ext cx="785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/>
              <a:t>2015г.</a:t>
            </a:r>
          </a:p>
        </p:txBody>
      </p:sp>
      <p:sp>
        <p:nvSpPr>
          <p:cNvPr id="27660" name="Прямоугольник 93"/>
          <p:cNvSpPr>
            <a:spLocks noChangeArrowheads="1"/>
          </p:cNvSpPr>
          <p:nvPr/>
        </p:nvSpPr>
        <p:spPr bwMode="auto">
          <a:xfrm>
            <a:off x="2970213" y="5103813"/>
            <a:ext cx="785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 dirty="0"/>
              <a:t>2016г.</a:t>
            </a:r>
          </a:p>
        </p:txBody>
      </p:sp>
      <p:sp>
        <p:nvSpPr>
          <p:cNvPr id="27661" name="Прямоугольник 89"/>
          <p:cNvSpPr>
            <a:spLocks noChangeArrowheads="1"/>
          </p:cNvSpPr>
          <p:nvPr/>
        </p:nvSpPr>
        <p:spPr bwMode="auto">
          <a:xfrm>
            <a:off x="2443823" y="1410354"/>
            <a:ext cx="211454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Закупки для </a:t>
            </a:r>
            <a:b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ЦАФК, ТОФК Московского </a:t>
            </a:r>
            <a:endParaRPr lang="ru-RU" alt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региона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62" name="Прямоугольник 94"/>
          <p:cNvSpPr>
            <a:spLocks noChangeArrowheads="1"/>
          </p:cNvSpPr>
          <p:nvPr/>
        </p:nvSpPr>
        <p:spPr bwMode="auto">
          <a:xfrm>
            <a:off x="538163" y="5988606"/>
            <a:ext cx="41922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 штатным персоналом  тех. обслуживания и уборки зданий, транспортное обеспечение ТОФК  по всей России </a:t>
            </a:r>
            <a:endParaRPr lang="ru-RU" altLang="ru-RU" sz="1600" dirty="0"/>
          </a:p>
        </p:txBody>
      </p:sp>
      <p:sp>
        <p:nvSpPr>
          <p:cNvPr id="27663" name="Прямоугольник 96"/>
          <p:cNvSpPr>
            <a:spLocks noChangeArrowheads="1"/>
          </p:cNvSpPr>
          <p:nvPr/>
        </p:nvSpPr>
        <p:spPr bwMode="auto">
          <a:xfrm>
            <a:off x="747713" y="2143125"/>
            <a:ext cx="681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КФО</a:t>
            </a:r>
          </a:p>
        </p:txBody>
      </p:sp>
      <p:sp>
        <p:nvSpPr>
          <p:cNvPr id="113" name="Арка 112"/>
          <p:cNvSpPr/>
          <p:nvPr/>
        </p:nvSpPr>
        <p:spPr>
          <a:xfrm rot="14025837">
            <a:off x="1024731" y="2510632"/>
            <a:ext cx="2617787" cy="2616200"/>
          </a:xfrm>
          <a:prstGeom prst="blockArc">
            <a:avLst>
              <a:gd name="adj1" fmla="val 13697269"/>
              <a:gd name="adj2" fmla="val 4682983"/>
              <a:gd name="adj3" fmla="val 12620"/>
            </a:avLst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2" name="Арка 111"/>
          <p:cNvSpPr/>
          <p:nvPr/>
        </p:nvSpPr>
        <p:spPr>
          <a:xfrm rot="14025837">
            <a:off x="1035844" y="2505869"/>
            <a:ext cx="2616200" cy="2617788"/>
          </a:xfrm>
          <a:prstGeom prst="blockArc">
            <a:avLst>
              <a:gd name="adj1" fmla="val 20120800"/>
              <a:gd name="adj2" fmla="val 4682983"/>
              <a:gd name="adj3" fmla="val 12620"/>
            </a:avLst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0" name="Арка 109"/>
          <p:cNvSpPr/>
          <p:nvPr/>
        </p:nvSpPr>
        <p:spPr>
          <a:xfrm rot="14025837">
            <a:off x="1028700" y="2509838"/>
            <a:ext cx="2617787" cy="2617788"/>
          </a:xfrm>
          <a:prstGeom prst="blockArc">
            <a:avLst>
              <a:gd name="adj1" fmla="val 1535632"/>
              <a:gd name="adj2" fmla="val 4682983"/>
              <a:gd name="adj3" fmla="val 12620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5" name="Shape 114"/>
          <p:cNvCxnSpPr>
            <a:endCxn id="27657" idx="1"/>
          </p:cNvCxnSpPr>
          <p:nvPr/>
        </p:nvCxnSpPr>
        <p:spPr>
          <a:xfrm rot="16200000" flipV="1">
            <a:off x="1600739" y="1792685"/>
            <a:ext cx="1154907" cy="285750"/>
          </a:xfrm>
          <a:prstGeom prst="bentConnector4">
            <a:avLst>
              <a:gd name="adj1" fmla="val 41993"/>
              <a:gd name="adj2" fmla="val 180000"/>
            </a:avLst>
          </a:prstGeom>
          <a:ln w="38100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hape 123"/>
          <p:cNvCxnSpPr>
            <a:endCxn id="27659" idx="1"/>
          </p:cNvCxnSpPr>
          <p:nvPr/>
        </p:nvCxnSpPr>
        <p:spPr>
          <a:xfrm rot="5400000">
            <a:off x="154782" y="4045744"/>
            <a:ext cx="1138237" cy="619125"/>
          </a:xfrm>
          <a:prstGeom prst="bentConnector4">
            <a:avLst>
              <a:gd name="adj1" fmla="val -174"/>
              <a:gd name="adj2" fmla="val 126638"/>
            </a:avLst>
          </a:prstGeom>
          <a:ln w="38100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9" name="Прямоугольник 128"/>
          <p:cNvSpPr>
            <a:spLocks noChangeArrowheads="1"/>
          </p:cNvSpPr>
          <p:nvPr/>
        </p:nvSpPr>
        <p:spPr bwMode="auto">
          <a:xfrm>
            <a:off x="522288" y="5027613"/>
            <a:ext cx="18018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Ярославской, Ивановской, Владимирской</a:t>
            </a:r>
          </a:p>
        </p:txBody>
      </p:sp>
      <p:cxnSp>
        <p:nvCxnSpPr>
          <p:cNvPr id="138" name="Прямая соединительная линия 137"/>
          <p:cNvCxnSpPr/>
          <p:nvPr/>
        </p:nvCxnSpPr>
        <p:spPr>
          <a:xfrm flipV="1">
            <a:off x="615950" y="5800725"/>
            <a:ext cx="1504950" cy="63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Плюс 141"/>
          <p:cNvSpPr/>
          <p:nvPr/>
        </p:nvSpPr>
        <p:spPr>
          <a:xfrm>
            <a:off x="227013" y="5241925"/>
            <a:ext cx="357187" cy="357188"/>
          </a:xfrm>
          <a:prstGeom prst="mathPlus">
            <a:avLst>
              <a:gd name="adj1" fmla="val 1111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" name="Плюс 142"/>
          <p:cNvSpPr/>
          <p:nvPr/>
        </p:nvSpPr>
        <p:spPr>
          <a:xfrm>
            <a:off x="235744" y="6025658"/>
            <a:ext cx="357188" cy="357188"/>
          </a:xfrm>
          <a:prstGeom prst="mathPlus">
            <a:avLst>
              <a:gd name="adj1" fmla="val 1111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5" name="Плюс 144"/>
          <p:cNvSpPr/>
          <p:nvPr/>
        </p:nvSpPr>
        <p:spPr>
          <a:xfrm>
            <a:off x="411163" y="2171700"/>
            <a:ext cx="357187" cy="357188"/>
          </a:xfrm>
          <a:prstGeom prst="mathPlus">
            <a:avLst>
              <a:gd name="adj1" fmla="val 1111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2" name="Плюс 151"/>
          <p:cNvSpPr/>
          <p:nvPr/>
        </p:nvSpPr>
        <p:spPr>
          <a:xfrm>
            <a:off x="2062163" y="1643063"/>
            <a:ext cx="357187" cy="357187"/>
          </a:xfrm>
          <a:prstGeom prst="mathPlus">
            <a:avLst>
              <a:gd name="adj1" fmla="val 11117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4" name="Соединительная линия уступом 153"/>
          <p:cNvCxnSpPr/>
          <p:nvPr/>
        </p:nvCxnSpPr>
        <p:spPr>
          <a:xfrm>
            <a:off x="2390775" y="5143500"/>
            <a:ext cx="571500" cy="142875"/>
          </a:xfrm>
          <a:prstGeom prst="bentConnector3">
            <a:avLst>
              <a:gd name="adj1" fmla="val -232"/>
            </a:avLst>
          </a:prstGeom>
          <a:ln w="38100">
            <a:solidFill>
              <a:schemeClr val="accent5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Овал 158"/>
          <p:cNvSpPr/>
          <p:nvPr/>
        </p:nvSpPr>
        <p:spPr>
          <a:xfrm>
            <a:off x="2962275" y="3635375"/>
            <a:ext cx="285750" cy="2857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0" name="Прямоугольник 159"/>
          <p:cNvSpPr/>
          <p:nvPr/>
        </p:nvSpPr>
        <p:spPr>
          <a:xfrm>
            <a:off x="3105150" y="3735388"/>
            <a:ext cx="357188" cy="714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1" name="Трапеция 160"/>
          <p:cNvSpPr/>
          <p:nvPr/>
        </p:nvSpPr>
        <p:spPr>
          <a:xfrm rot="16200000">
            <a:off x="2149068" y="3309058"/>
            <a:ext cx="4636294" cy="1104278"/>
          </a:xfrm>
          <a:prstGeom prst="trapezoid">
            <a:avLst>
              <a:gd name="adj" fmla="val 7931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80" name="Прямоугольник 164"/>
          <p:cNvSpPr>
            <a:spLocks noChangeArrowheads="1"/>
          </p:cNvSpPr>
          <p:nvPr/>
        </p:nvSpPr>
        <p:spPr bwMode="auto">
          <a:xfrm>
            <a:off x="5440941" y="2161917"/>
            <a:ext cx="68500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Функция распорядителя и единого получателя бюджетных средств по главе 100 «Федеральное казначейство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», в т. ч. централизованное начисление оплаты труда персоналу органов ФК</a:t>
            </a:r>
            <a:endParaRPr lang="ru-RU" alt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81" name="Прямоугольник 165"/>
          <p:cNvSpPr>
            <a:spLocks noChangeArrowheads="1"/>
          </p:cNvSpPr>
          <p:nvPr/>
        </p:nvSpPr>
        <p:spPr bwMode="auto">
          <a:xfrm>
            <a:off x="5449181" y="6013589"/>
            <a:ext cx="70421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Организация пропускного режима и защиты </a:t>
            </a:r>
          </a:p>
          <a:p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объектов ТОФК</a:t>
            </a:r>
          </a:p>
        </p:txBody>
      </p:sp>
      <p:sp>
        <p:nvSpPr>
          <p:cNvPr id="27682" name="Прямоугольник 166"/>
          <p:cNvSpPr>
            <a:spLocks noChangeArrowheads="1"/>
          </p:cNvSpPr>
          <p:nvPr/>
        </p:nvSpPr>
        <p:spPr bwMode="auto">
          <a:xfrm>
            <a:off x="5449181" y="5212833"/>
            <a:ext cx="68992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Проведение экспертиз проектно-сметной </a:t>
            </a:r>
            <a:endParaRPr lang="ru-RU" alt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документации</a:t>
            </a: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объемов выполненных 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endParaRPr lang="ru-RU" alt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83" name="Прямоугольник 167"/>
          <p:cNvSpPr>
            <a:spLocks noChangeArrowheads="1"/>
          </p:cNvSpPr>
          <p:nvPr/>
        </p:nvSpPr>
        <p:spPr bwMode="auto">
          <a:xfrm>
            <a:off x="5410200" y="3595525"/>
            <a:ext cx="673735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Информационно-технологическое обеспечение: </a:t>
            </a:r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эксплуатация  </a:t>
            </a:r>
            <a: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информационных систем (государственных, ведомственных),  эксплуатация федеральных  </a:t>
            </a:r>
            <a:r>
              <a:rPr lang="ru-RU" altLang="ru-RU" sz="2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ЦОДов</a:t>
            </a:r>
            <a:endParaRPr lang="ru-RU" alt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Плюс 175"/>
          <p:cNvSpPr/>
          <p:nvPr/>
        </p:nvSpPr>
        <p:spPr>
          <a:xfrm>
            <a:off x="5279617" y="5920719"/>
            <a:ext cx="357188" cy="357187"/>
          </a:xfrm>
          <a:prstGeom prst="mathPlus">
            <a:avLst>
              <a:gd name="adj1" fmla="val 230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7" name="Плюс 176"/>
          <p:cNvSpPr/>
          <p:nvPr/>
        </p:nvSpPr>
        <p:spPr>
          <a:xfrm>
            <a:off x="5266334" y="5036343"/>
            <a:ext cx="357188" cy="357187"/>
          </a:xfrm>
          <a:prstGeom prst="mathPlus">
            <a:avLst>
              <a:gd name="adj1" fmla="val 230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8" name="Плюс 177"/>
          <p:cNvSpPr/>
          <p:nvPr/>
        </p:nvSpPr>
        <p:spPr>
          <a:xfrm>
            <a:off x="5231606" y="3413918"/>
            <a:ext cx="357188" cy="357188"/>
          </a:xfrm>
          <a:prstGeom prst="mathPlus">
            <a:avLst>
              <a:gd name="adj1" fmla="val 230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1" name="Плюс 180"/>
          <p:cNvSpPr/>
          <p:nvPr/>
        </p:nvSpPr>
        <p:spPr>
          <a:xfrm>
            <a:off x="5231606" y="803806"/>
            <a:ext cx="357187" cy="357187"/>
          </a:xfrm>
          <a:prstGeom prst="mathPlus">
            <a:avLst>
              <a:gd name="adj1" fmla="val 230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Плюс 50"/>
          <p:cNvSpPr/>
          <p:nvPr/>
        </p:nvSpPr>
        <p:spPr>
          <a:xfrm>
            <a:off x="5216111" y="2089501"/>
            <a:ext cx="357187" cy="357188"/>
          </a:xfrm>
          <a:prstGeom prst="mathPlus">
            <a:avLst>
              <a:gd name="adj1" fmla="val 2302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Прямоугольник 163"/>
          <p:cNvSpPr>
            <a:spLocks noChangeArrowheads="1"/>
          </p:cNvSpPr>
          <p:nvPr/>
        </p:nvSpPr>
        <p:spPr bwMode="auto">
          <a:xfrm>
            <a:off x="5443661" y="803807"/>
            <a:ext cx="6562936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технической эксплуатации и содержания зданий, материально-техническое, автотранспортное обеспечение</a:t>
            </a:r>
            <a:endParaRPr lang="ru-RU" alt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02548" y="3266807"/>
            <a:ext cx="1327871" cy="567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950091" y="963630"/>
            <a:ext cx="1911303" cy="5614952"/>
            <a:chOff x="3521348" y="2143125"/>
            <a:chExt cx="1911303" cy="3214688"/>
          </a:xfrm>
        </p:grpSpPr>
        <p:sp>
          <p:nvSpPr>
            <p:cNvPr id="170" name="Прямоугольник 169"/>
            <p:cNvSpPr/>
            <p:nvPr/>
          </p:nvSpPr>
          <p:spPr>
            <a:xfrm>
              <a:off x="4605338" y="2143125"/>
              <a:ext cx="142875" cy="3571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Прямоугольник 170"/>
            <p:cNvSpPr/>
            <p:nvPr/>
          </p:nvSpPr>
          <p:spPr>
            <a:xfrm>
              <a:off x="4605338" y="4929188"/>
              <a:ext cx="142875" cy="428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Прямоугольник 171"/>
            <p:cNvSpPr/>
            <p:nvPr/>
          </p:nvSpPr>
          <p:spPr>
            <a:xfrm>
              <a:off x="4605338" y="2728913"/>
              <a:ext cx="142875" cy="3571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Прямоугольник 172"/>
            <p:cNvSpPr/>
            <p:nvPr/>
          </p:nvSpPr>
          <p:spPr>
            <a:xfrm>
              <a:off x="4605338" y="3306763"/>
              <a:ext cx="142875" cy="3571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" name="Прямоугольник 173"/>
            <p:cNvSpPr/>
            <p:nvPr/>
          </p:nvSpPr>
          <p:spPr>
            <a:xfrm>
              <a:off x="4605338" y="3810000"/>
              <a:ext cx="142875" cy="3571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5" name="Прямоугольник 174"/>
            <p:cNvSpPr/>
            <p:nvPr/>
          </p:nvSpPr>
          <p:spPr>
            <a:xfrm>
              <a:off x="4605338" y="4364038"/>
              <a:ext cx="142875" cy="35718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7" name="Прямоугольник 89"/>
            <p:cNvSpPr>
              <a:spLocks noChangeArrowheads="1"/>
            </p:cNvSpPr>
            <p:nvPr/>
          </p:nvSpPr>
          <p:spPr bwMode="auto">
            <a:xfrm>
              <a:off x="3521348" y="2761816"/>
              <a:ext cx="1911303" cy="2167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altLang="ru-RU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br>
                <a:rPr lang="ru-RU" altLang="ru-RU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altLang="ru-RU" sz="2400" b="1" dirty="0" smtClean="0">
                  <a:solidFill>
                    <a:srgbClr val="C64E18"/>
                  </a:solidFill>
                  <a:latin typeface="Times New Roman" pitchFamily="18" charset="0"/>
                  <a:cs typeface="Times New Roman" pitchFamily="18" charset="0"/>
                </a:rPr>
                <a:t>10 512</a:t>
              </a:r>
            </a:p>
            <a:p>
              <a:r>
                <a:rPr lang="ru-RU" altLang="ru-RU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шт. ед.</a:t>
              </a:r>
            </a:p>
            <a:p>
              <a:endParaRPr lang="ru-RU" altLang="ru-RU" sz="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altLang="ru-RU" sz="2000" b="1" dirty="0">
                  <a:solidFill>
                    <a:srgbClr val="C64E18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ru-RU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alt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филиалов </a:t>
              </a:r>
              <a:r>
                <a:rPr lang="en-US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(из них</a:t>
              </a: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в 9 - 69 </a:t>
              </a: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тер. </a:t>
              </a: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отделов)</a:t>
              </a:r>
              <a:endPara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altLang="ru-RU" sz="2000" b="1" dirty="0">
                  <a:solidFill>
                    <a:srgbClr val="C64E18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филиал</a:t>
              </a: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 </a:t>
              </a:r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ИТ</a:t>
              </a:r>
            </a:p>
            <a:p>
              <a:r>
                <a:rPr lang="ru-RU" altLang="ru-RU" sz="16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sz="16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услугам </a:t>
              </a:r>
              <a:endParaRPr lang="ru-RU" altLang="ru-RU" sz="1600" dirty="0">
                <a:latin typeface="Times New Roman" pitchFamily="18" charset="0"/>
                <a:cs typeface="Times New Roman" pitchFamily="18" charset="0"/>
              </a:endParaRPr>
            </a:p>
            <a:p>
              <a:endPara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ru-RU" alt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95147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/>
          <p:cNvSpPr/>
          <p:nvPr/>
        </p:nvSpPr>
        <p:spPr>
          <a:xfrm>
            <a:off x="154786" y="2057743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50458" y="2705905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50458" y="3822432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59651" y="3068960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56495" y="4103499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50458" y="1696062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Фигура, имеющая форму буквы L 34"/>
          <p:cNvSpPr/>
          <p:nvPr/>
        </p:nvSpPr>
        <p:spPr>
          <a:xfrm rot="5400000">
            <a:off x="-1096389" y="2719853"/>
            <a:ext cx="3382796" cy="1140898"/>
          </a:xfrm>
          <a:prstGeom prst="corner">
            <a:avLst>
              <a:gd name="adj1" fmla="val 13894"/>
              <a:gd name="adj2" fmla="val 10413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59651" y="4600785"/>
            <a:ext cx="288032" cy="28106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Фигура, имеющая форму буквы L 3"/>
          <p:cNvSpPr/>
          <p:nvPr/>
        </p:nvSpPr>
        <p:spPr>
          <a:xfrm rot="5400000">
            <a:off x="4613812" y="3060897"/>
            <a:ext cx="3455039" cy="657798"/>
          </a:xfrm>
          <a:prstGeom prst="corner">
            <a:avLst>
              <a:gd name="adj1" fmla="val 13894"/>
              <a:gd name="adj2" fmla="val 1208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976515" y="2050887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2051" y="2890040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rot="21199202">
            <a:off x="6027803" y="4284262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012433" y="3717032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012433" y="4976782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012433" y="1739292"/>
            <a:ext cx="288032" cy="2810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20531" y="5272855"/>
            <a:ext cx="5042017" cy="1458214"/>
          </a:xfrm>
          <a:prstGeom prst="rect">
            <a:avLst/>
          </a:prstGeom>
          <a:solidFill>
            <a:srgbClr val="D0CECE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8671" y="5263260"/>
            <a:ext cx="5766484" cy="1594739"/>
          </a:xfrm>
          <a:prstGeom prst="rect">
            <a:avLst/>
          </a:prstGeom>
          <a:solidFill>
            <a:srgbClr val="D0CECE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442893" y="1274325"/>
            <a:ext cx="4745831" cy="4533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83" y="260648"/>
            <a:ext cx="6552728" cy="615603"/>
          </a:xfrm>
        </p:spPr>
        <p:txBody>
          <a:bodyPr/>
          <a:lstStyle/>
          <a:p>
            <a:pPr algn="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Обеспечение исполнения переданных функций</a:t>
            </a:r>
            <a:b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</a:br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 с 1 января 2017 года</a:t>
            </a:r>
            <a:r>
              <a:rPr lang="ru-RU" altLang="ru-RU" sz="1400" b="1" dirty="0" smtClean="0">
                <a:solidFill>
                  <a:srgbClr val="404040"/>
                </a:solidFill>
                <a:latin typeface="Cambria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42892" y="1249451"/>
            <a:ext cx="50378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Обеспечение штатным персоналом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0458" y="5186456"/>
            <a:ext cx="58246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rgbClr val="C64E18"/>
                </a:solidFill>
                <a:latin typeface="Cambria" pitchFamily="18" charset="0"/>
                <a:cs typeface="Arial" charset="0"/>
              </a:rPr>
              <a:t>Регламентировано: </a:t>
            </a:r>
            <a:endParaRPr lang="ru-RU" sz="1600" dirty="0" smtClean="0">
              <a:solidFill>
                <a:srgbClr val="C64E18"/>
              </a:solidFill>
              <a:latin typeface="Cambria" pitchFamily="18" charset="0"/>
              <a:cs typeface="Arial" charset="0"/>
            </a:endParaRPr>
          </a:p>
          <a:p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ФЗ </a:t>
            </a:r>
            <a:r>
              <a:rPr lang="ru-RU" sz="16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от 05 апреля 2013 г. № 44-ФЗ </a:t>
            </a:r>
            <a:endParaRPr lang="ru-RU" sz="1600" dirty="0" smtClean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r>
              <a:rPr lang="ru-RU" sz="16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</a:t>
            </a:r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риказ ФК </a:t>
            </a:r>
            <a:r>
              <a:rPr lang="ru-RU" sz="16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от </a:t>
            </a:r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18.01.2017 г. </a:t>
            </a:r>
            <a:r>
              <a:rPr lang="ru-RU" sz="16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№ </a:t>
            </a:r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2н </a:t>
            </a:r>
          </a:p>
          <a:p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(о наделении ФКУ «ЦОКР» полномочиями по закупкам и утверждении порядка </a:t>
            </a:r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взаимодействия </a:t>
            </a:r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ЦАФК, ТОФК, ФКУ «ЦОКР» по закупкам</a:t>
            </a:r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)</a:t>
            </a:r>
            <a:endParaRPr lang="ru-RU" sz="1100" i="1" dirty="0" smtClean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Приказ ФК от 28.08.2017 №   </a:t>
            </a:r>
            <a:r>
              <a:rPr lang="ru-RU" sz="16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217 </a:t>
            </a:r>
            <a:endParaRPr lang="ru-RU" sz="1600" dirty="0" smtClean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(положение об организации работы ТОФК и ФКУ «ЦОКР» при осуществлении ФКУ «ЦОКР» полномочий </a:t>
            </a:r>
            <a:r>
              <a:rPr lang="ru-RU" sz="1100" i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по закупкам</a:t>
            </a:r>
            <a:r>
              <a:rPr lang="ru-RU" sz="11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117576" y="5340389"/>
            <a:ext cx="567583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C64E18"/>
                </a:solidFill>
                <a:latin typeface="Cambria" pitchFamily="18" charset="0"/>
                <a:cs typeface="Arial" charset="0"/>
              </a:rPr>
              <a:t>Регламентировано: </a:t>
            </a:r>
          </a:p>
          <a:p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Трудовой кодекс РФ</a:t>
            </a:r>
          </a:p>
          <a:p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Приказ ФК от 15.12.2016 № 467</a:t>
            </a:r>
          </a:p>
          <a:p>
            <a:r>
              <a:rPr lang="ru-RU" sz="1200" i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(передача начисления оплаты труда в ЦОКР)</a:t>
            </a:r>
          </a:p>
          <a:p>
            <a:r>
              <a:rPr lang="ru-RU" sz="16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Соглашения по видам деятельности, заключенные с каждым ТОФК</a:t>
            </a:r>
            <a:endParaRPr lang="ru-RU" sz="1600" dirty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26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D723891-8573-498E-876C-EE91D5400AE5}" type="slidenum">
              <a:rPr lang="ru-RU" altLang="ru-RU" sz="1600">
                <a:solidFill>
                  <a:srgbClr val="898989"/>
                </a:solidFill>
              </a:rPr>
              <a:pPr algn="r"/>
              <a:t>3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3326" y="5257849"/>
            <a:ext cx="127013" cy="15272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991733" y="1282290"/>
            <a:ext cx="4159990" cy="404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55504" y="1284454"/>
            <a:ext cx="4032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закупок</a:t>
            </a:r>
            <a:r>
              <a:rPr lang="ru-RU" altLang="ru-RU" sz="1400" b="1" dirty="0" smtClean="0">
                <a:solidFill>
                  <a:srgbClr val="404040"/>
                </a:solidFill>
                <a:latin typeface="Cambria" pitchFamily="18" charset="0"/>
              </a:rPr>
              <a:t>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975154" y="1727712"/>
            <a:ext cx="619745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Централизованное начисление оплаты труда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Техническая </a:t>
            </a: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эксплуатация 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(рабочие комплексного обслуживания ремонта зданий, операторы котельной, инженеры), </a:t>
            </a:r>
            <a:r>
              <a:rPr lang="ru-RU" altLang="ru-RU" sz="20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уборка </a:t>
            </a: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зданий 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(уборщики, дворники)</a:t>
            </a:r>
            <a:endParaRPr lang="ru-RU" altLang="ru-RU" sz="1400" dirty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 Экспертиза проектно-сметной </a:t>
            </a:r>
            <a:r>
              <a:rPr lang="ru-RU" altLang="ru-RU" sz="2000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документации, объемов выполненных </a:t>
            </a: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работ </a:t>
            </a:r>
            <a:r>
              <a:rPr lang="ru-RU" altLang="ru-RU" sz="16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(в рамках контрольных полномочий ФК)</a:t>
            </a:r>
            <a:endParaRPr lang="ru-RU" altLang="ru-RU" sz="1600" dirty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Организация пропускного режима 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(коменданты, вахтеры, сторожа)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ИТ- </a:t>
            </a: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обеспечение 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(эксплуатация ИТ-сервисов,  мониторинг </a:t>
            </a:r>
            <a:r>
              <a:rPr lang="ru-RU" altLang="ru-RU" sz="1400" dirty="0" err="1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инф.безопасности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, </a:t>
            </a:r>
            <a:r>
              <a:rPr lang="ru-RU" altLang="ru-RU" sz="1400" dirty="0" err="1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тех.поддержка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 АРМ (автоматизированных рабочих мест)</a:t>
            </a:r>
            <a:endParaRPr lang="ru-RU" altLang="ru-RU" sz="1400" dirty="0" smtClean="0">
              <a:solidFill>
                <a:srgbClr val="404040"/>
              </a:solidFill>
              <a:latin typeface="Cambria" pitchFamily="18" charset="0"/>
              <a:cs typeface="Arial" charset="0"/>
            </a:endParaRP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Автотранспортное обеспечение </a:t>
            </a:r>
            <a:r>
              <a:rPr lang="ru-RU" altLang="ru-RU" sz="1400" dirty="0" smtClean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(механики, водители)  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58802" y="5279629"/>
            <a:ext cx="113017" cy="150542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2666" y="1662275"/>
            <a:ext cx="587938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Техническая эксплуатация и содержание зданий </a:t>
            </a:r>
            <a:r>
              <a:rPr lang="ru-RU" altLang="ru-RU" sz="1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(текущий и </a:t>
            </a:r>
            <a:r>
              <a:rPr lang="ru-RU" altLang="ru-RU" sz="1400" dirty="0" err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кап.ремонт</a:t>
            </a:r>
            <a:r>
              <a:rPr lang="ru-RU" altLang="ru-RU" sz="14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коммунальные услуги, эксплуатация инженерных </a:t>
            </a:r>
            <a:r>
              <a:rPr lang="ru-RU" altLang="ru-RU" sz="1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систем, </a:t>
            </a:r>
            <a:r>
              <a:rPr lang="ru-RU" altLang="ru-RU" sz="14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клининг</a:t>
            </a:r>
            <a:r>
              <a:rPr lang="ru-RU" altLang="ru-RU" sz="12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втотранспортное обеспечение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ИТ </a:t>
            </a: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altLang="ru-RU" sz="1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(услуги по эксплуатации </a:t>
            </a:r>
            <a:r>
              <a:rPr lang="ru-RU" altLang="ru-RU" sz="14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инф.систем</a:t>
            </a:r>
            <a:r>
              <a:rPr lang="ru-RU" altLang="ru-RU" sz="1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 обеспечение ср-ми вычислительной, копировально-множительной, орг. техники, расходные и комплектующие мат-</a:t>
            </a:r>
            <a:r>
              <a:rPr lang="ru-RU" altLang="ru-RU" sz="14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altLang="ru-RU" sz="1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1400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Связь 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sz="20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Организация защиты объектов ТОФК </a:t>
            </a:r>
            <a:r>
              <a:rPr lang="ru-RU" altLang="ru-RU" sz="1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6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инж.средства</a:t>
            </a:r>
            <a:r>
              <a:rPr lang="ru-RU" altLang="ru-RU" sz="1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охраны: </a:t>
            </a:r>
            <a:r>
              <a:rPr lang="ru-RU" altLang="ru-RU" sz="16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трев.кнопки</a:t>
            </a:r>
            <a:r>
              <a:rPr lang="ru-RU" altLang="ru-RU" sz="1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охр.сигнал</a:t>
            </a:r>
            <a:r>
              <a:rPr lang="ru-RU" altLang="ru-RU" sz="16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355600" indent="-355600">
              <a:buFont typeface="Wingdings" pitchFamily="2" charset="2"/>
              <a:buChar char="ü"/>
            </a:pPr>
            <a:r>
              <a:rPr lang="ru-RU" altLang="ru-RU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Экспертиза проектно-сметной документации, объемов выполненных </a:t>
            </a:r>
            <a:r>
              <a:rPr lang="ru-RU" altLang="ru-RU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работ </a:t>
            </a:r>
            <a:r>
              <a:rPr lang="ru-RU" altLang="ru-RU" sz="1400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(в рамках контрольных полномочий ФК)</a:t>
            </a:r>
            <a:endParaRPr lang="ru-RU" altLang="ru-RU" sz="1400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93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Стрелка вправо 258"/>
          <p:cNvSpPr/>
          <p:nvPr/>
        </p:nvSpPr>
        <p:spPr>
          <a:xfrm>
            <a:off x="5816599" y="2214554"/>
            <a:ext cx="1338272" cy="214314"/>
          </a:xfrm>
          <a:prstGeom prst="rightArrow">
            <a:avLst>
              <a:gd name="adj1" fmla="val 50000"/>
              <a:gd name="adj2" fmla="val 93457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22" name="Прямоугольник 321"/>
          <p:cNvSpPr/>
          <p:nvPr/>
        </p:nvSpPr>
        <p:spPr>
          <a:xfrm>
            <a:off x="3797285" y="3357562"/>
            <a:ext cx="142876" cy="285752"/>
          </a:xfrm>
          <a:prstGeom prst="rect">
            <a:avLst/>
          </a:prstGeom>
          <a:solidFill>
            <a:srgbClr val="94BEE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8" name="Стрелка вправо 257"/>
          <p:cNvSpPr/>
          <p:nvPr/>
        </p:nvSpPr>
        <p:spPr>
          <a:xfrm>
            <a:off x="5654673" y="1714488"/>
            <a:ext cx="1500198" cy="214314"/>
          </a:xfrm>
          <a:prstGeom prst="rightArrow">
            <a:avLst>
              <a:gd name="adj1" fmla="val 50000"/>
              <a:gd name="adj2" fmla="val 105308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2" name="Скругленный прямоугольник 181"/>
          <p:cNvSpPr/>
          <p:nvPr/>
        </p:nvSpPr>
        <p:spPr>
          <a:xfrm>
            <a:off x="7193979" y="1254905"/>
            <a:ext cx="4543995" cy="3919565"/>
          </a:xfrm>
          <a:prstGeom prst="roundRect">
            <a:avLst>
              <a:gd name="adj" fmla="val 4919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652" name="Rectangle 17"/>
          <p:cNvSpPr>
            <a:spLocks noChangeArrowheads="1"/>
          </p:cNvSpPr>
          <p:nvPr/>
        </p:nvSpPr>
        <p:spPr bwMode="auto">
          <a:xfrm>
            <a:off x="0" y="47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57" name="Заголовок 1"/>
          <p:cNvSpPr txBox="1">
            <a:spLocks/>
          </p:cNvSpPr>
          <p:nvPr/>
        </p:nvSpPr>
        <p:spPr bwMode="auto">
          <a:xfrm>
            <a:off x="5011731" y="0"/>
            <a:ext cx="672624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0" hangingPunct="0">
              <a:lnSpc>
                <a:spcPct val="90000"/>
              </a:lnSpc>
            </a:pPr>
            <a:r>
              <a:rPr lang="ru-RU" altLang="ru-RU" sz="2000" b="1" dirty="0" smtClean="0">
                <a:solidFill>
                  <a:srgbClr val="40404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Взаимодействие  при планировании и осуществлении закупок (2017 год)</a:t>
            </a:r>
            <a:endParaRPr lang="ru-RU" altLang="ru-RU" sz="2000" b="1" dirty="0">
              <a:solidFill>
                <a:srgbClr val="40404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pSp>
        <p:nvGrpSpPr>
          <p:cNvPr id="123" name="Группа 132"/>
          <p:cNvGrpSpPr>
            <a:grpSpLocks/>
          </p:cNvGrpSpPr>
          <p:nvPr/>
        </p:nvGrpSpPr>
        <p:grpSpPr bwMode="auto">
          <a:xfrm>
            <a:off x="511137" y="3929066"/>
            <a:ext cx="1962150" cy="1143008"/>
            <a:chOff x="775302" y="5183768"/>
            <a:chExt cx="1636458" cy="693504"/>
          </a:xfrm>
        </p:grpSpPr>
        <p:sp>
          <p:nvSpPr>
            <p:cNvPr id="124" name="Скругленный прямоугольник 123"/>
            <p:cNvSpPr/>
            <p:nvPr/>
          </p:nvSpPr>
          <p:spPr>
            <a:xfrm>
              <a:off x="931533" y="5396065"/>
              <a:ext cx="1480227" cy="48120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33" name="Скругленный прямоугольник 132"/>
            <p:cNvSpPr/>
            <p:nvPr/>
          </p:nvSpPr>
          <p:spPr>
            <a:xfrm>
              <a:off x="856065" y="5301037"/>
              <a:ext cx="1480227" cy="481207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40" name="Скругленный прямоугольник 139"/>
            <p:cNvSpPr/>
            <p:nvPr/>
          </p:nvSpPr>
          <p:spPr>
            <a:xfrm>
              <a:off x="775302" y="5183768"/>
              <a:ext cx="1473606" cy="47311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ЦАФК, </a:t>
              </a:r>
            </a:p>
            <a:p>
              <a:pPr algn="ctr">
                <a:defRPr/>
              </a:pPr>
              <a:r>
                <a:rPr lang="ru-RU" sz="2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ТОФК</a:t>
              </a:r>
            </a:p>
          </p:txBody>
        </p:sp>
      </p:grpSp>
      <p:grpSp>
        <p:nvGrpSpPr>
          <p:cNvPr id="166" name="Группа 51"/>
          <p:cNvGrpSpPr>
            <a:grpSpLocks/>
          </p:cNvGrpSpPr>
          <p:nvPr/>
        </p:nvGrpSpPr>
        <p:grpSpPr bwMode="auto">
          <a:xfrm>
            <a:off x="511137" y="2143116"/>
            <a:ext cx="1796373" cy="838149"/>
            <a:chOff x="800245" y="5395345"/>
            <a:chExt cx="1611515" cy="574960"/>
          </a:xfrm>
        </p:grpSpPr>
        <p:sp>
          <p:nvSpPr>
            <p:cNvPr id="171" name="Скругленный прямоугольник 170"/>
            <p:cNvSpPr/>
            <p:nvPr/>
          </p:nvSpPr>
          <p:spPr>
            <a:xfrm>
              <a:off x="931465" y="5395345"/>
              <a:ext cx="1480295" cy="481927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72" name="Скругленный прямоугольник 171"/>
            <p:cNvSpPr/>
            <p:nvPr/>
          </p:nvSpPr>
          <p:spPr>
            <a:xfrm>
              <a:off x="855196" y="5445973"/>
              <a:ext cx="1478669" cy="480751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73" name="Скругленный прямоугольник 172"/>
            <p:cNvSpPr/>
            <p:nvPr/>
          </p:nvSpPr>
          <p:spPr>
            <a:xfrm>
              <a:off x="800245" y="5497782"/>
              <a:ext cx="1473788" cy="47252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 b="1" dirty="0">
                <a:solidFill>
                  <a:prstClr val="black"/>
                </a:solidFill>
              </a:endParaRPr>
            </a:p>
            <a:p>
              <a:pPr algn="ctr">
                <a:defRPr/>
              </a:pPr>
              <a:r>
                <a:rPr lang="ru-RU" sz="32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ТОФК</a:t>
              </a:r>
              <a:endPara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endParaRPr lang="ru-RU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74" name="Прямоугольник 173"/>
          <p:cNvSpPr/>
          <p:nvPr/>
        </p:nvSpPr>
        <p:spPr>
          <a:xfrm>
            <a:off x="2570322" y="935038"/>
            <a:ext cx="3727294" cy="2331810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Прямоугольник 10"/>
          <p:cNvSpPr>
            <a:spLocks noChangeArrowheads="1"/>
          </p:cNvSpPr>
          <p:nvPr/>
        </p:nvSpPr>
        <p:spPr bwMode="auto">
          <a:xfrm>
            <a:off x="7291187" y="1560034"/>
            <a:ext cx="4618238" cy="373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7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ФКУ «ЦОКР</a:t>
            </a:r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(головное учреждение)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сводное ОБАС (вносит изменения , при необходимости)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и утверждает </a:t>
            </a:r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План-закупок</a:t>
            </a:r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План-график </a:t>
            </a:r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(вносит изменения, при необходимости) 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техническое задание (технические требования)  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и размещает извещение и документацию о закупке  в ЕИС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Заключает гос. контракты и 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обеспечивает контроль за  </a:t>
            </a:r>
          </a:p>
          <a:p>
            <a:pPr marL="177800"/>
            <a:r>
              <a:rPr lang="ru-RU" altLang="ru-RU" sz="1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исполнением, включая приемку </a:t>
            </a:r>
          </a:p>
          <a:p>
            <a:pPr algn="ctr"/>
            <a:endParaRPr lang="ru-RU" altLang="ru-RU" sz="16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6" name="Группа 175"/>
          <p:cNvGrpSpPr>
            <a:grpSpLocks/>
          </p:cNvGrpSpPr>
          <p:nvPr/>
        </p:nvGrpSpPr>
        <p:grpSpPr bwMode="auto">
          <a:xfrm>
            <a:off x="8374852" y="720025"/>
            <a:ext cx="1761919" cy="672482"/>
            <a:chOff x="3777408" y="1087881"/>
            <a:chExt cx="1523117" cy="671598"/>
          </a:xfrm>
        </p:grpSpPr>
        <p:sp>
          <p:nvSpPr>
            <p:cNvPr id="177" name="Овал 176"/>
            <p:cNvSpPr/>
            <p:nvPr/>
          </p:nvSpPr>
          <p:spPr>
            <a:xfrm>
              <a:off x="3777408" y="1087881"/>
              <a:ext cx="1523117" cy="636434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8" name="Прямоугольник 6"/>
            <p:cNvSpPr>
              <a:spLocks noChangeArrowheads="1"/>
            </p:cNvSpPr>
            <p:nvPr/>
          </p:nvSpPr>
          <p:spPr bwMode="auto">
            <a:xfrm>
              <a:off x="3948990" y="1113998"/>
              <a:ext cx="1213006" cy="645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altLang="ru-RU" sz="2000" b="1" dirty="0" smtClean="0">
                  <a:solidFill>
                    <a:srgbClr val="C64E18"/>
                  </a:solidFill>
                  <a:latin typeface="Times New Roman" pitchFamily="18" charset="0"/>
                  <a:cs typeface="Times New Roman" pitchFamily="18" charset="0"/>
                </a:rPr>
                <a:t>ГРБС </a:t>
              </a:r>
            </a:p>
            <a:p>
              <a:pPr algn="ctr"/>
              <a:r>
                <a:rPr lang="ru-RU" altLang="ru-RU" sz="1600" b="1" dirty="0" smtClean="0">
                  <a:solidFill>
                    <a:srgbClr val="C64E18"/>
                  </a:solidFill>
                  <a:latin typeface="Times New Roman" pitchFamily="18" charset="0"/>
                  <a:cs typeface="Times New Roman" pitchFamily="18" charset="0"/>
                </a:rPr>
                <a:t>ЦАФК</a:t>
              </a:r>
              <a:endParaRPr lang="ru-RU" altLang="ru-RU" sz="2000" dirty="0">
                <a:solidFill>
                  <a:srgbClr val="C64E18"/>
                </a:solidFill>
              </a:endParaRPr>
            </a:p>
          </p:txBody>
        </p:sp>
      </p:grpSp>
      <p:grpSp>
        <p:nvGrpSpPr>
          <p:cNvPr id="179" name="Группа 178"/>
          <p:cNvGrpSpPr>
            <a:grpSpLocks/>
          </p:cNvGrpSpPr>
          <p:nvPr/>
        </p:nvGrpSpPr>
        <p:grpSpPr bwMode="auto">
          <a:xfrm>
            <a:off x="8379119" y="1342050"/>
            <a:ext cx="1709259" cy="307777"/>
            <a:chOff x="3095734" y="1725494"/>
            <a:chExt cx="2537412" cy="226832"/>
          </a:xfrm>
        </p:grpSpPr>
        <p:sp>
          <p:nvSpPr>
            <p:cNvPr id="180" name="Прямоугольник 179"/>
            <p:cNvSpPr/>
            <p:nvPr/>
          </p:nvSpPr>
          <p:spPr>
            <a:xfrm>
              <a:off x="3095734" y="1731467"/>
              <a:ext cx="2478532" cy="19856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000" dirty="0">
                <a:solidFill>
                  <a:prstClr val="white"/>
                </a:solidFill>
              </a:endParaRPr>
            </a:p>
          </p:txBody>
        </p:sp>
        <p:sp>
          <p:nvSpPr>
            <p:cNvPr id="181" name="TextBox 165"/>
            <p:cNvSpPr txBox="1">
              <a:spLocks noChangeArrowheads="1"/>
            </p:cNvSpPr>
            <p:nvPr/>
          </p:nvSpPr>
          <p:spPr bwMode="auto">
            <a:xfrm>
              <a:off x="3109394" y="1725494"/>
              <a:ext cx="2523752" cy="226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1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ЛБО</a:t>
              </a:r>
              <a:endParaRPr lang="ru-RU" altLang="ru-RU" sz="1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95" name="Соединительная линия уступом 194"/>
          <p:cNvCxnSpPr/>
          <p:nvPr/>
        </p:nvCxnSpPr>
        <p:spPr>
          <a:xfrm flipV="1">
            <a:off x="873099" y="1589102"/>
            <a:ext cx="1714512" cy="571504"/>
          </a:xfrm>
          <a:prstGeom prst="bentConnector3">
            <a:avLst>
              <a:gd name="adj1" fmla="val 0"/>
            </a:avLst>
          </a:prstGeom>
          <a:ln w="38100">
            <a:solidFill>
              <a:srgbClr val="C64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Соединительная линия уступом 196"/>
          <p:cNvCxnSpPr/>
          <p:nvPr/>
        </p:nvCxnSpPr>
        <p:spPr>
          <a:xfrm flipV="1">
            <a:off x="1011203" y="1774882"/>
            <a:ext cx="1571636" cy="357190"/>
          </a:xfrm>
          <a:prstGeom prst="bentConnector3">
            <a:avLst>
              <a:gd name="adj1" fmla="val 909"/>
            </a:avLst>
          </a:prstGeom>
          <a:ln w="381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Соединительная линия уступом 202"/>
          <p:cNvCxnSpPr/>
          <p:nvPr/>
        </p:nvCxnSpPr>
        <p:spPr>
          <a:xfrm flipV="1">
            <a:off x="1142420" y="1989196"/>
            <a:ext cx="1428760" cy="142876"/>
          </a:xfrm>
          <a:prstGeom prst="bentConnector3">
            <a:avLst>
              <a:gd name="adj1" fmla="val -666"/>
            </a:avLst>
          </a:prstGeom>
          <a:ln w="38100">
            <a:solidFill>
              <a:srgbClr val="E2A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Прямая со стрелкой 208"/>
          <p:cNvCxnSpPr/>
          <p:nvPr/>
        </p:nvCxnSpPr>
        <p:spPr>
          <a:xfrm flipV="1">
            <a:off x="2245063" y="2285557"/>
            <a:ext cx="357190" cy="435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hape 229"/>
          <p:cNvCxnSpPr>
            <a:endCxn id="173" idx="2"/>
          </p:cNvCxnSpPr>
          <p:nvPr/>
        </p:nvCxnSpPr>
        <p:spPr>
          <a:xfrm rot="10800000">
            <a:off x="1332561" y="2981266"/>
            <a:ext cx="1321716" cy="233421"/>
          </a:xfrm>
          <a:prstGeom prst="bentConnector2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 стрелкой 237"/>
          <p:cNvCxnSpPr/>
          <p:nvPr/>
        </p:nvCxnSpPr>
        <p:spPr>
          <a:xfrm rot="10800000" flipV="1">
            <a:off x="2245063" y="2643182"/>
            <a:ext cx="357190" cy="1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Группа 61"/>
          <p:cNvGrpSpPr>
            <a:grpSpLocks/>
          </p:cNvGrpSpPr>
          <p:nvPr/>
        </p:nvGrpSpPr>
        <p:grpSpPr bwMode="auto">
          <a:xfrm>
            <a:off x="582575" y="3179927"/>
            <a:ext cx="714380" cy="677701"/>
            <a:chOff x="1808358" y="5167038"/>
            <a:chExt cx="785066" cy="765856"/>
          </a:xfrm>
        </p:grpSpPr>
        <p:grpSp>
          <p:nvGrpSpPr>
            <p:cNvPr id="241" name="Группа 47"/>
            <p:cNvGrpSpPr>
              <a:grpSpLocks/>
            </p:cNvGrpSpPr>
            <p:nvPr/>
          </p:nvGrpSpPr>
          <p:grpSpPr bwMode="auto">
            <a:xfrm>
              <a:off x="1808358" y="5167038"/>
              <a:ext cx="376636" cy="630798"/>
              <a:chOff x="4240848" y="5607520"/>
              <a:chExt cx="376636" cy="630798"/>
            </a:xfrm>
          </p:grpSpPr>
          <p:sp>
            <p:nvSpPr>
              <p:cNvPr id="252" name="Овал 251"/>
              <p:cNvSpPr/>
              <p:nvPr/>
            </p:nvSpPr>
            <p:spPr>
              <a:xfrm>
                <a:off x="4297099" y="5607520"/>
                <a:ext cx="256797" cy="257404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53" name="Прямоугольник с двумя вырезанными соседними углами 252"/>
              <p:cNvSpPr/>
              <p:nvPr/>
            </p:nvSpPr>
            <p:spPr>
              <a:xfrm>
                <a:off x="4295876" y="5880813"/>
                <a:ext cx="259243" cy="357505"/>
              </a:xfrm>
              <a:prstGeom prst="snip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54" name="Равнобедренный треугольник 253"/>
              <p:cNvSpPr/>
              <p:nvPr/>
            </p:nvSpPr>
            <p:spPr>
              <a:xfrm rot="10800000">
                <a:off x="4355795" y="5895113"/>
                <a:ext cx="140627" cy="12075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55" name="Прямоугольник 254"/>
              <p:cNvSpPr/>
              <p:nvPr/>
            </p:nvSpPr>
            <p:spPr>
              <a:xfrm>
                <a:off x="4240848" y="6142983"/>
                <a:ext cx="376636" cy="873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2" name="Группа 107"/>
            <p:cNvGrpSpPr/>
            <p:nvPr/>
          </p:nvGrpSpPr>
          <p:grpSpPr>
            <a:xfrm>
              <a:off x="2005462" y="5237837"/>
              <a:ext cx="376852" cy="630202"/>
              <a:chOff x="4240848" y="5607520"/>
              <a:chExt cx="376852" cy="630202"/>
            </a:xfrm>
            <a:solidFill>
              <a:schemeClr val="accent1"/>
            </a:solidFill>
          </p:grpSpPr>
          <p:sp>
            <p:nvSpPr>
              <p:cNvPr id="248" name="Овал 247"/>
              <p:cNvSpPr/>
              <p:nvPr/>
            </p:nvSpPr>
            <p:spPr>
              <a:xfrm>
                <a:off x="4297435" y="5607520"/>
                <a:ext cx="256484" cy="25648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9" name="Прямоугольник с двумя вырезанными соседними углами 248"/>
              <p:cNvSpPr/>
              <p:nvPr/>
            </p:nvSpPr>
            <p:spPr>
              <a:xfrm>
                <a:off x="4296091" y="5880934"/>
                <a:ext cx="259172" cy="356788"/>
              </a:xfrm>
              <a:prstGeom prst="snip2Same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50" name="Равнобедренный треугольник 249"/>
              <p:cNvSpPr/>
              <p:nvPr/>
            </p:nvSpPr>
            <p:spPr>
              <a:xfrm rot="10800000">
                <a:off x="4355386" y="5894469"/>
                <a:ext cx="140583" cy="1211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51" name="Прямоугольник 250"/>
              <p:cNvSpPr/>
              <p:nvPr/>
            </p:nvSpPr>
            <p:spPr>
              <a:xfrm>
                <a:off x="4240848" y="6142669"/>
                <a:ext cx="376852" cy="877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43" name="Группа 113"/>
            <p:cNvGrpSpPr>
              <a:grpSpLocks/>
            </p:cNvGrpSpPr>
            <p:nvPr/>
          </p:nvGrpSpPr>
          <p:grpSpPr bwMode="auto">
            <a:xfrm>
              <a:off x="2216788" y="5302095"/>
              <a:ext cx="376636" cy="630799"/>
              <a:chOff x="4241064" y="5606923"/>
              <a:chExt cx="376636" cy="630799"/>
            </a:xfrm>
          </p:grpSpPr>
          <p:sp>
            <p:nvSpPr>
              <p:cNvPr id="244" name="Овал 243"/>
              <p:cNvSpPr/>
              <p:nvPr/>
            </p:nvSpPr>
            <p:spPr>
              <a:xfrm>
                <a:off x="4297315" y="5606923"/>
                <a:ext cx="256797" cy="25740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5" name="Прямоугольник с двумя вырезанными соседними углами 244"/>
              <p:cNvSpPr/>
              <p:nvPr/>
            </p:nvSpPr>
            <p:spPr>
              <a:xfrm>
                <a:off x="4296091" y="5880216"/>
                <a:ext cx="259243" cy="357506"/>
              </a:xfrm>
              <a:prstGeom prst="snip2Same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6" name="Равнобедренный треугольник 245"/>
              <p:cNvSpPr/>
              <p:nvPr/>
            </p:nvSpPr>
            <p:spPr>
              <a:xfrm rot="10800000">
                <a:off x="4356011" y="5894517"/>
                <a:ext cx="140627" cy="120757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247" name="Прямоугольник 246"/>
              <p:cNvSpPr/>
              <p:nvPr/>
            </p:nvSpPr>
            <p:spPr>
              <a:xfrm>
                <a:off x="4241064" y="6142387"/>
                <a:ext cx="376636" cy="8739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84" name="Группа 283"/>
          <p:cNvGrpSpPr/>
          <p:nvPr/>
        </p:nvGrpSpPr>
        <p:grpSpPr>
          <a:xfrm>
            <a:off x="1312977" y="3241790"/>
            <a:ext cx="769796" cy="615838"/>
            <a:chOff x="1415589" y="3395132"/>
            <a:chExt cx="769796" cy="615838"/>
          </a:xfrm>
        </p:grpSpPr>
        <p:pic>
          <p:nvPicPr>
            <p:cNvPr id="256" name="Picture 2" descr="J:\презенташка\w512h5121377938363185038homehousestreamline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415589" y="3395132"/>
              <a:ext cx="769796" cy="615838"/>
            </a:xfrm>
            <a:prstGeom prst="rect">
              <a:avLst/>
            </a:prstGeom>
            <a:noFill/>
          </p:spPr>
        </p:pic>
        <p:sp>
          <p:nvSpPr>
            <p:cNvPr id="257" name="Прямоугольник 256"/>
            <p:cNvSpPr/>
            <p:nvPr/>
          </p:nvSpPr>
          <p:spPr>
            <a:xfrm>
              <a:off x="1556243" y="3714752"/>
              <a:ext cx="49181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Ins="36000" bIns="0" anchor="ctr">
              <a:spAutoFit/>
            </a:bodyPr>
            <a:lstStyle/>
            <a:p>
              <a:pPr algn="ctr"/>
              <a:r>
                <a:rPr lang="ru-RU" sz="900" dirty="0">
                  <a:latin typeface="Times New Roman" pitchFamily="18" charset="0"/>
                  <a:cs typeface="Times New Roman" pitchFamily="18" charset="0"/>
                </a:rPr>
                <a:t>Личный </a:t>
              </a:r>
            </a:p>
            <a:p>
              <a:pPr algn="ctr"/>
              <a:r>
                <a:rPr lang="ru-RU" sz="900" dirty="0">
                  <a:latin typeface="Times New Roman" pitchFamily="18" charset="0"/>
                  <a:cs typeface="Times New Roman" pitchFamily="18" charset="0"/>
                </a:rPr>
                <a:t>к</a:t>
              </a:r>
              <a:r>
                <a:rPr lang="ru-RU" sz="900" dirty="0" smtClean="0">
                  <a:latin typeface="Times New Roman" pitchFamily="18" charset="0"/>
                  <a:cs typeface="Times New Roman" pitchFamily="18" charset="0"/>
                </a:rPr>
                <a:t>абинет </a:t>
              </a:r>
              <a:endParaRPr lang="ru-RU" sz="9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60" name="TextBox 259"/>
          <p:cNvSpPr txBox="1">
            <a:spLocks noChangeArrowheads="1"/>
          </p:cNvSpPr>
          <p:nvPr/>
        </p:nvSpPr>
        <p:spPr bwMode="auto">
          <a:xfrm>
            <a:off x="6150848" y="1419825"/>
            <a:ext cx="8869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16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ОБАС </a:t>
            </a:r>
            <a:endParaRPr lang="ru-RU" altLang="ru-RU" sz="16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0" name="Прямая со стрелкой 269"/>
          <p:cNvCxnSpPr/>
          <p:nvPr/>
        </p:nvCxnSpPr>
        <p:spPr>
          <a:xfrm>
            <a:off x="2259517" y="4021140"/>
            <a:ext cx="4857784" cy="1588"/>
          </a:xfrm>
          <a:prstGeom prst="straightConnector1">
            <a:avLst/>
          </a:prstGeom>
          <a:ln w="38100">
            <a:solidFill>
              <a:srgbClr val="C64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Прямая со стрелкой 270"/>
          <p:cNvCxnSpPr/>
          <p:nvPr/>
        </p:nvCxnSpPr>
        <p:spPr>
          <a:xfrm>
            <a:off x="2263219" y="4218520"/>
            <a:ext cx="4857784" cy="1588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Прямая со стрелкой 271"/>
          <p:cNvCxnSpPr/>
          <p:nvPr/>
        </p:nvCxnSpPr>
        <p:spPr>
          <a:xfrm>
            <a:off x="2263219" y="4407433"/>
            <a:ext cx="4857784" cy="1588"/>
          </a:xfrm>
          <a:prstGeom prst="straightConnector1">
            <a:avLst/>
          </a:prstGeom>
          <a:ln w="38100">
            <a:solidFill>
              <a:srgbClr val="E2A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Прямая со стрелкой 273"/>
          <p:cNvCxnSpPr/>
          <p:nvPr/>
        </p:nvCxnSpPr>
        <p:spPr>
          <a:xfrm>
            <a:off x="2259517" y="4605876"/>
            <a:ext cx="4857784" cy="15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3" name="Группа 272"/>
          <p:cNvGrpSpPr/>
          <p:nvPr/>
        </p:nvGrpSpPr>
        <p:grpSpPr>
          <a:xfrm>
            <a:off x="2687414" y="3735948"/>
            <a:ext cx="2007898" cy="1116560"/>
            <a:chOff x="2692375" y="4357694"/>
            <a:chExt cx="1747852" cy="714380"/>
          </a:xfrm>
        </p:grpSpPr>
        <p:sp>
          <p:nvSpPr>
            <p:cNvPr id="263" name="Прямоугольник 262"/>
            <p:cNvSpPr/>
            <p:nvPr/>
          </p:nvSpPr>
          <p:spPr>
            <a:xfrm>
              <a:off x="2725715" y="4357694"/>
              <a:ext cx="1714512" cy="71438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4" name="TextBox 263"/>
            <p:cNvSpPr txBox="1">
              <a:spLocks noChangeArrowheads="1"/>
            </p:cNvSpPr>
            <p:nvPr/>
          </p:nvSpPr>
          <p:spPr bwMode="auto">
            <a:xfrm>
              <a:off x="2692375" y="4398687"/>
              <a:ext cx="1714512" cy="531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1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 обслуживаемыми ЦАФК, ТОФК, </a:t>
              </a:r>
            </a:p>
            <a:p>
              <a:r>
                <a:rPr lang="ru-RU" altLang="ru-RU" sz="10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(в части централизованных закупок со всеми ТОФК) </a:t>
              </a:r>
              <a:endParaRPr lang="ru-RU" altLang="ru-RU" sz="10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75" name="Shape 274"/>
          <p:cNvCxnSpPr/>
          <p:nvPr/>
        </p:nvCxnSpPr>
        <p:spPr>
          <a:xfrm rot="10800000">
            <a:off x="1868459" y="4689484"/>
            <a:ext cx="5286412" cy="239714"/>
          </a:xfrm>
          <a:prstGeom prst="bentConnector3">
            <a:avLst>
              <a:gd name="adj1" fmla="val 99970"/>
            </a:avLst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hape 274"/>
          <p:cNvCxnSpPr/>
          <p:nvPr/>
        </p:nvCxnSpPr>
        <p:spPr>
          <a:xfrm rot="10800000">
            <a:off x="1394581" y="4708846"/>
            <a:ext cx="5760290" cy="363229"/>
          </a:xfrm>
          <a:prstGeom prst="bentConnector3">
            <a:avLst>
              <a:gd name="adj1" fmla="val 99974"/>
            </a:avLst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Стрелка вправо 282"/>
          <p:cNvSpPr/>
          <p:nvPr/>
        </p:nvSpPr>
        <p:spPr>
          <a:xfrm flipH="1">
            <a:off x="2230702" y="3521632"/>
            <a:ext cx="4929222" cy="214314"/>
          </a:xfrm>
          <a:prstGeom prst="rightArrow">
            <a:avLst>
              <a:gd name="adj1" fmla="val 50000"/>
              <a:gd name="adj2" fmla="val 97407"/>
            </a:avLst>
          </a:prstGeom>
          <a:solidFill>
            <a:srgbClr val="94BEE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85" name="Группа 87"/>
          <p:cNvGrpSpPr>
            <a:grpSpLocks/>
          </p:cNvGrpSpPr>
          <p:nvPr/>
        </p:nvGrpSpPr>
        <p:grpSpPr bwMode="auto">
          <a:xfrm>
            <a:off x="153947" y="5286389"/>
            <a:ext cx="10001320" cy="1428759"/>
            <a:chOff x="2124913" y="5233108"/>
            <a:chExt cx="7588143" cy="1069345"/>
          </a:xfrm>
        </p:grpSpPr>
        <p:sp>
          <p:nvSpPr>
            <p:cNvPr id="298" name="Прямоугольник 62"/>
            <p:cNvSpPr>
              <a:spLocks noChangeArrowheads="1"/>
            </p:cNvSpPr>
            <p:nvPr/>
          </p:nvSpPr>
          <p:spPr bwMode="auto">
            <a:xfrm>
              <a:off x="2454832" y="5271131"/>
              <a:ext cx="2308360" cy="483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altLang="ru-RU" sz="1200" b="1" dirty="0" smtClean="0">
                  <a:solidFill>
                    <a:srgbClr val="C55A11"/>
                  </a:solidFill>
                  <a:latin typeface="Times New Roman" pitchFamily="18" charset="0"/>
                  <a:cs typeface="Times New Roman" pitchFamily="18" charset="0"/>
                </a:rPr>
                <a:t>Ввод актуальных данных о количестве материальных ценностей,</a:t>
              </a:r>
              <a:br>
                <a:rPr lang="ru-RU" altLang="ru-RU" sz="1200" b="1" dirty="0" smtClean="0">
                  <a:solidFill>
                    <a:srgbClr val="C55A11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ru-RU" altLang="ru-RU" sz="1200" b="1" dirty="0" smtClean="0">
                  <a:solidFill>
                    <a:srgbClr val="C55A11"/>
                  </a:solidFill>
                  <a:latin typeface="Times New Roman" pitchFamily="18" charset="0"/>
                  <a:cs typeface="Times New Roman" pitchFamily="18" charset="0"/>
                </a:rPr>
                <a:t>имущества, численности сотрудников </a:t>
              </a:r>
              <a:endParaRPr lang="ru-RU" altLang="ru-RU" sz="1200" b="1" dirty="0">
                <a:solidFill>
                  <a:srgbClr val="C55A1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5" name="Прямоугольник 63"/>
            <p:cNvSpPr>
              <a:spLocks noChangeArrowheads="1"/>
            </p:cNvSpPr>
            <p:nvPr/>
          </p:nvSpPr>
          <p:spPr bwMode="auto">
            <a:xfrm>
              <a:off x="2454832" y="5838860"/>
              <a:ext cx="2115592" cy="345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1200" b="1" dirty="0">
                  <a:solidFill>
                    <a:srgbClr val="767171"/>
                  </a:solidFill>
                  <a:latin typeface="Times New Roman" pitchFamily="18" charset="0"/>
                  <a:cs typeface="Times New Roman" pitchFamily="18" charset="0"/>
                </a:rPr>
                <a:t>Ввод </a:t>
              </a:r>
              <a:r>
                <a:rPr lang="ru-RU" altLang="ru-RU" sz="1200" b="1" dirty="0" smtClean="0">
                  <a:solidFill>
                    <a:srgbClr val="767171"/>
                  </a:solidFill>
                  <a:latin typeface="Times New Roman" pitchFamily="18" charset="0"/>
                  <a:cs typeface="Times New Roman" pitchFamily="18" charset="0"/>
                </a:rPr>
                <a:t>информации в количественном </a:t>
              </a:r>
            </a:p>
            <a:p>
              <a:r>
                <a:rPr lang="ru-RU" altLang="ru-RU" sz="1200" b="1" dirty="0" smtClean="0">
                  <a:solidFill>
                    <a:srgbClr val="767171"/>
                  </a:solidFill>
                  <a:latin typeface="Times New Roman" pitchFamily="18" charset="0"/>
                  <a:cs typeface="Times New Roman" pitchFamily="18" charset="0"/>
                </a:rPr>
                <a:t>выражении о потребности в ТРУ</a:t>
              </a:r>
              <a:endParaRPr lang="ru-RU" altLang="ru-RU" sz="1200" b="1" dirty="0">
                <a:solidFill>
                  <a:srgbClr val="76717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1" name="Прямоугольник 76"/>
            <p:cNvSpPr>
              <a:spLocks noChangeArrowheads="1"/>
            </p:cNvSpPr>
            <p:nvPr/>
          </p:nvSpPr>
          <p:spPr bwMode="auto">
            <a:xfrm>
              <a:off x="4668268" y="5909072"/>
              <a:ext cx="2763793" cy="261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ru-RU" altLang="ru-RU" sz="1100" dirty="0">
                <a:solidFill>
                  <a:srgbClr val="5B9BD5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0" name="Рамка 289"/>
            <p:cNvSpPr/>
            <p:nvPr/>
          </p:nvSpPr>
          <p:spPr>
            <a:xfrm>
              <a:off x="2124913" y="5233108"/>
              <a:ext cx="7588143" cy="1069345"/>
            </a:xfrm>
            <a:prstGeom prst="frame">
              <a:avLst>
                <a:gd name="adj1" fmla="val 301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01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D723891-8573-498E-876C-EE91D5400AE5}" type="slidenum">
              <a:rPr lang="ru-RU" altLang="ru-RU" sz="1600">
                <a:solidFill>
                  <a:srgbClr val="898989"/>
                </a:solidFill>
              </a:rPr>
              <a:pPr algn="r"/>
              <a:t>4</a:t>
            </a:fld>
            <a:endParaRPr lang="ru-RU" altLang="ru-RU" sz="1600" dirty="0">
              <a:solidFill>
                <a:srgbClr val="898989"/>
              </a:solidFill>
            </a:endParaRPr>
          </a:p>
        </p:txBody>
      </p:sp>
      <p:cxnSp>
        <p:nvCxnSpPr>
          <p:cNvPr id="302" name="Прямая со стрелкой 301"/>
          <p:cNvCxnSpPr/>
          <p:nvPr/>
        </p:nvCxnSpPr>
        <p:spPr>
          <a:xfrm>
            <a:off x="654013" y="5957641"/>
            <a:ext cx="2428892" cy="794"/>
          </a:xfrm>
          <a:prstGeom prst="straightConnector1">
            <a:avLst/>
          </a:prstGeom>
          <a:ln w="38100">
            <a:solidFill>
              <a:srgbClr val="C64E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Прямая со стрелкой 303"/>
          <p:cNvCxnSpPr/>
          <p:nvPr/>
        </p:nvCxnSpPr>
        <p:spPr>
          <a:xfrm>
            <a:off x="675712" y="6529145"/>
            <a:ext cx="2428892" cy="794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Прямая со стрелкой 304"/>
          <p:cNvCxnSpPr/>
          <p:nvPr/>
        </p:nvCxnSpPr>
        <p:spPr>
          <a:xfrm>
            <a:off x="3868723" y="5929332"/>
            <a:ext cx="2428892" cy="794"/>
          </a:xfrm>
          <a:prstGeom prst="straightConnector1">
            <a:avLst/>
          </a:prstGeom>
          <a:ln w="38100">
            <a:solidFill>
              <a:srgbClr val="E2A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Прямоугольник 305"/>
          <p:cNvSpPr/>
          <p:nvPr/>
        </p:nvSpPr>
        <p:spPr>
          <a:xfrm>
            <a:off x="3725847" y="5498774"/>
            <a:ext cx="2763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b="1" dirty="0" smtClean="0">
                <a:solidFill>
                  <a:srgbClr val="E2AC00"/>
                </a:solidFill>
                <a:latin typeface="Times New Roman" pitchFamily="18" charset="0"/>
                <a:cs typeface="Times New Roman" pitchFamily="18" charset="0"/>
              </a:rPr>
              <a:t>Направление заявок на потребность </a:t>
            </a:r>
          </a:p>
        </p:txBody>
      </p:sp>
      <p:sp>
        <p:nvSpPr>
          <p:cNvPr id="307" name="Прямоугольник 75"/>
          <p:cNvSpPr>
            <a:spLocks noChangeArrowheads="1"/>
          </p:cNvSpPr>
          <p:nvPr/>
        </p:nvSpPr>
        <p:spPr bwMode="auto">
          <a:xfrm>
            <a:off x="3813451" y="6152242"/>
            <a:ext cx="23574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Принятие участия в приемке  </a:t>
            </a:r>
            <a:endParaRPr lang="ru-RU" altLang="ru-RU" sz="1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8" name="Прямая со стрелкой 307"/>
          <p:cNvCxnSpPr/>
          <p:nvPr/>
        </p:nvCxnSpPr>
        <p:spPr>
          <a:xfrm>
            <a:off x="3868723" y="6500836"/>
            <a:ext cx="2428892" cy="158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Прямоугольник 75"/>
          <p:cNvSpPr>
            <a:spLocks noChangeArrowheads="1"/>
          </p:cNvSpPr>
          <p:nvPr/>
        </p:nvSpPr>
        <p:spPr bwMode="auto">
          <a:xfrm>
            <a:off x="6940557" y="6066580"/>
            <a:ext cx="31432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Копии </a:t>
            </a:r>
          </a:p>
          <a:p>
            <a:r>
              <a:rPr lang="ru-RU" altLang="ru-RU" sz="1200" b="1" dirty="0" smtClean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государственных контрактов </a:t>
            </a:r>
            <a:endParaRPr lang="ru-RU" altLang="ru-RU" sz="1200" b="1" dirty="0">
              <a:solidFill>
                <a:srgbClr val="2F559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1" name="Прямая со стрелкой 310"/>
          <p:cNvCxnSpPr/>
          <p:nvPr/>
        </p:nvCxnSpPr>
        <p:spPr>
          <a:xfrm>
            <a:off x="7011995" y="5929332"/>
            <a:ext cx="2714644" cy="794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Прямая со стрелкой 311"/>
          <p:cNvCxnSpPr/>
          <p:nvPr/>
        </p:nvCxnSpPr>
        <p:spPr>
          <a:xfrm>
            <a:off x="7011995" y="6500836"/>
            <a:ext cx="2714644" cy="794"/>
          </a:xfrm>
          <a:prstGeom prst="straightConnector1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Прямоугольник 75"/>
          <p:cNvSpPr>
            <a:spLocks noChangeArrowheads="1"/>
          </p:cNvSpPr>
          <p:nvPr/>
        </p:nvSpPr>
        <p:spPr bwMode="auto">
          <a:xfrm>
            <a:off x="6898222" y="5463134"/>
            <a:ext cx="35004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1200" b="1" dirty="0" smtClean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Техническое задание</a:t>
            </a:r>
          </a:p>
          <a:p>
            <a:r>
              <a:rPr lang="ru-RU" altLang="ru-RU" sz="1200" b="1" dirty="0" smtClean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(технические требования)  </a:t>
            </a:r>
            <a:endParaRPr lang="ru-RU" altLang="ru-RU" sz="1200" b="1" dirty="0">
              <a:solidFill>
                <a:srgbClr val="2F559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4" name="Прямоугольник 84"/>
          <p:cNvSpPr>
            <a:spLocks noChangeArrowheads="1"/>
          </p:cNvSpPr>
          <p:nvPr/>
        </p:nvSpPr>
        <p:spPr bwMode="auto">
          <a:xfrm>
            <a:off x="225385" y="5345686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5" name="Прямоугольник 84"/>
          <p:cNvSpPr>
            <a:spLocks noChangeArrowheads="1"/>
          </p:cNvSpPr>
          <p:nvPr/>
        </p:nvSpPr>
        <p:spPr bwMode="auto">
          <a:xfrm>
            <a:off x="233852" y="6106076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6" name="Прямоугольник 84"/>
          <p:cNvSpPr>
            <a:spLocks noChangeArrowheads="1"/>
          </p:cNvSpPr>
          <p:nvPr/>
        </p:nvSpPr>
        <p:spPr bwMode="auto">
          <a:xfrm>
            <a:off x="3249056" y="5369997"/>
            <a:ext cx="53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3.2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" name="Прямоугольник 84"/>
          <p:cNvSpPr>
            <a:spLocks noChangeArrowheads="1"/>
          </p:cNvSpPr>
          <p:nvPr/>
        </p:nvSpPr>
        <p:spPr bwMode="auto">
          <a:xfrm>
            <a:off x="3266370" y="6088079"/>
            <a:ext cx="53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7.2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8" name="Прямоугольник 84"/>
          <p:cNvSpPr>
            <a:spLocks noChangeArrowheads="1"/>
          </p:cNvSpPr>
          <p:nvPr/>
        </p:nvSpPr>
        <p:spPr bwMode="auto">
          <a:xfrm>
            <a:off x="6440491" y="6084377"/>
            <a:ext cx="53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7.2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9" name="Прямоугольник 84"/>
          <p:cNvSpPr>
            <a:spLocks noChangeArrowheads="1"/>
          </p:cNvSpPr>
          <p:nvPr/>
        </p:nvSpPr>
        <p:spPr bwMode="auto">
          <a:xfrm>
            <a:off x="6499760" y="5395398"/>
            <a:ext cx="473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5.1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" name="Прямоугольник 27"/>
          <p:cNvSpPr>
            <a:spLocks noChangeArrowheads="1"/>
          </p:cNvSpPr>
          <p:nvPr/>
        </p:nvSpPr>
        <p:spPr bwMode="auto">
          <a:xfrm>
            <a:off x="2663895" y="935038"/>
            <a:ext cx="371477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Филиалы № 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1…11</a:t>
            </a:r>
            <a:endParaRPr lang="ru-RU" altLang="ru-RU" sz="1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 ОБАС</a:t>
            </a: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</a:t>
            </a:r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утверждает План-закупок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План-график</a:t>
            </a: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техническое задание </a:t>
            </a:r>
            <a:endParaRPr lang="ru-RU" altLang="ru-RU" sz="14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технические требования) </a:t>
            </a:r>
            <a:endParaRPr lang="ru-RU" altLang="ru-RU" sz="14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Формирует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размещает извещение </a:t>
            </a:r>
            <a:endParaRPr lang="ru-RU" altLang="ru-RU" sz="1400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документацию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закупке  в </a:t>
            </a:r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ЕИС</a:t>
            </a:r>
          </a:p>
          <a:p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Заключает </a:t>
            </a:r>
            <a:r>
              <a:rPr lang="ru-RU" altLang="ru-RU" sz="1400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en-US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1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контракты и обеспечивает  контроль за их исполнением, включая приемку</a:t>
            </a:r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3" name="Прямоугольник 84"/>
          <p:cNvSpPr>
            <a:spLocks noChangeArrowheads="1"/>
          </p:cNvSpPr>
          <p:nvPr/>
        </p:nvSpPr>
        <p:spPr bwMode="auto">
          <a:xfrm>
            <a:off x="2491242" y="1172773"/>
            <a:ext cx="33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4" name="Прямоугольник 84"/>
          <p:cNvSpPr>
            <a:spLocks noChangeArrowheads="1"/>
          </p:cNvSpPr>
          <p:nvPr/>
        </p:nvSpPr>
        <p:spPr bwMode="auto">
          <a:xfrm>
            <a:off x="2472742" y="1419825"/>
            <a:ext cx="33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5" name="Прямоугольник 84"/>
          <p:cNvSpPr>
            <a:spLocks noChangeArrowheads="1"/>
          </p:cNvSpPr>
          <p:nvPr/>
        </p:nvSpPr>
        <p:spPr bwMode="auto">
          <a:xfrm>
            <a:off x="2485300" y="1846352"/>
            <a:ext cx="33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6" name="Прямоугольник 84"/>
          <p:cNvSpPr>
            <a:spLocks noChangeArrowheads="1"/>
          </p:cNvSpPr>
          <p:nvPr/>
        </p:nvSpPr>
        <p:spPr bwMode="auto">
          <a:xfrm>
            <a:off x="2472742" y="2249017"/>
            <a:ext cx="33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" name="Прямоугольник 84"/>
          <p:cNvSpPr>
            <a:spLocks noChangeArrowheads="1"/>
          </p:cNvSpPr>
          <p:nvPr/>
        </p:nvSpPr>
        <p:spPr bwMode="auto">
          <a:xfrm>
            <a:off x="2485000" y="2676369"/>
            <a:ext cx="3385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8" name="Прямоугольник 84"/>
          <p:cNvSpPr>
            <a:spLocks noChangeArrowheads="1"/>
          </p:cNvSpPr>
          <p:nvPr/>
        </p:nvSpPr>
        <p:spPr bwMode="auto">
          <a:xfrm>
            <a:off x="7066716" y="1744136"/>
            <a:ext cx="5309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3.1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9" name="Прямоугольник 84"/>
          <p:cNvSpPr>
            <a:spLocks noChangeArrowheads="1"/>
          </p:cNvSpPr>
          <p:nvPr/>
        </p:nvSpPr>
        <p:spPr bwMode="auto">
          <a:xfrm>
            <a:off x="7195527" y="2365941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0" name="Прямоугольник 84"/>
          <p:cNvSpPr>
            <a:spLocks noChangeArrowheads="1"/>
          </p:cNvSpPr>
          <p:nvPr/>
        </p:nvSpPr>
        <p:spPr bwMode="auto">
          <a:xfrm>
            <a:off x="7181913" y="3070423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1" name="Прямоугольник 84"/>
          <p:cNvSpPr>
            <a:spLocks noChangeArrowheads="1"/>
          </p:cNvSpPr>
          <p:nvPr/>
        </p:nvSpPr>
        <p:spPr bwMode="auto">
          <a:xfrm>
            <a:off x="7182962" y="3588601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2" name="Прямоугольник 84"/>
          <p:cNvSpPr>
            <a:spLocks noChangeArrowheads="1"/>
          </p:cNvSpPr>
          <p:nvPr/>
        </p:nvSpPr>
        <p:spPr bwMode="auto">
          <a:xfrm>
            <a:off x="7188425" y="4149566"/>
            <a:ext cx="3545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10219412" y="5276863"/>
            <a:ext cx="16900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Приказ ФК</a:t>
            </a:r>
          </a:p>
          <a:p>
            <a:r>
              <a:rPr lang="ru-RU" alt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от. 18.01.2017 №2Н</a:t>
            </a:r>
          </a:p>
          <a:p>
            <a:r>
              <a:rPr lang="ru-RU" alt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от. 28.08.2017 №217 </a:t>
            </a:r>
            <a:r>
              <a:rPr lang="ru-RU" alt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2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1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293381" y="5943618"/>
            <a:ext cx="500066" cy="620600"/>
          </a:xfrm>
          <a:prstGeom prst="rect">
            <a:avLst/>
          </a:prstGeom>
          <a:noFill/>
        </p:spPr>
      </p:pic>
      <p:sp>
        <p:nvSpPr>
          <p:cNvPr id="261" name="TextBox 260"/>
          <p:cNvSpPr txBox="1">
            <a:spLocks noChangeArrowheads="1"/>
          </p:cNvSpPr>
          <p:nvPr/>
        </p:nvSpPr>
        <p:spPr bwMode="auto">
          <a:xfrm>
            <a:off x="6199180" y="2382859"/>
            <a:ext cx="1544451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Отчетность</a:t>
            </a:r>
            <a:r>
              <a:rPr lang="en-US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(при </a:t>
            </a:r>
          </a:p>
          <a:p>
            <a:r>
              <a:rPr lang="ru-RU" altLang="ru-RU" sz="11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необходимости) </a:t>
            </a:r>
            <a:r>
              <a:rPr lang="ru-RU" alt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1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713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558010" y="2060848"/>
            <a:ext cx="4392488" cy="3996918"/>
          </a:xfrm>
          <a:prstGeom prst="rect">
            <a:avLst/>
          </a:prstGeom>
          <a:noFill/>
          <a:ln w="28575">
            <a:solidFill>
              <a:srgbClr val="C64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58010" y="1369640"/>
            <a:ext cx="3278141" cy="593974"/>
          </a:xfrm>
          <a:prstGeom prst="rect">
            <a:avLst/>
          </a:prstGeom>
          <a:solidFill>
            <a:schemeClr val="bg1"/>
          </a:solidFill>
          <a:ln w="57150">
            <a:solidFill>
              <a:srgbClr val="C64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68988" y="141288"/>
            <a:ext cx="5784850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cs typeface="Arial" charset="0"/>
              </a:rPr>
              <a:t>Централизация планирования при обеспечении деятельности ТОФК </a:t>
            </a: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ea typeface="+mj-ea"/>
                <a:cs typeface="Arial" charset="0"/>
              </a:rPr>
              <a:t> </a:t>
            </a:r>
          </a:p>
        </p:txBody>
      </p:sp>
      <p:sp>
        <p:nvSpPr>
          <p:cNvPr id="32784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862754B-4500-4570-B267-90CDDC9CA670}" type="slidenum">
              <a:rPr lang="ru-RU" altLang="ru-RU" sz="16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001883" y="1327493"/>
            <a:ext cx="3970990" cy="584775"/>
            <a:chOff x="4428257" y="849313"/>
            <a:chExt cx="3168352" cy="584775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4428257" y="891460"/>
              <a:ext cx="3168352" cy="518878"/>
            </a:xfrm>
            <a:prstGeom prst="roundRect">
              <a:avLst/>
            </a:prstGeom>
            <a:solidFill>
              <a:srgbClr val="92D050">
                <a:alpha val="41176"/>
              </a:srgbClr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785" name="Прямоугольник 9"/>
            <p:cNvSpPr>
              <a:spLocks noChangeArrowheads="1"/>
            </p:cNvSpPr>
            <p:nvPr/>
          </p:nvSpPr>
          <p:spPr bwMode="auto">
            <a:xfrm>
              <a:off x="4428257" y="849313"/>
              <a:ext cx="316835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600" b="1" dirty="0">
                  <a:solidFill>
                    <a:schemeClr val="accent6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Преимущества централизации планирования в  ФКУ «ЦОКР» </a:t>
              </a:r>
            </a:p>
          </p:txBody>
        </p:sp>
      </p:grpSp>
      <p:pic>
        <p:nvPicPr>
          <p:cNvPr id="82946" name="Picture 2" descr="&amp;Kcy;&amp;acy;&amp;rcy;&amp;tcy;&amp;icy;&amp;ncy;&amp;kcy;&amp;icy; &amp;pcy;&amp;ocy; &amp;zcy;&amp;acy;&amp;pcy;&amp;rcy;&amp;ocy;&amp;scy;&amp;ucy; &amp;icy;&amp;kcy;&amp;ocy;&amp;ncy;&amp;kcy;&amp;acy; &amp;pcy;&amp;rcy;&amp;icy;&amp;zcy;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8387" b="10143"/>
          <a:stretch>
            <a:fillRect/>
          </a:stretch>
        </p:blipFill>
        <p:spPr bwMode="auto">
          <a:xfrm>
            <a:off x="10517076" y="1370270"/>
            <a:ext cx="679562" cy="553640"/>
          </a:xfrm>
          <a:prstGeom prst="rect">
            <a:avLst/>
          </a:prstGeom>
          <a:noFill/>
        </p:spPr>
      </p:pic>
      <p:pic>
        <p:nvPicPr>
          <p:cNvPr id="47" name="Picture 2" descr="&amp;Kcy;&amp;acy;&amp;rcy;&amp;tcy;&amp;icy;&amp;ncy;&amp;kcy;&amp;icy; &amp;pcy;&amp;ocy; &amp;zcy;&amp;acy;&amp;pcy;&amp;rcy;&amp;ocy;&amp;scy;&amp;ucy; &amp;icy;&amp;kcy;&amp;ocy;&amp;ncy;&amp;kcy;&amp;acy; &amp;kcy;&amp;acy;&amp;lcy;&amp;iecy;&amp;ncy;&amp;dcy;&amp;acy;&amp;rcy;&amp;softcy;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342383" y="1331984"/>
            <a:ext cx="631630" cy="631630"/>
          </a:xfrm>
          <a:prstGeom prst="rect">
            <a:avLst/>
          </a:prstGeom>
          <a:noFill/>
        </p:spPr>
      </p:pic>
      <p:sp>
        <p:nvSpPr>
          <p:cNvPr id="36" name="Прямоугольник 11"/>
          <p:cNvSpPr>
            <a:spLocks noChangeArrowheads="1"/>
          </p:cNvSpPr>
          <p:nvPr/>
        </p:nvSpPr>
        <p:spPr bwMode="auto">
          <a:xfrm>
            <a:off x="738029" y="2420888"/>
            <a:ext cx="4032449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64E18"/>
              </a:buClr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Трудоемкость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b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i="1" dirty="0" smtClean="0">
                <a:latin typeface="Times New Roman" pitchFamily="18" charset="0"/>
                <a:cs typeface="Times New Roman" pitchFamily="18" charset="0"/>
              </a:rPr>
              <a:t>(86 ТОФК планирование в количественном и стоимостном выражении)</a:t>
            </a:r>
            <a:endParaRPr lang="ru-RU" altLang="ru-RU" sz="20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64E18"/>
              </a:buClr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Невозможность оперативного перераспределения денежных средств главы 100 «Федеральное казначейство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rgbClr val="C64E18"/>
              </a:buClr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Длительность процесса обработки информации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11"/>
          <p:cNvSpPr>
            <a:spLocks noChangeArrowheads="1"/>
          </p:cNvSpPr>
          <p:nvPr/>
        </p:nvSpPr>
        <p:spPr bwMode="auto">
          <a:xfrm>
            <a:off x="6001884" y="2242040"/>
            <a:ext cx="5194754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Сокращение </a:t>
            </a: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ПБС с 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86 до 11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технологии планирования</a:t>
            </a:r>
            <a:b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(ТОФК определяет только потребность)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Оперативное </a:t>
            </a: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перераспределение денежных 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средств главы </a:t>
            </a: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«Федеральное казначейство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alt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Унифицированный </a:t>
            </a: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 – единое применение норм </a:t>
            </a:r>
            <a:r>
              <a:rPr lang="ru-RU" altLang="ru-RU" sz="2000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положенности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принципов планирования</a:t>
            </a:r>
          </a:p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Оперативность получения аналитической и сводной информации</a:t>
            </a:r>
            <a:endParaRPr lang="en-US" altLang="ru-RU" sz="2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0" y="1327493"/>
            <a:ext cx="3278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Основные проблемы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до передачи</a:t>
            </a:r>
            <a:b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функций в ФКУ «ЦОКР»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815338" y="2060848"/>
            <a:ext cx="5381300" cy="3998888"/>
          </a:xfrm>
          <a:prstGeom prst="roundRect">
            <a:avLst>
              <a:gd name="adj" fmla="val 6514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Скругленный прямоугольник 95"/>
          <p:cNvSpPr/>
          <p:nvPr/>
        </p:nvSpPr>
        <p:spPr>
          <a:xfrm>
            <a:off x="163641" y="1529243"/>
            <a:ext cx="6202996" cy="4321025"/>
          </a:xfrm>
          <a:prstGeom prst="roundRect">
            <a:avLst>
              <a:gd name="adj" fmla="val 6514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367155" y="1089408"/>
            <a:ext cx="3324538" cy="338137"/>
          </a:xfrm>
          <a:prstGeom prst="roundRect">
            <a:avLst/>
          </a:prstGeom>
          <a:solidFill>
            <a:srgbClr val="92D050">
              <a:alpha val="41176"/>
            </a:srgb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6507922" y="4979045"/>
            <a:ext cx="5111222" cy="1718398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818063" y="141288"/>
            <a:ext cx="6835775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ea typeface="+mj-ea"/>
                <a:cs typeface="Arial" charset="0"/>
              </a:rPr>
              <a:t>Централизация закупок товаров, работ, </a:t>
            </a:r>
            <a:r>
              <a:rPr lang="en-US" altLang="ru-RU" sz="2000" b="1" dirty="0">
                <a:solidFill>
                  <a:srgbClr val="404040"/>
                </a:solidFill>
                <a:latin typeface="Cambria" pitchFamily="18" charset="0"/>
                <a:ea typeface="+mj-ea"/>
                <a:cs typeface="Arial" charset="0"/>
              </a:rPr>
              <a:t/>
            </a:r>
            <a:br>
              <a:rPr lang="en-US" altLang="ru-RU" sz="2000" b="1" dirty="0">
                <a:solidFill>
                  <a:srgbClr val="404040"/>
                </a:solidFill>
                <a:latin typeface="Cambria" pitchFamily="18" charset="0"/>
                <a:ea typeface="+mj-ea"/>
                <a:cs typeface="Arial" charset="0"/>
              </a:rPr>
            </a:br>
            <a:r>
              <a:rPr lang="ru-RU" altLang="ru-RU" sz="2000" b="1" dirty="0">
                <a:solidFill>
                  <a:srgbClr val="404040"/>
                </a:solidFill>
                <a:latin typeface="Cambria" pitchFamily="18" charset="0"/>
                <a:ea typeface="+mj-ea"/>
                <a:cs typeface="Arial" charset="0"/>
              </a:rPr>
              <a:t>услуг в ФКУ «ЦОКР» </a:t>
            </a:r>
          </a:p>
        </p:txBody>
      </p:sp>
      <p:sp>
        <p:nvSpPr>
          <p:cNvPr id="31748" name="Номер слайда 5"/>
          <p:cNvSpPr txBox="1">
            <a:spLocks noGrp="1"/>
          </p:cNvSpPr>
          <p:nvPr/>
        </p:nvSpPr>
        <p:spPr bwMode="auto">
          <a:xfrm>
            <a:off x="11364913" y="6356350"/>
            <a:ext cx="320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96EEC1C1-6AFE-4612-8B17-1CA72C1FDE7C}" type="slidenum">
              <a:rPr lang="ru-RU" altLang="ru-RU" sz="16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541620"/>
              </p:ext>
            </p:extLst>
          </p:nvPr>
        </p:nvGraphicFramePr>
        <p:xfrm>
          <a:off x="6523916" y="2445068"/>
          <a:ext cx="5429250" cy="258737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656869">
                  <a:extLst>
                    <a:ext uri="{9D8B030D-6E8A-4147-A177-3AD203B41FA5}"/>
                  </a:extLst>
                </a:gridCol>
                <a:gridCol w="1442769">
                  <a:extLst>
                    <a:ext uri="{9D8B030D-6E8A-4147-A177-3AD203B41FA5}"/>
                  </a:extLst>
                </a:gridCol>
                <a:gridCol w="1329612">
                  <a:extLst>
                    <a:ext uri="{9D8B030D-6E8A-4147-A177-3AD203B41FA5}"/>
                  </a:extLst>
                </a:gridCol>
              </a:tblGrid>
              <a:tr h="548578"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8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100" marR="89100"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гос. контрактов до 01.01.201</a:t>
                      </a:r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100" marR="89100" marT="45698" marB="456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Количество гос. контрактов после 01.01.201</a:t>
                      </a:r>
                      <a:r>
                        <a:rPr lang="en-US" sz="1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9100" marR="89100" marT="45698" marB="45698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Закупка ГСМ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Закупка полисов ОСАГО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376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Услуги связи (в том числе спецсвязь)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430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Услуги почтовой связи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632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Медицинские</a:t>
                      </a:r>
                      <a:r>
                        <a:rPr lang="ru-RU" sz="120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осмотры водителей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258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  <a:tr h="322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Обучение сотрудников 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5396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258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8363" marR="38363" marT="64742" marB="64742"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7" name="Прямоугольник 25"/>
          <p:cNvSpPr>
            <a:spLocks noChangeArrowheads="1"/>
          </p:cNvSpPr>
          <p:nvPr/>
        </p:nvSpPr>
        <p:spPr bwMode="auto">
          <a:xfrm>
            <a:off x="6596458" y="4979045"/>
            <a:ext cx="4806953" cy="161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altLang="ru-RU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1.01.2018г</a:t>
            </a:r>
            <a:r>
              <a:rPr lang="ru-RU" altLang="ru-RU" sz="1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планируется централизация:</a:t>
            </a:r>
          </a:p>
          <a:p>
            <a:pPr marL="171450" indent="-171450"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оказания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услуг, 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связанных с направлением сотрудников в служебные командировки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(места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проживания, билеты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контрактов на оказание коммунальных услуг на региональном и межрегиональном уровне </a:t>
            </a: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пр.</a:t>
            </a:r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8" name="Прямоугольник 8"/>
          <p:cNvSpPr>
            <a:spLocks noChangeArrowheads="1"/>
          </p:cNvSpPr>
          <p:nvPr/>
        </p:nvSpPr>
        <p:spPr bwMode="auto">
          <a:xfrm>
            <a:off x="325650" y="2977077"/>
            <a:ext cx="570085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Возможность направления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образовавшейся экономии 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на обеспечение дополнительных заявок (аварийных) без привязки к конкретному ТОФК и без запроса доп. финансирования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67245" y="963469"/>
            <a:ext cx="3324538" cy="461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ФКУ «ЦОКР» :  </a:t>
            </a:r>
          </a:p>
        </p:txBody>
      </p:sp>
      <p:sp>
        <p:nvSpPr>
          <p:cNvPr id="31781" name="Прямоугольник 11"/>
          <p:cNvSpPr>
            <a:spLocks noChangeArrowheads="1"/>
          </p:cNvSpPr>
          <p:nvPr/>
        </p:nvSpPr>
        <p:spPr bwMode="auto">
          <a:xfrm>
            <a:off x="320869" y="1592714"/>
            <a:ext cx="58106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Оптимизация бюджетных расходов: объединение в единую закупку  групп однородных товаров для нужд различных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82" name="Прямоугольник 13"/>
          <p:cNvSpPr>
            <a:spLocks noChangeArrowheads="1"/>
          </p:cNvSpPr>
          <p:nvPr/>
        </p:nvSpPr>
        <p:spPr bwMode="auto">
          <a:xfrm>
            <a:off x="311411" y="3715741"/>
            <a:ext cx="64568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Оптимизация численности сотрудников ТОФК, обеспечивающих организацию заключения и ведения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контрактов</a:t>
            </a:r>
            <a:b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 i="1" dirty="0" smtClean="0">
                <a:latin typeface="Times New Roman" pitchFamily="18" charset="0"/>
                <a:cs typeface="Times New Roman" pitchFamily="18" charset="0"/>
              </a:rPr>
              <a:t>(ТОФК 1 452 </a:t>
            </a:r>
            <a:r>
              <a:rPr lang="ru-RU" altLang="ru-RU" sz="1400" b="1" i="1" dirty="0" err="1" smtClean="0">
                <a:latin typeface="Times New Roman" pitchFamily="18" charset="0"/>
                <a:cs typeface="Times New Roman" pitchFamily="18" charset="0"/>
              </a:rPr>
              <a:t>шт.ед</a:t>
            </a:r>
            <a:r>
              <a:rPr lang="ru-RU" altLang="ru-RU" sz="1400" b="1" i="1" dirty="0" smtClean="0">
                <a:latin typeface="Times New Roman" pitchFamily="18" charset="0"/>
                <a:cs typeface="Times New Roman" pitchFamily="18" charset="0"/>
              </a:rPr>
              <a:t>. – ФКУ «ЦОКР» 561 </a:t>
            </a:r>
            <a:r>
              <a:rPr lang="ru-RU" altLang="ru-RU" sz="1400" b="1" i="1" dirty="0" err="1" smtClean="0">
                <a:latin typeface="Times New Roman" pitchFamily="18" charset="0"/>
                <a:cs typeface="Times New Roman" pitchFamily="18" charset="0"/>
              </a:rPr>
              <a:t>шт.ед</a:t>
            </a:r>
            <a:r>
              <a:rPr lang="ru-RU" altLang="ru-RU" sz="1400" b="1" i="1" dirty="0" smtClean="0">
                <a:latin typeface="Times New Roman" pitchFamily="18" charset="0"/>
                <a:cs typeface="Times New Roman" pitchFamily="18" charset="0"/>
              </a:rPr>
              <a:t>.)  </a:t>
            </a:r>
            <a:endParaRPr lang="ru-RU" alt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83" name="Прямоугольник 14"/>
          <p:cNvSpPr>
            <a:spLocks noChangeArrowheads="1"/>
          </p:cNvSpPr>
          <p:nvPr/>
        </p:nvSpPr>
        <p:spPr bwMode="auto">
          <a:xfrm>
            <a:off x="291337" y="4977625"/>
            <a:ext cx="654032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Оперативность и точность в предоставлении единой управленческой информации </a:t>
            </a:r>
            <a:endParaRPr lang="ru-RU" alt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Постоянно действующий  внутренний контроль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84" name="Прямоугольник 15"/>
          <p:cNvSpPr>
            <a:spLocks noChangeArrowheads="1"/>
          </p:cNvSpPr>
          <p:nvPr/>
        </p:nvSpPr>
        <p:spPr bwMode="auto">
          <a:xfrm>
            <a:off x="311410" y="4454405"/>
            <a:ext cx="62450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Единая правоприменительная практика. Снижение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рисков</a:t>
            </a: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обращений (жалоб) в ФАС и иные контролирующие органы </a:t>
            </a:r>
          </a:p>
        </p:txBody>
      </p:sp>
      <p:sp>
        <p:nvSpPr>
          <p:cNvPr id="31786" name="Прямоугольник 19"/>
          <p:cNvSpPr>
            <a:spLocks noChangeArrowheads="1"/>
          </p:cNvSpPr>
          <p:nvPr/>
        </p:nvSpPr>
        <p:spPr bwMode="auto">
          <a:xfrm>
            <a:off x="291337" y="2154510"/>
            <a:ext cx="58106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Сокращение издержек на администрирование  контрактов</a:t>
            </a:r>
          </a:p>
        </p:txBody>
      </p:sp>
      <p:grpSp>
        <p:nvGrpSpPr>
          <p:cNvPr id="31787" name="Группа 89"/>
          <p:cNvGrpSpPr>
            <a:grpSpLocks/>
          </p:cNvGrpSpPr>
          <p:nvPr/>
        </p:nvGrpSpPr>
        <p:grpSpPr bwMode="auto">
          <a:xfrm>
            <a:off x="6606489" y="778450"/>
            <a:ext cx="2780030" cy="1434592"/>
            <a:chOff x="8119236" y="1238213"/>
            <a:chExt cx="3468081" cy="1974763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8119236" y="2393069"/>
              <a:ext cx="1773076" cy="6781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7800" indent="-177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Кол-во </a:t>
              </a:r>
            </a:p>
            <a:p>
              <a:pPr marL="177800" indent="-177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контрактов</a:t>
              </a:r>
            </a:p>
          </p:txBody>
        </p:sp>
        <p:grpSp>
          <p:nvGrpSpPr>
            <p:cNvPr id="31792" name="Группа 22"/>
            <p:cNvGrpSpPr>
              <a:grpSpLocks/>
            </p:cNvGrpSpPr>
            <p:nvPr/>
          </p:nvGrpSpPr>
          <p:grpSpPr bwMode="auto">
            <a:xfrm>
              <a:off x="10747621" y="1299012"/>
              <a:ext cx="510317" cy="639699"/>
              <a:chOff x="9867064" y="1154482"/>
              <a:chExt cx="510317" cy="639699"/>
            </a:xfrm>
          </p:grpSpPr>
          <p:pic>
            <p:nvPicPr>
              <p:cNvPr id="24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793" name="Группа 27"/>
            <p:cNvGrpSpPr>
              <a:grpSpLocks/>
            </p:cNvGrpSpPr>
            <p:nvPr/>
          </p:nvGrpSpPr>
          <p:grpSpPr bwMode="auto">
            <a:xfrm>
              <a:off x="10397213" y="1299012"/>
              <a:ext cx="510317" cy="639699"/>
              <a:chOff x="9867064" y="1154482"/>
              <a:chExt cx="510317" cy="639699"/>
            </a:xfrm>
          </p:grpSpPr>
          <p:pic>
            <p:nvPicPr>
              <p:cNvPr id="29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794" name="Группа 32"/>
            <p:cNvGrpSpPr>
              <a:grpSpLocks/>
            </p:cNvGrpSpPr>
            <p:nvPr/>
          </p:nvGrpSpPr>
          <p:grpSpPr bwMode="auto">
            <a:xfrm>
              <a:off x="10050798" y="1299012"/>
              <a:ext cx="510317" cy="639699"/>
              <a:chOff x="9520649" y="1154482"/>
              <a:chExt cx="510317" cy="639699"/>
            </a:xfrm>
          </p:grpSpPr>
          <p:pic>
            <p:nvPicPr>
              <p:cNvPr id="34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20649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84060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656068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721145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795" name="Группа 37"/>
            <p:cNvGrpSpPr>
              <a:grpSpLocks/>
            </p:cNvGrpSpPr>
            <p:nvPr/>
          </p:nvGrpSpPr>
          <p:grpSpPr bwMode="auto">
            <a:xfrm>
              <a:off x="9721327" y="1304813"/>
              <a:ext cx="510317" cy="639699"/>
              <a:chOff x="9867064" y="1154482"/>
              <a:chExt cx="510317" cy="639699"/>
            </a:xfrm>
          </p:grpSpPr>
          <p:pic>
            <p:nvPicPr>
              <p:cNvPr id="39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3" name="Прямоугольник 42"/>
            <p:cNvSpPr/>
            <p:nvPr/>
          </p:nvSpPr>
          <p:spPr>
            <a:xfrm>
              <a:off x="8238400" y="1569053"/>
              <a:ext cx="751965" cy="3185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7800" indent="-177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ТОФК</a:t>
              </a:r>
            </a:p>
          </p:txBody>
        </p:sp>
        <p:grpSp>
          <p:nvGrpSpPr>
            <p:cNvPr id="31797" name="Группа 43"/>
            <p:cNvGrpSpPr>
              <a:grpSpLocks/>
            </p:cNvGrpSpPr>
            <p:nvPr/>
          </p:nvGrpSpPr>
          <p:grpSpPr bwMode="auto">
            <a:xfrm>
              <a:off x="9370919" y="1304813"/>
              <a:ext cx="510317" cy="639699"/>
              <a:chOff x="9867064" y="1154482"/>
              <a:chExt cx="510317" cy="639699"/>
            </a:xfrm>
          </p:grpSpPr>
          <p:pic>
            <p:nvPicPr>
              <p:cNvPr id="4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8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798" name="Группа 48"/>
            <p:cNvGrpSpPr>
              <a:grpSpLocks/>
            </p:cNvGrpSpPr>
            <p:nvPr/>
          </p:nvGrpSpPr>
          <p:grpSpPr bwMode="auto">
            <a:xfrm>
              <a:off x="9024504" y="1304813"/>
              <a:ext cx="510317" cy="639699"/>
              <a:chOff x="9520649" y="1154482"/>
              <a:chExt cx="510317" cy="639699"/>
            </a:xfrm>
          </p:grpSpPr>
          <p:pic>
            <p:nvPicPr>
              <p:cNvPr id="5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20649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84060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656068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721145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799" name="Группа 53"/>
            <p:cNvGrpSpPr>
              <a:grpSpLocks/>
            </p:cNvGrpSpPr>
            <p:nvPr/>
          </p:nvGrpSpPr>
          <p:grpSpPr bwMode="auto">
            <a:xfrm>
              <a:off x="11016645" y="1581664"/>
              <a:ext cx="510317" cy="639699"/>
              <a:chOff x="9867064" y="1154482"/>
              <a:chExt cx="510317" cy="639699"/>
            </a:xfrm>
          </p:grpSpPr>
          <p:pic>
            <p:nvPicPr>
              <p:cNvPr id="5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8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800" name="Группа 58"/>
            <p:cNvGrpSpPr>
              <a:grpSpLocks/>
            </p:cNvGrpSpPr>
            <p:nvPr/>
          </p:nvGrpSpPr>
          <p:grpSpPr bwMode="auto">
            <a:xfrm>
              <a:off x="10666237" y="1581664"/>
              <a:ext cx="510317" cy="639699"/>
              <a:chOff x="9867064" y="1154482"/>
              <a:chExt cx="510317" cy="639699"/>
            </a:xfrm>
          </p:grpSpPr>
          <p:pic>
            <p:nvPicPr>
              <p:cNvPr id="6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3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801" name="Группа 63"/>
            <p:cNvGrpSpPr>
              <a:grpSpLocks/>
            </p:cNvGrpSpPr>
            <p:nvPr/>
          </p:nvGrpSpPr>
          <p:grpSpPr bwMode="auto">
            <a:xfrm>
              <a:off x="10319822" y="1581664"/>
              <a:ext cx="510317" cy="639699"/>
              <a:chOff x="9520649" y="1154482"/>
              <a:chExt cx="510317" cy="639699"/>
            </a:xfrm>
          </p:grpSpPr>
          <p:pic>
            <p:nvPicPr>
              <p:cNvPr id="6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20649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84060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656068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721145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802" name="Группа 68"/>
            <p:cNvGrpSpPr>
              <a:grpSpLocks/>
            </p:cNvGrpSpPr>
            <p:nvPr/>
          </p:nvGrpSpPr>
          <p:grpSpPr bwMode="auto">
            <a:xfrm>
              <a:off x="9990351" y="1587465"/>
              <a:ext cx="510317" cy="639699"/>
              <a:chOff x="9867064" y="1154482"/>
              <a:chExt cx="510317" cy="639699"/>
            </a:xfrm>
          </p:grpSpPr>
          <p:pic>
            <p:nvPicPr>
              <p:cNvPr id="7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3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803" name="Группа 73"/>
            <p:cNvGrpSpPr>
              <a:grpSpLocks/>
            </p:cNvGrpSpPr>
            <p:nvPr/>
          </p:nvGrpSpPr>
          <p:grpSpPr bwMode="auto">
            <a:xfrm>
              <a:off x="9639943" y="1587465"/>
              <a:ext cx="510317" cy="639699"/>
              <a:chOff x="9867064" y="1154482"/>
              <a:chExt cx="510317" cy="639699"/>
            </a:xfrm>
          </p:grpSpPr>
          <p:pic>
            <p:nvPicPr>
              <p:cNvPr id="75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867064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6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930475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7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02483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8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10067560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1804" name="Группа 78"/>
            <p:cNvGrpSpPr>
              <a:grpSpLocks/>
            </p:cNvGrpSpPr>
            <p:nvPr/>
          </p:nvGrpSpPr>
          <p:grpSpPr bwMode="auto">
            <a:xfrm>
              <a:off x="9293528" y="1587465"/>
              <a:ext cx="510317" cy="639699"/>
              <a:chOff x="9520649" y="1154482"/>
              <a:chExt cx="510317" cy="639699"/>
            </a:xfrm>
          </p:grpSpPr>
          <p:pic>
            <p:nvPicPr>
              <p:cNvPr id="80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20649" y="1154482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1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584060" y="1210826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2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656068" y="1279171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3" name="Picture 31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 l="10950" t="9582" r="9811" b="4723"/>
              <a:stretch/>
            </p:blipFill>
            <p:spPr bwMode="auto">
              <a:xfrm>
                <a:off x="9721145" y="1341564"/>
                <a:ext cx="309821" cy="4526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84" name="Прямоугольник 83"/>
            <p:cNvSpPr/>
            <p:nvPr/>
          </p:nvSpPr>
          <p:spPr>
            <a:xfrm>
              <a:off x="8166490" y="1238213"/>
              <a:ext cx="3404391" cy="1033617"/>
            </a:xfrm>
            <a:prstGeom prst="rect">
              <a:avLst/>
            </a:prstGeom>
            <a:noFill/>
            <a:ln w="2857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100"/>
            </a:p>
          </p:txBody>
        </p:sp>
        <p:pic>
          <p:nvPicPr>
            <p:cNvPr id="85" name="Picture 31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0950" t="9582" r="9811" b="4723"/>
            <a:stretch/>
          </p:blipFill>
          <p:spPr bwMode="auto">
            <a:xfrm>
              <a:off x="11058947" y="2564904"/>
              <a:ext cx="309821" cy="452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Прямоугольник 85"/>
            <p:cNvSpPr/>
            <p:nvPr/>
          </p:nvSpPr>
          <p:spPr>
            <a:xfrm>
              <a:off x="10375132" y="2682811"/>
              <a:ext cx="714984" cy="31850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7800" indent="-177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ЦОКР</a:t>
              </a:r>
            </a:p>
          </p:txBody>
        </p:sp>
        <p:pic>
          <p:nvPicPr>
            <p:cNvPr id="87" name="Picture 31"/>
            <p:cNvPicPr>
              <a:picLocks noChangeAspect="1" noChangeArrowheads="1"/>
            </p:cNvPicPr>
            <p:nvPr/>
          </p:nvPicPr>
          <p:blipFill rotWithShape="1"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0950" t="9582" r="9811" b="4723"/>
            <a:stretch/>
          </p:blipFill>
          <p:spPr bwMode="auto">
            <a:xfrm>
              <a:off x="11213344" y="2642571"/>
              <a:ext cx="309821" cy="452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8" name="Прямоугольник 87"/>
            <p:cNvSpPr/>
            <p:nvPr/>
          </p:nvSpPr>
          <p:spPr>
            <a:xfrm>
              <a:off x="10379241" y="2374575"/>
              <a:ext cx="1208076" cy="838401"/>
            </a:xfrm>
            <a:prstGeom prst="rect">
              <a:avLst/>
            </a:prstGeom>
            <a:noFill/>
            <a:ln w="2857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100"/>
            </a:p>
          </p:txBody>
        </p:sp>
        <p:sp>
          <p:nvSpPr>
            <p:cNvPr id="89" name="Стрелка углом 88"/>
            <p:cNvSpPr/>
            <p:nvPr/>
          </p:nvSpPr>
          <p:spPr>
            <a:xfrm rot="10800000" flipH="1">
              <a:off x="9810130" y="2273884"/>
              <a:ext cx="577329" cy="717162"/>
            </a:xfrm>
            <a:prstGeom prst="bentArrow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100">
                <a:solidFill>
                  <a:schemeClr val="tx1"/>
                </a:solidFill>
              </a:endParaRPr>
            </a:p>
          </p:txBody>
        </p:sp>
      </p:grpSp>
      <p:sp>
        <p:nvSpPr>
          <p:cNvPr id="99" name="Прямоугольник 25"/>
          <p:cNvSpPr>
            <a:spLocks noChangeArrowheads="1"/>
          </p:cNvSpPr>
          <p:nvPr/>
        </p:nvSpPr>
        <p:spPr bwMode="auto">
          <a:xfrm>
            <a:off x="106102" y="5722016"/>
            <a:ext cx="4286250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altLang="ru-RU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Экономия в результате конкурсных процедур:</a:t>
            </a:r>
          </a:p>
          <a:p>
            <a:pPr fontAlgn="auto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817932"/>
              </p:ext>
            </p:extLst>
          </p:nvPr>
        </p:nvGraphicFramePr>
        <p:xfrm>
          <a:off x="163641" y="6058768"/>
          <a:ext cx="567125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1967"/>
                <a:gridCol w="1601520"/>
                <a:gridCol w="1690493"/>
                <a:gridCol w="1727272"/>
              </a:tblGrid>
              <a:tr h="243840">
                <a:tc>
                  <a:txBody>
                    <a:bodyPr/>
                    <a:lstStyle/>
                    <a:p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 централизации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После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централизации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Экономия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ГСМ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61, 5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млн.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54, 5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млн. 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 млн. 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3840"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</a:rPr>
                        <a:t>ОСАГО</a:t>
                      </a:r>
                      <a:endParaRPr lang="ru-RU" sz="1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5, 0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млн.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4, 2 млн. 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0, 8 млн. руб.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0" name="Прямоугольник 19"/>
          <p:cNvSpPr>
            <a:spLocks noChangeArrowheads="1"/>
          </p:cNvSpPr>
          <p:nvPr/>
        </p:nvSpPr>
        <p:spPr bwMode="auto">
          <a:xfrm>
            <a:off x="291337" y="2559050"/>
            <a:ext cx="58106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Экономия в результате конкурсных процедур*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3567" y="2577592"/>
            <a:ext cx="279665" cy="347075"/>
          </a:xfrm>
          <a:prstGeom prst="rect">
            <a:avLst/>
          </a:prstGeom>
          <a:noFill/>
        </p:spPr>
      </p:pic>
      <p:pic>
        <p:nvPicPr>
          <p:cNvPr id="90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3566" y="1627986"/>
            <a:ext cx="279665" cy="347075"/>
          </a:xfrm>
          <a:prstGeom prst="rect">
            <a:avLst/>
          </a:prstGeom>
          <a:noFill/>
        </p:spPr>
      </p:pic>
      <p:sp>
        <p:nvSpPr>
          <p:cNvPr id="92" name="Прямоугольник 91"/>
          <p:cNvSpPr/>
          <p:nvPr/>
        </p:nvSpPr>
        <p:spPr bwMode="auto">
          <a:xfrm>
            <a:off x="6702010" y="1248179"/>
            <a:ext cx="602779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14 000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 bwMode="auto">
          <a:xfrm>
            <a:off x="8448797" y="1979892"/>
            <a:ext cx="602779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7800" indent="-177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9 000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6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Стрелка вверх 33"/>
          <p:cNvSpPr/>
          <p:nvPr/>
        </p:nvSpPr>
        <p:spPr>
          <a:xfrm rot="10800000">
            <a:off x="4250047" y="5775587"/>
            <a:ext cx="266701" cy="642942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20945" y="2132856"/>
            <a:ext cx="359669" cy="457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787432" y="1349375"/>
            <a:ext cx="82978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altLang="ru-RU" sz="16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1C48622-8A77-4991-AD1D-5ECCDEA9A517}" type="slidenum">
              <a:rPr lang="ru-RU" altLang="ru-RU" sz="1600">
                <a:solidFill>
                  <a:srgbClr val="898989"/>
                </a:solidFill>
              </a:rPr>
              <a:pPr algn="r"/>
              <a:t>7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06311"/>
              </p:ext>
            </p:extLst>
          </p:nvPr>
        </p:nvGraphicFramePr>
        <p:xfrm>
          <a:off x="107777" y="1988841"/>
          <a:ext cx="11035108" cy="1733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478"/>
                <a:gridCol w="850790"/>
                <a:gridCol w="1004503"/>
                <a:gridCol w="734809"/>
                <a:gridCol w="1194964"/>
                <a:gridCol w="989981"/>
                <a:gridCol w="1019258"/>
                <a:gridCol w="653142"/>
                <a:gridCol w="584528"/>
                <a:gridCol w="800845"/>
                <a:gridCol w="839774"/>
                <a:gridCol w="792088"/>
                <a:gridCol w="593948"/>
              </a:tblGrid>
              <a:tr h="360039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Распорядитель</a:t>
                      </a:r>
                      <a:endParaRPr lang="ru-RU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Получатель</a:t>
                      </a:r>
                      <a:endParaRPr lang="ru-RU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9396">
                <a:tc rowSpan="3"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200" b="0" dirty="0" smtClean="0"/>
                        <a:t>Получатель</a:t>
                      </a:r>
                      <a:r>
                        <a:rPr lang="ru-RU" sz="1200" b="0" baseline="0" dirty="0" smtClean="0"/>
                        <a:t> бюджетных </a:t>
                      </a:r>
                      <a:r>
                        <a:rPr lang="ru-RU" sz="1050" b="0" baseline="0" dirty="0" smtClean="0"/>
                        <a:t>ассигнований</a:t>
                      </a:r>
                      <a:endParaRPr lang="ru-RU" sz="1050" b="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ЛБО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распределения 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сводной сметы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ЛБО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полученные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и утверждение бюджетной сметы 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Исполнение контрактов</a:t>
                      </a:r>
                      <a:endParaRPr lang="ru-RU" sz="14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Бухгалтерский учет и отчетность</a:t>
                      </a:r>
                      <a:endParaRPr lang="ru-RU" sz="14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9396">
                <a:tc vMerge="1">
                  <a:txBody>
                    <a:bodyPr/>
                    <a:lstStyle/>
                    <a:p>
                      <a:endParaRPr lang="ru-RU" sz="9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Принятие</a:t>
                      </a:r>
                      <a:r>
                        <a:rPr lang="ru-RU" sz="105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бюджет-</a:t>
                      </a:r>
                      <a:r>
                        <a:rPr lang="ru-RU" sz="1200" b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ных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обязательств</a:t>
                      </a:r>
                      <a:endParaRPr lang="ru-RU" sz="11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Принятие денежных обязательств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Приня-тие</a:t>
                      </a:r>
                      <a:endParaRPr lang="ru-RU" sz="1200" b="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ТРУ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50" b="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Кассо</a:t>
                      </a:r>
                      <a:r>
                        <a:rPr lang="ru-RU" sz="105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-вый расход</a:t>
                      </a:r>
                      <a:endParaRPr lang="ru-RU" sz="105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Ведение бух. учета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70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Журнал операций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Главная книга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Отчет-</a:t>
                      </a:r>
                      <a:r>
                        <a:rPr lang="ru-RU" sz="12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ность</a:t>
                      </a:r>
                      <a:endParaRPr lang="ru-RU" sz="12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358539"/>
              </p:ext>
            </p:extLst>
          </p:nvPr>
        </p:nvGraphicFramePr>
        <p:xfrm>
          <a:off x="1636741" y="4450825"/>
          <a:ext cx="9481207" cy="1588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237396"/>
                <a:gridCol w="1047905"/>
                <a:gridCol w="973055"/>
                <a:gridCol w="823354"/>
                <a:gridCol w="748505"/>
                <a:gridCol w="772420"/>
                <a:gridCol w="956820"/>
                <a:gridCol w="956820"/>
                <a:gridCol w="956820"/>
              </a:tblGrid>
              <a:tr h="374069">
                <a:tc gridSpan="10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Получатель</a:t>
                      </a:r>
                      <a:endParaRPr lang="ru-RU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ЛБО полученные</a:t>
                      </a:r>
                      <a:endParaRPr lang="ru-RU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Составление и утверждение бюджетной сметы </a:t>
                      </a:r>
                      <a:endParaRPr lang="ru-RU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Исполнение контрактов</a:t>
                      </a:r>
                      <a:endParaRPr lang="ru-RU" sz="16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Бухгалтерский учет и отчетность</a:t>
                      </a:r>
                      <a:endParaRPr lang="ru-RU" sz="16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9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Принятие бюджетных обязательств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Принятие денежных обязательств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Принятие</a:t>
                      </a:r>
                    </a:p>
                    <a:p>
                      <a:pPr algn="ctr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ТРУ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Кассовый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расход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Ведение бух. учета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081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Журнал операций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Главная книга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Отчетность</a:t>
                      </a:r>
                      <a:endParaRPr lang="ru-RU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Стрелка вверх 23"/>
          <p:cNvSpPr/>
          <p:nvPr/>
        </p:nvSpPr>
        <p:spPr>
          <a:xfrm rot="10800000">
            <a:off x="2592834" y="4235291"/>
            <a:ext cx="212726" cy="372831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673513" y="3972584"/>
            <a:ext cx="571985" cy="24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ЛБО</a:t>
            </a:r>
            <a:endParaRPr lang="ru-RU" altLang="ru-RU" sz="10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трелка вверх 26"/>
          <p:cNvSpPr/>
          <p:nvPr/>
        </p:nvSpPr>
        <p:spPr>
          <a:xfrm>
            <a:off x="5508377" y="3609011"/>
            <a:ext cx="212725" cy="285856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43289" y="3894867"/>
            <a:ext cx="15192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Бюджетная </a:t>
            </a:r>
          </a:p>
          <a:p>
            <a:pPr algn="ctr"/>
            <a:r>
              <a:rPr lang="ru-RU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смета</a:t>
            </a:r>
            <a:endParaRPr lang="ru-RU" altLang="ru-RU" sz="1200" b="1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637854" y="3927514"/>
            <a:ext cx="126760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Отчетность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4633725" y="6074498"/>
            <a:ext cx="55551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4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Информация о ЛБО по оплате труда ,  их расходовании и эконо</a:t>
            </a:r>
            <a:r>
              <a:rPr lang="ru-RU" altLang="ru-RU" sz="1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мии 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 rot="16200000">
            <a:off x="8870125" y="3231004"/>
            <a:ext cx="51419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Информация о ЛБО  по оплате труда,  их расходовании и экономии </a:t>
            </a:r>
          </a:p>
        </p:txBody>
      </p:sp>
      <p:grpSp>
        <p:nvGrpSpPr>
          <p:cNvPr id="38" name="Группа 37"/>
          <p:cNvGrpSpPr/>
          <p:nvPr/>
        </p:nvGrpSpPr>
        <p:grpSpPr>
          <a:xfrm>
            <a:off x="4476774" y="571480"/>
            <a:ext cx="1785950" cy="785818"/>
            <a:chOff x="7369185" y="642918"/>
            <a:chExt cx="1785950" cy="785818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7369185" y="642918"/>
              <a:ext cx="1785950" cy="785818"/>
            </a:xfrm>
            <a:prstGeom prst="roundRect">
              <a:avLst/>
            </a:prstGeom>
            <a:solidFill>
              <a:schemeClr val="accent4"/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6" name="Прямоугольник 6"/>
            <p:cNvSpPr>
              <a:spLocks noChangeArrowheads="1"/>
            </p:cNvSpPr>
            <p:nvPr/>
          </p:nvSpPr>
          <p:spPr bwMode="auto">
            <a:xfrm>
              <a:off x="7526137" y="762232"/>
              <a:ext cx="14251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ЦАФК</a:t>
              </a:r>
              <a:endParaRPr lang="ru-RU" altLang="ru-RU" sz="3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3262328" y="1500174"/>
            <a:ext cx="4286280" cy="378456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Прямоугольник 6"/>
          <p:cNvSpPr>
            <a:spLocks noChangeArrowheads="1"/>
          </p:cNvSpPr>
          <p:nvPr/>
        </p:nvSpPr>
        <p:spPr bwMode="auto">
          <a:xfrm>
            <a:off x="3326126" y="1500174"/>
            <a:ext cx="41004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ФКУ «ЦОКР» (головное учреждение)</a:t>
            </a:r>
            <a:endParaRPr lang="ru-RU" altLang="ru-RU" dirty="0">
              <a:solidFill>
                <a:srgbClr val="000000"/>
              </a:solidFill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6113718" y="3860641"/>
            <a:ext cx="4286280" cy="410743"/>
            <a:chOff x="6543309" y="3585056"/>
            <a:chExt cx="4286280" cy="410743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6543309" y="3585056"/>
              <a:ext cx="4286280" cy="378456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205049" y="3595689"/>
              <a:ext cx="29627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sz="20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ФКУ «ЦОКР» (филиал)</a:t>
              </a:r>
              <a:endParaRPr lang="ru-RU" altLang="ru-RU" sz="2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Скругленный прямоугольник 45"/>
          <p:cNvSpPr/>
          <p:nvPr/>
        </p:nvSpPr>
        <p:spPr>
          <a:xfrm>
            <a:off x="3420145" y="3927514"/>
            <a:ext cx="1096603" cy="357190"/>
          </a:xfrm>
          <a:prstGeom prst="round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671785" y="3927514"/>
            <a:ext cx="571504" cy="285752"/>
          </a:xfrm>
          <a:prstGeom prst="roundRect">
            <a:avLst/>
          </a:prstGeom>
          <a:noFill/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4596130" y="3942438"/>
            <a:ext cx="1239034" cy="357190"/>
          </a:xfrm>
          <a:prstGeom prst="round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4596131" y="6097058"/>
            <a:ext cx="5592766" cy="348536"/>
          </a:xfrm>
          <a:prstGeom prst="roundRect">
            <a:avLst/>
          </a:prstGeom>
          <a:noFill/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4119584" y="6445594"/>
            <a:ext cx="4286280" cy="378456"/>
            <a:chOff x="4206659" y="6167122"/>
            <a:chExt cx="4286280" cy="378456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206659" y="6167122"/>
              <a:ext cx="4286280" cy="378456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282820" y="6167122"/>
              <a:ext cx="34755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Обслуживаемые ЦАФК, ТОФК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</p:grpSp>
      <p:sp>
        <p:nvSpPr>
          <p:cNvPr id="50" name="Стрелка углом 49"/>
          <p:cNvSpPr/>
          <p:nvPr/>
        </p:nvSpPr>
        <p:spPr>
          <a:xfrm flipH="1" flipV="1">
            <a:off x="10512425" y="2016724"/>
            <a:ext cx="684213" cy="4320476"/>
          </a:xfrm>
          <a:prstGeom prst="bentArrow">
            <a:avLst>
              <a:gd name="adj1" fmla="val 10473"/>
              <a:gd name="adj2" fmla="val 11893"/>
              <a:gd name="adj3" fmla="val 20644"/>
              <a:gd name="adj4" fmla="val 18024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2" name="Text Box 5"/>
          <p:cNvSpPr txBox="1">
            <a:spLocks noChangeArrowheads="1"/>
          </p:cNvSpPr>
          <p:nvPr/>
        </p:nvSpPr>
        <p:spPr bwMode="auto">
          <a:xfrm>
            <a:off x="3832572" y="19734"/>
            <a:ext cx="8026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buFont typeface="Arial" pitchFamily="34" charset="0"/>
              <a:buNone/>
            </a:pPr>
            <a:r>
              <a:rPr lang="ru-RU" altLang="ru-RU" sz="18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Функция распорядителя и единого получателя по главе</a:t>
            </a:r>
          </a:p>
          <a:p>
            <a:pPr algn="r">
              <a:buFont typeface="Arial" pitchFamily="34" charset="0"/>
              <a:buNone/>
            </a:pPr>
            <a:r>
              <a:rPr lang="ru-RU" altLang="ru-RU" sz="18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100 «Федеральное казначейство» </a:t>
            </a:r>
            <a:endParaRPr lang="ru-RU" altLang="ru-RU" sz="1800" b="1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3326126" y="6190872"/>
            <a:ext cx="506446" cy="378456"/>
          </a:xfrm>
          <a:prstGeom prst="round1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>
            <a:off x="4250046" y="3582004"/>
            <a:ext cx="212725" cy="312863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18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919811" y="873696"/>
            <a:ext cx="9551987" cy="35448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верх 22"/>
          <p:cNvSpPr/>
          <p:nvPr/>
        </p:nvSpPr>
        <p:spPr>
          <a:xfrm>
            <a:off x="5416550" y="1196975"/>
            <a:ext cx="274638" cy="795338"/>
          </a:xfrm>
          <a:prstGeom prst="upArrow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652" name="Rectangle 17"/>
          <p:cNvSpPr>
            <a:spLocks noChangeArrowheads="1"/>
          </p:cNvSpPr>
          <p:nvPr/>
        </p:nvSpPr>
        <p:spPr bwMode="auto">
          <a:xfrm>
            <a:off x="0" y="47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53" name="Rectangle 57"/>
          <p:cNvSpPr>
            <a:spLocks noChangeArrowheads="1"/>
          </p:cNvSpPr>
          <p:nvPr/>
        </p:nvSpPr>
        <p:spPr bwMode="auto">
          <a:xfrm>
            <a:off x="233363" y="2063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7672" name="TextBox 27671"/>
          <p:cNvSpPr txBox="1">
            <a:spLocks noChangeArrowheads="1"/>
          </p:cNvSpPr>
          <p:nvPr/>
        </p:nvSpPr>
        <p:spPr bwMode="auto">
          <a:xfrm>
            <a:off x="633411" y="2057837"/>
            <a:ext cx="14827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altLang="ru-RU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Отчетность </a:t>
            </a:r>
            <a:endParaRPr lang="ru-RU" altLang="ru-RU" sz="16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altLang="ru-RU" sz="16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altLang="ru-RU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смете </a:t>
            </a:r>
            <a:endParaRPr lang="ru-RU" altLang="ru-RU" sz="1600" b="1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altLang="ru-RU" sz="16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расходов </a:t>
            </a:r>
            <a:r>
              <a:rPr lang="ru-RU" altLang="ru-RU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содержание филиалов</a:t>
            </a:r>
          </a:p>
        </p:txBody>
      </p:sp>
      <p:grpSp>
        <p:nvGrpSpPr>
          <p:cNvPr id="52" name="Группа 51"/>
          <p:cNvGrpSpPr>
            <a:grpSpLocks/>
          </p:cNvGrpSpPr>
          <p:nvPr/>
        </p:nvGrpSpPr>
        <p:grpSpPr bwMode="auto">
          <a:xfrm>
            <a:off x="327025" y="5084763"/>
            <a:ext cx="1597025" cy="936625"/>
            <a:chOff x="775302" y="5183768"/>
            <a:chExt cx="1636458" cy="693504"/>
          </a:xfrm>
        </p:grpSpPr>
        <p:sp>
          <p:nvSpPr>
            <p:cNvPr id="119" name="Скругленный прямоугольник 118"/>
            <p:cNvSpPr/>
            <p:nvPr/>
          </p:nvSpPr>
          <p:spPr>
            <a:xfrm>
              <a:off x="931465" y="5395345"/>
              <a:ext cx="1480295" cy="48192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856637" y="5301311"/>
              <a:ext cx="1478669" cy="480751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65" name="Скругленный прямоугольник 64"/>
            <p:cNvSpPr/>
            <p:nvPr/>
          </p:nvSpPr>
          <p:spPr>
            <a:xfrm>
              <a:off x="775302" y="5183768"/>
              <a:ext cx="1473788" cy="47252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400" b="1" dirty="0">
                <a:solidFill>
                  <a:prstClr val="black"/>
                </a:solidFill>
              </a:endParaRPr>
            </a:p>
            <a:p>
              <a:pPr algn="ctr"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ТОФК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endParaRPr lang="ru-RU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7657" name="Заголовок 1"/>
          <p:cNvSpPr txBox="1">
            <a:spLocks/>
          </p:cNvSpPr>
          <p:nvPr/>
        </p:nvSpPr>
        <p:spPr bwMode="auto">
          <a:xfrm>
            <a:off x="3992563" y="46038"/>
            <a:ext cx="790416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ru-RU" altLang="ru-RU" sz="1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централизованного начисления</a:t>
            </a:r>
          </a:p>
          <a:p>
            <a:pPr algn="ctr" eaLnBrk="0" hangingPunct="0">
              <a:lnSpc>
                <a:spcPct val="90000"/>
              </a:lnSpc>
            </a:pPr>
            <a:r>
              <a:rPr lang="ru-RU" altLang="ru-RU" sz="1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оплаты труда и других выплат персоналу Федерального казначейства (2017 год)</a:t>
            </a: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4821284" y="763587"/>
            <a:ext cx="1477962" cy="433388"/>
            <a:chOff x="3777408" y="1196752"/>
            <a:chExt cx="1137671" cy="432818"/>
          </a:xfrm>
        </p:grpSpPr>
        <p:sp>
          <p:nvSpPr>
            <p:cNvPr id="8" name="Овал 7"/>
            <p:cNvSpPr/>
            <p:nvPr/>
          </p:nvSpPr>
          <p:spPr>
            <a:xfrm>
              <a:off x="3777408" y="1196752"/>
              <a:ext cx="1137671" cy="432818"/>
            </a:xfrm>
            <a:prstGeom prst="ellipse">
              <a:avLst/>
            </a:prstGeom>
            <a:solidFill>
              <a:schemeClr val="accent4"/>
            </a:solidFill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733" name="Прямоугольник 6"/>
            <p:cNvSpPr>
              <a:spLocks noChangeArrowheads="1"/>
            </p:cNvSpPr>
            <p:nvPr/>
          </p:nvSpPr>
          <p:spPr bwMode="auto">
            <a:xfrm>
              <a:off x="4011394" y="1220799"/>
              <a:ext cx="67870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ЦАФК</a:t>
              </a:r>
              <a:endParaRPr lang="ru-RU" altLang="ru-RU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8059738" y="1416674"/>
            <a:ext cx="1666875" cy="674687"/>
            <a:chOff x="6020786" y="917346"/>
            <a:chExt cx="1282711" cy="675058"/>
          </a:xfrm>
        </p:grpSpPr>
        <p:sp>
          <p:nvSpPr>
            <p:cNvPr id="58" name="Овал 57"/>
            <p:cNvSpPr/>
            <p:nvPr/>
          </p:nvSpPr>
          <p:spPr>
            <a:xfrm>
              <a:off x="6020786" y="917346"/>
              <a:ext cx="1282711" cy="67505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50196"/>
              </a:scheme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731" name="Прямоугольник 3"/>
            <p:cNvSpPr>
              <a:spLocks noChangeArrowheads="1"/>
            </p:cNvSpPr>
            <p:nvPr/>
          </p:nvSpPr>
          <p:spPr bwMode="auto">
            <a:xfrm>
              <a:off x="6153115" y="1058358"/>
              <a:ext cx="103041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sz="11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ЭЛЕКТРОННЫЙ</a:t>
              </a:r>
            </a:p>
            <a:p>
              <a:pPr algn="ctr"/>
              <a:r>
                <a:rPr lang="ru-RU" altLang="ru-RU" sz="11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БЮДЖЕТ</a:t>
              </a:r>
            </a:p>
          </p:txBody>
        </p:sp>
      </p:grpSp>
      <p:sp>
        <p:nvSpPr>
          <p:cNvPr id="22" name="Стрелка углом 21"/>
          <p:cNvSpPr/>
          <p:nvPr/>
        </p:nvSpPr>
        <p:spPr>
          <a:xfrm>
            <a:off x="2102205" y="2349500"/>
            <a:ext cx="1674812" cy="1150938"/>
          </a:xfrm>
          <a:prstGeom prst="bentArrow">
            <a:avLst>
              <a:gd name="adj1" fmla="val 7125"/>
              <a:gd name="adj2" fmla="val 7052"/>
              <a:gd name="adj3" fmla="val 14829"/>
              <a:gd name="adj4" fmla="val 18024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3222625" y="1372359"/>
            <a:ext cx="4826000" cy="338553"/>
            <a:chOff x="2720812" y="1709228"/>
            <a:chExt cx="3149819" cy="137265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3095734" y="1731467"/>
              <a:ext cx="2478532" cy="992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prstClr val="white"/>
                </a:solidFill>
              </a:endParaRPr>
            </a:p>
          </p:txBody>
        </p:sp>
        <p:sp>
          <p:nvSpPr>
            <p:cNvPr id="27729" name="TextBox 165"/>
            <p:cNvSpPr txBox="1">
              <a:spLocks noChangeArrowheads="1"/>
            </p:cNvSpPr>
            <p:nvPr/>
          </p:nvSpPr>
          <p:spPr bwMode="auto">
            <a:xfrm>
              <a:off x="2720812" y="1709228"/>
              <a:ext cx="3149819" cy="137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16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Сводная бухгалтерская отчетность</a:t>
              </a:r>
              <a:endParaRPr lang="ru-RU" altLang="ru-RU" sz="16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Группа 28"/>
          <p:cNvGrpSpPr>
            <a:grpSpLocks/>
          </p:cNvGrpSpPr>
          <p:nvPr/>
        </p:nvGrpSpPr>
        <p:grpSpPr bwMode="auto">
          <a:xfrm>
            <a:off x="295275" y="3500438"/>
            <a:ext cx="2692400" cy="650875"/>
            <a:chOff x="739421" y="4079347"/>
            <a:chExt cx="2072717" cy="649758"/>
          </a:xfrm>
        </p:grpSpPr>
        <p:sp>
          <p:nvSpPr>
            <p:cNvPr id="27" name="Блок-схема: типовой процесс 26"/>
            <p:cNvSpPr/>
            <p:nvPr/>
          </p:nvSpPr>
          <p:spPr>
            <a:xfrm>
              <a:off x="739421" y="4079347"/>
              <a:ext cx="2072717" cy="649758"/>
            </a:xfrm>
            <a:prstGeom prst="flowChartPredefinedProcess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727" name="Прямоугольник 27"/>
            <p:cNvSpPr>
              <a:spLocks noChangeArrowheads="1"/>
            </p:cNvSpPr>
            <p:nvPr/>
          </p:nvSpPr>
          <p:spPr bwMode="auto">
            <a:xfrm>
              <a:off x="855494" y="4142616"/>
              <a:ext cx="1845713" cy="368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Филиалы № 1…11  </a:t>
              </a:r>
            </a:p>
          </p:txBody>
        </p:sp>
      </p:grpSp>
      <p:grpSp>
        <p:nvGrpSpPr>
          <p:cNvPr id="62" name="Группа 61"/>
          <p:cNvGrpSpPr>
            <a:grpSpLocks/>
          </p:cNvGrpSpPr>
          <p:nvPr/>
        </p:nvGrpSpPr>
        <p:grpSpPr bwMode="auto">
          <a:xfrm>
            <a:off x="2011363" y="5167313"/>
            <a:ext cx="1019175" cy="765175"/>
            <a:chOff x="1808358" y="5167038"/>
            <a:chExt cx="785066" cy="765856"/>
          </a:xfrm>
        </p:grpSpPr>
        <p:grpSp>
          <p:nvGrpSpPr>
            <p:cNvPr id="27715" name="Группа 47"/>
            <p:cNvGrpSpPr>
              <a:grpSpLocks/>
            </p:cNvGrpSpPr>
            <p:nvPr/>
          </p:nvGrpSpPr>
          <p:grpSpPr bwMode="auto">
            <a:xfrm>
              <a:off x="1808358" y="5167038"/>
              <a:ext cx="376852" cy="630202"/>
              <a:chOff x="4240848" y="5607520"/>
              <a:chExt cx="376852" cy="630202"/>
            </a:xfrm>
          </p:grpSpPr>
          <p:sp>
            <p:nvSpPr>
              <p:cNvPr id="93" name="Овал 92"/>
              <p:cNvSpPr/>
              <p:nvPr/>
            </p:nvSpPr>
            <p:spPr>
              <a:xfrm>
                <a:off x="4297099" y="5607520"/>
                <a:ext cx="256797" cy="257404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Прямоугольник с двумя вырезанными соседними углами 93"/>
              <p:cNvSpPr/>
              <p:nvPr/>
            </p:nvSpPr>
            <p:spPr>
              <a:xfrm>
                <a:off x="4295876" y="5880813"/>
                <a:ext cx="259243" cy="357505"/>
              </a:xfrm>
              <a:prstGeom prst="snip2Same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Равнобедренный треугольник 95"/>
              <p:cNvSpPr/>
              <p:nvPr/>
            </p:nvSpPr>
            <p:spPr>
              <a:xfrm rot="10800000">
                <a:off x="4355795" y="5895113"/>
                <a:ext cx="140627" cy="12075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4240848" y="6142983"/>
                <a:ext cx="376636" cy="873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8" name="Группа 107"/>
            <p:cNvGrpSpPr/>
            <p:nvPr/>
          </p:nvGrpSpPr>
          <p:grpSpPr>
            <a:xfrm>
              <a:off x="2005462" y="5237837"/>
              <a:ext cx="376852" cy="630202"/>
              <a:chOff x="4240848" y="5607520"/>
              <a:chExt cx="376852" cy="630202"/>
            </a:xfrm>
            <a:solidFill>
              <a:schemeClr val="accent1"/>
            </a:solidFill>
          </p:grpSpPr>
          <p:sp>
            <p:nvSpPr>
              <p:cNvPr id="109" name="Овал 108"/>
              <p:cNvSpPr/>
              <p:nvPr/>
            </p:nvSpPr>
            <p:spPr>
              <a:xfrm>
                <a:off x="4297435" y="5607520"/>
                <a:ext cx="256484" cy="25648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Прямоугольник с двумя вырезанными соседними углами 110"/>
              <p:cNvSpPr/>
              <p:nvPr/>
            </p:nvSpPr>
            <p:spPr>
              <a:xfrm>
                <a:off x="4296091" y="5880934"/>
                <a:ext cx="259172" cy="356788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Равнобедренный треугольник 111"/>
              <p:cNvSpPr/>
              <p:nvPr/>
            </p:nvSpPr>
            <p:spPr>
              <a:xfrm rot="10800000">
                <a:off x="4355386" y="5894469"/>
                <a:ext cx="140583" cy="1211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Прямоугольник 112"/>
              <p:cNvSpPr/>
              <p:nvPr/>
            </p:nvSpPr>
            <p:spPr>
              <a:xfrm>
                <a:off x="4240848" y="6142669"/>
                <a:ext cx="376852" cy="877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717" name="Группа 113"/>
            <p:cNvGrpSpPr>
              <a:grpSpLocks/>
            </p:cNvGrpSpPr>
            <p:nvPr/>
          </p:nvGrpSpPr>
          <p:grpSpPr bwMode="auto">
            <a:xfrm>
              <a:off x="2216572" y="5302692"/>
              <a:ext cx="376852" cy="630202"/>
              <a:chOff x="4240848" y="5607520"/>
              <a:chExt cx="376852" cy="630202"/>
            </a:xfrm>
          </p:grpSpPr>
          <p:sp>
            <p:nvSpPr>
              <p:cNvPr id="115" name="Овал 114"/>
              <p:cNvSpPr/>
              <p:nvPr/>
            </p:nvSpPr>
            <p:spPr>
              <a:xfrm>
                <a:off x="4297315" y="5606923"/>
                <a:ext cx="256797" cy="25740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Прямоугольник с двумя вырезанными соседними углами 115"/>
              <p:cNvSpPr/>
              <p:nvPr/>
            </p:nvSpPr>
            <p:spPr>
              <a:xfrm>
                <a:off x="4296091" y="5880216"/>
                <a:ext cx="259243" cy="357506"/>
              </a:xfrm>
              <a:prstGeom prst="snip2Same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Равнобедренный треугольник 116"/>
              <p:cNvSpPr/>
              <p:nvPr/>
            </p:nvSpPr>
            <p:spPr>
              <a:xfrm rot="10800000">
                <a:off x="4356011" y="5894517"/>
                <a:ext cx="140627" cy="120757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Прямоугольник 117"/>
              <p:cNvSpPr/>
              <p:nvPr/>
            </p:nvSpPr>
            <p:spPr>
              <a:xfrm>
                <a:off x="4241064" y="6142387"/>
                <a:ext cx="376636" cy="873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5" name="Стрелка вверх 54"/>
          <p:cNvSpPr/>
          <p:nvPr/>
        </p:nvSpPr>
        <p:spPr>
          <a:xfrm>
            <a:off x="663575" y="4165600"/>
            <a:ext cx="206375" cy="862013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0" name="Стрелка вверх 119"/>
          <p:cNvSpPr/>
          <p:nvPr/>
        </p:nvSpPr>
        <p:spPr>
          <a:xfrm>
            <a:off x="1031875" y="4165600"/>
            <a:ext cx="207963" cy="862013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1" name="Стрелка вверх 120"/>
          <p:cNvSpPr/>
          <p:nvPr/>
        </p:nvSpPr>
        <p:spPr>
          <a:xfrm rot="10800000">
            <a:off x="1374775" y="4175125"/>
            <a:ext cx="207963" cy="869950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2" name="Стрелка вверх 121"/>
          <p:cNvSpPr/>
          <p:nvPr/>
        </p:nvSpPr>
        <p:spPr>
          <a:xfrm rot="10800000">
            <a:off x="2171700" y="4184650"/>
            <a:ext cx="212725" cy="874713"/>
          </a:xfrm>
          <a:prstGeom prst="upArrow">
            <a:avLst>
              <a:gd name="adj1" fmla="val 50000"/>
              <a:gd name="adj2" fmla="val 8667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pSp>
        <p:nvGrpSpPr>
          <p:cNvPr id="89" name="Группа 88"/>
          <p:cNvGrpSpPr>
            <a:grpSpLocks/>
          </p:cNvGrpSpPr>
          <p:nvPr/>
        </p:nvGrpSpPr>
        <p:grpSpPr bwMode="auto">
          <a:xfrm>
            <a:off x="3656936" y="4570408"/>
            <a:ext cx="3100928" cy="514357"/>
            <a:chOff x="2962286" y="4624099"/>
            <a:chExt cx="2035431" cy="422560"/>
          </a:xfrm>
        </p:grpSpPr>
        <p:grpSp>
          <p:nvGrpSpPr>
            <p:cNvPr id="27711" name="Группа 126"/>
            <p:cNvGrpSpPr>
              <a:grpSpLocks/>
            </p:cNvGrpSpPr>
            <p:nvPr/>
          </p:nvGrpSpPr>
          <p:grpSpPr bwMode="auto">
            <a:xfrm>
              <a:off x="2995641" y="4624099"/>
              <a:ext cx="1941356" cy="422560"/>
              <a:chOff x="838291" y="5500249"/>
              <a:chExt cx="1520835" cy="229020"/>
            </a:xfrm>
          </p:grpSpPr>
          <p:sp>
            <p:nvSpPr>
              <p:cNvPr id="130" name="Скругленный прямоугольник 129"/>
              <p:cNvSpPr/>
              <p:nvPr/>
            </p:nvSpPr>
            <p:spPr>
              <a:xfrm>
                <a:off x="879446" y="5500249"/>
                <a:ext cx="1479680" cy="22902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0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Скругленный прямоугольник 130"/>
              <p:cNvSpPr/>
              <p:nvPr/>
            </p:nvSpPr>
            <p:spPr>
              <a:xfrm>
                <a:off x="838291" y="5523221"/>
                <a:ext cx="1473938" cy="156566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1400" b="1" dirty="0">
                  <a:solidFill>
                    <a:prstClr val="black"/>
                  </a:solidFill>
                </a:endParaRPr>
              </a:p>
              <a:p>
                <a:pPr algn="ctr">
                  <a:defRPr/>
                </a:pPr>
                <a:endParaRPr lang="ru-RU" sz="1400" b="1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7712" name="Прямоугольник 38"/>
            <p:cNvSpPr>
              <a:spLocks noChangeArrowheads="1"/>
            </p:cNvSpPr>
            <p:nvPr/>
          </p:nvSpPr>
          <p:spPr bwMode="auto">
            <a:xfrm>
              <a:off x="2962286" y="4644283"/>
              <a:ext cx="2035431" cy="303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ФНС, ФСС, ПФР, Росстат</a:t>
              </a:r>
              <a:endPara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2873375" y="3227388"/>
            <a:ext cx="5119688" cy="1746250"/>
            <a:chOff x="2121620" y="3003046"/>
            <a:chExt cx="3940098" cy="1746345"/>
          </a:xfrm>
        </p:grpSpPr>
        <p:sp>
          <p:nvSpPr>
            <p:cNvPr id="57" name="Стрелка углом 56"/>
            <p:cNvSpPr/>
            <p:nvPr/>
          </p:nvSpPr>
          <p:spPr>
            <a:xfrm flipV="1">
              <a:off x="2121620" y="3903497"/>
              <a:ext cx="521682" cy="771567"/>
            </a:xfrm>
            <a:prstGeom prst="bentArrow">
              <a:avLst>
                <a:gd name="adj1" fmla="val 13421"/>
                <a:gd name="adj2" fmla="val 15158"/>
                <a:gd name="adj3" fmla="val 34262"/>
                <a:gd name="adj4" fmla="val 4375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2" name="Стрелка углом 131"/>
            <p:cNvSpPr/>
            <p:nvPr/>
          </p:nvSpPr>
          <p:spPr>
            <a:xfrm flipH="1" flipV="1">
              <a:off x="4997391" y="3003046"/>
              <a:ext cx="1064327" cy="1746345"/>
            </a:xfrm>
            <a:prstGeom prst="bentArrow">
              <a:avLst>
                <a:gd name="adj1" fmla="val 6070"/>
                <a:gd name="adj2" fmla="val 7807"/>
                <a:gd name="adj3" fmla="val 12211"/>
                <a:gd name="adj4" fmla="val 4375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Группа 60"/>
          <p:cNvGrpSpPr>
            <a:grpSpLocks/>
          </p:cNvGrpSpPr>
          <p:nvPr/>
        </p:nvGrpSpPr>
        <p:grpSpPr bwMode="auto">
          <a:xfrm flipH="1">
            <a:off x="8299450" y="3813175"/>
            <a:ext cx="998538" cy="765175"/>
            <a:chOff x="6348185" y="3725265"/>
            <a:chExt cx="785066" cy="765856"/>
          </a:xfrm>
        </p:grpSpPr>
        <p:grpSp>
          <p:nvGrpSpPr>
            <p:cNvPr id="27698" name="Группа 136"/>
            <p:cNvGrpSpPr>
              <a:grpSpLocks/>
            </p:cNvGrpSpPr>
            <p:nvPr/>
          </p:nvGrpSpPr>
          <p:grpSpPr bwMode="auto">
            <a:xfrm>
              <a:off x="6348185" y="3725265"/>
              <a:ext cx="376852" cy="630202"/>
              <a:chOff x="4240848" y="5607520"/>
              <a:chExt cx="376852" cy="630202"/>
            </a:xfrm>
          </p:grpSpPr>
          <p:sp>
            <p:nvSpPr>
              <p:cNvPr id="138" name="Овал 137"/>
              <p:cNvSpPr/>
              <p:nvPr/>
            </p:nvSpPr>
            <p:spPr>
              <a:xfrm>
                <a:off x="4297014" y="5607520"/>
                <a:ext cx="257112" cy="257404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Прямоугольник с двумя вырезанными соседними углами 139"/>
              <p:cNvSpPr/>
              <p:nvPr/>
            </p:nvSpPr>
            <p:spPr>
              <a:xfrm>
                <a:off x="4295765" y="5880813"/>
                <a:ext cx="259608" cy="357506"/>
              </a:xfrm>
              <a:prstGeom prst="snip2Same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Равнобедренный треугольник 140"/>
              <p:cNvSpPr/>
              <p:nvPr/>
            </p:nvSpPr>
            <p:spPr>
              <a:xfrm rot="10800000">
                <a:off x="4355675" y="5895114"/>
                <a:ext cx="139789" cy="12075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Прямоугольник 141"/>
              <p:cNvSpPr/>
              <p:nvPr/>
            </p:nvSpPr>
            <p:spPr>
              <a:xfrm>
                <a:off x="4240848" y="6142984"/>
                <a:ext cx="376931" cy="8739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3" name="Группа 142"/>
            <p:cNvGrpSpPr/>
            <p:nvPr/>
          </p:nvGrpSpPr>
          <p:grpSpPr>
            <a:xfrm>
              <a:off x="6545289" y="3796064"/>
              <a:ext cx="376852" cy="630202"/>
              <a:chOff x="4240848" y="5607520"/>
              <a:chExt cx="376852" cy="630202"/>
            </a:xfrm>
            <a:solidFill>
              <a:schemeClr val="accent1"/>
            </a:solidFill>
          </p:grpSpPr>
          <p:sp>
            <p:nvSpPr>
              <p:cNvPr id="144" name="Овал 143"/>
              <p:cNvSpPr/>
              <p:nvPr/>
            </p:nvSpPr>
            <p:spPr>
              <a:xfrm>
                <a:off x="4297435" y="5607520"/>
                <a:ext cx="256484" cy="25648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Прямоугольник с двумя вырезанными соседними углами 144"/>
              <p:cNvSpPr/>
              <p:nvPr/>
            </p:nvSpPr>
            <p:spPr>
              <a:xfrm>
                <a:off x="4296091" y="5880934"/>
                <a:ext cx="259172" cy="356788"/>
              </a:xfrm>
              <a:prstGeom prst="snip2Same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Равнобедренный треугольник 145"/>
              <p:cNvSpPr/>
              <p:nvPr/>
            </p:nvSpPr>
            <p:spPr>
              <a:xfrm rot="10800000">
                <a:off x="4355386" y="5894469"/>
                <a:ext cx="140583" cy="1211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Прямоугольник 146"/>
              <p:cNvSpPr/>
              <p:nvPr/>
            </p:nvSpPr>
            <p:spPr>
              <a:xfrm>
                <a:off x="4240848" y="6142669"/>
                <a:ext cx="376852" cy="877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700" name="Группа 153"/>
            <p:cNvGrpSpPr>
              <a:grpSpLocks/>
            </p:cNvGrpSpPr>
            <p:nvPr/>
          </p:nvGrpSpPr>
          <p:grpSpPr bwMode="auto">
            <a:xfrm>
              <a:off x="6756399" y="3860919"/>
              <a:ext cx="376852" cy="630202"/>
              <a:chOff x="4240848" y="5607520"/>
              <a:chExt cx="376852" cy="630202"/>
            </a:xfrm>
          </p:grpSpPr>
          <p:sp>
            <p:nvSpPr>
              <p:cNvPr id="155" name="Овал 154"/>
              <p:cNvSpPr/>
              <p:nvPr/>
            </p:nvSpPr>
            <p:spPr>
              <a:xfrm>
                <a:off x="4296933" y="5606924"/>
                <a:ext cx="257112" cy="257404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Прямоугольник с двумя вырезанными соседними углами 155"/>
              <p:cNvSpPr/>
              <p:nvPr/>
            </p:nvSpPr>
            <p:spPr>
              <a:xfrm>
                <a:off x="4295686" y="5880217"/>
                <a:ext cx="259608" cy="357505"/>
              </a:xfrm>
              <a:prstGeom prst="snip2Same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Равнобедренный треугольник 156"/>
              <p:cNvSpPr/>
              <p:nvPr/>
            </p:nvSpPr>
            <p:spPr>
              <a:xfrm rot="10800000">
                <a:off x="4355595" y="5894517"/>
                <a:ext cx="139789" cy="120757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Прямоугольник 157"/>
              <p:cNvSpPr/>
              <p:nvPr/>
            </p:nvSpPr>
            <p:spPr>
              <a:xfrm>
                <a:off x="4240769" y="6142387"/>
                <a:ext cx="376931" cy="87391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59" name="Стрелка углом 158"/>
          <p:cNvSpPr/>
          <p:nvPr/>
        </p:nvSpPr>
        <p:spPr>
          <a:xfrm flipH="1">
            <a:off x="7875588" y="2333625"/>
            <a:ext cx="2527300" cy="1166813"/>
          </a:xfrm>
          <a:prstGeom prst="bentArrow">
            <a:avLst>
              <a:gd name="adj1" fmla="val 5855"/>
              <a:gd name="adj2" fmla="val 7052"/>
              <a:gd name="adj3" fmla="val 14829"/>
              <a:gd name="adj4" fmla="val 18024"/>
            </a:avLst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1" name="Стрелка углом 160"/>
          <p:cNvSpPr/>
          <p:nvPr/>
        </p:nvSpPr>
        <p:spPr>
          <a:xfrm flipH="1">
            <a:off x="7958932" y="2556519"/>
            <a:ext cx="2049463" cy="1152525"/>
          </a:xfrm>
          <a:prstGeom prst="bentArrow">
            <a:avLst>
              <a:gd name="adj1" fmla="val 5855"/>
              <a:gd name="adj2" fmla="val 7052"/>
              <a:gd name="adj3" fmla="val 14829"/>
              <a:gd name="adj4" fmla="val 18024"/>
            </a:avLst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2" name="Стрелка углом 161"/>
          <p:cNvSpPr/>
          <p:nvPr/>
        </p:nvSpPr>
        <p:spPr>
          <a:xfrm rot="16200000" flipH="1" flipV="1">
            <a:off x="8288337" y="1881188"/>
            <a:ext cx="684213" cy="2478088"/>
          </a:xfrm>
          <a:prstGeom prst="bentArrow">
            <a:avLst>
              <a:gd name="adj1" fmla="val 10473"/>
              <a:gd name="adj2" fmla="val 11893"/>
              <a:gd name="adj3" fmla="val 20644"/>
              <a:gd name="adj4" fmla="val 18024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133" name="Группа 132"/>
          <p:cNvGrpSpPr>
            <a:grpSpLocks/>
          </p:cNvGrpSpPr>
          <p:nvPr/>
        </p:nvGrpSpPr>
        <p:grpSpPr bwMode="auto">
          <a:xfrm>
            <a:off x="9310688" y="3482975"/>
            <a:ext cx="1962150" cy="1089025"/>
            <a:chOff x="775302" y="5183768"/>
            <a:chExt cx="1636458" cy="693504"/>
          </a:xfrm>
        </p:grpSpPr>
        <p:sp>
          <p:nvSpPr>
            <p:cNvPr id="134" name="Скругленный прямоугольник 133"/>
            <p:cNvSpPr/>
            <p:nvPr/>
          </p:nvSpPr>
          <p:spPr>
            <a:xfrm>
              <a:off x="931533" y="5396065"/>
              <a:ext cx="1480227" cy="481207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35" name="Скругленный прямоугольник 134"/>
            <p:cNvSpPr/>
            <p:nvPr/>
          </p:nvSpPr>
          <p:spPr>
            <a:xfrm>
              <a:off x="856065" y="5301037"/>
              <a:ext cx="1480227" cy="481207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36" name="Скругленный прямоугольник 135"/>
            <p:cNvSpPr/>
            <p:nvPr/>
          </p:nvSpPr>
          <p:spPr>
            <a:xfrm>
              <a:off x="775302" y="5183768"/>
              <a:ext cx="1473606" cy="473119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ЦАФК, </a:t>
              </a:r>
            </a:p>
            <a:p>
              <a:pPr algn="ctr"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ТОФК</a:t>
              </a:r>
            </a:p>
          </p:txBody>
        </p:sp>
      </p:grpSp>
      <p:sp>
        <p:nvSpPr>
          <p:cNvPr id="164" name="Стрелка углом 163"/>
          <p:cNvSpPr/>
          <p:nvPr/>
        </p:nvSpPr>
        <p:spPr>
          <a:xfrm rot="16200000" flipH="1" flipV="1">
            <a:off x="7900988" y="2744787"/>
            <a:ext cx="890588" cy="1274763"/>
          </a:xfrm>
          <a:prstGeom prst="bentArrow">
            <a:avLst>
              <a:gd name="adj1" fmla="val 9695"/>
              <a:gd name="adj2" fmla="val 11432"/>
              <a:gd name="adj3" fmla="val 14699"/>
              <a:gd name="adj4" fmla="val 4375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240815" y="1968317"/>
            <a:ext cx="4926013" cy="2247288"/>
            <a:chOff x="2480524" y="1969435"/>
            <a:chExt cx="3791554" cy="1536983"/>
          </a:xfrm>
        </p:grpSpPr>
        <p:sp>
          <p:nvSpPr>
            <p:cNvPr id="12" name="Овал 11"/>
            <p:cNvSpPr/>
            <p:nvPr/>
          </p:nvSpPr>
          <p:spPr>
            <a:xfrm>
              <a:off x="2531850" y="1969435"/>
              <a:ext cx="3685248" cy="153698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7694" name="Прямоугольник 10"/>
            <p:cNvSpPr>
              <a:spLocks noChangeArrowheads="1"/>
            </p:cNvSpPr>
            <p:nvPr/>
          </p:nvSpPr>
          <p:spPr bwMode="auto">
            <a:xfrm>
              <a:off x="2480524" y="2071057"/>
              <a:ext cx="3791554" cy="1115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altLang="ru-RU" sz="2000" b="1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ФКУ «ЦОКР»</a:t>
              </a:r>
            </a:p>
            <a:p>
              <a:pPr algn="ctr"/>
              <a:r>
                <a:rPr lang="ru-RU" altLang="ru-RU" sz="2000" b="1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Структурное подразделение </a:t>
              </a:r>
              <a:endParaRPr lang="ru-RU" altLang="ru-RU" sz="2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altLang="ru-RU" sz="20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финансового  обеспечения и бухгалтерского учета централизованного </a:t>
              </a:r>
              <a:r>
                <a:rPr lang="ru-RU" altLang="ru-RU" sz="2000" b="1" i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начисления оплаты труда</a:t>
              </a:r>
            </a:p>
          </p:txBody>
        </p:sp>
      </p:grpSp>
      <p:grpSp>
        <p:nvGrpSpPr>
          <p:cNvPr id="88" name="Группа 87"/>
          <p:cNvGrpSpPr>
            <a:grpSpLocks/>
          </p:cNvGrpSpPr>
          <p:nvPr/>
        </p:nvGrpSpPr>
        <p:grpSpPr bwMode="auto">
          <a:xfrm>
            <a:off x="3246279" y="5370512"/>
            <a:ext cx="8562461" cy="1279525"/>
            <a:chOff x="2402803" y="5302885"/>
            <a:chExt cx="5891824" cy="1279013"/>
          </a:xfrm>
        </p:grpSpPr>
        <p:grpSp>
          <p:nvGrpSpPr>
            <p:cNvPr id="27680" name="Группа 77"/>
            <p:cNvGrpSpPr>
              <a:grpSpLocks/>
            </p:cNvGrpSpPr>
            <p:nvPr/>
          </p:nvGrpSpPr>
          <p:grpSpPr bwMode="auto">
            <a:xfrm>
              <a:off x="2499670" y="5373216"/>
              <a:ext cx="2619496" cy="746334"/>
              <a:chOff x="5195943" y="4664450"/>
              <a:chExt cx="3723966" cy="746334"/>
            </a:xfrm>
          </p:grpSpPr>
          <p:sp>
            <p:nvSpPr>
              <p:cNvPr id="167" name="Стрелка вверх 166"/>
              <p:cNvSpPr/>
              <p:nvPr/>
            </p:nvSpPr>
            <p:spPr>
              <a:xfrm rot="5400000">
                <a:off x="6684611" y="3830446"/>
                <a:ext cx="211052" cy="2949623"/>
              </a:xfrm>
              <a:prstGeom prst="upArrow">
                <a:avLst>
                  <a:gd name="adj1" fmla="val 50000"/>
                  <a:gd name="adj2" fmla="val 86670"/>
                </a:avLst>
              </a:prstGeom>
              <a:solidFill>
                <a:schemeClr val="accent2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692" name="Прямоугольник 62"/>
              <p:cNvSpPr>
                <a:spLocks noChangeArrowheads="1"/>
              </p:cNvSpPr>
              <p:nvPr/>
            </p:nvSpPr>
            <p:spPr bwMode="auto">
              <a:xfrm>
                <a:off x="5195943" y="4664450"/>
                <a:ext cx="3723966" cy="584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ru-RU" altLang="ru-RU" sz="1600" dirty="0">
                    <a:solidFill>
                      <a:srgbClr val="C55A11"/>
                    </a:solidFill>
                    <a:latin typeface="Times New Roman" pitchFamily="18" charset="0"/>
                    <a:cs typeface="Times New Roman" pitchFamily="18" charset="0"/>
                  </a:rPr>
                  <a:t>Ввод </a:t>
                </a:r>
                <a:r>
                  <a:rPr lang="ru-RU" altLang="ru-RU" sz="1600" dirty="0" smtClean="0">
                    <a:solidFill>
                      <a:srgbClr val="C55A11"/>
                    </a:solidFill>
                    <a:latin typeface="Times New Roman" pitchFamily="18" charset="0"/>
                    <a:cs typeface="Times New Roman" pitchFamily="18" charset="0"/>
                  </a:rPr>
                  <a:t>информации с </a:t>
                </a:r>
                <a:r>
                  <a:rPr lang="ru-RU" altLang="ru-RU" sz="1600" dirty="0">
                    <a:solidFill>
                      <a:srgbClr val="C55A11"/>
                    </a:solidFill>
                    <a:latin typeface="Times New Roman" pitchFamily="18" charset="0"/>
                    <a:cs typeface="Times New Roman" pitchFamily="18" charset="0"/>
                  </a:rPr>
                  <a:t>первичных документов  </a:t>
                </a:r>
              </a:p>
            </p:txBody>
          </p:sp>
        </p:grpSp>
        <p:grpSp>
          <p:nvGrpSpPr>
            <p:cNvPr id="27681" name="Группа 78"/>
            <p:cNvGrpSpPr>
              <a:grpSpLocks/>
            </p:cNvGrpSpPr>
            <p:nvPr/>
          </p:nvGrpSpPr>
          <p:grpSpPr bwMode="auto">
            <a:xfrm>
              <a:off x="2497752" y="6014024"/>
              <a:ext cx="2146043" cy="517673"/>
              <a:chOff x="5202301" y="4960883"/>
              <a:chExt cx="3041808" cy="517673"/>
            </a:xfrm>
          </p:grpSpPr>
          <p:sp>
            <p:nvSpPr>
              <p:cNvPr id="27689" name="Прямоугольник 63"/>
              <p:cNvSpPr>
                <a:spLocks noChangeArrowheads="1"/>
              </p:cNvSpPr>
              <p:nvPr/>
            </p:nvSpPr>
            <p:spPr bwMode="auto">
              <a:xfrm>
                <a:off x="5202301" y="4960883"/>
                <a:ext cx="2737631" cy="338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 sz="1600" dirty="0">
                    <a:solidFill>
                      <a:srgbClr val="767171"/>
                    </a:solidFill>
                    <a:latin typeface="Times New Roman" pitchFamily="18" charset="0"/>
                    <a:cs typeface="Times New Roman" pitchFamily="18" charset="0"/>
                  </a:rPr>
                  <a:t>Ввод скан. копии документов </a:t>
                </a:r>
              </a:p>
            </p:txBody>
          </p:sp>
          <p:sp>
            <p:nvSpPr>
              <p:cNvPr id="168" name="Стрелка вверх 167"/>
              <p:cNvSpPr/>
              <p:nvPr/>
            </p:nvSpPr>
            <p:spPr>
              <a:xfrm rot="5400000">
                <a:off x="6678549" y="3912996"/>
                <a:ext cx="211060" cy="2920060"/>
              </a:xfrm>
              <a:prstGeom prst="upArrow">
                <a:avLst>
                  <a:gd name="adj1" fmla="val 50000"/>
                  <a:gd name="adj2" fmla="val 86670"/>
                </a:avLst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682" name="Группа 82"/>
            <p:cNvGrpSpPr>
              <a:grpSpLocks/>
            </p:cNvGrpSpPr>
            <p:nvPr/>
          </p:nvGrpSpPr>
          <p:grpSpPr bwMode="auto">
            <a:xfrm>
              <a:off x="5278242" y="5397398"/>
              <a:ext cx="3016385" cy="511679"/>
              <a:chOff x="5832071" y="5397398"/>
              <a:chExt cx="3016385" cy="511679"/>
            </a:xfrm>
          </p:grpSpPr>
          <p:sp>
            <p:nvSpPr>
              <p:cNvPr id="27687" name="Прямоугольник 75"/>
              <p:cNvSpPr>
                <a:spLocks noChangeArrowheads="1"/>
              </p:cNvSpPr>
              <p:nvPr/>
            </p:nvSpPr>
            <p:spPr bwMode="auto">
              <a:xfrm>
                <a:off x="5832071" y="5397398"/>
                <a:ext cx="3016385" cy="3384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altLang="ru-RU" sz="1600" dirty="0">
                    <a:solidFill>
                      <a:srgbClr val="2F5597"/>
                    </a:solidFill>
                    <a:latin typeface="Times New Roman" pitchFamily="18" charset="0"/>
                    <a:cs typeface="Times New Roman" pitchFamily="18" charset="0"/>
                  </a:rPr>
                  <a:t>Предоставление </a:t>
                </a:r>
                <a:r>
                  <a:rPr lang="ru-RU" altLang="ru-RU" sz="1600" dirty="0" smtClean="0">
                    <a:solidFill>
                      <a:srgbClr val="2F5597"/>
                    </a:solidFill>
                    <a:latin typeface="Times New Roman" pitchFamily="18" charset="0"/>
                    <a:cs typeface="Times New Roman" pitchFamily="18" charset="0"/>
                  </a:rPr>
                  <a:t>расчетные листков и пр. </a:t>
                </a:r>
                <a:endParaRPr lang="ru-RU" altLang="ru-RU" sz="1600" dirty="0">
                  <a:solidFill>
                    <a:srgbClr val="2F5597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9" name="Стрелка вверх 168"/>
              <p:cNvSpPr/>
              <p:nvPr/>
            </p:nvSpPr>
            <p:spPr>
              <a:xfrm rot="5400000">
                <a:off x="7025498" y="4575858"/>
                <a:ext cx="180913" cy="2485525"/>
              </a:xfrm>
              <a:prstGeom prst="upArrow">
                <a:avLst>
                  <a:gd name="adj1" fmla="val 50000"/>
                  <a:gd name="adj2" fmla="val 8667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683" name="Группа 80"/>
            <p:cNvGrpSpPr>
              <a:grpSpLocks/>
            </p:cNvGrpSpPr>
            <p:nvPr/>
          </p:nvGrpSpPr>
          <p:grpSpPr bwMode="auto">
            <a:xfrm>
              <a:off x="5278242" y="5841625"/>
              <a:ext cx="2763793" cy="694611"/>
              <a:chOff x="5832071" y="5825881"/>
              <a:chExt cx="2763793" cy="694611"/>
            </a:xfrm>
          </p:grpSpPr>
          <p:sp>
            <p:nvSpPr>
              <p:cNvPr id="27685" name="Прямоугольник 76"/>
              <p:cNvSpPr>
                <a:spLocks noChangeArrowheads="1"/>
              </p:cNvSpPr>
              <p:nvPr/>
            </p:nvSpPr>
            <p:spPr bwMode="auto">
              <a:xfrm>
                <a:off x="5832071" y="5825881"/>
                <a:ext cx="2763793" cy="5845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ru-RU" altLang="ru-RU" sz="1600" dirty="0">
                    <a:solidFill>
                      <a:srgbClr val="5B9BD5"/>
                    </a:solidFill>
                    <a:latin typeface="Times New Roman" pitchFamily="18" charset="0"/>
                    <a:cs typeface="Times New Roman" pitchFamily="18" charset="0"/>
                  </a:rPr>
                  <a:t>Перечисление заработной платы на лицевые счета работников</a:t>
                </a:r>
                <a:endParaRPr lang="ru-RU" altLang="ru-RU" sz="1400" dirty="0">
                  <a:solidFill>
                    <a:srgbClr val="5B9BD5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0" name="Стрелка вверх 169"/>
              <p:cNvSpPr/>
              <p:nvPr/>
            </p:nvSpPr>
            <p:spPr>
              <a:xfrm rot="5400000">
                <a:off x="7034776" y="5157351"/>
                <a:ext cx="201556" cy="2524725"/>
              </a:xfrm>
              <a:prstGeom prst="upArrow">
                <a:avLst>
                  <a:gd name="adj1" fmla="val 50000"/>
                  <a:gd name="adj2" fmla="val 86670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4" name="Рамка 83"/>
            <p:cNvSpPr/>
            <p:nvPr/>
          </p:nvSpPr>
          <p:spPr>
            <a:xfrm>
              <a:off x="2402803" y="5302885"/>
              <a:ext cx="5563378" cy="1279013"/>
            </a:xfrm>
            <a:prstGeom prst="frame">
              <a:avLst>
                <a:gd name="adj1" fmla="val 301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97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D723891-8573-498E-876C-EE91D5400AE5}" type="slidenum">
              <a:rPr lang="ru-RU" altLang="ru-RU" sz="1600">
                <a:solidFill>
                  <a:srgbClr val="898989"/>
                </a:solidFill>
              </a:rPr>
              <a:pPr algn="r"/>
              <a:t>8</a:t>
            </a:fld>
            <a:endParaRPr lang="ru-RU" altLang="ru-RU" sz="16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65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3" grpId="0" animBg="1"/>
      <p:bldP spid="27672" grpId="0"/>
      <p:bldP spid="55" grpId="0" animBg="1"/>
      <p:bldP spid="120" grpId="0" animBg="1"/>
      <p:bldP spid="121" grpId="0" animBg="1"/>
      <p:bldP spid="1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083300" y="1552575"/>
            <a:ext cx="5797550" cy="5168900"/>
          </a:xfrm>
          <a:prstGeom prst="roundRect">
            <a:avLst>
              <a:gd name="adj" fmla="val 6514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56449" y="1214438"/>
            <a:ext cx="5003800" cy="338137"/>
          </a:xfrm>
          <a:prstGeom prst="roundRect">
            <a:avLst/>
          </a:prstGeom>
          <a:solidFill>
            <a:srgbClr val="92D050">
              <a:alpha val="41176"/>
            </a:srgb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93663" y="3550933"/>
            <a:ext cx="5775325" cy="3201875"/>
          </a:xfrm>
          <a:prstGeom prst="rect">
            <a:avLst/>
          </a:prstGeom>
          <a:noFill/>
          <a:ln w="28575">
            <a:solidFill>
              <a:srgbClr val="FF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79785" y="3347975"/>
            <a:ext cx="4559904" cy="352425"/>
          </a:xfrm>
          <a:prstGeom prst="rect">
            <a:avLst/>
          </a:prstGeom>
          <a:solidFill>
            <a:srgbClr val="FFCCCC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93663" y="1774825"/>
            <a:ext cx="5775325" cy="1438151"/>
          </a:xfrm>
          <a:prstGeom prst="rect">
            <a:avLst/>
          </a:prstGeom>
          <a:noFill/>
          <a:ln w="28575">
            <a:solidFill>
              <a:srgbClr val="C64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270879" y="1503401"/>
            <a:ext cx="5634038" cy="352425"/>
          </a:xfrm>
          <a:prstGeom prst="rect">
            <a:avLst/>
          </a:prstGeom>
          <a:solidFill>
            <a:schemeClr val="bg1"/>
          </a:solidFill>
          <a:ln w="57150">
            <a:solidFill>
              <a:srgbClr val="C64E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154613" y="206375"/>
            <a:ext cx="6562725" cy="10080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r">
              <a:defRPr/>
            </a:pPr>
            <a:r>
              <a:rPr lang="ru-RU" sz="2000" b="1" dirty="0" smtClean="0">
                <a:solidFill>
                  <a:srgbClr val="404040"/>
                </a:solidFill>
                <a:latin typeface="Cambria" pitchFamily="18" charset="0"/>
                <a:ea typeface="+mn-ea"/>
                <a:cs typeface="+mn-cs"/>
              </a:rPr>
              <a:t>Централизация начисления </a:t>
            </a:r>
            <a:r>
              <a:rPr lang="ru-RU" sz="2000" b="1" dirty="0">
                <a:solidFill>
                  <a:srgbClr val="404040"/>
                </a:solidFill>
                <a:latin typeface="Cambria" pitchFamily="18" charset="0"/>
                <a:ea typeface="+mn-ea"/>
                <a:cs typeface="+mn-cs"/>
              </a:rPr>
              <a:t>оплаты труда персоналу органов ФК  </a:t>
            </a:r>
          </a:p>
        </p:txBody>
      </p:sp>
      <p:sp>
        <p:nvSpPr>
          <p:cNvPr id="28679" name="Номер слайда 5"/>
          <p:cNvSpPr txBox="1">
            <a:spLocks noGrp="1"/>
          </p:cNvSpPr>
          <p:nvPr/>
        </p:nvSpPr>
        <p:spPr bwMode="auto">
          <a:xfrm>
            <a:off x="11196638" y="6356350"/>
            <a:ext cx="4889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22122281-3B85-421D-A3C3-430695218C55}" type="slidenum">
              <a:rPr lang="ru-RU" altLang="ru-RU" sz="1600">
                <a:solidFill>
                  <a:srgbClr val="898989"/>
                </a:solidFill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600">
              <a:solidFill>
                <a:srgbClr val="898989"/>
              </a:solidFill>
            </a:endParaRPr>
          </a:p>
        </p:txBody>
      </p:sp>
      <p:sp>
        <p:nvSpPr>
          <p:cNvPr id="28680" name="Прямоугольник 8"/>
          <p:cNvSpPr>
            <a:spLocks noChangeArrowheads="1"/>
          </p:cNvSpPr>
          <p:nvPr/>
        </p:nvSpPr>
        <p:spPr bwMode="auto">
          <a:xfrm>
            <a:off x="278845" y="1436271"/>
            <a:ext cx="56699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до передачи функций в ФКУ «ЦОКР» </a:t>
            </a:r>
          </a:p>
        </p:txBody>
      </p:sp>
      <p:sp>
        <p:nvSpPr>
          <p:cNvPr id="28681" name="Прямоугольник 2"/>
          <p:cNvSpPr>
            <a:spLocks noChangeArrowheads="1"/>
          </p:cNvSpPr>
          <p:nvPr/>
        </p:nvSpPr>
        <p:spPr bwMode="auto">
          <a:xfrm>
            <a:off x="165099" y="1878347"/>
            <a:ext cx="562327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Неоднородная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правоприменительная практика </a:t>
            </a:r>
          </a:p>
          <a:p>
            <a:pPr marL="1778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( например при расчете материальной помощи к отпуску,  </a:t>
            </a:r>
            <a:r>
              <a:rPr lang="ru-RU" altLang="ru-RU" sz="1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оплата за работу в  выходные  и праздничные дни, применении  коэффициентов и процентных надбавок  за работу в районах Крайнего Севера ) </a:t>
            </a:r>
            <a:endParaRPr lang="ru-RU" altLang="ru-RU" sz="16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56449" y="1214438"/>
            <a:ext cx="50038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централизации 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ФКУ «ЦОКР»:</a:t>
            </a:r>
          </a:p>
        </p:txBody>
      </p:sp>
      <p:sp>
        <p:nvSpPr>
          <p:cNvPr id="28684" name="Прямоугольник 27"/>
          <p:cNvSpPr>
            <a:spLocks noChangeArrowheads="1"/>
          </p:cNvSpPr>
          <p:nvPr/>
        </p:nvSpPr>
        <p:spPr bwMode="auto">
          <a:xfrm>
            <a:off x="165100" y="3738790"/>
            <a:ext cx="562327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Несоблюдение 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ТОФК сроков направления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(ввода)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отдельных документов</a:t>
            </a:r>
            <a:r>
              <a:rPr lang="en-US" alt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(приказы по приему, отпуску, премированию)</a:t>
            </a:r>
            <a:r>
              <a:rPr lang="en-US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4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083300" y="1679614"/>
            <a:ext cx="5977805" cy="35855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правоприменительная практика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Унифицированный подход к документообороту и расчету </a:t>
            </a:r>
            <a:b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заработной платы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централизованном ППО проводить все </a:t>
            </a:r>
            <a:endParaRPr lang="ru-RU" sz="16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в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автоматическом режиме  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численности за счет ввода централизованного ППО 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трудозатрат на сдачу отчетности в налоговые и иные внебюджетные фонды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необходимости, начисления заработной платы другим филиалом ФКУ «ЦОКР» </a:t>
            </a:r>
          </a:p>
          <a:p>
            <a:pPr marL="144000" indent="-144000" fontAlgn="auto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Взаимозаменяемость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внутри одного филиала </a:t>
            </a:r>
          </a:p>
        </p:txBody>
      </p:sp>
      <p:sp>
        <p:nvSpPr>
          <p:cNvPr id="28693" name="Прямоугольник 120"/>
          <p:cNvSpPr>
            <a:spLocks noChangeArrowheads="1"/>
          </p:cNvSpPr>
          <p:nvPr/>
        </p:nvSpPr>
        <p:spPr bwMode="auto">
          <a:xfrm>
            <a:off x="111784" y="4714483"/>
            <a:ext cx="57390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Длительный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(задержка)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передачи отделами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кадров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ТОФК справок о суммах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заработной 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платы работникам (риск жалоб </a:t>
            </a:r>
            <a:r>
              <a:rPr lang="ru-RU" altLang="ru-RU" sz="1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(обращений)</a:t>
            </a: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работников)</a:t>
            </a:r>
            <a:endParaRPr lang="ru-RU" alt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447817" y="5204243"/>
            <a:ext cx="6181306" cy="1548565"/>
            <a:chOff x="6336630" y="4556625"/>
            <a:chExt cx="6181306" cy="1548565"/>
          </a:xfrm>
        </p:grpSpPr>
        <p:sp>
          <p:nvSpPr>
            <p:cNvPr id="82" name="Прямоугольник 81"/>
            <p:cNvSpPr/>
            <p:nvPr/>
          </p:nvSpPr>
          <p:spPr>
            <a:xfrm>
              <a:off x="6336630" y="4717276"/>
              <a:ext cx="4643437" cy="987804"/>
            </a:xfrm>
            <a:prstGeom prst="rect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8686" name="Группа 71"/>
            <p:cNvGrpSpPr>
              <a:grpSpLocks/>
            </p:cNvGrpSpPr>
            <p:nvPr/>
          </p:nvGrpSpPr>
          <p:grpSpPr bwMode="auto">
            <a:xfrm>
              <a:off x="7135547" y="4556625"/>
              <a:ext cx="2476500" cy="448596"/>
              <a:chOff x="-204860" y="4978236"/>
              <a:chExt cx="4616471" cy="684871"/>
            </a:xfrm>
          </p:grpSpPr>
          <p:sp>
            <p:nvSpPr>
              <p:cNvPr id="73" name="Прямоугольник 72"/>
              <p:cNvSpPr/>
              <p:nvPr/>
            </p:nvSpPr>
            <p:spPr>
              <a:xfrm>
                <a:off x="273993" y="5015649"/>
                <a:ext cx="3648789" cy="62451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/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-204860" y="4978236"/>
                <a:ext cx="4616471" cy="68487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Численность бухгалтеров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ru-RU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расчетчиков</a:t>
                </a:r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1200" b="1" dirty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p:grpSp>
        <p:sp>
          <p:nvSpPr>
            <p:cNvPr id="98" name="Прямоугольник 97"/>
            <p:cNvSpPr/>
            <p:nvPr/>
          </p:nvSpPr>
          <p:spPr>
            <a:xfrm>
              <a:off x="9195297" y="4740630"/>
              <a:ext cx="1954212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171450" indent="-171450"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ФКУ «ЦОКР»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400 </a:t>
              </a:r>
              <a: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л/с на сотрудника </a:t>
              </a:r>
              <a:b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</a:br>
              <a: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 – при внедрении ППО, </a:t>
              </a:r>
              <a:b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</a:br>
              <a: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700 л/с  на сотрудника </a:t>
              </a:r>
              <a:b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</a:br>
              <a: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– после внедрения ППО </a:t>
              </a:r>
            </a:p>
          </p:txBody>
        </p:sp>
        <p:sp>
          <p:nvSpPr>
            <p:cNvPr id="28688" name="Прямоугольник 98"/>
            <p:cNvSpPr>
              <a:spLocks noChangeArrowheads="1"/>
            </p:cNvSpPr>
            <p:nvPr/>
          </p:nvSpPr>
          <p:spPr bwMode="auto">
            <a:xfrm>
              <a:off x="6374277" y="4777870"/>
              <a:ext cx="1049338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ТОФК 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000" b="1" dirty="0">
                  <a:solidFill>
                    <a:srgbClr val="203864"/>
                  </a:solidFill>
                </a:rPr>
                <a:t>300 л/с  </a:t>
              </a:r>
              <a:br>
                <a:rPr lang="ru-RU" altLang="ru-RU" sz="1000" b="1" dirty="0">
                  <a:solidFill>
                    <a:srgbClr val="203864"/>
                  </a:solidFill>
                </a:rPr>
              </a:br>
              <a:r>
                <a:rPr lang="ru-RU" altLang="ru-RU" sz="1000" b="1" dirty="0">
                  <a:solidFill>
                    <a:srgbClr val="203864"/>
                  </a:solidFill>
                </a:rPr>
                <a:t>на сотрудника  </a:t>
              </a:r>
            </a:p>
          </p:txBody>
        </p:sp>
        <p:grpSp>
          <p:nvGrpSpPr>
            <p:cNvPr id="28690" name="Группа 74"/>
            <p:cNvGrpSpPr>
              <a:grpSpLocks/>
            </p:cNvGrpSpPr>
            <p:nvPr/>
          </p:nvGrpSpPr>
          <p:grpSpPr bwMode="auto">
            <a:xfrm>
              <a:off x="7953078" y="4998217"/>
              <a:ext cx="931862" cy="788988"/>
              <a:chOff x="1296955" y="5864639"/>
              <a:chExt cx="1072211" cy="908720"/>
            </a:xfrm>
          </p:grpSpPr>
          <p:pic>
            <p:nvPicPr>
              <p:cNvPr id="57" name="Picture 2" descr="F:\Работа\Презентация\Новая папка\thxt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1296955" y="6000768"/>
                <a:ext cx="571504" cy="575473"/>
              </a:xfrm>
              <a:prstGeom prst="rect">
                <a:avLst/>
              </a:prstGeom>
              <a:noFill/>
            </p:spPr>
          </p:pic>
          <p:pic>
            <p:nvPicPr>
              <p:cNvPr id="62" name="Picture 3" descr="F:\Работа\Презентация\Участие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1511269" y="5864639"/>
                <a:ext cx="857897" cy="908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720" name="Группа 62"/>
              <p:cNvGrpSpPr>
                <a:grpSpLocks/>
              </p:cNvGrpSpPr>
              <p:nvPr/>
            </p:nvGrpSpPr>
            <p:grpSpPr bwMode="auto">
              <a:xfrm>
                <a:off x="1884124" y="6141002"/>
                <a:ext cx="360040" cy="144016"/>
                <a:chOff x="2628057" y="6453336"/>
                <a:chExt cx="360040" cy="144016"/>
              </a:xfrm>
            </p:grpSpPr>
            <p:sp>
              <p:nvSpPr>
                <p:cNvPr id="66" name="Овал 65"/>
                <p:cNvSpPr/>
                <p:nvPr/>
              </p:nvSpPr>
              <p:spPr>
                <a:xfrm>
                  <a:off x="2627225" y="6453063"/>
                  <a:ext cx="144302" cy="14444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7" name="Овал 66"/>
                <p:cNvSpPr/>
                <p:nvPr/>
              </p:nvSpPr>
              <p:spPr>
                <a:xfrm>
                  <a:off x="2844590" y="6453063"/>
                  <a:ext cx="144300" cy="14444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cxnSp>
              <p:nvCxnSpPr>
                <p:cNvPr id="68" name="Прямая соединительная линия 67"/>
                <p:cNvCxnSpPr>
                  <a:stCxn id="67" idx="2"/>
                  <a:endCxn id="66" idx="6"/>
                </p:cNvCxnSpPr>
                <p:nvPr/>
              </p:nvCxnSpPr>
              <p:spPr>
                <a:xfrm flipH="1">
                  <a:off x="2771527" y="6526199"/>
                  <a:ext cx="73064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721" name="Группа 68"/>
              <p:cNvGrpSpPr>
                <a:grpSpLocks/>
              </p:cNvGrpSpPr>
              <p:nvPr/>
            </p:nvGrpSpPr>
            <p:grpSpPr bwMode="auto">
              <a:xfrm>
                <a:off x="1676051" y="6101247"/>
                <a:ext cx="216024" cy="144016"/>
                <a:chOff x="2628057" y="6453336"/>
                <a:chExt cx="216024" cy="144016"/>
              </a:xfrm>
            </p:grpSpPr>
            <p:sp>
              <p:nvSpPr>
                <p:cNvPr id="70" name="Овал 69"/>
                <p:cNvSpPr/>
                <p:nvPr/>
              </p:nvSpPr>
              <p:spPr>
                <a:xfrm>
                  <a:off x="2628892" y="6452593"/>
                  <a:ext cx="144301" cy="14444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cxnSp>
              <p:nvCxnSpPr>
                <p:cNvPr id="71" name="Прямая соединительная линия 70"/>
                <p:cNvCxnSpPr>
                  <a:endCxn id="70" idx="6"/>
                </p:cNvCxnSpPr>
                <p:nvPr/>
              </p:nvCxnSpPr>
              <p:spPr>
                <a:xfrm flipH="1">
                  <a:off x="2773193" y="6525729"/>
                  <a:ext cx="71238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2" name="Прямоугольник 71"/>
            <p:cNvSpPr/>
            <p:nvPr/>
          </p:nvSpPr>
          <p:spPr>
            <a:xfrm>
              <a:off x="8225220" y="5705080"/>
              <a:ext cx="42927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fontAlgn="auto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ü"/>
                <a:defRPr/>
              </a:pPr>
              <a:r>
                <a:rPr lang="ru-RU" sz="1000" b="1" dirty="0" smtClean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Сокращение численности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000" b="1" dirty="0" smtClean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 бухгалтеров (расчетчиков) -  </a:t>
              </a:r>
              <a:r>
                <a:rPr lang="ru-RU" sz="1000" b="1" dirty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9</a:t>
              </a:r>
              <a:r>
                <a:rPr lang="ru-RU" sz="1000" b="1" dirty="0" smtClean="0">
                  <a:solidFill>
                    <a:srgbClr val="4472C4">
                      <a:lumMod val="50000"/>
                    </a:srgbClr>
                  </a:solidFill>
                  <a:latin typeface="+mn-lt"/>
                  <a:cs typeface="+mn-cs"/>
                </a:rPr>
                <a:t>0 чел. </a:t>
              </a:r>
              <a:endParaRPr lang="ru-RU" sz="1000" b="1" dirty="0">
                <a:solidFill>
                  <a:srgbClr val="4472C4">
                    <a:lumMod val="50000"/>
                  </a:srgb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34950" y="3324225"/>
            <a:ext cx="4559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Проблемы ФКУ ЦОКР настоящего времени </a:t>
            </a:r>
          </a:p>
        </p:txBody>
      </p:sp>
      <p:sp>
        <p:nvSpPr>
          <p:cNvPr id="34" name="Прямоугольник 120"/>
          <p:cNvSpPr>
            <a:spLocks noChangeArrowheads="1"/>
          </p:cNvSpPr>
          <p:nvPr/>
        </p:nvSpPr>
        <p:spPr bwMode="auto">
          <a:xfrm>
            <a:off x="129907" y="5761205"/>
            <a:ext cx="57390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Необходимость пересмотра статуса налогового агента в законодательстве </a:t>
            </a:r>
            <a:r>
              <a:rPr lang="ru-RU" altLang="ru-RU" sz="1800" i="1" dirty="0" smtClean="0">
                <a:latin typeface="Times New Roman" pitchFamily="18" charset="0"/>
                <a:cs typeface="Times New Roman" pitchFamily="18" charset="0"/>
              </a:rPr>
              <a:t>(учитывая централизацию функций ФКУ «ЦОКР» )</a:t>
            </a:r>
            <a:endParaRPr lang="ru-RU" alt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88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11921</TotalTime>
  <Words>1417</Words>
  <Application>Microsoft Office PowerPoint</Application>
  <PresentationFormat>Произвольный</PresentationFormat>
  <Paragraphs>314</Paragraphs>
  <Slides>10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3_Тема Office</vt:lpstr>
      <vt:lpstr> «Организация работы ФКУ «ЦОКР» по передаче и исполнению обеспечивающих функций по главе 100 «Федеральное казначейство»  в 2017-2018 гг. </vt:lpstr>
      <vt:lpstr>Обеспечивающие функции ФКУ «ЦОКР» в 2017 году </vt:lpstr>
      <vt:lpstr>Обеспечение исполнения переданных функций  с 1 января 2017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ФК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развития Федерального казенного учреждения «Центр по обеспечению деятельности Казначейства России» 2015-2017 гг.</dc:title>
  <dc:creator>6074</dc:creator>
  <cp:lastModifiedBy>Николаева Наталья Александровна</cp:lastModifiedBy>
  <cp:revision>722</cp:revision>
  <cp:lastPrinted>2017-09-01T06:31:21Z</cp:lastPrinted>
  <dcterms:created xsi:type="dcterms:W3CDTF">2015-08-24T10:24:45Z</dcterms:created>
  <dcterms:modified xsi:type="dcterms:W3CDTF">2017-09-15T08:23:22Z</dcterms:modified>
</cp:coreProperties>
</file>