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90" r:id="rId2"/>
    <p:sldId id="395" r:id="rId3"/>
    <p:sldId id="396" r:id="rId4"/>
    <p:sldId id="397" r:id="rId5"/>
    <p:sldId id="392" r:id="rId6"/>
    <p:sldId id="393" r:id="rId7"/>
    <p:sldId id="394" r:id="rId8"/>
    <p:sldId id="400" r:id="rId9"/>
    <p:sldId id="401" r:id="rId10"/>
    <p:sldId id="388" r:id="rId11"/>
    <p:sldId id="389" r:id="rId12"/>
    <p:sldId id="391" r:id="rId13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63B38"/>
    <a:srgbClr val="C64B47"/>
    <a:srgbClr val="C76966"/>
    <a:srgbClr val="359FBC"/>
    <a:srgbClr val="35B3B2"/>
    <a:srgbClr val="45B0CC"/>
    <a:srgbClr val="45CFAE"/>
    <a:srgbClr val="65B5CD"/>
    <a:srgbClr val="705295"/>
    <a:srgbClr val="8061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67650" autoAdjust="0"/>
  </p:normalViewPr>
  <p:slideViewPr>
    <p:cSldViewPr snapToGrid="0">
      <p:cViewPr varScale="1">
        <p:scale>
          <a:sx n="92" d="100"/>
          <a:sy n="92" d="100"/>
        </p:scale>
        <p:origin x="49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A33A83F5-5422-4D84-B18B-338A7D97B82C}" type="datetimeFigureOut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3" rIns="91408" bIns="45703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08" tIns="45703" rIns="91408" bIns="45703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08" tIns="45703" rIns="91408" bIns="45703" rtlCol="0" anchor="b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08" tIns="45703" rIns="91408" bIns="4570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163B17-E008-41CA-82FE-3B08521F76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313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566985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6BD22402-3040-40BD-80C5-B67B99C8EA82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494279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06933B54-40E7-4A4A-B0D9-F32D62F1ECB7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156147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В ближайшее время начнутся активные работы по формированию в системе «Электронный бюджет» ведомственных перечней услуг и работ, а также по внесению предложений по изменению базовых перечней.</a:t>
            </a:r>
          </a:p>
          <a:p>
            <a:r>
              <a:rPr lang="ru-RU" altLang="ru-RU" smtClean="0"/>
              <a:t>Территориальными органами Федерального казначейства осуществляется постоянный мониторинг подключения организаций субъектов и муниципальных образований к функционалу системы «Электронный бюджет».</a:t>
            </a:r>
          </a:p>
          <a:p>
            <a:r>
              <a:rPr lang="ru-RU" altLang="ru-RU" smtClean="0"/>
              <a:t>На слайде представлен рейтинг субъектов Российской Федерации, построенный исходя из процентного соотношения подключенных организаций к целевому значению по состоянию на 2 октября 2015 года.</a:t>
            </a:r>
          </a:p>
          <a:p>
            <a:r>
              <a:rPr lang="ru-RU" altLang="ru-RU" i="1" smtClean="0"/>
              <a:t>В целом можно констатировать, что большая часть субъектов успешно подключилась к системе «Электронный бюджет» и готова к его использованию.</a:t>
            </a: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/>
              <a:pPr>
                <a:spcBef>
                  <a:spcPct val="0"/>
                </a:spcBef>
              </a:pPr>
              <a:t>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477936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В ближайшее время начнутся активные работы по формированию в системе «Электронный бюджет» ведомственных перечней услуг и работ, а также по внесению предложений по изменению базовых перечней.</a:t>
            </a:r>
          </a:p>
          <a:p>
            <a:r>
              <a:rPr lang="ru-RU" altLang="ru-RU" smtClean="0"/>
              <a:t>Территориальными органами Федерального казначейства осуществляется постоянный мониторинг подключения организаций субъектов и муниципальных образований к функционалу системы «Электронный бюджет».</a:t>
            </a:r>
          </a:p>
          <a:p>
            <a:r>
              <a:rPr lang="ru-RU" altLang="ru-RU" smtClean="0"/>
              <a:t>На слайде представлен рейтинг субъектов Российской Федерации, построенный исходя из процентного соотношения подключенных организаций к целевому значению по состоянию на 2 октября 2015 года.</a:t>
            </a:r>
          </a:p>
          <a:p>
            <a:r>
              <a:rPr lang="ru-RU" altLang="ru-RU" i="1" smtClean="0"/>
              <a:t>В целом можно констатировать, что большая часть субъектов успешно подключилась к системе «Электронный бюджет» и готова к его использованию.</a:t>
            </a: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/>
              <a:pPr>
                <a:spcBef>
                  <a:spcPct val="0"/>
                </a:spcBef>
              </a:pPr>
              <a:t>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105549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В ближайшее время начнутся активные работы по формированию в системе «Электронный бюджет» ведомственных перечней услуг и работ, а также по внесению предложений по изменению базовых перечней.</a:t>
            </a:r>
          </a:p>
          <a:p>
            <a:r>
              <a:rPr lang="ru-RU" altLang="ru-RU" smtClean="0"/>
              <a:t>Территориальными органами Федерального казначейства осуществляется постоянный мониторинг подключения организаций субъектов и муниципальных образований к функционалу системы «Электронный бюджет».</a:t>
            </a:r>
          </a:p>
          <a:p>
            <a:r>
              <a:rPr lang="ru-RU" altLang="ru-RU" smtClean="0"/>
              <a:t>На слайде представлен рейтинг субъектов Российской Федерации, построенный исходя из процентного соотношения подключенных организаций к целевому значению по состоянию на 2 октября 2015 года.</a:t>
            </a:r>
          </a:p>
          <a:p>
            <a:r>
              <a:rPr lang="ru-RU" altLang="ru-RU" i="1" smtClean="0"/>
              <a:t>В целом можно констатировать, что большая часть субъектов успешно подключилась к системе «Электронный бюджет» и готова к его использованию.</a:t>
            </a: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6D8AEF0C-82F5-411B-A6EF-CB3DD865227F}" type="slidenum">
              <a:rPr lang="ru-RU" altLang="ru-RU" smtClean="0"/>
              <a:pPr>
                <a:spcBef>
                  <a:spcPct val="0"/>
                </a:spcBef>
              </a:pPr>
              <a:t>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11290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06933B54-40E7-4A4A-B0D9-F32D62F1ECB7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511408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06933B54-40E7-4A4A-B0D9-F32D62F1ECB7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873545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948726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2382B-9149-4D6A-A03A-524CBC16F1D9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D7218-78D7-419F-A700-B2320ABE45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0897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401D3-5F8B-485B-890F-9216B1158E00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AEE1E-6A9D-4DF6-AE0F-0EB662C7AE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034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1175A-5B6F-4A1E-ACBF-2B33A0D842B2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82C37-B6DA-4A20-BC1C-8CE8DDB264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3755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10FD8-9FC8-410C-97FE-CF54AE77E736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AC401-7FEE-40CB-90EB-28CC8AC772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8640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675A6-DB2B-4496-97C3-EFD90B679269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8AEDF-ED4D-4031-B412-55C258614D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0588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DDE0C-4D69-4599-B0C0-DBE4A8A9F44E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AAE69-6339-40AE-A249-A6659218D4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316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B2DD5-254A-4BCC-A24E-A1E6A921BC54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66927-CD47-4A2B-AC69-A1D8430FD3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783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2D1BF-6F67-4785-8030-8B9B12EBCE71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28A3-1449-4C97-AD89-4FD0D800A0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8445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867AB-95B7-404C-BDC2-04D8EE944D95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D840-E929-41F8-B399-1E0BCA0730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294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E3C7D-7C39-4417-B4DE-F7DF1260846F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E2BF0-FE07-4BB5-808E-F59698445B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49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1C92F-3E02-403C-A130-4D581DD9DB6C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2CD55-9F7C-46E1-B66D-89A200826D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4330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F6F575-C13E-4E51-9A2D-CA3708B36908}" type="datetime1">
              <a:rPr lang="ru-RU"/>
              <a:pPr>
                <a:defRPr/>
              </a:pPr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DE9BE37-F438-4066-8E60-F56DB53A4B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836762" y="2106613"/>
            <a:ext cx="10506974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</a:rPr>
              <a:t>Особенности формирования, представления, свода и консолидации бюджетной (бухгалтерской отчетности) в государственной интегрированной информационной системе управления общественными финансами «Электронный бюджет»</a:t>
            </a: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7988300" y="5004392"/>
            <a:ext cx="4040188" cy="116205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177800" algn="l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altLang="ru-RU" sz="1800" dirty="0" smtClean="0">
                <a:solidFill>
                  <a:srgbClr val="000000"/>
                </a:solidFill>
                <a:latin typeface="+mn-lt"/>
                <a:cs typeface="Arial" charset="0"/>
              </a:rPr>
              <a:t>А.Н. Жириль</a:t>
            </a:r>
          </a:p>
          <a:p>
            <a:pPr marL="177800" algn="l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altLang="ru-RU" sz="1800" dirty="0" smtClean="0">
                <a:solidFill>
                  <a:srgbClr val="000000"/>
                </a:solidFill>
                <a:latin typeface="+mn-lt"/>
                <a:cs typeface="Arial" charset="0"/>
              </a:rPr>
              <a:t>Начальник отдела развития аналитических компонент системы «Электронный бюджет»</a:t>
            </a:r>
            <a:endParaRPr lang="ru-RU" altLang="ru-RU" sz="1800" dirty="0">
              <a:solidFill>
                <a:srgbClr val="000000"/>
              </a:solidFill>
              <a:latin typeface="+mn-lt"/>
              <a:cs typeface="Arial" charset="0"/>
            </a:endParaRPr>
          </a:p>
        </p:txBody>
      </p:sp>
      <p:sp>
        <p:nvSpPr>
          <p:cNvPr id="4" name="Text Placeholder 3"/>
          <p:cNvSpPr txBox="1">
            <a:spLocks/>
          </p:cNvSpPr>
          <p:nvPr/>
        </p:nvSpPr>
        <p:spPr>
          <a:xfrm>
            <a:off x="1081088" y="4860925"/>
            <a:ext cx="1243012" cy="276225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177800" algn="l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altLang="ru-RU" sz="1800" dirty="0" smtClean="0">
                <a:solidFill>
                  <a:srgbClr val="000000"/>
                </a:solidFill>
                <a:latin typeface="+mn-lt"/>
                <a:cs typeface="Arial" charset="0"/>
              </a:rPr>
              <a:t>21.09.2017</a:t>
            </a:r>
            <a:endParaRPr lang="ru-RU" altLang="ru-RU" sz="1800" dirty="0">
              <a:solidFill>
                <a:srgbClr val="00000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22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Прямоугольник 71"/>
          <p:cNvSpPr>
            <a:spLocks noChangeArrowheads="1"/>
          </p:cNvSpPr>
          <p:nvPr/>
        </p:nvSpPr>
        <p:spPr bwMode="auto">
          <a:xfrm>
            <a:off x="3830126" y="13889"/>
            <a:ext cx="842564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70C0"/>
                </a:solidFill>
                <a:latin typeface="+mn-lt"/>
                <a:cs typeface="Arial" charset="0"/>
                <a:sym typeface="Arial" pitchFamily="34" charset="0"/>
              </a:rPr>
              <a:t>Перспективные изменения функционала </a:t>
            </a:r>
            <a:r>
              <a:rPr lang="ru-RU" altLang="ru-RU" sz="2400" dirty="0" smtClean="0">
                <a:solidFill>
                  <a:srgbClr val="0070C0"/>
                </a:solidFill>
                <a:sym typeface="Arial" pitchFamily="34" charset="0"/>
              </a:rPr>
              <a:t>подсистемы </a:t>
            </a:r>
            <a:r>
              <a:rPr lang="ru-RU" altLang="ru-RU" sz="2400" dirty="0">
                <a:solidFill>
                  <a:srgbClr val="0070C0"/>
                </a:solidFill>
                <a:sym typeface="Arial" pitchFamily="34" charset="0"/>
              </a:rPr>
              <a:t>учета и отчетности</a:t>
            </a:r>
            <a:r>
              <a:rPr lang="ru-RU" altLang="ru-RU" sz="2400" dirty="0" smtClean="0">
                <a:solidFill>
                  <a:srgbClr val="0070C0"/>
                </a:solidFill>
                <a:latin typeface="+mn-lt"/>
                <a:cs typeface="Arial" charset="0"/>
                <a:sym typeface="Arial" pitchFamily="34" charset="0"/>
              </a:rPr>
              <a:t> системы </a:t>
            </a:r>
            <a:r>
              <a:rPr lang="ru-RU" altLang="ru-RU" sz="2400" dirty="0">
                <a:solidFill>
                  <a:srgbClr val="0070C0"/>
                </a:solidFill>
                <a:latin typeface="+mn-lt"/>
                <a:cs typeface="Arial" charset="0"/>
                <a:sym typeface="Arial" pitchFamily="34" charset="0"/>
              </a:rPr>
              <a:t>«Электронный бюджет»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6918" y="4478484"/>
            <a:ext cx="1440941" cy="641350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Показатели </a:t>
            </a:r>
            <a:r>
              <a:rPr lang="ru-RU" sz="1600" b="1" dirty="0" smtClean="0">
                <a:solidFill>
                  <a:schemeClr val="bg1"/>
                </a:solidFill>
              </a:rPr>
              <a:t>отсутствуют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486026" y="3139483"/>
            <a:ext cx="1446212" cy="642937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Удален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66917" y="3139483"/>
            <a:ext cx="1446213" cy="642937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Новый</a:t>
            </a:r>
          </a:p>
        </p:txBody>
      </p:sp>
      <p:cxnSp>
        <p:nvCxnSpPr>
          <p:cNvPr id="37" name="Прямая со стрелкой 36"/>
          <p:cNvCxnSpPr>
            <a:stCxn id="33" idx="0"/>
            <a:endCxn id="35" idx="2"/>
          </p:cNvCxnSpPr>
          <p:nvPr/>
        </p:nvCxnSpPr>
        <p:spPr>
          <a:xfrm flipV="1">
            <a:off x="990024" y="2391851"/>
            <a:ext cx="0" cy="747632"/>
          </a:xfrm>
          <a:prstGeom prst="straightConnector1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33" idx="2"/>
            <a:endCxn id="3" idx="0"/>
          </p:cNvCxnSpPr>
          <p:nvPr/>
        </p:nvCxnSpPr>
        <p:spPr>
          <a:xfrm flipH="1">
            <a:off x="987389" y="3782420"/>
            <a:ext cx="2635" cy="696064"/>
          </a:xfrm>
          <a:prstGeom prst="straightConnector1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Скругленный прямоугольник 56"/>
          <p:cNvSpPr/>
          <p:nvPr/>
        </p:nvSpPr>
        <p:spPr>
          <a:xfrm>
            <a:off x="2486026" y="1748913"/>
            <a:ext cx="1446212" cy="642938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Создан без ошибок</a:t>
            </a: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486026" y="4439028"/>
            <a:ext cx="1446212" cy="642937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Создан с ошибками</a:t>
            </a:r>
          </a:p>
        </p:txBody>
      </p:sp>
      <p:cxnSp>
        <p:nvCxnSpPr>
          <p:cNvPr id="59" name="Соединительная линия уступом 58"/>
          <p:cNvCxnSpPr>
            <a:stCxn id="33" idx="3"/>
            <a:endCxn id="32" idx="1"/>
          </p:cNvCxnSpPr>
          <p:nvPr/>
        </p:nvCxnSpPr>
        <p:spPr>
          <a:xfrm>
            <a:off x="1713130" y="3460952"/>
            <a:ext cx="772896" cy="0"/>
          </a:xfrm>
          <a:prstGeom prst="straightConnector1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Соединительная линия уступом 2078"/>
          <p:cNvCxnSpPr>
            <a:stCxn id="35" idx="0"/>
            <a:endCxn id="57" idx="0"/>
          </p:cNvCxnSpPr>
          <p:nvPr/>
        </p:nvCxnSpPr>
        <p:spPr>
          <a:xfrm rot="5400000" flipH="1" flipV="1">
            <a:off x="2099578" y="639360"/>
            <a:ext cx="1" cy="2219108"/>
          </a:xfrm>
          <a:prstGeom prst="bentConnector3">
            <a:avLst>
              <a:gd name="adj1" fmla="val 22860100000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Скругленный прямоугольник 101"/>
          <p:cNvSpPr/>
          <p:nvPr/>
        </p:nvSpPr>
        <p:spPr>
          <a:xfrm>
            <a:off x="4665672" y="3341455"/>
            <a:ext cx="1444625" cy="642938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38100">
            <a:solidFill>
              <a:srgbClr val="0070C0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50" b="1" dirty="0" smtClean="0">
                <a:solidFill>
                  <a:schemeClr val="bg1"/>
                </a:solidFill>
              </a:rPr>
              <a:t>Согласование</a:t>
            </a:r>
          </a:p>
          <a:p>
            <a:pPr algn="ctr">
              <a:defRPr/>
            </a:pPr>
            <a:r>
              <a:rPr lang="ru-RU" sz="1050" b="1" dirty="0" smtClean="0">
                <a:solidFill>
                  <a:schemeClr val="bg1"/>
                </a:solidFill>
              </a:rPr>
              <a:t>(статус можно пропустить)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103" name="Скругленный прямоугольник 102"/>
          <p:cNvSpPr/>
          <p:nvPr/>
        </p:nvSpPr>
        <p:spPr>
          <a:xfrm>
            <a:off x="4665673" y="4439028"/>
            <a:ext cx="1444625" cy="641350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Требует доработки</a:t>
            </a:r>
          </a:p>
        </p:txBody>
      </p:sp>
      <p:cxnSp>
        <p:nvCxnSpPr>
          <p:cNvPr id="71" name="Соединительная линия уступом 70"/>
          <p:cNvCxnSpPr/>
          <p:nvPr/>
        </p:nvCxnSpPr>
        <p:spPr>
          <a:xfrm>
            <a:off x="3932238" y="2175157"/>
            <a:ext cx="733435" cy="2484000"/>
          </a:xfrm>
          <a:prstGeom prst="bentConnector3">
            <a:avLst>
              <a:gd name="adj1" fmla="val 50000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Скругленный прямоугольник 113"/>
          <p:cNvSpPr/>
          <p:nvPr/>
        </p:nvSpPr>
        <p:spPr>
          <a:xfrm>
            <a:off x="4665673" y="2416417"/>
            <a:ext cx="1444625" cy="641350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Утверждение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10472649" y="1354380"/>
            <a:ext cx="1444625" cy="641350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Представлен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8755396" y="2407827"/>
            <a:ext cx="1446212" cy="642938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Контроль пройден</a:t>
            </a:r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10379920" y="2407827"/>
            <a:ext cx="1444625" cy="642938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Контроль не пройден</a:t>
            </a:r>
          </a:p>
        </p:txBody>
      </p:sp>
      <p:sp>
        <p:nvSpPr>
          <p:cNvPr id="120" name="Скругленный прямоугольник 119"/>
          <p:cNvSpPr/>
          <p:nvPr/>
        </p:nvSpPr>
        <p:spPr>
          <a:xfrm>
            <a:off x="9654835" y="4540940"/>
            <a:ext cx="1444625" cy="642937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Отменен</a:t>
            </a:r>
          </a:p>
        </p:txBody>
      </p:sp>
      <p:cxnSp>
        <p:nvCxnSpPr>
          <p:cNvPr id="2080" name="Прямая со стрелкой 2079"/>
          <p:cNvCxnSpPr/>
          <p:nvPr/>
        </p:nvCxnSpPr>
        <p:spPr>
          <a:xfrm>
            <a:off x="1555232" y="1982895"/>
            <a:ext cx="936000" cy="1296000"/>
          </a:xfrm>
          <a:prstGeom prst="bentConnector3">
            <a:avLst>
              <a:gd name="adj1" fmla="val 77063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3" name="Соединительная линия уступом 2082"/>
          <p:cNvCxnSpPr>
            <a:stCxn id="35" idx="3"/>
            <a:endCxn id="58" idx="1"/>
          </p:cNvCxnSpPr>
          <p:nvPr/>
        </p:nvCxnSpPr>
        <p:spPr>
          <a:xfrm>
            <a:off x="1713130" y="2070383"/>
            <a:ext cx="772896" cy="2690114"/>
          </a:xfrm>
          <a:prstGeom prst="bentConnector3">
            <a:avLst>
              <a:gd name="adj1" fmla="val 43838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9" name="Прямая со стрелкой 2108"/>
          <p:cNvCxnSpPr>
            <a:stCxn id="58" idx="0"/>
            <a:endCxn id="32" idx="2"/>
          </p:cNvCxnSpPr>
          <p:nvPr/>
        </p:nvCxnSpPr>
        <p:spPr>
          <a:xfrm flipV="1">
            <a:off x="3209132" y="3782420"/>
            <a:ext cx="0" cy="656608"/>
          </a:xfrm>
          <a:prstGeom prst="straightConnector1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4" name="Соединительная линия уступом 2133"/>
          <p:cNvCxnSpPr>
            <a:stCxn id="103" idx="2"/>
            <a:endCxn id="35" idx="1"/>
          </p:cNvCxnSpPr>
          <p:nvPr/>
        </p:nvCxnSpPr>
        <p:spPr>
          <a:xfrm rot="5400000" flipH="1">
            <a:off x="1322454" y="1014847"/>
            <a:ext cx="3009995" cy="5121069"/>
          </a:xfrm>
          <a:prstGeom prst="bentConnector4">
            <a:avLst>
              <a:gd name="adj1" fmla="val -3660"/>
              <a:gd name="adj2" fmla="val 102790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5" name="Прямая со стрелкой 2144"/>
          <p:cNvCxnSpPr>
            <a:stCxn id="102" idx="2"/>
            <a:endCxn id="103" idx="0"/>
          </p:cNvCxnSpPr>
          <p:nvPr/>
        </p:nvCxnSpPr>
        <p:spPr>
          <a:xfrm>
            <a:off x="5387985" y="3984393"/>
            <a:ext cx="1" cy="454635"/>
          </a:xfrm>
          <a:prstGeom prst="straightConnector1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5" name="Соединительная линия уступом 2164"/>
          <p:cNvCxnSpPr>
            <a:stCxn id="115" idx="2"/>
          </p:cNvCxnSpPr>
          <p:nvPr/>
        </p:nvCxnSpPr>
        <p:spPr>
          <a:xfrm rot="16200000" flipH="1">
            <a:off x="11118137" y="2072555"/>
            <a:ext cx="420690" cy="267040"/>
          </a:xfrm>
          <a:prstGeom prst="bentConnector3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8" name="Соединительная линия уступом 2167"/>
          <p:cNvCxnSpPr/>
          <p:nvPr/>
        </p:nvCxnSpPr>
        <p:spPr>
          <a:xfrm rot="5400000">
            <a:off x="9994789" y="1445778"/>
            <a:ext cx="412097" cy="1512000"/>
          </a:xfrm>
          <a:prstGeom prst="bentConnector3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1" name="Прямая со стрелкой 2170"/>
          <p:cNvCxnSpPr/>
          <p:nvPr/>
        </p:nvCxnSpPr>
        <p:spPr>
          <a:xfrm flipH="1">
            <a:off x="9477708" y="3050765"/>
            <a:ext cx="0" cy="447675"/>
          </a:xfrm>
          <a:prstGeom prst="straightConnector1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4" name="Прямая со стрелкой 2173"/>
          <p:cNvCxnSpPr>
            <a:stCxn id="117" idx="2"/>
            <a:endCxn id="119" idx="0"/>
          </p:cNvCxnSpPr>
          <p:nvPr/>
        </p:nvCxnSpPr>
        <p:spPr>
          <a:xfrm>
            <a:off x="11102233" y="3050765"/>
            <a:ext cx="0" cy="457200"/>
          </a:xfrm>
          <a:prstGeom prst="straightConnector1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8" name="Соединительная линия уступом 2177"/>
          <p:cNvCxnSpPr>
            <a:stCxn id="117" idx="3"/>
            <a:endCxn id="120" idx="3"/>
          </p:cNvCxnSpPr>
          <p:nvPr/>
        </p:nvCxnSpPr>
        <p:spPr>
          <a:xfrm flipH="1">
            <a:off x="11099460" y="2729296"/>
            <a:ext cx="725085" cy="2133113"/>
          </a:xfrm>
          <a:prstGeom prst="bentConnector3">
            <a:avLst>
              <a:gd name="adj1" fmla="val -31527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2" name="Соединительная линия уступом 2181"/>
          <p:cNvCxnSpPr>
            <a:stCxn id="116" idx="1"/>
            <a:endCxn id="120" idx="1"/>
          </p:cNvCxnSpPr>
          <p:nvPr/>
        </p:nvCxnSpPr>
        <p:spPr>
          <a:xfrm rot="10800000" flipH="1" flipV="1">
            <a:off x="8755395" y="2729295"/>
            <a:ext cx="899439" cy="2133113"/>
          </a:xfrm>
          <a:prstGeom prst="bentConnector3">
            <a:avLst>
              <a:gd name="adj1" fmla="val -15885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7" name="Соединительная линия уступом 2196"/>
          <p:cNvCxnSpPr>
            <a:stCxn id="118" idx="2"/>
          </p:cNvCxnSpPr>
          <p:nvPr/>
        </p:nvCxnSpPr>
        <p:spPr>
          <a:xfrm rot="16200000" flipH="1">
            <a:off x="9508575" y="4109717"/>
            <a:ext cx="433126" cy="493272"/>
          </a:xfrm>
          <a:prstGeom prst="bentConnector3">
            <a:avLst>
              <a:gd name="adj1" fmla="val 64729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0" name="Соединительная линия уступом 2199"/>
          <p:cNvCxnSpPr/>
          <p:nvPr/>
        </p:nvCxnSpPr>
        <p:spPr>
          <a:xfrm rot="5400000">
            <a:off x="10689373" y="4152581"/>
            <a:ext cx="396000" cy="432000"/>
          </a:xfrm>
          <a:prstGeom prst="bentConnector3">
            <a:avLst>
              <a:gd name="adj1" fmla="val 61782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3" name="Прямая соединительная линия 2202"/>
          <p:cNvCxnSpPr/>
          <p:nvPr/>
        </p:nvCxnSpPr>
        <p:spPr>
          <a:xfrm>
            <a:off x="8032208" y="871330"/>
            <a:ext cx="0" cy="4356000"/>
          </a:xfrm>
          <a:prstGeom prst="line">
            <a:avLst/>
          </a:prstGeom>
          <a:ln w="317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8" name="Прямая со стрелкой 2297"/>
          <p:cNvCxnSpPr>
            <a:stCxn id="58" idx="3"/>
            <a:endCxn id="103" idx="1"/>
          </p:cNvCxnSpPr>
          <p:nvPr/>
        </p:nvCxnSpPr>
        <p:spPr>
          <a:xfrm flipV="1">
            <a:off x="3932238" y="4759703"/>
            <a:ext cx="733435" cy="794"/>
          </a:xfrm>
          <a:prstGeom prst="straightConnector1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9" name="Прямая со стрелкой 2358"/>
          <p:cNvCxnSpPr>
            <a:stCxn id="102" idx="0"/>
            <a:endCxn id="114" idx="2"/>
          </p:cNvCxnSpPr>
          <p:nvPr/>
        </p:nvCxnSpPr>
        <p:spPr>
          <a:xfrm flipV="1">
            <a:off x="5387985" y="3057767"/>
            <a:ext cx="1" cy="283688"/>
          </a:xfrm>
          <a:prstGeom prst="straightConnector1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7" name="Прямоугольник 2376"/>
          <p:cNvSpPr/>
          <p:nvPr/>
        </p:nvSpPr>
        <p:spPr>
          <a:xfrm>
            <a:off x="3676650" y="736108"/>
            <a:ext cx="18383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Субъект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0" name="Прямоугольник 489"/>
          <p:cNvSpPr/>
          <p:nvPr/>
        </p:nvSpPr>
        <p:spPr>
          <a:xfrm>
            <a:off x="8647288" y="669403"/>
            <a:ext cx="24331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Пользователь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381" name="Прямая со стрелкой 2380"/>
          <p:cNvCxnSpPr>
            <a:stCxn id="114" idx="0"/>
            <a:endCxn id="74" idx="2"/>
          </p:cNvCxnSpPr>
          <p:nvPr/>
        </p:nvCxnSpPr>
        <p:spPr>
          <a:xfrm rot="5400000" flipH="1" flipV="1">
            <a:off x="5233779" y="2262210"/>
            <a:ext cx="308414" cy="1"/>
          </a:xfrm>
          <a:prstGeom prst="bentConnector3">
            <a:avLst>
              <a:gd name="adj1" fmla="val 50000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5" name="Прямая со стрелкой 2404"/>
          <p:cNvCxnSpPr>
            <a:stCxn id="57" idx="2"/>
            <a:endCxn id="32" idx="0"/>
          </p:cNvCxnSpPr>
          <p:nvPr/>
        </p:nvCxnSpPr>
        <p:spPr>
          <a:xfrm>
            <a:off x="3209132" y="2391851"/>
            <a:ext cx="0" cy="747632"/>
          </a:xfrm>
          <a:prstGeom prst="straightConnector1">
            <a:avLst/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ятиугольник 54"/>
          <p:cNvSpPr/>
          <p:nvPr/>
        </p:nvSpPr>
        <p:spPr>
          <a:xfrm>
            <a:off x="118292" y="5348374"/>
            <a:ext cx="11937075" cy="1388849"/>
          </a:xfrm>
          <a:prstGeom prst="homePlate">
            <a:avLst>
              <a:gd name="adj" fmla="val 0"/>
            </a:avLst>
          </a:prstGeom>
          <a:noFill/>
          <a:ln w="12700">
            <a:solidFill>
              <a:schemeClr val="accent1">
                <a:shade val="50000"/>
              </a:schemeClr>
            </a:solidFill>
            <a:prstDash val="dash"/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t"/>
          <a:lstStyle/>
          <a:p>
            <a:pPr>
              <a:spcAft>
                <a:spcPts val="300"/>
              </a:spcAft>
              <a:defRPr/>
            </a:pPr>
            <a:endParaRPr lang="ru-RU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4" name="Соединительная линия уступом 63"/>
          <p:cNvCxnSpPr>
            <a:stCxn id="114" idx="1"/>
            <a:endCxn id="32" idx="3"/>
          </p:cNvCxnSpPr>
          <p:nvPr/>
        </p:nvCxnSpPr>
        <p:spPr>
          <a:xfrm rot="10800000" flipV="1">
            <a:off x="3932239" y="2737092"/>
            <a:ext cx="733435" cy="723860"/>
          </a:xfrm>
          <a:prstGeom prst="bentConnector3">
            <a:avLst>
              <a:gd name="adj1" fmla="val 72078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Соединительная линия уступом 69"/>
          <p:cNvCxnSpPr/>
          <p:nvPr/>
        </p:nvCxnSpPr>
        <p:spPr>
          <a:xfrm rot="5400000" flipH="1" flipV="1">
            <a:off x="4053217" y="3275711"/>
            <a:ext cx="454635" cy="1872000"/>
          </a:xfrm>
          <a:prstGeom prst="bentConnector3">
            <a:avLst>
              <a:gd name="adj1" fmla="val 39524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Скругленный прямоугольник 73"/>
          <p:cNvSpPr/>
          <p:nvPr/>
        </p:nvSpPr>
        <p:spPr>
          <a:xfrm>
            <a:off x="4665674" y="1466653"/>
            <a:ext cx="1444625" cy="641350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Утвержден</a:t>
            </a:r>
            <a:endParaRPr lang="ru-RU" sz="1600" b="1" dirty="0">
              <a:solidFill>
                <a:schemeClr val="bg1"/>
              </a:solidFill>
            </a:endParaRPr>
          </a:p>
        </p:txBody>
      </p:sp>
      <p:cxnSp>
        <p:nvCxnSpPr>
          <p:cNvPr id="79" name="Прямая со стрелкой 78"/>
          <p:cNvCxnSpPr>
            <a:stCxn id="74" idx="0"/>
            <a:endCxn id="115" idx="0"/>
          </p:cNvCxnSpPr>
          <p:nvPr/>
        </p:nvCxnSpPr>
        <p:spPr>
          <a:xfrm rot="5400000" flipH="1" flipV="1">
            <a:off x="8235338" y="-1492970"/>
            <a:ext cx="112273" cy="5806975"/>
          </a:xfrm>
          <a:prstGeom prst="bentConnector3">
            <a:avLst>
              <a:gd name="adj1" fmla="val 303611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>
            <a:stCxn id="115" idx="1"/>
            <a:endCxn id="82" idx="3"/>
          </p:cNvCxnSpPr>
          <p:nvPr/>
        </p:nvCxnSpPr>
        <p:spPr>
          <a:xfrm rot="10800000" flipV="1">
            <a:off x="10134599" y="1675054"/>
            <a:ext cx="338050" cy="1"/>
          </a:xfrm>
          <a:prstGeom prst="bentConnector3">
            <a:avLst>
              <a:gd name="adj1" fmla="val 50000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Скругленный прямоугольник 145"/>
          <p:cNvSpPr/>
          <p:nvPr/>
        </p:nvSpPr>
        <p:spPr>
          <a:xfrm>
            <a:off x="6374921" y="2765667"/>
            <a:ext cx="1502030" cy="960632"/>
          </a:xfrm>
          <a:prstGeom prst="roundRect">
            <a:avLst/>
          </a:prstGeom>
          <a:gradFill>
            <a:gsLst>
              <a:gs pos="0">
                <a:srgbClr val="C76966"/>
              </a:gs>
              <a:gs pos="50000">
                <a:srgbClr val="C64B47"/>
              </a:gs>
              <a:gs pos="100000">
                <a:srgbClr val="B63B38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 smtClean="0">
                <a:solidFill>
                  <a:schemeClr val="bg1"/>
                </a:solidFill>
              </a:rPr>
              <a:t>Запрос на перевод в статус «Подлежит замене» (подписание ЭЦП)*</a:t>
            </a:r>
            <a:endParaRPr lang="ru-RU" sz="1100" b="1" dirty="0">
              <a:solidFill>
                <a:schemeClr val="bg1"/>
              </a:solidFill>
            </a:endParaRPr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10379920" y="3507965"/>
            <a:ext cx="1444625" cy="641350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Принят условно</a:t>
            </a:r>
          </a:p>
        </p:txBody>
      </p:sp>
      <p:sp>
        <p:nvSpPr>
          <p:cNvPr id="118" name="Скругленный прямоугольник 117"/>
          <p:cNvSpPr/>
          <p:nvPr/>
        </p:nvSpPr>
        <p:spPr>
          <a:xfrm>
            <a:off x="8755396" y="3498440"/>
            <a:ext cx="1446212" cy="641350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Принят</a:t>
            </a:r>
          </a:p>
        </p:txBody>
      </p:sp>
      <p:cxnSp>
        <p:nvCxnSpPr>
          <p:cNvPr id="200" name="Прямая со стрелкой 83"/>
          <p:cNvCxnSpPr/>
          <p:nvPr/>
        </p:nvCxnSpPr>
        <p:spPr>
          <a:xfrm rot="10800000" flipH="1" flipV="1">
            <a:off x="8738349" y="1664708"/>
            <a:ext cx="916485" cy="3312000"/>
          </a:xfrm>
          <a:prstGeom prst="bentConnector3">
            <a:avLst>
              <a:gd name="adj1" fmla="val -39493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Скругленный прямоугольник 81"/>
          <p:cNvSpPr/>
          <p:nvPr/>
        </p:nvSpPr>
        <p:spPr>
          <a:xfrm>
            <a:off x="8738350" y="1354381"/>
            <a:ext cx="1396249" cy="641350"/>
          </a:xfrm>
          <a:prstGeom prst="roundRect">
            <a:avLst/>
          </a:prstGeom>
          <a:gradFill>
            <a:gsLst>
              <a:gs pos="0">
                <a:srgbClr val="8E77AC"/>
              </a:gs>
              <a:gs pos="33000">
                <a:srgbClr val="8061A5"/>
              </a:gs>
              <a:gs pos="100000">
                <a:srgbClr val="705295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Подлежит замене **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66917" y="1748914"/>
            <a:ext cx="1446213" cy="642937"/>
          </a:xfrm>
          <a:prstGeom prst="roundRect">
            <a:avLst/>
          </a:prstGeom>
          <a:gradFill>
            <a:gsLst>
              <a:gs pos="0">
                <a:srgbClr val="688FC5"/>
              </a:gs>
              <a:gs pos="33000">
                <a:srgbClr val="4A81C2"/>
              </a:gs>
              <a:gs pos="100000">
                <a:srgbClr val="3A71B2"/>
              </a:gs>
            </a:gsLst>
            <a:lin ang="5400000" scaled="0"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Создан</a:t>
            </a:r>
          </a:p>
        </p:txBody>
      </p:sp>
      <p:cxnSp>
        <p:nvCxnSpPr>
          <p:cNvPr id="332" name="Соединительная линия уступом 331"/>
          <p:cNvCxnSpPr>
            <a:stCxn id="57" idx="3"/>
            <a:endCxn id="102" idx="1"/>
          </p:cNvCxnSpPr>
          <p:nvPr/>
        </p:nvCxnSpPr>
        <p:spPr>
          <a:xfrm>
            <a:off x="3932238" y="2070382"/>
            <a:ext cx="733434" cy="1592542"/>
          </a:xfrm>
          <a:prstGeom prst="bentConnector3">
            <a:avLst>
              <a:gd name="adj1" fmla="val 74675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Соединительная линия уступом 350"/>
          <p:cNvCxnSpPr/>
          <p:nvPr/>
        </p:nvCxnSpPr>
        <p:spPr>
          <a:xfrm rot="5400000" flipH="1">
            <a:off x="4088573" y="3037407"/>
            <a:ext cx="201973" cy="1692000"/>
          </a:xfrm>
          <a:prstGeom prst="bentConnector3">
            <a:avLst>
              <a:gd name="adj1" fmla="val -75455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Соединительная линия уступом 365"/>
          <p:cNvCxnSpPr>
            <a:stCxn id="114" idx="3"/>
            <a:endCxn id="103" idx="3"/>
          </p:cNvCxnSpPr>
          <p:nvPr/>
        </p:nvCxnSpPr>
        <p:spPr>
          <a:xfrm>
            <a:off x="6110298" y="2737092"/>
            <a:ext cx="12700" cy="2022611"/>
          </a:xfrm>
          <a:prstGeom prst="bentConnector3">
            <a:avLst>
              <a:gd name="adj1" fmla="val 1800000"/>
            </a:avLst>
          </a:prstGeom>
          <a:ln w="9525">
            <a:solidFill>
              <a:schemeClr val="accent1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5" name="Пятиугольник 414"/>
          <p:cNvSpPr/>
          <p:nvPr/>
        </p:nvSpPr>
        <p:spPr>
          <a:xfrm>
            <a:off x="161423" y="5508575"/>
            <a:ext cx="11942220" cy="1216312"/>
          </a:xfrm>
          <a:prstGeom prst="homePlate">
            <a:avLst>
              <a:gd name="adj" fmla="val 0"/>
            </a:avLst>
          </a:prstGeom>
          <a:noFill/>
          <a:ln w="12700">
            <a:noFill/>
            <a:prstDash val="dash"/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>
              <a:spcAft>
                <a:spcPts val="30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Особенности: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Новый статус формуляра «Подлежит замене»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Формирование запроса «Запрос на перевод в статус «Подлежит замене»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Возможность перевода вручную Пользователем отчета в статус «Подлежит замене» с любого статуса после статуса «Представлен»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Статус «Согласование» разделится на два статуса – «Согласование» и «Утверждение»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300"/>
              </a:spcAft>
              <a:defRPr/>
            </a:pP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76" name="Соединительная линия уступом 175"/>
          <p:cNvCxnSpPr>
            <a:stCxn id="146" idx="3"/>
          </p:cNvCxnSpPr>
          <p:nvPr/>
        </p:nvCxnSpPr>
        <p:spPr>
          <a:xfrm>
            <a:off x="7876950" y="3245983"/>
            <a:ext cx="360000" cy="0"/>
          </a:xfrm>
          <a:prstGeom prst="straightConnector1">
            <a:avLst/>
          </a:prstGeom>
          <a:ln w="9525">
            <a:solidFill>
              <a:schemeClr val="accent2">
                <a:lumMod val="75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Полилиния 59"/>
          <p:cNvSpPr>
            <a:spLocks/>
          </p:cNvSpPr>
          <p:nvPr/>
        </p:nvSpPr>
        <p:spPr bwMode="auto">
          <a:xfrm>
            <a:off x="732004" y="7090584"/>
            <a:ext cx="4608672" cy="589205"/>
          </a:xfrm>
          <a:custGeom>
            <a:avLst/>
            <a:gdLst>
              <a:gd name="T0" fmla="*/ 0 w 7610000"/>
              <a:gd name="T1" fmla="*/ 65351 h 472320"/>
              <a:gd name="T2" fmla="*/ 78729 w 7610000"/>
              <a:gd name="T3" fmla="*/ 0 h 472320"/>
              <a:gd name="T4" fmla="*/ 7531928 w 7610000"/>
              <a:gd name="T5" fmla="*/ 0 h 472320"/>
              <a:gd name="T6" fmla="*/ 7610657 w 7610000"/>
              <a:gd name="T7" fmla="*/ 65351 h 472320"/>
              <a:gd name="T8" fmla="*/ 7610657 w 7610000"/>
              <a:gd name="T9" fmla="*/ 326746 h 472320"/>
              <a:gd name="T10" fmla="*/ 7531928 w 7610000"/>
              <a:gd name="T11" fmla="*/ 392097 h 472320"/>
              <a:gd name="T12" fmla="*/ 78729 w 7610000"/>
              <a:gd name="T13" fmla="*/ 392097 h 472320"/>
              <a:gd name="T14" fmla="*/ 0 w 7610000"/>
              <a:gd name="T15" fmla="*/ 326746 h 472320"/>
              <a:gd name="T16" fmla="*/ 0 w 7610000"/>
              <a:gd name="T17" fmla="*/ 65351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10000"/>
              <a:gd name="T28" fmla="*/ 0 h 472320"/>
              <a:gd name="T29" fmla="*/ 7610000 w 7610000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10000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31278" y="0"/>
                </a:lnTo>
                <a:cubicBezTo>
                  <a:pt x="7574755" y="0"/>
                  <a:pt x="7610000" y="35245"/>
                  <a:pt x="7610000" y="78722"/>
                </a:cubicBezTo>
                <a:lnTo>
                  <a:pt x="7610000" y="393598"/>
                </a:lnTo>
                <a:cubicBezTo>
                  <a:pt x="7610000" y="437075"/>
                  <a:pt x="7574755" y="472320"/>
                  <a:pt x="7531278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1" name="Полилиния 60"/>
          <p:cNvSpPr>
            <a:spLocks/>
          </p:cNvSpPr>
          <p:nvPr/>
        </p:nvSpPr>
        <p:spPr bwMode="auto">
          <a:xfrm>
            <a:off x="732004" y="7732857"/>
            <a:ext cx="4607251" cy="589124"/>
          </a:xfrm>
          <a:custGeom>
            <a:avLst/>
            <a:gdLst>
              <a:gd name="T0" fmla="*/ 0 w 7610000"/>
              <a:gd name="T1" fmla="*/ 58208 h 472320"/>
              <a:gd name="T2" fmla="*/ 78729 w 7610000"/>
              <a:gd name="T3" fmla="*/ 0 h 472320"/>
              <a:gd name="T4" fmla="*/ 7531928 w 7610000"/>
              <a:gd name="T5" fmla="*/ 0 h 472320"/>
              <a:gd name="T6" fmla="*/ 7610657 w 7610000"/>
              <a:gd name="T7" fmla="*/ 58208 h 472320"/>
              <a:gd name="T8" fmla="*/ 7610657 w 7610000"/>
              <a:gd name="T9" fmla="*/ 291029 h 472320"/>
              <a:gd name="T10" fmla="*/ 7531928 w 7610000"/>
              <a:gd name="T11" fmla="*/ 349237 h 472320"/>
              <a:gd name="T12" fmla="*/ 78729 w 7610000"/>
              <a:gd name="T13" fmla="*/ 349237 h 472320"/>
              <a:gd name="T14" fmla="*/ 0 w 7610000"/>
              <a:gd name="T15" fmla="*/ 291029 h 472320"/>
              <a:gd name="T16" fmla="*/ 0 w 7610000"/>
              <a:gd name="T17" fmla="*/ 58208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10000"/>
              <a:gd name="T28" fmla="*/ 0 h 472320"/>
              <a:gd name="T29" fmla="*/ 7610000 w 7610000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10000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31278" y="0"/>
                </a:lnTo>
                <a:cubicBezTo>
                  <a:pt x="7574755" y="0"/>
                  <a:pt x="7610000" y="35245"/>
                  <a:pt x="7610000" y="78722"/>
                </a:cubicBezTo>
                <a:lnTo>
                  <a:pt x="7610000" y="393598"/>
                </a:lnTo>
                <a:cubicBezTo>
                  <a:pt x="7610000" y="437075"/>
                  <a:pt x="7574755" y="472320"/>
                  <a:pt x="7531278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2" name="Полилиния 61"/>
          <p:cNvSpPr>
            <a:spLocks/>
          </p:cNvSpPr>
          <p:nvPr/>
        </p:nvSpPr>
        <p:spPr bwMode="auto">
          <a:xfrm>
            <a:off x="732004" y="8368357"/>
            <a:ext cx="4607251" cy="601503"/>
          </a:xfrm>
          <a:custGeom>
            <a:avLst/>
            <a:gdLst>
              <a:gd name="T0" fmla="*/ 0 w 7610000"/>
              <a:gd name="T1" fmla="*/ 66145 h 472320"/>
              <a:gd name="T2" fmla="*/ 78712 w 7610000"/>
              <a:gd name="T3" fmla="*/ 0 h 472320"/>
              <a:gd name="T4" fmla="*/ 7530357 w 7610000"/>
              <a:gd name="T5" fmla="*/ 0 h 472320"/>
              <a:gd name="T6" fmla="*/ 7609069 w 7610000"/>
              <a:gd name="T7" fmla="*/ 66145 h 472320"/>
              <a:gd name="T8" fmla="*/ 7609069 w 7610000"/>
              <a:gd name="T9" fmla="*/ 330715 h 472320"/>
              <a:gd name="T10" fmla="*/ 7530357 w 7610000"/>
              <a:gd name="T11" fmla="*/ 396860 h 472320"/>
              <a:gd name="T12" fmla="*/ 78712 w 7610000"/>
              <a:gd name="T13" fmla="*/ 396860 h 472320"/>
              <a:gd name="T14" fmla="*/ 0 w 7610000"/>
              <a:gd name="T15" fmla="*/ 330715 h 472320"/>
              <a:gd name="T16" fmla="*/ 0 w 7610000"/>
              <a:gd name="T17" fmla="*/ 66145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10000"/>
              <a:gd name="T28" fmla="*/ 0 h 472320"/>
              <a:gd name="T29" fmla="*/ 7610000 w 7610000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10000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31278" y="0"/>
                </a:lnTo>
                <a:cubicBezTo>
                  <a:pt x="7574755" y="0"/>
                  <a:pt x="7610000" y="35245"/>
                  <a:pt x="7610000" y="78722"/>
                </a:cubicBezTo>
                <a:lnTo>
                  <a:pt x="7610000" y="393598"/>
                </a:lnTo>
                <a:cubicBezTo>
                  <a:pt x="7610000" y="437075"/>
                  <a:pt x="7574755" y="472320"/>
                  <a:pt x="7531278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3" name="Полилиния 62"/>
          <p:cNvSpPr>
            <a:spLocks/>
          </p:cNvSpPr>
          <p:nvPr/>
        </p:nvSpPr>
        <p:spPr bwMode="auto">
          <a:xfrm>
            <a:off x="732004" y="9022996"/>
            <a:ext cx="4607251" cy="586915"/>
          </a:xfrm>
          <a:custGeom>
            <a:avLst/>
            <a:gdLst>
              <a:gd name="T0" fmla="*/ 0 w 7610000"/>
              <a:gd name="T1" fmla="*/ 65351 h 472320"/>
              <a:gd name="T2" fmla="*/ 78712 w 7610000"/>
              <a:gd name="T3" fmla="*/ 0 h 472320"/>
              <a:gd name="T4" fmla="*/ 7530357 w 7610000"/>
              <a:gd name="T5" fmla="*/ 0 h 472320"/>
              <a:gd name="T6" fmla="*/ 7609069 w 7610000"/>
              <a:gd name="T7" fmla="*/ 65351 h 472320"/>
              <a:gd name="T8" fmla="*/ 7609069 w 7610000"/>
              <a:gd name="T9" fmla="*/ 326746 h 472320"/>
              <a:gd name="T10" fmla="*/ 7530357 w 7610000"/>
              <a:gd name="T11" fmla="*/ 392097 h 472320"/>
              <a:gd name="T12" fmla="*/ 78712 w 7610000"/>
              <a:gd name="T13" fmla="*/ 392097 h 472320"/>
              <a:gd name="T14" fmla="*/ 0 w 7610000"/>
              <a:gd name="T15" fmla="*/ 326746 h 472320"/>
              <a:gd name="T16" fmla="*/ 0 w 7610000"/>
              <a:gd name="T17" fmla="*/ 65351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10000"/>
              <a:gd name="T28" fmla="*/ 0 h 472320"/>
              <a:gd name="T29" fmla="*/ 7610000 w 7610000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10000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31278" y="0"/>
                </a:lnTo>
                <a:cubicBezTo>
                  <a:pt x="7574755" y="0"/>
                  <a:pt x="7610000" y="35245"/>
                  <a:pt x="7610000" y="78722"/>
                </a:cubicBezTo>
                <a:lnTo>
                  <a:pt x="7610000" y="393598"/>
                </a:lnTo>
                <a:cubicBezTo>
                  <a:pt x="7610000" y="437075"/>
                  <a:pt x="7574755" y="472320"/>
                  <a:pt x="7531278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5" name="Полилиния 64"/>
          <p:cNvSpPr>
            <a:spLocks/>
          </p:cNvSpPr>
          <p:nvPr/>
        </p:nvSpPr>
        <p:spPr bwMode="auto">
          <a:xfrm>
            <a:off x="732004" y="9663208"/>
            <a:ext cx="4607251" cy="599124"/>
          </a:xfrm>
          <a:custGeom>
            <a:avLst/>
            <a:gdLst>
              <a:gd name="T0" fmla="*/ 0 w 7649548"/>
              <a:gd name="T1" fmla="*/ 64293 h 472320"/>
              <a:gd name="T2" fmla="*/ 78714 w 7649548"/>
              <a:gd name="T3" fmla="*/ 0 h 472320"/>
              <a:gd name="T4" fmla="*/ 7570043 w 7649548"/>
              <a:gd name="T5" fmla="*/ 0 h 472320"/>
              <a:gd name="T6" fmla="*/ 7648757 w 7649548"/>
              <a:gd name="T7" fmla="*/ 64293 h 472320"/>
              <a:gd name="T8" fmla="*/ 7648757 w 7649548"/>
              <a:gd name="T9" fmla="*/ 321455 h 472320"/>
              <a:gd name="T10" fmla="*/ 7570043 w 7649548"/>
              <a:gd name="T11" fmla="*/ 385748 h 472320"/>
              <a:gd name="T12" fmla="*/ 78714 w 7649548"/>
              <a:gd name="T13" fmla="*/ 385748 h 472320"/>
              <a:gd name="T14" fmla="*/ 0 w 7649548"/>
              <a:gd name="T15" fmla="*/ 321455 h 472320"/>
              <a:gd name="T16" fmla="*/ 0 w 7649548"/>
              <a:gd name="T17" fmla="*/ 64293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49548"/>
              <a:gd name="T28" fmla="*/ 0 h 472320"/>
              <a:gd name="T29" fmla="*/ 7649548 w 7649548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49548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70826" y="0"/>
                </a:lnTo>
                <a:cubicBezTo>
                  <a:pt x="7614303" y="0"/>
                  <a:pt x="7649548" y="35245"/>
                  <a:pt x="7649548" y="78722"/>
                </a:cubicBezTo>
                <a:lnTo>
                  <a:pt x="7649548" y="393598"/>
                </a:lnTo>
                <a:cubicBezTo>
                  <a:pt x="7649548" y="437075"/>
                  <a:pt x="7614303" y="472320"/>
                  <a:pt x="7570826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6" name="Полилиния 65"/>
          <p:cNvSpPr>
            <a:spLocks/>
          </p:cNvSpPr>
          <p:nvPr/>
        </p:nvSpPr>
        <p:spPr bwMode="auto">
          <a:xfrm>
            <a:off x="732004" y="10323368"/>
            <a:ext cx="4607251" cy="601503"/>
          </a:xfrm>
          <a:custGeom>
            <a:avLst/>
            <a:gdLst>
              <a:gd name="T0" fmla="*/ 0 w 7649548"/>
              <a:gd name="T1" fmla="*/ 63234 h 472320"/>
              <a:gd name="T2" fmla="*/ 78714 w 7649548"/>
              <a:gd name="T3" fmla="*/ 0 h 472320"/>
              <a:gd name="T4" fmla="*/ 7570043 w 7649548"/>
              <a:gd name="T5" fmla="*/ 0 h 472320"/>
              <a:gd name="T6" fmla="*/ 7648757 w 7649548"/>
              <a:gd name="T7" fmla="*/ 63234 h 472320"/>
              <a:gd name="T8" fmla="*/ 7648757 w 7649548"/>
              <a:gd name="T9" fmla="*/ 316163 h 472320"/>
              <a:gd name="T10" fmla="*/ 7570043 w 7649548"/>
              <a:gd name="T11" fmla="*/ 379397 h 472320"/>
              <a:gd name="T12" fmla="*/ 78714 w 7649548"/>
              <a:gd name="T13" fmla="*/ 379397 h 472320"/>
              <a:gd name="T14" fmla="*/ 0 w 7649548"/>
              <a:gd name="T15" fmla="*/ 316163 h 472320"/>
              <a:gd name="T16" fmla="*/ 0 w 7649548"/>
              <a:gd name="T17" fmla="*/ 63234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49548"/>
              <a:gd name="T28" fmla="*/ 0 h 472320"/>
              <a:gd name="T29" fmla="*/ 7649548 w 7649548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49548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70826" y="0"/>
                </a:lnTo>
                <a:cubicBezTo>
                  <a:pt x="7614303" y="0"/>
                  <a:pt x="7649548" y="35245"/>
                  <a:pt x="7649548" y="78722"/>
                </a:cubicBezTo>
                <a:lnTo>
                  <a:pt x="7649548" y="393598"/>
                </a:lnTo>
                <a:cubicBezTo>
                  <a:pt x="7649548" y="437075"/>
                  <a:pt x="7614303" y="472320"/>
                  <a:pt x="7570826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7" name="Полилиния 66"/>
          <p:cNvSpPr>
            <a:spLocks/>
          </p:cNvSpPr>
          <p:nvPr/>
        </p:nvSpPr>
        <p:spPr bwMode="auto">
          <a:xfrm>
            <a:off x="732004" y="10978646"/>
            <a:ext cx="4607252" cy="601506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8" name="Полилиния 67"/>
          <p:cNvSpPr>
            <a:spLocks/>
          </p:cNvSpPr>
          <p:nvPr/>
        </p:nvSpPr>
        <p:spPr bwMode="auto">
          <a:xfrm>
            <a:off x="732004" y="11630915"/>
            <a:ext cx="4607251" cy="601506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9" name="Полилиния 68"/>
          <p:cNvSpPr>
            <a:spLocks/>
          </p:cNvSpPr>
          <p:nvPr/>
        </p:nvSpPr>
        <p:spPr bwMode="auto">
          <a:xfrm>
            <a:off x="6013467" y="7090404"/>
            <a:ext cx="6041903" cy="590042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72" name="Полилиния 71"/>
          <p:cNvSpPr>
            <a:spLocks/>
          </p:cNvSpPr>
          <p:nvPr/>
        </p:nvSpPr>
        <p:spPr bwMode="auto">
          <a:xfrm>
            <a:off x="6013466" y="7739816"/>
            <a:ext cx="6041903" cy="592923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73" name="Полилиния 72"/>
          <p:cNvSpPr>
            <a:spLocks/>
          </p:cNvSpPr>
          <p:nvPr/>
        </p:nvSpPr>
        <p:spPr bwMode="auto">
          <a:xfrm>
            <a:off x="6013466" y="8384407"/>
            <a:ext cx="6041904" cy="714679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75" name="Полилиния 74"/>
          <p:cNvSpPr>
            <a:spLocks/>
          </p:cNvSpPr>
          <p:nvPr/>
        </p:nvSpPr>
        <p:spPr bwMode="auto">
          <a:xfrm>
            <a:off x="6022372" y="9152973"/>
            <a:ext cx="6032998" cy="604210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76" name="Полилиния 75"/>
          <p:cNvSpPr>
            <a:spLocks/>
          </p:cNvSpPr>
          <p:nvPr/>
        </p:nvSpPr>
        <p:spPr bwMode="auto">
          <a:xfrm>
            <a:off x="6022372" y="9808685"/>
            <a:ext cx="6032998" cy="611027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77" name="Полилиния 76"/>
          <p:cNvSpPr>
            <a:spLocks/>
          </p:cNvSpPr>
          <p:nvPr/>
        </p:nvSpPr>
        <p:spPr bwMode="auto">
          <a:xfrm>
            <a:off x="5990166" y="10455704"/>
            <a:ext cx="6065203" cy="611030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78" name="Полилиния 77"/>
          <p:cNvSpPr>
            <a:spLocks/>
          </p:cNvSpPr>
          <p:nvPr/>
        </p:nvSpPr>
        <p:spPr bwMode="auto">
          <a:xfrm>
            <a:off x="6022372" y="11113333"/>
            <a:ext cx="6032998" cy="1128609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grpSp>
        <p:nvGrpSpPr>
          <p:cNvPr id="80" name="Группа 79"/>
          <p:cNvGrpSpPr/>
          <p:nvPr/>
        </p:nvGrpSpPr>
        <p:grpSpPr>
          <a:xfrm>
            <a:off x="327354" y="7079927"/>
            <a:ext cx="774551" cy="611032"/>
            <a:chOff x="327354" y="1506904"/>
            <a:chExt cx="774551" cy="611032"/>
          </a:xfrm>
        </p:grpSpPr>
        <p:sp>
          <p:nvSpPr>
            <p:cNvPr id="81" name="Пятиугольник 80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Нашивка 82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Овал 85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/>
                <a:t>1</a:t>
              </a:r>
              <a:endParaRPr lang="ru-RU" sz="1400" b="1" dirty="0"/>
            </a:p>
          </p:txBody>
        </p:sp>
      </p:grpSp>
      <p:grpSp>
        <p:nvGrpSpPr>
          <p:cNvPr id="87" name="Группа 86"/>
          <p:cNvGrpSpPr/>
          <p:nvPr/>
        </p:nvGrpSpPr>
        <p:grpSpPr>
          <a:xfrm>
            <a:off x="321946" y="7723330"/>
            <a:ext cx="774551" cy="611032"/>
            <a:chOff x="327354" y="1506904"/>
            <a:chExt cx="774551" cy="611032"/>
          </a:xfrm>
        </p:grpSpPr>
        <p:sp>
          <p:nvSpPr>
            <p:cNvPr id="88" name="Пятиугольник 87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Нашивка 88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0" name="Прямоугольник 89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/>
                <a:t>2</a:t>
              </a:r>
              <a:endParaRPr lang="ru-RU" sz="1400" b="1" dirty="0"/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312114" y="8358832"/>
            <a:ext cx="774551" cy="611032"/>
            <a:chOff x="327354" y="1506904"/>
            <a:chExt cx="774551" cy="611032"/>
          </a:xfrm>
        </p:grpSpPr>
        <p:sp>
          <p:nvSpPr>
            <p:cNvPr id="93" name="Пятиугольник 92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Нашивка 93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/>
                <a:t>3</a:t>
              </a:r>
              <a:endParaRPr lang="ru-RU" sz="1400" b="1" dirty="0"/>
            </a:p>
          </p:txBody>
        </p:sp>
      </p:grpSp>
      <p:grpSp>
        <p:nvGrpSpPr>
          <p:cNvPr id="97" name="Группа 96"/>
          <p:cNvGrpSpPr/>
          <p:nvPr/>
        </p:nvGrpSpPr>
        <p:grpSpPr>
          <a:xfrm>
            <a:off x="304494" y="9014553"/>
            <a:ext cx="774551" cy="611032"/>
            <a:chOff x="327354" y="1506904"/>
            <a:chExt cx="774551" cy="611032"/>
          </a:xfrm>
        </p:grpSpPr>
        <p:sp>
          <p:nvSpPr>
            <p:cNvPr id="98" name="Пятиугольник 97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Нашивка 98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/>
                <a:t>4</a:t>
              </a:r>
              <a:endParaRPr lang="ru-RU" sz="1400" b="1" dirty="0"/>
            </a:p>
          </p:txBody>
        </p:sp>
      </p:grpSp>
      <p:grpSp>
        <p:nvGrpSpPr>
          <p:cNvPr id="104" name="Группа 103"/>
          <p:cNvGrpSpPr/>
          <p:nvPr/>
        </p:nvGrpSpPr>
        <p:grpSpPr>
          <a:xfrm>
            <a:off x="312114" y="9656065"/>
            <a:ext cx="774551" cy="611032"/>
            <a:chOff x="327354" y="1506904"/>
            <a:chExt cx="774551" cy="611032"/>
          </a:xfrm>
        </p:grpSpPr>
        <p:sp>
          <p:nvSpPr>
            <p:cNvPr id="105" name="Пятиугольник 104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Нашивка 105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/>
                <a:t>5</a:t>
              </a:r>
              <a:endParaRPr lang="ru-RU" sz="1400" b="1" dirty="0"/>
            </a:p>
          </p:txBody>
        </p:sp>
      </p:grpSp>
      <p:grpSp>
        <p:nvGrpSpPr>
          <p:cNvPr id="109" name="Группа 108"/>
          <p:cNvGrpSpPr/>
          <p:nvPr/>
        </p:nvGrpSpPr>
        <p:grpSpPr>
          <a:xfrm>
            <a:off x="304493" y="10313842"/>
            <a:ext cx="774551" cy="611032"/>
            <a:chOff x="327354" y="1506904"/>
            <a:chExt cx="774551" cy="611032"/>
          </a:xfrm>
        </p:grpSpPr>
        <p:sp>
          <p:nvSpPr>
            <p:cNvPr id="110" name="Пятиугольник 109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Нашивка 110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/>
                <a:t>6</a:t>
              </a:r>
              <a:endParaRPr lang="ru-RU" sz="1400" b="1" dirty="0"/>
            </a:p>
          </p:txBody>
        </p:sp>
      </p:grpSp>
      <p:grpSp>
        <p:nvGrpSpPr>
          <p:cNvPr id="121" name="Группа 120"/>
          <p:cNvGrpSpPr/>
          <p:nvPr/>
        </p:nvGrpSpPr>
        <p:grpSpPr>
          <a:xfrm>
            <a:off x="304494" y="10969122"/>
            <a:ext cx="774551" cy="611032"/>
            <a:chOff x="327354" y="1506904"/>
            <a:chExt cx="774551" cy="611032"/>
          </a:xfrm>
        </p:grpSpPr>
        <p:sp>
          <p:nvSpPr>
            <p:cNvPr id="122" name="Пятиугольник 121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Нашивка 122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/>
                <a:t>7</a:t>
              </a:r>
              <a:endParaRPr lang="ru-RU" sz="1400" b="1" dirty="0"/>
            </a:p>
          </p:txBody>
        </p:sp>
      </p:grpSp>
      <p:grpSp>
        <p:nvGrpSpPr>
          <p:cNvPr id="126" name="Группа 125"/>
          <p:cNvGrpSpPr/>
          <p:nvPr/>
        </p:nvGrpSpPr>
        <p:grpSpPr>
          <a:xfrm>
            <a:off x="306430" y="11621392"/>
            <a:ext cx="774551" cy="611032"/>
            <a:chOff x="327354" y="1506904"/>
            <a:chExt cx="774551" cy="611032"/>
          </a:xfrm>
        </p:grpSpPr>
        <p:sp>
          <p:nvSpPr>
            <p:cNvPr id="127" name="Пятиугольник 126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Нашивка 127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9" name="Прямоугольник 128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Овал 129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/>
                <a:t>8</a:t>
              </a:r>
              <a:endParaRPr lang="ru-RU" sz="1400" b="1" dirty="0"/>
            </a:p>
          </p:txBody>
        </p:sp>
      </p:grpSp>
      <p:grpSp>
        <p:nvGrpSpPr>
          <p:cNvPr id="131" name="Группа 130"/>
          <p:cNvGrpSpPr/>
          <p:nvPr/>
        </p:nvGrpSpPr>
        <p:grpSpPr>
          <a:xfrm>
            <a:off x="5608817" y="7085653"/>
            <a:ext cx="774551" cy="611032"/>
            <a:chOff x="327354" y="1506904"/>
            <a:chExt cx="774551" cy="611032"/>
          </a:xfrm>
        </p:grpSpPr>
        <p:sp>
          <p:nvSpPr>
            <p:cNvPr id="132" name="Пятиугольник 131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Нашивка 132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34" name="Прямоугольник 133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5" name="Овал 134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/>
                <a:t>9</a:t>
              </a:r>
              <a:endParaRPr lang="ru-RU" sz="1400" b="1" dirty="0"/>
            </a:p>
          </p:txBody>
        </p:sp>
      </p:grpSp>
      <p:grpSp>
        <p:nvGrpSpPr>
          <p:cNvPr id="136" name="Группа 135"/>
          <p:cNvGrpSpPr/>
          <p:nvPr/>
        </p:nvGrpSpPr>
        <p:grpSpPr>
          <a:xfrm>
            <a:off x="5603409" y="7739814"/>
            <a:ext cx="774551" cy="611032"/>
            <a:chOff x="327354" y="1506904"/>
            <a:chExt cx="774551" cy="611032"/>
          </a:xfrm>
        </p:grpSpPr>
        <p:sp>
          <p:nvSpPr>
            <p:cNvPr id="137" name="Пятиугольник 136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8" name="Нашивка 137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39" name="Прямоугольник 138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Овал 139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00" b="1" dirty="0"/>
            </a:p>
          </p:txBody>
        </p:sp>
      </p:grpSp>
      <p:grpSp>
        <p:nvGrpSpPr>
          <p:cNvPr id="141" name="Группа 140"/>
          <p:cNvGrpSpPr/>
          <p:nvPr/>
        </p:nvGrpSpPr>
        <p:grpSpPr>
          <a:xfrm>
            <a:off x="5593577" y="8375068"/>
            <a:ext cx="766929" cy="731642"/>
            <a:chOff x="327354" y="1506904"/>
            <a:chExt cx="602519" cy="611032"/>
          </a:xfrm>
        </p:grpSpPr>
        <p:sp>
          <p:nvSpPr>
            <p:cNvPr id="142" name="Пятиугольник 141"/>
            <p:cNvSpPr/>
            <p:nvPr/>
          </p:nvSpPr>
          <p:spPr>
            <a:xfrm>
              <a:off x="327354" y="1506904"/>
              <a:ext cx="602519" cy="611029"/>
            </a:xfrm>
            <a:prstGeom prst="homePlate">
              <a:avLst>
                <a:gd name="adj" fmla="val 27205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Нашивка 142"/>
            <p:cNvSpPr/>
            <p:nvPr/>
          </p:nvSpPr>
          <p:spPr>
            <a:xfrm>
              <a:off x="621095" y="1506905"/>
              <a:ext cx="239294" cy="611029"/>
            </a:xfrm>
            <a:prstGeom prst="chevron">
              <a:avLst>
                <a:gd name="adj" fmla="val 58664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44" name="Прямоугольник 143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Овал 144"/>
            <p:cNvSpPr/>
            <p:nvPr/>
          </p:nvSpPr>
          <p:spPr>
            <a:xfrm>
              <a:off x="381642" y="1683503"/>
              <a:ext cx="275587" cy="275588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/>
            </a:p>
          </p:txBody>
        </p:sp>
      </p:grpSp>
      <p:grpSp>
        <p:nvGrpSpPr>
          <p:cNvPr id="147" name="Группа 146"/>
          <p:cNvGrpSpPr/>
          <p:nvPr/>
        </p:nvGrpSpPr>
        <p:grpSpPr>
          <a:xfrm>
            <a:off x="5585957" y="9146151"/>
            <a:ext cx="774551" cy="611032"/>
            <a:chOff x="327354" y="1506904"/>
            <a:chExt cx="774551" cy="611032"/>
          </a:xfrm>
        </p:grpSpPr>
        <p:sp>
          <p:nvSpPr>
            <p:cNvPr id="148" name="Пятиугольник 147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Нашивка 148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50" name="Прямоугольник 149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1" name="Овал 150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/>
            </a:p>
          </p:txBody>
        </p:sp>
      </p:grpSp>
      <p:grpSp>
        <p:nvGrpSpPr>
          <p:cNvPr id="152" name="Группа 151"/>
          <p:cNvGrpSpPr/>
          <p:nvPr/>
        </p:nvGrpSpPr>
        <p:grpSpPr>
          <a:xfrm>
            <a:off x="5593577" y="9808683"/>
            <a:ext cx="774551" cy="611032"/>
            <a:chOff x="327354" y="1506904"/>
            <a:chExt cx="774551" cy="611032"/>
          </a:xfrm>
        </p:grpSpPr>
        <p:sp>
          <p:nvSpPr>
            <p:cNvPr id="153" name="Пятиугольник 152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4" name="Нашивка 153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55" name="Прямоугольник 154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Овал 155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/>
            </a:p>
          </p:txBody>
        </p:sp>
      </p:grpSp>
      <p:grpSp>
        <p:nvGrpSpPr>
          <p:cNvPr id="157" name="Группа 156"/>
          <p:cNvGrpSpPr/>
          <p:nvPr/>
        </p:nvGrpSpPr>
        <p:grpSpPr>
          <a:xfrm>
            <a:off x="5585956" y="10455702"/>
            <a:ext cx="774551" cy="611032"/>
            <a:chOff x="327354" y="1506904"/>
            <a:chExt cx="774551" cy="611032"/>
          </a:xfrm>
        </p:grpSpPr>
        <p:sp>
          <p:nvSpPr>
            <p:cNvPr id="158" name="Пятиугольник 157"/>
            <p:cNvSpPr/>
            <p:nvPr/>
          </p:nvSpPr>
          <p:spPr>
            <a:xfrm>
              <a:off x="327354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9" name="Нашивка 158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60" name="Прямоугольник 159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1" name="Овал 160"/>
            <p:cNvSpPr/>
            <p:nvPr/>
          </p:nvSpPr>
          <p:spPr>
            <a:xfrm>
              <a:off x="381642" y="1630839"/>
              <a:ext cx="350361" cy="3503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/>
            </a:p>
          </p:txBody>
        </p:sp>
      </p:grpSp>
      <p:grpSp>
        <p:nvGrpSpPr>
          <p:cNvPr id="162" name="Группа 161"/>
          <p:cNvGrpSpPr/>
          <p:nvPr/>
        </p:nvGrpSpPr>
        <p:grpSpPr>
          <a:xfrm>
            <a:off x="5585957" y="11113333"/>
            <a:ext cx="797412" cy="1128609"/>
            <a:chOff x="327354" y="1506904"/>
            <a:chExt cx="465316" cy="611032"/>
          </a:xfrm>
        </p:grpSpPr>
        <p:sp>
          <p:nvSpPr>
            <p:cNvPr id="163" name="Пятиугольник 162"/>
            <p:cNvSpPr/>
            <p:nvPr/>
          </p:nvSpPr>
          <p:spPr>
            <a:xfrm>
              <a:off x="327354" y="1506904"/>
              <a:ext cx="465316" cy="611029"/>
            </a:xfrm>
            <a:prstGeom prst="homePlate">
              <a:avLst>
                <a:gd name="adj" fmla="val 28219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4" name="Прямоугольник 163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Овал 164"/>
            <p:cNvSpPr/>
            <p:nvPr/>
          </p:nvSpPr>
          <p:spPr>
            <a:xfrm>
              <a:off x="381642" y="1710568"/>
              <a:ext cx="181582" cy="181582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b="1" dirty="0"/>
            </a:p>
          </p:txBody>
        </p:sp>
        <p:sp>
          <p:nvSpPr>
            <p:cNvPr id="166" name="Нашивка 165"/>
            <p:cNvSpPr/>
            <p:nvPr/>
          </p:nvSpPr>
          <p:spPr>
            <a:xfrm>
              <a:off x="549980" y="1506905"/>
              <a:ext cx="191079" cy="611029"/>
            </a:xfrm>
            <a:prstGeom prst="chevron">
              <a:avLst>
                <a:gd name="adj" fmla="val 72166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67" name="Прямоугольник 166"/>
          <p:cNvSpPr/>
          <p:nvPr/>
        </p:nvSpPr>
        <p:spPr>
          <a:xfrm>
            <a:off x="5649704" y="7901949"/>
            <a:ext cx="367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b="1" dirty="0" smtClean="0">
                <a:solidFill>
                  <a:prstClr val="white"/>
                </a:solidFill>
                <a:latin typeface="Calibri"/>
              </a:rPr>
              <a:t>10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8" name="Прямоугольник 167"/>
          <p:cNvSpPr/>
          <p:nvPr/>
        </p:nvSpPr>
        <p:spPr>
          <a:xfrm>
            <a:off x="5654964" y="8590111"/>
            <a:ext cx="367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b="1" dirty="0" smtClean="0">
                <a:solidFill>
                  <a:prstClr val="white"/>
                </a:solidFill>
                <a:latin typeface="Calibri"/>
              </a:rPr>
              <a:t>11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9" name="Прямоугольник 168"/>
          <p:cNvSpPr/>
          <p:nvPr/>
        </p:nvSpPr>
        <p:spPr>
          <a:xfrm>
            <a:off x="5635060" y="9291377"/>
            <a:ext cx="367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b="1" dirty="0" smtClean="0">
                <a:solidFill>
                  <a:prstClr val="white"/>
                </a:solidFill>
                <a:latin typeface="Calibri"/>
              </a:rPr>
              <a:t>12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0" name="Прямоугольник 169"/>
          <p:cNvSpPr/>
          <p:nvPr/>
        </p:nvSpPr>
        <p:spPr>
          <a:xfrm>
            <a:off x="5643953" y="9953909"/>
            <a:ext cx="367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b="1" dirty="0" smtClean="0">
                <a:solidFill>
                  <a:prstClr val="white"/>
                </a:solidFill>
                <a:latin typeface="Calibri"/>
              </a:rPr>
              <a:t>13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5631575" y="10597543"/>
            <a:ext cx="367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b="1" dirty="0" smtClean="0">
                <a:solidFill>
                  <a:prstClr val="white"/>
                </a:solidFill>
                <a:latin typeface="Calibri"/>
              </a:rPr>
              <a:t>14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5654964" y="11494434"/>
            <a:ext cx="3674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b="1" dirty="0" smtClean="0">
                <a:solidFill>
                  <a:prstClr val="white"/>
                </a:solidFill>
                <a:latin typeface="Calibri"/>
              </a:rPr>
              <a:t>15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885499" y="7085658"/>
            <a:ext cx="3644460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lvl="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Общая информация о бюджетной системе и бюджетном устройстве Российской Федерации</a:t>
            </a:r>
          </a:p>
        </p:txBody>
      </p:sp>
      <p:sp>
        <p:nvSpPr>
          <p:cNvPr id="174" name="Скругленный прямоугольник 173"/>
          <p:cNvSpPr/>
          <p:nvPr/>
        </p:nvSpPr>
        <p:spPr>
          <a:xfrm>
            <a:off x="4411621" y="7090584"/>
            <a:ext cx="927634" cy="589205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4 вида</a:t>
            </a:r>
            <a:endParaRPr lang="ru-RU" sz="1400" b="1" dirty="0"/>
          </a:p>
        </p:txBody>
      </p:sp>
      <p:sp>
        <p:nvSpPr>
          <p:cNvPr id="175" name="Прямоугольник 174"/>
          <p:cNvSpPr/>
          <p:nvPr/>
        </p:nvSpPr>
        <p:spPr>
          <a:xfrm>
            <a:off x="885499" y="7793475"/>
            <a:ext cx="364446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Информация о бюджетном законодательстве Российской Федерации</a:t>
            </a:r>
          </a:p>
        </p:txBody>
      </p:sp>
      <p:sp>
        <p:nvSpPr>
          <p:cNvPr id="177" name="Прямоугольник 176"/>
          <p:cNvSpPr/>
          <p:nvPr/>
        </p:nvSpPr>
        <p:spPr>
          <a:xfrm>
            <a:off x="885499" y="8431731"/>
            <a:ext cx="3644460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Информация о бюджетной классификации Российской Федерации</a:t>
            </a:r>
          </a:p>
        </p:txBody>
      </p:sp>
      <p:sp>
        <p:nvSpPr>
          <p:cNvPr id="178" name="Скругленный прямоугольник 177"/>
          <p:cNvSpPr/>
          <p:nvPr/>
        </p:nvSpPr>
        <p:spPr>
          <a:xfrm>
            <a:off x="4411621" y="7729056"/>
            <a:ext cx="927634" cy="592925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5 видов</a:t>
            </a:r>
            <a:endParaRPr lang="ru-RU" sz="1400" b="1" dirty="0"/>
          </a:p>
        </p:txBody>
      </p:sp>
      <p:sp>
        <p:nvSpPr>
          <p:cNvPr id="179" name="Скругленный прямоугольник 178"/>
          <p:cNvSpPr/>
          <p:nvPr/>
        </p:nvSpPr>
        <p:spPr>
          <a:xfrm>
            <a:off x="4411621" y="8375068"/>
            <a:ext cx="927634" cy="594792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17 видов</a:t>
            </a:r>
            <a:endParaRPr lang="ru-RU" sz="1400" b="1" dirty="0"/>
          </a:p>
        </p:txBody>
      </p:sp>
      <p:sp>
        <p:nvSpPr>
          <p:cNvPr id="180" name="Прямоугольник 179"/>
          <p:cNvSpPr/>
          <p:nvPr/>
        </p:nvSpPr>
        <p:spPr>
          <a:xfrm>
            <a:off x="885499" y="9166636"/>
            <a:ext cx="3644460" cy="27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Информация о бюджетном процессе</a:t>
            </a:r>
          </a:p>
        </p:txBody>
      </p:sp>
      <p:sp>
        <p:nvSpPr>
          <p:cNvPr id="181" name="Скругленный прямоугольник 180"/>
          <p:cNvSpPr/>
          <p:nvPr/>
        </p:nvSpPr>
        <p:spPr>
          <a:xfrm>
            <a:off x="4411621" y="9022995"/>
            <a:ext cx="927634" cy="586915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4 вида</a:t>
            </a:r>
            <a:endParaRPr lang="ru-RU" sz="1400" b="1" dirty="0"/>
          </a:p>
        </p:txBody>
      </p:sp>
      <p:sp>
        <p:nvSpPr>
          <p:cNvPr id="182" name="Прямоугольник 181"/>
          <p:cNvSpPr/>
          <p:nvPr/>
        </p:nvSpPr>
        <p:spPr>
          <a:xfrm>
            <a:off x="885499" y="9643916"/>
            <a:ext cx="3644460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Информация о правилах и процедурах составления, утверждения, исполнения бюджетов и кассового обслуживания</a:t>
            </a:r>
          </a:p>
        </p:txBody>
      </p:sp>
      <p:sp>
        <p:nvSpPr>
          <p:cNvPr id="183" name="Скругленный прямоугольник 182"/>
          <p:cNvSpPr/>
          <p:nvPr/>
        </p:nvSpPr>
        <p:spPr>
          <a:xfrm>
            <a:off x="4411621" y="9663208"/>
            <a:ext cx="927634" cy="599124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37 видов</a:t>
            </a:r>
            <a:endParaRPr lang="ru-RU" sz="1400" b="1" dirty="0"/>
          </a:p>
        </p:txBody>
      </p:sp>
      <p:sp>
        <p:nvSpPr>
          <p:cNvPr id="184" name="Прямоугольник 183"/>
          <p:cNvSpPr/>
          <p:nvPr/>
        </p:nvSpPr>
        <p:spPr>
          <a:xfrm>
            <a:off x="885499" y="10300326"/>
            <a:ext cx="3644460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Информация о составлении, внешней проверке, рассмотрении и утверждении бюджетной отчетности</a:t>
            </a:r>
          </a:p>
        </p:txBody>
      </p:sp>
      <p:sp>
        <p:nvSpPr>
          <p:cNvPr id="185" name="Скругленный прямоугольник 184"/>
          <p:cNvSpPr/>
          <p:nvPr/>
        </p:nvSpPr>
        <p:spPr>
          <a:xfrm>
            <a:off x="4411621" y="10323533"/>
            <a:ext cx="927634" cy="601338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14 видов</a:t>
            </a:r>
            <a:endParaRPr lang="ru-RU" sz="1400" b="1" dirty="0"/>
          </a:p>
        </p:txBody>
      </p:sp>
      <p:sp>
        <p:nvSpPr>
          <p:cNvPr id="186" name="Прямоугольник 185"/>
          <p:cNvSpPr/>
          <p:nvPr/>
        </p:nvSpPr>
        <p:spPr>
          <a:xfrm>
            <a:off x="885499" y="11135040"/>
            <a:ext cx="3644460" cy="27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Информация о расходах бюджетов</a:t>
            </a:r>
          </a:p>
        </p:txBody>
      </p:sp>
      <p:sp>
        <p:nvSpPr>
          <p:cNvPr id="187" name="Скругленный прямоугольник 186"/>
          <p:cNvSpPr/>
          <p:nvPr/>
        </p:nvSpPr>
        <p:spPr>
          <a:xfrm>
            <a:off x="4411621" y="10978645"/>
            <a:ext cx="927634" cy="601505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32 вида</a:t>
            </a:r>
            <a:endParaRPr lang="ru-RU" sz="1400" b="1" dirty="0"/>
          </a:p>
        </p:txBody>
      </p:sp>
      <p:sp>
        <p:nvSpPr>
          <p:cNvPr id="188" name="Прямоугольник 187"/>
          <p:cNvSpPr/>
          <p:nvPr/>
        </p:nvSpPr>
        <p:spPr>
          <a:xfrm>
            <a:off x="885499" y="11795512"/>
            <a:ext cx="3644460" cy="27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Информация о доходах бюджетов</a:t>
            </a:r>
          </a:p>
        </p:txBody>
      </p:sp>
      <p:sp>
        <p:nvSpPr>
          <p:cNvPr id="189" name="Скругленный прямоугольник 188"/>
          <p:cNvSpPr/>
          <p:nvPr/>
        </p:nvSpPr>
        <p:spPr>
          <a:xfrm>
            <a:off x="4411621" y="11630915"/>
            <a:ext cx="927634" cy="601506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13 видов</a:t>
            </a:r>
            <a:endParaRPr lang="ru-RU" sz="1400" b="1" dirty="0"/>
          </a:p>
        </p:txBody>
      </p:sp>
      <p:sp>
        <p:nvSpPr>
          <p:cNvPr id="190" name="Прямоугольник 189"/>
          <p:cNvSpPr/>
          <p:nvPr/>
        </p:nvSpPr>
        <p:spPr>
          <a:xfrm>
            <a:off x="6150981" y="7254979"/>
            <a:ext cx="5273639" cy="27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Информация о сбалансированности </a:t>
            </a:r>
            <a:r>
              <a:rPr lang="ru-RU" altLang="ru-RU" sz="1300" dirty="0" smtClean="0">
                <a:solidFill>
                  <a:srgbClr val="17375E"/>
                </a:solidFill>
                <a:cs typeface="Times New Roman" pitchFamily="18" charset="0"/>
              </a:rPr>
              <a:t>бюджетов</a:t>
            </a: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191" name="Скругленный прямоугольник 190"/>
          <p:cNvSpPr/>
          <p:nvPr/>
        </p:nvSpPr>
        <p:spPr>
          <a:xfrm>
            <a:off x="11129385" y="7090583"/>
            <a:ext cx="925984" cy="589205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18 видов</a:t>
            </a:r>
            <a:endParaRPr lang="ru-RU" sz="1400" b="1" dirty="0"/>
          </a:p>
        </p:txBody>
      </p:sp>
      <p:sp>
        <p:nvSpPr>
          <p:cNvPr id="192" name="Прямоугольник 191"/>
          <p:cNvSpPr/>
          <p:nvPr/>
        </p:nvSpPr>
        <p:spPr>
          <a:xfrm>
            <a:off x="6150980" y="7824395"/>
            <a:ext cx="5273639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Информация о государственном (муниципальном) финансовом контроле</a:t>
            </a:r>
          </a:p>
        </p:txBody>
      </p:sp>
      <p:sp>
        <p:nvSpPr>
          <p:cNvPr id="193" name="Скругленный прямоугольник 192"/>
          <p:cNvSpPr/>
          <p:nvPr/>
        </p:nvSpPr>
        <p:spPr>
          <a:xfrm>
            <a:off x="11129383" y="7743615"/>
            <a:ext cx="925985" cy="589124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8</a:t>
            </a:r>
            <a:r>
              <a:rPr lang="ru-RU" sz="1400" b="1" dirty="0" smtClean="0"/>
              <a:t> видов</a:t>
            </a:r>
            <a:endParaRPr lang="ru-RU" sz="1400" b="1" dirty="0"/>
          </a:p>
        </p:txBody>
      </p:sp>
      <p:sp>
        <p:nvSpPr>
          <p:cNvPr id="194" name="Прямоугольник 193"/>
          <p:cNvSpPr/>
          <p:nvPr/>
        </p:nvSpPr>
        <p:spPr>
          <a:xfrm>
            <a:off x="6150982" y="8341375"/>
            <a:ext cx="506446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Основные экономические и финансовые показатели бюджетов зарубежных стран, сравнительный анализ состояния государственных и муниципальных финансов Российской Федерации и ведущих стран мира</a:t>
            </a:r>
          </a:p>
        </p:txBody>
      </p:sp>
      <p:sp>
        <p:nvSpPr>
          <p:cNvPr id="195" name="Скругленный прямоугольник 194"/>
          <p:cNvSpPr/>
          <p:nvPr/>
        </p:nvSpPr>
        <p:spPr>
          <a:xfrm>
            <a:off x="11129384" y="8384406"/>
            <a:ext cx="925984" cy="714679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1</a:t>
            </a:r>
            <a:r>
              <a:rPr lang="ru-RU" sz="1400" b="1" dirty="0" smtClean="0"/>
              <a:t> вид</a:t>
            </a:r>
            <a:endParaRPr lang="ru-RU" sz="1400" b="1" dirty="0"/>
          </a:p>
        </p:txBody>
      </p:sp>
      <p:sp>
        <p:nvSpPr>
          <p:cNvPr id="196" name="Прямоугольник 195"/>
          <p:cNvSpPr/>
          <p:nvPr/>
        </p:nvSpPr>
        <p:spPr>
          <a:xfrm>
            <a:off x="6150982" y="9131360"/>
            <a:ext cx="5064468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Информация о текущих событиях в сфере управления государственными и муниципальными финансами публично-правового образования (новостная информация)</a:t>
            </a:r>
          </a:p>
        </p:txBody>
      </p:sp>
      <p:sp>
        <p:nvSpPr>
          <p:cNvPr id="197" name="Скругленный прямоугольник 196"/>
          <p:cNvSpPr/>
          <p:nvPr/>
        </p:nvSpPr>
        <p:spPr>
          <a:xfrm>
            <a:off x="11129384" y="9166636"/>
            <a:ext cx="925984" cy="590544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1</a:t>
            </a:r>
            <a:r>
              <a:rPr lang="ru-RU" sz="1400" b="1" dirty="0" smtClean="0"/>
              <a:t> вид</a:t>
            </a:r>
            <a:endParaRPr lang="ru-RU" sz="1400" b="1" dirty="0"/>
          </a:p>
        </p:txBody>
      </p:sp>
      <p:sp>
        <p:nvSpPr>
          <p:cNvPr id="198" name="Прямоугольник 197"/>
          <p:cNvSpPr/>
          <p:nvPr/>
        </p:nvSpPr>
        <p:spPr>
          <a:xfrm>
            <a:off x="6150982" y="9998428"/>
            <a:ext cx="5273639" cy="27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Глоссарий</a:t>
            </a:r>
          </a:p>
        </p:txBody>
      </p:sp>
      <p:sp>
        <p:nvSpPr>
          <p:cNvPr id="199" name="Скругленный прямоугольник 198"/>
          <p:cNvSpPr/>
          <p:nvPr/>
        </p:nvSpPr>
        <p:spPr>
          <a:xfrm>
            <a:off x="11129386" y="9808684"/>
            <a:ext cx="925982" cy="611027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1</a:t>
            </a:r>
            <a:r>
              <a:rPr lang="ru-RU" sz="1400" b="1" dirty="0" smtClean="0"/>
              <a:t> вид</a:t>
            </a:r>
            <a:endParaRPr lang="ru-RU" sz="1400" b="1" dirty="0"/>
          </a:p>
        </p:txBody>
      </p:sp>
      <p:sp>
        <p:nvSpPr>
          <p:cNvPr id="201" name="Прямоугольник 200"/>
          <p:cNvSpPr/>
          <p:nvPr/>
        </p:nvSpPr>
        <p:spPr>
          <a:xfrm>
            <a:off x="6150982" y="10440980"/>
            <a:ext cx="5064468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Общая информация о функционировании единого портала бюджетной системы Российской Федерации, а также перечень гиперссылок на внешние информационные ресурсы</a:t>
            </a:r>
          </a:p>
        </p:txBody>
      </p:sp>
      <p:sp>
        <p:nvSpPr>
          <p:cNvPr id="202" name="Скругленный прямоугольник 201"/>
          <p:cNvSpPr/>
          <p:nvPr/>
        </p:nvSpPr>
        <p:spPr>
          <a:xfrm>
            <a:off x="11129384" y="10455704"/>
            <a:ext cx="925984" cy="607247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2</a:t>
            </a:r>
            <a:r>
              <a:rPr lang="ru-RU" sz="1400" b="1" dirty="0" smtClean="0"/>
              <a:t> вида</a:t>
            </a:r>
            <a:endParaRPr lang="ru-RU" sz="1400" b="1" dirty="0"/>
          </a:p>
        </p:txBody>
      </p:sp>
      <p:sp>
        <p:nvSpPr>
          <p:cNvPr id="203" name="Прямоугольник 202"/>
          <p:cNvSpPr/>
          <p:nvPr/>
        </p:nvSpPr>
        <p:spPr>
          <a:xfrm>
            <a:off x="6150984" y="11097618"/>
            <a:ext cx="5064468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300" dirty="0">
                <a:solidFill>
                  <a:srgbClr val="17375E"/>
                </a:solidFill>
                <a:cs typeface="Times New Roman" pitchFamily="18" charset="0"/>
              </a:rPr>
              <a:t>Иная информация, размещение которой на едином портале бюджетной системы Российской Федерации предусмотрено законодательными актами Российской Федерации, нормативными правовыми актами Президента Российской Федерации, Правительства Российской Федерации и Министерства финансов Российской Федерации</a:t>
            </a:r>
          </a:p>
        </p:txBody>
      </p:sp>
      <p:sp>
        <p:nvSpPr>
          <p:cNvPr id="204" name="Скругленный прямоугольник 203"/>
          <p:cNvSpPr/>
          <p:nvPr/>
        </p:nvSpPr>
        <p:spPr>
          <a:xfrm>
            <a:off x="11129384" y="11113336"/>
            <a:ext cx="925986" cy="1128606"/>
          </a:xfrm>
          <a:prstGeom prst="roundRect">
            <a:avLst>
              <a:gd name="adj" fmla="val 8136"/>
            </a:avLst>
          </a:prstGeom>
          <a:solidFill>
            <a:srgbClr val="276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 вид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1821453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Полилиния 55"/>
          <p:cNvSpPr>
            <a:spLocks/>
          </p:cNvSpPr>
          <p:nvPr/>
        </p:nvSpPr>
        <p:spPr bwMode="auto">
          <a:xfrm>
            <a:off x="1569823" y="5215401"/>
            <a:ext cx="9610702" cy="590400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grpSp>
        <p:nvGrpSpPr>
          <p:cNvPr id="57" name="Группа 56"/>
          <p:cNvGrpSpPr/>
          <p:nvPr/>
        </p:nvGrpSpPr>
        <p:grpSpPr>
          <a:xfrm>
            <a:off x="1272358" y="5207051"/>
            <a:ext cx="758041" cy="614061"/>
            <a:chOff x="327354" y="1506904"/>
            <a:chExt cx="758041" cy="598888"/>
          </a:xfrm>
        </p:grpSpPr>
        <p:sp>
          <p:nvSpPr>
            <p:cNvPr id="58" name="Пятиугольник 57"/>
            <p:cNvSpPr/>
            <p:nvPr/>
          </p:nvSpPr>
          <p:spPr>
            <a:xfrm>
              <a:off x="327354" y="1506904"/>
              <a:ext cx="758041" cy="598888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358140" y="1516182"/>
              <a:ext cx="253631" cy="585712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Нашивка 59"/>
            <p:cNvSpPr/>
            <p:nvPr/>
          </p:nvSpPr>
          <p:spPr>
            <a:xfrm>
              <a:off x="579529" y="1506905"/>
              <a:ext cx="392365" cy="598887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51" name="Полилиния 50"/>
          <p:cNvSpPr>
            <a:spLocks/>
          </p:cNvSpPr>
          <p:nvPr/>
        </p:nvSpPr>
        <p:spPr bwMode="auto">
          <a:xfrm>
            <a:off x="1569824" y="2613087"/>
            <a:ext cx="9625390" cy="595543"/>
          </a:xfrm>
          <a:custGeom>
            <a:avLst/>
            <a:gdLst>
              <a:gd name="T0" fmla="*/ 0 w 7610000"/>
              <a:gd name="T1" fmla="*/ 66145 h 472320"/>
              <a:gd name="T2" fmla="*/ 78712 w 7610000"/>
              <a:gd name="T3" fmla="*/ 0 h 472320"/>
              <a:gd name="T4" fmla="*/ 7530357 w 7610000"/>
              <a:gd name="T5" fmla="*/ 0 h 472320"/>
              <a:gd name="T6" fmla="*/ 7609069 w 7610000"/>
              <a:gd name="T7" fmla="*/ 66145 h 472320"/>
              <a:gd name="T8" fmla="*/ 7609069 w 7610000"/>
              <a:gd name="T9" fmla="*/ 330715 h 472320"/>
              <a:gd name="T10" fmla="*/ 7530357 w 7610000"/>
              <a:gd name="T11" fmla="*/ 396860 h 472320"/>
              <a:gd name="T12" fmla="*/ 78712 w 7610000"/>
              <a:gd name="T13" fmla="*/ 396860 h 472320"/>
              <a:gd name="T14" fmla="*/ 0 w 7610000"/>
              <a:gd name="T15" fmla="*/ 330715 h 472320"/>
              <a:gd name="T16" fmla="*/ 0 w 7610000"/>
              <a:gd name="T17" fmla="*/ 66145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10000"/>
              <a:gd name="T28" fmla="*/ 0 h 472320"/>
              <a:gd name="T29" fmla="*/ 7610000 w 7610000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10000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31278" y="0"/>
                </a:lnTo>
                <a:cubicBezTo>
                  <a:pt x="7574755" y="0"/>
                  <a:pt x="7610000" y="35245"/>
                  <a:pt x="7610000" y="78722"/>
                </a:cubicBezTo>
                <a:lnTo>
                  <a:pt x="7610000" y="393598"/>
                </a:lnTo>
                <a:cubicBezTo>
                  <a:pt x="7610000" y="437075"/>
                  <a:pt x="7574755" y="472320"/>
                  <a:pt x="7531278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1277555" y="2603562"/>
            <a:ext cx="784383" cy="611032"/>
            <a:chOff x="343682" y="1506904"/>
            <a:chExt cx="784383" cy="611032"/>
          </a:xfrm>
        </p:grpSpPr>
        <p:sp>
          <p:nvSpPr>
            <p:cNvPr id="53" name="Пятиугольник 52"/>
            <p:cNvSpPr/>
            <p:nvPr/>
          </p:nvSpPr>
          <p:spPr>
            <a:xfrm>
              <a:off x="343682" y="1506904"/>
              <a:ext cx="784383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Нашивка 53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367972" y="1506906"/>
              <a:ext cx="243799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459" name="Прямоугольник 71"/>
          <p:cNvSpPr>
            <a:spLocks noChangeArrowheads="1"/>
          </p:cNvSpPr>
          <p:nvPr/>
        </p:nvSpPr>
        <p:spPr bwMode="auto">
          <a:xfrm>
            <a:off x="3994030" y="198555"/>
            <a:ext cx="812608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>
                <a:solidFill>
                  <a:srgbClr val="0070C0"/>
                </a:solidFill>
                <a:cs typeface="Arial" charset="0"/>
                <a:sym typeface="Arial" pitchFamily="34" charset="0"/>
              </a:rPr>
              <a:t>Перспективные изменения функционала </a:t>
            </a:r>
            <a:r>
              <a:rPr lang="ru-RU" altLang="ru-RU" sz="2400" dirty="0">
                <a:solidFill>
                  <a:srgbClr val="0070C0"/>
                </a:solidFill>
                <a:sym typeface="Arial" pitchFamily="34" charset="0"/>
              </a:rPr>
              <a:t>подсистемы учета и отчетности</a:t>
            </a:r>
            <a:r>
              <a:rPr lang="ru-RU" altLang="ru-RU" sz="2400" dirty="0">
                <a:solidFill>
                  <a:srgbClr val="0070C0"/>
                </a:solidFill>
                <a:cs typeface="Arial" charset="0"/>
                <a:sym typeface="Arial" pitchFamily="34" charset="0"/>
              </a:rPr>
              <a:t> системы «Электронный бюджет»</a:t>
            </a:r>
          </a:p>
        </p:txBody>
      </p:sp>
      <p:sp>
        <p:nvSpPr>
          <p:cNvPr id="61" name="Полилиния 60"/>
          <p:cNvSpPr>
            <a:spLocks/>
          </p:cNvSpPr>
          <p:nvPr/>
        </p:nvSpPr>
        <p:spPr bwMode="auto">
          <a:xfrm>
            <a:off x="1671188" y="1315456"/>
            <a:ext cx="9530548" cy="597600"/>
          </a:xfrm>
          <a:custGeom>
            <a:avLst/>
            <a:gdLst>
              <a:gd name="T0" fmla="*/ 0 w 7610000"/>
              <a:gd name="T1" fmla="*/ 58208 h 472320"/>
              <a:gd name="T2" fmla="*/ 78729 w 7610000"/>
              <a:gd name="T3" fmla="*/ 0 h 472320"/>
              <a:gd name="T4" fmla="*/ 7531928 w 7610000"/>
              <a:gd name="T5" fmla="*/ 0 h 472320"/>
              <a:gd name="T6" fmla="*/ 7610657 w 7610000"/>
              <a:gd name="T7" fmla="*/ 58208 h 472320"/>
              <a:gd name="T8" fmla="*/ 7610657 w 7610000"/>
              <a:gd name="T9" fmla="*/ 291029 h 472320"/>
              <a:gd name="T10" fmla="*/ 7531928 w 7610000"/>
              <a:gd name="T11" fmla="*/ 349237 h 472320"/>
              <a:gd name="T12" fmla="*/ 78729 w 7610000"/>
              <a:gd name="T13" fmla="*/ 349237 h 472320"/>
              <a:gd name="T14" fmla="*/ 0 w 7610000"/>
              <a:gd name="T15" fmla="*/ 291029 h 472320"/>
              <a:gd name="T16" fmla="*/ 0 w 7610000"/>
              <a:gd name="T17" fmla="*/ 58208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10000"/>
              <a:gd name="T28" fmla="*/ 0 h 472320"/>
              <a:gd name="T29" fmla="*/ 7610000 w 7610000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10000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31278" y="0"/>
                </a:lnTo>
                <a:cubicBezTo>
                  <a:pt x="7574755" y="0"/>
                  <a:pt x="7610000" y="35245"/>
                  <a:pt x="7610000" y="78722"/>
                </a:cubicBezTo>
                <a:lnTo>
                  <a:pt x="7610000" y="393598"/>
                </a:lnTo>
                <a:cubicBezTo>
                  <a:pt x="7610000" y="437075"/>
                  <a:pt x="7574755" y="472320"/>
                  <a:pt x="7531278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2" name="Полилиния 61"/>
          <p:cNvSpPr>
            <a:spLocks/>
          </p:cNvSpPr>
          <p:nvPr/>
        </p:nvSpPr>
        <p:spPr bwMode="auto">
          <a:xfrm>
            <a:off x="1679140" y="1963719"/>
            <a:ext cx="9514096" cy="595543"/>
          </a:xfrm>
          <a:custGeom>
            <a:avLst/>
            <a:gdLst>
              <a:gd name="T0" fmla="*/ 0 w 7610000"/>
              <a:gd name="T1" fmla="*/ 66145 h 472320"/>
              <a:gd name="T2" fmla="*/ 78712 w 7610000"/>
              <a:gd name="T3" fmla="*/ 0 h 472320"/>
              <a:gd name="T4" fmla="*/ 7530357 w 7610000"/>
              <a:gd name="T5" fmla="*/ 0 h 472320"/>
              <a:gd name="T6" fmla="*/ 7609069 w 7610000"/>
              <a:gd name="T7" fmla="*/ 66145 h 472320"/>
              <a:gd name="T8" fmla="*/ 7609069 w 7610000"/>
              <a:gd name="T9" fmla="*/ 330715 h 472320"/>
              <a:gd name="T10" fmla="*/ 7530357 w 7610000"/>
              <a:gd name="T11" fmla="*/ 396860 h 472320"/>
              <a:gd name="T12" fmla="*/ 78712 w 7610000"/>
              <a:gd name="T13" fmla="*/ 396860 h 472320"/>
              <a:gd name="T14" fmla="*/ 0 w 7610000"/>
              <a:gd name="T15" fmla="*/ 330715 h 472320"/>
              <a:gd name="T16" fmla="*/ 0 w 7610000"/>
              <a:gd name="T17" fmla="*/ 66145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10000"/>
              <a:gd name="T28" fmla="*/ 0 h 472320"/>
              <a:gd name="T29" fmla="*/ 7610000 w 7610000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10000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31278" y="0"/>
                </a:lnTo>
                <a:cubicBezTo>
                  <a:pt x="7574755" y="0"/>
                  <a:pt x="7610000" y="35245"/>
                  <a:pt x="7610000" y="78722"/>
                </a:cubicBezTo>
                <a:lnTo>
                  <a:pt x="7610000" y="393598"/>
                </a:lnTo>
                <a:cubicBezTo>
                  <a:pt x="7610000" y="437075"/>
                  <a:pt x="7574755" y="472320"/>
                  <a:pt x="7531278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7" name="Полилиния 66"/>
          <p:cNvSpPr>
            <a:spLocks/>
          </p:cNvSpPr>
          <p:nvPr/>
        </p:nvSpPr>
        <p:spPr bwMode="auto">
          <a:xfrm>
            <a:off x="1569824" y="3253784"/>
            <a:ext cx="9602536" cy="604800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8" name="Полилиния 67"/>
          <p:cNvSpPr>
            <a:spLocks/>
          </p:cNvSpPr>
          <p:nvPr/>
        </p:nvSpPr>
        <p:spPr bwMode="auto">
          <a:xfrm>
            <a:off x="1642077" y="3911400"/>
            <a:ext cx="9543528" cy="594000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9" name="Полилиния 68"/>
          <p:cNvSpPr>
            <a:spLocks/>
          </p:cNvSpPr>
          <p:nvPr/>
        </p:nvSpPr>
        <p:spPr bwMode="auto">
          <a:xfrm>
            <a:off x="1569822" y="4565125"/>
            <a:ext cx="9623749" cy="600552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grpSp>
        <p:nvGrpSpPr>
          <p:cNvPr id="87" name="Группа 86"/>
          <p:cNvGrpSpPr/>
          <p:nvPr/>
        </p:nvGrpSpPr>
        <p:grpSpPr>
          <a:xfrm>
            <a:off x="1285622" y="1313549"/>
            <a:ext cx="774551" cy="611032"/>
            <a:chOff x="351846" y="1506904"/>
            <a:chExt cx="774551" cy="611032"/>
          </a:xfrm>
        </p:grpSpPr>
        <p:sp>
          <p:nvSpPr>
            <p:cNvPr id="88" name="Пятиугольник 87"/>
            <p:cNvSpPr/>
            <p:nvPr/>
          </p:nvSpPr>
          <p:spPr>
            <a:xfrm>
              <a:off x="351846" y="1506904"/>
              <a:ext cx="774551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Нашивка 88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0" name="Прямоугольник 89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1275577" y="1961814"/>
            <a:ext cx="784383" cy="611032"/>
            <a:chOff x="343682" y="1506904"/>
            <a:chExt cx="784383" cy="611032"/>
          </a:xfrm>
        </p:grpSpPr>
        <p:sp>
          <p:nvSpPr>
            <p:cNvPr id="93" name="Пятиугольник 92"/>
            <p:cNvSpPr/>
            <p:nvPr/>
          </p:nvSpPr>
          <p:spPr>
            <a:xfrm>
              <a:off x="343682" y="1506904"/>
              <a:ext cx="784383" cy="611029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Нашивка 93"/>
            <p:cNvSpPr/>
            <p:nvPr/>
          </p:nvSpPr>
          <p:spPr>
            <a:xfrm>
              <a:off x="621095" y="1506905"/>
              <a:ext cx="392365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367972" y="1506906"/>
              <a:ext cx="243799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1" name="Группа 120"/>
          <p:cNvGrpSpPr/>
          <p:nvPr/>
        </p:nvGrpSpPr>
        <p:grpSpPr>
          <a:xfrm>
            <a:off x="1271165" y="3248841"/>
            <a:ext cx="788796" cy="625622"/>
            <a:chOff x="327355" y="1506904"/>
            <a:chExt cx="788796" cy="611032"/>
          </a:xfrm>
        </p:grpSpPr>
        <p:sp>
          <p:nvSpPr>
            <p:cNvPr id="122" name="Пятиугольник 121"/>
            <p:cNvSpPr/>
            <p:nvPr/>
          </p:nvSpPr>
          <p:spPr>
            <a:xfrm>
              <a:off x="327355" y="1506904"/>
              <a:ext cx="788796" cy="611029"/>
            </a:xfrm>
            <a:prstGeom prst="homePlate">
              <a:avLst>
                <a:gd name="adj" fmla="val 44390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Нашивка 122"/>
            <p:cNvSpPr/>
            <p:nvPr/>
          </p:nvSpPr>
          <p:spPr>
            <a:xfrm>
              <a:off x="621096" y="1506905"/>
              <a:ext cx="380450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6" name="Группа 125"/>
          <p:cNvGrpSpPr/>
          <p:nvPr/>
        </p:nvGrpSpPr>
        <p:grpSpPr>
          <a:xfrm>
            <a:off x="1276097" y="3908227"/>
            <a:ext cx="761059" cy="611032"/>
            <a:chOff x="327354" y="1506904"/>
            <a:chExt cx="777569" cy="611032"/>
          </a:xfrm>
        </p:grpSpPr>
        <p:sp>
          <p:nvSpPr>
            <p:cNvPr id="127" name="Пятиугольник 126"/>
            <p:cNvSpPr/>
            <p:nvPr/>
          </p:nvSpPr>
          <p:spPr>
            <a:xfrm>
              <a:off x="327354" y="1506904"/>
              <a:ext cx="777569" cy="611032"/>
            </a:xfrm>
            <a:prstGeom prst="homePlate">
              <a:avLst>
                <a:gd name="adj" fmla="val 42518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Нашивка 127"/>
            <p:cNvSpPr/>
            <p:nvPr/>
          </p:nvSpPr>
          <p:spPr>
            <a:xfrm>
              <a:off x="621025" y="1506905"/>
              <a:ext cx="351479" cy="611029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9" name="Прямоугольник 128"/>
            <p:cNvSpPr/>
            <p:nvPr/>
          </p:nvSpPr>
          <p:spPr>
            <a:xfrm>
              <a:off x="358140" y="1506906"/>
              <a:ext cx="253631" cy="611030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1" name="Группа 130"/>
          <p:cNvGrpSpPr/>
          <p:nvPr/>
        </p:nvGrpSpPr>
        <p:grpSpPr>
          <a:xfrm>
            <a:off x="1285405" y="4558680"/>
            <a:ext cx="758041" cy="614061"/>
            <a:chOff x="327354" y="1506904"/>
            <a:chExt cx="758041" cy="598888"/>
          </a:xfrm>
        </p:grpSpPr>
        <p:sp>
          <p:nvSpPr>
            <p:cNvPr id="132" name="Пятиугольник 131"/>
            <p:cNvSpPr/>
            <p:nvPr/>
          </p:nvSpPr>
          <p:spPr>
            <a:xfrm>
              <a:off x="327354" y="1506904"/>
              <a:ext cx="758041" cy="598888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4" name="Прямоугольник 133"/>
            <p:cNvSpPr/>
            <p:nvPr/>
          </p:nvSpPr>
          <p:spPr>
            <a:xfrm>
              <a:off x="358140" y="1516182"/>
              <a:ext cx="253631" cy="585712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Нашивка 132"/>
            <p:cNvSpPr/>
            <p:nvPr/>
          </p:nvSpPr>
          <p:spPr>
            <a:xfrm>
              <a:off x="579529" y="1506905"/>
              <a:ext cx="392365" cy="598887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75" name="Прямоугольник 174"/>
          <p:cNvSpPr/>
          <p:nvPr/>
        </p:nvSpPr>
        <p:spPr>
          <a:xfrm>
            <a:off x="2037156" y="1482872"/>
            <a:ext cx="9017022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400" dirty="0" smtClean="0">
                <a:solidFill>
                  <a:srgbClr val="17375E"/>
                </a:solidFill>
                <a:cs typeface="Times New Roman" pitchFamily="18" charset="0"/>
              </a:rPr>
              <a:t>Формуляр «Уведомление о принятии комплекта отчетности»</a:t>
            </a:r>
            <a:endParaRPr lang="ru-RU" altLang="ru-RU" sz="14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177" name="Прямоугольник 176"/>
          <p:cNvSpPr/>
          <p:nvPr/>
        </p:nvSpPr>
        <p:spPr>
          <a:xfrm>
            <a:off x="2049951" y="2041112"/>
            <a:ext cx="901702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400" dirty="0" smtClean="0">
                <a:solidFill>
                  <a:srgbClr val="17375E"/>
                </a:solidFill>
                <a:cs typeface="Times New Roman" pitchFamily="18" charset="0"/>
              </a:rPr>
              <a:t>Получение Субъектом отчетности Квитанции о том, что отчет представлен в адрес Субъекта формирующего консолидированную отчетность</a:t>
            </a:r>
            <a:endParaRPr lang="ru-RU" altLang="ru-RU" sz="14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2049951" y="2676463"/>
            <a:ext cx="897502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400" dirty="0" smtClean="0">
                <a:solidFill>
                  <a:srgbClr val="17375E"/>
                </a:solidFill>
                <a:cs typeface="Times New Roman" pitchFamily="18" charset="0"/>
              </a:rPr>
              <a:t>Автоматическое формирование и настройка дерева субъектов отчетности на основании данных, содержащихся в СВР подсистемы НСИ, в том числе организаций, обсуживающихся в централизованной бухгалтерии</a:t>
            </a:r>
          </a:p>
        </p:txBody>
      </p:sp>
      <p:sp>
        <p:nvSpPr>
          <p:cNvPr id="186" name="Прямоугольник 185"/>
          <p:cNvSpPr/>
          <p:nvPr/>
        </p:nvSpPr>
        <p:spPr>
          <a:xfrm>
            <a:off x="2058117" y="3319718"/>
            <a:ext cx="8958485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400" dirty="0" smtClean="0">
                <a:solidFill>
                  <a:srgbClr val="17375E"/>
                </a:solidFill>
                <a:cs typeface="Times New Roman" pitchFamily="18" charset="0"/>
              </a:rPr>
              <a:t>Переход к показателям отчетных форм, составляющим показатели сводной отчетности по всей цепочке </a:t>
            </a:r>
            <a:r>
              <a:rPr lang="ru-RU" altLang="ru-RU" sz="1400" dirty="0">
                <a:solidFill>
                  <a:srgbClr val="17375E"/>
                </a:solidFill>
                <a:cs typeface="Times New Roman" pitchFamily="18" charset="0"/>
              </a:rPr>
              <a:t>ГРБС – РБС </a:t>
            </a:r>
            <a:r>
              <a:rPr lang="ru-RU" altLang="ru-RU" sz="1400" dirty="0" smtClean="0">
                <a:solidFill>
                  <a:srgbClr val="17375E"/>
                </a:solidFill>
                <a:cs typeface="Times New Roman" pitchFamily="18" charset="0"/>
              </a:rPr>
              <a:t>– ПБС (для </a:t>
            </a:r>
            <a:r>
              <a:rPr lang="ru-RU" altLang="ru-RU" sz="1400" dirty="0">
                <a:solidFill>
                  <a:srgbClr val="17375E"/>
                </a:solidFill>
                <a:cs typeface="Times New Roman" pitchFamily="18" charset="0"/>
              </a:rPr>
              <a:t>каждой сводной отчетной </a:t>
            </a:r>
            <a:r>
              <a:rPr lang="ru-RU" altLang="ru-RU" sz="1400" dirty="0" smtClean="0">
                <a:solidFill>
                  <a:srgbClr val="17375E"/>
                </a:solidFill>
                <a:cs typeface="Times New Roman" pitchFamily="18" charset="0"/>
              </a:rPr>
              <a:t>формы)</a:t>
            </a:r>
            <a:endParaRPr lang="ru-RU" altLang="ru-RU" sz="14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2061114" y="4069037"/>
            <a:ext cx="8952419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400" dirty="0" smtClean="0">
                <a:solidFill>
                  <a:srgbClr val="17375E"/>
                </a:solidFill>
                <a:cs typeface="Times New Roman" pitchFamily="18" charset="0"/>
              </a:rPr>
              <a:t>Переход из протокола проверки сразу в формуляр выбранной отчетной формы для его просмотра и редактирования</a:t>
            </a:r>
            <a:endParaRPr lang="ru-RU" altLang="ru-RU" sz="14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192" name="Прямоугольник 191"/>
          <p:cNvSpPr/>
          <p:nvPr/>
        </p:nvSpPr>
        <p:spPr>
          <a:xfrm>
            <a:off x="2053238" y="5177066"/>
            <a:ext cx="8772194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400" dirty="0" smtClean="0">
                <a:solidFill>
                  <a:srgbClr val="17375E"/>
                </a:solidFill>
                <a:cs typeface="Times New Roman" pitchFamily="18" charset="0"/>
              </a:rPr>
              <a:t>Уведомление при входе в личный кабинет с указанием информации о наименовании и кодах отчетных форм, требующих согласования или подписания соответствующим Пользователем, их статусе, а также дате и времени поступления на согласование или подписание </a:t>
            </a:r>
            <a:endParaRPr lang="ru-RU" altLang="ru-RU" sz="14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190" name="Прямоугольник 189"/>
          <p:cNvSpPr/>
          <p:nvPr/>
        </p:nvSpPr>
        <p:spPr>
          <a:xfrm>
            <a:off x="2061938" y="4625645"/>
            <a:ext cx="911042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400" dirty="0" smtClean="0">
                <a:solidFill>
                  <a:srgbClr val="17375E"/>
                </a:solidFill>
                <a:cs typeface="Times New Roman" pitchFamily="18" charset="0"/>
              </a:rPr>
              <a:t>Отображение сообщения о невозможности работы в настоящее время с указанием причины и предполагаемом времени восстановления работоспособности подсистемы</a:t>
            </a:r>
            <a:endParaRPr lang="ru-RU" altLang="ru-RU" sz="14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sp>
        <p:nvSpPr>
          <p:cNvPr id="64" name="Полилиния 63"/>
          <p:cNvSpPr>
            <a:spLocks/>
          </p:cNvSpPr>
          <p:nvPr/>
        </p:nvSpPr>
        <p:spPr bwMode="auto">
          <a:xfrm>
            <a:off x="1569824" y="5859261"/>
            <a:ext cx="9601400" cy="600552"/>
          </a:xfrm>
          <a:custGeom>
            <a:avLst/>
            <a:gdLst>
              <a:gd name="T0" fmla="*/ 0 w 7635036"/>
              <a:gd name="T1" fmla="*/ 57149 h 472320"/>
              <a:gd name="T2" fmla="*/ 78733 w 7635036"/>
              <a:gd name="T3" fmla="*/ 0 h 472320"/>
              <a:gd name="T4" fmla="*/ 7557324 w 7635036"/>
              <a:gd name="T5" fmla="*/ 0 h 472320"/>
              <a:gd name="T6" fmla="*/ 7636057 w 7635036"/>
              <a:gd name="T7" fmla="*/ 57149 h 472320"/>
              <a:gd name="T8" fmla="*/ 7636057 w 7635036"/>
              <a:gd name="T9" fmla="*/ 285738 h 472320"/>
              <a:gd name="T10" fmla="*/ 7557324 w 7635036"/>
              <a:gd name="T11" fmla="*/ 342887 h 472320"/>
              <a:gd name="T12" fmla="*/ 78733 w 7635036"/>
              <a:gd name="T13" fmla="*/ 342887 h 472320"/>
              <a:gd name="T14" fmla="*/ 0 w 7635036"/>
              <a:gd name="T15" fmla="*/ 285738 h 472320"/>
              <a:gd name="T16" fmla="*/ 0 w 7635036"/>
              <a:gd name="T17" fmla="*/ 57149 h 4723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635036"/>
              <a:gd name="T28" fmla="*/ 0 h 472320"/>
              <a:gd name="T29" fmla="*/ 7635036 w 7635036"/>
              <a:gd name="T30" fmla="*/ 472320 h 47232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635036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7556314" y="0"/>
                </a:lnTo>
                <a:cubicBezTo>
                  <a:pt x="7599791" y="0"/>
                  <a:pt x="7635036" y="35245"/>
                  <a:pt x="7635036" y="78722"/>
                </a:cubicBezTo>
                <a:lnTo>
                  <a:pt x="7635036" y="393598"/>
                </a:lnTo>
                <a:cubicBezTo>
                  <a:pt x="7635036" y="437075"/>
                  <a:pt x="7599791" y="472320"/>
                  <a:pt x="7556314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19050">
            <a:solidFill>
              <a:srgbClr val="4A7EBB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lIns="241602" tIns="23057" rIns="241602" bIns="23057" anchor="ctr"/>
          <a:lstStyle>
            <a:lvl1pPr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533400"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533400" fontAlgn="base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180000">
              <a:lnSpc>
                <a:spcPct val="90000"/>
              </a:lnSpc>
              <a:spcAft>
                <a:spcPct val="35000"/>
              </a:spcAft>
            </a:pPr>
            <a:endParaRPr lang="ru-RU" altLang="ru-RU" sz="1300" dirty="0">
              <a:solidFill>
                <a:srgbClr val="17375E"/>
              </a:solidFill>
              <a:cs typeface="Times New Roman" pitchFamily="18" charset="0"/>
            </a:endParaRPr>
          </a:p>
        </p:txBody>
      </p:sp>
      <p:grpSp>
        <p:nvGrpSpPr>
          <p:cNvPr id="65" name="Группа 64"/>
          <p:cNvGrpSpPr/>
          <p:nvPr/>
        </p:nvGrpSpPr>
        <p:grpSpPr>
          <a:xfrm>
            <a:off x="1263057" y="5852816"/>
            <a:ext cx="758041" cy="614061"/>
            <a:chOff x="327354" y="1506904"/>
            <a:chExt cx="758041" cy="598888"/>
          </a:xfrm>
        </p:grpSpPr>
        <p:sp>
          <p:nvSpPr>
            <p:cNvPr id="66" name="Пятиугольник 65"/>
            <p:cNvSpPr/>
            <p:nvPr/>
          </p:nvSpPr>
          <p:spPr>
            <a:xfrm>
              <a:off x="327354" y="1506904"/>
              <a:ext cx="758041" cy="598888"/>
            </a:xfrm>
            <a:prstGeom prst="homePlate">
              <a:avLst>
                <a:gd name="adj" fmla="val 48753"/>
              </a:avLst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358140" y="1516182"/>
              <a:ext cx="253631" cy="585712"/>
            </a:xfrm>
            <a:prstGeom prst="rect">
              <a:avLst/>
            </a:prstGeom>
            <a:solidFill>
              <a:srgbClr val="276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Нашивка 70"/>
            <p:cNvSpPr/>
            <p:nvPr/>
          </p:nvSpPr>
          <p:spPr>
            <a:xfrm>
              <a:off x="579529" y="1506905"/>
              <a:ext cx="392365" cy="598887"/>
            </a:xfrm>
            <a:prstGeom prst="chevron">
              <a:avLst>
                <a:gd name="adj" fmla="val 72808"/>
              </a:avLst>
            </a:prstGeom>
            <a:solidFill>
              <a:srgbClr val="C7DD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96" name="Прямоугольник 195"/>
          <p:cNvSpPr/>
          <p:nvPr/>
        </p:nvSpPr>
        <p:spPr>
          <a:xfrm>
            <a:off x="2053236" y="5825588"/>
            <a:ext cx="8772198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>
              <a:lnSpc>
                <a:spcPct val="90000"/>
              </a:lnSpc>
              <a:spcAft>
                <a:spcPct val="35000"/>
              </a:spcAft>
            </a:pPr>
            <a:r>
              <a:rPr lang="ru-RU" altLang="ru-RU" sz="1400" dirty="0" smtClean="0">
                <a:solidFill>
                  <a:srgbClr val="17375E"/>
                </a:solidFill>
                <a:cs typeface="Times New Roman" pitchFamily="18" charset="0"/>
              </a:rPr>
              <a:t>Уведомление об отмене отчетной формы вышестоящей организацией с указанием причины отмены, ФИО лица, отказавшего в приеме отчетной формы, кода и наименования отчетной формы, даты и времени отмены</a:t>
            </a:r>
            <a:endParaRPr lang="ru-RU" altLang="ru-RU" sz="1400" dirty="0">
              <a:solidFill>
                <a:srgbClr val="17375E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778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644650" y="2571710"/>
            <a:ext cx="91900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6494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Скругленный прямоугольник 79"/>
          <p:cNvSpPr/>
          <p:nvPr/>
        </p:nvSpPr>
        <p:spPr>
          <a:xfrm>
            <a:off x="233652" y="4078235"/>
            <a:ext cx="11780158" cy="2667137"/>
          </a:xfrm>
          <a:prstGeom prst="roundRect">
            <a:avLst>
              <a:gd name="adj" fmla="val 2229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400" b="1" dirty="0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233455" y="1566339"/>
            <a:ext cx="11780158" cy="2435743"/>
          </a:xfrm>
          <a:prstGeom prst="roundRect">
            <a:avLst>
              <a:gd name="adj" fmla="val 2229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400" b="1" dirty="0"/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624971" y="4095169"/>
            <a:ext cx="1739857" cy="46686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Пользователь отчетности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650091" y="1532961"/>
            <a:ext cx="2689435" cy="33178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 smtClean="0">
                <a:solidFill>
                  <a:schemeClr val="tx2"/>
                </a:solidFill>
              </a:rPr>
              <a:t>Субъект отчетности</a:t>
            </a:r>
            <a:endParaRPr lang="ru-RU" sz="1400" b="1" dirty="0">
              <a:solidFill>
                <a:schemeClr val="tx2"/>
              </a:solidFill>
            </a:endParaRPr>
          </a:p>
        </p:txBody>
      </p:sp>
      <p:sp>
        <p:nvSpPr>
          <p:cNvPr id="64" name="Прямоугольник 6"/>
          <p:cNvSpPr>
            <a:spLocks noChangeArrowheads="1"/>
          </p:cNvSpPr>
          <p:nvPr/>
        </p:nvSpPr>
        <p:spPr bwMode="auto">
          <a:xfrm>
            <a:off x="3995738" y="171450"/>
            <a:ext cx="773339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dirty="0" smtClean="0">
                <a:solidFill>
                  <a:srgbClr val="0070C0"/>
                </a:solidFill>
                <a:latin typeface="+mn-lt"/>
                <a:cs typeface="Arial" charset="0"/>
                <a:sym typeface="Arial" pitchFamily="34" charset="0"/>
              </a:rPr>
              <a:t>Реализованный функционал подсистемы учета и отчетности </a:t>
            </a:r>
            <a:r>
              <a:rPr lang="ru-RU" altLang="ru-RU" sz="2400" dirty="0">
                <a:solidFill>
                  <a:srgbClr val="0070C0"/>
                </a:solidFill>
                <a:sym typeface="Arial" pitchFamily="34" charset="0"/>
              </a:rPr>
              <a:t>системы</a:t>
            </a:r>
            <a:r>
              <a:rPr lang="ru-RU" altLang="ru-RU" sz="2400" dirty="0" smtClean="0">
                <a:solidFill>
                  <a:srgbClr val="0070C0"/>
                </a:solidFill>
                <a:latin typeface="+mn-lt"/>
                <a:cs typeface="Arial" charset="0"/>
                <a:sym typeface="Arial" pitchFamily="34" charset="0"/>
              </a:rPr>
              <a:t> «Электронный бюджет»</a:t>
            </a:r>
            <a:endParaRPr lang="ru-RU" altLang="ru-RU" sz="2400" dirty="0">
              <a:solidFill>
                <a:srgbClr val="0070C0"/>
              </a:solidFill>
              <a:latin typeface="+mn-lt"/>
              <a:cs typeface="Arial" charset="0"/>
              <a:sym typeface="Arial" pitchFamily="34" charset="0"/>
            </a:endParaRPr>
          </a:p>
        </p:txBody>
      </p:sp>
      <p:sp>
        <p:nvSpPr>
          <p:cNvPr id="65" name="Стрелка углом вверх 64"/>
          <p:cNvSpPr/>
          <p:nvPr/>
        </p:nvSpPr>
        <p:spPr>
          <a:xfrm rot="16200000" flipH="1">
            <a:off x="5474831" y="-708396"/>
            <a:ext cx="2052000" cy="8272005"/>
          </a:xfrm>
          <a:prstGeom prst="bentUpArrow">
            <a:avLst>
              <a:gd name="adj1" fmla="val 7614"/>
              <a:gd name="adj2" fmla="val 7921"/>
              <a:gd name="adj3" fmla="val 16268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9326305" y="4500687"/>
            <a:ext cx="2560884" cy="2203735"/>
            <a:chOff x="9137736" y="4512239"/>
            <a:chExt cx="2560884" cy="2203735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67" name="Группа 66"/>
            <p:cNvGrpSpPr/>
            <p:nvPr/>
          </p:nvGrpSpPr>
          <p:grpSpPr>
            <a:xfrm>
              <a:off x="9365690" y="4650553"/>
              <a:ext cx="2332930" cy="2065421"/>
              <a:chOff x="1601479" y="1526230"/>
              <a:chExt cx="2332930" cy="1838051"/>
            </a:xfrm>
          </p:grpSpPr>
          <p:sp>
            <p:nvSpPr>
              <p:cNvPr id="69" name="Скругленный прямоугольник 68"/>
              <p:cNvSpPr/>
              <p:nvPr/>
            </p:nvSpPr>
            <p:spPr>
              <a:xfrm>
                <a:off x="1601479" y="1526230"/>
                <a:ext cx="2332930" cy="1838051"/>
              </a:xfrm>
              <a:prstGeom prst="roundRect">
                <a:avLst>
                  <a:gd name="adj" fmla="val 9584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1724606" y="1526230"/>
                <a:ext cx="2051745" cy="12941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8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. Представление консолидированной 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Представление консолидированной отчетности в Федеральное казначейство.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8" name="Группа 97"/>
            <p:cNvGrpSpPr/>
            <p:nvPr/>
          </p:nvGrpSpPr>
          <p:grpSpPr>
            <a:xfrm>
              <a:off x="9137736" y="4512239"/>
              <a:ext cx="457200" cy="457200"/>
              <a:chOff x="3220211" y="1673844"/>
              <a:chExt cx="457200" cy="457200"/>
            </a:xfrm>
          </p:grpSpPr>
          <p:sp>
            <p:nvSpPr>
              <p:cNvPr id="99" name="Овал 98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00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2" name="Группа 11"/>
          <p:cNvGrpSpPr/>
          <p:nvPr/>
        </p:nvGrpSpPr>
        <p:grpSpPr>
          <a:xfrm>
            <a:off x="9220187" y="1701105"/>
            <a:ext cx="2667001" cy="2244773"/>
            <a:chOff x="9060889" y="1593791"/>
            <a:chExt cx="2667001" cy="2244773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47" name="Группа 46"/>
            <p:cNvGrpSpPr/>
            <p:nvPr/>
          </p:nvGrpSpPr>
          <p:grpSpPr>
            <a:xfrm>
              <a:off x="9365690" y="1791850"/>
              <a:ext cx="2362200" cy="2046714"/>
              <a:chOff x="1570038" y="1499754"/>
              <a:chExt cx="2362200" cy="2046714"/>
            </a:xfrm>
          </p:grpSpPr>
          <p:sp>
            <p:nvSpPr>
              <p:cNvPr id="49" name="Скругленный прямоугольник 48"/>
              <p:cNvSpPr/>
              <p:nvPr/>
            </p:nvSpPr>
            <p:spPr>
              <a:xfrm>
                <a:off x="1570038" y="1499754"/>
                <a:ext cx="2362200" cy="2046714"/>
              </a:xfrm>
              <a:prstGeom prst="roundRect">
                <a:avLst>
                  <a:gd name="adj" fmla="val 1139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1807911" y="1527209"/>
                <a:ext cx="1966270" cy="12388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4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. Представление </a:t>
                </a: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Представление подписанных форм отчетности пользователю отчетности.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6" name="Группа 85"/>
            <p:cNvGrpSpPr/>
            <p:nvPr/>
          </p:nvGrpSpPr>
          <p:grpSpPr>
            <a:xfrm>
              <a:off x="9060889" y="1593791"/>
              <a:ext cx="457200" cy="457200"/>
              <a:chOff x="3144011" y="1635744"/>
              <a:chExt cx="457200" cy="457200"/>
            </a:xfrm>
          </p:grpSpPr>
          <p:sp>
            <p:nvSpPr>
              <p:cNvPr id="87" name="Овал 86"/>
              <p:cNvSpPr/>
              <p:nvPr/>
            </p:nvSpPr>
            <p:spPr>
              <a:xfrm>
                <a:off x="3144011" y="16357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8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62751" y="16696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3" name="Стрелка вправо 72"/>
          <p:cNvSpPr/>
          <p:nvPr/>
        </p:nvSpPr>
        <p:spPr>
          <a:xfrm>
            <a:off x="8673324" y="2579554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6368554" y="1738830"/>
            <a:ext cx="2624318" cy="2189436"/>
            <a:chOff x="6157500" y="1631516"/>
            <a:chExt cx="2624318" cy="2189436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43" name="Группа 42"/>
            <p:cNvGrpSpPr/>
            <p:nvPr/>
          </p:nvGrpSpPr>
          <p:grpSpPr>
            <a:xfrm>
              <a:off x="6375693" y="1791850"/>
              <a:ext cx="2406125" cy="2029102"/>
              <a:chOff x="1570037" y="1503250"/>
              <a:chExt cx="2406125" cy="2029102"/>
            </a:xfrm>
          </p:grpSpPr>
          <p:sp>
            <p:nvSpPr>
              <p:cNvPr id="45" name="Скругленный прямоугольник 44"/>
              <p:cNvSpPr/>
              <p:nvPr/>
            </p:nvSpPr>
            <p:spPr>
              <a:xfrm>
                <a:off x="1570037" y="1503250"/>
                <a:ext cx="2406125" cy="2029102"/>
              </a:xfrm>
              <a:prstGeom prst="roundRect">
                <a:avLst>
                  <a:gd name="adj" fmla="val 964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676934" y="1530548"/>
                <a:ext cx="2116401" cy="14542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3. Согласование и подписание </a:t>
                </a: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согласование форм отчетности;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подписание форм отчетности.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3" name="Группа 82"/>
            <p:cNvGrpSpPr/>
            <p:nvPr/>
          </p:nvGrpSpPr>
          <p:grpSpPr>
            <a:xfrm>
              <a:off x="6157500" y="1631516"/>
              <a:ext cx="457200" cy="457200"/>
              <a:chOff x="3220211" y="1673844"/>
              <a:chExt cx="457200" cy="457200"/>
            </a:xfrm>
          </p:grpSpPr>
          <p:sp>
            <p:nvSpPr>
              <p:cNvPr id="84" name="Овал 83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5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2" name="Стрелка вправо 71"/>
          <p:cNvSpPr/>
          <p:nvPr/>
        </p:nvSpPr>
        <p:spPr>
          <a:xfrm>
            <a:off x="5725771" y="2575364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3347979" y="1739118"/>
            <a:ext cx="2701756" cy="2189148"/>
            <a:chOff x="3188681" y="1631804"/>
            <a:chExt cx="2701756" cy="2189148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39" name="Группа 38"/>
            <p:cNvGrpSpPr/>
            <p:nvPr/>
          </p:nvGrpSpPr>
          <p:grpSpPr>
            <a:xfrm>
              <a:off x="3417327" y="1791850"/>
              <a:ext cx="2473110" cy="2029102"/>
              <a:chOff x="1570037" y="1508029"/>
              <a:chExt cx="2473110" cy="1839919"/>
            </a:xfrm>
          </p:grpSpPr>
          <p:sp>
            <p:nvSpPr>
              <p:cNvPr id="41" name="Скругленный прямоугольник 40"/>
              <p:cNvSpPr/>
              <p:nvPr/>
            </p:nvSpPr>
            <p:spPr>
              <a:xfrm>
                <a:off x="1570037" y="1508029"/>
                <a:ext cx="2452590" cy="1839919"/>
              </a:xfrm>
              <a:prstGeom prst="roundRect">
                <a:avLst>
                  <a:gd name="adj" fmla="val 6913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1601522" y="1531896"/>
                <a:ext cx="2441625" cy="17372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2. Проверка </a:t>
                </a: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(в том числе на соответствие контрольным соотношениям)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Выполнение автоматизированных контролей: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форматно-логического;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err="1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внутридокументного</a:t>
                </a: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err="1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междокументного</a:t>
                </a: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</a:t>
                </a: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нешнего.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4" name="Группа 3"/>
            <p:cNvGrpSpPr/>
            <p:nvPr/>
          </p:nvGrpSpPr>
          <p:grpSpPr>
            <a:xfrm>
              <a:off x="3188681" y="1631804"/>
              <a:ext cx="457200" cy="457200"/>
              <a:chOff x="3220211" y="1673844"/>
              <a:chExt cx="457200" cy="457200"/>
            </a:xfrm>
          </p:grpSpPr>
          <p:sp>
            <p:nvSpPr>
              <p:cNvPr id="81" name="Овал 80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82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1" name="Стрелка вправо 70"/>
          <p:cNvSpPr/>
          <p:nvPr/>
        </p:nvSpPr>
        <p:spPr>
          <a:xfrm>
            <a:off x="2724962" y="2541558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242883" y="1751970"/>
            <a:ext cx="2828054" cy="2270852"/>
            <a:chOff x="200548" y="1644656"/>
            <a:chExt cx="2828054" cy="2270852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428594" y="1795346"/>
              <a:ext cx="2474094" cy="2043218"/>
            </a:xfrm>
            <a:prstGeom prst="roundRect">
              <a:avLst>
                <a:gd name="adj" fmla="val 659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endPara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endPara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28593" y="1791850"/>
              <a:ext cx="2600009" cy="21236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Aft>
                  <a:spcPts val="0"/>
                </a:spcAft>
                <a:defRPr/>
              </a:pPr>
              <a:r>
                <a:rPr lang="ru-RU" sz="14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rPr>
                <a:t>1. Формирование </a:t>
              </a:r>
            </a:p>
            <a:p>
              <a:pPr algn="ctr">
                <a:spcAft>
                  <a:spcPts val="300"/>
                </a:spcAft>
                <a:defRPr/>
              </a:pPr>
              <a:r>
                <a:rPr lang="ru-RU" sz="1400" b="1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rPr>
                <a:t>форм отчетности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rPr>
                <a:t>импорт форм отчетности из    внешних информационных систем;</a:t>
              </a:r>
              <a:endParaRPr lang="ru-RU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rPr>
                <a:t>ввод информации вручную для формирования формы отчетности;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ru-RU" sz="11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rPr>
                <a:t>формирование форм отчетности на основе данных других форм отчетности.</a:t>
              </a:r>
              <a:endParaRPr lang="ru-RU" sz="1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200548" y="1644656"/>
              <a:ext cx="457200" cy="457200"/>
              <a:chOff x="200548" y="1697206"/>
              <a:chExt cx="457200" cy="457200"/>
            </a:xfrm>
          </p:grpSpPr>
          <p:sp>
            <p:nvSpPr>
              <p:cNvPr id="3" name="Овал 2"/>
              <p:cNvSpPr/>
              <p:nvPr/>
            </p:nvSpPr>
            <p:spPr>
              <a:xfrm>
                <a:off x="200548" y="1697206"/>
                <a:ext cx="457200" cy="4572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2295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193" y="1731078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6" name="Стрелка вправо 75"/>
          <p:cNvSpPr/>
          <p:nvPr/>
        </p:nvSpPr>
        <p:spPr>
          <a:xfrm>
            <a:off x="8673325" y="5449246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6400012" y="4477300"/>
            <a:ext cx="2592861" cy="2227122"/>
            <a:chOff x="6145033" y="4513925"/>
            <a:chExt cx="2592861" cy="2227122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9" name="Группа 58"/>
            <p:cNvGrpSpPr/>
            <p:nvPr/>
          </p:nvGrpSpPr>
          <p:grpSpPr>
            <a:xfrm>
              <a:off x="6331768" y="4679140"/>
              <a:ext cx="2406126" cy="2061907"/>
              <a:chOff x="1599682" y="1523999"/>
              <a:chExt cx="2406126" cy="2061907"/>
            </a:xfrm>
          </p:grpSpPr>
          <p:sp>
            <p:nvSpPr>
              <p:cNvPr id="61" name="Скругленный прямоугольник 60"/>
              <p:cNvSpPr/>
              <p:nvPr/>
            </p:nvSpPr>
            <p:spPr>
              <a:xfrm>
                <a:off x="1599682" y="1523999"/>
                <a:ext cx="2406126" cy="2061907"/>
              </a:xfrm>
              <a:prstGeom prst="roundRect">
                <a:avLst>
                  <a:gd name="adj" fmla="val 1128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1706579" y="1534820"/>
                <a:ext cx="2299229" cy="12849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  <a:defRPr/>
                </a:pP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7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. Свод и консолидация </a:t>
                </a: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отчетности</a:t>
                </a:r>
              </a:p>
              <a:p>
                <a:pPr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Выполнение свода и консолидации принятых форм отчетности.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5" name="Группа 94"/>
            <p:cNvGrpSpPr/>
            <p:nvPr/>
          </p:nvGrpSpPr>
          <p:grpSpPr>
            <a:xfrm>
              <a:off x="6145033" y="4513925"/>
              <a:ext cx="457200" cy="457200"/>
              <a:chOff x="3220211" y="1673844"/>
              <a:chExt cx="457200" cy="457200"/>
            </a:xfrm>
          </p:grpSpPr>
          <p:sp>
            <p:nvSpPr>
              <p:cNvPr id="96" name="Овал 95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7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5" name="Стрелка вправо 74"/>
          <p:cNvSpPr/>
          <p:nvPr/>
        </p:nvSpPr>
        <p:spPr>
          <a:xfrm>
            <a:off x="5725771" y="5449245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3386052" y="4470013"/>
            <a:ext cx="2643163" cy="2234410"/>
            <a:chOff x="3178217" y="4506638"/>
            <a:chExt cx="2643163" cy="2234410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5" name="Группа 54"/>
            <p:cNvGrpSpPr/>
            <p:nvPr/>
          </p:nvGrpSpPr>
          <p:grpSpPr>
            <a:xfrm>
              <a:off x="3368744" y="4675646"/>
              <a:ext cx="2452636" cy="2065402"/>
              <a:chOff x="1552895" y="1520504"/>
              <a:chExt cx="2452636" cy="1777172"/>
            </a:xfrm>
          </p:grpSpPr>
          <p:sp>
            <p:nvSpPr>
              <p:cNvPr id="57" name="Скругленный прямоугольник 56"/>
              <p:cNvSpPr/>
              <p:nvPr/>
            </p:nvSpPr>
            <p:spPr>
              <a:xfrm>
                <a:off x="1552895" y="1523999"/>
                <a:ext cx="2452636" cy="1773677"/>
              </a:xfrm>
              <a:prstGeom prst="roundRect">
                <a:avLst>
                  <a:gd name="adj" fmla="val 7478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1592862" y="1520504"/>
                <a:ext cx="2393731" cy="16485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6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. Приемка форм отчетности</a:t>
                </a: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(прошедших проверку)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выполнение приемки форм отчетности, прошедших все виды проверки, а том числе автоматизированной;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возврат форм отчетности, не прошедших проверку, на доработку.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92" name="Группа 91"/>
            <p:cNvGrpSpPr/>
            <p:nvPr/>
          </p:nvGrpSpPr>
          <p:grpSpPr>
            <a:xfrm>
              <a:off x="3178217" y="4506638"/>
              <a:ext cx="457200" cy="457200"/>
              <a:chOff x="3220211" y="1673844"/>
              <a:chExt cx="457200" cy="457200"/>
            </a:xfrm>
          </p:grpSpPr>
          <p:sp>
            <p:nvSpPr>
              <p:cNvPr id="93" name="Овал 92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4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74" name="Стрелка вправо 73"/>
          <p:cNvSpPr/>
          <p:nvPr/>
        </p:nvSpPr>
        <p:spPr>
          <a:xfrm>
            <a:off x="2724962" y="5449244"/>
            <a:ext cx="925879" cy="38988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199993" y="4466815"/>
            <a:ext cx="2775444" cy="2237608"/>
            <a:chOff x="199993" y="4492807"/>
            <a:chExt cx="2775444" cy="2237608"/>
          </a:xfrm>
          <a:effectLst>
            <a:outerShdw blurRad="57150" dist="19050" dir="5400000" algn="tl" rotWithShape="0">
              <a:prstClr val="black">
                <a:alpha val="63000"/>
              </a:prstClr>
            </a:outerShdw>
          </a:effectLst>
        </p:grpSpPr>
        <p:grpSp>
          <p:nvGrpSpPr>
            <p:cNvPr id="51" name="Группа 50"/>
            <p:cNvGrpSpPr/>
            <p:nvPr/>
          </p:nvGrpSpPr>
          <p:grpSpPr>
            <a:xfrm>
              <a:off x="375429" y="4667178"/>
              <a:ext cx="2600008" cy="2063237"/>
              <a:chOff x="1485343" y="1520504"/>
              <a:chExt cx="2600008" cy="2063237"/>
            </a:xfrm>
          </p:grpSpPr>
          <p:pic>
            <p:nvPicPr>
              <p:cNvPr id="52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0037" y="2096935"/>
                <a:ext cx="274373" cy="2743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Скругленный прямоугольник 52"/>
              <p:cNvSpPr/>
              <p:nvPr/>
            </p:nvSpPr>
            <p:spPr>
              <a:xfrm>
                <a:off x="1538507" y="1524000"/>
                <a:ext cx="2516429" cy="2059741"/>
              </a:xfrm>
              <a:prstGeom prst="roundRect">
                <a:avLst>
                  <a:gd name="adj" fmla="val 7204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endParaRPr lang="ru-RU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485343" y="1520504"/>
                <a:ext cx="2600008" cy="19620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5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. Выполнение </a:t>
                </a:r>
              </a:p>
              <a:p>
                <a:pPr algn="ctr">
                  <a:defRPr/>
                </a:pP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проверки </a:t>
                </a:r>
                <a:r>
                  <a:rPr lang="ru-RU" sz="14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форм </a:t>
                </a:r>
                <a:r>
                  <a:rPr lang="ru-RU" sz="14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отчетности</a:t>
                </a:r>
                <a:endParaRPr lang="ru-RU" sz="11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  <a:p>
                <a:pPr algn="ctr">
                  <a:spcAft>
                    <a:spcPts val="300"/>
                  </a:spcAft>
                  <a:defRPr/>
                </a:pPr>
                <a:r>
                  <a:rPr lang="ru-RU" sz="11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(в </a:t>
                </a:r>
                <a:r>
                  <a:rPr lang="ru-RU" sz="1100" b="1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том числе на соответствие контрольным </a:t>
                </a:r>
                <a:r>
                  <a:rPr lang="ru-RU" sz="1100" b="1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соотношениям)</a:t>
                </a:r>
                <a:endParaRPr lang="ru-RU" sz="1100" b="1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выполнение </a:t>
                </a:r>
                <a:r>
                  <a:rPr lang="ru-RU" sz="1100" dirty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автоматизированных </a:t>
                </a: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контролей;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  <a:defRPr/>
                </a:pPr>
                <a:r>
                  <a:rPr lang="ru-RU" sz="1100" dirty="0" smtClean="0">
                    <a:solidFill>
                      <a:schemeClr val="accent1">
                        <a:lumMod val="50000"/>
                      </a:schemeClr>
                    </a:solidFill>
                    <a:latin typeface="Arial" panose="020B0604020202020204" pitchFamily="34" charset="0"/>
                  </a:rPr>
                  <a:t>выполнение иных проверок форм отчетности, за исключением автоматизированных.</a:t>
                </a:r>
                <a:endParaRPr lang="ru-RU" sz="1100" dirty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9" name="Группа 88"/>
            <p:cNvGrpSpPr/>
            <p:nvPr/>
          </p:nvGrpSpPr>
          <p:grpSpPr>
            <a:xfrm>
              <a:off x="199993" y="4492807"/>
              <a:ext cx="457200" cy="457200"/>
              <a:chOff x="3220211" y="1673844"/>
              <a:chExt cx="457200" cy="457200"/>
            </a:xfrm>
          </p:grpSpPr>
          <p:sp>
            <p:nvSpPr>
              <p:cNvPr id="90" name="Овал 89"/>
              <p:cNvSpPr/>
              <p:nvPr/>
            </p:nvSpPr>
            <p:spPr>
              <a:xfrm>
                <a:off x="3220211" y="1673844"/>
                <a:ext cx="457200" cy="457200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1" name="Picture 2" descr="C:\Users\3256\Desktop\Презентации\Картинки\checklist-clipart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56" y="1707716"/>
                <a:ext cx="415911" cy="415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09048BE-3566-41D7-AB57-D1D55E1FDBB3}" type="slidenum">
              <a:rPr lang="ru-RU" altLang="ru-RU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 dirty="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190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885233" y="69883"/>
            <a:ext cx="8320816" cy="8309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dirty="0" smtClean="0">
                <a:solidFill>
                  <a:srgbClr val="0070C0"/>
                </a:solidFill>
                <a:latin typeface="+mn-lt"/>
                <a:sym typeface="Arial" pitchFamily="34" charset="0"/>
              </a:rPr>
              <a:t>Фонарная группа в подсистеме учета и отчетности системы «Электронный бюджет»</a:t>
            </a:r>
            <a:endParaRPr lang="ru-RU" altLang="ru-RU" sz="2400" dirty="0">
              <a:solidFill>
                <a:srgbClr val="0070C0"/>
              </a:solidFill>
              <a:latin typeface="+mn-lt"/>
              <a:sym typeface="Arial" pitchFamily="34" charset="0"/>
            </a:endParaRPr>
          </a:p>
        </p:txBody>
      </p:sp>
      <p:sp>
        <p:nvSpPr>
          <p:cNvPr id="50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772900" y="6356350"/>
            <a:ext cx="380999" cy="365125"/>
          </a:xfrm>
        </p:spPr>
        <p:txBody>
          <a:bodyPr/>
          <a:lstStyle/>
          <a:p>
            <a:pPr>
              <a:defRPr/>
            </a:pPr>
            <a:fld id="{17DDDC1F-B868-481C-8FAA-78D572F49E2B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193" y="1242011"/>
            <a:ext cx="6943039" cy="4259063"/>
          </a:xfrm>
          <a:prstGeom prst="rect">
            <a:avLst/>
          </a:prstGeom>
          <a:noFill/>
          <a:ln>
            <a:noFill/>
          </a:ln>
          <a:effectLst>
            <a:outerShdw blurRad="57150" dist="19050" dir="2700000" algn="tl" rotWithShape="0">
              <a:prstClr val="black">
                <a:alpha val="6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2" name="Таблица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038571"/>
              </p:ext>
            </p:extLst>
          </p:nvPr>
        </p:nvGraphicFramePr>
        <p:xfrm>
          <a:off x="245886" y="2431810"/>
          <a:ext cx="5119799" cy="3699416"/>
        </p:xfrm>
        <a:graphic>
          <a:graphicData uri="http://schemas.openxmlformats.org/drawingml/2006/table">
            <a:tbl>
              <a:tblPr>
                <a:effectLst>
                  <a:outerShdw blurRad="57150" dist="19050" dir="2700000" algn="tl" rotWithShape="0">
                    <a:prstClr val="black">
                      <a:alpha val="63000"/>
                    </a:prstClr>
                  </a:outerShdw>
                </a:effectLst>
                <a:tableStyleId>{5C22544A-7EE6-4342-B048-85BDC9FD1C3A}</a:tableStyleId>
              </a:tblPr>
              <a:tblGrid>
                <a:gridCol w="930571"/>
                <a:gridCol w="1148317"/>
                <a:gridCol w="3040911"/>
              </a:tblGrid>
              <a:tr h="6475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Фонарная группа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Цвет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Описание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69106">
                <a:tc>
                  <a:txBody>
                    <a:bodyPr/>
                    <a:lstStyle/>
                    <a:p>
                      <a:pPr marL="180000" algn="l" fontAlgn="b">
                        <a:spcBef>
                          <a:spcPts val="0"/>
                        </a:spcBef>
                      </a:pP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Серый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Формуляр ожидает выполнения операции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18943">
                <a:tc>
                  <a:txBody>
                    <a:bodyPr/>
                    <a:lstStyle/>
                    <a:p>
                      <a:pPr marL="180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Желтый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Формуляр в работе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F81BD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01782">
                <a:tc>
                  <a:txBody>
                    <a:bodyPr/>
                    <a:lstStyle/>
                    <a:p>
                      <a:pPr marL="180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Зеленый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Формуляр доведен до конечного статуса (работа над формуляром завершена)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611409">
                <a:tc>
                  <a:txBody>
                    <a:bodyPr/>
                    <a:lstStyle/>
                    <a:p>
                      <a:pPr marL="180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Красный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Формуляр отказан/отменен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611409">
                <a:tc>
                  <a:txBody>
                    <a:bodyPr/>
                    <a:lstStyle/>
                    <a:p>
                      <a:pPr marL="180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Синий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Выполнения операций над формуляром не требуется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53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9" y="3158957"/>
            <a:ext cx="498193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16" y="3709603"/>
            <a:ext cx="500399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Рисунок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68" y="4337096"/>
            <a:ext cx="525310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Рисунок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99" y="5026568"/>
            <a:ext cx="56090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Рисунок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08" y="5635506"/>
            <a:ext cx="436376" cy="41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764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Прямоугольник 71"/>
          <p:cNvSpPr>
            <a:spLocks noChangeArrowheads="1"/>
          </p:cNvSpPr>
          <p:nvPr/>
        </p:nvSpPr>
        <p:spPr bwMode="auto">
          <a:xfrm>
            <a:off x="3994030" y="198555"/>
            <a:ext cx="812608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solidFill>
                  <a:srgbClr val="0070C0"/>
                </a:solidFill>
                <a:cs typeface="Arial" charset="0"/>
                <a:sym typeface="Arial" pitchFamily="34" charset="0"/>
              </a:rPr>
              <a:t>Контроли в </a:t>
            </a:r>
            <a:r>
              <a:rPr lang="ru-RU" altLang="ru-RU" sz="2400" dirty="0" smtClean="0">
                <a:solidFill>
                  <a:srgbClr val="0070C0"/>
                </a:solidFill>
                <a:sym typeface="Arial" pitchFamily="34" charset="0"/>
              </a:rPr>
              <a:t>подсистеме </a:t>
            </a:r>
            <a:r>
              <a:rPr lang="ru-RU" altLang="ru-RU" sz="2400" dirty="0">
                <a:solidFill>
                  <a:srgbClr val="0070C0"/>
                </a:solidFill>
                <a:sym typeface="Arial" pitchFamily="34" charset="0"/>
              </a:rPr>
              <a:t>учета и отчетности</a:t>
            </a:r>
            <a:r>
              <a:rPr lang="ru-RU" altLang="ru-RU" sz="2400" dirty="0">
                <a:solidFill>
                  <a:srgbClr val="0070C0"/>
                </a:solidFill>
                <a:cs typeface="Arial" charset="0"/>
                <a:sym typeface="Arial" pitchFamily="34" charset="0"/>
              </a:rPr>
              <a:t> системы «Электронный бюджет»</a:t>
            </a:r>
          </a:p>
        </p:txBody>
      </p:sp>
      <p:pic>
        <p:nvPicPr>
          <p:cNvPr id="1026" name="Picture 2" descr="C:\Users\3256\Desktop\Презентации\Картинки\Контрол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969" y="1257300"/>
            <a:ext cx="8246101" cy="4029075"/>
          </a:xfrm>
          <a:prstGeom prst="rect">
            <a:avLst/>
          </a:prstGeom>
          <a:noFill/>
          <a:effectLst>
            <a:outerShdw blurRad="57150" dist="19050" dir="2700000" algn="tl" rotWithShape="0">
              <a:prstClr val="black">
                <a:alpha val="63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2" name="Таблица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755876"/>
              </p:ext>
            </p:extLst>
          </p:nvPr>
        </p:nvGraphicFramePr>
        <p:xfrm>
          <a:off x="245886" y="3203335"/>
          <a:ext cx="5119799" cy="2848744"/>
        </p:xfrm>
        <a:graphic>
          <a:graphicData uri="http://schemas.openxmlformats.org/drawingml/2006/table">
            <a:tbl>
              <a:tblPr>
                <a:effectLst>
                  <a:outerShdw blurRad="57150" dist="19050" dir="2700000" algn="tl" rotWithShape="0">
                    <a:prstClr val="black">
                      <a:alpha val="63000"/>
                    </a:prstClr>
                  </a:outerShdw>
                </a:effectLst>
                <a:tableStyleId>{5C22544A-7EE6-4342-B048-85BDC9FD1C3A}</a:tableStyleId>
              </a:tblPr>
              <a:tblGrid>
                <a:gridCol w="930571"/>
                <a:gridCol w="1148317"/>
                <a:gridCol w="3040911"/>
              </a:tblGrid>
              <a:tr h="6475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Фонарная группа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Цвет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Описание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69106">
                <a:tc>
                  <a:txBody>
                    <a:bodyPr/>
                    <a:lstStyle/>
                    <a:p>
                      <a:pPr marL="180000" algn="l" fontAlgn="b">
                        <a:spcBef>
                          <a:spcPts val="0"/>
                        </a:spcBef>
                      </a:pP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Серый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Контроль не проводился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18943">
                <a:tc>
                  <a:txBody>
                    <a:bodyPr/>
                    <a:lstStyle/>
                    <a:p>
                      <a:pPr marL="180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Желтый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F81BD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Есть ошибки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F81BD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501782">
                <a:tc>
                  <a:txBody>
                    <a:bodyPr/>
                    <a:lstStyle/>
                    <a:p>
                      <a:pPr marL="180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Зеленый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Контроль пройден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611409">
                <a:tc>
                  <a:txBody>
                    <a:bodyPr/>
                    <a:lstStyle/>
                    <a:p>
                      <a:pPr marL="18000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Синий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80000" algn="l" fontAlgn="b"/>
                      <a:r>
                        <a:rPr lang="ru-RU" sz="16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Не требуется</a:t>
                      </a:r>
                      <a:endParaRPr lang="ru-RU" sz="16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3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9" y="3930482"/>
            <a:ext cx="498193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Рисунок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16" y="4481128"/>
            <a:ext cx="500399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Рисунок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68" y="5003846"/>
            <a:ext cx="525310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Рисунок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33" y="5540621"/>
            <a:ext cx="436376" cy="41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ятиугольник 8"/>
          <p:cNvSpPr/>
          <p:nvPr/>
        </p:nvSpPr>
        <p:spPr>
          <a:xfrm>
            <a:off x="247649" y="6334124"/>
            <a:ext cx="11585421" cy="403099"/>
          </a:xfrm>
          <a:prstGeom prst="homePlate">
            <a:avLst>
              <a:gd name="adj" fmla="val 0"/>
            </a:avLst>
          </a:prstGeom>
          <a:noFill/>
          <a:ln w="12700">
            <a:solidFill>
              <a:schemeClr val="accent1">
                <a:shade val="50000"/>
              </a:schemeClr>
            </a:solidFill>
            <a:prstDash val="dash"/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t"/>
          <a:lstStyle/>
          <a:p>
            <a:pPr>
              <a:spcAft>
                <a:spcPts val="300"/>
              </a:spcAft>
              <a:defRPr/>
            </a:pPr>
            <a:endParaRPr lang="ru-RU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371474" y="6334124"/>
            <a:ext cx="7553326" cy="390761"/>
          </a:xfrm>
          <a:prstGeom prst="homePlate">
            <a:avLst>
              <a:gd name="adj" fmla="val 0"/>
            </a:avLst>
          </a:prstGeom>
          <a:noFill/>
          <a:ln w="12700">
            <a:noFill/>
            <a:prstDash val="dash"/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anchor="ctr"/>
          <a:lstStyle/>
          <a:p>
            <a:pPr>
              <a:spcAft>
                <a:spcPts val="300"/>
              </a:spcAf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Подсистема учета и отчетности содержит корректные контрольные соотношения</a:t>
            </a:r>
          </a:p>
        </p:txBody>
      </p:sp>
    </p:spTree>
    <p:extLst>
      <p:ext uri="{BB962C8B-B14F-4D97-AF65-F5344CB8AC3E}">
        <p14:creationId xmlns:p14="http://schemas.microsoft.com/office/powerpoint/2010/main" val="21255623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Прямоугольник 158"/>
          <p:cNvSpPr/>
          <p:nvPr/>
        </p:nvSpPr>
        <p:spPr>
          <a:xfrm>
            <a:off x="17936" y="1237056"/>
            <a:ext cx="12011767" cy="55221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Прямоугольник 119"/>
          <p:cNvSpPr/>
          <p:nvPr/>
        </p:nvSpPr>
        <p:spPr>
          <a:xfrm>
            <a:off x="4264119" y="69883"/>
            <a:ext cx="7941929" cy="1200329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dirty="0" smtClean="0">
                <a:solidFill>
                  <a:srgbClr val="0070C0"/>
                </a:solidFill>
                <a:latin typeface="+mn-lt"/>
                <a:sym typeface="Arial" pitchFamily="34" charset="0"/>
              </a:rPr>
              <a:t>Функционал согласования и подписания форм отчетности </a:t>
            </a:r>
            <a:r>
              <a:rPr lang="ru-RU" altLang="ru-RU" sz="2400" dirty="0">
                <a:solidFill>
                  <a:srgbClr val="0070C0"/>
                </a:solidFill>
                <a:latin typeface="+mn-lt"/>
                <a:sym typeface="Arial" pitchFamily="34" charset="0"/>
              </a:rPr>
              <a:t>в </a:t>
            </a:r>
            <a:r>
              <a:rPr lang="ru-RU" altLang="ru-RU" sz="2400" dirty="0" smtClean="0">
                <a:solidFill>
                  <a:srgbClr val="0070C0"/>
                </a:solidFill>
                <a:latin typeface="+mn-lt"/>
                <a:sym typeface="Arial" pitchFamily="34" charset="0"/>
              </a:rPr>
              <a:t>подсистеме учета и отчетности системы «Электронный бюджет»</a:t>
            </a:r>
            <a:endParaRPr lang="ru-RU" altLang="ru-RU" sz="2400" dirty="0">
              <a:solidFill>
                <a:srgbClr val="0070C0"/>
              </a:solidFill>
              <a:latin typeface="+mn-lt"/>
              <a:sym typeface="Arial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71250" y="1637167"/>
            <a:ext cx="5716707" cy="2091296"/>
            <a:chOff x="71250" y="1364719"/>
            <a:chExt cx="5716707" cy="2091296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249554" y="1554984"/>
              <a:ext cx="5538403" cy="1901031"/>
              <a:chOff x="2068120" y="1162620"/>
              <a:chExt cx="5636488" cy="1901031"/>
            </a:xfrm>
          </p:grpSpPr>
          <p:sp>
            <p:nvSpPr>
              <p:cNvPr id="110" name="Rounded Rectangle 30"/>
              <p:cNvSpPr/>
              <p:nvPr/>
            </p:nvSpPr>
            <p:spPr>
              <a:xfrm>
                <a:off x="2068120" y="1162620"/>
                <a:ext cx="5636488" cy="1901031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67" name="Рисунок 66"/>
              <p:cNvPicPr/>
              <p:nvPr/>
            </p:nvPicPr>
            <p:blipFill rotWithShape="1">
              <a:blip r:embed="rId3"/>
              <a:srcRect l="1124" r="34143" b="27389"/>
              <a:stretch/>
            </p:blipFill>
            <p:spPr>
              <a:xfrm>
                <a:off x="2259096" y="1328099"/>
                <a:ext cx="5273678" cy="1600874"/>
              </a:xfrm>
              <a:prstGeom prst="rect">
                <a:avLst/>
              </a:prstGeom>
            </p:spPr>
          </p:pic>
        </p:grpSp>
        <p:sp>
          <p:nvSpPr>
            <p:cNvPr id="70" name="Овал 69"/>
            <p:cNvSpPr/>
            <p:nvPr/>
          </p:nvSpPr>
          <p:spPr>
            <a:xfrm>
              <a:off x="71250" y="1364719"/>
              <a:ext cx="381955" cy="381955"/>
            </a:xfrm>
            <a:prstGeom prst="ellipse">
              <a:avLst/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/>
                <a:t>1</a:t>
              </a:r>
              <a:endParaRPr lang="ru-RU" sz="2400" b="1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060267" y="1672842"/>
            <a:ext cx="3871856" cy="2092009"/>
            <a:chOff x="6504669" y="1364005"/>
            <a:chExt cx="3871856" cy="2092009"/>
          </a:xfrm>
        </p:grpSpPr>
        <p:grpSp>
          <p:nvGrpSpPr>
            <p:cNvPr id="72" name="Группа 71"/>
            <p:cNvGrpSpPr/>
            <p:nvPr/>
          </p:nvGrpSpPr>
          <p:grpSpPr>
            <a:xfrm>
              <a:off x="6504669" y="1364005"/>
              <a:ext cx="3871856" cy="2092009"/>
              <a:chOff x="58575" y="1364006"/>
              <a:chExt cx="3871856" cy="2092009"/>
            </a:xfrm>
          </p:grpSpPr>
          <p:sp>
            <p:nvSpPr>
              <p:cNvPr id="75" name="Rounded Rectangle 30"/>
              <p:cNvSpPr/>
              <p:nvPr/>
            </p:nvSpPr>
            <p:spPr>
              <a:xfrm>
                <a:off x="249555" y="1554985"/>
                <a:ext cx="3680876" cy="1901030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Овал 73"/>
              <p:cNvSpPr/>
              <p:nvPr/>
            </p:nvSpPr>
            <p:spPr>
              <a:xfrm>
                <a:off x="58575" y="1364006"/>
                <a:ext cx="381955" cy="381955"/>
              </a:xfrm>
              <a:prstGeom prst="ellipse">
                <a:avLst/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/>
                  <a:t>2</a:t>
                </a:r>
                <a:endParaRPr lang="ru-RU" sz="2400" b="1" dirty="0"/>
              </a:p>
            </p:txBody>
          </p:sp>
        </p:grpSp>
        <p:pic>
          <p:nvPicPr>
            <p:cNvPr id="77" name="Рисунок 76"/>
            <p:cNvPicPr/>
            <p:nvPr/>
          </p:nvPicPr>
          <p:blipFill rotWithShape="1">
            <a:blip r:embed="rId4"/>
            <a:srcRect l="11546" t="10020" r="13616" b="15080"/>
            <a:stretch/>
          </p:blipFill>
          <p:spPr>
            <a:xfrm>
              <a:off x="6896352" y="1689026"/>
              <a:ext cx="3278780" cy="1663748"/>
            </a:xfrm>
            <a:prstGeom prst="rect">
              <a:avLst/>
            </a:prstGeom>
          </p:spPr>
        </p:pic>
      </p:grpSp>
      <p:grpSp>
        <p:nvGrpSpPr>
          <p:cNvPr id="23" name="Группа 22"/>
          <p:cNvGrpSpPr/>
          <p:nvPr/>
        </p:nvGrpSpPr>
        <p:grpSpPr>
          <a:xfrm>
            <a:off x="58575" y="3803498"/>
            <a:ext cx="5729382" cy="2883919"/>
            <a:chOff x="58575" y="3803498"/>
            <a:chExt cx="5729382" cy="2883919"/>
          </a:xfrm>
        </p:grpSpPr>
        <p:grpSp>
          <p:nvGrpSpPr>
            <p:cNvPr id="80" name="Группа 79"/>
            <p:cNvGrpSpPr/>
            <p:nvPr/>
          </p:nvGrpSpPr>
          <p:grpSpPr>
            <a:xfrm>
              <a:off x="58575" y="3803498"/>
              <a:ext cx="5729382" cy="2883919"/>
              <a:chOff x="58575" y="1364006"/>
              <a:chExt cx="5729382" cy="2883919"/>
            </a:xfrm>
          </p:grpSpPr>
          <p:sp>
            <p:nvSpPr>
              <p:cNvPr id="82" name="Rounded Rectangle 30"/>
              <p:cNvSpPr/>
              <p:nvPr/>
            </p:nvSpPr>
            <p:spPr>
              <a:xfrm>
                <a:off x="249555" y="1554984"/>
                <a:ext cx="5538402" cy="2692941"/>
              </a:xfrm>
              <a:prstGeom prst="roundRect">
                <a:avLst>
                  <a:gd name="adj" fmla="val 2293"/>
                </a:avLst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22225">
                <a:noFill/>
              </a:ln>
              <a:effectLst>
                <a:outerShdw blurRad="57150" dist="19050" dir="5400000" algn="tl" rotWithShape="0">
                  <a:prstClr val="black">
                    <a:alpha val="63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4" name="Овал 83"/>
              <p:cNvSpPr/>
              <p:nvPr/>
            </p:nvSpPr>
            <p:spPr>
              <a:xfrm>
                <a:off x="58575" y="1364006"/>
                <a:ext cx="381955" cy="381955"/>
              </a:xfrm>
              <a:prstGeom prst="ellipse">
                <a:avLst/>
              </a:prstGeom>
              <a:gradFill>
                <a:gsLst>
                  <a:gs pos="0">
                    <a:srgbClr val="318F9C"/>
                  </a:gs>
                  <a:gs pos="50000">
                    <a:srgbClr val="359BA9"/>
                  </a:gs>
                  <a:gs pos="100000">
                    <a:srgbClr val="2F8995"/>
                  </a:gs>
                </a:gsLst>
                <a:lin ang="5400000" scaled="0"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400" b="1" dirty="0" smtClean="0"/>
                  <a:t>3</a:t>
                </a:r>
                <a:endParaRPr lang="ru-RU" sz="2400" b="1" dirty="0"/>
              </a:p>
            </p:txBody>
          </p:sp>
        </p:grpSp>
        <p:pic>
          <p:nvPicPr>
            <p:cNvPr id="87" name="Рисунок 86"/>
            <p:cNvPicPr/>
            <p:nvPr/>
          </p:nvPicPr>
          <p:blipFill rotWithShape="1">
            <a:blip r:embed="rId5"/>
            <a:srcRect l="2515" t="3772" r="7636" b="5692"/>
            <a:stretch/>
          </p:blipFill>
          <p:spPr>
            <a:xfrm>
              <a:off x="440531" y="4176013"/>
              <a:ext cx="5178584" cy="2394957"/>
            </a:xfrm>
            <a:prstGeom prst="rect">
              <a:avLst/>
            </a:prstGeom>
          </p:spPr>
        </p:pic>
      </p:grpSp>
      <p:grpSp>
        <p:nvGrpSpPr>
          <p:cNvPr id="97" name="Группа 96"/>
          <p:cNvGrpSpPr/>
          <p:nvPr/>
        </p:nvGrpSpPr>
        <p:grpSpPr>
          <a:xfrm>
            <a:off x="6011186" y="3803499"/>
            <a:ext cx="5729382" cy="2883919"/>
            <a:chOff x="58575" y="1364006"/>
            <a:chExt cx="5729382" cy="2883919"/>
          </a:xfrm>
        </p:grpSpPr>
        <p:sp>
          <p:nvSpPr>
            <p:cNvPr id="100" name="Rounded Rectangle 30"/>
            <p:cNvSpPr/>
            <p:nvPr/>
          </p:nvSpPr>
          <p:spPr>
            <a:xfrm>
              <a:off x="249555" y="1554984"/>
              <a:ext cx="5538402" cy="2692941"/>
            </a:xfrm>
            <a:prstGeom prst="roundRect">
              <a:avLst>
                <a:gd name="adj" fmla="val 2293"/>
              </a:avLst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58575" y="1364006"/>
              <a:ext cx="381955" cy="381955"/>
            </a:xfrm>
            <a:prstGeom prst="ellipse">
              <a:avLst/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/>
                <a:t>4</a:t>
              </a:r>
              <a:endParaRPr lang="ru-RU" sz="2400" b="1" dirty="0"/>
            </a:p>
          </p:txBody>
        </p:sp>
      </p:grpSp>
      <p:pic>
        <p:nvPicPr>
          <p:cNvPr id="102" name="Рисунок 101"/>
          <p:cNvPicPr/>
          <p:nvPr/>
        </p:nvPicPr>
        <p:blipFill rotWithShape="1">
          <a:blip r:embed="rId6"/>
          <a:srcRect l="2499" t="2191" r="17237" b="71464"/>
          <a:stretch/>
        </p:blipFill>
        <p:spPr>
          <a:xfrm>
            <a:off x="6413948" y="4185454"/>
            <a:ext cx="5164494" cy="1211255"/>
          </a:xfrm>
          <a:prstGeom prst="rect">
            <a:avLst/>
          </a:prstGeom>
        </p:spPr>
      </p:pic>
      <p:sp>
        <p:nvSpPr>
          <p:cNvPr id="107" name="Прямоугольник 106"/>
          <p:cNvSpPr/>
          <p:nvPr/>
        </p:nvSpPr>
        <p:spPr>
          <a:xfrm>
            <a:off x="2570203" y="1272732"/>
            <a:ext cx="7579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Возможность выбора согласующего и утверждающего из списка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0530" y="4634733"/>
            <a:ext cx="378867" cy="32375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437207" y="5198046"/>
            <a:ext cx="378867" cy="118824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7572298" y="3170727"/>
            <a:ext cx="1013562" cy="24117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6431476" y="4721264"/>
            <a:ext cx="140762" cy="6522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4" name="Рисунок 113"/>
          <p:cNvPicPr/>
          <p:nvPr/>
        </p:nvPicPr>
        <p:blipFill rotWithShape="1">
          <a:blip r:embed="rId6"/>
          <a:srcRect l="2500" t="89408" r="3125" b="2960"/>
          <a:stretch/>
        </p:blipFill>
        <p:spPr>
          <a:xfrm>
            <a:off x="6413948" y="6471451"/>
            <a:ext cx="5164494" cy="215967"/>
          </a:xfrm>
          <a:prstGeom prst="rect">
            <a:avLst/>
          </a:prstGeom>
        </p:spPr>
      </p:pic>
      <p:pic>
        <p:nvPicPr>
          <p:cNvPr id="103" name="Рисунок 102"/>
          <p:cNvPicPr/>
          <p:nvPr/>
        </p:nvPicPr>
        <p:blipFill rotWithShape="1">
          <a:blip r:embed="rId7"/>
          <a:srcRect l="1169" r="16349" b="73972"/>
          <a:stretch/>
        </p:blipFill>
        <p:spPr>
          <a:xfrm>
            <a:off x="6414223" y="5401261"/>
            <a:ext cx="5164493" cy="1082461"/>
          </a:xfrm>
          <a:prstGeom prst="rect">
            <a:avLst/>
          </a:prstGeom>
        </p:spPr>
      </p:pic>
      <p:sp>
        <p:nvSpPr>
          <p:cNvPr id="113" name="Прямоугольник 112"/>
          <p:cNvSpPr/>
          <p:nvPr/>
        </p:nvSpPr>
        <p:spPr>
          <a:xfrm>
            <a:off x="6460269" y="5857428"/>
            <a:ext cx="189433" cy="61402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6460269" y="6526623"/>
            <a:ext cx="2535925" cy="16079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772900" y="6356350"/>
            <a:ext cx="380999" cy="365125"/>
          </a:xfrm>
        </p:spPr>
        <p:txBody>
          <a:bodyPr/>
          <a:lstStyle/>
          <a:p>
            <a:pPr>
              <a:defRPr/>
            </a:pPr>
            <a:fld id="{17DDDC1F-B868-481C-8FAA-78D572F49E2B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34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Прямоугольник 119"/>
          <p:cNvSpPr/>
          <p:nvPr/>
        </p:nvSpPr>
        <p:spPr>
          <a:xfrm>
            <a:off x="4264119" y="69883"/>
            <a:ext cx="7941929" cy="8309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dirty="0" smtClean="0">
                <a:solidFill>
                  <a:srgbClr val="0070C0"/>
                </a:solidFill>
                <a:latin typeface="+mn-lt"/>
                <a:sym typeface="Arial" pitchFamily="34" charset="0"/>
              </a:rPr>
              <a:t>Согласование и подписание форм отчетности </a:t>
            </a:r>
            <a:r>
              <a:rPr lang="ru-RU" altLang="ru-RU" sz="2400" dirty="0">
                <a:solidFill>
                  <a:srgbClr val="0070C0"/>
                </a:solidFill>
                <a:latin typeface="+mn-lt"/>
                <a:sym typeface="Arial" pitchFamily="34" charset="0"/>
              </a:rPr>
              <a:t>в </a:t>
            </a:r>
            <a:r>
              <a:rPr lang="ru-RU" altLang="ru-RU" sz="2400" dirty="0" smtClean="0">
                <a:solidFill>
                  <a:srgbClr val="0070C0"/>
                </a:solidFill>
                <a:latin typeface="+mn-lt"/>
                <a:sym typeface="Arial" pitchFamily="34" charset="0"/>
              </a:rPr>
              <a:t>подсистеме учета и отчетности системы «Электронный бюджет»</a:t>
            </a:r>
            <a:endParaRPr lang="ru-RU" altLang="ru-RU" sz="2400" dirty="0">
              <a:solidFill>
                <a:srgbClr val="0070C0"/>
              </a:solidFill>
              <a:latin typeface="+mn-lt"/>
              <a:sym typeface="Arial" pitchFamily="3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265203" y="1162618"/>
            <a:ext cx="10290413" cy="5149333"/>
            <a:chOff x="851416" y="1186633"/>
            <a:chExt cx="9757935" cy="4368758"/>
          </a:xfrm>
        </p:grpSpPr>
        <p:sp>
          <p:nvSpPr>
            <p:cNvPr id="110" name="Rounded Rectangle 30"/>
            <p:cNvSpPr/>
            <p:nvPr/>
          </p:nvSpPr>
          <p:spPr>
            <a:xfrm>
              <a:off x="851417" y="1186633"/>
              <a:ext cx="9757934" cy="4368758"/>
            </a:xfrm>
            <a:prstGeom prst="roundRect">
              <a:avLst>
                <a:gd name="adj" fmla="val 2293"/>
              </a:avLst>
            </a:prstGeom>
            <a:gradFill>
              <a:gsLst>
                <a:gs pos="0">
                  <a:srgbClr val="318F9C"/>
                </a:gs>
                <a:gs pos="50000">
                  <a:srgbClr val="359BA9"/>
                </a:gs>
                <a:gs pos="100000">
                  <a:srgbClr val="2F8995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851416" y="1231280"/>
              <a:ext cx="9757934" cy="3844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000" b="1" dirty="0" smtClean="0">
                  <a:solidFill>
                    <a:schemeClr val="bg1"/>
                  </a:solidFill>
                </a:rPr>
                <a:t>Отображение статуса согласования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5" name="Рисунок 124"/>
          <p:cNvPicPr/>
          <p:nvPr/>
        </p:nvPicPr>
        <p:blipFill rotWithShape="1">
          <a:blip r:embed="rId3"/>
          <a:srcRect b="8432"/>
          <a:stretch/>
        </p:blipFill>
        <p:spPr>
          <a:xfrm>
            <a:off x="1388876" y="1659549"/>
            <a:ext cx="9951455" cy="4486837"/>
          </a:xfrm>
          <a:prstGeom prst="rect">
            <a:avLst/>
          </a:prstGeom>
        </p:spPr>
      </p:pic>
      <p:sp>
        <p:nvSpPr>
          <p:cNvPr id="126" name="Прямоугольник 125"/>
          <p:cNvSpPr/>
          <p:nvPr/>
        </p:nvSpPr>
        <p:spPr>
          <a:xfrm>
            <a:off x="6360150" y="5277782"/>
            <a:ext cx="286310" cy="691698"/>
          </a:xfrm>
          <a:prstGeom prst="rect">
            <a:avLst/>
          </a:prstGeom>
          <a:noFill/>
          <a:ln w="254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рямоугольник 126"/>
          <p:cNvSpPr/>
          <p:nvPr/>
        </p:nvSpPr>
        <p:spPr>
          <a:xfrm>
            <a:off x="1435581" y="3481097"/>
            <a:ext cx="243093" cy="2425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8685967" y="4604063"/>
            <a:ext cx="2869649" cy="1087875"/>
            <a:chOff x="8293166" y="4511006"/>
            <a:chExt cx="2869649" cy="1087875"/>
          </a:xfrm>
        </p:grpSpPr>
        <p:sp>
          <p:nvSpPr>
            <p:cNvPr id="117" name="Rounded Rectangle 30"/>
            <p:cNvSpPr/>
            <p:nvPr/>
          </p:nvSpPr>
          <p:spPr>
            <a:xfrm>
              <a:off x="8313613" y="4511006"/>
              <a:ext cx="2849202" cy="1087875"/>
            </a:xfrm>
            <a:prstGeom prst="roundRect">
              <a:avLst>
                <a:gd name="adj" fmla="val 5228"/>
              </a:avLst>
            </a:prstGeom>
            <a:gradFill>
              <a:gsLst>
                <a:gs pos="1000">
                  <a:schemeClr val="accent6">
                    <a:lumMod val="20000"/>
                    <a:lumOff val="80000"/>
                  </a:schemeClr>
                </a:gs>
                <a:gs pos="50000">
                  <a:srgbClr val="FCE2CC"/>
                </a:gs>
                <a:gs pos="100000">
                  <a:srgbClr val="FCDBC0"/>
                </a:gs>
              </a:gsLst>
              <a:lin ang="5400000" scaled="0"/>
            </a:gradFill>
            <a:ln w="22225">
              <a:noFill/>
            </a:ln>
            <a:effectLst>
              <a:outerShdw blurRad="57150" dist="19050" dir="5400000" algn="tl" rotWithShape="0">
                <a:prstClr val="black">
                  <a:alpha val="63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8293166" y="4586718"/>
              <a:ext cx="281938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b="1" dirty="0" smtClean="0">
                  <a:solidFill>
                    <a:schemeClr val="accent6">
                      <a:lumMod val="50000"/>
                    </a:schemeClr>
                  </a:solidFill>
                </a:rPr>
                <a:t>Возможность просмотра статуса согласования при выборе формы из списка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24" name="Соединительная линия уступом 23"/>
          <p:cNvCxnSpPr>
            <a:stCxn id="117" idx="1"/>
            <a:endCxn id="126" idx="3"/>
          </p:cNvCxnSpPr>
          <p:nvPr/>
        </p:nvCxnSpPr>
        <p:spPr>
          <a:xfrm rot="10800000" flipV="1">
            <a:off x="6646460" y="5148001"/>
            <a:ext cx="2059954" cy="475630"/>
          </a:xfrm>
          <a:prstGeom prst="bentConnector3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1772900" y="6356350"/>
            <a:ext cx="380999" cy="365125"/>
          </a:xfrm>
        </p:spPr>
        <p:txBody>
          <a:bodyPr/>
          <a:lstStyle/>
          <a:p>
            <a:pPr>
              <a:defRPr/>
            </a:pPr>
            <a:fld id="{17DDDC1F-B868-481C-8FAA-78D572F49E2B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91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Прямоугольник 158"/>
          <p:cNvSpPr/>
          <p:nvPr/>
        </p:nvSpPr>
        <p:spPr>
          <a:xfrm>
            <a:off x="130629" y="1045662"/>
            <a:ext cx="11899074" cy="56270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0" name="Прямоугольник 119"/>
          <p:cNvSpPr/>
          <p:nvPr/>
        </p:nvSpPr>
        <p:spPr>
          <a:xfrm>
            <a:off x="4025735" y="69883"/>
            <a:ext cx="8180313" cy="8309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ru-RU" altLang="ru-RU" sz="2400" dirty="0" err="1" smtClean="0">
                <a:solidFill>
                  <a:srgbClr val="0070C0"/>
                </a:solidFill>
                <a:latin typeface="+mn-lt"/>
                <a:sym typeface="Arial" pitchFamily="34" charset="0"/>
              </a:rPr>
              <a:t>Преднастройка</a:t>
            </a:r>
            <a:r>
              <a:rPr lang="ru-RU" altLang="ru-RU" sz="2400" dirty="0" smtClean="0">
                <a:solidFill>
                  <a:srgbClr val="0070C0"/>
                </a:solidFill>
                <a:latin typeface="+mn-lt"/>
                <a:sym typeface="Arial" pitchFamily="34" charset="0"/>
              </a:rPr>
              <a:t> списка должностных лиц, участвующих в согласовании и утверждении форм отчетности</a:t>
            </a:r>
            <a:endParaRPr lang="ru-RU" altLang="ru-RU" sz="2400" dirty="0">
              <a:solidFill>
                <a:srgbClr val="0070C0"/>
              </a:solidFill>
              <a:latin typeface="+mn-lt"/>
              <a:sym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3527711" y="1025879"/>
            <a:ext cx="5664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Предварительная настройка листа согласования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261253" y="1425989"/>
            <a:ext cx="5094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Формуляры – справочник  «Настройка согласования отчетных форм»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6" name="Рисунок 95"/>
          <p:cNvPicPr/>
          <p:nvPr/>
        </p:nvPicPr>
        <p:blipFill rotWithShape="1">
          <a:blip r:embed="rId3"/>
          <a:srcRect t="4800" r="26161" b="2543"/>
          <a:stretch/>
        </p:blipFill>
        <p:spPr>
          <a:xfrm>
            <a:off x="261255" y="2058264"/>
            <a:ext cx="6282050" cy="450951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98" name="Прямоугольник 97"/>
          <p:cNvSpPr/>
          <p:nvPr/>
        </p:nvSpPr>
        <p:spPr>
          <a:xfrm>
            <a:off x="5996233" y="2590711"/>
            <a:ext cx="547072" cy="16187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6706786" y="1425988"/>
            <a:ext cx="5094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Выбор организации из справочника «Субъекты отчетности»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8" name="Рисунок 107"/>
          <p:cNvPicPr/>
          <p:nvPr/>
        </p:nvPicPr>
        <p:blipFill rotWithShape="1">
          <a:blip r:embed="rId4"/>
          <a:srcRect l="13404" t="10704" r="36153" b="62526"/>
          <a:stretch/>
        </p:blipFill>
        <p:spPr>
          <a:xfrm>
            <a:off x="6706785" y="2029518"/>
            <a:ext cx="5094517" cy="160649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14" name="Прямоугольник 113"/>
          <p:cNvSpPr/>
          <p:nvPr/>
        </p:nvSpPr>
        <p:spPr>
          <a:xfrm>
            <a:off x="6706786" y="3706649"/>
            <a:ext cx="5094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Выбор комплекта отчетности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9" name="Овал 118"/>
          <p:cNvSpPr/>
          <p:nvPr/>
        </p:nvSpPr>
        <p:spPr>
          <a:xfrm>
            <a:off x="5675387" y="2355483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1" name="Прямоугольник 120"/>
          <p:cNvSpPr/>
          <p:nvPr/>
        </p:nvSpPr>
        <p:spPr>
          <a:xfrm>
            <a:off x="448477" y="3915585"/>
            <a:ext cx="1539404" cy="1035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Овал 121"/>
          <p:cNvSpPr/>
          <p:nvPr/>
        </p:nvSpPr>
        <p:spPr>
          <a:xfrm>
            <a:off x="186081" y="3612403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4" name="Овал 123"/>
          <p:cNvSpPr/>
          <p:nvPr/>
        </p:nvSpPr>
        <p:spPr>
          <a:xfrm>
            <a:off x="50085" y="1916522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5" name="Рисунок 124"/>
          <p:cNvPicPr/>
          <p:nvPr/>
        </p:nvPicPr>
        <p:blipFill rotWithShape="1">
          <a:blip r:embed="rId5"/>
          <a:srcRect l="6573" t="5417" r="33229" b="72015"/>
          <a:stretch/>
        </p:blipFill>
        <p:spPr>
          <a:xfrm>
            <a:off x="6706785" y="4046205"/>
            <a:ext cx="5094517" cy="99623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26" name="Прямоугольник 125"/>
          <p:cNvSpPr/>
          <p:nvPr/>
        </p:nvSpPr>
        <p:spPr>
          <a:xfrm>
            <a:off x="6739199" y="2905197"/>
            <a:ext cx="175521" cy="60353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рямоугольник 126"/>
          <p:cNvSpPr/>
          <p:nvPr/>
        </p:nvSpPr>
        <p:spPr>
          <a:xfrm>
            <a:off x="6807034" y="4678869"/>
            <a:ext cx="139585" cy="3576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Овал 128"/>
          <p:cNvSpPr/>
          <p:nvPr/>
        </p:nvSpPr>
        <p:spPr>
          <a:xfrm>
            <a:off x="2009147" y="4042097"/>
            <a:ext cx="298022" cy="2864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6706786" y="5168813"/>
            <a:ext cx="50945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Выбор отчетов из комплекта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1" name="Рисунок 130"/>
          <p:cNvPicPr/>
          <p:nvPr/>
        </p:nvPicPr>
        <p:blipFill rotWithShape="1">
          <a:blip r:embed="rId6"/>
          <a:srcRect l="13187" t="4107" r="49436" b="71175"/>
          <a:stretch/>
        </p:blipFill>
        <p:spPr>
          <a:xfrm>
            <a:off x="6707301" y="5500544"/>
            <a:ext cx="5094001" cy="10672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32" name="Прямоугольник 131"/>
          <p:cNvSpPr/>
          <p:nvPr/>
        </p:nvSpPr>
        <p:spPr>
          <a:xfrm>
            <a:off x="6697407" y="5994438"/>
            <a:ext cx="171964" cy="57333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>
            <a:off x="448477" y="4053355"/>
            <a:ext cx="1539404" cy="10354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64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CC0C205-F710-4736-B8CA-E5C587A0095E}" type="slidenum">
              <a:rPr kumimoji="0" lang="ru-RU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8</a:t>
            </a:fld>
            <a:endParaRPr kumimoji="0" lang="ru-RU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2781301" y="-155861"/>
            <a:ext cx="10515600" cy="1337397"/>
          </a:xfrm>
        </p:spPr>
        <p:txBody>
          <a:bodyPr/>
          <a:lstStyle/>
          <a:p>
            <a:pPr algn="ctr"/>
            <a:r>
              <a:rPr lang="ru-RU" altLang="en-US" sz="2400" dirty="0" smtClean="0">
                <a:solidFill>
                  <a:srgbClr val="0070C0"/>
                </a:solidFill>
                <a:latin typeface="+mn-lt"/>
                <a:ea typeface="+mn-ea"/>
                <a:cs typeface="Arial" charset="0"/>
              </a:rPr>
              <a:t>Аналитический инструмент</a:t>
            </a:r>
            <a:endParaRPr altLang="en-US" sz="2400" dirty="0">
              <a:solidFill>
                <a:srgbClr val="0070C0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8938925" y="1826204"/>
            <a:ext cx="2736850" cy="3816350"/>
          </a:xfrm>
        </p:spPr>
        <p:txBody>
          <a:bodyPr/>
          <a:lstStyle/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en-US" sz="2000" b="1" dirty="0">
                <a:solidFill>
                  <a:srgbClr val="302F2E"/>
                </a:solidFill>
                <a:latin typeface="Times New Roman" panose="02020603050405020304" pitchFamily="18" charset="0"/>
              </a:rPr>
              <a:t>Запуск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en-US" sz="2000" b="1" dirty="0">
                <a:solidFill>
                  <a:srgbClr val="302F2E"/>
                </a:solidFill>
                <a:latin typeface="Times New Roman" panose="02020603050405020304" pitchFamily="18" charset="0"/>
              </a:rPr>
              <a:t> «Аналитического инструмента» производится через меню навигатора ПУиО «Рабочие места – Учет и отчетность– Аналитический инструмент »</a:t>
            </a:r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0"/>
          <a:stretch>
            <a:fillRect/>
          </a:stretch>
        </p:blipFill>
        <p:spPr bwMode="auto">
          <a:xfrm>
            <a:off x="1889414" y="1155411"/>
            <a:ext cx="6423314" cy="539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673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12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B8D73EC-8CCA-4EE2-9CD0-6939FA42F3DC}" type="slidenum">
              <a:rPr kumimoji="0" lang="ru-RU" altLang="en-US">
                <a:solidFill>
                  <a:srgbClr val="898989"/>
                </a:solidFill>
                <a:latin typeface="Calibri" panose="020F0502020204030204" pitchFamily="34" charset="0"/>
              </a:rPr>
              <a:pPr/>
              <a:t>9</a:t>
            </a:fld>
            <a:endParaRPr kumimoji="0" lang="ru-RU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2573482" y="-133642"/>
            <a:ext cx="10515600" cy="1325563"/>
          </a:xfrm>
        </p:spPr>
        <p:txBody>
          <a:bodyPr/>
          <a:lstStyle/>
          <a:p>
            <a:pPr algn="ctr"/>
            <a:r>
              <a:rPr altLang="en-US" sz="2400" dirty="0" err="1">
                <a:solidFill>
                  <a:srgbClr val="0070C0"/>
                </a:solidFill>
                <a:latin typeface="+mn-lt"/>
                <a:ea typeface="+mn-ea"/>
                <a:cs typeface="Arial" charset="0"/>
              </a:rPr>
              <a:t>Аналитический</a:t>
            </a:r>
            <a:r>
              <a:rPr altLang="en-US" sz="2000" dirty="0">
                <a:latin typeface="Times New Roman" panose="02020603050405020304" pitchFamily="18" charset="0"/>
              </a:rPr>
              <a:t> </a:t>
            </a:r>
            <a:r>
              <a:rPr altLang="en-US" sz="2400" dirty="0" err="1">
                <a:solidFill>
                  <a:srgbClr val="0070C0"/>
                </a:solidFill>
                <a:latin typeface="+mn-lt"/>
                <a:ea typeface="+mn-ea"/>
                <a:cs typeface="Arial" charset="0"/>
              </a:rPr>
              <a:t>инструмент</a:t>
            </a:r>
            <a:endParaRPr altLang="en-US" sz="2400" dirty="0">
              <a:solidFill>
                <a:srgbClr val="0070C0"/>
              </a:solidFill>
              <a:latin typeface="+mn-lt"/>
              <a:ea typeface="+mn-ea"/>
              <a:cs typeface="Arial" charset="0"/>
            </a:endParaRPr>
          </a:p>
        </p:txBody>
      </p:sp>
      <p:pic>
        <p:nvPicPr>
          <p:cNvPr id="3379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32" y="1268414"/>
            <a:ext cx="11008121" cy="5087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5606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19974</TotalTime>
  <Words>1265</Words>
  <Application>Microsoft Office PowerPoint</Application>
  <PresentationFormat>Widescreen</PresentationFormat>
  <Paragraphs>202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Аналитический инструмент</vt:lpstr>
      <vt:lpstr>Аналитический инструмент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user</cp:lastModifiedBy>
  <cp:revision>951</cp:revision>
  <cp:lastPrinted>2017-09-15T10:57:54Z</cp:lastPrinted>
  <dcterms:created xsi:type="dcterms:W3CDTF">2015-03-03T16:27:21Z</dcterms:created>
  <dcterms:modified xsi:type="dcterms:W3CDTF">2017-09-20T10:34:43Z</dcterms:modified>
</cp:coreProperties>
</file>