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700" r:id="rId1"/>
  </p:sldMasterIdLst>
  <p:notesMasterIdLst>
    <p:notesMasterId r:id="rId25"/>
  </p:notesMasterIdLst>
  <p:sldIdLst>
    <p:sldId id="384" r:id="rId2"/>
    <p:sldId id="386" r:id="rId3"/>
    <p:sldId id="424" r:id="rId4"/>
    <p:sldId id="425" r:id="rId5"/>
    <p:sldId id="401" r:id="rId6"/>
    <p:sldId id="427" r:id="rId7"/>
    <p:sldId id="390" r:id="rId8"/>
    <p:sldId id="422" r:id="rId9"/>
    <p:sldId id="423" r:id="rId10"/>
    <p:sldId id="431" r:id="rId11"/>
    <p:sldId id="403" r:id="rId12"/>
    <p:sldId id="426" r:id="rId13"/>
    <p:sldId id="393" r:id="rId14"/>
    <p:sldId id="394" r:id="rId15"/>
    <p:sldId id="396" r:id="rId16"/>
    <p:sldId id="404" r:id="rId17"/>
    <p:sldId id="405" r:id="rId18"/>
    <p:sldId id="417" r:id="rId19"/>
    <p:sldId id="414" r:id="rId20"/>
    <p:sldId id="416" r:id="rId21"/>
    <p:sldId id="428" r:id="rId22"/>
    <p:sldId id="429" r:id="rId23"/>
    <p:sldId id="430" r:id="rId24"/>
  </p:sldIdLst>
  <p:sldSz cx="9144000" cy="6858000" type="screen4x3"/>
  <p:notesSz cx="6805613" cy="99393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7AFA3"/>
    <a:srgbClr val="FBE9EC"/>
    <a:srgbClr val="FECCDB"/>
    <a:srgbClr val="002A7E"/>
    <a:srgbClr val="5B9BD5"/>
    <a:srgbClr val="D1FCCE"/>
    <a:srgbClr val="BDF395"/>
    <a:srgbClr val="CCCCFF"/>
    <a:srgbClr val="F9EB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6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8564" cy="497287"/>
          </a:xfrm>
          <a:prstGeom prst="rect">
            <a:avLst/>
          </a:prstGeom>
        </p:spPr>
        <p:txBody>
          <a:bodyPr vert="horz" lIns="92237" tIns="46118" rIns="92237" bIns="4611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445" y="0"/>
            <a:ext cx="2948564" cy="497287"/>
          </a:xfrm>
          <a:prstGeom prst="rect">
            <a:avLst/>
          </a:prstGeom>
        </p:spPr>
        <p:txBody>
          <a:bodyPr vert="horz" lIns="92237" tIns="46118" rIns="92237" bIns="4611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E1157B2-9DC3-4055-A83C-411CDED5AB39}" type="datetimeFigureOut">
              <a:rPr lang="ru-RU"/>
              <a:pPr>
                <a:defRPr/>
              </a:pPr>
              <a:t>20.09.2017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7" tIns="46118" rIns="92237" bIns="4611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21827"/>
            <a:ext cx="5444490" cy="4472382"/>
          </a:xfrm>
          <a:prstGeom prst="rect">
            <a:avLst/>
          </a:prstGeom>
        </p:spPr>
        <p:txBody>
          <a:bodyPr vert="horz" lIns="92237" tIns="46118" rIns="92237" bIns="4611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0453"/>
            <a:ext cx="2948564" cy="497287"/>
          </a:xfrm>
          <a:prstGeom prst="rect">
            <a:avLst/>
          </a:prstGeom>
        </p:spPr>
        <p:txBody>
          <a:bodyPr vert="horz" lIns="92237" tIns="46118" rIns="92237" bIns="4611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445" y="9440453"/>
            <a:ext cx="2948564" cy="497287"/>
          </a:xfrm>
          <a:prstGeom prst="rect">
            <a:avLst/>
          </a:prstGeom>
        </p:spPr>
        <p:txBody>
          <a:bodyPr vert="horz" lIns="92237" tIns="46118" rIns="92237" bIns="4611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577F140-5445-4B72-90F6-D671B1AB4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446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E3CDF-69B2-460D-A514-347C771F6444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604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61524-2EEF-4D35-9BA2-419B27F5948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45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6BBEE-396A-4F11-9E30-03ECE3C0A05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520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B238A-AF06-4133-88AA-19E1582B82F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529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9" y="6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5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2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4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9" y="6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9" y="-1588"/>
            <a:ext cx="311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Номер слайда 2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D86A6C2-4A76-4FAD-8711-853133DBD3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800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EC480-DF72-4FB8-A0BE-8F7547C4F86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7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7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AD432-F635-43B8-A888-21BD53375DB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340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DE62D-5E43-4F1E-85C8-42A1316882D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154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D41DF-A042-45FC-9757-DE835BFF8AA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287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99EFF-3BAF-42CC-9F2B-88892EA97E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15736-C094-4AC9-B4EA-AC43E29B276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551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01795-C144-478F-BD5D-C08F1117CDD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648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4FFCF-C78E-40DD-BECB-82779D5F05F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972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9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5AB894-143D-463C-90B4-F5AE23A5B76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425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699" r:id="rId12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4.e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1763688" y="2636912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ВОПРОСЫ ПРЕДОСТАВЛЕНИЯ ИЗ ФЕДЕРАЛЬНОГО БЮДЖЕТА ЦЕЛЕВЫХ МЕЖБЮДЖЕТНЫХ ТРАНСФЕРТОВ</a:t>
            </a:r>
            <a:endParaRPr lang="ru-RU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0056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332656"/>
            <a:ext cx="5706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ПРИМЕНЕНИЯ «СКВОЗНОГО МЕХАНИЗМА»</a:t>
            </a:r>
            <a:endParaRPr lang="en-US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307675" y="3274132"/>
            <a:ext cx="2806229" cy="978729"/>
          </a:xfrm>
          <a:prstGeom prst="flowChartProcess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 w="25400">
            <a:solidFill>
              <a:srgbClr val="0070C0"/>
            </a:solidFill>
          </a:ln>
        </p:spPr>
        <p:txBody>
          <a:bodyPr wrap="square" anchor="ctr" anchorCtr="1">
            <a:no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Субсидия «Доступная среда»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л\с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ГРБС1 субъекта РФ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цели 1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048356" y="5085184"/>
            <a:ext cx="2884344" cy="1126462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 w="25400">
            <a:solidFill>
              <a:srgbClr val="006600"/>
            </a:solidFill>
          </a:ln>
        </p:spPr>
        <p:txBody>
          <a:bodyPr wrap="square" anchor="ctr" anchorCtr="1">
            <a:no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Субсидия «Доступная среда»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03 или 02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л\с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ПБС (ФО) местного бюджета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цели 1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единительная линия 19"/>
          <p:cNvCxnSpPr>
            <a:stCxn id="11" idx="0"/>
          </p:cNvCxnSpPr>
          <p:nvPr/>
        </p:nvCxnSpPr>
        <p:spPr>
          <a:xfrm flipH="1" flipV="1">
            <a:off x="2627784" y="4266231"/>
            <a:ext cx="1862744" cy="818953"/>
          </a:xfrm>
          <a:prstGeom prst="line">
            <a:avLst/>
          </a:prstGeom>
          <a:ln w="38100">
            <a:solidFill>
              <a:srgbClr val="0066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39220" y="2996952"/>
            <a:ext cx="8643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9220" y="3663855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40201</a:t>
            </a:r>
            <a:endParaRPr lang="ru-RU" sz="1600" b="1" dirty="0">
              <a:solidFill>
                <a:srgbClr val="002A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9221" y="5471303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40204</a:t>
            </a:r>
            <a:endParaRPr lang="ru-RU" sz="16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9221" y="206084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40105</a:t>
            </a: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3048356" y="1571482"/>
            <a:ext cx="2806229" cy="978729"/>
          </a:xfrm>
          <a:prstGeom prst="flowChartProcess">
            <a:avLst/>
          </a:prstGeom>
          <a:solidFill>
            <a:srgbClr val="F7AFA3">
              <a:alpha val="46000"/>
            </a:srgbClr>
          </a:solidFill>
          <a:ln w="25400">
            <a:solidFill>
              <a:srgbClr val="C00000"/>
            </a:solidFill>
          </a:ln>
        </p:spPr>
        <p:txBody>
          <a:bodyPr wrap="square" anchor="ctr" anchorCtr="1">
            <a:no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Субсидия «Доступная среда»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л\с ГРБС ФБ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 цели 1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339221" y="4653136"/>
            <a:ext cx="8643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Блок-схема: процесс 25"/>
          <p:cNvSpPr/>
          <p:nvPr/>
        </p:nvSpPr>
        <p:spPr>
          <a:xfrm>
            <a:off x="4691671" y="3287502"/>
            <a:ext cx="2806229" cy="978729"/>
          </a:xfrm>
          <a:prstGeom prst="flowChartProcess">
            <a:avLst/>
          </a:prstGeom>
          <a:solidFill>
            <a:schemeClr val="accent1">
              <a:lumMod val="40000"/>
              <a:lumOff val="60000"/>
              <a:alpha val="46000"/>
            </a:schemeClr>
          </a:solidFill>
          <a:ln w="25400">
            <a:solidFill>
              <a:srgbClr val="0070C0"/>
            </a:solidFill>
          </a:ln>
        </p:spPr>
        <p:txBody>
          <a:bodyPr wrap="square" anchor="ctr" anchorCtr="1">
            <a:no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Субсидия «Доступная среда»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л\с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ГРБС1 субъекта РФ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 цели 1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Прямая соединительная линия 28"/>
          <p:cNvCxnSpPr>
            <a:stCxn id="11" idx="0"/>
            <a:endCxn id="26" idx="2"/>
          </p:cNvCxnSpPr>
          <p:nvPr/>
        </p:nvCxnSpPr>
        <p:spPr>
          <a:xfrm flipV="1">
            <a:off x="4490528" y="4266231"/>
            <a:ext cx="1604258" cy="818953"/>
          </a:xfrm>
          <a:prstGeom prst="line">
            <a:avLst/>
          </a:prstGeom>
          <a:ln w="38100">
            <a:solidFill>
              <a:srgbClr val="0066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99228" y="4110162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Прямая соединительная линия 32"/>
          <p:cNvCxnSpPr>
            <a:stCxn id="6" idx="0"/>
            <a:endCxn id="23" idx="2"/>
          </p:cNvCxnSpPr>
          <p:nvPr/>
        </p:nvCxnSpPr>
        <p:spPr>
          <a:xfrm flipV="1">
            <a:off x="2710790" y="2550211"/>
            <a:ext cx="1740681" cy="723921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26" idx="0"/>
            <a:endCxn id="23" idx="2"/>
          </p:cNvCxnSpPr>
          <p:nvPr/>
        </p:nvCxnSpPr>
        <p:spPr>
          <a:xfrm flipH="1" flipV="1">
            <a:off x="4451471" y="2550211"/>
            <a:ext cx="1643315" cy="737291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66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332656"/>
            <a:ext cx="570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С ОТРАЖЕНИЕМ В ОТЧЕТНОСТИ В МЕСТНЫХ БЮДЖЕТАХ.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4568787"/>
              </p:ext>
            </p:extLst>
          </p:nvPr>
        </p:nvGraphicFramePr>
        <p:xfrm>
          <a:off x="395536" y="980728"/>
          <a:ext cx="8437760" cy="5436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Лист" r:id="rId3" imgW="8810656" imgH="5677020" progId="Excel.Sheet.8">
                  <p:embed/>
                </p:oleObj>
              </mc:Choice>
              <mc:Fallback>
                <p:oleObj name="Лист" r:id="rId3" imgW="8810656" imgH="567702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980728"/>
                        <a:ext cx="8437760" cy="54366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983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Прямая соединительная линия 37"/>
          <p:cNvCxnSpPr/>
          <p:nvPr/>
        </p:nvCxnSpPr>
        <p:spPr>
          <a:xfrm>
            <a:off x="11655413" y="4607473"/>
            <a:ext cx="10365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905958" y="332656"/>
            <a:ext cx="599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УРОВНЯ СОФИНАНСИРОВАНИЯ</a:t>
            </a:r>
          </a:p>
          <a:p>
            <a:pPr algn="ctr"/>
            <a:r>
              <a:rPr lang="ru-RU" sz="1400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</a:t>
            </a:r>
            <a:r>
              <a:rPr lang="ru-RU" sz="1400" dirty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мониторинга по состоянию на 1 сентября 2017 </a:t>
            </a:r>
            <a:r>
              <a:rPr lang="ru-RU" sz="1400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1400" b="1" dirty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075184" y="1604278"/>
            <a:ext cx="7313847" cy="55660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Поступление в бюджет субъекта РФ сумм возвратов дебиторской задолженности текущего финансового года</a:t>
            </a: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043608" y="2340491"/>
            <a:ext cx="7344816" cy="91932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Проведение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оплаты денежных обязательств получателей средств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субъекта РФ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собственных средств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субъекта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 без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подкрепления суммы софинансирования из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ФБ по причине несвоевременного доведения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предельных объемов финансирования главными распорядителями </a:t>
            </a:r>
            <a:r>
              <a:rPr lang="ru-RU" sz="130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</a:t>
            </a:r>
            <a:r>
              <a:rPr lang="ru-RU" sz="13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ФБ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043608" y="3429000"/>
            <a:ext cx="7344816" cy="82757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Проведение субъектом РФ целевых выплат в объеме большем, чем это предусмотрено Соглашением о предоставлении субсидии по коду направления расходов, предусмотренному для средств из ФБ</a:t>
            </a: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043609" y="4437112"/>
            <a:ext cx="7344815" cy="65293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Ошибки округления уровня софинансирования при заключении Соглашения о предоставлении субсидии в электронном виде</a:t>
            </a: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759133" y="6453336"/>
            <a:ext cx="294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3</a:t>
            </a:r>
            <a:endParaRPr lang="ru-RU" sz="12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44695" y="1052736"/>
            <a:ext cx="2632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отклонений: </a:t>
            </a:r>
            <a:endParaRPr lang="ru-RU" b="1" u="sng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186096" y="5930116"/>
            <a:ext cx="7059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тклонения </a:t>
            </a:r>
            <a:r>
              <a:rPr lang="ru-RU" sz="1400" dirty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установленного Соглашениями уровня </a:t>
            </a:r>
            <a:r>
              <a:rPr lang="ru-RU" sz="1400" dirty="0" err="1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r>
              <a:rPr lang="ru-RU" sz="1400" dirty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выявлены в </a:t>
            </a:r>
            <a:r>
              <a:rPr lang="ru-RU" sz="1400" dirty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 субъектах Российской Федерации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51997" y="5277915"/>
            <a:ext cx="7344815" cy="65293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Технические сбои прикладного программного обеспечения, используемого в территориальных органах Федерального казначейства </a:t>
            </a: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69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3469996" y="332656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НОВАЦИИ ПОСТАНОВЛЕНИЯ 999</a:t>
            </a:r>
            <a:endParaRPr lang="ru-RU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02132" y="2095980"/>
            <a:ext cx="7704856" cy="3970318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Правила предоставления субсидий должны содержать следующие положения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400" b="1" strike="sngStrik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предельный </a:t>
            </a:r>
            <a:r>
              <a:rPr lang="ru-RU" sz="1400" b="1" strike="sngStrik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софинансирования </a:t>
            </a:r>
            <a:r>
              <a:rPr lang="ru-RU" sz="1400" b="1" strike="sngStrike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федерального бюджета расходного обязательства субъекта Российской Федерации, выраженный в процентах объема указанного расходного обязательства</a:t>
            </a:r>
            <a:endParaRPr lang="ru-RU" sz="1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u="sng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1400" b="1" u="sng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 в соглашении различных уровней софинансирования расходного обязательства субъекта Российской Федерации из федерального бюджета по отдельным мероприятиям (объектам капитального строительства (объектам недвижимого имущества) в случае предоставления субсидий в целях софинансирования расходного обязательства субъекта Российской Федерации, предусматривающего реализацию более одного мероприятия (капитальные вложения в несколько объектов капитального строительства (объектов недвижимого имущества). </a:t>
            </a:r>
            <a:endParaRPr lang="ru-RU" sz="14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Предоставление субсидий осуществляется на основании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соглашения</a:t>
            </a:r>
            <a:r>
              <a:rPr lang="ru-RU" sz="14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формируемого и заключаемого в государственной интегрированной информационной системе управления общественными финансами "Электронный бюджет"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323527" y="1628800"/>
            <a:ext cx="8643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139952" y="119675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755576" y="1412776"/>
            <a:ext cx="0" cy="5184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4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3150029" y="332656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Новации Постановления 999</a:t>
            </a:r>
            <a:endParaRPr lang="ru-RU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5641" y="1556792"/>
            <a:ext cx="7939069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Соглашение, заключаемое в соответствии с утвержденными Правительством Российской Федерации правилами предоставления субсидий, должно содержать:</a:t>
            </a:r>
          </a:p>
          <a:p>
            <a:pPr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…Новый подпункт:</a:t>
            </a:r>
          </a:p>
          <a:p>
            <a:pPr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а(1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уровень (уровни) софинансирования, выраженный (выраженные) в процентах от объема бюджетных ассигнований на исполнение расходного  обязательства (расходных обязательств) субъекта Российской Федерации, предусмотренного в бюджете субъекта Российской Федерации, в целях софинансирования которого (которых) предоставляется субсидия, и не превышающий(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предельный(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уровень (ни) софинансирования, установленный (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порядке, предусмотренном пунктом 4 настоящих Правил, за исключением случая,  установленного абзацем четырнадцатым пункта 13 настоящих Правил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…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предоставлении субсидий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федерального бюджета для последующего предоставления субсидий из бюджета субъекта Российской Федерации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местным бюджетам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…..,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устанавливаемый в соглашении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софинансирования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расходного обязательства субъекта Российской Федерации по предоставлению субсидий местным бюджетам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установлен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соглашении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превышением предельного уровня софинансирования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расходного обязательства субъекта Российской Федерации, утвержденного Правительством Российской Федерации на очередной финансовый год и плановый период, в пределах суммы субсидии, подлежащей предоставлению бюджету субъекта Российской Федерации, исходя из объема бюджетных ассигнований, предусмотренных в местных бюджетах   для полного исполнения расходных обязательств муниципальных образований, в целях софинансирования которых предоставляются субсидии из бюджета субъекта Российской Федерации, и объема бюджетных ассигнований, предусмотренных в бюджете субъекта Российской Федерации на предоставление субсидий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местныму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бюджетам.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случае предоставление субсидий из бюджета субъекта Российской Федерации местным бюджетам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должно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выделено в соглашении как отдельное мероприятие в соответствии с подпунктом «з» пункта 4 настоящих Правил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323527" y="1494373"/>
            <a:ext cx="8643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851920" y="112474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67544" y="1412776"/>
            <a:ext cx="0" cy="5184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08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3150029" y="332656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Новации Постановления 999</a:t>
            </a:r>
            <a:endParaRPr lang="ru-RU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8772" y="1844824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11(1).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Возмещение расходов бюджета субъекта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по исполнению расходного обязательства субъекта Российской Федерации, в целях софинансирования которого предоставляется субсидия,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произведенных до заключения соглашения, осуществляется в порядке, установленном Министерством финансов Российской Федерации.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55576" y="1412776"/>
            <a:ext cx="0" cy="5184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323527" y="1628800"/>
            <a:ext cx="8643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175085" y="112608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229819"/>
            <a:ext cx="6984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подтверждающие размер и факт поставки товаров, выполнения работ, оказания услуг на сумму целевых расходов, связанных с закупкой товаров работ, выполнения работ, оказания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услуг;</a:t>
            </a:r>
          </a:p>
          <a:p>
            <a:pPr marL="342900" indent="-342900" algn="just">
              <a:buAutoNum type="arabicPeriod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 для уточнения осуществленных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целевых расходов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 Российской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Федерации;</a:t>
            </a:r>
          </a:p>
          <a:p>
            <a:pPr marL="342900" indent="-342900" algn="just">
              <a:buAutoNum type="arabicPeriod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сверки осуществленных целевых расходов бюджета субъекта Российской Федерации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5261144"/>
            <a:ext cx="74168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Акт </a:t>
            </a:r>
            <a:r>
              <a:rPr lang="ru-RU" sz="1400" b="1" dirty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сверки формируется получателем средств бюджета субъекта Российской Федерации в форме электронного документа и подписывается усиленными квалифицированными электронными подписями в государственной интегрированной информационной системе управления общественными финансами «Электронный бюджет». </a:t>
            </a:r>
          </a:p>
        </p:txBody>
      </p:sp>
    </p:spTree>
    <p:extLst>
      <p:ext uri="{BB962C8B-B14F-4D97-AF65-F5344CB8AC3E}">
        <p14:creationId xmlns:p14="http://schemas.microsoft.com/office/powerpoint/2010/main" val="82664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3281968" y="356482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НОВАЦИИ БЮДЖЕТНОГО ЗАКОНОДАТЕЛЬСТВА В ЧАСТИ ПРЕДОСТАВЛЕНИЯ СУБСИДИЙ</a:t>
            </a:r>
            <a:endParaRPr lang="ru-RU" alt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57522"/>
            <a:ext cx="8280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РОССИЙСКОЙ ФЕДЕРАЦИИ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редакции проекта федерального закона № 45980-7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 внесении изменений в Бюджетный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Российской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")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3345" y="2420888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132. Субсидии бюджетам субъектов Российской Федерации из федерального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Перечисление из федерального бюджета субсидии бюджету субъекта Российской Федерации осуществляется Федеральным казначейством в соответствии с переданными ему полномочиями получателя средств федерального бюджета в порядке, установленном Федеральным казначейством, </a:t>
            </a:r>
            <a:r>
              <a:rPr lang="ru-RU" sz="1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проведения санкционирования оплаты денежных обязательств по расходам получателей средств бюджета субъекта Российской Федерации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(после проверки документов, подтверждающих осуществление расходов бюджета субъекта Российской Федерации), в целях софинансирования которых предоставляется субсидия, </a:t>
            </a:r>
            <a:r>
              <a:rPr lang="ru-RU" sz="16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порядке, установленном Министерством финансов Российской </a:t>
            </a:r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1885231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3275856" y="332656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НОВАЦИИ БЮДЖЕТНОГО ЗАКОНОДАТЕЛЬСТВА В ЧАСТИ ПРЕДОСТАВЛЕНИЯ СУБСИДИЙ</a:t>
            </a:r>
            <a:endParaRPr lang="ru-RU" alt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062633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Типовая форма соглашения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предоставлении субсидии бюджету субъекта Российской Федерации из федерального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2506" y="2204864"/>
            <a:ext cx="748883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 Общий размер Субсидии, предоставляемой из федерального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бюджету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 Российской Федерации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настоящим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Соглашением с учетом:</a:t>
            </a: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выраженного в процентах от общего объема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расходного обязательства субъекта Российской Федерации, в целях софинансирования которого предоставляется Субсидия,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софинансирования,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равного 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__________%,</a:t>
            </a:r>
            <a:endParaRPr lang="ru-RU" sz="14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уровней софинансирования, выраженных в процентах от объема  расходного обязательства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отдельному мероприятию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(объекту капитального строительства (объекту недвижимого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имущества)),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софинансирования которых предоставляется Субсидия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указанных в приложении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___ (приложении № ____ и приложении № ___)  к настоящему Соглашению, являющем(их)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его неотъемлемой(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частью(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составляет в 20__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годуне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более _____ (_________________) рублей, в 20__ году  не более ______ (_______________________) рублей, в 20____ году не более  (________________)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sz="14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68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3275856" y="332656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НОВАЦИИ БЮДЖЕТНОГО ЗАКОНОДАТЕЛЬСТВА В ЧАСТИ ПРЕДОСТАВЛЕНИЯ СУБСИДИЙ</a:t>
            </a:r>
            <a:endParaRPr lang="ru-RU" alt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062633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Типовая форма соглашения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предоставлении субсидии бюджету субъекта Российской Федерации из федерального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5652964"/>
              </p:ext>
            </p:extLst>
          </p:nvPr>
        </p:nvGraphicFramePr>
        <p:xfrm>
          <a:off x="827584" y="1916672"/>
          <a:ext cx="7776864" cy="4447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Лист" r:id="rId5" imgW="11791843" imgH="6743790" progId="Excel.Sheet.12">
                  <p:embed/>
                </p:oleObj>
              </mc:Choice>
              <mc:Fallback>
                <p:oleObj name="Лист" r:id="rId5" imgW="11791843" imgH="67437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27584" y="1916672"/>
                        <a:ext cx="7776864" cy="4447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234672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3275856" y="332656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НОВАЦИИ БЮДЖЕТНОГО ЗАКОНОДАТЕЛЬСТВА В ЧАСТИ ПРЕДОСТАВЛЕНИЯ СУБСИДИЙ</a:t>
            </a:r>
            <a:endParaRPr lang="ru-RU" alt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457523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Типовая форма соглашения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предоставлении субсидии бюджету субъекта Российской Федерации из федерального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852936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3.3.2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случае если Субсидия предоставляется в целях софинансирования капитальных вложений в объекты  капитального строительства государственной собственности субъекта Российской Федерации (муниципальной собственности),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отсутствии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федеральной адресной инвестиционной программе ограничений на перечисление Субсидии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информации, представляемой Министерством финансов Российской Федерации в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казначейство в соответствии с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Правилами формирования и реализации федеральной адресной инвестиционной программы, утвержденными постановлением Правительства Российской Федерации от 13 сентября 2010 г. №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716.</a:t>
            </a:r>
            <a:endParaRPr lang="ru-RU" sz="1400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9491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3150029" y="332656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ИДЕАЛЬНАЯ МОДЕЛЬ КОНТРОЛЯ УРОВНЯ СОФИНАНСИРОВАНИЯ</a:t>
            </a:r>
            <a:endParaRPr lang="ru-RU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625802"/>
            <a:ext cx="2063110" cy="580202"/>
          </a:xfrm>
          <a:prstGeom prst="rect">
            <a:avLst/>
          </a:prstGeom>
          <a:solidFill>
            <a:srgbClr val="C00000">
              <a:alpha val="3000"/>
            </a:srgb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бюджет (40105)</a:t>
            </a:r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97048" y="3772408"/>
            <a:ext cx="2147159" cy="853393"/>
          </a:xfrm>
          <a:prstGeom prst="rect">
            <a:avLst/>
          </a:prstGeom>
          <a:solidFill>
            <a:schemeClr val="accent5">
              <a:lumMod val="75000"/>
              <a:alpha val="11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Расходное обязательство субъекта РФ по предоставлению субсидии местным бюджетам</a:t>
            </a:r>
          </a:p>
        </p:txBody>
      </p:sp>
      <p:cxnSp>
        <p:nvCxnSpPr>
          <p:cNvPr id="11" name="Прямая со стрелкой 10"/>
          <p:cNvCxnSpPr>
            <a:stCxn id="5" idx="3"/>
            <a:endCxn id="14" idx="1"/>
          </p:cNvCxnSpPr>
          <p:nvPr/>
        </p:nvCxnSpPr>
        <p:spPr>
          <a:xfrm flipV="1">
            <a:off x="2530654" y="4915902"/>
            <a:ext cx="1766394" cy="1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83675" y="4415562"/>
            <a:ext cx="14006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Подкрепление 60 руб.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97048" y="4625801"/>
            <a:ext cx="2147159" cy="580202"/>
          </a:xfrm>
          <a:prstGeom prst="rect">
            <a:avLst/>
          </a:prstGeom>
          <a:solidFill>
            <a:schemeClr val="accent5">
              <a:lumMod val="75000"/>
              <a:alpha val="1100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субъекта РФ (40201)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3772408"/>
            <a:ext cx="2063110" cy="857843"/>
          </a:xfrm>
          <a:prstGeom prst="rect">
            <a:avLst/>
          </a:prstGeom>
          <a:solidFill>
            <a:srgbClr val="C00000">
              <a:alpha val="3000"/>
            </a:srgbClr>
          </a:solidFill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Расходное обязательство Российской Федерации по предоставлению субсидии бюджету субъекта РФ</a:t>
            </a:r>
            <a:endParaRPr lang="ru-RU" sz="12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>
            <a:stCxn id="40" idx="0"/>
            <a:endCxn id="14" idx="2"/>
          </p:cNvCxnSpPr>
          <p:nvPr/>
        </p:nvCxnSpPr>
        <p:spPr>
          <a:xfrm flipV="1">
            <a:off x="5361077" y="5206003"/>
            <a:ext cx="9551" cy="359434"/>
          </a:xfrm>
          <a:prstGeom prst="straightConnector1">
            <a:avLst/>
          </a:prstGeom>
          <a:ln w="222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530653" y="4201329"/>
            <a:ext cx="1766395" cy="1"/>
          </a:xfrm>
          <a:prstGeom prst="straightConnector1">
            <a:avLst/>
          </a:prstGeom>
          <a:ln w="222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40013" y="3580779"/>
            <a:ext cx="1617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Запрос подкрепления из ФБ на 60 руб.</a:t>
            </a:r>
            <a:endParaRPr lang="ru-RU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49465" y="3011935"/>
            <a:ext cx="35697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ФБ с БС РФ: </a:t>
            </a:r>
          </a:p>
          <a:p>
            <a:pPr algn="ctr"/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 из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ФБ </a:t>
            </a:r>
            <a:r>
              <a:rPr lang="ru-RU" sz="12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равен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60 %</a:t>
            </a:r>
            <a:endParaRPr lang="ru-RU" sz="12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Соединительная линия уступом 26"/>
          <p:cNvCxnSpPr>
            <a:stCxn id="15" idx="0"/>
            <a:endCxn id="7" idx="0"/>
          </p:cNvCxnSpPr>
          <p:nvPr/>
        </p:nvCxnSpPr>
        <p:spPr>
          <a:xfrm rot="5400000" flipH="1" flipV="1">
            <a:off x="3434863" y="1836644"/>
            <a:ext cx="12700" cy="3871529"/>
          </a:xfrm>
          <a:prstGeom prst="bentConnector3">
            <a:avLst>
              <a:gd name="adj1" fmla="val 1800000"/>
            </a:avLst>
          </a:prstGeom>
          <a:ln w="158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854709" y="3011935"/>
            <a:ext cx="245905" cy="292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1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73334" y="5248626"/>
            <a:ext cx="245905" cy="292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3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2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890538" y="3611556"/>
            <a:ext cx="245905" cy="292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3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2664056" y="4415562"/>
            <a:ext cx="245905" cy="292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3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4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7236296" y="4269368"/>
            <a:ext cx="245905" cy="2923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3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5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617629" y="4595751"/>
            <a:ext cx="2005007" cy="64633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обязательств </a:t>
            </a:r>
            <a:r>
              <a:rPr lang="ru-RU" sz="12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субъекта РФ в размере 100 руб.</a:t>
            </a:r>
            <a:endParaRPr lang="ru-RU" sz="12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Блок-схема: документ 39"/>
          <p:cNvSpPr/>
          <p:nvPr/>
        </p:nvSpPr>
        <p:spPr>
          <a:xfrm>
            <a:off x="3413850" y="5565437"/>
            <a:ext cx="3894454" cy="1031915"/>
          </a:xfrm>
          <a:prstGeom prst="flowChartDocumen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Представлено п/п на 100 </a:t>
            </a:r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руб., </a:t>
            </a: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которых: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ru-RU" sz="1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собственные </a:t>
            </a:r>
            <a:r>
              <a:rPr 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бюджета субъекта 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</a:p>
          <a:p>
            <a:r>
              <a:rPr lang="ru-RU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</a:t>
            </a:r>
            <a:r>
              <a:rPr lang="ru-RU" sz="12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1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средства </a:t>
            </a:r>
            <a:r>
              <a:rPr lang="ru-RU" sz="1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бюджета</a:t>
            </a:r>
            <a:endParaRPr lang="ru-RU" sz="1200" dirty="0">
              <a:solidFill>
                <a:srgbClr val="C00000"/>
              </a:solidFill>
            </a:endParaRPr>
          </a:p>
        </p:txBody>
      </p:sp>
      <p:cxnSp>
        <p:nvCxnSpPr>
          <p:cNvPr id="50" name="Соединительная линия уступом 49"/>
          <p:cNvCxnSpPr>
            <a:stCxn id="7" idx="3"/>
            <a:endCxn id="36" idx="0"/>
          </p:cNvCxnSpPr>
          <p:nvPr/>
        </p:nvCxnSpPr>
        <p:spPr>
          <a:xfrm>
            <a:off x="6444207" y="4199105"/>
            <a:ext cx="1175926" cy="396646"/>
          </a:xfrm>
          <a:prstGeom prst="bentConnector2">
            <a:avLst/>
          </a:prstGeom>
          <a:ln w="222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611560" y="1628800"/>
            <a:ext cx="813690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7 Статьи 10 415-ФЗ.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в бюджет субъекта Российской Федерации осуществляется в доле, соответствующей уровню софинансирования расходного обязательства субъекта Российской Федерации, установленному соглашением о предоставлении субсидии из федерального бюджета бюджету субъекта Российской Федерации, в пределах уровня софинансирования, предусмотренного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Соглашением,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оплате денежного обязательства получателя средств бюджета субъекта Российской Федерации, соответствующего целям предоставления субсидии.</a:t>
            </a:r>
          </a:p>
        </p:txBody>
      </p:sp>
    </p:spTree>
    <p:extLst>
      <p:ext uri="{BB962C8B-B14F-4D97-AF65-F5344CB8AC3E}">
        <p14:creationId xmlns:p14="http://schemas.microsoft.com/office/powerpoint/2010/main" val="22355886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3150029" y="332656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ЗАВЕРШЕНИЮ 2017 ФИНАНСОВОГО ГОДА</a:t>
            </a:r>
            <a:endParaRPr lang="ru-RU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5861" y="2420888"/>
            <a:ext cx="380810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Причины:</a:t>
            </a:r>
          </a:p>
          <a:p>
            <a:pPr lvl="0" algn="just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 дебиторской задолженности прошлых лет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тратится на расходы текущего финансового года. </a:t>
            </a:r>
          </a:p>
          <a:p>
            <a:pPr marL="360000" lvl="1" indent="-285750" algn="just">
              <a:buFont typeface="Arial" panose="020B0604020202020204" pitchFamily="34" charset="0"/>
              <a:buChar char="•"/>
            </a:pP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технический сбой, после которого не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восстановился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запрос на подкрепление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клиента представлены в срок (до 28 декабря включительно), но обработаны только 29 или 30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клиента представлены и приняты ТОФК после 28 декабря.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1052736"/>
            <a:ext cx="57241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2016 года: </a:t>
            </a:r>
          </a:p>
          <a:p>
            <a:pPr lvl="0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осуществлено своевременное подкрепление с 14 л/с.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образование кредиторской задолженности федерального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по расходам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(отрицательный остаток по коду цели на начало 2017 года).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0859" y="2420888"/>
            <a:ext cx="3808107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для 2017 года:</a:t>
            </a:r>
          </a:p>
          <a:p>
            <a:pPr lvl="0" algn="just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Присвоение кодов целей в разрезе финансовых лет.</a:t>
            </a:r>
          </a:p>
          <a:p>
            <a:pPr marL="360000" lvl="1" indent="-285750" algn="just">
              <a:buFont typeface="Arial" panose="020B0604020202020204" pitchFamily="34" charset="0"/>
              <a:buChar char="•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indent="-285750" algn="just">
              <a:buFont typeface="Arial" panose="020B0604020202020204" pitchFamily="34" charset="0"/>
              <a:buChar char="•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indent="-285750" algn="just">
              <a:buFont typeface="Arial" panose="020B0604020202020204" pitchFamily="34" charset="0"/>
              <a:buChar char="•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lvl="1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график завершения финансового года мы планируем включить пункт о запрете за 10 рабочих дней до окончания финансового года проведения целевых расходов за счет собственных средств бюджета субъекта РФ.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4427984" y="3717032"/>
            <a:ext cx="496891" cy="1872208"/>
          </a:xfrm>
          <a:prstGeom prst="rightBrac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23528" y="2780928"/>
            <a:ext cx="84249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33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743301" y="2887635"/>
            <a:ext cx="2016224" cy="1045423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Плательщик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(получатель денежных средств)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8880" y="332656"/>
            <a:ext cx="6103591" cy="864096"/>
          </a:xfrm>
        </p:spPr>
        <p:txBody>
          <a:bodyPr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КОНТРОЛЯ ЗА ВОЗВРАТОМ ПЛАТЕЛЬЩИКАМ ОШИБОЧНО (ИЗЛИШНЕ) ПЕРЕЧИСЛЕННЫХ ПЛАТЕЖЕЙ В БЮДЖЕТ</a:t>
            </a: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 налоговых и таможенных платежей)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28686" y="2371345"/>
            <a:ext cx="2016224" cy="3096344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Администратор доходов бюджета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81890" y="1556792"/>
            <a:ext cx="1980221" cy="3965844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28686" y="3081982"/>
            <a:ext cx="2016224" cy="1946001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решения о возврате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5562110" y="2936585"/>
            <a:ext cx="900099" cy="31503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лево 14"/>
          <p:cNvSpPr/>
          <p:nvPr/>
        </p:nvSpPr>
        <p:spPr>
          <a:xfrm>
            <a:off x="5577632" y="3429000"/>
            <a:ext cx="866576" cy="360040"/>
          </a:xfrm>
          <a:prstGeom prst="lef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2789360" y="3031651"/>
            <a:ext cx="774529" cy="333037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лево 16"/>
          <p:cNvSpPr/>
          <p:nvPr/>
        </p:nvSpPr>
        <p:spPr>
          <a:xfrm>
            <a:off x="2738825" y="3501008"/>
            <a:ext cx="825064" cy="329441"/>
          </a:xfrm>
          <a:prstGeom prst="lef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 влево 17"/>
          <p:cNvSpPr/>
          <p:nvPr/>
        </p:nvSpPr>
        <p:spPr>
          <a:xfrm>
            <a:off x="2734380" y="4739952"/>
            <a:ext cx="825064" cy="288032"/>
          </a:xfrm>
          <a:prstGeom prst="lef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93203" y="4480520"/>
            <a:ext cx="1916418" cy="864096"/>
          </a:xfrm>
          <a:prstGeom prst="roundRect">
            <a:avLst/>
          </a:prstGeom>
          <a:solidFill>
            <a:schemeClr val="accent4">
              <a:lumMod val="20000"/>
              <a:lumOff val="80000"/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Получатель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денежных средств (не плательщик платежей в бюджет)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8880" y="3089147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52120" y="2978686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87285" y="3479174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85024" y="3529607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87824" y="4768554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581890" y="1962858"/>
            <a:ext cx="1980219" cy="746062"/>
          </a:xfrm>
          <a:prstGeom prst="roundRect">
            <a:avLst/>
          </a:prstGeom>
          <a:solidFill>
            <a:schemeClr val="accent1">
              <a:lumMod val="40000"/>
              <a:lumOff val="60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наличия поступлений от плательщика, которому  возвращаются денежные средства</a:t>
            </a:r>
            <a:endParaRPr lang="ru-RU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581890" y="2887635"/>
            <a:ext cx="1980219" cy="1031882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ПРОЙДЕН</a:t>
            </a:r>
            <a:endParaRPr lang="ru-RU" sz="11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Умножение 26"/>
          <p:cNvSpPr/>
          <p:nvPr/>
        </p:nvSpPr>
        <p:spPr>
          <a:xfrm>
            <a:off x="2885024" y="4509120"/>
            <a:ext cx="549920" cy="727484"/>
          </a:xfrm>
          <a:prstGeom prst="mathMultiply">
            <a:avLst>
              <a:gd name="adj1" fmla="val 1655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Стрелка влево 29"/>
          <p:cNvSpPr/>
          <p:nvPr/>
        </p:nvSpPr>
        <p:spPr>
          <a:xfrm>
            <a:off x="5562110" y="4581128"/>
            <a:ext cx="866576" cy="360040"/>
          </a:xfrm>
          <a:prstGeom prst="lef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671763" y="4631302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581890" y="4274394"/>
            <a:ext cx="1995742" cy="962209"/>
          </a:xfrm>
          <a:prstGeom prst="roundRect">
            <a:avLst/>
          </a:prstGeom>
          <a:solidFill>
            <a:srgbClr val="F7AFA3">
              <a:alpha val="49804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НЕ ПРОЙДЕН</a:t>
            </a:r>
            <a:endParaRPr lang="ru-RU" sz="11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2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8019826" cy="5595539"/>
          </a:xfrm>
          <a:prstGeom prst="rect">
            <a:avLst/>
          </a:prstGeom>
          <a:solidFill>
            <a:schemeClr val="accent6">
              <a:lumMod val="20000"/>
              <a:lumOff val="80000"/>
              <a:alpha val="21000"/>
            </a:schemeClr>
          </a:solidFill>
          <a:ln w="25400">
            <a:solidFill>
              <a:srgbClr val="006600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2672378" y="260648"/>
            <a:ext cx="6307931" cy="504825"/>
          </a:xfrm>
        </p:spPr>
        <p:txBody>
          <a:bodyPr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ПРЕДПОЛАГАЕМОЕ  ОФОРМЛЕНИЕ ЗАЯВКИ НА ВОЗВРАТ НЕНАЛОГОВЫХ ДОХОДОВ</a:t>
            </a:r>
            <a:endParaRPr lang="ru-RU" altLang="ru-RU" sz="14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-320039" y="4543426"/>
            <a:ext cx="34289" cy="4571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27584" y="4672869"/>
            <a:ext cx="1656184" cy="310935"/>
          </a:xfrm>
          <a:prstGeom prst="ellipse">
            <a:avLst/>
          </a:prstGeom>
          <a:solidFill>
            <a:schemeClr val="accent6">
              <a:lumMod val="20000"/>
              <a:lumOff val="80000"/>
              <a:alpha val="21000"/>
            </a:schemeClr>
          </a:solidFill>
          <a:ln w="254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141888" y="4672869"/>
            <a:ext cx="257175" cy="293852"/>
          </a:xfrm>
          <a:prstGeom prst="ellipse">
            <a:avLst/>
          </a:prstGeom>
          <a:solidFill>
            <a:schemeClr val="accent6">
              <a:lumMod val="20000"/>
              <a:lumOff val="80000"/>
              <a:alpha val="21000"/>
            </a:schemeClr>
          </a:solidFill>
          <a:ln w="254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6588224" y="4703658"/>
            <a:ext cx="1008111" cy="304083"/>
          </a:xfrm>
          <a:prstGeom prst="ellipse">
            <a:avLst/>
          </a:prstGeom>
          <a:solidFill>
            <a:schemeClr val="accent6">
              <a:lumMod val="20000"/>
              <a:lumOff val="80000"/>
              <a:alpha val="21000"/>
            </a:schemeClr>
          </a:solidFill>
          <a:ln w="254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>
          <a:xfrm rot="10800000">
            <a:off x="3343620" y="6339482"/>
            <a:ext cx="2057400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z="1300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22</a:t>
            </a:fld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1378018" y="5532902"/>
            <a:ext cx="555316" cy="256211"/>
          </a:xfrm>
          <a:prstGeom prst="ellipse">
            <a:avLst/>
          </a:prstGeom>
          <a:solidFill>
            <a:schemeClr val="accent6">
              <a:lumMod val="20000"/>
              <a:lumOff val="80000"/>
              <a:alpha val="21000"/>
            </a:schemeClr>
          </a:solidFill>
          <a:ln w="254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763688" y="6239436"/>
            <a:ext cx="4996357" cy="56521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 в Реквизитах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документа-основания реквизитов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первичного платежного поручения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V="1">
            <a:off x="4243733" y="5007741"/>
            <a:ext cx="2848546" cy="1231694"/>
          </a:xfrm>
          <a:prstGeom prst="line">
            <a:avLst/>
          </a:prstGeom>
          <a:ln w="254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30" idx="0"/>
          </p:cNvCxnSpPr>
          <p:nvPr/>
        </p:nvCxnSpPr>
        <p:spPr>
          <a:xfrm flipV="1">
            <a:off x="4261867" y="4983804"/>
            <a:ext cx="8608" cy="1255632"/>
          </a:xfrm>
          <a:prstGeom prst="line">
            <a:avLst/>
          </a:prstGeom>
          <a:ln w="254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30" idx="0"/>
            <a:endCxn id="4" idx="4"/>
          </p:cNvCxnSpPr>
          <p:nvPr/>
        </p:nvCxnSpPr>
        <p:spPr>
          <a:xfrm flipH="1" flipV="1">
            <a:off x="1655676" y="4983804"/>
            <a:ext cx="2606191" cy="1255632"/>
          </a:xfrm>
          <a:prstGeom prst="line">
            <a:avLst/>
          </a:prstGeom>
          <a:ln w="254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30" idx="0"/>
            <a:endCxn id="37" idx="4"/>
          </p:cNvCxnSpPr>
          <p:nvPr/>
        </p:nvCxnSpPr>
        <p:spPr>
          <a:xfrm flipH="1" flipV="1">
            <a:off x="1655676" y="5789113"/>
            <a:ext cx="2606191" cy="450323"/>
          </a:xfrm>
          <a:prstGeom prst="line">
            <a:avLst/>
          </a:prstGeom>
          <a:ln w="254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48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1746920" y="2780928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</a:t>
            </a:r>
            <a:endParaRPr lang="ru-RU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21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093120"/>
              </p:ext>
            </p:extLst>
          </p:nvPr>
        </p:nvGraphicFramePr>
        <p:xfrm>
          <a:off x="1043608" y="2204864"/>
          <a:ext cx="7272810" cy="38434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54562"/>
                <a:gridCol w="1454562"/>
                <a:gridCol w="1454562"/>
                <a:gridCol w="1454562"/>
                <a:gridCol w="1454562"/>
              </a:tblGrid>
              <a:tr h="5490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Мероприятие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Расходные обязательства субъекта РФ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31">
                <a:tc v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Всего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ФБ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БС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45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М1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512,00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387,00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125,00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75,59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ECCDB"/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М2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307,00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232,00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75,00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75,57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ECCDB"/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М3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205,00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155,00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50,00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75,61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ECCDB"/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Итого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1 024,00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774,00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250,00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75,59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CDB"/>
                    </a:solidFill>
                  </a:tcPr>
                </a:tc>
              </a:tr>
              <a:tr h="54906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Мероприятие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Расходные обязательства субъекта РФ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 smtClean="0">
                          <a:effectLst/>
                        </a:rPr>
                        <a:t>%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31">
                <a:tc v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Всего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ФБ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БС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45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М1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512,00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387,00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1FC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125,00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75,59</a:t>
                      </a:r>
                      <a:endParaRPr lang="ru-RU" sz="12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1FCCE"/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М2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307,00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232,05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1FC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75,00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75,59</a:t>
                      </a:r>
                      <a:endParaRPr lang="ru-RU" sz="12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FCCE"/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М3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205,00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154,95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1FC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50,00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75,59</a:t>
                      </a:r>
                      <a:endParaRPr lang="ru-RU" sz="12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FCCE"/>
                    </a:solidFill>
                  </a:tcPr>
                </a:tc>
              </a:tr>
              <a:tr h="2745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Итого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>
                          <a:effectLst/>
                        </a:rPr>
                        <a:t>1 024,00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</a:rPr>
                        <a:t>774,00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C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u="none" strike="noStrike" dirty="0">
                          <a:effectLst/>
                        </a:rPr>
                        <a:t>250,00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75,59</a:t>
                      </a:r>
                      <a:endParaRPr lang="ru-RU" sz="12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FCCE"/>
                    </a:solidFill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419872" y="332656"/>
            <a:ext cx="5472608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КОНТРОЛЯ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СОФИНАНСИРОВАНИЯ</a:t>
            </a:r>
            <a:endParaRPr lang="ru-RU" alt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340768"/>
            <a:ext cx="69847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софинансирования, указанный в пункте 2.2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Соглашения (75,59%),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соответствует уровню (уровням), указанным в приложениях 1 и 3 по отдельным мероприятиям (объектам).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149080"/>
            <a:ext cx="8064896" cy="1944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629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3150028" y="332656"/>
            <a:ext cx="5886467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КОНТРОЛЯ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СОФИНАНСИРОВАНИЯ</a:t>
            </a:r>
            <a:endParaRPr lang="ru-RU" alt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132856"/>
            <a:ext cx="5452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софинансирования, указанный в пункте 2.2 Соглашения, не соответствует уровню (уровням), указанным в приложениях 1 и 3 по отдельным мероприятиям (объектам).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1879" y="1680413"/>
            <a:ext cx="1679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3447158"/>
            <a:ext cx="59766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just"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нескольких целевых субсидий в одну.</a:t>
            </a:r>
          </a:p>
          <a:p>
            <a:pPr marL="342900" lvl="1" indent="-342900" algn="just"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решения о возможности установления разных уровней софинансирования по отдельным мероприятиям (объектам)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491878" y="2993019"/>
            <a:ext cx="1679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45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14" name="Блок-схема: документ 13"/>
          <p:cNvSpPr/>
          <p:nvPr/>
        </p:nvSpPr>
        <p:spPr>
          <a:xfrm>
            <a:off x="539552" y="1835898"/>
            <a:ext cx="1852207" cy="896151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rgbClr val="0070C0"/>
            </a:solidFill>
          </a:ln>
        </p:spPr>
        <p:txBody>
          <a:bodyPr wrap="square" anchor="ctr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Соглашение о предоставлении субсидии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698502" y="1643232"/>
            <a:ext cx="3096343" cy="1304321"/>
            <a:chOff x="467543" y="2924944"/>
            <a:chExt cx="2448271" cy="1080120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17" name="Блок-схема: решение 16"/>
            <p:cNvSpPr/>
            <p:nvPr/>
          </p:nvSpPr>
          <p:spPr>
            <a:xfrm>
              <a:off x="467543" y="2924944"/>
              <a:ext cx="2448271" cy="1080120"/>
            </a:xfrm>
            <a:prstGeom prst="flowChartDecision">
              <a:avLst/>
            </a:prstGeom>
            <a:grpFill/>
            <a:ln w="19050">
              <a:solidFill>
                <a:srgbClr val="002060"/>
              </a:solidFill>
            </a:ln>
          </p:spPr>
          <p:txBody>
            <a:bodyPr wrap="square">
              <a:noAutofit/>
            </a:bodyPr>
            <a:lstStyle/>
            <a:p>
              <a:pPr algn="ctr">
                <a:lnSpc>
                  <a:spcPct val="80000"/>
                </a:lnSpc>
              </a:pPr>
              <a:endPara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782391" y="3306238"/>
              <a:ext cx="1853952" cy="44347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 Проверка наличия уровня софинансирования в п. 2.2. Соглашения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698501" y="3171917"/>
            <a:ext cx="3096344" cy="1439510"/>
            <a:chOff x="467544" y="4091721"/>
            <a:chExt cx="2448271" cy="1224136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20" name="Блок-схема: решение 19"/>
            <p:cNvSpPr/>
            <p:nvPr/>
          </p:nvSpPr>
          <p:spPr>
            <a:xfrm>
              <a:off x="467544" y="4091721"/>
              <a:ext cx="2448271" cy="1224136"/>
            </a:xfrm>
            <a:prstGeom prst="flowChartDecision">
              <a:avLst/>
            </a:prstGeom>
            <a:grpFill/>
            <a:ln w="19050">
              <a:solidFill>
                <a:srgbClr val="002060"/>
              </a:solidFill>
            </a:ln>
          </p:spPr>
          <p:txBody>
            <a:bodyPr wrap="square">
              <a:noAutofit/>
            </a:bodyPr>
            <a:lstStyle/>
            <a:p>
              <a:pPr algn="ctr">
                <a:lnSpc>
                  <a:spcPct val="80000"/>
                </a:lnSpc>
              </a:pPr>
              <a:endParaRPr lang="ru-RU" sz="105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715926" y="4492015"/>
              <a:ext cx="1986883" cy="51822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anchor="ctr" anchorCtr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ru-RU" sz="105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 Проверка наличия в Перечне кодов целей соответствующих мероприятий (объектов), указанных в Приложениях    1 и 3 к Соглашению</a:t>
              </a:r>
              <a:endParaRPr lang="ru-RU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Блок-схема: процесс 21"/>
          <p:cNvSpPr/>
          <p:nvPr/>
        </p:nvSpPr>
        <p:spPr>
          <a:xfrm>
            <a:off x="6372200" y="1960807"/>
            <a:ext cx="2520280" cy="646331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переданных полномочий с применением </a:t>
            </a:r>
            <a:r>
              <a:rPr lang="ru-RU" sz="12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единого уровня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единительная линия 22"/>
          <p:cNvCxnSpPr>
            <a:stCxn id="14" idx="3"/>
            <a:endCxn id="17" idx="1"/>
          </p:cNvCxnSpPr>
          <p:nvPr/>
        </p:nvCxnSpPr>
        <p:spPr>
          <a:xfrm>
            <a:off x="2391759" y="2283974"/>
            <a:ext cx="306743" cy="11419"/>
          </a:xfrm>
          <a:prstGeom prst="line">
            <a:avLst/>
          </a:prstGeom>
          <a:ln w="15875">
            <a:solidFill>
              <a:srgbClr val="0066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7" idx="2"/>
            <a:endCxn id="20" idx="0"/>
          </p:cNvCxnSpPr>
          <p:nvPr/>
        </p:nvCxnSpPr>
        <p:spPr>
          <a:xfrm flipH="1">
            <a:off x="4246673" y="2947553"/>
            <a:ext cx="1" cy="224364"/>
          </a:xfrm>
          <a:prstGeom prst="line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20" idx="2"/>
          </p:cNvCxnSpPr>
          <p:nvPr/>
        </p:nvCxnSpPr>
        <p:spPr>
          <a:xfrm>
            <a:off x="4246673" y="4611427"/>
            <a:ext cx="0" cy="407501"/>
          </a:xfrm>
          <a:prstGeom prst="line">
            <a:avLst/>
          </a:prstGeom>
          <a:ln w="15875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5824531" y="2046992"/>
            <a:ext cx="3658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endParaRPr lang="ru-RU" sz="1000" b="1" dirty="0">
              <a:solidFill>
                <a:srgbClr val="0066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794845" y="3611690"/>
            <a:ext cx="3658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endParaRPr lang="ru-RU" sz="1000" b="1" dirty="0">
              <a:solidFill>
                <a:srgbClr val="0066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355976" y="2925696"/>
            <a:ext cx="4539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endParaRPr lang="ru-RU" sz="10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355976" y="4645954"/>
            <a:ext cx="4539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endParaRPr lang="ru-RU" sz="1000" b="1" dirty="0">
              <a:solidFill>
                <a:srgbClr val="C00000"/>
              </a:solidFill>
            </a:endParaRPr>
          </a:p>
        </p:txBody>
      </p:sp>
      <p:cxnSp>
        <p:nvCxnSpPr>
          <p:cNvPr id="43" name="Прямая соединительная линия 42"/>
          <p:cNvCxnSpPr>
            <a:stCxn id="17" idx="3"/>
            <a:endCxn id="22" idx="1"/>
          </p:cNvCxnSpPr>
          <p:nvPr/>
        </p:nvCxnSpPr>
        <p:spPr>
          <a:xfrm flipV="1">
            <a:off x="5794845" y="2283973"/>
            <a:ext cx="577355" cy="11420"/>
          </a:xfrm>
          <a:prstGeom prst="line">
            <a:avLst/>
          </a:prstGeom>
          <a:ln w="15875">
            <a:solidFill>
              <a:srgbClr val="0066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Блок-схема: процесс 48"/>
          <p:cNvSpPr/>
          <p:nvPr/>
        </p:nvSpPr>
        <p:spPr>
          <a:xfrm>
            <a:off x="6372200" y="3476173"/>
            <a:ext cx="2520280" cy="830997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переданных полномочий с применением </a:t>
            </a:r>
            <a:r>
              <a:rPr lang="ru-RU" sz="12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уровней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" name="Прямая соединительная линия 49"/>
          <p:cNvCxnSpPr>
            <a:stCxn id="20" idx="3"/>
            <a:endCxn id="49" idx="1"/>
          </p:cNvCxnSpPr>
          <p:nvPr/>
        </p:nvCxnSpPr>
        <p:spPr>
          <a:xfrm>
            <a:off x="5794845" y="3891672"/>
            <a:ext cx="577355" cy="0"/>
          </a:xfrm>
          <a:prstGeom prst="line">
            <a:avLst/>
          </a:prstGeom>
          <a:ln w="15875">
            <a:solidFill>
              <a:srgbClr val="0066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251520" y="3762672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2017 году!!!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Заголовок 1"/>
          <p:cNvSpPr txBox="1">
            <a:spLocks/>
          </p:cNvSpPr>
          <p:nvPr/>
        </p:nvSpPr>
        <p:spPr bwMode="auto">
          <a:xfrm>
            <a:off x="3086649" y="332012"/>
            <a:ext cx="5841571" cy="2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КОНТРОЛЯ УРОВНЯ СОФИНАНСИРОВАНИЯ</a:t>
            </a:r>
            <a:endParaRPr lang="ru-RU" alt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941141" y="5660339"/>
            <a:ext cx="61106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или: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39552" y="5426429"/>
            <a:ext cx="3232750" cy="781752"/>
          </a:xfrm>
          <a:prstGeom prst="rect">
            <a:avLst/>
          </a:prstGeom>
          <a:solidFill>
            <a:srgbClr val="FECCDB">
              <a:alpha val="48000"/>
            </a:srgbClr>
          </a:solidFill>
          <a:ln>
            <a:solidFill>
              <a:srgbClr val="C00000"/>
            </a:solidFill>
          </a:ln>
        </p:spPr>
        <p:txBody>
          <a:bodyPr wrap="square" anchor="ctr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Соглашение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717091" y="5426429"/>
            <a:ext cx="3887357" cy="781752"/>
          </a:xfrm>
          <a:prstGeom prst="rect">
            <a:avLst/>
          </a:prstGeom>
          <a:solidFill>
            <a:srgbClr val="FECCDB">
              <a:alpha val="48000"/>
            </a:srgbClr>
          </a:solidFill>
          <a:ln>
            <a:solidFill>
              <a:srgbClr val="C00000"/>
            </a:solidFill>
          </a:ln>
        </p:spPr>
        <p:txBody>
          <a:bodyPr wrap="square" anchor="ctr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Согласование с Минфином России перечня мероприятий (объектов), по которым могут устанавливаться разные уровни софинансирования </a:t>
            </a: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2051720" y="5018928"/>
            <a:ext cx="4464496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061673" y="5018928"/>
            <a:ext cx="0" cy="407501"/>
          </a:xfrm>
          <a:prstGeom prst="line">
            <a:avLst/>
          </a:prstGeom>
          <a:ln w="1905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516216" y="5018927"/>
            <a:ext cx="0" cy="407501"/>
          </a:xfrm>
          <a:prstGeom prst="line">
            <a:avLst/>
          </a:prstGeom>
          <a:ln w="1905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3020826" y="836712"/>
            <a:ext cx="57703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Минфина России № 09-10-07/17329, Казначейства России № 07-04-05/05-256 от 24.03.2017 "О передаче полномочий по предоставлению субсидии"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56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3247256" y="476672"/>
            <a:ext cx="5472608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КОНТРОЛЯ УРОВНЯ СОФИНАНСИРОВАНИЯ</a:t>
            </a:r>
            <a:endParaRPr lang="ru-RU" alt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2712251"/>
              </p:ext>
            </p:extLst>
          </p:nvPr>
        </p:nvGraphicFramePr>
        <p:xfrm>
          <a:off x="1331640" y="2276870"/>
          <a:ext cx="6768754" cy="252028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53750"/>
                <a:gridCol w="1353751"/>
                <a:gridCol w="1353751"/>
                <a:gridCol w="1353751"/>
                <a:gridCol w="1353751"/>
              </a:tblGrid>
              <a:tr h="52469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Мероприятие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Расходные обязательства субъекта РФ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 smtClean="0">
                          <a:effectLst/>
                        </a:rPr>
                        <a:t>%</a:t>
                      </a: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118">
                <a:tc vMerge="1"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Всего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ФБ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БС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9911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</a:rPr>
                        <a:t>Т1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500</a:t>
                      </a:r>
                      <a:endParaRPr lang="ru-RU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400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</a:rPr>
                        <a:t>100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80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ECCDB"/>
                    </a:solidFill>
                  </a:tcPr>
                </a:tc>
              </a:tr>
              <a:tr h="39911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</a:rPr>
                        <a:t>Т2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300</a:t>
                      </a:r>
                      <a:endParaRPr lang="ru-RU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66,66666667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ECCDB"/>
                    </a:solidFill>
                  </a:tcPr>
                </a:tc>
              </a:tr>
              <a:tr h="39911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</a:rPr>
                        <a:t>Т3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200</a:t>
                      </a:r>
                      <a:endParaRPr lang="ru-RU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150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50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ECCDB"/>
                    </a:solidFill>
                  </a:tcPr>
                </a:tc>
              </a:tr>
              <a:tr h="39911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Итого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1000</a:t>
                      </a:r>
                      <a:endParaRPr lang="ru-RU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750</a:t>
                      </a:r>
                      <a:endParaRPr lang="ru-RU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250</a:t>
                      </a:r>
                      <a:endParaRPr lang="ru-RU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C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75</a:t>
                      </a:r>
                      <a:endParaRPr lang="ru-RU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CD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253341"/>
              </p:ext>
            </p:extLst>
          </p:nvPr>
        </p:nvGraphicFramePr>
        <p:xfrm>
          <a:off x="4024586" y="3212974"/>
          <a:ext cx="4075806" cy="118138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58602"/>
                <a:gridCol w="1358602"/>
                <a:gridCol w="1358602"/>
              </a:tblGrid>
              <a:tr h="3937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375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1FC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125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1FC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75</a:t>
                      </a:r>
                      <a:endParaRPr lang="ru-RU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1FCCE"/>
                    </a:solidFill>
                  </a:tcPr>
                </a:tc>
              </a:tr>
              <a:tr h="3937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1FC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75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1FC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75</a:t>
                      </a:r>
                      <a:endParaRPr lang="ru-RU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FCCE"/>
                    </a:solidFill>
                  </a:tcPr>
                </a:tc>
              </a:tr>
              <a:tr h="3937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150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1FC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50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D1FC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solidFill>
                            <a:srgbClr val="006600"/>
                          </a:solidFill>
                          <a:effectLst/>
                        </a:rPr>
                        <a:t>75</a:t>
                      </a:r>
                      <a:endParaRPr lang="ru-RU" sz="1600" b="1" i="0" u="none" strike="noStrike" dirty="0">
                        <a:solidFill>
                          <a:srgbClr val="0066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FCC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51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1484" y="1196752"/>
            <a:ext cx="561882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расходных обязательств субъекта РФ 	– 1 500 000 руб.</a:t>
            </a:r>
          </a:p>
          <a:p>
            <a:pPr lvl="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субсидии из федерального бюджета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1 000 000 руб.</a:t>
            </a:r>
          </a:p>
          <a:p>
            <a:pPr lvl="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софинансирования фактический	– 66,666666666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66…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%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софинансирования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Соглашении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66,67 %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!!! Ошибка округления при применении уровня из Соглашения составляет +50 руб. из федерального бюджета.</a:t>
            </a: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175956" y="2898493"/>
            <a:ext cx="504056" cy="4208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1043608" y="3345899"/>
            <a:ext cx="6984776" cy="1471172"/>
          </a:xfrm>
          <a:prstGeom prst="flowChartProcess">
            <a:avLst/>
          </a:prstGeom>
          <a:ln w="25400"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Вышла версия ППО АС ФК, которая позволяет указать уровень софинансирования с 6 знаками после запятой.</a:t>
            </a:r>
          </a:p>
          <a:p>
            <a:pPr algn="ctr">
              <a:lnSpc>
                <a:spcPct val="80000"/>
              </a:lnSpc>
            </a:pP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расчет осуществляется вручную (на калькуляторе) сотрудником ТОФК для каждого уровня софинансирования.</a:t>
            </a:r>
          </a:p>
          <a:p>
            <a:pPr algn="ctr">
              <a:lnSpc>
                <a:spcPct val="80000"/>
              </a:lnSpc>
            </a:pP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примере ошибка округления при расчетном уровне софинансирования 66,666667% будет составлять +0,005 руб., т.е. не более 1 коп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139952" y="4936517"/>
            <a:ext cx="576064" cy="4208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043608" y="5445224"/>
            <a:ext cx="6984776" cy="695575"/>
          </a:xfrm>
          <a:prstGeom prst="flowChartProcess">
            <a:avLst/>
          </a:prstGeom>
          <a:ln w="25400">
            <a:solidFill>
              <a:srgbClr val="00660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Ежеквартально необходимо выполнять корректировочную операцию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аналогии с корректировкой ошибки округления, возникающей при распределении доходов)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086649" y="332012"/>
            <a:ext cx="5841571" cy="2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КОНТРОЛЯ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СОФИНАНСИРОВАНИЯ</a:t>
            </a:r>
          </a:p>
          <a:p>
            <a:pPr marL="0" lvl="1" indent="0" algn="ctr">
              <a:spcBef>
                <a:spcPct val="0"/>
              </a:spcBef>
              <a:buNone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ОШИБКА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ОКРУГЛЕНИЯ</a:t>
            </a:r>
            <a:endParaRPr lang="ru-RU" alt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12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332656"/>
            <a:ext cx="57066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С ОТРАЖЕНИЕМ В ОТЧЕТНОСТИ В МЕСТНЫХ БЮДЖЕТАХ.</a:t>
            </a:r>
          </a:p>
          <a:p>
            <a:pPr lvl="0"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Полномочия не переданы. </a:t>
            </a:r>
          </a:p>
          <a:p>
            <a:pPr lvl="0"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софинансирования из ФБ 60 %, из бюджета субъекта 100%</a:t>
            </a:r>
            <a:endParaRPr lang="en-US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Блок-схема: документ 4"/>
          <p:cNvSpPr/>
          <p:nvPr/>
        </p:nvSpPr>
        <p:spPr>
          <a:xfrm>
            <a:off x="1259632" y="2175240"/>
            <a:ext cx="2806229" cy="732584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rgbClr val="0070C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Платежный документ (на перечисление субсидии в местный бюджет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руб.</a:t>
            </a: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259632" y="3325595"/>
            <a:ext cx="2806229" cy="978729"/>
          </a:xfrm>
          <a:prstGeom prst="flowChartProcess">
            <a:avLst/>
          </a:prstGeom>
          <a:solidFill>
            <a:schemeClr val="accent1">
              <a:lumMod val="20000"/>
              <a:lumOff val="80000"/>
              <a:alpha val="46000"/>
            </a:schemeClr>
          </a:solidFill>
          <a:ln w="25400">
            <a:solidFill>
              <a:srgbClr val="0070C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Поступило подкрепление из федерального бюджета</a:t>
            </a:r>
          </a:p>
          <a:p>
            <a:pPr algn="ctr">
              <a:lnSpc>
                <a:spcPct val="8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04 л/с отражено по коду цели 60 руб.</a:t>
            </a:r>
          </a:p>
          <a:p>
            <a:pPr algn="ctr">
              <a:lnSpc>
                <a:spcPct val="8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учете отражено по коду цели 60 руб.</a:t>
            </a: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259632" y="4653136"/>
            <a:ext cx="2806229" cy="1126462"/>
          </a:xfrm>
          <a:prstGeom prst="flowChartProcess">
            <a:avLst/>
          </a:prstGeom>
          <a:solidFill>
            <a:schemeClr val="accent1">
              <a:lumMod val="20000"/>
              <a:lumOff val="80000"/>
              <a:alpha val="46000"/>
            </a:schemeClr>
          </a:solidFill>
          <a:ln w="25400">
            <a:solidFill>
              <a:srgbClr val="0070C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 кассовый расход</a:t>
            </a:r>
          </a:p>
          <a:p>
            <a:pPr algn="ctr">
              <a:lnSpc>
                <a:spcPct val="8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03 (02) л/с отражено списание по коду цели 100 руб.</a:t>
            </a:r>
          </a:p>
          <a:p>
            <a:pPr algn="ctr">
              <a:lnSpc>
                <a:spcPct val="8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учете отражено по коду цели 60 руб.</a:t>
            </a:r>
          </a:p>
          <a:p>
            <a:pPr algn="ctr">
              <a:lnSpc>
                <a:spcPct val="80000"/>
              </a:lnSpc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кода цели 40 руб.</a:t>
            </a:r>
          </a:p>
        </p:txBody>
      </p:sp>
      <p:sp>
        <p:nvSpPr>
          <p:cNvPr id="9" name="Блок-схема: документ 8"/>
          <p:cNvSpPr/>
          <p:nvPr/>
        </p:nvSpPr>
        <p:spPr>
          <a:xfrm>
            <a:off x="4783999" y="3476253"/>
            <a:ext cx="2884344" cy="732583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660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Платежный документ на 100 руб.</a:t>
            </a: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4783999" y="2173869"/>
            <a:ext cx="2884344" cy="978729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 w="25400">
            <a:solidFill>
              <a:srgbClr val="00660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Поступило подкрепление из бюджета субъекта РФ</a:t>
            </a:r>
          </a:p>
          <a:p>
            <a:pPr algn="ctr">
              <a:lnSpc>
                <a:spcPct val="8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04 л/с отражено по коду цели 100 руб.</a:t>
            </a:r>
          </a:p>
          <a:p>
            <a:pPr algn="ctr">
              <a:lnSpc>
                <a:spcPct val="8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учете отражено по коду цели 100 руб.</a:t>
            </a: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783999" y="4653136"/>
            <a:ext cx="2884344" cy="1126462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 w="25400">
            <a:solidFill>
              <a:srgbClr val="00660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 кассовый расход</a:t>
            </a:r>
          </a:p>
          <a:p>
            <a:pPr algn="ctr">
              <a:lnSpc>
                <a:spcPct val="8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03 (02) л/с отражено списание по коду цели 100 руб.</a:t>
            </a:r>
          </a:p>
          <a:p>
            <a:pPr algn="ctr">
              <a:lnSpc>
                <a:spcPct val="8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учете отражено по коду цели 100 руб.</a:t>
            </a:r>
          </a:p>
        </p:txBody>
      </p:sp>
      <p:cxnSp>
        <p:nvCxnSpPr>
          <p:cNvPr id="14" name="Прямая соединительная линия 13"/>
          <p:cNvCxnSpPr>
            <a:stCxn id="9" idx="2"/>
            <a:endCxn id="11" idx="0"/>
          </p:cNvCxnSpPr>
          <p:nvPr/>
        </p:nvCxnSpPr>
        <p:spPr>
          <a:xfrm>
            <a:off x="6226171" y="4160404"/>
            <a:ext cx="0" cy="492732"/>
          </a:xfrm>
          <a:prstGeom prst="line">
            <a:avLst/>
          </a:prstGeom>
          <a:ln w="15875">
            <a:solidFill>
              <a:srgbClr val="0066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5" idx="2"/>
            <a:endCxn id="6" idx="0"/>
          </p:cNvCxnSpPr>
          <p:nvPr/>
        </p:nvCxnSpPr>
        <p:spPr>
          <a:xfrm>
            <a:off x="2662747" y="2859392"/>
            <a:ext cx="0" cy="466203"/>
          </a:xfrm>
          <a:prstGeom prst="line">
            <a:avLst/>
          </a:prstGeom>
          <a:ln w="15875">
            <a:solidFill>
              <a:srgbClr val="0070C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6" idx="2"/>
            <a:endCxn id="8" idx="0"/>
          </p:cNvCxnSpPr>
          <p:nvPr/>
        </p:nvCxnSpPr>
        <p:spPr>
          <a:xfrm>
            <a:off x="2662747" y="4304324"/>
            <a:ext cx="0" cy="348812"/>
          </a:xfrm>
          <a:prstGeom prst="line">
            <a:avLst/>
          </a:prstGeom>
          <a:ln w="15875">
            <a:solidFill>
              <a:srgbClr val="0070C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39221" y="1916832"/>
            <a:ext cx="8643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313932" y="157827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40201</a:t>
            </a:r>
            <a:endParaRPr lang="ru-RU" sz="1600" b="1" dirty="0">
              <a:solidFill>
                <a:srgbClr val="002A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52203" y="157827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40204</a:t>
            </a:r>
            <a:endParaRPr lang="ru-RU" sz="16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Прямая соединительная линия 32"/>
          <p:cNvCxnSpPr>
            <a:stCxn id="10" idx="2"/>
            <a:endCxn id="9" idx="0"/>
          </p:cNvCxnSpPr>
          <p:nvPr/>
        </p:nvCxnSpPr>
        <p:spPr>
          <a:xfrm>
            <a:off x="6226171" y="3152598"/>
            <a:ext cx="0" cy="323655"/>
          </a:xfrm>
          <a:prstGeom prst="line">
            <a:avLst/>
          </a:prstGeom>
          <a:ln w="15875">
            <a:solidFill>
              <a:srgbClr val="0066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Соединительная линия уступом 39"/>
          <p:cNvCxnSpPr>
            <a:stCxn id="8" idx="3"/>
            <a:endCxn id="10" idx="1"/>
          </p:cNvCxnSpPr>
          <p:nvPr/>
        </p:nvCxnSpPr>
        <p:spPr>
          <a:xfrm flipV="1">
            <a:off x="4065861" y="2663234"/>
            <a:ext cx="718138" cy="2553133"/>
          </a:xfrm>
          <a:prstGeom prst="bentConnector3">
            <a:avLst>
              <a:gd name="adj1" fmla="val 50000"/>
            </a:avLst>
          </a:prstGeom>
          <a:ln w="15875">
            <a:solidFill>
              <a:srgbClr val="0070C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259632" y="6093296"/>
            <a:ext cx="6084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отчете 888 будет отражена только федеральная часть – 60 руб.</a:t>
            </a:r>
            <a:endParaRPr lang="ru-RU" sz="1600" b="1" dirty="0">
              <a:solidFill>
                <a:srgbClr val="002A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6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332656"/>
            <a:ext cx="57066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С ОТРАЖЕНИЕМ В ОТЧЕТНОСТИ В МЕСТНЫХ БЮДЖЕТАХ.</a:t>
            </a:r>
          </a:p>
          <a:p>
            <a:pPr lvl="0"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Полномочия переданы. </a:t>
            </a:r>
          </a:p>
          <a:p>
            <a:pPr lvl="0"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софинансирования из ФБ 60 %, из бюджета субъекта 90%</a:t>
            </a:r>
            <a:endParaRPr lang="en-US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Блок-схема: документ 4"/>
          <p:cNvSpPr/>
          <p:nvPr/>
        </p:nvSpPr>
        <p:spPr>
          <a:xfrm>
            <a:off x="1259632" y="2194376"/>
            <a:ext cx="2806229" cy="713448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rgbClr val="0070C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Платежный документ (на подкрепление МБ) на 90 руб.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259632" y="3325595"/>
            <a:ext cx="2806229" cy="978729"/>
          </a:xfrm>
          <a:prstGeom prst="flowChartProcess">
            <a:avLst/>
          </a:prstGeom>
          <a:solidFill>
            <a:schemeClr val="accent1">
              <a:lumMod val="20000"/>
              <a:lumOff val="80000"/>
              <a:alpha val="46000"/>
            </a:schemeClr>
          </a:solidFill>
          <a:ln w="25400">
            <a:solidFill>
              <a:srgbClr val="0070C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Поступило подкрепление из федерального бюджета</a:t>
            </a:r>
          </a:p>
          <a:p>
            <a:pPr algn="ctr">
              <a:lnSpc>
                <a:spcPct val="8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04 л/с отражено по коду цели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54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</a:p>
          <a:p>
            <a:pPr algn="ctr">
              <a:lnSpc>
                <a:spcPct val="80000"/>
              </a:lnSpc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учете отражено по коду цели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54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259632" y="4653136"/>
            <a:ext cx="2806229" cy="1126462"/>
          </a:xfrm>
          <a:prstGeom prst="flowChartProcess">
            <a:avLst/>
          </a:prstGeom>
          <a:solidFill>
            <a:schemeClr val="accent1">
              <a:lumMod val="20000"/>
              <a:lumOff val="80000"/>
              <a:alpha val="46000"/>
            </a:schemeClr>
          </a:solidFill>
          <a:ln w="25400">
            <a:solidFill>
              <a:srgbClr val="0070C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 кассовый расход</a:t>
            </a:r>
          </a:p>
          <a:p>
            <a:pPr algn="ctr">
              <a:lnSpc>
                <a:spcPct val="80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03 (02) л/с отражено списание по коду цели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</a:p>
          <a:p>
            <a:pPr algn="ctr">
              <a:lnSpc>
                <a:spcPct val="80000"/>
              </a:lnSpc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учете отражено по коду цели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54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</a:p>
          <a:p>
            <a:pPr algn="ctr">
              <a:lnSpc>
                <a:spcPct val="8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кода цели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</a:t>
            </a:r>
          </a:p>
        </p:txBody>
      </p:sp>
      <p:sp>
        <p:nvSpPr>
          <p:cNvPr id="9" name="Блок-схема: документ 8"/>
          <p:cNvSpPr/>
          <p:nvPr/>
        </p:nvSpPr>
        <p:spPr>
          <a:xfrm>
            <a:off x="4784000" y="2175240"/>
            <a:ext cx="2884344" cy="732583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00660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Платежный документ на 100 руб.</a:t>
            </a: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4784000" y="3343768"/>
            <a:ext cx="2884344" cy="978729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 w="25400">
            <a:solidFill>
              <a:srgbClr val="00660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Поступило подкрепление из бюджета субъекта РФ</a:t>
            </a:r>
          </a:p>
          <a:p>
            <a:pPr algn="ctr">
              <a:lnSpc>
                <a:spcPct val="80000"/>
              </a:lnSpc>
            </a:pP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04 л/с отражено по коду цели 90 руб.</a:t>
            </a:r>
          </a:p>
          <a:p>
            <a:pPr algn="ctr">
              <a:lnSpc>
                <a:spcPct val="80000"/>
              </a:lnSpc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учете отражено по коду цели 90 руб.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783999" y="4653136"/>
            <a:ext cx="2884344" cy="1126462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 w="25400">
            <a:solidFill>
              <a:srgbClr val="006600"/>
            </a:solidFill>
          </a:ln>
        </p:spPr>
        <p:txBody>
          <a:bodyPr wrap="square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 кассовый расход</a:t>
            </a:r>
          </a:p>
          <a:p>
            <a:pPr algn="ctr">
              <a:lnSpc>
                <a:spcPct val="80000"/>
              </a:lnSpc>
            </a:pP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03 (02) л/с отражено списание по коду цели 100 руб.</a:t>
            </a:r>
          </a:p>
          <a:p>
            <a:pPr algn="ctr">
              <a:lnSpc>
                <a:spcPct val="80000"/>
              </a:lnSpc>
            </a:pP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учете отражено по коду цели 90 руб.</a:t>
            </a:r>
          </a:p>
          <a:p>
            <a:pPr algn="ctr">
              <a:lnSpc>
                <a:spcPct val="80000"/>
              </a:lnSpc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кода цели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/>
          <p:cNvCxnSpPr>
            <a:stCxn id="10" idx="2"/>
            <a:endCxn id="11" idx="0"/>
          </p:cNvCxnSpPr>
          <p:nvPr/>
        </p:nvCxnSpPr>
        <p:spPr>
          <a:xfrm flipH="1">
            <a:off x="6226171" y="4322497"/>
            <a:ext cx="1" cy="330639"/>
          </a:xfrm>
          <a:prstGeom prst="line">
            <a:avLst/>
          </a:prstGeom>
          <a:ln w="15875">
            <a:solidFill>
              <a:srgbClr val="0066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5" idx="2"/>
            <a:endCxn id="6" idx="0"/>
          </p:cNvCxnSpPr>
          <p:nvPr/>
        </p:nvCxnSpPr>
        <p:spPr>
          <a:xfrm>
            <a:off x="2662747" y="2860657"/>
            <a:ext cx="0" cy="464938"/>
          </a:xfrm>
          <a:prstGeom prst="line">
            <a:avLst/>
          </a:prstGeom>
          <a:ln w="15875">
            <a:solidFill>
              <a:srgbClr val="0070C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6" idx="2"/>
            <a:endCxn id="8" idx="0"/>
          </p:cNvCxnSpPr>
          <p:nvPr/>
        </p:nvCxnSpPr>
        <p:spPr>
          <a:xfrm>
            <a:off x="2662747" y="4304324"/>
            <a:ext cx="0" cy="348812"/>
          </a:xfrm>
          <a:prstGeom prst="line">
            <a:avLst/>
          </a:prstGeom>
          <a:ln w="15875">
            <a:solidFill>
              <a:srgbClr val="0070C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39221" y="1916832"/>
            <a:ext cx="8643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313932" y="157827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40201</a:t>
            </a:r>
            <a:endParaRPr lang="ru-RU" sz="1600" b="1" dirty="0">
              <a:solidFill>
                <a:srgbClr val="002A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80374" y="1578278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40204</a:t>
            </a:r>
            <a:endParaRPr lang="ru-RU" sz="16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4065861" y="2541532"/>
            <a:ext cx="718139" cy="0"/>
          </a:xfrm>
          <a:prstGeom prst="line">
            <a:avLst/>
          </a:prstGeom>
          <a:ln w="15875">
            <a:solidFill>
              <a:srgbClr val="0066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/>
          <p:nvPr/>
        </p:nvCxnSpPr>
        <p:spPr>
          <a:xfrm flipV="1">
            <a:off x="4065861" y="3833133"/>
            <a:ext cx="718139" cy="1383234"/>
          </a:xfrm>
          <a:prstGeom prst="bentConnector3">
            <a:avLst>
              <a:gd name="adj1" fmla="val 50000"/>
            </a:avLst>
          </a:prstGeom>
          <a:ln w="15875">
            <a:solidFill>
              <a:srgbClr val="0070C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59632" y="6093296"/>
            <a:ext cx="6084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отчете 888 будет отражена только федеральная часть – 54 руб.</a:t>
            </a:r>
            <a:endParaRPr lang="ru-RU" sz="1600" b="1" dirty="0">
              <a:solidFill>
                <a:srgbClr val="002A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72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8356</TotalTime>
  <Words>2020</Words>
  <Application>Microsoft Office PowerPoint</Application>
  <PresentationFormat>Экран (4:3)</PresentationFormat>
  <Paragraphs>342</Paragraphs>
  <Slides>23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1_Тема Office</vt:lpstr>
      <vt:lpstr>Лист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ОБЕСПЕЧЕНИЕ КОНТРОЛЯ ЗА ВОЗВРАТОМ ПЛАТЕЛЬЩИКАМ ОШИБОЧНО (ИЗЛИШНЕ) ПЕРЕЧИСЛЕННЫХ ПЛАТЕЖЕЙ В БЮДЖЕТ (за исключением налоговых и таможенных платежей)</vt:lpstr>
      <vt:lpstr>ПРЕДПОЛАГАЕМОЕ  ОФОРМЛЕНИЕ ЗАЯВКИ НА ВОЗВРАТ НЕНАЛОГОВЫХ ДОХОДОВ</vt:lpstr>
      <vt:lpstr>Презентация PowerPoint</vt:lpstr>
    </vt:vector>
  </TitlesOfParts>
  <Company>fk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2303</dc:creator>
  <cp:lastModifiedBy>T</cp:lastModifiedBy>
  <cp:revision>474</cp:revision>
  <cp:lastPrinted>2015-09-29T10:51:45Z</cp:lastPrinted>
  <dcterms:created xsi:type="dcterms:W3CDTF">2013-02-18T08:51:06Z</dcterms:created>
  <dcterms:modified xsi:type="dcterms:W3CDTF">2017-09-20T06:17:41Z</dcterms:modified>
</cp:coreProperties>
</file>