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1" r:id="rId1"/>
    <p:sldMasterId id="2147483807" r:id="rId2"/>
    <p:sldMasterId id="2147483815" r:id="rId3"/>
  </p:sldMasterIdLst>
  <p:notesMasterIdLst>
    <p:notesMasterId r:id="rId19"/>
  </p:notesMasterIdLst>
  <p:sldIdLst>
    <p:sldId id="616" r:id="rId4"/>
    <p:sldId id="605" r:id="rId5"/>
    <p:sldId id="622" r:id="rId6"/>
    <p:sldId id="618" r:id="rId7"/>
    <p:sldId id="604" r:id="rId8"/>
    <p:sldId id="608" r:id="rId9"/>
    <p:sldId id="611" r:id="rId10"/>
    <p:sldId id="627" r:id="rId11"/>
    <p:sldId id="624" r:id="rId12"/>
    <p:sldId id="625" r:id="rId13"/>
    <p:sldId id="621" r:id="rId14"/>
    <p:sldId id="629" r:id="rId15"/>
    <p:sldId id="628" r:id="rId16"/>
    <p:sldId id="619" r:id="rId17"/>
    <p:sldId id="623" r:id="rId18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BF9"/>
    <a:srgbClr val="FF0000"/>
    <a:srgbClr val="FF9900"/>
    <a:srgbClr val="99FF66"/>
    <a:srgbClr val="660066"/>
    <a:srgbClr val="CC3399"/>
    <a:srgbClr val="CC0000"/>
    <a:srgbClr val="4A91B4"/>
    <a:srgbClr val="7DC4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17" autoAdjust="0"/>
    <p:restoredTop sz="96433" autoAdjust="0"/>
  </p:normalViewPr>
  <p:slideViewPr>
    <p:cSldViewPr>
      <p:cViewPr varScale="1">
        <p:scale>
          <a:sx n="116" d="100"/>
          <a:sy n="116" d="100"/>
        </p:scale>
        <p:origin x="169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F42D2F-3706-49E0-BF09-9F047DE0B813}" type="doc">
      <dgm:prSet loTypeId="urn:microsoft.com/office/officeart/2005/8/layout/radial6" loCatId="cycle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5875749B-2638-4B08-9893-A53A1F913E60}">
      <dgm:prSet phldrT="[Текст]" custT="1"/>
      <dgm:spPr/>
      <dgm:t>
        <a:bodyPr/>
        <a:lstStyle/>
        <a:p>
          <a:r>
            <a:rPr lang="ru-RU" sz="2400" dirty="0" smtClean="0"/>
            <a:t>Консолидация</a:t>
          </a:r>
          <a:endParaRPr lang="ru-RU" sz="2400" dirty="0"/>
        </a:p>
      </dgm:t>
    </dgm:pt>
    <dgm:pt modelId="{103AA979-AD84-4138-926E-6D88EAEF0913}" type="parTrans" cxnId="{F86F4F66-FA47-4003-BC5B-6596125BFBE1}">
      <dgm:prSet/>
      <dgm:spPr/>
      <dgm:t>
        <a:bodyPr/>
        <a:lstStyle/>
        <a:p>
          <a:endParaRPr lang="ru-RU" sz="4800"/>
        </a:p>
      </dgm:t>
    </dgm:pt>
    <dgm:pt modelId="{6C9A822A-047A-478F-A60C-78F6CC969E03}" type="sibTrans" cxnId="{F86F4F66-FA47-4003-BC5B-6596125BFBE1}">
      <dgm:prSet/>
      <dgm:spPr/>
      <dgm:t>
        <a:bodyPr/>
        <a:lstStyle/>
        <a:p>
          <a:endParaRPr lang="ru-RU" sz="4800"/>
        </a:p>
      </dgm:t>
    </dgm:pt>
    <dgm:pt modelId="{08E63188-82B4-429C-9AE3-D7DE2F71A2CF}">
      <dgm:prSet phldrT="[Текст]" custT="1"/>
      <dgm:spPr/>
      <dgm:t>
        <a:bodyPr/>
        <a:lstStyle/>
        <a:p>
          <a:r>
            <a:rPr lang="ru-RU" sz="1800" dirty="0" smtClean="0"/>
            <a:t>Закупки</a:t>
          </a:r>
          <a:endParaRPr lang="ru-RU" sz="1800" dirty="0"/>
        </a:p>
      </dgm:t>
    </dgm:pt>
    <dgm:pt modelId="{000AA7DB-2269-4685-908B-A4495AA06676}" type="parTrans" cxnId="{B0A45874-138B-418B-9C70-9C46D93E0E8F}">
      <dgm:prSet/>
      <dgm:spPr/>
      <dgm:t>
        <a:bodyPr/>
        <a:lstStyle/>
        <a:p>
          <a:endParaRPr lang="ru-RU" sz="4800"/>
        </a:p>
      </dgm:t>
    </dgm:pt>
    <dgm:pt modelId="{AEAE7321-FF96-4737-9ED9-EF043051B3C8}" type="sibTrans" cxnId="{B0A45874-138B-418B-9C70-9C46D93E0E8F}">
      <dgm:prSet/>
      <dgm:spPr/>
      <dgm:t>
        <a:bodyPr/>
        <a:lstStyle/>
        <a:p>
          <a:endParaRPr lang="ru-RU" sz="4800"/>
        </a:p>
      </dgm:t>
    </dgm:pt>
    <dgm:pt modelId="{7C1032C3-119A-42C2-A414-8BBC2A25767F}">
      <dgm:prSet phldrT="[Текст]" custT="1"/>
      <dgm:spPr/>
      <dgm:t>
        <a:bodyPr/>
        <a:lstStyle/>
        <a:p>
          <a:r>
            <a:rPr lang="ru-RU" sz="1800" dirty="0" smtClean="0"/>
            <a:t>Планирование</a:t>
          </a:r>
          <a:endParaRPr lang="ru-RU" sz="1800" dirty="0"/>
        </a:p>
      </dgm:t>
    </dgm:pt>
    <dgm:pt modelId="{4AB24DBF-0132-4D6C-986B-45EF33CB1579}" type="parTrans" cxnId="{E993835D-67DD-4A0D-B5B6-D48D7D69F6D6}">
      <dgm:prSet/>
      <dgm:spPr/>
      <dgm:t>
        <a:bodyPr/>
        <a:lstStyle/>
        <a:p>
          <a:endParaRPr lang="ru-RU" sz="4800"/>
        </a:p>
      </dgm:t>
    </dgm:pt>
    <dgm:pt modelId="{0BADA47B-AB42-440E-93FF-A9FB015D37DD}" type="sibTrans" cxnId="{E993835D-67DD-4A0D-B5B6-D48D7D69F6D6}">
      <dgm:prSet/>
      <dgm:spPr/>
      <dgm:t>
        <a:bodyPr/>
        <a:lstStyle/>
        <a:p>
          <a:endParaRPr lang="ru-RU" sz="4800"/>
        </a:p>
      </dgm:t>
    </dgm:pt>
    <dgm:pt modelId="{1080C061-453D-4F5D-8C0C-42258ABFDEA1}">
      <dgm:prSet phldrT="[Текст]" custT="1"/>
      <dgm:spPr/>
      <dgm:t>
        <a:bodyPr/>
        <a:lstStyle/>
        <a:p>
          <a:r>
            <a:rPr lang="ru-RU" sz="1800" dirty="0" smtClean="0"/>
            <a:t>Исполнение</a:t>
          </a:r>
          <a:endParaRPr lang="ru-RU" sz="1800" dirty="0"/>
        </a:p>
      </dgm:t>
    </dgm:pt>
    <dgm:pt modelId="{F7638A1D-1586-4C68-ADFE-3A2D224920B4}" type="parTrans" cxnId="{F1CA88DF-DDB4-4F94-9491-9B5DE3B66575}">
      <dgm:prSet/>
      <dgm:spPr/>
      <dgm:t>
        <a:bodyPr/>
        <a:lstStyle/>
        <a:p>
          <a:endParaRPr lang="ru-RU" sz="4800"/>
        </a:p>
      </dgm:t>
    </dgm:pt>
    <dgm:pt modelId="{2923B20B-B18C-4FE5-BB12-5F91FB16709E}" type="sibTrans" cxnId="{F1CA88DF-DDB4-4F94-9491-9B5DE3B66575}">
      <dgm:prSet/>
      <dgm:spPr/>
      <dgm:t>
        <a:bodyPr/>
        <a:lstStyle/>
        <a:p>
          <a:endParaRPr lang="ru-RU" sz="4800"/>
        </a:p>
      </dgm:t>
    </dgm:pt>
    <dgm:pt modelId="{13A06983-87BB-494B-95ED-6D0764329E3B}">
      <dgm:prSet phldrT="[Текст]" custT="1"/>
      <dgm:spPr/>
      <dgm:t>
        <a:bodyPr/>
        <a:lstStyle/>
        <a:p>
          <a:r>
            <a:rPr lang="ru-RU" sz="1800" dirty="0" smtClean="0"/>
            <a:t>Бюджетный учет</a:t>
          </a:r>
          <a:endParaRPr lang="ru-RU" sz="1800" dirty="0"/>
        </a:p>
      </dgm:t>
    </dgm:pt>
    <dgm:pt modelId="{6DE715DC-126D-4B45-9996-B3B2D99D844F}" type="parTrans" cxnId="{3DC0292E-D0E1-4D33-96BD-79B02FD8701E}">
      <dgm:prSet/>
      <dgm:spPr/>
      <dgm:t>
        <a:bodyPr/>
        <a:lstStyle/>
        <a:p>
          <a:endParaRPr lang="ru-RU" sz="4800"/>
        </a:p>
      </dgm:t>
    </dgm:pt>
    <dgm:pt modelId="{576603E7-A97E-4826-B0DD-5DA69934067A}" type="sibTrans" cxnId="{3DC0292E-D0E1-4D33-96BD-79B02FD8701E}">
      <dgm:prSet/>
      <dgm:spPr/>
      <dgm:t>
        <a:bodyPr/>
        <a:lstStyle/>
        <a:p>
          <a:endParaRPr lang="ru-RU" sz="4800"/>
        </a:p>
      </dgm:t>
    </dgm:pt>
    <dgm:pt modelId="{A9566931-4B43-4CC2-BD16-3618623622BC}">
      <dgm:prSet phldrT="[Текст]" custT="1"/>
      <dgm:spPr/>
      <dgm:t>
        <a:bodyPr/>
        <a:lstStyle/>
        <a:p>
          <a:r>
            <a:rPr lang="ru-RU" sz="1600" dirty="0" smtClean="0"/>
            <a:t>Зарплата и кадры</a:t>
          </a:r>
          <a:endParaRPr lang="ru-RU" sz="1600" dirty="0"/>
        </a:p>
      </dgm:t>
    </dgm:pt>
    <dgm:pt modelId="{CB293E01-8C42-4EC3-98C1-4ABCC19F80EA}" type="parTrans" cxnId="{4D6D9849-DC42-47EE-A7BB-8732DA8C57E1}">
      <dgm:prSet/>
      <dgm:spPr/>
      <dgm:t>
        <a:bodyPr/>
        <a:lstStyle/>
        <a:p>
          <a:endParaRPr lang="ru-RU" sz="4800"/>
        </a:p>
      </dgm:t>
    </dgm:pt>
    <dgm:pt modelId="{F324981C-610F-435D-85DB-A40E278EFC5D}" type="sibTrans" cxnId="{4D6D9849-DC42-47EE-A7BB-8732DA8C57E1}">
      <dgm:prSet/>
      <dgm:spPr/>
      <dgm:t>
        <a:bodyPr/>
        <a:lstStyle/>
        <a:p>
          <a:endParaRPr lang="ru-RU" sz="4800"/>
        </a:p>
      </dgm:t>
    </dgm:pt>
    <dgm:pt modelId="{562BB9C7-9207-45F0-A4FB-A317514112ED}" type="pres">
      <dgm:prSet presAssocID="{05F42D2F-3706-49E0-BF09-9F047DE0B81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20F482-CACC-4366-AC07-6AF3AED2FABC}" type="pres">
      <dgm:prSet presAssocID="{5875749B-2638-4B08-9893-A53A1F913E60}" presName="centerShape" presStyleLbl="node0" presStyleIdx="0" presStyleCnt="1"/>
      <dgm:spPr/>
      <dgm:t>
        <a:bodyPr/>
        <a:lstStyle/>
        <a:p>
          <a:endParaRPr lang="ru-RU"/>
        </a:p>
      </dgm:t>
    </dgm:pt>
    <dgm:pt modelId="{AE4E8943-DD88-4685-96A0-625BACC6D1F4}" type="pres">
      <dgm:prSet presAssocID="{08E63188-82B4-429C-9AE3-D7DE2F71A2C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D8341-8751-4D41-A268-A91F4EAB8B28}" type="pres">
      <dgm:prSet presAssocID="{08E63188-82B4-429C-9AE3-D7DE2F71A2CF}" presName="dummy" presStyleCnt="0"/>
      <dgm:spPr/>
    </dgm:pt>
    <dgm:pt modelId="{76B7E257-6A36-41A3-8D18-FCB5EF2E123D}" type="pres">
      <dgm:prSet presAssocID="{AEAE7321-FF96-4737-9ED9-EF043051B3C8}" presName="sibTrans" presStyleLbl="sibTrans2D1" presStyleIdx="0" presStyleCnt="5"/>
      <dgm:spPr/>
      <dgm:t>
        <a:bodyPr/>
        <a:lstStyle/>
        <a:p>
          <a:endParaRPr lang="ru-RU"/>
        </a:p>
      </dgm:t>
    </dgm:pt>
    <dgm:pt modelId="{60B4BB0F-6AFF-468C-B28F-7414EEC3183E}" type="pres">
      <dgm:prSet presAssocID="{7C1032C3-119A-42C2-A414-8BBC2A25767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68852-F4D4-4A6C-A918-12E20B764116}" type="pres">
      <dgm:prSet presAssocID="{7C1032C3-119A-42C2-A414-8BBC2A25767F}" presName="dummy" presStyleCnt="0"/>
      <dgm:spPr/>
    </dgm:pt>
    <dgm:pt modelId="{BBDE73B7-0969-4701-B5F2-BB8E83191D7F}" type="pres">
      <dgm:prSet presAssocID="{0BADA47B-AB42-440E-93FF-A9FB015D37DD}" presName="sibTrans" presStyleLbl="sibTrans2D1" presStyleIdx="1" presStyleCnt="5"/>
      <dgm:spPr/>
      <dgm:t>
        <a:bodyPr/>
        <a:lstStyle/>
        <a:p>
          <a:endParaRPr lang="ru-RU"/>
        </a:p>
      </dgm:t>
    </dgm:pt>
    <dgm:pt modelId="{A1C9E7E5-8D61-4235-940A-9419BC4BF2E8}" type="pres">
      <dgm:prSet presAssocID="{1080C061-453D-4F5D-8C0C-42258ABFDEA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B6422-85C8-4795-823E-6615A9C25E67}" type="pres">
      <dgm:prSet presAssocID="{1080C061-453D-4F5D-8C0C-42258ABFDEA1}" presName="dummy" presStyleCnt="0"/>
      <dgm:spPr/>
    </dgm:pt>
    <dgm:pt modelId="{F22E4F75-3356-4705-B8D9-C893752B2F67}" type="pres">
      <dgm:prSet presAssocID="{2923B20B-B18C-4FE5-BB12-5F91FB16709E}" presName="sibTrans" presStyleLbl="sibTrans2D1" presStyleIdx="2" presStyleCnt="5"/>
      <dgm:spPr/>
      <dgm:t>
        <a:bodyPr/>
        <a:lstStyle/>
        <a:p>
          <a:endParaRPr lang="ru-RU"/>
        </a:p>
      </dgm:t>
    </dgm:pt>
    <dgm:pt modelId="{677F7969-D069-4FB6-B764-D2B60B1B397C}" type="pres">
      <dgm:prSet presAssocID="{13A06983-87BB-494B-95ED-6D0764329E3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771099-F112-4133-94B4-FA53DC5CDDA7}" type="pres">
      <dgm:prSet presAssocID="{13A06983-87BB-494B-95ED-6D0764329E3B}" presName="dummy" presStyleCnt="0"/>
      <dgm:spPr/>
    </dgm:pt>
    <dgm:pt modelId="{A87A58FF-A45B-4030-A872-4E8A6A84CFAE}" type="pres">
      <dgm:prSet presAssocID="{576603E7-A97E-4826-B0DD-5DA69934067A}" presName="sibTrans" presStyleLbl="sibTrans2D1" presStyleIdx="3" presStyleCnt="5"/>
      <dgm:spPr/>
      <dgm:t>
        <a:bodyPr/>
        <a:lstStyle/>
        <a:p>
          <a:endParaRPr lang="ru-RU"/>
        </a:p>
      </dgm:t>
    </dgm:pt>
    <dgm:pt modelId="{7615B60F-2F5C-4463-92C6-11A7CD0E3139}" type="pres">
      <dgm:prSet presAssocID="{A9566931-4B43-4CC2-BD16-3618623622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0CF02-0478-4071-A984-11B0407090E5}" type="pres">
      <dgm:prSet presAssocID="{A9566931-4B43-4CC2-BD16-3618623622BC}" presName="dummy" presStyleCnt="0"/>
      <dgm:spPr/>
    </dgm:pt>
    <dgm:pt modelId="{01C140D5-3374-446B-A0F4-1022C843E2CE}" type="pres">
      <dgm:prSet presAssocID="{F324981C-610F-435D-85DB-A40E278EFC5D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95801B7-38A8-4613-84E6-D558E3F00838}" type="presOf" srcId="{13A06983-87BB-494B-95ED-6D0764329E3B}" destId="{677F7969-D069-4FB6-B764-D2B60B1B397C}" srcOrd="0" destOrd="0" presId="urn:microsoft.com/office/officeart/2005/8/layout/radial6"/>
    <dgm:cxn modelId="{1F055362-2E2F-4579-9EB7-D31696CA0708}" type="presOf" srcId="{0BADA47B-AB42-440E-93FF-A9FB015D37DD}" destId="{BBDE73B7-0969-4701-B5F2-BB8E83191D7F}" srcOrd="0" destOrd="0" presId="urn:microsoft.com/office/officeart/2005/8/layout/radial6"/>
    <dgm:cxn modelId="{D5EF71F9-1595-4FD9-BAC0-56C06E612979}" type="presOf" srcId="{2923B20B-B18C-4FE5-BB12-5F91FB16709E}" destId="{F22E4F75-3356-4705-B8D9-C893752B2F67}" srcOrd="0" destOrd="0" presId="urn:microsoft.com/office/officeart/2005/8/layout/radial6"/>
    <dgm:cxn modelId="{4D6D9849-DC42-47EE-A7BB-8732DA8C57E1}" srcId="{5875749B-2638-4B08-9893-A53A1F913E60}" destId="{A9566931-4B43-4CC2-BD16-3618623622BC}" srcOrd="4" destOrd="0" parTransId="{CB293E01-8C42-4EC3-98C1-4ABCC19F80EA}" sibTransId="{F324981C-610F-435D-85DB-A40E278EFC5D}"/>
    <dgm:cxn modelId="{B0A45874-138B-418B-9C70-9C46D93E0E8F}" srcId="{5875749B-2638-4B08-9893-A53A1F913E60}" destId="{08E63188-82B4-429C-9AE3-D7DE2F71A2CF}" srcOrd="0" destOrd="0" parTransId="{000AA7DB-2269-4685-908B-A4495AA06676}" sibTransId="{AEAE7321-FF96-4737-9ED9-EF043051B3C8}"/>
    <dgm:cxn modelId="{E99A1720-59E3-429C-8406-EAA0292AC46F}" type="presOf" srcId="{05F42D2F-3706-49E0-BF09-9F047DE0B813}" destId="{562BB9C7-9207-45F0-A4FB-A317514112ED}" srcOrd="0" destOrd="0" presId="urn:microsoft.com/office/officeart/2005/8/layout/radial6"/>
    <dgm:cxn modelId="{945506A0-A1EB-4DBA-8DDF-14A55492D346}" type="presOf" srcId="{5875749B-2638-4B08-9893-A53A1F913E60}" destId="{1D20F482-CACC-4366-AC07-6AF3AED2FABC}" srcOrd="0" destOrd="0" presId="urn:microsoft.com/office/officeart/2005/8/layout/radial6"/>
    <dgm:cxn modelId="{3DC0292E-D0E1-4D33-96BD-79B02FD8701E}" srcId="{5875749B-2638-4B08-9893-A53A1F913E60}" destId="{13A06983-87BB-494B-95ED-6D0764329E3B}" srcOrd="3" destOrd="0" parTransId="{6DE715DC-126D-4B45-9996-B3B2D99D844F}" sibTransId="{576603E7-A97E-4826-B0DD-5DA69934067A}"/>
    <dgm:cxn modelId="{E993835D-67DD-4A0D-B5B6-D48D7D69F6D6}" srcId="{5875749B-2638-4B08-9893-A53A1F913E60}" destId="{7C1032C3-119A-42C2-A414-8BBC2A25767F}" srcOrd="1" destOrd="0" parTransId="{4AB24DBF-0132-4D6C-986B-45EF33CB1579}" sibTransId="{0BADA47B-AB42-440E-93FF-A9FB015D37DD}"/>
    <dgm:cxn modelId="{E7E91D53-807D-42D0-9557-E162DB03AC38}" type="presOf" srcId="{AEAE7321-FF96-4737-9ED9-EF043051B3C8}" destId="{76B7E257-6A36-41A3-8D18-FCB5EF2E123D}" srcOrd="0" destOrd="0" presId="urn:microsoft.com/office/officeart/2005/8/layout/radial6"/>
    <dgm:cxn modelId="{12D6CD5E-50FA-4BB5-8C86-E08F74B87C3A}" type="presOf" srcId="{F324981C-610F-435D-85DB-A40E278EFC5D}" destId="{01C140D5-3374-446B-A0F4-1022C843E2CE}" srcOrd="0" destOrd="0" presId="urn:microsoft.com/office/officeart/2005/8/layout/radial6"/>
    <dgm:cxn modelId="{76CB6F47-17B6-4DD9-A3D0-3B46C16FC587}" type="presOf" srcId="{1080C061-453D-4F5D-8C0C-42258ABFDEA1}" destId="{A1C9E7E5-8D61-4235-940A-9419BC4BF2E8}" srcOrd="0" destOrd="0" presId="urn:microsoft.com/office/officeart/2005/8/layout/radial6"/>
    <dgm:cxn modelId="{9E9D0B2F-03A0-4E51-961F-4F4FA222E07A}" type="presOf" srcId="{7C1032C3-119A-42C2-A414-8BBC2A25767F}" destId="{60B4BB0F-6AFF-468C-B28F-7414EEC3183E}" srcOrd="0" destOrd="0" presId="urn:microsoft.com/office/officeart/2005/8/layout/radial6"/>
    <dgm:cxn modelId="{33D441AC-781E-4367-81B9-87B57D7A178C}" type="presOf" srcId="{08E63188-82B4-429C-9AE3-D7DE2F71A2CF}" destId="{AE4E8943-DD88-4685-96A0-625BACC6D1F4}" srcOrd="0" destOrd="0" presId="urn:microsoft.com/office/officeart/2005/8/layout/radial6"/>
    <dgm:cxn modelId="{40C1CEA3-4A46-48F8-9819-357783ED69AE}" type="presOf" srcId="{576603E7-A97E-4826-B0DD-5DA69934067A}" destId="{A87A58FF-A45B-4030-A872-4E8A6A84CFAE}" srcOrd="0" destOrd="0" presId="urn:microsoft.com/office/officeart/2005/8/layout/radial6"/>
    <dgm:cxn modelId="{F583B403-7C01-44C8-A628-789A8C9F8067}" type="presOf" srcId="{A9566931-4B43-4CC2-BD16-3618623622BC}" destId="{7615B60F-2F5C-4463-92C6-11A7CD0E3139}" srcOrd="0" destOrd="0" presId="urn:microsoft.com/office/officeart/2005/8/layout/radial6"/>
    <dgm:cxn modelId="{F1CA88DF-DDB4-4F94-9491-9B5DE3B66575}" srcId="{5875749B-2638-4B08-9893-A53A1F913E60}" destId="{1080C061-453D-4F5D-8C0C-42258ABFDEA1}" srcOrd="2" destOrd="0" parTransId="{F7638A1D-1586-4C68-ADFE-3A2D224920B4}" sibTransId="{2923B20B-B18C-4FE5-BB12-5F91FB16709E}"/>
    <dgm:cxn modelId="{F86F4F66-FA47-4003-BC5B-6596125BFBE1}" srcId="{05F42D2F-3706-49E0-BF09-9F047DE0B813}" destId="{5875749B-2638-4B08-9893-A53A1F913E60}" srcOrd="0" destOrd="0" parTransId="{103AA979-AD84-4138-926E-6D88EAEF0913}" sibTransId="{6C9A822A-047A-478F-A60C-78F6CC969E03}"/>
    <dgm:cxn modelId="{A4C8C74A-C516-45A2-84F0-6D5E6429A86F}" type="presParOf" srcId="{562BB9C7-9207-45F0-A4FB-A317514112ED}" destId="{1D20F482-CACC-4366-AC07-6AF3AED2FABC}" srcOrd="0" destOrd="0" presId="urn:microsoft.com/office/officeart/2005/8/layout/radial6"/>
    <dgm:cxn modelId="{AADD497D-3CBB-4F62-8DDD-D2F4C0A2A0C5}" type="presParOf" srcId="{562BB9C7-9207-45F0-A4FB-A317514112ED}" destId="{AE4E8943-DD88-4685-96A0-625BACC6D1F4}" srcOrd="1" destOrd="0" presId="urn:microsoft.com/office/officeart/2005/8/layout/radial6"/>
    <dgm:cxn modelId="{5994D32E-8105-4E05-BD19-09EFD18657C1}" type="presParOf" srcId="{562BB9C7-9207-45F0-A4FB-A317514112ED}" destId="{B1DD8341-8751-4D41-A268-A91F4EAB8B28}" srcOrd="2" destOrd="0" presId="urn:microsoft.com/office/officeart/2005/8/layout/radial6"/>
    <dgm:cxn modelId="{590A7D9F-463C-421D-ADF9-1FA23B89398D}" type="presParOf" srcId="{562BB9C7-9207-45F0-A4FB-A317514112ED}" destId="{76B7E257-6A36-41A3-8D18-FCB5EF2E123D}" srcOrd="3" destOrd="0" presId="urn:microsoft.com/office/officeart/2005/8/layout/radial6"/>
    <dgm:cxn modelId="{C1707BF1-7906-4C3B-B825-EB9CAF939B42}" type="presParOf" srcId="{562BB9C7-9207-45F0-A4FB-A317514112ED}" destId="{60B4BB0F-6AFF-468C-B28F-7414EEC3183E}" srcOrd="4" destOrd="0" presId="urn:microsoft.com/office/officeart/2005/8/layout/radial6"/>
    <dgm:cxn modelId="{4B766CB3-FAC9-4574-919C-B9E0DFC05191}" type="presParOf" srcId="{562BB9C7-9207-45F0-A4FB-A317514112ED}" destId="{F1068852-F4D4-4A6C-A918-12E20B764116}" srcOrd="5" destOrd="0" presId="urn:microsoft.com/office/officeart/2005/8/layout/radial6"/>
    <dgm:cxn modelId="{2F526E6F-3D1F-467C-B19B-B3B559100C2B}" type="presParOf" srcId="{562BB9C7-9207-45F0-A4FB-A317514112ED}" destId="{BBDE73B7-0969-4701-B5F2-BB8E83191D7F}" srcOrd="6" destOrd="0" presId="urn:microsoft.com/office/officeart/2005/8/layout/radial6"/>
    <dgm:cxn modelId="{F7D856DA-1070-40B0-9F89-35DDBA862F7E}" type="presParOf" srcId="{562BB9C7-9207-45F0-A4FB-A317514112ED}" destId="{A1C9E7E5-8D61-4235-940A-9419BC4BF2E8}" srcOrd="7" destOrd="0" presId="urn:microsoft.com/office/officeart/2005/8/layout/radial6"/>
    <dgm:cxn modelId="{C2AFE203-7EAC-4803-9E86-4780745C9AD2}" type="presParOf" srcId="{562BB9C7-9207-45F0-A4FB-A317514112ED}" destId="{5B4B6422-85C8-4795-823E-6615A9C25E67}" srcOrd="8" destOrd="0" presId="urn:microsoft.com/office/officeart/2005/8/layout/radial6"/>
    <dgm:cxn modelId="{9CC5C7B2-D40D-46D5-AA4A-ECB00FD1E5A1}" type="presParOf" srcId="{562BB9C7-9207-45F0-A4FB-A317514112ED}" destId="{F22E4F75-3356-4705-B8D9-C893752B2F67}" srcOrd="9" destOrd="0" presId="urn:microsoft.com/office/officeart/2005/8/layout/radial6"/>
    <dgm:cxn modelId="{847634AC-ED9C-4937-B513-DB75227C45D8}" type="presParOf" srcId="{562BB9C7-9207-45F0-A4FB-A317514112ED}" destId="{677F7969-D069-4FB6-B764-D2B60B1B397C}" srcOrd="10" destOrd="0" presId="urn:microsoft.com/office/officeart/2005/8/layout/radial6"/>
    <dgm:cxn modelId="{A97C86E4-0B69-405A-BB89-832DFA4DEA75}" type="presParOf" srcId="{562BB9C7-9207-45F0-A4FB-A317514112ED}" destId="{BF771099-F112-4133-94B4-FA53DC5CDDA7}" srcOrd="11" destOrd="0" presId="urn:microsoft.com/office/officeart/2005/8/layout/radial6"/>
    <dgm:cxn modelId="{4361FBE6-E541-4D5A-A8A8-98FC315EA260}" type="presParOf" srcId="{562BB9C7-9207-45F0-A4FB-A317514112ED}" destId="{A87A58FF-A45B-4030-A872-4E8A6A84CFAE}" srcOrd="12" destOrd="0" presId="urn:microsoft.com/office/officeart/2005/8/layout/radial6"/>
    <dgm:cxn modelId="{0FA4AEE1-37C4-45C5-BD46-E23A5E2522FC}" type="presParOf" srcId="{562BB9C7-9207-45F0-A4FB-A317514112ED}" destId="{7615B60F-2F5C-4463-92C6-11A7CD0E3139}" srcOrd="13" destOrd="0" presId="urn:microsoft.com/office/officeart/2005/8/layout/radial6"/>
    <dgm:cxn modelId="{64D5831F-5253-4791-AE74-1C30F32E156F}" type="presParOf" srcId="{562BB9C7-9207-45F0-A4FB-A317514112ED}" destId="{3150CF02-0478-4071-A984-11B0407090E5}" srcOrd="14" destOrd="0" presId="urn:microsoft.com/office/officeart/2005/8/layout/radial6"/>
    <dgm:cxn modelId="{9D6D5C11-43EC-4BF9-A609-B0705D3C05CF}" type="presParOf" srcId="{562BB9C7-9207-45F0-A4FB-A317514112ED}" destId="{01C140D5-3374-446B-A0F4-1022C843E2C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93C811-B2C1-4547-8C14-9B3C2EF647A1}" type="doc">
      <dgm:prSet loTypeId="urn:microsoft.com/office/officeart/2008/layout/AlternatingHexagons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A9D5B44D-5F0C-4303-8225-45CDB8B7DE73}">
      <dgm:prSet phldrT="[Текст]" custT="1"/>
      <dgm:spPr/>
      <dgm:t>
        <a:bodyPr/>
        <a:lstStyle/>
        <a:p>
          <a:r>
            <a:rPr lang="ru-RU" sz="1400" dirty="0" smtClean="0"/>
            <a:t>организаций</a:t>
          </a:r>
          <a:endParaRPr lang="ru-RU" sz="1400" dirty="0"/>
        </a:p>
      </dgm:t>
    </dgm:pt>
    <dgm:pt modelId="{B1A72390-CC7F-4EA6-9B71-CB1C60807D56}" type="parTrans" cxnId="{BEC5B6DC-EF6E-43A6-8CCE-382AB477FA5E}">
      <dgm:prSet/>
      <dgm:spPr/>
      <dgm:t>
        <a:bodyPr/>
        <a:lstStyle/>
        <a:p>
          <a:endParaRPr lang="ru-RU" sz="1000"/>
        </a:p>
      </dgm:t>
    </dgm:pt>
    <dgm:pt modelId="{18A2C403-F13B-43EF-9FD0-05B061F75C0B}" type="sibTrans" cxnId="{BEC5B6DC-EF6E-43A6-8CCE-382AB477FA5E}">
      <dgm:prSet custT="1"/>
      <dgm:spPr/>
      <dgm:t>
        <a:bodyPr/>
        <a:lstStyle/>
        <a:p>
          <a:r>
            <a:rPr lang="ru-RU" sz="3600" dirty="0" smtClean="0"/>
            <a:t>576</a:t>
          </a:r>
          <a:endParaRPr lang="ru-RU" sz="3600" dirty="0"/>
        </a:p>
      </dgm:t>
    </dgm:pt>
    <dgm:pt modelId="{9CCFAD73-537E-42C3-A7A7-3381AD8F9F5A}">
      <dgm:prSet phldrT="[Текст]" custT="1"/>
      <dgm:spPr/>
      <dgm:t>
        <a:bodyPr/>
        <a:lstStyle/>
        <a:p>
          <a:r>
            <a:rPr lang="ru-RU" sz="1200" dirty="0" smtClean="0"/>
            <a:t>территориальная удаленность </a:t>
          </a:r>
          <a:endParaRPr lang="ru-RU" sz="1200" dirty="0"/>
        </a:p>
      </dgm:t>
    </dgm:pt>
    <dgm:pt modelId="{FD64313D-51F1-4407-82E8-BCAA5629D7C4}" type="parTrans" cxnId="{87DF045F-B7A1-46C8-9784-D880143B0344}">
      <dgm:prSet/>
      <dgm:spPr/>
      <dgm:t>
        <a:bodyPr/>
        <a:lstStyle/>
        <a:p>
          <a:endParaRPr lang="ru-RU" sz="1000"/>
        </a:p>
      </dgm:t>
    </dgm:pt>
    <dgm:pt modelId="{57594592-FDDA-41D1-AA2F-E0EFFC984BC8}" type="sibTrans" cxnId="{87DF045F-B7A1-46C8-9784-D880143B0344}">
      <dgm:prSet custT="1"/>
      <dgm:spPr/>
      <dgm:t>
        <a:bodyPr/>
        <a:lstStyle/>
        <a:p>
          <a:r>
            <a:rPr lang="ru-RU" sz="2400" dirty="0" smtClean="0"/>
            <a:t>1000 км</a:t>
          </a:r>
          <a:endParaRPr lang="ru-RU" sz="2400" dirty="0"/>
        </a:p>
      </dgm:t>
    </dgm:pt>
    <dgm:pt modelId="{A1E73C90-8B1D-40DE-A011-7BA856523DCD}">
      <dgm:prSet phldrT="[Текст]" custT="1"/>
      <dgm:spPr/>
      <dgm:t>
        <a:bodyPr/>
        <a:lstStyle/>
        <a:p>
          <a:r>
            <a:rPr lang="ru-RU" sz="1600" dirty="0" smtClean="0"/>
            <a:t>сотрудников</a:t>
          </a:r>
          <a:endParaRPr lang="ru-RU" sz="1600" dirty="0"/>
        </a:p>
      </dgm:t>
    </dgm:pt>
    <dgm:pt modelId="{3B0D15D5-9A59-4C6B-A03C-FAA9F082B2C7}" type="parTrans" cxnId="{CD912EA4-F93C-4D91-81EC-CD9722CF28FD}">
      <dgm:prSet/>
      <dgm:spPr/>
      <dgm:t>
        <a:bodyPr/>
        <a:lstStyle/>
        <a:p>
          <a:endParaRPr lang="ru-RU" sz="1000"/>
        </a:p>
      </dgm:t>
    </dgm:pt>
    <dgm:pt modelId="{96FA7D87-99A2-4EF6-9E30-9C7D102265B0}" type="sibTrans" cxnId="{CD912EA4-F93C-4D91-81EC-CD9722CF28FD}">
      <dgm:prSet custT="1"/>
      <dgm:spPr/>
      <dgm:t>
        <a:bodyPr/>
        <a:lstStyle/>
        <a:p>
          <a:r>
            <a:rPr lang="ru-RU" sz="2400" dirty="0" smtClean="0"/>
            <a:t>115 тыс.</a:t>
          </a:r>
          <a:endParaRPr lang="ru-RU" sz="2400" dirty="0"/>
        </a:p>
      </dgm:t>
    </dgm:pt>
    <dgm:pt modelId="{22503D34-8677-4DCC-842E-777245AFB0E4}">
      <dgm:prSet phldrT="[Текст]" custT="1"/>
      <dgm:spPr/>
      <dgm:t>
        <a:bodyPr/>
        <a:lstStyle/>
        <a:p>
          <a:r>
            <a:rPr lang="ru-RU" sz="1800" dirty="0" smtClean="0">
              <a:latin typeface="Tahoma"/>
            </a:rPr>
            <a:t>пользователей</a:t>
          </a:r>
          <a:endParaRPr lang="ru-RU" sz="1800" dirty="0"/>
        </a:p>
      </dgm:t>
    </dgm:pt>
    <dgm:pt modelId="{96B757EC-279D-43B4-9A9A-4ADCB3C4BCFB}" type="parTrans" cxnId="{0EA1473F-92BB-48E1-80AC-0B073CED659B}">
      <dgm:prSet/>
      <dgm:spPr/>
      <dgm:t>
        <a:bodyPr/>
        <a:lstStyle/>
        <a:p>
          <a:endParaRPr lang="ru-RU" sz="1000"/>
        </a:p>
      </dgm:t>
    </dgm:pt>
    <dgm:pt modelId="{84DDE191-2F1A-4951-801D-4ADBA6A7987C}" type="sibTrans" cxnId="{0EA1473F-92BB-48E1-80AC-0B073CED659B}">
      <dgm:prSet custT="1"/>
      <dgm:spPr/>
      <dgm:t>
        <a:bodyPr/>
        <a:lstStyle/>
        <a:p>
          <a:r>
            <a:rPr lang="ru-RU" sz="2400" b="0" dirty="0" smtClean="0"/>
            <a:t>4000</a:t>
          </a:r>
          <a:endParaRPr lang="ru-RU" sz="2400" b="0" dirty="0"/>
        </a:p>
      </dgm:t>
    </dgm:pt>
    <dgm:pt modelId="{0E374B23-7A3A-4899-89D9-5C7626D61E86}">
      <dgm:prSet phldrT="[Текст]" custT="1"/>
      <dgm:spPr/>
      <dgm:t>
        <a:bodyPr/>
        <a:lstStyle/>
        <a:p>
          <a:r>
            <a:rPr lang="ru-RU" sz="1600" smtClean="0">
              <a:latin typeface="Tahoma"/>
            </a:rPr>
            <a:t>форм отчетности </a:t>
          </a:r>
          <a:endParaRPr lang="ru-RU" sz="1600" dirty="0"/>
        </a:p>
      </dgm:t>
    </dgm:pt>
    <dgm:pt modelId="{BB9501A2-A16D-43CD-AEE9-9B7C98199E15}" type="parTrans" cxnId="{3B7A84E0-33E8-4A09-A6DA-BA653037945E}">
      <dgm:prSet/>
      <dgm:spPr/>
      <dgm:t>
        <a:bodyPr/>
        <a:lstStyle/>
        <a:p>
          <a:endParaRPr lang="ru-RU" sz="1000"/>
        </a:p>
      </dgm:t>
    </dgm:pt>
    <dgm:pt modelId="{775A5296-6F7C-4223-8FAD-8175B17159B8}" type="sibTrans" cxnId="{3B7A84E0-33E8-4A09-A6DA-BA653037945E}">
      <dgm:prSet custT="1"/>
      <dgm:spPr/>
      <dgm:t>
        <a:bodyPr/>
        <a:lstStyle/>
        <a:p>
          <a:r>
            <a:rPr lang="ru-RU" sz="3600" dirty="0" smtClean="0"/>
            <a:t>100</a:t>
          </a:r>
          <a:endParaRPr lang="ru-RU" sz="3600" dirty="0"/>
        </a:p>
      </dgm:t>
    </dgm:pt>
    <dgm:pt modelId="{8A131B4C-7BC3-4080-ADC1-05431241AC6F}" type="pres">
      <dgm:prSet presAssocID="{8693C811-B2C1-4547-8C14-9B3C2EF647A1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4EDCD20-BCF0-4E67-9DED-377DF1CDA7C3}" type="pres">
      <dgm:prSet presAssocID="{A9D5B44D-5F0C-4303-8225-45CDB8B7DE73}" presName="composite" presStyleCnt="0"/>
      <dgm:spPr/>
    </dgm:pt>
    <dgm:pt modelId="{13394F75-D17A-4C65-B56E-7645DDC69623}" type="pres">
      <dgm:prSet presAssocID="{A9D5B44D-5F0C-4303-8225-45CDB8B7DE73}" presName="Parent1" presStyleLbl="node1" presStyleIdx="0" presStyleCnt="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A6F5F-B9E2-4B30-848B-ED7DAF174AC2}" type="pres">
      <dgm:prSet presAssocID="{A9D5B44D-5F0C-4303-8225-45CDB8B7DE73}" presName="Childtext1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0F1DA5-9B68-4C17-B64C-BDB135061392}" type="pres">
      <dgm:prSet presAssocID="{A9D5B44D-5F0C-4303-8225-45CDB8B7DE73}" presName="BalanceSpacing" presStyleCnt="0"/>
      <dgm:spPr/>
    </dgm:pt>
    <dgm:pt modelId="{094789CD-4B1E-477F-BA31-D676FE7A70E9}" type="pres">
      <dgm:prSet presAssocID="{A9D5B44D-5F0C-4303-8225-45CDB8B7DE73}" presName="BalanceSpacing1" presStyleCnt="0"/>
      <dgm:spPr/>
    </dgm:pt>
    <dgm:pt modelId="{7C8B7148-675D-4319-A71B-2432059B43BB}" type="pres">
      <dgm:prSet presAssocID="{18A2C403-F13B-43EF-9FD0-05B061F75C0B}" presName="Accent1Text" presStyleLbl="node1" presStyleIdx="1" presStyleCnt="10"/>
      <dgm:spPr/>
      <dgm:t>
        <a:bodyPr/>
        <a:lstStyle/>
        <a:p>
          <a:endParaRPr lang="ru-RU"/>
        </a:p>
      </dgm:t>
    </dgm:pt>
    <dgm:pt modelId="{A3AA64EC-BE47-44DD-A050-5C6F5E6D71EF}" type="pres">
      <dgm:prSet presAssocID="{18A2C403-F13B-43EF-9FD0-05B061F75C0B}" presName="spaceBetweenRectangles" presStyleCnt="0"/>
      <dgm:spPr/>
    </dgm:pt>
    <dgm:pt modelId="{C0589130-DF4F-4487-8E61-AFC00509191E}" type="pres">
      <dgm:prSet presAssocID="{9CCFAD73-537E-42C3-A7A7-3381AD8F9F5A}" presName="composite" presStyleCnt="0"/>
      <dgm:spPr/>
    </dgm:pt>
    <dgm:pt modelId="{0263192D-4174-4B65-8136-AD1085FA1923}" type="pres">
      <dgm:prSet presAssocID="{9CCFAD73-537E-42C3-A7A7-3381AD8F9F5A}" presName="Parent1" presStyleLbl="node1" presStyleIdx="2" presStyleCnt="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681CA-4EED-4677-99C3-40ABDAB65608}" type="pres">
      <dgm:prSet presAssocID="{9CCFAD73-537E-42C3-A7A7-3381AD8F9F5A}" presName="Childtext1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5A356D5C-92B0-435D-868C-64A56E46119A}" type="pres">
      <dgm:prSet presAssocID="{9CCFAD73-537E-42C3-A7A7-3381AD8F9F5A}" presName="BalanceSpacing" presStyleCnt="0"/>
      <dgm:spPr/>
    </dgm:pt>
    <dgm:pt modelId="{09E01F48-66E2-45D4-BF09-C985F0B65989}" type="pres">
      <dgm:prSet presAssocID="{9CCFAD73-537E-42C3-A7A7-3381AD8F9F5A}" presName="BalanceSpacing1" presStyleCnt="0"/>
      <dgm:spPr/>
    </dgm:pt>
    <dgm:pt modelId="{C4063D70-70A1-4527-8C81-592B9BDE4CAC}" type="pres">
      <dgm:prSet presAssocID="{57594592-FDDA-41D1-AA2F-E0EFFC984BC8}" presName="Accent1Text" presStyleLbl="node1" presStyleIdx="3" presStyleCnt="10"/>
      <dgm:spPr/>
      <dgm:t>
        <a:bodyPr/>
        <a:lstStyle/>
        <a:p>
          <a:endParaRPr lang="ru-RU"/>
        </a:p>
      </dgm:t>
    </dgm:pt>
    <dgm:pt modelId="{560D1142-BD41-434F-BE7D-01514C580765}" type="pres">
      <dgm:prSet presAssocID="{57594592-FDDA-41D1-AA2F-E0EFFC984BC8}" presName="spaceBetweenRectangles" presStyleCnt="0"/>
      <dgm:spPr/>
    </dgm:pt>
    <dgm:pt modelId="{13937342-33F8-4617-9BBE-2D8D48325130}" type="pres">
      <dgm:prSet presAssocID="{A1E73C90-8B1D-40DE-A011-7BA856523DCD}" presName="composite" presStyleCnt="0"/>
      <dgm:spPr/>
    </dgm:pt>
    <dgm:pt modelId="{3C00E458-4982-4803-9C84-FA8F6F7D027A}" type="pres">
      <dgm:prSet presAssocID="{A1E73C90-8B1D-40DE-A011-7BA856523DCD}" presName="Parent1" presStyleLbl="node1" presStyleIdx="4" presStyleCnt="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A416D-92B6-4BDD-818B-B98DB2B8C74C}" type="pres">
      <dgm:prSet presAssocID="{A1E73C90-8B1D-40DE-A011-7BA856523DCD}" presName="Childtext1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49AC70CF-1DF3-49CB-92C2-CF67019E0F1E}" type="pres">
      <dgm:prSet presAssocID="{A1E73C90-8B1D-40DE-A011-7BA856523DCD}" presName="BalanceSpacing" presStyleCnt="0"/>
      <dgm:spPr/>
    </dgm:pt>
    <dgm:pt modelId="{BDCE738A-BC37-44F0-AE15-EAEA88A9DF1F}" type="pres">
      <dgm:prSet presAssocID="{A1E73C90-8B1D-40DE-A011-7BA856523DCD}" presName="BalanceSpacing1" presStyleCnt="0"/>
      <dgm:spPr/>
    </dgm:pt>
    <dgm:pt modelId="{6825043D-89B8-4B39-A697-F82E90EEB835}" type="pres">
      <dgm:prSet presAssocID="{96FA7D87-99A2-4EF6-9E30-9C7D102265B0}" presName="Accent1Text" presStyleLbl="node1" presStyleIdx="5" presStyleCnt="10"/>
      <dgm:spPr/>
      <dgm:t>
        <a:bodyPr/>
        <a:lstStyle/>
        <a:p>
          <a:endParaRPr lang="ru-RU"/>
        </a:p>
      </dgm:t>
    </dgm:pt>
    <dgm:pt modelId="{DAEFFFE1-26E1-42A3-A42B-FE871165C463}" type="pres">
      <dgm:prSet presAssocID="{96FA7D87-99A2-4EF6-9E30-9C7D102265B0}" presName="spaceBetweenRectangles" presStyleCnt="0"/>
      <dgm:spPr/>
    </dgm:pt>
    <dgm:pt modelId="{ED3F1297-E71F-4F44-9D0D-2ACD9939B3ED}" type="pres">
      <dgm:prSet presAssocID="{22503D34-8677-4DCC-842E-777245AFB0E4}" presName="composite" presStyleCnt="0"/>
      <dgm:spPr/>
    </dgm:pt>
    <dgm:pt modelId="{E2F71DFB-93EE-46BB-81E9-B46B69D50316}" type="pres">
      <dgm:prSet presAssocID="{22503D34-8677-4DCC-842E-777245AFB0E4}" presName="Parent1" presStyleLbl="node1" presStyleIdx="6" presStyleCnt="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2E7333-4C25-4354-902B-7302ECAF6E25}" type="pres">
      <dgm:prSet presAssocID="{22503D34-8677-4DCC-842E-777245AFB0E4}" presName="Childtext1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EBF370BD-E9D6-4466-8F8C-F41E83AB62F8}" type="pres">
      <dgm:prSet presAssocID="{22503D34-8677-4DCC-842E-777245AFB0E4}" presName="BalanceSpacing" presStyleCnt="0"/>
      <dgm:spPr/>
    </dgm:pt>
    <dgm:pt modelId="{062F0A96-709F-4B2D-9C28-2C0D3E29E3C4}" type="pres">
      <dgm:prSet presAssocID="{22503D34-8677-4DCC-842E-777245AFB0E4}" presName="BalanceSpacing1" presStyleCnt="0"/>
      <dgm:spPr/>
    </dgm:pt>
    <dgm:pt modelId="{12564846-8FCF-425A-9F28-0A1E58C9F4CF}" type="pres">
      <dgm:prSet presAssocID="{84DDE191-2F1A-4951-801D-4ADBA6A7987C}" presName="Accent1Text" presStyleLbl="node1" presStyleIdx="7" presStyleCnt="10"/>
      <dgm:spPr/>
      <dgm:t>
        <a:bodyPr/>
        <a:lstStyle/>
        <a:p>
          <a:endParaRPr lang="ru-RU"/>
        </a:p>
      </dgm:t>
    </dgm:pt>
    <dgm:pt modelId="{424333EB-AE4D-4C97-A802-772C412C9F55}" type="pres">
      <dgm:prSet presAssocID="{84DDE191-2F1A-4951-801D-4ADBA6A7987C}" presName="spaceBetweenRectangles" presStyleCnt="0"/>
      <dgm:spPr/>
    </dgm:pt>
    <dgm:pt modelId="{14231E93-15CC-4F6B-A4D0-8912D28127BE}" type="pres">
      <dgm:prSet presAssocID="{0E374B23-7A3A-4899-89D9-5C7626D61E86}" presName="composite" presStyleCnt="0"/>
      <dgm:spPr/>
    </dgm:pt>
    <dgm:pt modelId="{05CA4FF2-63B0-427F-89CF-4FB97B6A7282}" type="pres">
      <dgm:prSet presAssocID="{0E374B23-7A3A-4899-89D9-5C7626D61E86}" presName="Parent1" presStyleLbl="node1" presStyleIdx="8" presStyleCnt="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1B6EB-ABF1-4351-875E-19477A4E2D7E}" type="pres">
      <dgm:prSet presAssocID="{0E374B23-7A3A-4899-89D9-5C7626D61E86}" presName="Childtext1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2D36EDAA-5A58-413F-8D98-A24C335ED8B5}" type="pres">
      <dgm:prSet presAssocID="{0E374B23-7A3A-4899-89D9-5C7626D61E86}" presName="BalanceSpacing" presStyleCnt="0"/>
      <dgm:spPr/>
    </dgm:pt>
    <dgm:pt modelId="{38A208A7-DF1F-44D8-82CC-CFA56DA94D66}" type="pres">
      <dgm:prSet presAssocID="{0E374B23-7A3A-4899-89D9-5C7626D61E86}" presName="BalanceSpacing1" presStyleCnt="0"/>
      <dgm:spPr/>
    </dgm:pt>
    <dgm:pt modelId="{927ABF10-BE9D-44E2-9967-C211999AF778}" type="pres">
      <dgm:prSet presAssocID="{775A5296-6F7C-4223-8FAD-8175B17159B8}" presName="Accent1Text" presStyleLbl="node1" presStyleIdx="9" presStyleCnt="10"/>
      <dgm:spPr/>
      <dgm:t>
        <a:bodyPr/>
        <a:lstStyle/>
        <a:p>
          <a:endParaRPr lang="ru-RU"/>
        </a:p>
      </dgm:t>
    </dgm:pt>
  </dgm:ptLst>
  <dgm:cxnLst>
    <dgm:cxn modelId="{4AB75752-2463-459A-A424-B181CDEC3C4E}" type="presOf" srcId="{A1E73C90-8B1D-40DE-A011-7BA856523DCD}" destId="{3C00E458-4982-4803-9C84-FA8F6F7D027A}" srcOrd="0" destOrd="0" presId="urn:microsoft.com/office/officeart/2008/layout/AlternatingHexagons"/>
    <dgm:cxn modelId="{1FF6AE8C-6A79-49C4-9127-08B52262CC87}" type="presOf" srcId="{775A5296-6F7C-4223-8FAD-8175B17159B8}" destId="{927ABF10-BE9D-44E2-9967-C211999AF778}" srcOrd="0" destOrd="0" presId="urn:microsoft.com/office/officeart/2008/layout/AlternatingHexagons"/>
    <dgm:cxn modelId="{3A5A0E20-B40A-45A3-9256-F2122E3183C0}" type="presOf" srcId="{22503D34-8677-4DCC-842E-777245AFB0E4}" destId="{E2F71DFB-93EE-46BB-81E9-B46B69D50316}" srcOrd="0" destOrd="0" presId="urn:microsoft.com/office/officeart/2008/layout/AlternatingHexagons"/>
    <dgm:cxn modelId="{0EA1473F-92BB-48E1-80AC-0B073CED659B}" srcId="{8693C811-B2C1-4547-8C14-9B3C2EF647A1}" destId="{22503D34-8677-4DCC-842E-777245AFB0E4}" srcOrd="3" destOrd="0" parTransId="{96B757EC-279D-43B4-9A9A-4ADCB3C4BCFB}" sibTransId="{84DDE191-2F1A-4951-801D-4ADBA6A7987C}"/>
    <dgm:cxn modelId="{C87AC208-4E60-4964-8C93-5413C97964E5}" type="presOf" srcId="{A9D5B44D-5F0C-4303-8225-45CDB8B7DE73}" destId="{13394F75-D17A-4C65-B56E-7645DDC69623}" srcOrd="0" destOrd="0" presId="urn:microsoft.com/office/officeart/2008/layout/AlternatingHexagons"/>
    <dgm:cxn modelId="{B511B73C-9DE0-46EC-AE13-E4A0BE870C37}" type="presOf" srcId="{9CCFAD73-537E-42C3-A7A7-3381AD8F9F5A}" destId="{0263192D-4174-4B65-8136-AD1085FA1923}" srcOrd="0" destOrd="0" presId="urn:microsoft.com/office/officeart/2008/layout/AlternatingHexagons"/>
    <dgm:cxn modelId="{4263A708-8D8D-45D3-8C37-A192BFE45302}" type="presOf" srcId="{84DDE191-2F1A-4951-801D-4ADBA6A7987C}" destId="{12564846-8FCF-425A-9F28-0A1E58C9F4CF}" srcOrd="0" destOrd="0" presId="urn:microsoft.com/office/officeart/2008/layout/AlternatingHexagons"/>
    <dgm:cxn modelId="{1D65C66F-A05B-4EEB-A9E8-97580B5F57CF}" type="presOf" srcId="{96FA7D87-99A2-4EF6-9E30-9C7D102265B0}" destId="{6825043D-89B8-4B39-A697-F82E90EEB835}" srcOrd="0" destOrd="0" presId="urn:microsoft.com/office/officeart/2008/layout/AlternatingHexagons"/>
    <dgm:cxn modelId="{3B7A84E0-33E8-4A09-A6DA-BA653037945E}" srcId="{8693C811-B2C1-4547-8C14-9B3C2EF647A1}" destId="{0E374B23-7A3A-4899-89D9-5C7626D61E86}" srcOrd="4" destOrd="0" parTransId="{BB9501A2-A16D-43CD-AEE9-9B7C98199E15}" sibTransId="{775A5296-6F7C-4223-8FAD-8175B17159B8}"/>
    <dgm:cxn modelId="{87DF045F-B7A1-46C8-9784-D880143B0344}" srcId="{8693C811-B2C1-4547-8C14-9B3C2EF647A1}" destId="{9CCFAD73-537E-42C3-A7A7-3381AD8F9F5A}" srcOrd="1" destOrd="0" parTransId="{FD64313D-51F1-4407-82E8-BCAA5629D7C4}" sibTransId="{57594592-FDDA-41D1-AA2F-E0EFFC984BC8}"/>
    <dgm:cxn modelId="{A7E2ACF2-02E8-43F6-AE5D-C6745D3491F3}" type="presOf" srcId="{8693C811-B2C1-4547-8C14-9B3C2EF647A1}" destId="{8A131B4C-7BC3-4080-ADC1-05431241AC6F}" srcOrd="0" destOrd="0" presId="urn:microsoft.com/office/officeart/2008/layout/AlternatingHexagons"/>
    <dgm:cxn modelId="{CD912EA4-F93C-4D91-81EC-CD9722CF28FD}" srcId="{8693C811-B2C1-4547-8C14-9B3C2EF647A1}" destId="{A1E73C90-8B1D-40DE-A011-7BA856523DCD}" srcOrd="2" destOrd="0" parTransId="{3B0D15D5-9A59-4C6B-A03C-FAA9F082B2C7}" sibTransId="{96FA7D87-99A2-4EF6-9E30-9C7D102265B0}"/>
    <dgm:cxn modelId="{BEC5B6DC-EF6E-43A6-8CCE-382AB477FA5E}" srcId="{8693C811-B2C1-4547-8C14-9B3C2EF647A1}" destId="{A9D5B44D-5F0C-4303-8225-45CDB8B7DE73}" srcOrd="0" destOrd="0" parTransId="{B1A72390-CC7F-4EA6-9B71-CB1C60807D56}" sibTransId="{18A2C403-F13B-43EF-9FD0-05B061F75C0B}"/>
    <dgm:cxn modelId="{F17F9A1B-849A-44D5-9B1B-DAEBE9384A3D}" type="presOf" srcId="{18A2C403-F13B-43EF-9FD0-05B061F75C0B}" destId="{7C8B7148-675D-4319-A71B-2432059B43BB}" srcOrd="0" destOrd="0" presId="urn:microsoft.com/office/officeart/2008/layout/AlternatingHexagons"/>
    <dgm:cxn modelId="{8AABEFE8-A6FE-43A1-94D7-02DC26936205}" type="presOf" srcId="{57594592-FDDA-41D1-AA2F-E0EFFC984BC8}" destId="{C4063D70-70A1-4527-8C81-592B9BDE4CAC}" srcOrd="0" destOrd="0" presId="urn:microsoft.com/office/officeart/2008/layout/AlternatingHexagons"/>
    <dgm:cxn modelId="{83EFDACA-E4D9-4E58-8598-69D90A421082}" type="presOf" srcId="{0E374B23-7A3A-4899-89D9-5C7626D61E86}" destId="{05CA4FF2-63B0-427F-89CF-4FB97B6A7282}" srcOrd="0" destOrd="0" presId="urn:microsoft.com/office/officeart/2008/layout/AlternatingHexagons"/>
    <dgm:cxn modelId="{4594CC90-9335-4AE1-A783-9D217EAC70E3}" type="presParOf" srcId="{8A131B4C-7BC3-4080-ADC1-05431241AC6F}" destId="{94EDCD20-BCF0-4E67-9DED-377DF1CDA7C3}" srcOrd="0" destOrd="0" presId="urn:microsoft.com/office/officeart/2008/layout/AlternatingHexagons"/>
    <dgm:cxn modelId="{0F18FD27-57F3-4DFE-A55A-2D1D9F6B590F}" type="presParOf" srcId="{94EDCD20-BCF0-4E67-9DED-377DF1CDA7C3}" destId="{13394F75-D17A-4C65-B56E-7645DDC69623}" srcOrd="0" destOrd="0" presId="urn:microsoft.com/office/officeart/2008/layout/AlternatingHexagons"/>
    <dgm:cxn modelId="{41C5E621-ED7A-443F-9610-5C4509D412E7}" type="presParOf" srcId="{94EDCD20-BCF0-4E67-9DED-377DF1CDA7C3}" destId="{66BA6F5F-B9E2-4B30-848B-ED7DAF174AC2}" srcOrd="1" destOrd="0" presId="urn:microsoft.com/office/officeart/2008/layout/AlternatingHexagons"/>
    <dgm:cxn modelId="{FC5400AF-B285-4A75-894D-148AF8C80130}" type="presParOf" srcId="{94EDCD20-BCF0-4E67-9DED-377DF1CDA7C3}" destId="{0F0F1DA5-9B68-4C17-B64C-BDB135061392}" srcOrd="2" destOrd="0" presId="urn:microsoft.com/office/officeart/2008/layout/AlternatingHexagons"/>
    <dgm:cxn modelId="{A55D5BBA-EE60-4D3D-B63B-524E1CF9F3B8}" type="presParOf" srcId="{94EDCD20-BCF0-4E67-9DED-377DF1CDA7C3}" destId="{094789CD-4B1E-477F-BA31-D676FE7A70E9}" srcOrd="3" destOrd="0" presId="urn:microsoft.com/office/officeart/2008/layout/AlternatingHexagons"/>
    <dgm:cxn modelId="{7B0FBA05-CDAC-472F-9153-333013F610AF}" type="presParOf" srcId="{94EDCD20-BCF0-4E67-9DED-377DF1CDA7C3}" destId="{7C8B7148-675D-4319-A71B-2432059B43BB}" srcOrd="4" destOrd="0" presId="urn:microsoft.com/office/officeart/2008/layout/AlternatingHexagons"/>
    <dgm:cxn modelId="{34614835-6BEB-4E3C-A3B0-F0E966F24602}" type="presParOf" srcId="{8A131B4C-7BC3-4080-ADC1-05431241AC6F}" destId="{A3AA64EC-BE47-44DD-A050-5C6F5E6D71EF}" srcOrd="1" destOrd="0" presId="urn:microsoft.com/office/officeart/2008/layout/AlternatingHexagons"/>
    <dgm:cxn modelId="{D11B5CC6-53B6-4ED1-A077-ECF6BADC52D0}" type="presParOf" srcId="{8A131B4C-7BC3-4080-ADC1-05431241AC6F}" destId="{C0589130-DF4F-4487-8E61-AFC00509191E}" srcOrd="2" destOrd="0" presId="urn:microsoft.com/office/officeart/2008/layout/AlternatingHexagons"/>
    <dgm:cxn modelId="{ACCD6DBA-75F1-43FB-99D2-05CF37C9A76F}" type="presParOf" srcId="{C0589130-DF4F-4487-8E61-AFC00509191E}" destId="{0263192D-4174-4B65-8136-AD1085FA1923}" srcOrd="0" destOrd="0" presId="urn:microsoft.com/office/officeart/2008/layout/AlternatingHexagons"/>
    <dgm:cxn modelId="{79EE3870-4600-4B13-ACA7-AB81C2F77E77}" type="presParOf" srcId="{C0589130-DF4F-4487-8E61-AFC00509191E}" destId="{A34681CA-4EED-4677-99C3-40ABDAB65608}" srcOrd="1" destOrd="0" presId="urn:microsoft.com/office/officeart/2008/layout/AlternatingHexagons"/>
    <dgm:cxn modelId="{71C96D4A-BA3C-494D-AC5D-4E6B22181859}" type="presParOf" srcId="{C0589130-DF4F-4487-8E61-AFC00509191E}" destId="{5A356D5C-92B0-435D-868C-64A56E46119A}" srcOrd="2" destOrd="0" presId="urn:microsoft.com/office/officeart/2008/layout/AlternatingHexagons"/>
    <dgm:cxn modelId="{5DE0BEF0-678A-4AB4-941B-7B3FBFFF6687}" type="presParOf" srcId="{C0589130-DF4F-4487-8E61-AFC00509191E}" destId="{09E01F48-66E2-45D4-BF09-C985F0B65989}" srcOrd="3" destOrd="0" presId="urn:microsoft.com/office/officeart/2008/layout/AlternatingHexagons"/>
    <dgm:cxn modelId="{A7C04E29-6B1B-4FA4-A67C-6B0EB6A4CF8C}" type="presParOf" srcId="{C0589130-DF4F-4487-8E61-AFC00509191E}" destId="{C4063D70-70A1-4527-8C81-592B9BDE4CAC}" srcOrd="4" destOrd="0" presId="urn:microsoft.com/office/officeart/2008/layout/AlternatingHexagons"/>
    <dgm:cxn modelId="{DF3E6CB0-B046-4B23-94AB-92D18D888C0E}" type="presParOf" srcId="{8A131B4C-7BC3-4080-ADC1-05431241AC6F}" destId="{560D1142-BD41-434F-BE7D-01514C580765}" srcOrd="3" destOrd="0" presId="urn:microsoft.com/office/officeart/2008/layout/AlternatingHexagons"/>
    <dgm:cxn modelId="{C2333A6D-E8EA-4567-B590-3FE6ACC9C517}" type="presParOf" srcId="{8A131B4C-7BC3-4080-ADC1-05431241AC6F}" destId="{13937342-33F8-4617-9BBE-2D8D48325130}" srcOrd="4" destOrd="0" presId="urn:microsoft.com/office/officeart/2008/layout/AlternatingHexagons"/>
    <dgm:cxn modelId="{07559057-F0AA-4A01-9E8E-50D212D35FC5}" type="presParOf" srcId="{13937342-33F8-4617-9BBE-2D8D48325130}" destId="{3C00E458-4982-4803-9C84-FA8F6F7D027A}" srcOrd="0" destOrd="0" presId="urn:microsoft.com/office/officeart/2008/layout/AlternatingHexagons"/>
    <dgm:cxn modelId="{1C864E92-A16A-4C1C-A902-417795499293}" type="presParOf" srcId="{13937342-33F8-4617-9BBE-2D8D48325130}" destId="{117A416D-92B6-4BDD-818B-B98DB2B8C74C}" srcOrd="1" destOrd="0" presId="urn:microsoft.com/office/officeart/2008/layout/AlternatingHexagons"/>
    <dgm:cxn modelId="{4D9E1D31-0022-4DF1-AB4C-8A19C3D66BF2}" type="presParOf" srcId="{13937342-33F8-4617-9BBE-2D8D48325130}" destId="{49AC70CF-1DF3-49CB-92C2-CF67019E0F1E}" srcOrd="2" destOrd="0" presId="urn:microsoft.com/office/officeart/2008/layout/AlternatingHexagons"/>
    <dgm:cxn modelId="{16AD6200-C6B1-4AB5-9B18-1E4EAA9E439C}" type="presParOf" srcId="{13937342-33F8-4617-9BBE-2D8D48325130}" destId="{BDCE738A-BC37-44F0-AE15-EAEA88A9DF1F}" srcOrd="3" destOrd="0" presId="urn:microsoft.com/office/officeart/2008/layout/AlternatingHexagons"/>
    <dgm:cxn modelId="{8FE418AD-373B-4BF3-95C3-2F1E1854FB8F}" type="presParOf" srcId="{13937342-33F8-4617-9BBE-2D8D48325130}" destId="{6825043D-89B8-4B39-A697-F82E90EEB835}" srcOrd="4" destOrd="0" presId="urn:microsoft.com/office/officeart/2008/layout/AlternatingHexagons"/>
    <dgm:cxn modelId="{8C523A9C-4B55-4222-B123-5D860A5D9768}" type="presParOf" srcId="{8A131B4C-7BC3-4080-ADC1-05431241AC6F}" destId="{DAEFFFE1-26E1-42A3-A42B-FE871165C463}" srcOrd="5" destOrd="0" presId="urn:microsoft.com/office/officeart/2008/layout/AlternatingHexagons"/>
    <dgm:cxn modelId="{09419D03-E1A4-48E2-9EF5-92B2F49E93A2}" type="presParOf" srcId="{8A131B4C-7BC3-4080-ADC1-05431241AC6F}" destId="{ED3F1297-E71F-4F44-9D0D-2ACD9939B3ED}" srcOrd="6" destOrd="0" presId="urn:microsoft.com/office/officeart/2008/layout/AlternatingHexagons"/>
    <dgm:cxn modelId="{AFC50290-9908-4516-B1D6-4A1957262E0D}" type="presParOf" srcId="{ED3F1297-E71F-4F44-9D0D-2ACD9939B3ED}" destId="{E2F71DFB-93EE-46BB-81E9-B46B69D50316}" srcOrd="0" destOrd="0" presId="urn:microsoft.com/office/officeart/2008/layout/AlternatingHexagons"/>
    <dgm:cxn modelId="{7B19598A-3C17-4233-848C-00664D24E4DB}" type="presParOf" srcId="{ED3F1297-E71F-4F44-9D0D-2ACD9939B3ED}" destId="{752E7333-4C25-4354-902B-7302ECAF6E25}" srcOrd="1" destOrd="0" presId="urn:microsoft.com/office/officeart/2008/layout/AlternatingHexagons"/>
    <dgm:cxn modelId="{25E78FFE-46AD-45B3-AD8E-4C76E021B53A}" type="presParOf" srcId="{ED3F1297-E71F-4F44-9D0D-2ACD9939B3ED}" destId="{EBF370BD-E9D6-4466-8F8C-F41E83AB62F8}" srcOrd="2" destOrd="0" presId="urn:microsoft.com/office/officeart/2008/layout/AlternatingHexagons"/>
    <dgm:cxn modelId="{78F832F8-47DF-46C1-9121-6B48C88BAD70}" type="presParOf" srcId="{ED3F1297-E71F-4F44-9D0D-2ACD9939B3ED}" destId="{062F0A96-709F-4B2D-9C28-2C0D3E29E3C4}" srcOrd="3" destOrd="0" presId="urn:microsoft.com/office/officeart/2008/layout/AlternatingHexagons"/>
    <dgm:cxn modelId="{8E287F0E-F4F0-4DC9-A6F8-36629135D622}" type="presParOf" srcId="{ED3F1297-E71F-4F44-9D0D-2ACD9939B3ED}" destId="{12564846-8FCF-425A-9F28-0A1E58C9F4CF}" srcOrd="4" destOrd="0" presId="urn:microsoft.com/office/officeart/2008/layout/AlternatingHexagons"/>
    <dgm:cxn modelId="{4E1E97B7-FFCC-455B-BE53-6076B90B1031}" type="presParOf" srcId="{8A131B4C-7BC3-4080-ADC1-05431241AC6F}" destId="{424333EB-AE4D-4C97-A802-772C412C9F55}" srcOrd="7" destOrd="0" presId="urn:microsoft.com/office/officeart/2008/layout/AlternatingHexagons"/>
    <dgm:cxn modelId="{3D253F88-3586-4BAD-9672-CDEE5862FABF}" type="presParOf" srcId="{8A131B4C-7BC3-4080-ADC1-05431241AC6F}" destId="{14231E93-15CC-4F6B-A4D0-8912D28127BE}" srcOrd="8" destOrd="0" presId="urn:microsoft.com/office/officeart/2008/layout/AlternatingHexagons"/>
    <dgm:cxn modelId="{F73DC3F4-582C-4FC6-B546-39FD58E3BD7D}" type="presParOf" srcId="{14231E93-15CC-4F6B-A4D0-8912D28127BE}" destId="{05CA4FF2-63B0-427F-89CF-4FB97B6A7282}" srcOrd="0" destOrd="0" presId="urn:microsoft.com/office/officeart/2008/layout/AlternatingHexagons"/>
    <dgm:cxn modelId="{D26A36EF-7C2F-4B4B-8DB4-FF25EB7F69BA}" type="presParOf" srcId="{14231E93-15CC-4F6B-A4D0-8912D28127BE}" destId="{7271B6EB-ABF1-4351-875E-19477A4E2D7E}" srcOrd="1" destOrd="0" presId="urn:microsoft.com/office/officeart/2008/layout/AlternatingHexagons"/>
    <dgm:cxn modelId="{476C3969-E934-4C06-97F8-F46FEB23997A}" type="presParOf" srcId="{14231E93-15CC-4F6B-A4D0-8912D28127BE}" destId="{2D36EDAA-5A58-413F-8D98-A24C335ED8B5}" srcOrd="2" destOrd="0" presId="urn:microsoft.com/office/officeart/2008/layout/AlternatingHexagons"/>
    <dgm:cxn modelId="{933400AD-734F-4DB1-83EC-4475BAFA728B}" type="presParOf" srcId="{14231E93-15CC-4F6B-A4D0-8912D28127BE}" destId="{38A208A7-DF1F-44D8-82CC-CFA56DA94D66}" srcOrd="3" destOrd="0" presId="urn:microsoft.com/office/officeart/2008/layout/AlternatingHexagons"/>
    <dgm:cxn modelId="{84B7BE40-E8D5-4E1F-B10C-C4D938DA6E41}" type="presParOf" srcId="{14231E93-15CC-4F6B-A4D0-8912D28127BE}" destId="{927ABF10-BE9D-44E2-9967-C211999AF77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CB1491-1CDD-4733-BFDC-77EFE5089A62}" type="doc">
      <dgm:prSet loTypeId="urn:microsoft.com/office/officeart/2005/8/layout/arrow3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EAE27968-59DD-4B5C-92B3-1DA2197F19FB}">
      <dgm:prSet phldrT="[Текст]"/>
      <dgm:spPr>
        <a:solidFill>
          <a:schemeClr val="bg1">
            <a:alpha val="79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accent6"/>
              </a:solidFill>
            </a:rPr>
            <a:t>Проблема</a:t>
          </a:r>
          <a:r>
            <a:rPr lang="ru-RU" dirty="0" smtClean="0">
              <a:solidFill>
                <a:schemeClr val="tx1"/>
              </a:solidFill>
            </a:rPr>
            <a:t> – недостоверная отчетность</a:t>
          </a:r>
          <a:endParaRPr lang="ru-RU" dirty="0"/>
        </a:p>
      </dgm:t>
    </dgm:pt>
    <dgm:pt modelId="{9C5A15BF-1FEA-4318-ADE2-67B6C3BA6A6F}" type="parTrans" cxnId="{2BC97594-EE02-4BCC-99DB-E2D74716AA27}">
      <dgm:prSet/>
      <dgm:spPr/>
      <dgm:t>
        <a:bodyPr/>
        <a:lstStyle/>
        <a:p>
          <a:endParaRPr lang="ru-RU"/>
        </a:p>
      </dgm:t>
    </dgm:pt>
    <dgm:pt modelId="{40DD7DE9-4BE1-477B-B234-8E93C4E26C3D}" type="sibTrans" cxnId="{2BC97594-EE02-4BCC-99DB-E2D74716AA27}">
      <dgm:prSet/>
      <dgm:spPr/>
      <dgm:t>
        <a:bodyPr/>
        <a:lstStyle/>
        <a:p>
          <a:endParaRPr lang="ru-RU"/>
        </a:p>
      </dgm:t>
    </dgm:pt>
    <dgm:pt modelId="{E38279A8-D2B5-4BFB-A043-D84997EA2A8C}">
      <dgm:prSet phldrT="[Текст]"/>
      <dgm:spPr>
        <a:solidFill>
          <a:schemeClr val="bg1">
            <a:alpha val="70000"/>
          </a:schemeClr>
        </a:solidFill>
        <a:effectLst>
          <a:glow rad="127000">
            <a:schemeClr val="accent1">
              <a:alpha val="10000"/>
            </a:schemeClr>
          </a:glow>
        </a:effectLst>
      </dgm:spPr>
      <dgm:t>
        <a:bodyPr/>
        <a:lstStyle/>
        <a:p>
          <a:r>
            <a:rPr lang="ru-RU" b="1" dirty="0" smtClean="0">
              <a:solidFill>
                <a:schemeClr val="accent6"/>
              </a:solidFill>
            </a:rPr>
            <a:t>Решение</a:t>
          </a:r>
          <a:r>
            <a:rPr lang="ru-RU" dirty="0" smtClean="0">
              <a:solidFill>
                <a:schemeClr val="tx1"/>
              </a:solidFill>
            </a:rPr>
            <a:t> – сравнение отчетности с данными учета</a:t>
          </a:r>
          <a:endParaRPr lang="ru-RU" dirty="0"/>
        </a:p>
      </dgm:t>
    </dgm:pt>
    <dgm:pt modelId="{0B654DB2-B294-4DCA-9D8D-EBFAE6CBA6DB}" type="parTrans" cxnId="{A54E76A2-4CC4-416D-8920-5B193FC3FC85}">
      <dgm:prSet/>
      <dgm:spPr/>
      <dgm:t>
        <a:bodyPr/>
        <a:lstStyle/>
        <a:p>
          <a:endParaRPr lang="ru-RU"/>
        </a:p>
      </dgm:t>
    </dgm:pt>
    <dgm:pt modelId="{AEE2E09F-0966-4D70-90B7-D06FD606E8A6}" type="sibTrans" cxnId="{A54E76A2-4CC4-416D-8920-5B193FC3FC85}">
      <dgm:prSet/>
      <dgm:spPr/>
      <dgm:t>
        <a:bodyPr/>
        <a:lstStyle/>
        <a:p>
          <a:endParaRPr lang="ru-RU"/>
        </a:p>
      </dgm:t>
    </dgm:pt>
    <dgm:pt modelId="{FE1D4F3E-0974-432E-B1B5-1DCAAD0D21D8}" type="pres">
      <dgm:prSet presAssocID="{3ECB1491-1CDD-4733-BFDC-77EFE5089A6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369D93-2869-434B-8558-1953FC76CAE4}" type="pres">
      <dgm:prSet presAssocID="{3ECB1491-1CDD-4733-BFDC-77EFE5089A62}" presName="divider" presStyleLbl="fgShp" presStyleIdx="0" presStyleCnt="1"/>
      <dgm:spPr/>
    </dgm:pt>
    <dgm:pt modelId="{2EA8A884-F199-4092-8D88-0F88184B0554}" type="pres">
      <dgm:prSet presAssocID="{EAE27968-59DD-4B5C-92B3-1DA2197F19FB}" presName="downArrow" presStyleLbl="node1" presStyleIdx="0" presStyleCnt="2"/>
      <dgm:spPr/>
    </dgm:pt>
    <dgm:pt modelId="{A896CFF3-2AF6-4DC3-AEF5-B532157FFF3C}" type="pres">
      <dgm:prSet presAssocID="{EAE27968-59DD-4B5C-92B3-1DA2197F19FB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201AA-D701-41FC-95F5-27F652FB23B0}" type="pres">
      <dgm:prSet presAssocID="{E38279A8-D2B5-4BFB-A043-D84997EA2A8C}" presName="upArrow" presStyleLbl="node1" presStyleIdx="1" presStyleCnt="2"/>
      <dgm:spPr/>
    </dgm:pt>
    <dgm:pt modelId="{3E8BF8F0-7214-4EBD-9DC9-A8B5BEBBD885}" type="pres">
      <dgm:prSet presAssocID="{E38279A8-D2B5-4BFB-A043-D84997EA2A8C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3CEDD5-AF07-454D-AFB9-B4B3D2279FFF}" type="presOf" srcId="{E38279A8-D2B5-4BFB-A043-D84997EA2A8C}" destId="{3E8BF8F0-7214-4EBD-9DC9-A8B5BEBBD885}" srcOrd="0" destOrd="0" presId="urn:microsoft.com/office/officeart/2005/8/layout/arrow3"/>
    <dgm:cxn modelId="{43B01270-1589-48FD-84D6-39D59D1E6221}" type="presOf" srcId="{3ECB1491-1CDD-4733-BFDC-77EFE5089A62}" destId="{FE1D4F3E-0974-432E-B1B5-1DCAAD0D21D8}" srcOrd="0" destOrd="0" presId="urn:microsoft.com/office/officeart/2005/8/layout/arrow3"/>
    <dgm:cxn modelId="{A54E76A2-4CC4-416D-8920-5B193FC3FC85}" srcId="{3ECB1491-1CDD-4733-BFDC-77EFE5089A62}" destId="{E38279A8-D2B5-4BFB-A043-D84997EA2A8C}" srcOrd="1" destOrd="0" parTransId="{0B654DB2-B294-4DCA-9D8D-EBFAE6CBA6DB}" sibTransId="{AEE2E09F-0966-4D70-90B7-D06FD606E8A6}"/>
    <dgm:cxn modelId="{2BC97594-EE02-4BCC-99DB-E2D74716AA27}" srcId="{3ECB1491-1CDD-4733-BFDC-77EFE5089A62}" destId="{EAE27968-59DD-4B5C-92B3-1DA2197F19FB}" srcOrd="0" destOrd="0" parTransId="{9C5A15BF-1FEA-4318-ADE2-67B6C3BA6A6F}" sibTransId="{40DD7DE9-4BE1-477B-B234-8E93C4E26C3D}"/>
    <dgm:cxn modelId="{2664F163-E541-4A57-9708-D7A7AB32DB8E}" type="presOf" srcId="{EAE27968-59DD-4B5C-92B3-1DA2197F19FB}" destId="{A896CFF3-2AF6-4DC3-AEF5-B532157FFF3C}" srcOrd="0" destOrd="0" presId="urn:microsoft.com/office/officeart/2005/8/layout/arrow3"/>
    <dgm:cxn modelId="{14E7D9A9-76E2-40C9-8B3B-CE5B0E5925F5}" type="presParOf" srcId="{FE1D4F3E-0974-432E-B1B5-1DCAAD0D21D8}" destId="{39369D93-2869-434B-8558-1953FC76CAE4}" srcOrd="0" destOrd="0" presId="urn:microsoft.com/office/officeart/2005/8/layout/arrow3"/>
    <dgm:cxn modelId="{680C56C7-764D-42F7-99AC-138CE7FE4A4C}" type="presParOf" srcId="{FE1D4F3E-0974-432E-B1B5-1DCAAD0D21D8}" destId="{2EA8A884-F199-4092-8D88-0F88184B0554}" srcOrd="1" destOrd="0" presId="urn:microsoft.com/office/officeart/2005/8/layout/arrow3"/>
    <dgm:cxn modelId="{04B6DC9B-FFEB-474D-8846-C0E1B96EB04C}" type="presParOf" srcId="{FE1D4F3E-0974-432E-B1B5-1DCAAD0D21D8}" destId="{A896CFF3-2AF6-4DC3-AEF5-B532157FFF3C}" srcOrd="2" destOrd="0" presId="urn:microsoft.com/office/officeart/2005/8/layout/arrow3"/>
    <dgm:cxn modelId="{36F8DBD9-2FE6-4F5D-90EE-4CC8DE54647F}" type="presParOf" srcId="{FE1D4F3E-0974-432E-B1B5-1DCAAD0D21D8}" destId="{C22201AA-D701-41FC-95F5-27F652FB23B0}" srcOrd="3" destOrd="0" presId="urn:microsoft.com/office/officeart/2005/8/layout/arrow3"/>
    <dgm:cxn modelId="{5D75E36A-94DA-4030-B776-719B81F6C600}" type="presParOf" srcId="{FE1D4F3E-0974-432E-B1B5-1DCAAD0D21D8}" destId="{3E8BF8F0-7214-4EBD-9DC9-A8B5BEBBD885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6351E-9655-4EE7-9617-90A4B01E420D}" type="doc">
      <dgm:prSet loTypeId="urn:microsoft.com/office/officeart/2005/8/layout/equation1" loCatId="process" qsTypeId="urn:microsoft.com/office/officeart/2005/8/quickstyle/simple2" qsCatId="simple" csTypeId="urn:microsoft.com/office/officeart/2005/8/colors/accent2_5" csCatId="accent2" phldr="1"/>
      <dgm:spPr/>
    </dgm:pt>
    <dgm:pt modelId="{06C2CB93-C707-4A3D-B44F-BEDE6692DEF4}">
      <dgm:prSet phldrT="[Текст]" custT="1"/>
      <dgm:spPr/>
      <dgm:t>
        <a:bodyPr/>
        <a:lstStyle/>
        <a:p>
          <a:r>
            <a:rPr lang="ru-RU" sz="1400" dirty="0" smtClean="0"/>
            <a:t>Исполнение бюджета</a:t>
          </a:r>
          <a:endParaRPr lang="ru-RU" sz="1400" dirty="0"/>
        </a:p>
      </dgm:t>
    </dgm:pt>
    <dgm:pt modelId="{0736E0FE-4A96-40FC-9F6E-44D32A49F9AB}" type="parTrans" cxnId="{29954E20-26B7-4B60-9FB4-F5FFD65CAF4F}">
      <dgm:prSet/>
      <dgm:spPr/>
      <dgm:t>
        <a:bodyPr/>
        <a:lstStyle/>
        <a:p>
          <a:endParaRPr lang="ru-RU" sz="3200"/>
        </a:p>
      </dgm:t>
    </dgm:pt>
    <dgm:pt modelId="{12B3E8A9-81AF-4BBD-8998-21E13B4606BD}" type="sibTrans" cxnId="{29954E20-26B7-4B60-9FB4-F5FFD65CAF4F}">
      <dgm:prSet custT="1"/>
      <dgm:spPr/>
      <dgm:t>
        <a:bodyPr/>
        <a:lstStyle/>
        <a:p>
          <a:endParaRPr lang="ru-RU" sz="1100"/>
        </a:p>
      </dgm:t>
    </dgm:pt>
    <dgm:pt modelId="{D996F4A7-71C5-4CD5-A2B4-F6448B49DB6A}">
      <dgm:prSet phldrT="[Текст]" custT="1"/>
      <dgm:spPr/>
      <dgm:t>
        <a:bodyPr/>
        <a:lstStyle/>
        <a:p>
          <a:r>
            <a:rPr lang="ru-RU" sz="1400" dirty="0" smtClean="0"/>
            <a:t>Система бухгалтерского учета</a:t>
          </a:r>
          <a:endParaRPr lang="ru-RU" sz="1400" dirty="0"/>
        </a:p>
      </dgm:t>
    </dgm:pt>
    <dgm:pt modelId="{8BF040B3-4C6D-444B-A0F7-510BA032903C}" type="parTrans" cxnId="{ECB17943-1DF7-4B24-893F-9EEA2394F018}">
      <dgm:prSet/>
      <dgm:spPr/>
      <dgm:t>
        <a:bodyPr/>
        <a:lstStyle/>
        <a:p>
          <a:endParaRPr lang="ru-RU" sz="3200"/>
        </a:p>
      </dgm:t>
    </dgm:pt>
    <dgm:pt modelId="{406A245D-14F6-4CDF-8D4E-F031B1489733}" type="sibTrans" cxnId="{ECB17943-1DF7-4B24-893F-9EEA2394F018}">
      <dgm:prSet custT="1"/>
      <dgm:spPr/>
      <dgm:t>
        <a:bodyPr/>
        <a:lstStyle/>
        <a:p>
          <a:endParaRPr lang="ru-RU" sz="1100"/>
        </a:p>
      </dgm:t>
    </dgm:pt>
    <dgm:pt modelId="{EDAFF6E8-41E6-4883-9751-6E5A49E30BC0}">
      <dgm:prSet phldrT="[Текст]" custT="1"/>
      <dgm:spPr/>
      <dgm:t>
        <a:bodyPr/>
        <a:lstStyle/>
        <a:p>
          <a:r>
            <a:rPr lang="ru-RU" sz="1400" dirty="0" smtClean="0"/>
            <a:t>Однократный ввод данных</a:t>
          </a:r>
          <a:endParaRPr lang="ru-RU" sz="1400" dirty="0"/>
        </a:p>
      </dgm:t>
    </dgm:pt>
    <dgm:pt modelId="{9937BAC3-3218-4152-92D3-6FAB54F03683}" type="parTrans" cxnId="{5BB74606-C2B3-4FB9-B382-67280F8574F7}">
      <dgm:prSet/>
      <dgm:spPr/>
      <dgm:t>
        <a:bodyPr/>
        <a:lstStyle/>
        <a:p>
          <a:endParaRPr lang="ru-RU" sz="3200"/>
        </a:p>
      </dgm:t>
    </dgm:pt>
    <dgm:pt modelId="{61B35FB7-15BF-4743-89C1-EF2F89796993}" type="sibTrans" cxnId="{5BB74606-C2B3-4FB9-B382-67280F8574F7}">
      <dgm:prSet/>
      <dgm:spPr/>
      <dgm:t>
        <a:bodyPr/>
        <a:lstStyle/>
        <a:p>
          <a:endParaRPr lang="ru-RU" sz="3200"/>
        </a:p>
      </dgm:t>
    </dgm:pt>
    <dgm:pt modelId="{4A078E69-D6D7-4EDD-8CB2-4DFA97350D54}">
      <dgm:prSet/>
      <dgm:spPr/>
      <dgm:t>
        <a:bodyPr/>
        <a:lstStyle/>
        <a:p>
          <a:r>
            <a:rPr lang="ru-RU" dirty="0" smtClean="0"/>
            <a:t>Реестр имущества</a:t>
          </a:r>
          <a:endParaRPr lang="ru-RU" dirty="0"/>
        </a:p>
      </dgm:t>
    </dgm:pt>
    <dgm:pt modelId="{1434578D-1DCC-42D1-AB5E-22853AEFA538}" type="parTrans" cxnId="{88768D78-004C-4D28-8F04-E354F083E818}">
      <dgm:prSet/>
      <dgm:spPr/>
      <dgm:t>
        <a:bodyPr/>
        <a:lstStyle/>
        <a:p>
          <a:endParaRPr lang="ru-RU"/>
        </a:p>
      </dgm:t>
    </dgm:pt>
    <dgm:pt modelId="{553B4CD0-E4CF-4536-A40A-DB474B6CA9C7}" type="sibTrans" cxnId="{88768D78-004C-4D28-8F04-E354F083E818}">
      <dgm:prSet/>
      <dgm:spPr/>
      <dgm:t>
        <a:bodyPr/>
        <a:lstStyle/>
        <a:p>
          <a:endParaRPr lang="ru-RU"/>
        </a:p>
      </dgm:t>
    </dgm:pt>
    <dgm:pt modelId="{BBA15E18-C2A5-4CB7-BAE2-9F7D98CFC2EA}" type="pres">
      <dgm:prSet presAssocID="{1366351E-9655-4EE7-9617-90A4B01E420D}" presName="linearFlow" presStyleCnt="0">
        <dgm:presLayoutVars>
          <dgm:dir/>
          <dgm:resizeHandles val="exact"/>
        </dgm:presLayoutVars>
      </dgm:prSet>
      <dgm:spPr/>
    </dgm:pt>
    <dgm:pt modelId="{5DD5BE9C-7E07-4EF4-9D3B-998ED5428B66}" type="pres">
      <dgm:prSet presAssocID="{06C2CB93-C707-4A3D-B44F-BEDE6692DEF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C5590-746A-4154-83D8-0C84AB51A8FF}" type="pres">
      <dgm:prSet presAssocID="{12B3E8A9-81AF-4BBD-8998-21E13B4606BD}" presName="spacerL" presStyleCnt="0"/>
      <dgm:spPr/>
    </dgm:pt>
    <dgm:pt modelId="{7D606F1D-9DD3-46CB-BBF9-6BF6835EED62}" type="pres">
      <dgm:prSet presAssocID="{12B3E8A9-81AF-4BBD-8998-21E13B4606B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76DAAC5-F0E6-42FD-AE28-C82BB03AD2CC}" type="pres">
      <dgm:prSet presAssocID="{12B3E8A9-81AF-4BBD-8998-21E13B4606BD}" presName="spacerR" presStyleCnt="0"/>
      <dgm:spPr/>
    </dgm:pt>
    <dgm:pt modelId="{6BA70B88-FE98-4257-8CB3-7C8BC7579C59}" type="pres">
      <dgm:prSet presAssocID="{4A078E69-D6D7-4EDD-8CB2-4DFA97350D5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384231-7D4C-484C-98FF-D3E5EB1A112F}" type="pres">
      <dgm:prSet presAssocID="{553B4CD0-E4CF-4536-A40A-DB474B6CA9C7}" presName="spacerL" presStyleCnt="0"/>
      <dgm:spPr/>
    </dgm:pt>
    <dgm:pt modelId="{864F4D49-03C0-4311-BDB9-AB9B6E08B790}" type="pres">
      <dgm:prSet presAssocID="{553B4CD0-E4CF-4536-A40A-DB474B6CA9C7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77FF871-08D0-4E5C-9ADC-1B27E6405DDF}" type="pres">
      <dgm:prSet presAssocID="{553B4CD0-E4CF-4536-A40A-DB474B6CA9C7}" presName="spacerR" presStyleCnt="0"/>
      <dgm:spPr/>
    </dgm:pt>
    <dgm:pt modelId="{8820B738-8099-44F3-9208-CD69E0F19EE4}" type="pres">
      <dgm:prSet presAssocID="{D996F4A7-71C5-4CD5-A2B4-F6448B49DB6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1C39FB-9E3C-4DB6-A5F7-050042FCBB15}" type="pres">
      <dgm:prSet presAssocID="{406A245D-14F6-4CDF-8D4E-F031B1489733}" presName="spacerL" presStyleCnt="0"/>
      <dgm:spPr/>
    </dgm:pt>
    <dgm:pt modelId="{2BEFD045-E06B-483F-A9DD-5C729AAC3601}" type="pres">
      <dgm:prSet presAssocID="{406A245D-14F6-4CDF-8D4E-F031B148973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A42B0B58-C794-44BA-BF5E-F734236ED3D6}" type="pres">
      <dgm:prSet presAssocID="{406A245D-14F6-4CDF-8D4E-F031B1489733}" presName="spacerR" presStyleCnt="0"/>
      <dgm:spPr/>
    </dgm:pt>
    <dgm:pt modelId="{33682F68-3BCF-4C31-8578-DB5B3349D16D}" type="pres">
      <dgm:prSet presAssocID="{EDAFF6E8-41E6-4883-9751-6E5A49E30BC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C3BDA9-B763-4994-9685-507BF3389ACD}" type="presOf" srcId="{1366351E-9655-4EE7-9617-90A4B01E420D}" destId="{BBA15E18-C2A5-4CB7-BAE2-9F7D98CFC2EA}" srcOrd="0" destOrd="0" presId="urn:microsoft.com/office/officeart/2005/8/layout/equation1"/>
    <dgm:cxn modelId="{29954E20-26B7-4B60-9FB4-F5FFD65CAF4F}" srcId="{1366351E-9655-4EE7-9617-90A4B01E420D}" destId="{06C2CB93-C707-4A3D-B44F-BEDE6692DEF4}" srcOrd="0" destOrd="0" parTransId="{0736E0FE-4A96-40FC-9F6E-44D32A49F9AB}" sibTransId="{12B3E8A9-81AF-4BBD-8998-21E13B4606BD}"/>
    <dgm:cxn modelId="{46542DCC-B811-478F-A9E6-17AE126EF290}" type="presOf" srcId="{06C2CB93-C707-4A3D-B44F-BEDE6692DEF4}" destId="{5DD5BE9C-7E07-4EF4-9D3B-998ED5428B66}" srcOrd="0" destOrd="0" presId="urn:microsoft.com/office/officeart/2005/8/layout/equation1"/>
    <dgm:cxn modelId="{70892BC4-6CCB-473E-BAC7-0E69F1435831}" type="presOf" srcId="{553B4CD0-E4CF-4536-A40A-DB474B6CA9C7}" destId="{864F4D49-03C0-4311-BDB9-AB9B6E08B790}" srcOrd="0" destOrd="0" presId="urn:microsoft.com/office/officeart/2005/8/layout/equation1"/>
    <dgm:cxn modelId="{ECB17943-1DF7-4B24-893F-9EEA2394F018}" srcId="{1366351E-9655-4EE7-9617-90A4B01E420D}" destId="{D996F4A7-71C5-4CD5-A2B4-F6448B49DB6A}" srcOrd="2" destOrd="0" parTransId="{8BF040B3-4C6D-444B-A0F7-510BA032903C}" sibTransId="{406A245D-14F6-4CDF-8D4E-F031B1489733}"/>
    <dgm:cxn modelId="{2B30A624-5605-47D2-91AF-8D4C66A57D27}" type="presOf" srcId="{D996F4A7-71C5-4CD5-A2B4-F6448B49DB6A}" destId="{8820B738-8099-44F3-9208-CD69E0F19EE4}" srcOrd="0" destOrd="0" presId="urn:microsoft.com/office/officeart/2005/8/layout/equation1"/>
    <dgm:cxn modelId="{49D05CB2-9344-48BF-A34B-85E571F2564C}" type="presOf" srcId="{406A245D-14F6-4CDF-8D4E-F031B1489733}" destId="{2BEFD045-E06B-483F-A9DD-5C729AAC3601}" srcOrd="0" destOrd="0" presId="urn:microsoft.com/office/officeart/2005/8/layout/equation1"/>
    <dgm:cxn modelId="{C94E9BDA-4B9D-4BAB-9603-F80A93C89024}" type="presOf" srcId="{12B3E8A9-81AF-4BBD-8998-21E13B4606BD}" destId="{7D606F1D-9DD3-46CB-BBF9-6BF6835EED62}" srcOrd="0" destOrd="0" presId="urn:microsoft.com/office/officeart/2005/8/layout/equation1"/>
    <dgm:cxn modelId="{1399ED08-30B9-44AD-B298-BEA3961EA324}" type="presOf" srcId="{4A078E69-D6D7-4EDD-8CB2-4DFA97350D54}" destId="{6BA70B88-FE98-4257-8CB3-7C8BC7579C59}" srcOrd="0" destOrd="0" presId="urn:microsoft.com/office/officeart/2005/8/layout/equation1"/>
    <dgm:cxn modelId="{88768D78-004C-4D28-8F04-E354F083E818}" srcId="{1366351E-9655-4EE7-9617-90A4B01E420D}" destId="{4A078E69-D6D7-4EDD-8CB2-4DFA97350D54}" srcOrd="1" destOrd="0" parTransId="{1434578D-1DCC-42D1-AB5E-22853AEFA538}" sibTransId="{553B4CD0-E4CF-4536-A40A-DB474B6CA9C7}"/>
    <dgm:cxn modelId="{E6E4AE72-6810-466B-A275-41975ACB5C05}" type="presOf" srcId="{EDAFF6E8-41E6-4883-9751-6E5A49E30BC0}" destId="{33682F68-3BCF-4C31-8578-DB5B3349D16D}" srcOrd="0" destOrd="0" presId="urn:microsoft.com/office/officeart/2005/8/layout/equation1"/>
    <dgm:cxn modelId="{5BB74606-C2B3-4FB9-B382-67280F8574F7}" srcId="{1366351E-9655-4EE7-9617-90A4B01E420D}" destId="{EDAFF6E8-41E6-4883-9751-6E5A49E30BC0}" srcOrd="3" destOrd="0" parTransId="{9937BAC3-3218-4152-92D3-6FAB54F03683}" sibTransId="{61B35FB7-15BF-4743-89C1-EF2F89796993}"/>
    <dgm:cxn modelId="{B68AB952-9272-452E-BC18-708A87877805}" type="presParOf" srcId="{BBA15E18-C2A5-4CB7-BAE2-9F7D98CFC2EA}" destId="{5DD5BE9C-7E07-4EF4-9D3B-998ED5428B66}" srcOrd="0" destOrd="0" presId="urn:microsoft.com/office/officeart/2005/8/layout/equation1"/>
    <dgm:cxn modelId="{3E8E88C1-EE81-40E3-B984-C80F3AF6C22C}" type="presParOf" srcId="{BBA15E18-C2A5-4CB7-BAE2-9F7D98CFC2EA}" destId="{462C5590-746A-4154-83D8-0C84AB51A8FF}" srcOrd="1" destOrd="0" presId="urn:microsoft.com/office/officeart/2005/8/layout/equation1"/>
    <dgm:cxn modelId="{08E848D2-CCF4-4271-91B4-DB845D3B6E88}" type="presParOf" srcId="{BBA15E18-C2A5-4CB7-BAE2-9F7D98CFC2EA}" destId="{7D606F1D-9DD3-46CB-BBF9-6BF6835EED62}" srcOrd="2" destOrd="0" presId="urn:microsoft.com/office/officeart/2005/8/layout/equation1"/>
    <dgm:cxn modelId="{A6471E3F-1077-44B1-B145-68E81FAAFB61}" type="presParOf" srcId="{BBA15E18-C2A5-4CB7-BAE2-9F7D98CFC2EA}" destId="{076DAAC5-F0E6-42FD-AE28-C82BB03AD2CC}" srcOrd="3" destOrd="0" presId="urn:microsoft.com/office/officeart/2005/8/layout/equation1"/>
    <dgm:cxn modelId="{EBC84D25-DE53-4226-91C7-54A4A4C696E1}" type="presParOf" srcId="{BBA15E18-C2A5-4CB7-BAE2-9F7D98CFC2EA}" destId="{6BA70B88-FE98-4257-8CB3-7C8BC7579C59}" srcOrd="4" destOrd="0" presId="urn:microsoft.com/office/officeart/2005/8/layout/equation1"/>
    <dgm:cxn modelId="{200B85BD-B4A3-44F0-922E-BF502AC679C9}" type="presParOf" srcId="{BBA15E18-C2A5-4CB7-BAE2-9F7D98CFC2EA}" destId="{42384231-7D4C-484C-98FF-D3E5EB1A112F}" srcOrd="5" destOrd="0" presId="urn:microsoft.com/office/officeart/2005/8/layout/equation1"/>
    <dgm:cxn modelId="{D59C72E2-93C8-4A3B-A776-2BE886735B02}" type="presParOf" srcId="{BBA15E18-C2A5-4CB7-BAE2-9F7D98CFC2EA}" destId="{864F4D49-03C0-4311-BDB9-AB9B6E08B790}" srcOrd="6" destOrd="0" presId="urn:microsoft.com/office/officeart/2005/8/layout/equation1"/>
    <dgm:cxn modelId="{46EB567D-D7DE-44CB-9A4A-C2E3398FA764}" type="presParOf" srcId="{BBA15E18-C2A5-4CB7-BAE2-9F7D98CFC2EA}" destId="{377FF871-08D0-4E5C-9ADC-1B27E6405DDF}" srcOrd="7" destOrd="0" presId="urn:microsoft.com/office/officeart/2005/8/layout/equation1"/>
    <dgm:cxn modelId="{25DB8D8F-A2BE-4A94-A771-193367D126A4}" type="presParOf" srcId="{BBA15E18-C2A5-4CB7-BAE2-9F7D98CFC2EA}" destId="{8820B738-8099-44F3-9208-CD69E0F19EE4}" srcOrd="8" destOrd="0" presId="urn:microsoft.com/office/officeart/2005/8/layout/equation1"/>
    <dgm:cxn modelId="{A9F1C265-35E8-4071-9E64-2B46F9F10FF6}" type="presParOf" srcId="{BBA15E18-C2A5-4CB7-BAE2-9F7D98CFC2EA}" destId="{951C39FB-9E3C-4DB6-A5F7-050042FCBB15}" srcOrd="9" destOrd="0" presId="urn:microsoft.com/office/officeart/2005/8/layout/equation1"/>
    <dgm:cxn modelId="{303B7881-EE1E-4306-9EF9-00C3F13CE6C4}" type="presParOf" srcId="{BBA15E18-C2A5-4CB7-BAE2-9F7D98CFC2EA}" destId="{2BEFD045-E06B-483F-A9DD-5C729AAC3601}" srcOrd="10" destOrd="0" presId="urn:microsoft.com/office/officeart/2005/8/layout/equation1"/>
    <dgm:cxn modelId="{77D43892-00CA-4123-B341-1F8B854B6C5E}" type="presParOf" srcId="{BBA15E18-C2A5-4CB7-BAE2-9F7D98CFC2EA}" destId="{A42B0B58-C794-44BA-BF5E-F734236ED3D6}" srcOrd="11" destOrd="0" presId="urn:microsoft.com/office/officeart/2005/8/layout/equation1"/>
    <dgm:cxn modelId="{75E09B39-41E4-4352-A8E5-1FA38546C824}" type="presParOf" srcId="{BBA15E18-C2A5-4CB7-BAE2-9F7D98CFC2EA}" destId="{33682F68-3BCF-4C31-8578-DB5B3349D16D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C140D5-3374-446B-A0F4-1022C843E2CE}">
      <dsp:nvSpPr>
        <dsp:cNvPr id="0" name=""/>
        <dsp:cNvSpPr/>
      </dsp:nvSpPr>
      <dsp:spPr>
        <a:xfrm>
          <a:off x="1912080" y="657969"/>
          <a:ext cx="4384751" cy="4384751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48584"/>
                <a:lumOff val="34351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48584"/>
                <a:lumOff val="34351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48584"/>
                <a:lumOff val="343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7A58FF-A45B-4030-A872-4E8A6A84CFAE}">
      <dsp:nvSpPr>
        <dsp:cNvPr id="0" name=""/>
        <dsp:cNvSpPr/>
      </dsp:nvSpPr>
      <dsp:spPr>
        <a:xfrm>
          <a:off x="1912080" y="657969"/>
          <a:ext cx="4384751" cy="4384751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36438"/>
                <a:lumOff val="25763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36438"/>
                <a:lumOff val="25763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36438"/>
                <a:lumOff val="257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2E4F75-3356-4705-B8D9-C893752B2F67}">
      <dsp:nvSpPr>
        <dsp:cNvPr id="0" name=""/>
        <dsp:cNvSpPr/>
      </dsp:nvSpPr>
      <dsp:spPr>
        <a:xfrm>
          <a:off x="1912080" y="657969"/>
          <a:ext cx="4384751" cy="4384751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24292"/>
                <a:lumOff val="17176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24292"/>
                <a:lumOff val="17176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24292"/>
                <a:lumOff val="171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DE73B7-0969-4701-B5F2-BB8E83191D7F}">
      <dsp:nvSpPr>
        <dsp:cNvPr id="0" name=""/>
        <dsp:cNvSpPr/>
      </dsp:nvSpPr>
      <dsp:spPr>
        <a:xfrm>
          <a:off x="1912080" y="657969"/>
          <a:ext cx="4384751" cy="4384751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-12146"/>
                <a:lumOff val="8588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-12146"/>
                <a:lumOff val="8588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-12146"/>
                <a:lumOff val="8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B7E257-6A36-41A3-8D18-FCB5EF2E123D}">
      <dsp:nvSpPr>
        <dsp:cNvPr id="0" name=""/>
        <dsp:cNvSpPr/>
      </dsp:nvSpPr>
      <dsp:spPr>
        <a:xfrm>
          <a:off x="1912080" y="657969"/>
          <a:ext cx="4384751" cy="4384751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20F482-CACC-4366-AC07-6AF3AED2FABC}">
      <dsp:nvSpPr>
        <dsp:cNvPr id="0" name=""/>
        <dsp:cNvSpPr/>
      </dsp:nvSpPr>
      <dsp:spPr>
        <a:xfrm>
          <a:off x="3094375" y="1840264"/>
          <a:ext cx="2020161" cy="2020161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Консолидация</a:t>
          </a:r>
          <a:endParaRPr lang="ru-RU" sz="2400" kern="1200" dirty="0"/>
        </a:p>
      </dsp:txBody>
      <dsp:txXfrm>
        <a:off x="3390221" y="2136110"/>
        <a:ext cx="1428469" cy="1428469"/>
      </dsp:txXfrm>
    </dsp:sp>
    <dsp:sp modelId="{AE4E8943-DD88-4685-96A0-625BACC6D1F4}">
      <dsp:nvSpPr>
        <dsp:cNvPr id="0" name=""/>
        <dsp:cNvSpPr/>
      </dsp:nvSpPr>
      <dsp:spPr>
        <a:xfrm>
          <a:off x="3397399" y="1821"/>
          <a:ext cx="1414113" cy="141411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Закупки</a:t>
          </a:r>
          <a:endParaRPr lang="ru-RU" sz="1800" kern="1200" dirty="0"/>
        </a:p>
      </dsp:txBody>
      <dsp:txXfrm>
        <a:off x="3604491" y="208913"/>
        <a:ext cx="999929" cy="999929"/>
      </dsp:txXfrm>
    </dsp:sp>
    <dsp:sp modelId="{60B4BB0F-6AFF-468C-B28F-7414EEC3183E}">
      <dsp:nvSpPr>
        <dsp:cNvPr id="0" name=""/>
        <dsp:cNvSpPr/>
      </dsp:nvSpPr>
      <dsp:spPr>
        <a:xfrm>
          <a:off x="5434056" y="1481538"/>
          <a:ext cx="1414113" cy="141411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12146"/>
                <a:lumOff val="9078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12146"/>
                <a:lumOff val="9078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12146"/>
                <a:lumOff val="9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Планирование</a:t>
          </a:r>
          <a:endParaRPr lang="ru-RU" sz="1800" kern="1200" dirty="0"/>
        </a:p>
      </dsp:txBody>
      <dsp:txXfrm>
        <a:off x="5641148" y="1688630"/>
        <a:ext cx="999929" cy="999929"/>
      </dsp:txXfrm>
    </dsp:sp>
    <dsp:sp modelId="{A1C9E7E5-8D61-4235-940A-9419BC4BF2E8}">
      <dsp:nvSpPr>
        <dsp:cNvPr id="0" name=""/>
        <dsp:cNvSpPr/>
      </dsp:nvSpPr>
      <dsp:spPr>
        <a:xfrm>
          <a:off x="4656122" y="3875772"/>
          <a:ext cx="1414113" cy="141411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24292"/>
                <a:lumOff val="18155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24292"/>
                <a:lumOff val="18155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24292"/>
                <a:lumOff val="181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Исполнение</a:t>
          </a:r>
          <a:endParaRPr lang="ru-RU" sz="1800" kern="1200" dirty="0"/>
        </a:p>
      </dsp:txBody>
      <dsp:txXfrm>
        <a:off x="4863214" y="4082864"/>
        <a:ext cx="999929" cy="999929"/>
      </dsp:txXfrm>
    </dsp:sp>
    <dsp:sp modelId="{677F7969-D069-4FB6-B764-D2B60B1B397C}">
      <dsp:nvSpPr>
        <dsp:cNvPr id="0" name=""/>
        <dsp:cNvSpPr/>
      </dsp:nvSpPr>
      <dsp:spPr>
        <a:xfrm>
          <a:off x="2138676" y="3875772"/>
          <a:ext cx="1414113" cy="141411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36438"/>
                <a:lumOff val="27233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36438"/>
                <a:lumOff val="27233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36438"/>
                <a:lumOff val="27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Бюджетный учет</a:t>
          </a:r>
          <a:endParaRPr lang="ru-RU" sz="1800" kern="1200" dirty="0"/>
        </a:p>
      </dsp:txBody>
      <dsp:txXfrm>
        <a:off x="2345768" y="4082864"/>
        <a:ext cx="999929" cy="999929"/>
      </dsp:txXfrm>
    </dsp:sp>
    <dsp:sp modelId="{7615B60F-2F5C-4463-92C6-11A7CD0E3139}">
      <dsp:nvSpPr>
        <dsp:cNvPr id="0" name=""/>
        <dsp:cNvSpPr/>
      </dsp:nvSpPr>
      <dsp:spPr>
        <a:xfrm>
          <a:off x="1360742" y="1481538"/>
          <a:ext cx="1414113" cy="1414113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-48584"/>
                <a:lumOff val="36311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-48584"/>
                <a:lumOff val="36311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-48584"/>
                <a:lumOff val="363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Зарплата и кадры</a:t>
          </a:r>
          <a:endParaRPr lang="ru-RU" sz="1600" kern="1200" dirty="0"/>
        </a:p>
      </dsp:txBody>
      <dsp:txXfrm>
        <a:off x="1567834" y="1688630"/>
        <a:ext cx="999929" cy="9999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94F75-D17A-4C65-B56E-7645DDC69623}">
      <dsp:nvSpPr>
        <dsp:cNvPr id="0" name=""/>
        <dsp:cNvSpPr/>
      </dsp:nvSpPr>
      <dsp:spPr>
        <a:xfrm rot="5400000">
          <a:off x="2071334" y="414542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организаций</a:t>
          </a:r>
          <a:endParaRPr lang="ru-RU" sz="1400" kern="1200" dirty="0"/>
        </a:p>
      </dsp:txBody>
      <dsp:txXfrm rot="-5400000">
        <a:off x="2343879" y="537969"/>
        <a:ext cx="813731" cy="935322"/>
      </dsp:txXfrm>
    </dsp:sp>
    <dsp:sp modelId="{66BA6F5F-B9E2-4B30-848B-ED7DAF174AC2}">
      <dsp:nvSpPr>
        <dsp:cNvPr id="0" name=""/>
        <dsp:cNvSpPr/>
      </dsp:nvSpPr>
      <dsp:spPr>
        <a:xfrm>
          <a:off x="3377706" y="597983"/>
          <a:ext cx="1516446" cy="815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8B7148-675D-4319-A71B-2432059B43BB}">
      <dsp:nvSpPr>
        <dsp:cNvPr id="0" name=""/>
        <dsp:cNvSpPr/>
      </dsp:nvSpPr>
      <dsp:spPr>
        <a:xfrm rot="5400000">
          <a:off x="794584" y="414542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4444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576</a:t>
          </a:r>
          <a:endParaRPr lang="ru-RU" sz="3600" kern="1200" dirty="0"/>
        </a:p>
      </dsp:txBody>
      <dsp:txXfrm rot="-5400000">
        <a:off x="1067129" y="537969"/>
        <a:ext cx="813731" cy="935322"/>
      </dsp:txXfrm>
    </dsp:sp>
    <dsp:sp modelId="{0263192D-4174-4B65-8136-AD1085FA1923}">
      <dsp:nvSpPr>
        <dsp:cNvPr id="0" name=""/>
        <dsp:cNvSpPr/>
      </dsp:nvSpPr>
      <dsp:spPr>
        <a:xfrm rot="5400000">
          <a:off x="1430513" y="1567911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8889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территориальная удаленность </a:t>
          </a:r>
          <a:endParaRPr lang="ru-RU" sz="1200" kern="1200" dirty="0"/>
        </a:p>
      </dsp:txBody>
      <dsp:txXfrm rot="-5400000">
        <a:off x="1703058" y="1691338"/>
        <a:ext cx="813731" cy="935322"/>
      </dsp:txXfrm>
    </dsp:sp>
    <dsp:sp modelId="{A34681CA-4EED-4677-99C3-40ABDAB65608}">
      <dsp:nvSpPr>
        <dsp:cNvPr id="0" name=""/>
        <dsp:cNvSpPr/>
      </dsp:nvSpPr>
      <dsp:spPr>
        <a:xfrm>
          <a:off x="2390" y="1751352"/>
          <a:ext cx="1467528" cy="815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63D70-70A1-4527-8C81-592B9BDE4CAC}">
      <dsp:nvSpPr>
        <dsp:cNvPr id="0" name=""/>
        <dsp:cNvSpPr/>
      </dsp:nvSpPr>
      <dsp:spPr>
        <a:xfrm rot="5400000">
          <a:off x="2707263" y="1567911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1000 км</a:t>
          </a:r>
          <a:endParaRPr lang="ru-RU" sz="2400" kern="1200" dirty="0"/>
        </a:p>
      </dsp:txBody>
      <dsp:txXfrm rot="-5400000">
        <a:off x="2979808" y="1691338"/>
        <a:ext cx="813731" cy="935322"/>
      </dsp:txXfrm>
    </dsp:sp>
    <dsp:sp modelId="{3C00E458-4982-4803-9C84-FA8F6F7D027A}">
      <dsp:nvSpPr>
        <dsp:cNvPr id="0" name=""/>
        <dsp:cNvSpPr/>
      </dsp:nvSpPr>
      <dsp:spPr>
        <a:xfrm rot="5400000">
          <a:off x="2071334" y="2721280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17778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сотрудников</a:t>
          </a:r>
          <a:endParaRPr lang="ru-RU" sz="1600" kern="1200" dirty="0"/>
        </a:p>
      </dsp:txBody>
      <dsp:txXfrm rot="-5400000">
        <a:off x="2343879" y="2844707"/>
        <a:ext cx="813731" cy="935322"/>
      </dsp:txXfrm>
    </dsp:sp>
    <dsp:sp modelId="{117A416D-92B6-4BDD-818B-B98DB2B8C74C}">
      <dsp:nvSpPr>
        <dsp:cNvPr id="0" name=""/>
        <dsp:cNvSpPr/>
      </dsp:nvSpPr>
      <dsp:spPr>
        <a:xfrm>
          <a:off x="3377706" y="2904721"/>
          <a:ext cx="1516446" cy="815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5043D-89B8-4B39-A697-F82E90EEB835}">
      <dsp:nvSpPr>
        <dsp:cNvPr id="0" name=""/>
        <dsp:cNvSpPr/>
      </dsp:nvSpPr>
      <dsp:spPr>
        <a:xfrm rot="5400000">
          <a:off x="794584" y="2721280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22222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115 тыс.</a:t>
          </a:r>
          <a:endParaRPr lang="ru-RU" sz="2400" kern="1200" dirty="0"/>
        </a:p>
      </dsp:txBody>
      <dsp:txXfrm rot="-5400000">
        <a:off x="1067129" y="2844707"/>
        <a:ext cx="813731" cy="935322"/>
      </dsp:txXfrm>
    </dsp:sp>
    <dsp:sp modelId="{E2F71DFB-93EE-46BB-81E9-B46B69D50316}">
      <dsp:nvSpPr>
        <dsp:cNvPr id="0" name=""/>
        <dsp:cNvSpPr/>
      </dsp:nvSpPr>
      <dsp:spPr>
        <a:xfrm rot="5400000">
          <a:off x="1430513" y="3874648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ahoma"/>
            </a:rPr>
            <a:t>пользователей</a:t>
          </a:r>
          <a:endParaRPr lang="ru-RU" sz="1800" kern="1200" dirty="0"/>
        </a:p>
      </dsp:txBody>
      <dsp:txXfrm rot="-5400000">
        <a:off x="1703058" y="3998075"/>
        <a:ext cx="813731" cy="935322"/>
      </dsp:txXfrm>
    </dsp:sp>
    <dsp:sp modelId="{752E7333-4C25-4354-902B-7302ECAF6E25}">
      <dsp:nvSpPr>
        <dsp:cNvPr id="0" name=""/>
        <dsp:cNvSpPr/>
      </dsp:nvSpPr>
      <dsp:spPr>
        <a:xfrm>
          <a:off x="2390" y="4058089"/>
          <a:ext cx="1467528" cy="815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564846-8FCF-425A-9F28-0A1E58C9F4CF}">
      <dsp:nvSpPr>
        <dsp:cNvPr id="0" name=""/>
        <dsp:cNvSpPr/>
      </dsp:nvSpPr>
      <dsp:spPr>
        <a:xfrm rot="5400000">
          <a:off x="2707263" y="3874648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31111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/>
            <a:t>4000</a:t>
          </a:r>
          <a:endParaRPr lang="ru-RU" sz="2400" b="0" kern="1200" dirty="0"/>
        </a:p>
      </dsp:txBody>
      <dsp:txXfrm rot="-5400000">
        <a:off x="2979808" y="3998075"/>
        <a:ext cx="813731" cy="935322"/>
      </dsp:txXfrm>
    </dsp:sp>
    <dsp:sp modelId="{05CA4FF2-63B0-427F-89CF-4FB97B6A7282}">
      <dsp:nvSpPr>
        <dsp:cNvPr id="0" name=""/>
        <dsp:cNvSpPr/>
      </dsp:nvSpPr>
      <dsp:spPr>
        <a:xfrm rot="5400000">
          <a:off x="2071334" y="5028017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35556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Tahoma"/>
            </a:rPr>
            <a:t>форм отчетности </a:t>
          </a:r>
          <a:endParaRPr lang="ru-RU" sz="1600" kern="1200" dirty="0"/>
        </a:p>
      </dsp:txBody>
      <dsp:txXfrm rot="-5400000">
        <a:off x="2343879" y="5151444"/>
        <a:ext cx="813731" cy="935322"/>
      </dsp:txXfrm>
    </dsp:sp>
    <dsp:sp modelId="{7271B6EB-ABF1-4351-875E-19477A4E2D7E}">
      <dsp:nvSpPr>
        <dsp:cNvPr id="0" name=""/>
        <dsp:cNvSpPr/>
      </dsp:nvSpPr>
      <dsp:spPr>
        <a:xfrm>
          <a:off x="3377706" y="5211458"/>
          <a:ext cx="1516446" cy="8152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7ABF10-BE9D-44E2-9967-C211999AF778}">
      <dsp:nvSpPr>
        <dsp:cNvPr id="0" name=""/>
        <dsp:cNvSpPr/>
      </dsp:nvSpPr>
      <dsp:spPr>
        <a:xfrm rot="5400000">
          <a:off x="794584" y="5028017"/>
          <a:ext cx="1358822" cy="1182175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100</a:t>
          </a:r>
          <a:endParaRPr lang="ru-RU" sz="3600" kern="1200" dirty="0"/>
        </a:p>
      </dsp:txBody>
      <dsp:txXfrm rot="-5400000">
        <a:off x="1067129" y="5151444"/>
        <a:ext cx="813731" cy="9353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369D93-2869-434B-8558-1953FC76CAE4}">
      <dsp:nvSpPr>
        <dsp:cNvPr id="0" name=""/>
        <dsp:cNvSpPr/>
      </dsp:nvSpPr>
      <dsp:spPr>
        <a:xfrm rot="21300000">
          <a:off x="18228" y="1606184"/>
          <a:ext cx="5903694" cy="676062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A8A884-F199-4092-8D88-0F88184B0554}">
      <dsp:nvSpPr>
        <dsp:cNvPr id="0" name=""/>
        <dsp:cNvSpPr/>
      </dsp:nvSpPr>
      <dsp:spPr>
        <a:xfrm>
          <a:off x="712818" y="194421"/>
          <a:ext cx="1782045" cy="1555372"/>
        </a:xfrm>
        <a:prstGeom prst="downArrow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96CFF3-2AF6-4DC3-AEF5-B532157FFF3C}">
      <dsp:nvSpPr>
        <dsp:cNvPr id="0" name=""/>
        <dsp:cNvSpPr/>
      </dsp:nvSpPr>
      <dsp:spPr>
        <a:xfrm>
          <a:off x="3148280" y="0"/>
          <a:ext cx="1900848" cy="1633141"/>
        </a:xfrm>
        <a:prstGeom prst="rect">
          <a:avLst/>
        </a:prstGeom>
        <a:solidFill>
          <a:schemeClr val="bg1">
            <a:alpha val="79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</a:rPr>
            <a:t>Проблема</a:t>
          </a:r>
          <a:r>
            <a:rPr lang="ru-RU" sz="1800" kern="1200" dirty="0" smtClean="0">
              <a:solidFill>
                <a:schemeClr val="tx1"/>
              </a:solidFill>
            </a:rPr>
            <a:t> – недостоверная отчетность</a:t>
          </a:r>
          <a:endParaRPr lang="ru-RU" sz="1800" kern="1200" dirty="0"/>
        </a:p>
      </dsp:txBody>
      <dsp:txXfrm>
        <a:off x="3148280" y="0"/>
        <a:ext cx="1900848" cy="1633141"/>
      </dsp:txXfrm>
    </dsp:sp>
    <dsp:sp modelId="{C22201AA-D701-41FC-95F5-27F652FB23B0}">
      <dsp:nvSpPr>
        <dsp:cNvPr id="0" name=""/>
        <dsp:cNvSpPr/>
      </dsp:nvSpPr>
      <dsp:spPr>
        <a:xfrm>
          <a:off x="3445288" y="2138637"/>
          <a:ext cx="1782045" cy="1555372"/>
        </a:xfrm>
        <a:prstGeom prst="upArrow">
          <a:avLst/>
        </a:prstGeom>
        <a:solidFill>
          <a:schemeClr val="accent2">
            <a:shade val="80000"/>
            <a:hueOff val="0"/>
            <a:satOff val="-48584"/>
            <a:lumOff val="363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BF8F0-7214-4EBD-9DC9-A8B5BEBBD885}">
      <dsp:nvSpPr>
        <dsp:cNvPr id="0" name=""/>
        <dsp:cNvSpPr/>
      </dsp:nvSpPr>
      <dsp:spPr>
        <a:xfrm>
          <a:off x="891022" y="2255290"/>
          <a:ext cx="1900848" cy="1633141"/>
        </a:xfrm>
        <a:prstGeom prst="rect">
          <a:avLst/>
        </a:prstGeom>
        <a:solidFill>
          <a:schemeClr val="bg1">
            <a:alpha val="70000"/>
          </a:schemeClr>
        </a:solidFill>
        <a:ln>
          <a:noFill/>
        </a:ln>
        <a:effectLst>
          <a:glow rad="127000">
            <a:schemeClr val="accent1">
              <a:alpha val="10000"/>
            </a:schemeClr>
          </a:glo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</a:rPr>
            <a:t>Решение</a:t>
          </a:r>
          <a:r>
            <a:rPr lang="ru-RU" sz="1800" kern="1200" dirty="0" smtClean="0">
              <a:solidFill>
                <a:schemeClr val="tx1"/>
              </a:solidFill>
            </a:rPr>
            <a:t> – сравнение отчетности с данными учета</a:t>
          </a:r>
          <a:endParaRPr lang="ru-RU" sz="1800" kern="1200" dirty="0"/>
        </a:p>
      </dsp:txBody>
      <dsp:txXfrm>
        <a:off x="891022" y="2255290"/>
        <a:ext cx="1900848" cy="16331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5BE9C-7E07-4EF4-9D3B-998ED5428B66}">
      <dsp:nvSpPr>
        <dsp:cNvPr id="0" name=""/>
        <dsp:cNvSpPr/>
      </dsp:nvSpPr>
      <dsp:spPr>
        <a:xfrm>
          <a:off x="4887" y="1949308"/>
          <a:ext cx="1357967" cy="1357967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</a:t>
          </a:r>
          <a:endParaRPr lang="ru-RU" sz="1400" kern="1200" dirty="0"/>
        </a:p>
      </dsp:txBody>
      <dsp:txXfrm>
        <a:off x="203757" y="2148178"/>
        <a:ext cx="960227" cy="960227"/>
      </dsp:txXfrm>
    </dsp:sp>
    <dsp:sp modelId="{7D606F1D-9DD3-46CB-BBF9-6BF6835EED62}">
      <dsp:nvSpPr>
        <dsp:cNvPr id="0" name=""/>
        <dsp:cNvSpPr/>
      </dsp:nvSpPr>
      <dsp:spPr>
        <a:xfrm>
          <a:off x="1473122" y="2234481"/>
          <a:ext cx="787621" cy="787621"/>
        </a:xfrm>
        <a:prstGeom prst="mathPlus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577521" y="2535667"/>
        <a:ext cx="578823" cy="185249"/>
      </dsp:txXfrm>
    </dsp:sp>
    <dsp:sp modelId="{6BA70B88-FE98-4257-8CB3-7C8BC7579C59}">
      <dsp:nvSpPr>
        <dsp:cNvPr id="0" name=""/>
        <dsp:cNvSpPr/>
      </dsp:nvSpPr>
      <dsp:spPr>
        <a:xfrm>
          <a:off x="2371010" y="1949308"/>
          <a:ext cx="1357967" cy="1357967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Реестр имущества</a:t>
          </a:r>
          <a:endParaRPr lang="ru-RU" sz="1400" kern="1200" dirty="0"/>
        </a:p>
      </dsp:txBody>
      <dsp:txXfrm>
        <a:off x="2569880" y="2148178"/>
        <a:ext cx="960227" cy="960227"/>
      </dsp:txXfrm>
    </dsp:sp>
    <dsp:sp modelId="{864F4D49-03C0-4311-BDB9-AB9B6E08B790}">
      <dsp:nvSpPr>
        <dsp:cNvPr id="0" name=""/>
        <dsp:cNvSpPr/>
      </dsp:nvSpPr>
      <dsp:spPr>
        <a:xfrm>
          <a:off x="3839245" y="2234481"/>
          <a:ext cx="787621" cy="787621"/>
        </a:xfrm>
        <a:prstGeom prst="mathPlus">
          <a:avLst/>
        </a:prstGeom>
        <a:solidFill>
          <a:schemeClr val="accent2">
            <a:shade val="90000"/>
            <a:hueOff val="0"/>
            <a:satOff val="-25944"/>
            <a:lumOff val="21984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3943644" y="2535667"/>
        <a:ext cx="578823" cy="185249"/>
      </dsp:txXfrm>
    </dsp:sp>
    <dsp:sp modelId="{8820B738-8099-44F3-9208-CD69E0F19EE4}">
      <dsp:nvSpPr>
        <dsp:cNvPr id="0" name=""/>
        <dsp:cNvSpPr/>
      </dsp:nvSpPr>
      <dsp:spPr>
        <a:xfrm>
          <a:off x="4737133" y="1949308"/>
          <a:ext cx="1357967" cy="1357967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Система бухгалтерского учета</a:t>
          </a:r>
          <a:endParaRPr lang="ru-RU" sz="1400" kern="1200" dirty="0"/>
        </a:p>
      </dsp:txBody>
      <dsp:txXfrm>
        <a:off x="4936003" y="2148178"/>
        <a:ext cx="960227" cy="960227"/>
      </dsp:txXfrm>
    </dsp:sp>
    <dsp:sp modelId="{2BEFD045-E06B-483F-A9DD-5C729AAC3601}">
      <dsp:nvSpPr>
        <dsp:cNvPr id="0" name=""/>
        <dsp:cNvSpPr/>
      </dsp:nvSpPr>
      <dsp:spPr>
        <a:xfrm>
          <a:off x="6205368" y="2234481"/>
          <a:ext cx="787621" cy="787621"/>
        </a:xfrm>
        <a:prstGeom prst="mathEqual">
          <a:avLst/>
        </a:prstGeom>
        <a:solidFill>
          <a:schemeClr val="accent2">
            <a:shade val="90000"/>
            <a:hueOff val="0"/>
            <a:satOff val="-51888"/>
            <a:lumOff val="4396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6309767" y="2396731"/>
        <a:ext cx="578823" cy="463121"/>
      </dsp:txXfrm>
    </dsp:sp>
    <dsp:sp modelId="{33682F68-3BCF-4C31-8578-DB5B3349D16D}">
      <dsp:nvSpPr>
        <dsp:cNvPr id="0" name=""/>
        <dsp:cNvSpPr/>
      </dsp:nvSpPr>
      <dsp:spPr>
        <a:xfrm>
          <a:off x="7103256" y="1949308"/>
          <a:ext cx="1357967" cy="1357967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Однократный ввод данных</a:t>
          </a:r>
          <a:endParaRPr lang="ru-RU" sz="1400" kern="1200" dirty="0"/>
        </a:p>
      </dsp:txBody>
      <dsp:txXfrm>
        <a:off x="7302126" y="2148178"/>
        <a:ext cx="960227" cy="960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730" y="2"/>
            <a:ext cx="2946351" cy="49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30" y="4716028"/>
            <a:ext cx="5437821" cy="446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469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730" y="9430469"/>
            <a:ext cx="2946351" cy="49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B897D5E-AFD3-4DDB-A76E-8C044BA51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16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folHlink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folHlink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folHlink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folHlink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folHlink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Arial" charset="0"/>
              </a:defRPr>
            </a:lvl9pPr>
          </a:lstStyle>
          <a:p>
            <a:pPr eaLnBrk="1" hangingPunct="1"/>
            <a:fld id="{6CF1DE69-AC2A-4841-8E40-1724FD901612}" type="slidenum">
              <a:rPr lang="ru-RU" b="0">
                <a:solidFill>
                  <a:prstClr val="black"/>
                </a:solidFill>
              </a:rPr>
              <a:pPr eaLnBrk="1" hangingPunct="1"/>
              <a:t>1</a:t>
            </a:fld>
            <a:endParaRPr lang="ru-RU" b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04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897D5E-AFD3-4DDB-A76E-8C044BA51A9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78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280" y="6453336"/>
            <a:ext cx="1981200" cy="29569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8A5A5-5325-4CBE-9545-3EF55E2AB8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37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BE248-1DDC-4B50-8C15-53BF3C735631}" type="datetime1">
              <a:rPr lang="ru-RU">
                <a:solidFill>
                  <a:srgbClr val="000000"/>
                </a:solidFill>
              </a:rPr>
              <a:pPr>
                <a:defRPr/>
              </a:pPr>
              <a:t>17.09.2017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4EE1E-BCAF-4D06-96DE-19F97DAE28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94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6D4DE-6435-4B91-A4E0-5BB06488373E}" type="datetime1">
              <a:rPr lang="ru-RU">
                <a:solidFill>
                  <a:srgbClr val="000000"/>
                </a:solidFill>
              </a:rPr>
              <a:pPr>
                <a:defRPr/>
              </a:pPr>
              <a:t>17.09.2017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7B231-D979-47E9-A2F4-DA42CA054D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5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280" y="6453336"/>
            <a:ext cx="1981200" cy="29569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8A5A5-5325-4CBE-9545-3EF55E2AB8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3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512763"/>
            <a:ext cx="800100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25538"/>
            <a:ext cx="80010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68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280" y="6424746"/>
            <a:ext cx="1981200" cy="29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483B5DF-D3DD-42A2-825C-8954512AE81B}" type="slidenum">
              <a:rPr lang="ru-RU" smtClean="0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96863"/>
            <a:ext cx="8572500" cy="147637"/>
          </a:xfrm>
          <a:prstGeom prst="rect">
            <a:avLst/>
          </a:prstGeom>
          <a:solidFill>
            <a:srgbClr val="7FA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6863"/>
            <a:ext cx="500063" cy="142875"/>
          </a:xfrm>
          <a:prstGeom prst="rect">
            <a:avLst/>
          </a:prstGeom>
          <a:solidFill>
            <a:srgbClr val="3D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42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944563"/>
            <a:ext cx="8001000" cy="50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smtClean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51405790-403A-4A45-9144-0E1680479FCC}" type="datetime1">
              <a:rPr lang="ru-RU">
                <a:solidFill>
                  <a:srgbClr val="000000"/>
                </a:solidFill>
                <a:cs typeface="+mn-cs"/>
              </a:rPr>
              <a:pPr>
                <a:defRPr/>
              </a:pPr>
              <a:t>17.09.2017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 algn="ctr"/>
            <a:endParaRPr lang="ru-RU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F5F127C3-076F-4DB5-8B0A-296B7B5276E3}" type="slidenum">
              <a:rPr lang="ru-RU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" y="0"/>
            <a:ext cx="91389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918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512763"/>
            <a:ext cx="8001000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25538"/>
            <a:ext cx="80010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68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280" y="6424746"/>
            <a:ext cx="1981200" cy="29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483B5DF-D3DD-42A2-825C-8954512AE81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96863"/>
            <a:ext cx="8572500" cy="147637"/>
          </a:xfrm>
          <a:prstGeom prst="rect">
            <a:avLst/>
          </a:prstGeom>
          <a:solidFill>
            <a:srgbClr val="7FA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6863"/>
            <a:ext cx="500063" cy="142875"/>
          </a:xfrm>
          <a:prstGeom prst="rect">
            <a:avLst/>
          </a:prstGeom>
          <a:solidFill>
            <a:srgbClr val="3D5D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9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6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3913920"/>
            <a:ext cx="7772400" cy="125180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ru-RU" sz="2800" dirty="0" smtClean="0"/>
              <a:t>Опыт построения региональной информационной системы </a:t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b="1" dirty="0" smtClean="0">
                <a:solidFill>
                  <a:schemeClr val="accent6"/>
                </a:solidFill>
              </a:rPr>
              <a:t>Электронный бюджет</a:t>
            </a:r>
            <a:r>
              <a:rPr lang="ru-RU" sz="2800" dirty="0" smtClean="0"/>
              <a:t>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051720" y="5169188"/>
            <a:ext cx="7010400" cy="864096"/>
          </a:xfrm>
        </p:spPr>
        <p:txBody>
          <a:bodyPr/>
          <a:lstStyle/>
          <a:p>
            <a:pPr marL="0" indent="0" algn="r" eaLnBrk="1" hangingPunct="1">
              <a:buNone/>
            </a:pPr>
            <a:r>
              <a:rPr lang="ru-RU" sz="1800" dirty="0" smtClean="0"/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99592" y="5480797"/>
            <a:ext cx="7370440" cy="555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</a:pPr>
            <a:r>
              <a:rPr lang="ru-RU" sz="1800" dirty="0" smtClean="0"/>
              <a:t>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5004048" y="5284526"/>
            <a:ext cx="3871378" cy="6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r>
              <a:rPr lang="ru-RU" sz="2000" kern="0" dirty="0" smtClean="0">
                <a:solidFill>
                  <a:srgbClr val="000000"/>
                </a:solidFill>
              </a:rPr>
              <a:t>Иркутская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156626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1" y="1052735"/>
            <a:ext cx="8208912" cy="5328593"/>
          </a:xfrm>
          <a:prstGeom prst="rect">
            <a:avLst/>
          </a:prstGeom>
        </p:spPr>
      </p:pic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457200" y="548681"/>
            <a:ext cx="82296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sz="2000" dirty="0" smtClean="0"/>
              <a:t>Формирование достоверной (не)регламентированной отчетности</a:t>
            </a:r>
            <a:endParaRPr lang="ru-RU" sz="2000" dirty="0"/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0" y="908720"/>
          <a:ext cx="594015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085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D01264D-43B2-4A8D-8C1C-3B17D8419B22}" type="slidenum">
              <a:rPr lang="ru-RU" sz="1600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ru-RU" sz="1600" smtClean="0">
              <a:solidFill>
                <a:srgbClr val="0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46128" y="1268761"/>
            <a:ext cx="8362950" cy="302433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A3B2C1"/>
              </a:buClr>
              <a:buAutoNum type="arabicPeriod"/>
              <a:defRPr/>
            </a:pPr>
            <a:r>
              <a:rPr lang="ru-RU" sz="1800" b="1" dirty="0" smtClean="0">
                <a:solidFill>
                  <a:srgbClr val="CC0000"/>
                </a:solidFill>
              </a:rPr>
              <a:t>Повышение </a:t>
            </a:r>
            <a:r>
              <a:rPr lang="ru-RU" sz="1800" b="1" dirty="0" smtClean="0">
                <a:solidFill>
                  <a:srgbClr val="CC0000"/>
                </a:solidFill>
              </a:rPr>
              <a:t>качества </a:t>
            </a:r>
            <a:r>
              <a:rPr lang="ru-RU" sz="1800" dirty="0" smtClean="0">
                <a:solidFill>
                  <a:srgbClr val="000000"/>
                </a:solidFill>
              </a:rPr>
              <a:t>ведения </a:t>
            </a:r>
            <a:r>
              <a:rPr lang="ru-RU" sz="1800" dirty="0" smtClean="0">
                <a:solidFill>
                  <a:srgbClr val="000000"/>
                </a:solidFill>
              </a:rPr>
              <a:t>бюджетного (бухгалтерского) </a:t>
            </a:r>
            <a:r>
              <a:rPr lang="ru-RU" sz="1800" dirty="0" smtClean="0">
                <a:solidFill>
                  <a:srgbClr val="000000"/>
                </a:solidFill>
              </a:rPr>
              <a:t>учета</a:t>
            </a:r>
          </a:p>
          <a:p>
            <a:pPr marL="342900" indent="-342900">
              <a:buClr>
                <a:srgbClr val="A3B2C1"/>
              </a:buClr>
              <a:buAutoNum type="arabicPeriod"/>
              <a:defRPr/>
            </a:pPr>
            <a:endParaRPr lang="ru-RU" sz="18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Использование </a:t>
            </a:r>
            <a:r>
              <a:rPr lang="ru-RU" sz="1600" b="1" dirty="0" smtClean="0">
                <a:solidFill>
                  <a:schemeClr val="accent6"/>
                </a:solidFill>
              </a:rPr>
              <a:t>унифицированных</a:t>
            </a:r>
            <a:r>
              <a:rPr lang="ru-RU" sz="1600" dirty="0" smtClean="0">
                <a:solidFill>
                  <a:schemeClr val="accent6"/>
                </a:solidFill>
              </a:rPr>
              <a:t> </a:t>
            </a:r>
            <a:r>
              <a:rPr lang="ru-RU" sz="1600" dirty="0" smtClean="0">
                <a:solidFill>
                  <a:srgbClr val="000000"/>
                </a:solidFill>
              </a:rPr>
              <a:t>учетных процедур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Составление </a:t>
            </a:r>
            <a:r>
              <a:rPr lang="ru-RU" sz="1600" b="1" dirty="0" smtClean="0">
                <a:solidFill>
                  <a:schemeClr val="accent6"/>
                </a:solidFill>
              </a:rPr>
              <a:t>достоверной консолидированной отчетности </a:t>
            </a:r>
            <a:r>
              <a:rPr lang="ru-RU" sz="1600" dirty="0" smtClean="0">
                <a:solidFill>
                  <a:srgbClr val="000000"/>
                </a:solidFill>
              </a:rPr>
              <a:t>на основе фактических данных бюджетного </a:t>
            </a:r>
            <a:r>
              <a:rPr lang="ru-RU" sz="1600" dirty="0">
                <a:solidFill>
                  <a:srgbClr val="000000"/>
                </a:solidFill>
              </a:rPr>
              <a:t>(бухгалтерского) </a:t>
            </a:r>
            <a:r>
              <a:rPr lang="ru-RU" sz="1600" dirty="0" smtClean="0">
                <a:solidFill>
                  <a:srgbClr val="000000"/>
                </a:solidFill>
              </a:rPr>
              <a:t>учета в учреждениях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Создание </a:t>
            </a:r>
            <a:r>
              <a:rPr lang="ru-RU" sz="1600" b="1" dirty="0">
                <a:solidFill>
                  <a:schemeClr val="accent6"/>
                </a:solidFill>
              </a:rPr>
              <a:t>единой системы управления </a:t>
            </a:r>
            <a:r>
              <a:rPr lang="ru-RU" sz="1600" dirty="0">
                <a:solidFill>
                  <a:srgbClr val="000000"/>
                </a:solidFill>
              </a:rPr>
              <a:t>нормативно-справочной </a:t>
            </a:r>
            <a:r>
              <a:rPr lang="ru-RU" sz="1600" dirty="0" smtClean="0">
                <a:solidFill>
                  <a:srgbClr val="000000"/>
                </a:solidFill>
              </a:rPr>
              <a:t>информацией (НСИ) – снижение рисков использования </a:t>
            </a:r>
            <a:r>
              <a:rPr lang="ru-RU" sz="1600" dirty="0" smtClean="0">
                <a:solidFill>
                  <a:srgbClr val="000000"/>
                </a:solidFill>
              </a:rPr>
              <a:t>устаревших </a:t>
            </a:r>
            <a:r>
              <a:rPr lang="ru-RU" sz="1600" dirty="0" smtClean="0">
                <a:solidFill>
                  <a:srgbClr val="000000"/>
                </a:solidFill>
              </a:rPr>
              <a:t>либо </a:t>
            </a:r>
            <a:r>
              <a:rPr lang="ru-RU" sz="1600" dirty="0" smtClean="0">
                <a:solidFill>
                  <a:srgbClr val="000000"/>
                </a:solidFill>
              </a:rPr>
              <a:t>противоречивых данных</a:t>
            </a:r>
            <a:endParaRPr lang="ru-RU" sz="1600" dirty="0" smtClean="0">
              <a:solidFill>
                <a:srgbClr val="000000"/>
              </a:solidFill>
            </a:endParaRPr>
          </a:p>
        </p:txBody>
      </p:sp>
      <p:sp>
        <p:nvSpPr>
          <p:cNvPr id="19459" name="Заголовок 1"/>
          <p:cNvSpPr txBox="1">
            <a:spLocks/>
          </p:cNvSpPr>
          <p:nvPr/>
        </p:nvSpPr>
        <p:spPr bwMode="auto">
          <a:xfrm>
            <a:off x="446128" y="559481"/>
            <a:ext cx="8229600" cy="43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Отдельные результаты </a:t>
            </a:r>
            <a:r>
              <a:rPr lang="ru-RU" sz="2000" dirty="0">
                <a:solidFill>
                  <a:srgbClr val="000000"/>
                </a:solidFill>
              </a:rPr>
              <a:t>централизации учета </a:t>
            </a:r>
            <a:r>
              <a:rPr lang="ru-RU" sz="2000" dirty="0" smtClean="0">
                <a:solidFill>
                  <a:srgbClr val="000000"/>
                </a:solidFill>
              </a:rPr>
              <a:t>(1)</a:t>
            </a:r>
            <a:endParaRPr lang="ru-RU" sz="2000" dirty="0">
              <a:solidFill>
                <a:srgbClr val="0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868" y="4581128"/>
            <a:ext cx="2484660" cy="1865359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7200" y="4365104"/>
            <a:ext cx="5194920" cy="209660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59143" lvl="1" indent="-457200">
              <a:buClr>
                <a:srgbClr val="A3B2C1"/>
              </a:buClr>
              <a:buFont typeface="+mj-lt"/>
              <a:buAutoNum type="arabicPeriod" startAt="4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Детализация </a:t>
            </a:r>
            <a:r>
              <a:rPr lang="ru-RU" sz="1600" dirty="0">
                <a:solidFill>
                  <a:srgbClr val="000000"/>
                </a:solidFill>
              </a:rPr>
              <a:t>существующего классификатора расходов учреждений по статьям затрат в рамках внедрения системы </a:t>
            </a:r>
            <a:r>
              <a:rPr lang="ru-RU" sz="1600" b="1" dirty="0">
                <a:solidFill>
                  <a:schemeClr val="accent6"/>
                </a:solidFill>
              </a:rPr>
              <a:t>управленческого учета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 startAt="4"/>
              <a:defRPr/>
            </a:pPr>
            <a:endParaRPr lang="ru-RU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1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D01264D-43B2-4A8D-8C1C-3B17D8419B22}" type="slidenum">
              <a:rPr lang="ru-RU" sz="1600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ru-RU" sz="1600" smtClean="0">
              <a:solidFill>
                <a:srgbClr val="0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41980" y="1250205"/>
            <a:ext cx="8362950" cy="302433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3B2C1"/>
              </a:buClr>
              <a:buNone/>
              <a:defRPr/>
            </a:pPr>
            <a:r>
              <a:rPr lang="ru-RU" sz="1800" b="1" dirty="0" smtClean="0">
                <a:solidFill>
                  <a:schemeClr val="accent6"/>
                </a:solidFill>
              </a:rPr>
              <a:t>2. Совершенствование</a:t>
            </a:r>
            <a:r>
              <a:rPr lang="ru-RU" sz="1800" dirty="0" smtClean="0">
                <a:solidFill>
                  <a:schemeClr val="accent6"/>
                </a:solidFill>
              </a:rPr>
              <a:t> </a:t>
            </a:r>
            <a:r>
              <a:rPr lang="ru-RU" sz="1800" dirty="0" smtClean="0">
                <a:solidFill>
                  <a:srgbClr val="000000"/>
                </a:solidFill>
              </a:rPr>
              <a:t>системы </a:t>
            </a:r>
            <a:r>
              <a:rPr lang="ru-RU" sz="1800" b="1" dirty="0" smtClean="0">
                <a:solidFill>
                  <a:schemeClr val="accent6"/>
                </a:solidFill>
              </a:rPr>
              <a:t>мониторинга</a:t>
            </a:r>
            <a:r>
              <a:rPr lang="ru-RU" sz="1800" dirty="0" smtClean="0">
                <a:solidFill>
                  <a:srgbClr val="000000"/>
                </a:solidFill>
              </a:rPr>
              <a:t>, оценки рисков и </a:t>
            </a:r>
            <a:r>
              <a:rPr lang="ru-RU" sz="1800" dirty="0" smtClean="0">
                <a:solidFill>
                  <a:srgbClr val="000000"/>
                </a:solidFill>
              </a:rPr>
              <a:t>контроля. Повышение </a:t>
            </a:r>
            <a:r>
              <a:rPr lang="ru-RU" sz="1800" b="1" dirty="0" smtClean="0">
                <a:solidFill>
                  <a:schemeClr val="accent6"/>
                </a:solidFill>
              </a:rPr>
              <a:t>прозрачности расходования </a:t>
            </a:r>
            <a:r>
              <a:rPr lang="ru-RU" sz="1800" dirty="0" smtClean="0">
                <a:solidFill>
                  <a:srgbClr val="000000"/>
                </a:solidFill>
              </a:rPr>
              <a:t>средств</a:t>
            </a:r>
            <a:endParaRPr lang="ru-RU" sz="1800" dirty="0" smtClean="0">
              <a:solidFill>
                <a:srgbClr val="000000"/>
              </a:solidFill>
            </a:endParaRP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8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Создание </a:t>
            </a:r>
            <a:r>
              <a:rPr lang="ru-RU" sz="1600" dirty="0">
                <a:solidFill>
                  <a:srgbClr val="000000"/>
                </a:solidFill>
              </a:rPr>
              <a:t>инструмента для полноценного осуществления учредителем </a:t>
            </a:r>
            <a:r>
              <a:rPr lang="ru-RU" sz="1600" dirty="0" smtClean="0">
                <a:solidFill>
                  <a:srgbClr val="000000"/>
                </a:solidFill>
              </a:rPr>
              <a:t>(ГРБС) и службой государственного финансового контроля на </a:t>
            </a:r>
            <a:r>
              <a:rPr lang="ru-RU" sz="1600" kern="0" dirty="0" smtClean="0"/>
              <a:t>системной </a:t>
            </a:r>
            <a:r>
              <a:rPr lang="ru-RU" sz="1600" kern="0" dirty="0"/>
              <a:t>и регулярной основе </a:t>
            </a:r>
            <a:r>
              <a:rPr lang="ru-RU" sz="1600" b="1" kern="0" dirty="0">
                <a:solidFill>
                  <a:schemeClr val="accent6"/>
                </a:solidFill>
              </a:rPr>
              <a:t>мониторинга</a:t>
            </a:r>
            <a:r>
              <a:rPr lang="ru-RU" sz="1600" kern="0" dirty="0"/>
              <a:t> </a:t>
            </a:r>
            <a:r>
              <a:rPr lang="ru-RU" sz="1600" kern="0" dirty="0" smtClean="0"/>
              <a:t>и </a:t>
            </a:r>
            <a:r>
              <a:rPr lang="ru-RU" sz="1600" b="1" kern="0" dirty="0" smtClean="0">
                <a:solidFill>
                  <a:schemeClr val="accent6"/>
                </a:solidFill>
              </a:rPr>
              <a:t>оценки рисков </a:t>
            </a:r>
            <a:r>
              <a:rPr lang="ru-RU" sz="1600" kern="0" dirty="0" smtClean="0"/>
              <a:t>деятельности </a:t>
            </a:r>
            <a:r>
              <a:rPr lang="ru-RU" sz="1600" b="1" kern="0" dirty="0">
                <a:solidFill>
                  <a:schemeClr val="accent6"/>
                </a:solidFill>
              </a:rPr>
              <a:t>подконтрольных</a:t>
            </a:r>
            <a:r>
              <a:rPr lang="ru-RU" sz="1600" kern="0" dirty="0"/>
              <a:t> </a:t>
            </a:r>
            <a:r>
              <a:rPr lang="ru-RU" sz="1600" kern="0" dirty="0" smtClean="0"/>
              <a:t>(подведомственных) организаций</a:t>
            </a:r>
            <a:endParaRPr lang="ru-RU" sz="1600" kern="0" dirty="0" smtClean="0"/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Возможность </a:t>
            </a:r>
            <a:r>
              <a:rPr lang="ru-RU" sz="1600" b="1" dirty="0" smtClean="0">
                <a:solidFill>
                  <a:schemeClr val="accent6"/>
                </a:solidFill>
              </a:rPr>
              <a:t>детализировать расходы</a:t>
            </a:r>
            <a:r>
              <a:rPr lang="ru-RU" sz="1600" dirty="0" smtClean="0">
                <a:solidFill>
                  <a:srgbClr val="000000"/>
                </a:solidFill>
              </a:rPr>
              <a:t> </a:t>
            </a:r>
            <a:r>
              <a:rPr lang="ru-RU" sz="1600" dirty="0">
                <a:solidFill>
                  <a:srgbClr val="000000"/>
                </a:solidFill>
              </a:rPr>
              <a:t>вплоть до первичного </a:t>
            </a:r>
            <a:r>
              <a:rPr lang="ru-RU" sz="1600" dirty="0" smtClean="0">
                <a:solidFill>
                  <a:srgbClr val="000000"/>
                </a:solidFill>
              </a:rPr>
              <a:t>документа в целях проведения комплексного </a:t>
            </a:r>
            <a:r>
              <a:rPr lang="ru-RU" sz="1600" dirty="0">
                <a:solidFill>
                  <a:srgbClr val="000000"/>
                </a:solidFill>
              </a:rPr>
              <a:t>анализа финансово-хозяйственной деятельности подведомственных </a:t>
            </a:r>
            <a:r>
              <a:rPr lang="ru-RU" sz="1600" dirty="0" smtClean="0">
                <a:solidFill>
                  <a:srgbClr val="000000"/>
                </a:solidFill>
              </a:rPr>
              <a:t>учреждений</a:t>
            </a:r>
          </a:p>
        </p:txBody>
      </p:sp>
      <p:sp>
        <p:nvSpPr>
          <p:cNvPr id="19459" name="Заголовок 1"/>
          <p:cNvSpPr txBox="1">
            <a:spLocks/>
          </p:cNvSpPr>
          <p:nvPr/>
        </p:nvSpPr>
        <p:spPr bwMode="auto">
          <a:xfrm>
            <a:off x="441980" y="536072"/>
            <a:ext cx="8229600" cy="43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Отдельные </a:t>
            </a:r>
            <a:r>
              <a:rPr lang="ru-RU" sz="2000" dirty="0">
                <a:solidFill>
                  <a:srgbClr val="000000"/>
                </a:solidFill>
              </a:rPr>
              <a:t>результаты централизации </a:t>
            </a:r>
            <a:r>
              <a:rPr lang="ru-RU" sz="2000" dirty="0" smtClean="0">
                <a:solidFill>
                  <a:srgbClr val="000000"/>
                </a:solidFill>
              </a:rPr>
              <a:t>учета (2)</a:t>
            </a:r>
            <a:endParaRPr lang="ru-RU" sz="2000" dirty="0">
              <a:solidFill>
                <a:srgbClr val="000000"/>
              </a:solidFill>
            </a:endParaRPr>
          </a:p>
          <a:p>
            <a:pPr>
              <a:defRPr/>
            </a:pPr>
            <a:endParaRPr lang="ru-RU" sz="2000" dirty="0">
              <a:solidFill>
                <a:srgbClr val="000000"/>
              </a:solidFill>
            </a:endParaRPr>
          </a:p>
        </p:txBody>
      </p:sp>
      <p:pic>
        <p:nvPicPr>
          <p:cNvPr id="1026" name="Picture 2" descr="http://nib-help.ru/wp-content/uploads/2016/05/c0cec5a5d92a08719e8351ccb39cae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316" y="4024030"/>
            <a:ext cx="3034680" cy="244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441980" y="4274540"/>
            <a:ext cx="5035336" cy="115212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 startAt="3"/>
              <a:defRPr/>
            </a:pPr>
            <a:r>
              <a:rPr lang="ru-RU" sz="1600" dirty="0">
                <a:solidFill>
                  <a:srgbClr val="000000"/>
                </a:solidFill>
              </a:rPr>
              <a:t>Внедрение в практику </a:t>
            </a:r>
            <a:r>
              <a:rPr lang="ru-RU" sz="1600" dirty="0" smtClean="0">
                <a:solidFill>
                  <a:srgbClr val="000000"/>
                </a:solidFill>
              </a:rPr>
              <a:t>работы ГРБС </a:t>
            </a:r>
            <a:r>
              <a:rPr lang="ru-RU" sz="1600" dirty="0">
                <a:solidFill>
                  <a:srgbClr val="000000"/>
                </a:solidFill>
              </a:rPr>
              <a:t>процедур </a:t>
            </a:r>
            <a:r>
              <a:rPr lang="ru-RU" sz="1600" b="1" dirty="0" smtClean="0">
                <a:solidFill>
                  <a:schemeClr val="accent6"/>
                </a:solidFill>
              </a:rPr>
              <a:t>предварительного </a:t>
            </a:r>
            <a:r>
              <a:rPr lang="ru-RU" sz="1600" dirty="0" smtClean="0">
                <a:solidFill>
                  <a:schemeClr val="tx1"/>
                </a:solidFill>
              </a:rPr>
              <a:t>ведомственного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accent6"/>
                </a:solidFill>
              </a:rPr>
              <a:t>контроля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 startAt="3"/>
              <a:defRPr/>
            </a:pPr>
            <a:endParaRPr lang="ru-RU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D01264D-43B2-4A8D-8C1C-3B17D8419B22}" type="slidenum">
              <a:rPr lang="ru-RU" sz="1600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ru-RU" sz="1600" smtClean="0">
              <a:solidFill>
                <a:srgbClr val="0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46128" y="1196753"/>
            <a:ext cx="8362950" cy="3456384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3B2C1"/>
              </a:buClr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3. Повышение </a:t>
            </a:r>
            <a:r>
              <a:rPr lang="ru-RU" sz="1800" b="1" dirty="0" smtClean="0">
                <a:solidFill>
                  <a:schemeClr val="accent6"/>
                </a:solidFill>
              </a:rPr>
              <a:t>эффективности</a:t>
            </a:r>
            <a:r>
              <a:rPr lang="ru-RU" sz="1800" dirty="0" smtClean="0">
                <a:solidFill>
                  <a:schemeClr val="accent6"/>
                </a:solidFill>
              </a:rPr>
              <a:t> </a:t>
            </a:r>
            <a:r>
              <a:rPr lang="ru-RU" sz="1800" dirty="0" smtClean="0">
                <a:solidFill>
                  <a:srgbClr val="000000"/>
                </a:solidFill>
              </a:rPr>
              <a:t>системы учета</a:t>
            </a: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800" dirty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>
                <a:solidFill>
                  <a:srgbClr val="000000"/>
                </a:solidFill>
              </a:rPr>
              <a:t>Построение системы юридически-значимого </a:t>
            </a:r>
            <a:r>
              <a:rPr lang="ru-RU" sz="1600" b="1" dirty="0">
                <a:solidFill>
                  <a:srgbClr val="CC0000"/>
                </a:solidFill>
              </a:rPr>
              <a:t>электронного документооборота</a:t>
            </a:r>
            <a:r>
              <a:rPr lang="ru-RU" sz="1600" dirty="0">
                <a:solidFill>
                  <a:srgbClr val="000000"/>
                </a:solidFill>
              </a:rPr>
              <a:t>, постепенный отказ от предоставления документов на бумажном </a:t>
            </a:r>
            <a:r>
              <a:rPr lang="ru-RU" sz="1600" dirty="0" smtClean="0">
                <a:solidFill>
                  <a:srgbClr val="000000"/>
                </a:solidFill>
              </a:rPr>
              <a:t>носителе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Повышение надежности функционирования системы за счет использования </a:t>
            </a:r>
            <a:r>
              <a:rPr lang="ru-RU" sz="1600" b="1" dirty="0" smtClean="0">
                <a:solidFill>
                  <a:srgbClr val="CC0000"/>
                </a:solidFill>
              </a:rPr>
              <a:t>центра </a:t>
            </a:r>
            <a:r>
              <a:rPr lang="ru-RU" sz="1600" b="1" dirty="0">
                <a:solidFill>
                  <a:srgbClr val="CC0000"/>
                </a:solidFill>
              </a:rPr>
              <a:t>обработки данных </a:t>
            </a:r>
            <a:r>
              <a:rPr lang="ru-RU" sz="1600" dirty="0">
                <a:solidFill>
                  <a:srgbClr val="000000"/>
                </a:solidFill>
              </a:rPr>
              <a:t>(ЦОД</a:t>
            </a:r>
            <a:r>
              <a:rPr lang="ru-RU" sz="1600" dirty="0" smtClean="0">
                <a:solidFill>
                  <a:srgbClr val="000000"/>
                </a:solidFill>
              </a:rPr>
              <a:t>)</a:t>
            </a:r>
            <a:r>
              <a:rPr lang="ru-RU" sz="1600" dirty="0">
                <a:solidFill>
                  <a:srgbClr val="000000"/>
                </a:solidFill>
              </a:rPr>
              <a:t> </a:t>
            </a:r>
            <a:r>
              <a:rPr lang="ru-RU" sz="1600" dirty="0" smtClean="0">
                <a:solidFill>
                  <a:srgbClr val="000000"/>
                </a:solidFill>
              </a:rPr>
              <a:t>с высоким уровнем отказоустойчивости </a:t>
            </a: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  <a:p>
            <a:pPr marL="759143" lvl="1" indent="-457200">
              <a:buClr>
                <a:srgbClr val="A3B2C1"/>
              </a:buClr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Последовательное </a:t>
            </a:r>
            <a:r>
              <a:rPr lang="ru-RU" sz="1600" dirty="0">
                <a:solidFill>
                  <a:srgbClr val="000000"/>
                </a:solidFill>
              </a:rPr>
              <a:t>выполнение норм федерального закона «О </a:t>
            </a:r>
            <a:r>
              <a:rPr lang="ru-RU" sz="1600" b="1" dirty="0">
                <a:solidFill>
                  <a:srgbClr val="CC0000"/>
                </a:solidFill>
              </a:rPr>
              <a:t>защите персональных </a:t>
            </a:r>
            <a:r>
              <a:rPr lang="ru-RU" sz="1600" b="1" dirty="0" smtClean="0">
                <a:solidFill>
                  <a:srgbClr val="CC0000"/>
                </a:solidFill>
              </a:rPr>
              <a:t>данных</a:t>
            </a:r>
            <a:r>
              <a:rPr lang="ru-RU" sz="1600" dirty="0" smtClean="0">
                <a:solidFill>
                  <a:srgbClr val="000000"/>
                </a:solidFill>
              </a:rPr>
              <a:t>». Аттестация </a:t>
            </a:r>
            <a:r>
              <a:rPr lang="ru-RU" sz="1600" dirty="0">
                <a:solidFill>
                  <a:srgbClr val="000000"/>
                </a:solidFill>
              </a:rPr>
              <a:t>ЦОД по требованиям </a:t>
            </a:r>
            <a:r>
              <a:rPr lang="ru-RU" sz="1600" b="1" dirty="0">
                <a:solidFill>
                  <a:srgbClr val="B90000"/>
                </a:solidFill>
              </a:rPr>
              <a:t>безопасности ГИС и персональных </a:t>
            </a:r>
            <a:r>
              <a:rPr lang="ru-RU" sz="1600" b="1" dirty="0" smtClean="0">
                <a:solidFill>
                  <a:srgbClr val="B90000"/>
                </a:solidFill>
              </a:rPr>
              <a:t>данных</a:t>
            </a:r>
            <a:endParaRPr lang="ru-RU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</p:txBody>
      </p:sp>
      <p:sp>
        <p:nvSpPr>
          <p:cNvPr id="19459" name="Заголовок 1"/>
          <p:cNvSpPr txBox="1">
            <a:spLocks/>
          </p:cNvSpPr>
          <p:nvPr/>
        </p:nvSpPr>
        <p:spPr bwMode="auto">
          <a:xfrm>
            <a:off x="468417" y="512679"/>
            <a:ext cx="8229600" cy="43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Отдельные </a:t>
            </a:r>
            <a:r>
              <a:rPr lang="ru-RU" sz="2000" dirty="0">
                <a:solidFill>
                  <a:srgbClr val="000000"/>
                </a:solidFill>
              </a:rPr>
              <a:t>результаты централизации </a:t>
            </a:r>
            <a:r>
              <a:rPr lang="ru-RU" sz="2000" dirty="0" smtClean="0">
                <a:solidFill>
                  <a:srgbClr val="000000"/>
                </a:solidFill>
              </a:rPr>
              <a:t>учета (3)</a:t>
            </a:r>
            <a:endParaRPr lang="ru-RU" sz="2000" dirty="0">
              <a:solidFill>
                <a:srgbClr val="0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010" y="4502562"/>
            <a:ext cx="2727181" cy="1806757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55360" y="4725144"/>
            <a:ext cx="5124752" cy="1656184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59143" lvl="1" indent="-457200">
              <a:buClr>
                <a:srgbClr val="A3B2C1"/>
              </a:buClr>
              <a:buFont typeface="+mj-lt"/>
              <a:buAutoNum type="arabicPeriod" startAt="4"/>
              <a:defRPr/>
            </a:pPr>
            <a:r>
              <a:rPr lang="ru-RU" sz="1600" b="1" dirty="0">
                <a:solidFill>
                  <a:schemeClr val="accent6"/>
                </a:solidFill>
              </a:rPr>
              <a:t>Экономическая </a:t>
            </a:r>
            <a:r>
              <a:rPr lang="ru-RU" sz="1600" b="1" dirty="0" smtClean="0">
                <a:solidFill>
                  <a:schemeClr val="accent6"/>
                </a:solidFill>
              </a:rPr>
              <a:t>эффективность. </a:t>
            </a:r>
            <a:r>
              <a:rPr lang="ru-RU" sz="1600" dirty="0" smtClean="0">
                <a:solidFill>
                  <a:schemeClr val="tx1"/>
                </a:solidFill>
              </a:rPr>
              <a:t>Снижение</a:t>
            </a:r>
            <a:r>
              <a:rPr lang="ru-RU" sz="1600" dirty="0" smtClean="0">
                <a:solidFill>
                  <a:srgbClr val="000000"/>
                </a:solidFill>
              </a:rPr>
              <a:t> </a:t>
            </a:r>
            <a:r>
              <a:rPr lang="ru-RU" sz="1600" dirty="0">
                <a:solidFill>
                  <a:srgbClr val="000000"/>
                </a:solidFill>
              </a:rPr>
              <a:t>затрат в 2 раза за счет создания единого ЦОД, централизованного обновления конфигураций, осуществления государственным центром компетенции первой линии </a:t>
            </a:r>
            <a:r>
              <a:rPr lang="ru-RU" sz="1600" dirty="0" smtClean="0">
                <a:solidFill>
                  <a:srgbClr val="000000"/>
                </a:solidFill>
              </a:rPr>
              <a:t>поддержки</a:t>
            </a:r>
            <a:endParaRPr lang="ru-RU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A3B2C1"/>
              </a:buClr>
              <a:buFont typeface="+mj-lt"/>
              <a:buAutoNum type="arabicPeriod"/>
              <a:defRPr/>
            </a:pPr>
            <a:endParaRPr lang="ru-RU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1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3950150"/>
            <a:ext cx="2505045" cy="1835092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17868228"/>
              </p:ext>
            </p:extLst>
          </p:nvPr>
        </p:nvGraphicFramePr>
        <p:xfrm>
          <a:off x="338944" y="-315416"/>
          <a:ext cx="846611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>
                <a:solidFill>
                  <a:srgbClr val="000000"/>
                </a:solidFill>
              </a:rPr>
              <a:pPr/>
              <a:t>14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1794" y="1090448"/>
            <a:ext cx="8332440" cy="50405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1. </a:t>
            </a:r>
            <a:r>
              <a:rPr lang="ru-RU" sz="2000" b="1" dirty="0" smtClean="0">
                <a:solidFill>
                  <a:schemeClr val="accent6"/>
                </a:solidFill>
              </a:rPr>
              <a:t>Интеграция</a:t>
            </a:r>
            <a:r>
              <a:rPr lang="ru-RU" sz="2000" b="1" dirty="0" smtClean="0">
                <a:solidFill>
                  <a:srgbClr val="B90000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(бесшовная)</a:t>
            </a:r>
            <a:r>
              <a:rPr lang="ru-RU" sz="2000" b="1" dirty="0" smtClean="0">
                <a:solidFill>
                  <a:srgbClr val="B9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сегментов </a:t>
            </a:r>
            <a:r>
              <a:rPr lang="ru-RU" sz="2000" dirty="0">
                <a:solidFill>
                  <a:srgbClr val="000000"/>
                </a:solidFill>
              </a:rPr>
              <a:t>электронного </a:t>
            </a:r>
            <a:r>
              <a:rPr lang="ru-RU" sz="2000" dirty="0" smtClean="0">
                <a:solidFill>
                  <a:srgbClr val="000000"/>
                </a:solidFill>
              </a:rPr>
              <a:t>бюджета</a:t>
            </a:r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457200" y="528657"/>
            <a:ext cx="8229600" cy="49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sz="2000" dirty="0" smtClean="0">
                <a:solidFill>
                  <a:srgbClr val="000000"/>
                </a:solidFill>
              </a:rPr>
              <a:t>Дальнейшее развитие системы..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3449021"/>
            <a:ext cx="8507288" cy="864097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2. Подготовка к созданию </a:t>
            </a:r>
            <a:r>
              <a:rPr lang="ru-RU" sz="2000" b="1" dirty="0" smtClean="0">
                <a:solidFill>
                  <a:srgbClr val="B90000"/>
                </a:solidFill>
              </a:rPr>
              <a:t>общего центра обслуживания (ОЦО)</a:t>
            </a:r>
            <a:r>
              <a:rPr lang="ru-RU" sz="2000" dirty="0" smtClean="0">
                <a:solidFill>
                  <a:schemeClr val="tx1"/>
                </a:solidFill>
              </a:rPr>
              <a:t>* путем автоматизации и роботизации бизнес-процессов учета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3047" y="6063679"/>
            <a:ext cx="83007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1400" kern="0" dirty="0">
                <a:solidFill>
                  <a:srgbClr val="000000"/>
                </a:solidFill>
                <a:latin typeface="+mn-lt"/>
              </a:rPr>
              <a:t>* ОЦО - модель деятельности, при которой </a:t>
            </a:r>
            <a:r>
              <a:rPr lang="ru-RU" sz="1400" b="1" kern="0" dirty="0">
                <a:solidFill>
                  <a:srgbClr val="C00000"/>
                </a:solidFill>
                <a:latin typeface="+mn-lt"/>
              </a:rPr>
              <a:t>типовые </a:t>
            </a:r>
            <a:r>
              <a:rPr lang="ru-RU" sz="1400" kern="0" dirty="0">
                <a:solidFill>
                  <a:srgbClr val="000000"/>
                </a:solidFill>
                <a:latin typeface="+mn-lt"/>
              </a:rPr>
              <a:t>вспомогательные</a:t>
            </a:r>
            <a:r>
              <a:rPr lang="ru-RU" sz="1400" b="1" kern="0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1400" kern="0" dirty="0">
                <a:solidFill>
                  <a:srgbClr val="000000"/>
                </a:solidFill>
                <a:latin typeface="+mn-lt"/>
              </a:rPr>
              <a:t>функции организации передаются в </a:t>
            </a:r>
            <a:r>
              <a:rPr lang="ru-RU" sz="1400" b="1" kern="0" dirty="0">
                <a:solidFill>
                  <a:srgbClr val="C00000"/>
                </a:solidFill>
                <a:latin typeface="+mn-lt"/>
              </a:rPr>
              <a:t>специализированный общий центр</a:t>
            </a:r>
            <a:endParaRPr lang="ru-RU" sz="1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73047" y="4401108"/>
            <a:ext cx="6054651" cy="864096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3B2C1"/>
              </a:buClr>
              <a:buFont typeface="Symbol" pitchFamily="18" charset="2"/>
              <a:buNone/>
            </a:pPr>
            <a:r>
              <a:rPr lang="ru-RU" sz="1800" dirty="0" smtClean="0">
                <a:solidFill>
                  <a:srgbClr val="000000"/>
                </a:solidFill>
              </a:rPr>
              <a:t>Цель этапа: последовательный </a:t>
            </a:r>
            <a:r>
              <a:rPr lang="ru-RU" sz="1800" b="1" dirty="0" smtClean="0">
                <a:solidFill>
                  <a:srgbClr val="B90000"/>
                </a:solidFill>
              </a:rPr>
              <a:t>реинжиниринг</a:t>
            </a:r>
            <a:r>
              <a:rPr lang="ru-RU" sz="1800" dirty="0" smtClean="0">
                <a:solidFill>
                  <a:srgbClr val="000000"/>
                </a:solidFill>
              </a:rPr>
              <a:t> бизнес-процессов бухгалтерского учета с целью </a:t>
            </a:r>
            <a:r>
              <a:rPr lang="ru-RU" sz="1800" dirty="0">
                <a:solidFill>
                  <a:srgbClr val="000000"/>
                </a:solidFill>
              </a:rPr>
              <a:t>их </a:t>
            </a:r>
            <a:r>
              <a:rPr lang="ru-RU" sz="1800" dirty="0" smtClean="0">
                <a:solidFill>
                  <a:srgbClr val="000000"/>
                </a:solidFill>
              </a:rPr>
              <a:t>тотальной автоматизации</a:t>
            </a:r>
          </a:p>
          <a:p>
            <a:pPr marL="0" indent="0">
              <a:buClr>
                <a:srgbClr val="A3B2C1"/>
              </a:buClr>
              <a:buFont typeface="Symbol" pitchFamily="18" charset="2"/>
              <a:buNone/>
            </a:pPr>
            <a:endParaRPr lang="ru-RU" sz="1800" dirty="0" smtClean="0">
              <a:solidFill>
                <a:srgbClr val="000000"/>
              </a:solidFill>
            </a:endParaRPr>
          </a:p>
          <a:p>
            <a:pPr marL="0" indent="0">
              <a:buClr>
                <a:srgbClr val="A3B2C1"/>
              </a:buClr>
              <a:buFont typeface="Symbol" pitchFamily="18" charset="2"/>
              <a:buNone/>
            </a:pPr>
            <a:endParaRPr lang="ru-RU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51520" y="3140968"/>
            <a:ext cx="8733656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sz="4000" kern="0" dirty="0" smtClean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70862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8A5A5-5325-4CBE-9545-3EF55E2AB8AD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67544" y="620688"/>
            <a:ext cx="8136904" cy="72008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Базовые сегменты региональной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облачной ИС «Электронный бюджет»: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pPr marL="274320" marR="0" lvl="0" indent="-27432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93040373"/>
              </p:ext>
            </p:extLst>
          </p:nvPr>
        </p:nvGraphicFramePr>
        <p:xfrm>
          <a:off x="683568" y="1124744"/>
          <a:ext cx="820891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6" descr="http://www.fainaidea.com/wp-content/uploads/2015/11/10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629113"/>
            <a:ext cx="442655" cy="44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fainaidea.com/wp-content/uploads/2015/11/10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218593"/>
            <a:ext cx="442655" cy="44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fainaidea.com/wp-content/uploads/2015/11/10.pn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52936"/>
            <a:ext cx="442655" cy="44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6096" y="1201130"/>
            <a:ext cx="413543" cy="2792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52320" y="2612850"/>
            <a:ext cx="413543" cy="2792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5192551"/>
            <a:ext cx="413543" cy="27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84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howtomakemoney-fast.com/wp-content/uploads/2015/11/shutterstock_612344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640" y="4966807"/>
            <a:ext cx="2016224" cy="176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2"/>
          <p:cNvSpPr txBox="1">
            <a:spLocks/>
          </p:cNvSpPr>
          <p:nvPr/>
        </p:nvSpPr>
        <p:spPr bwMode="auto">
          <a:xfrm>
            <a:off x="506296" y="1732452"/>
            <a:ext cx="3660293" cy="364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/>
              <a:defRPr/>
            </a:pPr>
            <a:r>
              <a:rPr lang="ru-RU" b="1" kern="0" dirty="0">
                <a:solidFill>
                  <a:srgbClr val="B90000"/>
                </a:solidFill>
              </a:rPr>
              <a:t>Низкое качество учета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r>
              <a:rPr lang="ru-RU" sz="1400" kern="0" dirty="0">
                <a:solidFill>
                  <a:srgbClr val="000000"/>
                </a:solidFill>
              </a:rPr>
              <a:t>В </a:t>
            </a:r>
            <a:r>
              <a:rPr lang="ru-RU" sz="1400" dirty="0">
                <a:solidFill>
                  <a:srgbClr val="000000"/>
                </a:solidFill>
              </a:rPr>
              <a:t>отдельных учреждениях учет не является достоверным, несвоевременно сдается </a:t>
            </a:r>
            <a:r>
              <a:rPr lang="ru-RU" sz="1400" dirty="0" smtClean="0">
                <a:solidFill>
                  <a:srgbClr val="000000"/>
                </a:solidFill>
              </a:rPr>
              <a:t>отчетность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endParaRPr lang="ru-RU" sz="1400" dirty="0">
              <a:solidFill>
                <a:srgbClr val="000000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endParaRPr lang="ru-RU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2"/>
              <a:defRPr/>
            </a:pPr>
            <a:r>
              <a:rPr lang="ru-RU" b="1" kern="0" dirty="0" smtClean="0">
                <a:solidFill>
                  <a:srgbClr val="B90000"/>
                </a:solidFill>
              </a:rPr>
              <a:t>Неэффективные затраты 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kern="0" dirty="0"/>
              <a:t>на содержание избыточной численности </a:t>
            </a:r>
            <a:r>
              <a:rPr lang="ru-RU" sz="1400" kern="0" dirty="0" smtClean="0"/>
              <a:t>бухгалтеров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None/>
            </a:pPr>
            <a:endParaRPr lang="ru-RU" sz="1400" kern="0" dirty="0"/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None/>
            </a:pPr>
            <a:endParaRPr lang="ru-RU" sz="1400" kern="0" dirty="0"/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3"/>
              <a:defRPr/>
            </a:pPr>
            <a:r>
              <a:rPr lang="ru-RU" b="1" kern="0" dirty="0" smtClean="0">
                <a:solidFill>
                  <a:srgbClr val="B90000"/>
                </a:solidFill>
              </a:rPr>
              <a:t>Наличие </a:t>
            </a:r>
            <a:r>
              <a:rPr lang="ru-RU" b="1" kern="0" dirty="0">
                <a:solidFill>
                  <a:srgbClr val="B90000"/>
                </a:solidFill>
              </a:rPr>
              <a:t>злоупотреблений </a:t>
            </a:r>
            <a:endParaRPr lang="ru-RU" b="1" kern="0" dirty="0" smtClean="0">
              <a:solidFill>
                <a:srgbClr val="B90000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r>
              <a:rPr lang="ru-RU" sz="1400" kern="0" dirty="0" smtClean="0">
                <a:solidFill>
                  <a:srgbClr val="000000"/>
                </a:solidFill>
              </a:rPr>
              <a:t>в части начислений и выплаты зарплаты.</a:t>
            </a:r>
            <a:endParaRPr lang="ru-RU" sz="1400" kern="0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 bwMode="auto">
          <a:xfrm>
            <a:off x="5004048" y="940363"/>
            <a:ext cx="3871378" cy="633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r>
              <a:rPr lang="ru-RU" sz="2000" kern="0" dirty="0" smtClean="0">
                <a:solidFill>
                  <a:srgbClr val="000000"/>
                </a:solidFill>
              </a:rPr>
              <a:t>Преимущества централизации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28230" y="781694"/>
            <a:ext cx="3816423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Wingdings" pitchFamily="2" charset="2"/>
              <a:buNone/>
              <a:defRPr/>
            </a:pPr>
            <a:r>
              <a:rPr lang="ru-RU" sz="2000" b="1" kern="0" dirty="0" smtClean="0">
                <a:solidFill>
                  <a:srgbClr val="B90000"/>
                </a:solidFill>
              </a:rPr>
              <a:t>Недостатки</a:t>
            </a:r>
            <a:r>
              <a:rPr lang="ru-RU" sz="2000" kern="0" dirty="0" smtClean="0">
                <a:solidFill>
                  <a:srgbClr val="000000"/>
                </a:solidFill>
              </a:rPr>
              <a:t> действовавшей системы бухгалтерского учета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5076055" y="1732452"/>
            <a:ext cx="3744417" cy="392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1600">
                <a:solidFill>
                  <a:schemeClr val="tx1"/>
                </a:solidFill>
                <a:latin typeface="+mn-lt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/>
              <a:defRPr/>
            </a:pPr>
            <a:r>
              <a:rPr lang="ru-RU" b="1" kern="0" dirty="0" smtClean="0">
                <a:solidFill>
                  <a:srgbClr val="B90000"/>
                </a:solidFill>
              </a:rPr>
              <a:t>Сверка учета с отчетностью, </a:t>
            </a:r>
            <a:r>
              <a:rPr lang="ru-RU" kern="0" dirty="0" smtClean="0"/>
              <a:t>предварительный </a:t>
            </a:r>
            <a:r>
              <a:rPr lang="ru-RU" kern="0" dirty="0"/>
              <a:t>контроль; </a:t>
            </a:r>
            <a:r>
              <a:rPr lang="ru-RU" b="1" kern="0" dirty="0" smtClean="0">
                <a:solidFill>
                  <a:schemeClr val="accent6"/>
                </a:solidFill>
              </a:rPr>
              <a:t>мониторинг</a:t>
            </a:r>
            <a:r>
              <a:rPr lang="ru-RU" kern="0" dirty="0" smtClean="0"/>
              <a:t> </a:t>
            </a:r>
            <a:r>
              <a:rPr lang="ru-RU" kern="0" dirty="0"/>
              <a:t>деятельности подконтрольных </a:t>
            </a:r>
            <a:r>
              <a:rPr lang="ru-RU" kern="0" dirty="0" smtClean="0"/>
              <a:t>организаций на регулярной основе.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None/>
            </a:pPr>
            <a:endParaRPr lang="ru-RU" kern="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2"/>
              <a:defRPr/>
            </a:pPr>
            <a:r>
              <a:rPr lang="ru-RU" b="1" kern="0" dirty="0" smtClean="0">
                <a:solidFill>
                  <a:srgbClr val="B90000"/>
                </a:solidFill>
              </a:rPr>
              <a:t>Рост производительности</a:t>
            </a:r>
            <a:r>
              <a:rPr lang="ru-RU" kern="0" dirty="0" smtClean="0">
                <a:solidFill>
                  <a:srgbClr val="000000"/>
                </a:solidFill>
              </a:rPr>
              <a:t>  более, чем 2 раза за счет автоматизации процессов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2"/>
              <a:defRPr/>
            </a:pPr>
            <a:endParaRPr lang="ru-RU" b="1" kern="0" dirty="0">
              <a:solidFill>
                <a:srgbClr val="B9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2"/>
              <a:defRPr/>
            </a:pPr>
            <a:r>
              <a:rPr lang="ru-RU" b="1" kern="0" dirty="0" smtClean="0">
                <a:solidFill>
                  <a:srgbClr val="B90000"/>
                </a:solidFill>
              </a:rPr>
              <a:t>Контроль </a:t>
            </a:r>
            <a:r>
              <a:rPr lang="ru-RU" kern="0" dirty="0" smtClean="0">
                <a:solidFill>
                  <a:srgbClr val="000000"/>
                </a:solidFill>
              </a:rPr>
              <a:t>за проведением учетных процедур </a:t>
            </a:r>
            <a:r>
              <a:rPr lang="ru-RU" b="1" kern="0" dirty="0" smtClean="0">
                <a:solidFill>
                  <a:srgbClr val="B90000"/>
                </a:solidFill>
              </a:rPr>
              <a:t>в реальном времени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Clr>
                <a:srgbClr val="CC0000"/>
              </a:buClr>
              <a:buFont typeface="+mj-lt"/>
              <a:buAutoNum type="arabicPeriod" startAt="2"/>
              <a:defRPr/>
            </a:pPr>
            <a:endParaRPr lang="ru-RU" kern="0" dirty="0" smtClean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18A5A5-5325-4CBE-9545-3EF55E2AB8A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 bwMode="auto">
          <a:xfrm>
            <a:off x="4427984" y="2276872"/>
            <a:ext cx="360040" cy="216024"/>
          </a:xfrm>
          <a:prstGeom prst="rightArrow">
            <a:avLst>
              <a:gd name="adj1" fmla="val 100000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buClr>
                <a:srgbClr val="CC0000">
                  <a:lumMod val="75000"/>
                </a:srgbClr>
              </a:buClr>
              <a:defRPr/>
            </a:pPr>
            <a:endParaRPr lang="ru-RU" sz="16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 bwMode="auto">
          <a:xfrm>
            <a:off x="4425712" y="3577158"/>
            <a:ext cx="360040" cy="216024"/>
          </a:xfrm>
          <a:prstGeom prst="rightArrow">
            <a:avLst>
              <a:gd name="adj1" fmla="val 100000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buClr>
                <a:srgbClr val="CC0000">
                  <a:lumMod val="75000"/>
                </a:srgbClr>
              </a:buClr>
              <a:defRPr/>
            </a:pPr>
            <a:endParaRPr lang="ru-RU" sz="16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 bwMode="auto">
          <a:xfrm>
            <a:off x="4425712" y="4844524"/>
            <a:ext cx="360040" cy="216024"/>
          </a:xfrm>
          <a:prstGeom prst="rightArrow">
            <a:avLst>
              <a:gd name="adj1" fmla="val 100000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buClr>
                <a:srgbClr val="CC0000">
                  <a:lumMod val="75000"/>
                </a:srgbClr>
              </a:buClr>
              <a:defRPr/>
            </a:pPr>
            <a:endParaRPr lang="ru-RU" sz="1600" b="1" dirty="0" smtClean="0">
              <a:solidFill>
                <a:srgbClr val="FFFFFF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79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ndustrialconflicts.ru/i/face_confmsg_icon2/48583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838" y="3645024"/>
            <a:ext cx="4432922" cy="286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18A5A5-5325-4CBE-9545-3EF55E2AB8A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321838" y="548679"/>
            <a:ext cx="4432922" cy="285668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В регионе создана единая </a:t>
            </a:r>
            <a:r>
              <a:rPr lang="ru-RU" sz="2000" b="1" dirty="0" smtClean="0">
                <a:solidFill>
                  <a:schemeClr val="accent6"/>
                </a:solidFill>
              </a:rPr>
              <a:t>централизованная</a:t>
            </a:r>
            <a:r>
              <a:rPr lang="ru-RU" sz="2000" dirty="0" smtClean="0">
                <a:solidFill>
                  <a:schemeClr val="accent6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информационная </a:t>
            </a:r>
            <a:r>
              <a:rPr lang="ru-RU" sz="2000" b="1" dirty="0" smtClean="0">
                <a:solidFill>
                  <a:schemeClr val="accent6"/>
                </a:solidFill>
              </a:rPr>
              <a:t>система учета </a:t>
            </a:r>
            <a:r>
              <a:rPr lang="ru-RU" sz="2000" dirty="0" smtClean="0">
                <a:solidFill>
                  <a:srgbClr val="000000"/>
                </a:solidFill>
              </a:rPr>
              <a:t>и отчетности в органах власти и государственных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</a:rPr>
              <a:t>учреждениях </a:t>
            </a:r>
          </a:p>
          <a:p>
            <a:pPr marL="0" indent="0" algn="ctr">
              <a:lnSpc>
                <a:spcPct val="120000"/>
              </a:lnSpc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2000" b="1" dirty="0" smtClean="0">
                <a:solidFill>
                  <a:schemeClr val="accent6"/>
                </a:solidFill>
              </a:rPr>
              <a:t>АИС ФХД</a:t>
            </a:r>
          </a:p>
          <a:p>
            <a:pPr marL="0" indent="0" algn="ctr">
              <a:lnSpc>
                <a:spcPct val="120000"/>
              </a:lnSpc>
              <a:buClr>
                <a:srgbClr val="A3B2C1"/>
              </a:buClr>
              <a:buFont typeface="Symbol" pitchFamily="18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(облачное решение на базе 1С) </a:t>
            </a:r>
          </a:p>
          <a:p>
            <a:pPr algn="ctr">
              <a:lnSpc>
                <a:spcPct val="120000"/>
              </a:lnSpc>
              <a:buClr>
                <a:srgbClr val="A3B2C1"/>
              </a:buClr>
              <a:defRPr/>
            </a:pPr>
            <a:endParaRPr lang="ru-RU" sz="2000" dirty="0">
              <a:solidFill>
                <a:srgbClr val="00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37293293"/>
              </p:ext>
            </p:extLst>
          </p:nvPr>
        </p:nvGraphicFramePr>
        <p:xfrm>
          <a:off x="-180528" y="332656"/>
          <a:ext cx="4896544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576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dis.podelise.ru/pars_docs/diser_refs/60/59563/59563-32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" t="3608" r="70861" b="27950"/>
          <a:stretch/>
        </p:blipFill>
        <p:spPr bwMode="auto">
          <a:xfrm>
            <a:off x="2457804" y="5411668"/>
            <a:ext cx="1754156" cy="110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antikgem.ru/wp-content/uploads/2014/01/server-sal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684" y="5239510"/>
            <a:ext cx="2969088" cy="124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18A5A5-5325-4CBE-9545-3EF55E2AB8AD}" type="slidenum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17041" y="463223"/>
            <a:ext cx="8425070" cy="655944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lang="ru-RU" b="1" dirty="0" smtClean="0">
                <a:solidFill>
                  <a:schemeClr val="accent6"/>
                </a:solidFill>
                <a:latin typeface="Tahoma"/>
              </a:rPr>
              <a:t>До внедрения </a:t>
            </a:r>
            <a:r>
              <a:rPr lang="ru-RU" sz="1800" dirty="0" smtClean="0">
                <a:solidFill>
                  <a:srgbClr val="000000"/>
                </a:solidFill>
                <a:latin typeface="Tahoma"/>
              </a:rPr>
              <a:t>облачного решения по бухгалтерскому учету и начислению заработной платы: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  <a:p>
            <a:pPr marL="274320" marR="0" lvl="0" indent="-27432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pic>
        <p:nvPicPr>
          <p:cNvPr id="1028" name="Picture 4" descr="http://ingapak.com/wp-content/uploads/2016/03/exc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883" y="1970959"/>
            <a:ext cx="1789223" cy="92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10602" y="1193666"/>
            <a:ext cx="9380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A3B2C1"/>
              </a:buClr>
              <a:buSzPct val="100000"/>
              <a:defRPr/>
            </a:pPr>
            <a:r>
              <a:rPr lang="en-US" sz="3200" b="1" dirty="0" smtClean="0">
                <a:solidFill>
                  <a:schemeClr val="accent6"/>
                </a:solidFill>
                <a:latin typeface="Tahoma"/>
              </a:rPr>
              <a:t>5%</a:t>
            </a:r>
            <a:endParaRPr lang="ru-RU" sz="3200" b="1" dirty="0">
              <a:solidFill>
                <a:schemeClr val="accent6"/>
              </a:solidFill>
              <a:latin typeface="Tahoma"/>
            </a:endParaRPr>
          </a:p>
        </p:txBody>
      </p:sp>
      <p:pic>
        <p:nvPicPr>
          <p:cNvPr id="1030" name="Picture 6" descr="http://www.fainaidea.com/wp-content/uploads/2015/11/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97" y="1851624"/>
            <a:ext cx="1162735" cy="116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02290" y="1193666"/>
            <a:ext cx="1460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A3B2C1"/>
              </a:buClr>
              <a:buSzPct val="100000"/>
              <a:defRPr/>
            </a:pPr>
            <a:r>
              <a:rPr lang="en-US" sz="3200" b="1" dirty="0" smtClean="0">
                <a:solidFill>
                  <a:schemeClr val="accent6"/>
                </a:solidFill>
                <a:latin typeface="Tahoma"/>
              </a:rPr>
              <a:t>85%</a:t>
            </a:r>
            <a:r>
              <a:rPr lang="ru-RU" sz="3200" b="1" dirty="0" smtClean="0">
                <a:solidFill>
                  <a:schemeClr val="accent6"/>
                </a:solidFill>
                <a:latin typeface="Tahoma"/>
              </a:rPr>
              <a:t>*</a:t>
            </a:r>
            <a:endParaRPr lang="ru-RU" sz="3200" b="1" dirty="0">
              <a:solidFill>
                <a:schemeClr val="accent6"/>
              </a:solidFill>
              <a:latin typeface="Tahom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09915" y="1193666"/>
            <a:ext cx="1199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buClr>
                <a:srgbClr val="A3B2C1"/>
              </a:buClr>
              <a:buSzPct val="100000"/>
              <a:defRPr/>
            </a:pPr>
            <a:r>
              <a:rPr lang="ru-RU" sz="3200" b="1" dirty="0" smtClean="0">
                <a:solidFill>
                  <a:schemeClr val="accent6"/>
                </a:solidFill>
                <a:latin typeface="Tahoma"/>
              </a:rPr>
              <a:t>10</a:t>
            </a:r>
            <a:r>
              <a:rPr lang="en-US" sz="3200" b="1" dirty="0" smtClean="0">
                <a:solidFill>
                  <a:schemeClr val="accent6"/>
                </a:solidFill>
                <a:latin typeface="Tahoma"/>
              </a:rPr>
              <a:t>%</a:t>
            </a:r>
            <a:endParaRPr lang="ru-RU" sz="3200" b="1" dirty="0">
              <a:solidFill>
                <a:schemeClr val="accent6"/>
              </a:solidFill>
              <a:latin typeface="Tahoma"/>
            </a:endParaRPr>
          </a:p>
        </p:txBody>
      </p:sp>
      <p:pic>
        <p:nvPicPr>
          <p:cNvPr id="1032" name="Picture 8" descr="http://i.doc-lvv.ru/upload/iblock/37b/kvqyh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103" y="1893293"/>
            <a:ext cx="1869947" cy="114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719560" y="2988042"/>
            <a:ext cx="1872208" cy="41764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lang="ru-RU" sz="1200" dirty="0" smtClean="0">
                <a:solidFill>
                  <a:srgbClr val="000000"/>
                </a:solidFill>
                <a:latin typeface="Tahoma"/>
              </a:rPr>
              <a:t>* часть ПО устаревших версий, без поддержки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  <a:p>
            <a:pPr marL="274320" marR="0" lvl="0" indent="-27432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pic>
        <p:nvPicPr>
          <p:cNvPr id="1034" name="Picture 10" descr="http://xn--20-6kc3bfr2e.xn--p1ai/wp-content/uploads/2015/04/9361_html_m227dc98f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756" y="3853652"/>
            <a:ext cx="1267252" cy="118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нак запрета 5"/>
          <p:cNvSpPr/>
          <p:nvPr/>
        </p:nvSpPr>
        <p:spPr bwMode="auto">
          <a:xfrm>
            <a:off x="2313306" y="4214557"/>
            <a:ext cx="1018718" cy="1002483"/>
          </a:xfrm>
          <a:prstGeom prst="noSmoking">
            <a:avLst>
              <a:gd name="adj" fmla="val 18451"/>
            </a:avLst>
          </a:prstGeom>
          <a:solidFill>
            <a:schemeClr val="accent6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3901135" y="3944480"/>
            <a:ext cx="2578672" cy="594465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Повсеместное нарушение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закона о перс данных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05588" y="5262670"/>
            <a:ext cx="2304256" cy="96630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Затраты на поддержку нестандартных конфигураций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195952" y="4704652"/>
            <a:ext cx="3336105" cy="394278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Избыточные затраты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rPr>
              <a:t>на создание инфраструктуры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 bwMode="auto">
          <a:xfrm>
            <a:off x="981148" y="3573016"/>
            <a:ext cx="747928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Объект 2"/>
          <p:cNvSpPr txBox="1">
            <a:spLocks/>
          </p:cNvSpPr>
          <p:nvPr/>
        </p:nvSpPr>
        <p:spPr>
          <a:xfrm>
            <a:off x="6645116" y="1611977"/>
            <a:ext cx="1229340" cy="417647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None/>
              <a:tabLst/>
              <a:defRPr/>
            </a:pPr>
            <a:r>
              <a:rPr lang="ru-RU" sz="1600" dirty="0" smtClean="0">
                <a:solidFill>
                  <a:srgbClr val="000000"/>
                </a:solidFill>
                <a:latin typeface="Tahoma"/>
              </a:rPr>
              <a:t>Прочие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  <a:p>
            <a:pPr marL="274320" marR="0" lvl="0" indent="-27432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A3B2C1"/>
              </a:buClr>
              <a:buSzPct val="100000"/>
              <a:buFont typeface="Symbol" pitchFamily="18" charset="2"/>
              <a:buChar char="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98643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ibfrontier.ru/wp-content/uploads/2015/11/centr_danny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241" y="1015138"/>
            <a:ext cx="2377857" cy="158722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1" y="1196752"/>
            <a:ext cx="5770983" cy="496855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dirty="0" smtClean="0"/>
              <a:t>Период внедрения – </a:t>
            </a:r>
            <a:r>
              <a:rPr lang="ru-RU" b="1" dirty="0" smtClean="0">
                <a:solidFill>
                  <a:schemeClr val="accent6"/>
                </a:solidFill>
              </a:rPr>
              <a:t>2015-2016 гг.</a:t>
            </a:r>
            <a:endParaRPr lang="en-US" b="1" dirty="0" smtClean="0">
              <a:solidFill>
                <a:schemeClr val="accent6"/>
              </a:solidFill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Инфраструктура – </a:t>
            </a:r>
            <a:r>
              <a:rPr lang="ru-RU" b="1" dirty="0" smtClean="0">
                <a:solidFill>
                  <a:schemeClr val="accent6"/>
                </a:solidFill>
              </a:rPr>
              <a:t>единый центр обработки данных</a:t>
            </a:r>
            <a:endParaRPr lang="en-US" b="1" dirty="0" smtClean="0">
              <a:solidFill>
                <a:schemeClr val="accent6"/>
              </a:solidFill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Состав подсистем: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>
              <a:buClr>
                <a:srgbClr val="A3B2C1"/>
              </a:buClr>
              <a:buNone/>
              <a:defRPr/>
            </a:pPr>
            <a:r>
              <a:rPr lang="ru-RU" dirty="0">
                <a:solidFill>
                  <a:srgbClr val="000000"/>
                </a:solidFill>
              </a:rPr>
              <a:t>- бухгалтерский (бюджетный) учет;</a:t>
            </a:r>
          </a:p>
          <a:p>
            <a:pPr marL="0" indent="0">
              <a:buClr>
                <a:srgbClr val="A3B2C1"/>
              </a:buClr>
              <a:buNone/>
              <a:defRPr/>
            </a:pPr>
            <a:r>
              <a:rPr lang="ru-RU" dirty="0">
                <a:solidFill>
                  <a:srgbClr val="000000"/>
                </a:solidFill>
              </a:rPr>
              <a:t>- кадровый учет, расчет </a:t>
            </a:r>
            <a:r>
              <a:rPr lang="ru-RU" dirty="0" smtClean="0">
                <a:solidFill>
                  <a:srgbClr val="000000"/>
                </a:solidFill>
              </a:rPr>
              <a:t>заработной </a:t>
            </a:r>
            <a:r>
              <a:rPr lang="ru-RU" dirty="0">
                <a:solidFill>
                  <a:srgbClr val="000000"/>
                </a:solidFill>
              </a:rPr>
              <a:t>платы;</a:t>
            </a:r>
          </a:p>
          <a:p>
            <a:pPr marL="0" indent="0">
              <a:buClr>
                <a:srgbClr val="A3B2C1"/>
              </a:buClr>
              <a:buNone/>
              <a:defRPr/>
            </a:pPr>
            <a:r>
              <a:rPr lang="ru-RU" dirty="0">
                <a:solidFill>
                  <a:srgbClr val="000000"/>
                </a:solidFill>
              </a:rPr>
              <a:t>- ведение учета школьного и диетического питания;</a:t>
            </a:r>
          </a:p>
          <a:p>
            <a:pPr marL="0" indent="0">
              <a:buClr>
                <a:srgbClr val="A3B2C1"/>
              </a:buClr>
              <a:buNone/>
              <a:defRPr/>
            </a:pPr>
            <a:r>
              <a:rPr lang="ru-RU" dirty="0">
                <a:solidFill>
                  <a:srgbClr val="000000"/>
                </a:solidFill>
              </a:rPr>
              <a:t>- консолидация </a:t>
            </a:r>
            <a:r>
              <a:rPr lang="ru-RU" dirty="0" smtClean="0">
                <a:solidFill>
                  <a:srgbClr val="000000"/>
                </a:solidFill>
              </a:rPr>
              <a:t>(не)регламентированной отчетности</a:t>
            </a:r>
          </a:p>
          <a:p>
            <a:pPr>
              <a:buClr>
                <a:srgbClr val="A3B2C1"/>
              </a:buCl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Технологическая и методическая поддержка – </a:t>
            </a:r>
            <a:r>
              <a:rPr lang="ru-RU" b="1" dirty="0">
                <a:solidFill>
                  <a:schemeClr val="accent6"/>
                </a:solidFill>
              </a:rPr>
              <a:t>Центр компетенции </a:t>
            </a:r>
            <a:r>
              <a:rPr lang="ru-RU" dirty="0" smtClean="0"/>
              <a:t>ОГАУ «ИТЦ» </a:t>
            </a:r>
            <a:r>
              <a:rPr lang="ru-RU" dirty="0" smtClean="0">
                <a:solidFill>
                  <a:schemeClr val="tx1"/>
                </a:solidFill>
              </a:rPr>
              <a:t>(19 чел.) </a:t>
            </a:r>
            <a:r>
              <a:rPr lang="ru-RU" dirty="0" smtClean="0"/>
              <a:t>на основе </a:t>
            </a:r>
            <a:r>
              <a:rPr lang="en-US" dirty="0" smtClean="0"/>
              <a:t>insourcing</a:t>
            </a:r>
            <a:endParaRPr lang="ru-RU" dirty="0" smtClean="0"/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 smtClean="0"/>
              <a:t>При министерстве финансов региона создан </a:t>
            </a:r>
            <a:r>
              <a:rPr lang="ru-RU" b="1" dirty="0" smtClean="0">
                <a:solidFill>
                  <a:schemeClr val="accent6"/>
                </a:solidFill>
              </a:rPr>
              <a:t>методический совет </a:t>
            </a:r>
            <a:r>
              <a:rPr lang="ru-RU" dirty="0" smtClean="0"/>
              <a:t>по вопросам бюджетного (бухгалтерского) учета и составления отчетности в АИС ФХД </a:t>
            </a:r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457200" y="548680"/>
            <a:ext cx="8229600" cy="50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dirty="0" smtClean="0"/>
              <a:t>Показатели проекта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439241" y="4437112"/>
            <a:ext cx="2453603" cy="1927796"/>
            <a:chOff x="6269252" y="4525540"/>
            <a:chExt cx="2453603" cy="1927796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/>
            <a:srcRect l="12056" t="8052" r="31902" b="11608"/>
            <a:stretch/>
          </p:blipFill>
          <p:spPr>
            <a:xfrm>
              <a:off x="6269252" y="4525540"/>
              <a:ext cx="2390682" cy="1927796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" name="Прямоугольник 2"/>
            <p:cNvSpPr/>
            <p:nvPr/>
          </p:nvSpPr>
          <p:spPr>
            <a:xfrm>
              <a:off x="7092280" y="6047187"/>
              <a:ext cx="16305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u="sng" dirty="0">
                  <a:solidFill>
                    <a:srgbClr val="002060"/>
                  </a:solidFill>
                  <a:latin typeface="+mn-lt"/>
                </a:rPr>
                <a:t>ais.govirk.ru</a:t>
              </a:r>
              <a:endParaRPr lang="ru-RU" b="1" u="sng" dirty="0">
                <a:solidFill>
                  <a:srgbClr val="002060"/>
                </a:solidFill>
                <a:latin typeface="+mn-lt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084168" y="2719924"/>
            <a:ext cx="29523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1943" lvl="1" indent="0">
              <a:buNone/>
              <a:defRPr/>
            </a:pPr>
            <a:r>
              <a:rPr lang="ru-RU" sz="1300" dirty="0"/>
              <a:t>10</a:t>
            </a:r>
            <a:r>
              <a:rPr lang="en-US" sz="1300" dirty="0"/>
              <a:t> </a:t>
            </a:r>
            <a:r>
              <a:rPr lang="ru-RU" sz="1300" dirty="0" err="1"/>
              <a:t>нод</a:t>
            </a:r>
            <a:r>
              <a:rPr lang="ru-RU" sz="1300" dirty="0"/>
              <a:t>, </a:t>
            </a:r>
            <a:r>
              <a:rPr lang="en-US" sz="1300" dirty="0"/>
              <a:t>76 </a:t>
            </a:r>
            <a:r>
              <a:rPr lang="ru-RU" sz="1300" dirty="0"/>
              <a:t>виртуальных машин</a:t>
            </a:r>
            <a:r>
              <a:rPr lang="en-US" sz="1300" dirty="0"/>
              <a:t>,</a:t>
            </a:r>
            <a:endParaRPr lang="ru-RU" sz="1300" dirty="0"/>
          </a:p>
          <a:p>
            <a:pPr marL="301943" lvl="1" indent="0">
              <a:buNone/>
              <a:defRPr/>
            </a:pPr>
            <a:r>
              <a:rPr lang="ru-RU" sz="1300" dirty="0"/>
              <a:t>10 серверов баз данных, </a:t>
            </a:r>
          </a:p>
          <a:p>
            <a:pPr marL="301943" lvl="1" indent="0">
              <a:buNone/>
              <a:defRPr/>
            </a:pPr>
            <a:r>
              <a:rPr lang="ru-RU" sz="1300" dirty="0"/>
              <a:t>23 сервера приложений,</a:t>
            </a:r>
          </a:p>
          <a:p>
            <a:pPr marL="301943" lvl="1" indent="0">
              <a:buNone/>
              <a:defRPr/>
            </a:pPr>
            <a:r>
              <a:rPr lang="en-US" sz="1300" dirty="0"/>
              <a:t>432 vCPU,</a:t>
            </a:r>
            <a:r>
              <a:rPr lang="ru-RU" sz="1300" dirty="0"/>
              <a:t> </a:t>
            </a:r>
            <a:r>
              <a:rPr lang="en-US" sz="1300" dirty="0"/>
              <a:t>1568 GB RAM,</a:t>
            </a:r>
            <a:r>
              <a:rPr lang="ru-RU" sz="1300" dirty="0"/>
              <a:t> </a:t>
            </a:r>
            <a:r>
              <a:rPr lang="en-US" sz="1300" dirty="0"/>
              <a:t>36 TB</a:t>
            </a:r>
            <a:r>
              <a:rPr lang="ru-RU" sz="13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61" y="3501008"/>
            <a:ext cx="8579990" cy="3020410"/>
          </a:xfrm>
          <a:prstGeom prst="rect">
            <a:avLst/>
          </a:prstGeom>
        </p:spPr>
      </p:pic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9756" y="1484784"/>
            <a:ext cx="8229600" cy="2124618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ru-RU" sz="1800" dirty="0" smtClean="0"/>
              <a:t>Штатные расписания (должности, оклады, вакансии)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800" dirty="0" smtClean="0"/>
              <a:t>Фактическая заработная плата в разрезе:</a:t>
            </a:r>
          </a:p>
          <a:p>
            <a:pPr marL="644843" lvl="1" indent="-342900">
              <a:buFont typeface="+mj-lt"/>
              <a:buAutoNum type="arabicPeriod"/>
              <a:defRPr/>
            </a:pPr>
            <a:r>
              <a:rPr lang="ru-RU" sz="1400" dirty="0" smtClean="0"/>
              <a:t>Должностей </a:t>
            </a:r>
            <a:r>
              <a:rPr lang="ru-RU" sz="1400" dirty="0"/>
              <a:t>(руководители, указные категории, прочий персонал</a:t>
            </a:r>
            <a:r>
              <a:rPr lang="ru-RU" sz="1400" dirty="0" smtClean="0"/>
              <a:t>)</a:t>
            </a:r>
          </a:p>
          <a:p>
            <a:pPr marL="644843" lvl="1" indent="-342900">
              <a:buFont typeface="+mj-lt"/>
              <a:buAutoNum type="arabicPeriod"/>
              <a:defRPr/>
            </a:pPr>
            <a:r>
              <a:rPr lang="ru-RU" sz="1400" dirty="0" smtClean="0"/>
              <a:t>Видов выплат (оклад, стимулирующие выплаты и т.д.)</a:t>
            </a:r>
          </a:p>
          <a:p>
            <a:pPr marL="644843" lvl="1" indent="-342900">
              <a:buFont typeface="+mj-lt"/>
              <a:buAutoNum type="arabicPeriod"/>
              <a:defRPr/>
            </a:pPr>
            <a:r>
              <a:rPr lang="ru-RU" sz="1400" dirty="0" smtClean="0"/>
              <a:t>Источников (бюджет, ОМС, платные)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600" dirty="0" smtClean="0"/>
              <a:t>Информация о совмещении и совместительстве в разрезе подразделений, учреждений</a:t>
            </a:r>
            <a:endParaRPr lang="ru-RU" sz="1600" dirty="0"/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323528" y="548680"/>
            <a:ext cx="83632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sz="2000" dirty="0" smtClean="0"/>
              <a:t>Сегодня мы располагаем </a:t>
            </a:r>
            <a:r>
              <a:rPr lang="ru-RU" sz="2000" b="1" dirty="0" smtClean="0">
                <a:solidFill>
                  <a:schemeClr val="accent6"/>
                </a:solidFill>
              </a:rPr>
              <a:t>достоверной</a:t>
            </a:r>
            <a:r>
              <a:rPr lang="ru-RU" sz="2000" dirty="0" smtClean="0">
                <a:solidFill>
                  <a:schemeClr val="accent6"/>
                </a:solidFill>
              </a:rPr>
              <a:t> </a:t>
            </a:r>
            <a:r>
              <a:rPr lang="ru-RU" sz="2000" dirty="0" smtClean="0"/>
              <a:t>информацией </a:t>
            </a:r>
            <a:endParaRPr lang="ru-RU" sz="2000" dirty="0" smtClean="0"/>
          </a:p>
          <a:p>
            <a:r>
              <a:rPr lang="ru-RU" sz="2000" dirty="0" smtClean="0"/>
              <a:t>об </a:t>
            </a:r>
            <a:r>
              <a:rPr lang="ru-RU" sz="2000" dirty="0" smtClean="0"/>
              <a:t>уровне </a:t>
            </a:r>
            <a:r>
              <a:rPr lang="ru-RU" sz="2000" b="1" dirty="0" smtClean="0">
                <a:solidFill>
                  <a:schemeClr val="accent6"/>
                </a:solidFill>
              </a:rPr>
              <a:t>оплаты труда </a:t>
            </a:r>
            <a:r>
              <a:rPr lang="ru-RU" sz="2000" dirty="0" smtClean="0"/>
              <a:t>во всех подведомственных учреждениях: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7886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641" y="1620119"/>
            <a:ext cx="7308304" cy="4918668"/>
          </a:xfrm>
          <a:prstGeom prst="rect">
            <a:avLst/>
          </a:prstGeom>
        </p:spPr>
      </p:pic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1620119"/>
            <a:ext cx="8229600" cy="1154072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  <a:defRPr/>
            </a:pPr>
            <a:r>
              <a:rPr lang="ru-RU" sz="1800" dirty="0" smtClean="0"/>
              <a:t>Особо ценное движимое имущество (транспорт, оборудование)</a:t>
            </a:r>
            <a:endParaRPr lang="ru-RU" sz="1800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800" dirty="0" smtClean="0"/>
              <a:t>Недвижимое имущество (жилые, нежилые помещения)</a:t>
            </a:r>
            <a:endParaRPr lang="ru-RU" sz="1800" dirty="0"/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800" dirty="0" smtClean="0"/>
              <a:t>Неиспользуемые объекты имущества</a:t>
            </a:r>
            <a:endParaRPr lang="ru-RU" sz="1800" dirty="0"/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323528" y="548680"/>
            <a:ext cx="836327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sz="2000" dirty="0" smtClean="0"/>
              <a:t>Сегодня мы располагаем </a:t>
            </a:r>
            <a:r>
              <a:rPr lang="ru-RU" sz="2000" b="1" dirty="0" smtClean="0">
                <a:solidFill>
                  <a:schemeClr val="accent6"/>
                </a:solidFill>
              </a:rPr>
              <a:t>достоверной</a:t>
            </a:r>
            <a:r>
              <a:rPr lang="ru-RU" sz="2000" dirty="0" smtClean="0">
                <a:solidFill>
                  <a:schemeClr val="accent6"/>
                </a:solidFill>
              </a:rPr>
              <a:t> </a:t>
            </a:r>
            <a:r>
              <a:rPr lang="ru-RU" sz="2000" dirty="0" smtClean="0"/>
              <a:t>информацией </a:t>
            </a:r>
            <a:endParaRPr lang="ru-RU" sz="2000" dirty="0" smtClean="0"/>
          </a:p>
          <a:p>
            <a:r>
              <a:rPr lang="ru-RU" sz="2000" dirty="0" smtClean="0"/>
              <a:t>об </a:t>
            </a:r>
            <a:r>
              <a:rPr lang="ru-RU" sz="2000" b="1" dirty="0" smtClean="0">
                <a:solidFill>
                  <a:schemeClr val="accent6"/>
                </a:solidFill>
              </a:rPr>
              <a:t>активах</a:t>
            </a:r>
            <a:r>
              <a:rPr lang="ru-RU" sz="2000" dirty="0" smtClean="0">
                <a:solidFill>
                  <a:schemeClr val="accent6"/>
                </a:solidFill>
              </a:rPr>
              <a:t> </a:t>
            </a:r>
            <a:r>
              <a:rPr lang="ru-RU" sz="2000" dirty="0" smtClean="0"/>
              <a:t>во всех подведомственных учреждениях: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477593" y="4274344"/>
            <a:ext cx="1728192" cy="61912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65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20" y="1322592"/>
            <a:ext cx="7925128" cy="5346768"/>
          </a:xfrm>
          <a:prstGeom prst="rect">
            <a:avLst/>
          </a:prstGeom>
          <a:noFill/>
          <a:ln>
            <a:noFill/>
          </a:ln>
        </p:spPr>
      </p:pic>
      <p:sp>
        <p:nvSpPr>
          <p:cNvPr id="17409" name="Номер слайда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0FB68F-5115-471E-B178-2EAD2A1AF554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7411" name="Заголовок 1"/>
          <p:cNvSpPr txBox="1">
            <a:spLocks/>
          </p:cNvSpPr>
          <p:nvPr/>
        </p:nvSpPr>
        <p:spPr bwMode="auto">
          <a:xfrm>
            <a:off x="457200" y="548681"/>
            <a:ext cx="82296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ru-RU"/>
            </a:defPPr>
            <a:lvl1pPr algn="ctr">
              <a:defRPr sz="2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r>
              <a:rPr lang="ru-RU" sz="2000" dirty="0" smtClean="0"/>
              <a:t>Сверка данных о выплате заработной платы в подсистемах </a:t>
            </a:r>
          </a:p>
          <a:p>
            <a:r>
              <a:rPr lang="ru-RU" sz="2000" dirty="0" smtClean="0"/>
              <a:t>расчета заработной платы, учета и исполнения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023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Профиль">
  <a:themeElements>
    <a:clrScheme name="1_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Профи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07763" dir="13500000" algn="ctr" rotWithShape="0">
            <a:schemeClr val="bg2">
              <a:alpha val="50000"/>
            </a:schemeClr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31162</TotalTime>
  <Words>740</Words>
  <Application>Microsoft Office PowerPoint</Application>
  <PresentationFormat>Экран (4:3)</PresentationFormat>
  <Paragraphs>139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Arial Narrow</vt:lpstr>
      <vt:lpstr>Symbol</vt:lpstr>
      <vt:lpstr>Tahoma</vt:lpstr>
      <vt:lpstr>Verdana</vt:lpstr>
      <vt:lpstr>Wingdings</vt:lpstr>
      <vt:lpstr>Профиль</vt:lpstr>
      <vt:lpstr>2_Профиль</vt:lpstr>
      <vt:lpstr>7_Профиль</vt:lpstr>
      <vt:lpstr>Опыт построения региональной информационной системы  «Электронный бюджет»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КОНЦЕПТУАЛЬНАЯ МОДЕЛЬ УЧЕТНОЙ СИСТЕМЫ НА БАЗЕ ОЦО</dc:title>
  <dc:creator>Пользователь Windows</dc:creator>
  <cp:lastModifiedBy>User</cp:lastModifiedBy>
  <cp:revision>569</cp:revision>
  <cp:lastPrinted>2016-12-28T00:46:59Z</cp:lastPrinted>
  <dcterms:created xsi:type="dcterms:W3CDTF">2011-10-19T07:49:59Z</dcterms:created>
  <dcterms:modified xsi:type="dcterms:W3CDTF">2017-09-17T07:28:35Z</dcterms:modified>
</cp:coreProperties>
</file>