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75" r:id="rId2"/>
    <p:sldId id="388" r:id="rId3"/>
    <p:sldId id="390" r:id="rId4"/>
    <p:sldId id="391" r:id="rId5"/>
    <p:sldId id="395" r:id="rId6"/>
    <p:sldId id="397" r:id="rId7"/>
    <p:sldId id="396" r:id="rId8"/>
    <p:sldId id="398" r:id="rId9"/>
    <p:sldId id="399" r:id="rId10"/>
    <p:sldId id="400" r:id="rId11"/>
    <p:sldId id="392" r:id="rId12"/>
    <p:sldId id="393" r:id="rId13"/>
    <p:sldId id="394" r:id="rId14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EAA46"/>
    <a:srgbClr val="077A3E"/>
    <a:srgbClr val="E6E6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4471" autoAdjust="0"/>
  </p:normalViewPr>
  <p:slideViewPr>
    <p:cSldViewPr snapToGrid="0" snapToObjects="1" showGuides="1">
      <p:cViewPr>
        <p:scale>
          <a:sx n="90" d="100"/>
          <a:sy n="90" d="100"/>
        </p:scale>
        <p:origin x="-1272" y="-138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300" d="100"/>
          <a:sy n="300" d="100"/>
        </p:scale>
        <p:origin x="798" y="-72"/>
      </p:cViewPr>
      <p:guideLst>
        <p:guide orient="horz" pos="3094"/>
        <p:guide orient="horz" pos="3110"/>
        <p:guide pos="2160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8" y="1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8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8" y="1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9/19/2017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73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8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33688" y="49213"/>
            <a:ext cx="4256087" cy="31908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8" y="3279925"/>
            <a:ext cx="9657173" cy="3481878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718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60082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11909" y="207421"/>
            <a:ext cx="7920182" cy="687480"/>
          </a:xfrm>
          <a:prstGeom prst="rect">
            <a:avLst/>
          </a:prstGeom>
        </p:spPr>
        <p:txBody>
          <a:bodyPr lIns="0" tIns="0" rIns="0" bIns="0"/>
          <a:lstStyle>
            <a:lvl1pPr>
              <a:defRPr sz="2500" b="1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6338" y="1172023"/>
            <a:ext cx="8711322" cy="4089587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9/19/2017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581" y="6411605"/>
            <a:ext cx="4715741" cy="256614"/>
          </a:xfrm>
          <a:prstGeom prst="rect">
            <a:avLst/>
          </a:prstGeom>
        </p:spPr>
        <p:txBody>
          <a:bodyPr lIns="0" tIns="0" rIns="0" bIns="0"/>
          <a:lstStyle>
            <a:lvl1pPr marL="4408352">
              <a:lnSpc>
                <a:spcPts val="1176"/>
              </a:lnSpc>
              <a:defRPr sz="1100" b="0" i="0">
                <a:solidFill>
                  <a:srgbClr val="252523"/>
                </a:solidFill>
                <a:latin typeface="Times New Roman"/>
                <a:cs typeface="Times New Roman"/>
              </a:defRPr>
            </a:lvl1pPr>
          </a:lstStyle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‹#›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 userDrawn="1"/>
        </p:nvSpPr>
        <p:spPr bwMode="auto">
          <a:xfrm>
            <a:off x="309563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83" name="Group 1183"/>
          <p:cNvGrpSpPr>
            <a:grpSpLocks/>
          </p:cNvGrpSpPr>
          <p:nvPr userDrawn="1"/>
        </p:nvGrpSpPr>
        <p:grpSpPr bwMode="auto">
          <a:xfrm>
            <a:off x="309563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4" name="Group 1384"/>
          <p:cNvGrpSpPr>
            <a:grpSpLocks/>
          </p:cNvGrpSpPr>
          <p:nvPr userDrawn="1"/>
        </p:nvGrpSpPr>
        <p:grpSpPr bwMode="auto">
          <a:xfrm>
            <a:off x="369888" y="246063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5" name="Group 1585"/>
          <p:cNvGrpSpPr>
            <a:grpSpLocks/>
          </p:cNvGrpSpPr>
          <p:nvPr userDrawn="1"/>
        </p:nvGrpSpPr>
        <p:grpSpPr bwMode="auto">
          <a:xfrm>
            <a:off x="438151" y="295275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6" name="Group 1786"/>
          <p:cNvGrpSpPr>
            <a:grpSpLocks/>
          </p:cNvGrpSpPr>
          <p:nvPr userDrawn="1"/>
        </p:nvGrpSpPr>
        <p:grpSpPr bwMode="auto">
          <a:xfrm>
            <a:off x="525463" y="287338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87" name="Freeform 1787"/>
          <p:cNvSpPr>
            <a:spLocks/>
          </p:cNvSpPr>
          <p:nvPr userDrawn="1"/>
        </p:nvSpPr>
        <p:spPr bwMode="auto">
          <a:xfrm>
            <a:off x="608013" y="333375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8" name="Freeform 1788"/>
          <p:cNvSpPr>
            <a:spLocks/>
          </p:cNvSpPr>
          <p:nvPr userDrawn="1"/>
        </p:nvSpPr>
        <p:spPr bwMode="auto">
          <a:xfrm>
            <a:off x="596901" y="314325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9" name="Freeform 1789"/>
          <p:cNvSpPr>
            <a:spLocks/>
          </p:cNvSpPr>
          <p:nvPr userDrawn="1"/>
        </p:nvSpPr>
        <p:spPr bwMode="auto">
          <a:xfrm>
            <a:off x="603251" y="319088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0" name="Freeform 1790"/>
          <p:cNvSpPr>
            <a:spLocks/>
          </p:cNvSpPr>
          <p:nvPr userDrawn="1"/>
        </p:nvSpPr>
        <p:spPr bwMode="auto">
          <a:xfrm>
            <a:off x="606426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1" name="Freeform 1791"/>
          <p:cNvSpPr>
            <a:spLocks/>
          </p:cNvSpPr>
          <p:nvPr userDrawn="1"/>
        </p:nvSpPr>
        <p:spPr bwMode="auto">
          <a:xfrm>
            <a:off x="604838" y="320675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2" name="Freeform 1792"/>
          <p:cNvSpPr>
            <a:spLocks/>
          </p:cNvSpPr>
          <p:nvPr userDrawn="1"/>
        </p:nvSpPr>
        <p:spPr bwMode="auto">
          <a:xfrm>
            <a:off x="603251" y="323850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3" name="Freeform 1793"/>
          <p:cNvSpPr>
            <a:spLocks/>
          </p:cNvSpPr>
          <p:nvPr userDrawn="1"/>
        </p:nvSpPr>
        <p:spPr bwMode="auto">
          <a:xfrm>
            <a:off x="600076" y="327025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4" name="Freeform 1794"/>
          <p:cNvSpPr>
            <a:spLocks/>
          </p:cNvSpPr>
          <p:nvPr userDrawn="1"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5" name="Freeform 1795"/>
          <p:cNvSpPr>
            <a:spLocks/>
          </p:cNvSpPr>
          <p:nvPr userDrawn="1"/>
        </p:nvSpPr>
        <p:spPr bwMode="auto">
          <a:xfrm>
            <a:off x="606426" y="323850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6" name="Freeform 1796"/>
          <p:cNvSpPr>
            <a:spLocks/>
          </p:cNvSpPr>
          <p:nvPr userDrawn="1"/>
        </p:nvSpPr>
        <p:spPr bwMode="auto">
          <a:xfrm>
            <a:off x="604838" y="327025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7" name="Freeform 1797"/>
          <p:cNvSpPr>
            <a:spLocks/>
          </p:cNvSpPr>
          <p:nvPr userDrawn="1"/>
        </p:nvSpPr>
        <p:spPr bwMode="auto">
          <a:xfrm>
            <a:off x="603251" y="328613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8" name="Rectangle 1798"/>
          <p:cNvSpPr>
            <a:spLocks noChangeArrowheads="1"/>
          </p:cNvSpPr>
          <p:nvPr userDrawn="1"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9" name="Freeform 1799"/>
          <p:cNvSpPr>
            <a:spLocks/>
          </p:cNvSpPr>
          <p:nvPr userDrawn="1"/>
        </p:nvSpPr>
        <p:spPr bwMode="auto">
          <a:xfrm>
            <a:off x="600076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0" name="Freeform 1800"/>
          <p:cNvSpPr>
            <a:spLocks/>
          </p:cNvSpPr>
          <p:nvPr userDrawn="1"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1" name="Freeform 1801"/>
          <p:cNvSpPr>
            <a:spLocks/>
          </p:cNvSpPr>
          <p:nvPr userDrawn="1"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2" name="Freeform 1802"/>
          <p:cNvSpPr>
            <a:spLocks/>
          </p:cNvSpPr>
          <p:nvPr userDrawn="1"/>
        </p:nvSpPr>
        <p:spPr bwMode="auto">
          <a:xfrm>
            <a:off x="609601" y="327025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3" name="Freeform 1803"/>
          <p:cNvSpPr>
            <a:spLocks/>
          </p:cNvSpPr>
          <p:nvPr userDrawn="1"/>
        </p:nvSpPr>
        <p:spPr bwMode="auto">
          <a:xfrm>
            <a:off x="606426" y="330200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4" name="Freeform 1804"/>
          <p:cNvSpPr>
            <a:spLocks/>
          </p:cNvSpPr>
          <p:nvPr userDrawn="1"/>
        </p:nvSpPr>
        <p:spPr bwMode="auto">
          <a:xfrm>
            <a:off x="604838" y="331788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5" name="Freeform 1805"/>
          <p:cNvSpPr>
            <a:spLocks/>
          </p:cNvSpPr>
          <p:nvPr userDrawn="1"/>
        </p:nvSpPr>
        <p:spPr bwMode="auto">
          <a:xfrm>
            <a:off x="603251" y="336550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6" name="Freeform 1806"/>
          <p:cNvSpPr>
            <a:spLocks/>
          </p:cNvSpPr>
          <p:nvPr userDrawn="1"/>
        </p:nvSpPr>
        <p:spPr bwMode="auto">
          <a:xfrm>
            <a:off x="606426" y="334963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7" name="Freeform 1807"/>
          <p:cNvSpPr>
            <a:spLocks/>
          </p:cNvSpPr>
          <p:nvPr userDrawn="1"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8" name="Freeform 1808"/>
          <p:cNvSpPr>
            <a:spLocks/>
          </p:cNvSpPr>
          <p:nvPr userDrawn="1"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9" name="Freeform 1809"/>
          <p:cNvSpPr>
            <a:spLocks/>
          </p:cNvSpPr>
          <p:nvPr userDrawn="1"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0" name="Freeform 1810"/>
          <p:cNvSpPr>
            <a:spLocks/>
          </p:cNvSpPr>
          <p:nvPr userDrawn="1"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1" name="Freeform 1811"/>
          <p:cNvSpPr>
            <a:spLocks/>
          </p:cNvSpPr>
          <p:nvPr userDrawn="1"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2" name="Freeform 1812"/>
          <p:cNvSpPr>
            <a:spLocks/>
          </p:cNvSpPr>
          <p:nvPr userDrawn="1"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3" name="Freeform 1813"/>
          <p:cNvSpPr>
            <a:spLocks/>
          </p:cNvSpPr>
          <p:nvPr userDrawn="1"/>
        </p:nvSpPr>
        <p:spPr bwMode="auto">
          <a:xfrm>
            <a:off x="595313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4" name="Freeform 1814"/>
          <p:cNvSpPr>
            <a:spLocks/>
          </p:cNvSpPr>
          <p:nvPr userDrawn="1"/>
        </p:nvSpPr>
        <p:spPr bwMode="auto">
          <a:xfrm>
            <a:off x="604838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5" name="Freeform 1815"/>
          <p:cNvSpPr>
            <a:spLocks/>
          </p:cNvSpPr>
          <p:nvPr userDrawn="1"/>
        </p:nvSpPr>
        <p:spPr bwMode="auto">
          <a:xfrm>
            <a:off x="606426" y="322263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6" name="Freeform 1816"/>
          <p:cNvSpPr>
            <a:spLocks/>
          </p:cNvSpPr>
          <p:nvPr userDrawn="1"/>
        </p:nvSpPr>
        <p:spPr bwMode="auto">
          <a:xfrm>
            <a:off x="609601" y="325438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7" name="Freeform 1817"/>
          <p:cNvSpPr>
            <a:spLocks/>
          </p:cNvSpPr>
          <p:nvPr userDrawn="1"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8" name="Freeform 1818"/>
          <p:cNvSpPr>
            <a:spLocks/>
          </p:cNvSpPr>
          <p:nvPr userDrawn="1"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9" name="Freeform 1819"/>
          <p:cNvSpPr>
            <a:spLocks/>
          </p:cNvSpPr>
          <p:nvPr userDrawn="1"/>
        </p:nvSpPr>
        <p:spPr bwMode="auto">
          <a:xfrm>
            <a:off x="603251" y="32702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0" name="Freeform 1820"/>
          <p:cNvSpPr>
            <a:spLocks/>
          </p:cNvSpPr>
          <p:nvPr userDrawn="1"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1" name="Freeform 1821"/>
          <p:cNvSpPr>
            <a:spLocks/>
          </p:cNvSpPr>
          <p:nvPr userDrawn="1"/>
        </p:nvSpPr>
        <p:spPr bwMode="auto">
          <a:xfrm>
            <a:off x="603251" y="322263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2" name="Freeform 1822"/>
          <p:cNvSpPr>
            <a:spLocks/>
          </p:cNvSpPr>
          <p:nvPr userDrawn="1"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3" name="Freeform 1823"/>
          <p:cNvSpPr>
            <a:spLocks/>
          </p:cNvSpPr>
          <p:nvPr userDrawn="1"/>
        </p:nvSpPr>
        <p:spPr bwMode="auto">
          <a:xfrm>
            <a:off x="609601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4" name="Freeform 1824"/>
          <p:cNvSpPr>
            <a:spLocks/>
          </p:cNvSpPr>
          <p:nvPr userDrawn="1"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5" name="Freeform 1825"/>
          <p:cNvSpPr>
            <a:spLocks/>
          </p:cNvSpPr>
          <p:nvPr userDrawn="1"/>
        </p:nvSpPr>
        <p:spPr bwMode="auto">
          <a:xfrm>
            <a:off x="608013" y="330200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6" name="Freeform 1826"/>
          <p:cNvSpPr>
            <a:spLocks/>
          </p:cNvSpPr>
          <p:nvPr userDrawn="1"/>
        </p:nvSpPr>
        <p:spPr bwMode="auto">
          <a:xfrm>
            <a:off x="608013" y="334963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Freeform 1827"/>
          <p:cNvSpPr>
            <a:spLocks/>
          </p:cNvSpPr>
          <p:nvPr userDrawn="1"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Freeform 1828"/>
          <p:cNvSpPr>
            <a:spLocks/>
          </p:cNvSpPr>
          <p:nvPr userDrawn="1"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9" name="Freeform 1829"/>
          <p:cNvSpPr>
            <a:spLocks/>
          </p:cNvSpPr>
          <p:nvPr userDrawn="1"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0" name="Freeform 1830"/>
          <p:cNvSpPr>
            <a:spLocks/>
          </p:cNvSpPr>
          <p:nvPr userDrawn="1"/>
        </p:nvSpPr>
        <p:spPr bwMode="auto">
          <a:xfrm>
            <a:off x="600076" y="331788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1" name="Freeform 1831"/>
          <p:cNvSpPr>
            <a:spLocks/>
          </p:cNvSpPr>
          <p:nvPr userDrawn="1"/>
        </p:nvSpPr>
        <p:spPr bwMode="auto">
          <a:xfrm>
            <a:off x="595313" y="330200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Freeform 1832"/>
          <p:cNvSpPr>
            <a:spLocks/>
          </p:cNvSpPr>
          <p:nvPr userDrawn="1"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3" name="Freeform 1833"/>
          <p:cNvSpPr>
            <a:spLocks/>
          </p:cNvSpPr>
          <p:nvPr userDrawn="1"/>
        </p:nvSpPr>
        <p:spPr bwMode="auto">
          <a:xfrm>
            <a:off x="600076" y="334963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4" name="Freeform 1834"/>
          <p:cNvSpPr>
            <a:spLocks/>
          </p:cNvSpPr>
          <p:nvPr userDrawn="1"/>
        </p:nvSpPr>
        <p:spPr bwMode="auto">
          <a:xfrm>
            <a:off x="595313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5" name="Freeform 1835"/>
          <p:cNvSpPr>
            <a:spLocks/>
          </p:cNvSpPr>
          <p:nvPr userDrawn="1"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6" name="Freeform 1836"/>
          <p:cNvSpPr>
            <a:spLocks/>
          </p:cNvSpPr>
          <p:nvPr userDrawn="1"/>
        </p:nvSpPr>
        <p:spPr bwMode="auto">
          <a:xfrm>
            <a:off x="593726" y="334963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7" name="Freeform 1837"/>
          <p:cNvSpPr>
            <a:spLocks/>
          </p:cNvSpPr>
          <p:nvPr userDrawn="1"/>
        </p:nvSpPr>
        <p:spPr bwMode="auto">
          <a:xfrm>
            <a:off x="590551" y="314325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8" name="Freeform 1838"/>
          <p:cNvSpPr>
            <a:spLocks/>
          </p:cNvSpPr>
          <p:nvPr userDrawn="1"/>
        </p:nvSpPr>
        <p:spPr bwMode="auto">
          <a:xfrm>
            <a:off x="592138" y="330200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9" name="Freeform 1839"/>
          <p:cNvSpPr>
            <a:spLocks/>
          </p:cNvSpPr>
          <p:nvPr userDrawn="1"/>
        </p:nvSpPr>
        <p:spPr bwMode="auto">
          <a:xfrm>
            <a:off x="588963" y="295275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0" name="Freeform 1840"/>
          <p:cNvSpPr>
            <a:spLocks/>
          </p:cNvSpPr>
          <p:nvPr userDrawn="1"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1" name="Freeform 1841"/>
          <p:cNvSpPr>
            <a:spLocks/>
          </p:cNvSpPr>
          <p:nvPr userDrawn="1"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2" name="Freeform 1842"/>
          <p:cNvSpPr>
            <a:spLocks/>
          </p:cNvSpPr>
          <p:nvPr userDrawn="1"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3" name="Freeform 1843"/>
          <p:cNvSpPr>
            <a:spLocks/>
          </p:cNvSpPr>
          <p:nvPr userDrawn="1"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4" name="Freeform 1844"/>
          <p:cNvSpPr>
            <a:spLocks/>
          </p:cNvSpPr>
          <p:nvPr userDrawn="1"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5" name="Freeform 1845"/>
          <p:cNvSpPr>
            <a:spLocks/>
          </p:cNvSpPr>
          <p:nvPr userDrawn="1"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6" name="Rectangle 1846"/>
          <p:cNvSpPr>
            <a:spLocks noChangeArrowheads="1"/>
          </p:cNvSpPr>
          <p:nvPr userDrawn="1"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7" name="Freeform 1847"/>
          <p:cNvSpPr>
            <a:spLocks/>
          </p:cNvSpPr>
          <p:nvPr userDrawn="1"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8" name="Freeform 1848"/>
          <p:cNvSpPr>
            <a:spLocks/>
          </p:cNvSpPr>
          <p:nvPr userDrawn="1"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9" name="Freeform 1849"/>
          <p:cNvSpPr>
            <a:spLocks/>
          </p:cNvSpPr>
          <p:nvPr userDrawn="1"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0" name="Freeform 1850"/>
          <p:cNvSpPr>
            <a:spLocks/>
          </p:cNvSpPr>
          <p:nvPr userDrawn="1"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1" name="Freeform 1851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2" name="Freeform 1852"/>
          <p:cNvSpPr>
            <a:spLocks/>
          </p:cNvSpPr>
          <p:nvPr userDrawn="1"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3" name="Freeform 1853"/>
          <p:cNvSpPr>
            <a:spLocks/>
          </p:cNvSpPr>
          <p:nvPr userDrawn="1"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4" name="Freeform 1854"/>
          <p:cNvSpPr>
            <a:spLocks/>
          </p:cNvSpPr>
          <p:nvPr userDrawn="1"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5" name="Freeform 1855"/>
          <p:cNvSpPr>
            <a:spLocks/>
          </p:cNvSpPr>
          <p:nvPr userDrawn="1"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6" name="Freeform 1856"/>
          <p:cNvSpPr>
            <a:spLocks/>
          </p:cNvSpPr>
          <p:nvPr userDrawn="1"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7" name="Freeform 1857"/>
          <p:cNvSpPr>
            <a:spLocks/>
          </p:cNvSpPr>
          <p:nvPr userDrawn="1"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8" name="Freeform 1858"/>
          <p:cNvSpPr>
            <a:spLocks/>
          </p:cNvSpPr>
          <p:nvPr userDrawn="1"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9" name="Freeform 1859"/>
          <p:cNvSpPr>
            <a:spLocks/>
          </p:cNvSpPr>
          <p:nvPr userDrawn="1"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0" name="Freeform 1860"/>
          <p:cNvSpPr>
            <a:spLocks/>
          </p:cNvSpPr>
          <p:nvPr userDrawn="1"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1" name="Freeform 1861"/>
          <p:cNvSpPr>
            <a:spLocks/>
          </p:cNvSpPr>
          <p:nvPr userDrawn="1"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2" name="Rectangle 1862"/>
          <p:cNvSpPr>
            <a:spLocks noChangeArrowheads="1"/>
          </p:cNvSpPr>
          <p:nvPr userDrawn="1"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3" name="Freeform 1863"/>
          <p:cNvSpPr>
            <a:spLocks/>
          </p:cNvSpPr>
          <p:nvPr userDrawn="1"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4" name="Freeform 1864"/>
          <p:cNvSpPr>
            <a:spLocks/>
          </p:cNvSpPr>
          <p:nvPr userDrawn="1"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5" name="Freeform 1865"/>
          <p:cNvSpPr>
            <a:spLocks/>
          </p:cNvSpPr>
          <p:nvPr userDrawn="1"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6" name="Freeform 1866"/>
          <p:cNvSpPr>
            <a:spLocks/>
          </p:cNvSpPr>
          <p:nvPr userDrawn="1"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7" name="Freeform 1867"/>
          <p:cNvSpPr>
            <a:spLocks/>
          </p:cNvSpPr>
          <p:nvPr userDrawn="1"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8" name="Freeform 1868"/>
          <p:cNvSpPr>
            <a:spLocks/>
          </p:cNvSpPr>
          <p:nvPr userDrawn="1"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9" name="Freeform 1869"/>
          <p:cNvSpPr>
            <a:spLocks/>
          </p:cNvSpPr>
          <p:nvPr userDrawn="1"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0" name="Freeform 1870"/>
          <p:cNvSpPr>
            <a:spLocks/>
          </p:cNvSpPr>
          <p:nvPr userDrawn="1"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1" name="Freeform 1871"/>
          <p:cNvSpPr>
            <a:spLocks/>
          </p:cNvSpPr>
          <p:nvPr userDrawn="1"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2" name="Freeform 1872"/>
          <p:cNvSpPr>
            <a:spLocks/>
          </p:cNvSpPr>
          <p:nvPr userDrawn="1"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3" name="Freeform 1873"/>
          <p:cNvSpPr>
            <a:spLocks/>
          </p:cNvSpPr>
          <p:nvPr userDrawn="1"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4" name="Freeform 1874"/>
          <p:cNvSpPr>
            <a:spLocks/>
          </p:cNvSpPr>
          <p:nvPr userDrawn="1"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5" name="Freeform 1875"/>
          <p:cNvSpPr>
            <a:spLocks/>
          </p:cNvSpPr>
          <p:nvPr userDrawn="1"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6" name="Freeform 1876"/>
          <p:cNvSpPr>
            <a:spLocks noEditPoints="1"/>
          </p:cNvSpPr>
          <p:nvPr userDrawn="1"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7" name="Freeform 1877"/>
          <p:cNvSpPr>
            <a:spLocks noEditPoints="1"/>
          </p:cNvSpPr>
          <p:nvPr userDrawn="1"/>
        </p:nvSpPr>
        <p:spPr bwMode="auto">
          <a:xfrm>
            <a:off x="315913" y="490538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8" name="Freeform 1878"/>
          <p:cNvSpPr>
            <a:spLocks/>
          </p:cNvSpPr>
          <p:nvPr userDrawn="1"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9" name="Freeform 1879"/>
          <p:cNvSpPr>
            <a:spLocks/>
          </p:cNvSpPr>
          <p:nvPr userDrawn="1"/>
        </p:nvSpPr>
        <p:spPr bwMode="auto">
          <a:xfrm>
            <a:off x="407988" y="674688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0" name="Freeform 1880"/>
          <p:cNvSpPr>
            <a:spLocks/>
          </p:cNvSpPr>
          <p:nvPr userDrawn="1"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1" name="Freeform 1881"/>
          <p:cNvSpPr>
            <a:spLocks/>
          </p:cNvSpPr>
          <p:nvPr userDrawn="1"/>
        </p:nvSpPr>
        <p:spPr bwMode="auto">
          <a:xfrm>
            <a:off x="401638" y="652463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2" name="Freeform 1882"/>
          <p:cNvSpPr>
            <a:spLocks/>
          </p:cNvSpPr>
          <p:nvPr userDrawn="1"/>
        </p:nvSpPr>
        <p:spPr bwMode="auto">
          <a:xfrm>
            <a:off x="384176" y="650875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3" name="Freeform 1883"/>
          <p:cNvSpPr>
            <a:spLocks/>
          </p:cNvSpPr>
          <p:nvPr userDrawn="1"/>
        </p:nvSpPr>
        <p:spPr bwMode="auto">
          <a:xfrm>
            <a:off x="398463" y="642938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4" name="Freeform 1884"/>
          <p:cNvSpPr>
            <a:spLocks/>
          </p:cNvSpPr>
          <p:nvPr userDrawn="1"/>
        </p:nvSpPr>
        <p:spPr bwMode="auto">
          <a:xfrm>
            <a:off x="400051" y="641350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5" name="Freeform 1885"/>
          <p:cNvSpPr>
            <a:spLocks/>
          </p:cNvSpPr>
          <p:nvPr userDrawn="1"/>
        </p:nvSpPr>
        <p:spPr bwMode="auto">
          <a:xfrm>
            <a:off x="377826" y="638175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6" name="Freeform 1886"/>
          <p:cNvSpPr>
            <a:spLocks/>
          </p:cNvSpPr>
          <p:nvPr userDrawn="1"/>
        </p:nvSpPr>
        <p:spPr bwMode="auto">
          <a:xfrm>
            <a:off x="396876" y="625475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7" name="Freeform 1887"/>
          <p:cNvSpPr>
            <a:spLocks/>
          </p:cNvSpPr>
          <p:nvPr userDrawn="1"/>
        </p:nvSpPr>
        <p:spPr bwMode="auto">
          <a:xfrm>
            <a:off x="384176" y="623888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8" name="Freeform 1888"/>
          <p:cNvSpPr>
            <a:spLocks/>
          </p:cNvSpPr>
          <p:nvPr userDrawn="1"/>
        </p:nvSpPr>
        <p:spPr bwMode="auto">
          <a:xfrm>
            <a:off x="393701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9" name="Freeform 1889"/>
          <p:cNvSpPr>
            <a:spLocks/>
          </p:cNvSpPr>
          <p:nvPr userDrawn="1"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0" name="Freeform 1890"/>
          <p:cNvSpPr>
            <a:spLocks/>
          </p:cNvSpPr>
          <p:nvPr userDrawn="1"/>
        </p:nvSpPr>
        <p:spPr bwMode="auto">
          <a:xfrm>
            <a:off x="377826" y="604838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1" name="Freeform 1891"/>
          <p:cNvSpPr>
            <a:spLocks/>
          </p:cNvSpPr>
          <p:nvPr userDrawn="1"/>
        </p:nvSpPr>
        <p:spPr bwMode="auto">
          <a:xfrm>
            <a:off x="377826" y="604838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2" name="Freeform 1892"/>
          <p:cNvSpPr>
            <a:spLocks/>
          </p:cNvSpPr>
          <p:nvPr userDrawn="1"/>
        </p:nvSpPr>
        <p:spPr bwMode="auto">
          <a:xfrm>
            <a:off x="347663" y="534988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3" name="Freeform 1893"/>
          <p:cNvSpPr>
            <a:spLocks/>
          </p:cNvSpPr>
          <p:nvPr userDrawn="1"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4" name="Freeform 1894"/>
          <p:cNvSpPr>
            <a:spLocks/>
          </p:cNvSpPr>
          <p:nvPr userDrawn="1"/>
        </p:nvSpPr>
        <p:spPr bwMode="auto">
          <a:xfrm>
            <a:off x="373063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5" name="Freeform 1895"/>
          <p:cNvSpPr>
            <a:spLocks/>
          </p:cNvSpPr>
          <p:nvPr userDrawn="1"/>
        </p:nvSpPr>
        <p:spPr bwMode="auto">
          <a:xfrm>
            <a:off x="406401" y="657225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6" name="Freeform 1896"/>
          <p:cNvSpPr>
            <a:spLocks/>
          </p:cNvSpPr>
          <p:nvPr userDrawn="1"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7" name="Freeform 1897"/>
          <p:cNvSpPr>
            <a:spLocks/>
          </p:cNvSpPr>
          <p:nvPr userDrawn="1"/>
        </p:nvSpPr>
        <p:spPr bwMode="auto">
          <a:xfrm>
            <a:off x="403226" y="666750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8" name="Freeform 1898"/>
          <p:cNvSpPr>
            <a:spLocks/>
          </p:cNvSpPr>
          <p:nvPr userDrawn="1"/>
        </p:nvSpPr>
        <p:spPr bwMode="auto">
          <a:xfrm>
            <a:off x="461963" y="633413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9" name="Freeform 1899"/>
          <p:cNvSpPr>
            <a:spLocks/>
          </p:cNvSpPr>
          <p:nvPr userDrawn="1"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0" name="Freeform 1900"/>
          <p:cNvSpPr>
            <a:spLocks/>
          </p:cNvSpPr>
          <p:nvPr userDrawn="1"/>
        </p:nvSpPr>
        <p:spPr bwMode="auto">
          <a:xfrm>
            <a:off x="455613" y="633413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1" name="Freeform 1901"/>
          <p:cNvSpPr>
            <a:spLocks/>
          </p:cNvSpPr>
          <p:nvPr userDrawn="1"/>
        </p:nvSpPr>
        <p:spPr bwMode="auto">
          <a:xfrm>
            <a:off x="468313" y="630238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2" name="Freeform 1902"/>
          <p:cNvSpPr>
            <a:spLocks/>
          </p:cNvSpPr>
          <p:nvPr userDrawn="1"/>
        </p:nvSpPr>
        <p:spPr bwMode="auto">
          <a:xfrm>
            <a:off x="384176" y="614363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3" name="Freeform 1903"/>
          <p:cNvSpPr>
            <a:spLocks/>
          </p:cNvSpPr>
          <p:nvPr userDrawn="1"/>
        </p:nvSpPr>
        <p:spPr bwMode="auto">
          <a:xfrm>
            <a:off x="409576" y="671513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4" name="Freeform 1904"/>
          <p:cNvSpPr>
            <a:spLocks/>
          </p:cNvSpPr>
          <p:nvPr userDrawn="1"/>
        </p:nvSpPr>
        <p:spPr bwMode="auto">
          <a:xfrm>
            <a:off x="342901" y="528638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5" name="Freeform 1905"/>
          <p:cNvSpPr>
            <a:spLocks/>
          </p:cNvSpPr>
          <p:nvPr userDrawn="1"/>
        </p:nvSpPr>
        <p:spPr bwMode="auto">
          <a:xfrm>
            <a:off x="341313" y="492125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6" name="Freeform 1906"/>
          <p:cNvSpPr>
            <a:spLocks/>
          </p:cNvSpPr>
          <p:nvPr userDrawn="1"/>
        </p:nvSpPr>
        <p:spPr bwMode="auto">
          <a:xfrm>
            <a:off x="327026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7" name="Freeform 1907"/>
          <p:cNvSpPr>
            <a:spLocks/>
          </p:cNvSpPr>
          <p:nvPr userDrawn="1"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8" name="Freeform 1908"/>
          <p:cNvSpPr>
            <a:spLocks/>
          </p:cNvSpPr>
          <p:nvPr userDrawn="1"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9" name="Freeform 1909"/>
          <p:cNvSpPr>
            <a:spLocks/>
          </p:cNvSpPr>
          <p:nvPr userDrawn="1"/>
        </p:nvSpPr>
        <p:spPr bwMode="auto">
          <a:xfrm>
            <a:off x="344488" y="512763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0" name="Freeform 1910"/>
          <p:cNvSpPr>
            <a:spLocks/>
          </p:cNvSpPr>
          <p:nvPr userDrawn="1"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1" name="Freeform 1911"/>
          <p:cNvSpPr>
            <a:spLocks/>
          </p:cNvSpPr>
          <p:nvPr userDrawn="1"/>
        </p:nvSpPr>
        <p:spPr bwMode="auto">
          <a:xfrm>
            <a:off x="325438" y="496888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2" name="Freeform 1912"/>
          <p:cNvSpPr>
            <a:spLocks/>
          </p:cNvSpPr>
          <p:nvPr userDrawn="1"/>
        </p:nvSpPr>
        <p:spPr bwMode="auto">
          <a:xfrm>
            <a:off x="331788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3" name="Freeform 1913"/>
          <p:cNvSpPr>
            <a:spLocks/>
          </p:cNvSpPr>
          <p:nvPr userDrawn="1"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4" name="Freeform 1914"/>
          <p:cNvSpPr>
            <a:spLocks/>
          </p:cNvSpPr>
          <p:nvPr userDrawn="1"/>
        </p:nvSpPr>
        <p:spPr bwMode="auto">
          <a:xfrm>
            <a:off x="333376" y="493713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5" name="Freeform 1915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6" name="Freeform 1916"/>
          <p:cNvSpPr>
            <a:spLocks noEditPoints="1"/>
          </p:cNvSpPr>
          <p:nvPr userDrawn="1"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7" name="Freeform 1917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8" name="Freeform 1918"/>
          <p:cNvSpPr>
            <a:spLocks noEditPoints="1"/>
          </p:cNvSpPr>
          <p:nvPr userDrawn="1"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9" name="Freeform 1919"/>
          <p:cNvSpPr>
            <a:spLocks/>
          </p:cNvSpPr>
          <p:nvPr userDrawn="1"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0" name="Freeform 1920"/>
          <p:cNvSpPr>
            <a:spLocks/>
          </p:cNvSpPr>
          <p:nvPr userDrawn="1"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1" name="Freeform 1921"/>
          <p:cNvSpPr>
            <a:spLocks/>
          </p:cNvSpPr>
          <p:nvPr userDrawn="1"/>
        </p:nvSpPr>
        <p:spPr bwMode="auto">
          <a:xfrm>
            <a:off x="1100138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2" name="Freeform 1922"/>
          <p:cNvSpPr>
            <a:spLocks/>
          </p:cNvSpPr>
          <p:nvPr userDrawn="1"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3" name="Freeform 1923"/>
          <p:cNvSpPr>
            <a:spLocks/>
          </p:cNvSpPr>
          <p:nvPr userDrawn="1"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4" name="Freeform 1924"/>
          <p:cNvSpPr>
            <a:spLocks/>
          </p:cNvSpPr>
          <p:nvPr userDrawn="1"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5" name="Freeform 1925"/>
          <p:cNvSpPr>
            <a:spLocks/>
          </p:cNvSpPr>
          <p:nvPr userDrawn="1"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" name="Freeform 1926"/>
          <p:cNvSpPr>
            <a:spLocks noEditPoints="1"/>
          </p:cNvSpPr>
          <p:nvPr userDrawn="1"/>
        </p:nvSpPr>
        <p:spPr bwMode="auto">
          <a:xfrm>
            <a:off x="1593851" y="282575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" name="Freeform 1927"/>
          <p:cNvSpPr>
            <a:spLocks/>
          </p:cNvSpPr>
          <p:nvPr userDrawn="1"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8" name="Freeform 1928"/>
          <p:cNvSpPr>
            <a:spLocks/>
          </p:cNvSpPr>
          <p:nvPr userDrawn="1"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9" name="Freeform 1929"/>
          <p:cNvSpPr>
            <a:spLocks noEditPoints="1"/>
          </p:cNvSpPr>
          <p:nvPr userDrawn="1"/>
        </p:nvSpPr>
        <p:spPr bwMode="auto">
          <a:xfrm>
            <a:off x="1865313" y="282575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0" name="Freeform 1930"/>
          <p:cNvSpPr>
            <a:spLocks noEditPoints="1"/>
          </p:cNvSpPr>
          <p:nvPr userDrawn="1"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1" name="Freeform 1931"/>
          <p:cNvSpPr>
            <a:spLocks noEditPoints="1"/>
          </p:cNvSpPr>
          <p:nvPr userDrawn="1"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2" name="Freeform 1932"/>
          <p:cNvSpPr>
            <a:spLocks/>
          </p:cNvSpPr>
          <p:nvPr userDrawn="1"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3" name="Freeform 1933"/>
          <p:cNvSpPr>
            <a:spLocks/>
          </p:cNvSpPr>
          <p:nvPr userDrawn="1"/>
        </p:nvSpPr>
        <p:spPr bwMode="auto">
          <a:xfrm>
            <a:off x="1096963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4" name="Freeform 1934"/>
          <p:cNvSpPr>
            <a:spLocks noEditPoints="1"/>
          </p:cNvSpPr>
          <p:nvPr userDrawn="1"/>
        </p:nvSpPr>
        <p:spPr bwMode="auto">
          <a:xfrm>
            <a:off x="1195388" y="436563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5" name="Freeform 1935"/>
          <p:cNvSpPr>
            <a:spLocks/>
          </p:cNvSpPr>
          <p:nvPr userDrawn="1"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6" name="Freeform 1936"/>
          <p:cNvSpPr>
            <a:spLocks/>
          </p:cNvSpPr>
          <p:nvPr userDrawn="1"/>
        </p:nvSpPr>
        <p:spPr bwMode="auto">
          <a:xfrm>
            <a:off x="1409701" y="436563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7" name="Freeform 1937"/>
          <p:cNvSpPr>
            <a:spLocks noEditPoints="1"/>
          </p:cNvSpPr>
          <p:nvPr userDrawn="1"/>
        </p:nvSpPr>
        <p:spPr bwMode="auto">
          <a:xfrm>
            <a:off x="1500188" y="436563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8" name="Freeform 1938"/>
          <p:cNvSpPr>
            <a:spLocks noEditPoints="1"/>
          </p:cNvSpPr>
          <p:nvPr userDrawn="1"/>
        </p:nvSpPr>
        <p:spPr bwMode="auto">
          <a:xfrm>
            <a:off x="1617663" y="436563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9" name="Freeform 1939"/>
          <p:cNvSpPr>
            <a:spLocks noEditPoints="1"/>
          </p:cNvSpPr>
          <p:nvPr userDrawn="1"/>
        </p:nvSpPr>
        <p:spPr bwMode="auto">
          <a:xfrm>
            <a:off x="852488" y="623888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0" name="Freeform 1940"/>
          <p:cNvSpPr>
            <a:spLocks noEditPoints="1"/>
          </p:cNvSpPr>
          <p:nvPr userDrawn="1"/>
        </p:nvSpPr>
        <p:spPr bwMode="auto">
          <a:xfrm>
            <a:off x="906463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1" name="Freeform 1941"/>
          <p:cNvSpPr>
            <a:spLocks/>
          </p:cNvSpPr>
          <p:nvPr userDrawn="1"/>
        </p:nvSpPr>
        <p:spPr bwMode="auto">
          <a:xfrm>
            <a:off x="97790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2" name="Freeform 1942"/>
          <p:cNvSpPr>
            <a:spLocks/>
          </p:cNvSpPr>
          <p:nvPr userDrawn="1"/>
        </p:nvSpPr>
        <p:spPr bwMode="auto">
          <a:xfrm>
            <a:off x="10350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3" name="Freeform 1943"/>
          <p:cNvSpPr>
            <a:spLocks/>
          </p:cNvSpPr>
          <p:nvPr userDrawn="1"/>
        </p:nvSpPr>
        <p:spPr bwMode="auto">
          <a:xfrm>
            <a:off x="1098551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4" name="Freeform 1944"/>
          <p:cNvSpPr>
            <a:spLocks noEditPoints="1"/>
          </p:cNvSpPr>
          <p:nvPr userDrawn="1"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5" name="Freeform 1945"/>
          <p:cNvSpPr>
            <a:spLocks/>
          </p:cNvSpPr>
          <p:nvPr userDrawn="1"/>
        </p:nvSpPr>
        <p:spPr bwMode="auto">
          <a:xfrm>
            <a:off x="12382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6" name="Freeform 1946"/>
          <p:cNvSpPr>
            <a:spLocks/>
          </p:cNvSpPr>
          <p:nvPr userDrawn="1"/>
        </p:nvSpPr>
        <p:spPr bwMode="auto">
          <a:xfrm>
            <a:off x="1301751" y="625475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7" name="Freeform 1947"/>
          <p:cNvSpPr>
            <a:spLocks noEditPoints="1"/>
          </p:cNvSpPr>
          <p:nvPr userDrawn="1"/>
        </p:nvSpPr>
        <p:spPr bwMode="auto">
          <a:xfrm>
            <a:off x="1360488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8" name="Freeform 1948"/>
          <p:cNvSpPr>
            <a:spLocks noEditPoints="1"/>
          </p:cNvSpPr>
          <p:nvPr userDrawn="1"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9" name="Freeform 1949"/>
          <p:cNvSpPr>
            <a:spLocks noEditPoints="1"/>
          </p:cNvSpPr>
          <p:nvPr userDrawn="1"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0" name="Freeform 1950"/>
          <p:cNvSpPr>
            <a:spLocks/>
          </p:cNvSpPr>
          <p:nvPr userDrawn="1"/>
        </p:nvSpPr>
        <p:spPr bwMode="auto">
          <a:xfrm>
            <a:off x="1616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1" name="Freeform 1951"/>
          <p:cNvSpPr>
            <a:spLocks noEditPoints="1"/>
          </p:cNvSpPr>
          <p:nvPr userDrawn="1"/>
        </p:nvSpPr>
        <p:spPr bwMode="auto">
          <a:xfrm>
            <a:off x="1665288" y="625475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2" name="Freeform 1952"/>
          <p:cNvSpPr>
            <a:spLocks/>
          </p:cNvSpPr>
          <p:nvPr userDrawn="1"/>
        </p:nvSpPr>
        <p:spPr bwMode="auto">
          <a:xfrm>
            <a:off x="1743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3" name="Freeform 1953"/>
          <p:cNvSpPr>
            <a:spLocks noEditPoints="1"/>
          </p:cNvSpPr>
          <p:nvPr userDrawn="1"/>
        </p:nvSpPr>
        <p:spPr bwMode="auto">
          <a:xfrm>
            <a:off x="1798638" y="623888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4" name="Freeform 1954"/>
          <p:cNvSpPr>
            <a:spLocks noEditPoints="1"/>
          </p:cNvSpPr>
          <p:nvPr userDrawn="1"/>
        </p:nvSpPr>
        <p:spPr bwMode="auto">
          <a:xfrm>
            <a:off x="1844676" y="623888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5" name="Freeform 1955"/>
          <p:cNvSpPr>
            <a:spLocks/>
          </p:cNvSpPr>
          <p:nvPr userDrawn="1"/>
        </p:nvSpPr>
        <p:spPr bwMode="auto">
          <a:xfrm>
            <a:off x="1912938" y="625475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6" name="Freeform 1956"/>
          <p:cNvSpPr>
            <a:spLocks/>
          </p:cNvSpPr>
          <p:nvPr userDrawn="1"/>
        </p:nvSpPr>
        <p:spPr bwMode="auto">
          <a:xfrm>
            <a:off x="1984376" y="625475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7" name="Freeform 1957"/>
          <p:cNvSpPr>
            <a:spLocks/>
          </p:cNvSpPr>
          <p:nvPr userDrawn="1"/>
        </p:nvSpPr>
        <p:spPr bwMode="auto">
          <a:xfrm>
            <a:off x="2055813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MF_emblema [Converted]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2690" y="1423527"/>
            <a:ext cx="2064487" cy="2345272"/>
          </a:xfrm>
          <a:prstGeom prst="rect">
            <a:avLst/>
          </a:prstGeom>
          <a:noFill/>
          <a:ln>
            <a:noFill/>
          </a:ln>
          <a:effectLst>
            <a:outerShdw blurRad="114300" dist="114300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016517"/>
            <a:ext cx="82036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77A3E"/>
                </a:solidFill>
              </a:rPr>
              <a:t>Актуальные вопросы бухгалтерского учета и отчетности в государственном секторе</a:t>
            </a:r>
          </a:p>
          <a:p>
            <a:pPr algn="ctr"/>
            <a:r>
              <a:rPr lang="ru-RU" sz="2000" b="1" dirty="0" smtClean="0">
                <a:solidFill>
                  <a:srgbClr val="077A3E"/>
                </a:solidFill>
              </a:rPr>
              <a:t> </a:t>
            </a:r>
            <a:endParaRPr lang="ru-RU" sz="2000" b="1" dirty="0">
              <a:solidFill>
                <a:srgbClr val="077A3E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72509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Rectangle 18"/>
          <p:cNvSpPr txBox="1">
            <a:spLocks/>
          </p:cNvSpPr>
          <p:nvPr/>
        </p:nvSpPr>
        <p:spPr>
          <a:xfrm>
            <a:off x="2280911" y="4803571"/>
            <a:ext cx="4708045" cy="112707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8" indent="0" algn="ctr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Заместитель директора Департамента бюджетной методологии и финансовой отчетности в государственном секторе</a:t>
            </a:r>
          </a:p>
          <a:p>
            <a:pPr marL="109538" indent="0" algn="ctr">
              <a:lnSpc>
                <a:spcPct val="80000"/>
              </a:lnSpc>
              <a:buFont typeface="Georgia" pitchFamily="18" charset="0"/>
              <a:buNone/>
            </a:pPr>
            <a:r>
              <a:rPr lang="ru-RU" sz="1800" b="1" dirty="0" smtClean="0"/>
              <a:t>С.В. </a:t>
            </a:r>
            <a:r>
              <a:rPr lang="ru-RU" sz="1800" b="1" dirty="0" err="1" smtClean="0"/>
              <a:t>Сивец</a:t>
            </a:r>
            <a:endParaRPr lang="ru-RU" sz="1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029143" y="6543586"/>
            <a:ext cx="1363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Сентябрь 2017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23224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spc="-4" dirty="0" smtClean="0">
                <a:solidFill>
                  <a:schemeClr val="accent5">
                    <a:lumMod val="75000"/>
                  </a:schemeClr>
                </a:solidFill>
              </a:rPr>
              <a:t>ЦЕЛЕВАЯ ФУНКЦИЯ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338" y="894901"/>
            <a:ext cx="8711322" cy="408958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 </a:t>
            </a:r>
            <a:r>
              <a:rPr lang="ru-RU" sz="1800" b="1" dirty="0" smtClean="0">
                <a:solidFill>
                  <a:srgbClr val="00B050"/>
                </a:solidFill>
              </a:rPr>
              <a:t>- завершение строительства (реконструкции, технического перевооружения);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2 - консервация объекта незавершенного строительства;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3 - приватизация (продажа) объекта незавершенного строительства;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4 - передача объекта незавершенного строительства другим субъектам хозяйственной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5 - передача объекта незавершенного строительства в </a:t>
            </a:r>
            <a:r>
              <a:rPr lang="ru-RU" sz="1800" b="1" dirty="0" smtClean="0">
                <a:solidFill>
                  <a:srgbClr val="00B050"/>
                </a:solidFill>
              </a:rPr>
              <a:t>собственность  ППО;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6 - принятие объекта незавершенного строительства в </a:t>
            </a:r>
            <a:r>
              <a:rPr lang="ru-RU" sz="1800" b="1" dirty="0" smtClean="0">
                <a:solidFill>
                  <a:srgbClr val="00B050"/>
                </a:solidFill>
              </a:rPr>
              <a:t> казну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7 - передача в концессию;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8 - списание и снос объекта незавершенного строительства;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9 – строительство (реконструкция, техническое перевооружение) объекта незавершенного строительства продолжается;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10 - целевая функция не требуется (указывается в случае завершения строительства объекта незавершенного строительства);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11 - целевая функция не определена;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12 - иная целевая функция;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10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224" y="846610"/>
            <a:ext cx="8128370" cy="221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 algn="l">
              <a:lnSpc>
                <a:spcPct val="80000"/>
              </a:lnSpc>
            </a:pPr>
            <a:r>
              <a:rPr lang="ru-RU" sz="1800" spc="-4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ГОДОВАЯ ИНВЕНТАРИЗАЦИЯ 2017 года</a:t>
            </a:r>
            <a:endParaRPr sz="1800" spc="-4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7091" y="1479177"/>
            <a:ext cx="8659091" cy="60939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Порядок проведения инвентаризации 2017 года – принятие нового порядка, изменения в соответствии с требованиями раскрытия информации. Мониторинг принятия. 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Инвентаризация АКТИВОВ: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нефинансовых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Финансовых (денежных)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Не денежных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Инвентаризация  ОБЯЗАТЕЛЬСТВ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Финансовых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Нефинансовых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Резервов 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Инвентаризация  КОНТРАКТНЫХ ОБЯЗАТЕЛЬСТВ (ПРАВ)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en-US" sz="1600" b="1" dirty="0" smtClean="0">
                <a:latin typeface="Times New Roman"/>
                <a:cs typeface="Times New Roman"/>
              </a:rPr>
              <a:t>	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3360" y="67236"/>
            <a:ext cx="1796715" cy="2829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Общие положения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224" y="846610"/>
            <a:ext cx="8128370" cy="221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 algn="l">
              <a:lnSpc>
                <a:spcPct val="80000"/>
              </a:lnSpc>
            </a:pPr>
            <a:r>
              <a:rPr lang="ru-RU" sz="1800" spc="-4" dirty="0" smtClean="0">
                <a:solidFill>
                  <a:schemeClr val="accent5">
                    <a:lumMod val="75000"/>
                  </a:schemeClr>
                </a:solidFill>
              </a:rPr>
              <a:t> ИСПРАВЛЕНИЕ ОШИБОК.       РЕГЛАМЕНТ ВЗАИМОДЕЙСТВИЯ </a:t>
            </a:r>
            <a:endParaRPr sz="1800" spc="-4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7091" y="1479177"/>
            <a:ext cx="8659091" cy="65094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КОМАРАЛЬНЫЕ ПРОВЕРКИ – УВЕДОМЛЕНИЯ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ПРЕДСТАЛЕНИЕ ОТЧЕТНОСТИ ВСЕМИ СУБЪЕКТАМИ В РЕГЛАМЕНТЕ ЦЕНТРАЛИЗОВАННЫХ ЦЕНТРОВ КОМПЕТЕНЦИИ (ФОРМИРОВАНИЕ ЕДИНЫХ БАЗ ДАННЫХ ОТЧЕТНОСТИ)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ПОРЯДОК ВЗАИМОДЕЙСТВИЯ НА КАЖДОМ УРОВНЕ КОНСОЛИДАЦИИ СУБЪЕКТОВ ОТЧЕТНОСТИ    И      СУБЪЕКТА КОНСОЛИДИРОВАННОЙ ОТЧЕТНОСТИ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РЕГЛАМЕНТ РАССМОТРЕНИЯ ВЫЯВЛЕННЫХ ОШИБОК И ПРИНЯТИЯ РЕШЕНИЯ ОБ ИХ ИСПРАВЛЕНИИ: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В ОТЧЕТНОСТИ 2017 ГОДА ПОКАЗАТЕЛЯМИ ОТЧЕТА (Дт/Кт как Событие после отчетной даты)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Раскрытие в ПЗ. Дт/Кт датой обнаружения (с-до на 1.01.18 г)</a:t>
            </a: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en-US" sz="1600" b="1" dirty="0" smtClean="0">
                <a:latin typeface="Times New Roman"/>
                <a:cs typeface="Times New Roman"/>
              </a:rPr>
              <a:t>	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3360" y="67236"/>
            <a:ext cx="1796715" cy="2829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Общие положения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26639" y="2866801"/>
            <a:ext cx="5729432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/>
            <a:r>
              <a:rPr sz="2900" spc="-22" dirty="0">
                <a:solidFill>
                  <a:srgbClr val="000000"/>
                </a:solidFill>
                <a:latin typeface="Times New Roman"/>
                <a:cs typeface="Times New Roman"/>
              </a:rPr>
              <a:t>СПАСИБО </a:t>
            </a:r>
            <a:r>
              <a:rPr sz="2900" dirty="0">
                <a:solidFill>
                  <a:srgbClr val="000000"/>
                </a:solidFill>
                <a:latin typeface="Times New Roman"/>
                <a:cs typeface="Times New Roman"/>
              </a:rPr>
              <a:t>ЗА </a:t>
            </a:r>
            <a:r>
              <a:rPr sz="29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ВНИМАНИЕ</a:t>
            </a:r>
            <a:endParaRPr sz="29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224" y="846610"/>
            <a:ext cx="8128370" cy="221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 algn="l">
              <a:lnSpc>
                <a:spcPct val="80000"/>
              </a:lnSpc>
            </a:pPr>
            <a:r>
              <a:rPr lang="ru-RU" sz="1800" spc="-4" dirty="0" smtClean="0">
                <a:solidFill>
                  <a:schemeClr val="accent5">
                    <a:lumMod val="75000"/>
                  </a:schemeClr>
                </a:solidFill>
              </a:rPr>
              <a:t>ОРГАНИЗАЦИЯ УЧЕТА И ОТЧЕТНОСТИ   2017 года</a:t>
            </a:r>
            <a:endParaRPr sz="1800" spc="-4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7091" y="1479177"/>
            <a:ext cx="8659091" cy="52629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Анализ ошибок, допущенных при формировании отчетности 2016 года. 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Реализация в 2017 году новых раскрытий информации  (новые отчеты)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Инвентаризация имущества в целях завершения года (годовой отчетности) и подготовки по внедрению федеральных стандартов.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Анализ отчетности 2017 года и направление рекомендаций по формированию годовой отчетности.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Формирования регламента взаимодействия субъектов отчетности при выявлении ошибок. </a:t>
            </a: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en-US" sz="1600" b="1" dirty="0" smtClean="0">
                <a:latin typeface="Times New Roman"/>
                <a:cs typeface="Times New Roman"/>
              </a:rPr>
              <a:t>	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3360" y="67236"/>
            <a:ext cx="1796715" cy="2829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Общие положения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224" y="846610"/>
            <a:ext cx="8128370" cy="221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397" marR="4559" algn="l">
              <a:lnSpc>
                <a:spcPct val="80000"/>
              </a:lnSpc>
            </a:pPr>
            <a:r>
              <a:rPr lang="ru-RU" sz="1800" spc="-4" dirty="0" smtClean="0">
                <a:solidFill>
                  <a:schemeClr val="accent5">
                    <a:lumMod val="75000"/>
                  </a:schemeClr>
                </a:solidFill>
              </a:rPr>
              <a:t>ОСНОВЫНЕ ОШИБКИ В  2016 ГОДУ НА ФЕДЕРАЛЬНОМ УРОВНЕ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7091" y="1479177"/>
            <a:ext cx="8659091" cy="52629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Учет НЕДВИЖИМОСТИ (ЗДАНИЙ)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Учет ЗЕМЕЛЬ (КАДАСТРОВЫЕ ОЦЕНКИ)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Учет ОБЪЕКТОВ АРЕНДЫ (НА ЗАБАЛАНСЕ).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Учет ПРАВ 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НА 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РИД (10200, 01 (040150226)</a:t>
            </a:r>
            <a:endParaRPr lang="ru-RU" b="1" dirty="0" smtClean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Учет КАЗНЫ 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Учет ДОХОДОВ ПО МЕТОДУ НАЧИСЛЕНИЯ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Учет 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ОБЯЗАТЕЛЬСТВ 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Отчетность по ОБЯЗАТЕЛЬСТВАМ</a:t>
            </a:r>
            <a:endParaRPr lang="ru-RU" b="1" dirty="0" smtClean="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ИВЕНТАРИЗАЦИЯ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ВОПРОСЫ ОРГАНИЗАЦИИ УЧЕТНОЙ ПОЛИТИКИ</a:t>
            </a: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en-US" sz="1600" b="1" dirty="0" smtClean="0">
                <a:latin typeface="Times New Roman"/>
                <a:cs typeface="Times New Roman"/>
              </a:rPr>
              <a:t>	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3360" y="67236"/>
            <a:ext cx="1796715" cy="2829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Общие положения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74224" y="846610"/>
            <a:ext cx="8128370" cy="415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2997" marR="4559" lvl="3">
              <a:lnSpc>
                <a:spcPct val="150000"/>
              </a:lnSpc>
              <a:tabLst>
                <a:tab pos="216543" algn="l"/>
              </a:tabLst>
            </a:pPr>
            <a:r>
              <a:rPr lang="ru-RU" b="1" kern="1200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ОТЧЕТ 2017 ГОДА – НОВЫЕ ТРЕБОВАНИЯ, ЗАДАЧИ</a:t>
            </a:r>
            <a:endParaRPr lang="ru-RU" b="1" kern="1200" spc="-4" dirty="0">
              <a:solidFill>
                <a:schemeClr val="accent5">
                  <a:lumMod val="75000"/>
                </a:schemeClr>
              </a:solidFill>
              <a:latin typeface="Times New Roman"/>
              <a:ea typeface="+mj-ea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7091" y="1479177"/>
            <a:ext cx="8659091" cy="65094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ПРОЕКТ ПРИКАЗА ПО ИЗМЕНЕНИЮ В 157Н  ( 2017 ГОД)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ru-RU" b="1" i="1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(музейные ценности,  имущество в управлении)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ПРОЕКТ ПРИКАЗА ПО ИЗМЕНЕНИЮ 191Н (33Н) С ОТЧЕТНОСТИ 2017 ГОДА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ru-RU" b="1" i="1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(указание Президента РФ 04.08.2017 №ПР-1518 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ru-RU" b="1" i="1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п.п. «ж» п. 1 Перечня поручений  Президента РФ 18.08.15 №ПР-1659)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ru-RU" b="1" i="1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О проведении инвентаризации объектов незавершенного строительства, финансируемых за счет средств  бюджетов всех уровней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ru-RU" b="1" i="1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(</a:t>
            </a:r>
            <a:r>
              <a:rPr lang="ru-RU" b="1" i="1" spc="-4" dirty="0" err="1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Медреки</a:t>
            </a:r>
            <a:r>
              <a:rPr lang="ru-RU" b="1" i="1" spc="-4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+mj-ea"/>
                <a:cs typeface="Times New Roman"/>
              </a:rPr>
              <a:t> – 22.12.2015  №02-06-07/75364       07-04-05/02-874)</a:t>
            </a: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ФОРМИРОВАНИЕ БАЗЫ ПО ПЕРЕХОДУ НА ФЕДЕРАЛЬНЫЕ СТАНДАРТЫ</a:t>
            </a:r>
            <a:endParaRPr lang="ru-RU" b="1" i="1" spc="-4" dirty="0" smtClean="0">
              <a:solidFill>
                <a:schemeClr val="accent5">
                  <a:lumMod val="75000"/>
                </a:schemeClr>
              </a:solidFill>
              <a:latin typeface="Times New Roman"/>
              <a:ea typeface="+mj-ea"/>
              <a:cs typeface="Times New Roman"/>
            </a:endParaRPr>
          </a:p>
          <a:p>
            <a:pPr marL="1382997" marR="4559" lvl="3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b="1" i="1" spc="-4" dirty="0" smtClean="0">
              <a:solidFill>
                <a:schemeClr val="accent5">
                  <a:lumMod val="75000"/>
                </a:schemeClr>
              </a:solidFill>
              <a:latin typeface="Times New Roman"/>
              <a:ea typeface="+mj-ea"/>
              <a:cs typeface="Times New Roman"/>
            </a:endParaRP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 algn="ctr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1397" marR="4559">
              <a:lnSpc>
                <a:spcPct val="150000"/>
              </a:lnSpc>
              <a:buClr>
                <a:srgbClr val="096234"/>
              </a:buClr>
              <a:tabLst>
                <a:tab pos="216543" algn="l"/>
              </a:tabLst>
            </a:pPr>
            <a:r>
              <a:rPr lang="en-US" sz="1600" b="1" dirty="0" smtClean="0">
                <a:latin typeface="Times New Roman"/>
                <a:cs typeface="Times New Roman"/>
              </a:rPr>
              <a:t>	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83360" y="67236"/>
            <a:ext cx="1796715" cy="2829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pPr algn="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Общие положения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740" y="207421"/>
            <a:ext cx="7920182" cy="687480"/>
          </a:xfrm>
        </p:spPr>
        <p:txBody>
          <a:bodyPr/>
          <a:lstStyle/>
          <a:p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Сведения по незавершенным объектам</a:t>
            </a:r>
            <a:b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строительства (ф. 0503190) для всех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338" y="1137684"/>
            <a:ext cx="8711322" cy="4089587"/>
          </a:xfrm>
        </p:spPr>
        <p:txBody>
          <a:bodyPr/>
          <a:lstStyle/>
          <a:p>
            <a:pPr marL="1382997" marR="4559" lvl="3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ОСНОВНЫЕ НОВАЦИИ!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Присвоение ЦЕЛЕВОЙ ФУНКЦИИ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УНИКАЛЬНОГО КОДА ОБЪЕКТА КАП.ВЛОЖЕНИЙ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None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(КОД С ИСТОРИЕЙ -  правила присвоения кода)</a:t>
            </a:r>
          </a:p>
          <a:p>
            <a:pPr marL="1840197" marR="4559" lvl="4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Группировка вложений:</a:t>
            </a:r>
          </a:p>
          <a:p>
            <a:pPr marL="2297397" marR="4559" lvl="5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Стадия реализации </a:t>
            </a:r>
            <a:r>
              <a:rPr lang="ru-RU" b="1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инвест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. проекта</a:t>
            </a:r>
          </a:p>
          <a:p>
            <a:pPr marL="2297397" marR="4559" lvl="5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Стадия завершения и регистрации</a:t>
            </a:r>
          </a:p>
          <a:p>
            <a:pPr marL="2297397" marR="4559" lvl="5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До строительства</a:t>
            </a:r>
          </a:p>
          <a:p>
            <a:pPr marL="2297397" marR="4559" lvl="5">
              <a:lnSpc>
                <a:spcPct val="150000"/>
              </a:lnSpc>
              <a:buClr>
                <a:srgbClr val="096234"/>
              </a:buClr>
              <a:buFont typeface="Wingdings" pitchFamily="2" charset="2"/>
              <a:buChar char="Ø"/>
              <a:tabLst>
                <a:tab pos="216543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Не реализуется (изменяется целевая функция)</a:t>
            </a:r>
            <a:endParaRPr lang="ru-RU" b="1" dirty="0" smtClean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5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188" y="207421"/>
            <a:ext cx="7920182" cy="687480"/>
          </a:xfrm>
        </p:spPr>
        <p:txBody>
          <a:bodyPr/>
          <a:lstStyle/>
          <a:p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учетный код </a:t>
            </a:r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объекта на отчетную </a:t>
            </a:r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дату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СТРУКТУРА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1 - 3 разряды - код главного распорядителя бюджетных средств по бюджетной классификации расходов бюджетов;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4 - 23 разряды - уникальный номер реестровой записи участника бюджетного процесса;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24 - 27 разряды - порядковый номер, присвоенный субъектом учета при принятии к бюджетному учету капитальных вложений;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28 разряд - код контура идентификации сведений об объекте, присвоенный субъектом учета: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1 - в части сведений, не составляющих государственную тайну;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2 - в части сведений, составляющих государственную тайну</a:t>
            </a:r>
            <a:r>
              <a:rPr lang="ru-RU" sz="2000" b="1" dirty="0" smtClean="0">
                <a:solidFill>
                  <a:srgbClr val="00B050"/>
                </a:solidFill>
              </a:rPr>
              <a:t>;</a:t>
            </a:r>
            <a:endParaRPr lang="ru-RU" sz="2000" b="1" dirty="0" smtClean="0">
              <a:solidFill>
                <a:srgbClr val="00B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6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740" y="207421"/>
            <a:ext cx="7920182" cy="687480"/>
          </a:xfrm>
        </p:spPr>
        <p:txBody>
          <a:bodyPr/>
          <a:lstStyle/>
          <a:p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Сведения по незавершенным объектам</a:t>
            </a:r>
            <a:b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строительства (ф. 0503190) для всех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338" y="1137684"/>
            <a:ext cx="8711322" cy="4089587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код статуса объекта (информация о состоянии объекта на отчетную </a:t>
            </a:r>
            <a:r>
              <a:rPr lang="ru-RU" sz="2000" b="1" dirty="0" smtClean="0">
                <a:solidFill>
                  <a:srgbClr val="00B050"/>
                </a:solidFill>
              </a:rPr>
              <a:t>дату</a:t>
            </a:r>
          </a:p>
          <a:p>
            <a:pPr lvl="1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0Х -  РЕАЛИЗАЦИЯ ИНВЕСТИЦИОННОГО ПРОЕКТА: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01 </a:t>
            </a:r>
            <a:r>
              <a:rPr lang="ru-RU" sz="1800" b="1" dirty="0" smtClean="0">
                <a:solidFill>
                  <a:srgbClr val="00B050"/>
                </a:solidFill>
              </a:rPr>
              <a:t>- строительство (приобретение) ведется;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02 - объект законсервирован;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03 - строительство объекта приостановлено без консервации;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04 - строительство объекта не начиналось;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05 - иной статус объекта</a:t>
            </a:r>
            <a:r>
              <a:rPr lang="ru-RU" sz="1800" b="1" dirty="0" smtClean="0">
                <a:solidFill>
                  <a:srgbClr val="00B050"/>
                </a:solidFill>
              </a:rPr>
              <a:t>;</a:t>
            </a:r>
          </a:p>
          <a:p>
            <a:pPr lvl="2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7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740" y="207421"/>
            <a:ext cx="7920182" cy="687480"/>
          </a:xfrm>
        </p:spPr>
        <p:txBody>
          <a:bodyPr/>
          <a:lstStyle/>
          <a:p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Сведения по незавершенным объектам</a:t>
            </a:r>
            <a:b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строительства (ф. 0503190) для всех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338" y="1137684"/>
            <a:ext cx="8711322" cy="4089587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код статуса объекта (информация о состоянии объекта на отчетную дату</a:t>
            </a:r>
            <a:r>
              <a:rPr lang="ru-RU" sz="2000" b="1" dirty="0" smtClean="0">
                <a:solidFill>
                  <a:srgbClr val="00B050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1Х - ЗАВЕРШЕНА РЕАЛИЗАЦИЯ ИНВЕСТИЦИОННОГО ПРОЕКТА:</a:t>
            </a:r>
            <a:endParaRPr lang="ru-RU" sz="1800" b="1" dirty="0" smtClean="0">
              <a:solidFill>
                <a:srgbClr val="00B050"/>
              </a:solidFill>
              <a:latin typeface="+mn-lt"/>
              <a:cs typeface="+mn-cs"/>
            </a:endParaRP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11 - государственная регистрация права собственности публично правового образования пройдена;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12 - государственная регистрация права оперативного управлений публично правового образования пройдена;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13 - государственная регистрация права хозяйственного ведения публично правового образования пройдена;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14 - документы находятся на государственной регистрации;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15 - документы не направлены на государственную регистрацию;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16 - отказ в государственной регистрации;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17 - акт на ввод в эксплуатацию отсутствует;</a:t>
            </a:r>
          </a:p>
          <a:p>
            <a:pPr lvl="2">
              <a:buFont typeface="Wingdings" pitchFamily="2" charset="2"/>
              <a:buChar char="Ø"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lvl="2">
              <a:buFont typeface="Wingdings" pitchFamily="2" charset="2"/>
              <a:buChar char="Ø"/>
            </a:pPr>
            <a:endParaRPr lang="ru-RU" sz="1800" b="1" dirty="0" smtClean="0">
              <a:solidFill>
                <a:srgbClr val="00B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8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188" y="207421"/>
            <a:ext cx="7920182" cy="687480"/>
          </a:xfrm>
        </p:spPr>
        <p:txBody>
          <a:bodyPr/>
          <a:lstStyle/>
          <a:p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Сведения по незавершенным объектам</a:t>
            </a:r>
            <a:b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pc="-4" dirty="0" smtClean="0">
                <a:solidFill>
                  <a:schemeClr val="accent5">
                    <a:lumMod val="75000"/>
                  </a:schemeClr>
                </a:solidFill>
              </a:rPr>
              <a:t>строительства (ф. 0503190) для всех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код статуса объекта (информация о состоянии объекта на отчетную дату</a:t>
            </a:r>
            <a:r>
              <a:rPr lang="ru-RU" sz="2000" b="1" dirty="0" smtClean="0">
                <a:solidFill>
                  <a:srgbClr val="00B050"/>
                </a:solidFill>
              </a:rPr>
              <a:t>)</a:t>
            </a:r>
          </a:p>
          <a:p>
            <a:pPr>
              <a:buNone/>
            </a:pPr>
            <a:endParaRPr lang="ru-RU" sz="2000" b="1" dirty="0" smtClean="0">
              <a:solidFill>
                <a:srgbClr val="00B050"/>
              </a:solidFill>
            </a:endParaRPr>
          </a:p>
          <a:p>
            <a:r>
              <a:rPr lang="ru-RU" sz="2000" b="1" dirty="0" smtClean="0">
                <a:solidFill>
                  <a:srgbClr val="00B050"/>
                </a:solidFill>
                <a:latin typeface="+mn-lt"/>
                <a:cs typeface="+mn-cs"/>
              </a:rPr>
              <a:t>2Х - ВЫБЫТИЕ КАПИТАЛЬНЫХ ВЛОЖЕНИЙ</a:t>
            </a:r>
          </a:p>
          <a:p>
            <a:pPr lvl="1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+mn-lt"/>
                <a:cs typeface="+mn-cs"/>
              </a:rPr>
              <a:t> (ОБЪЕКТА НЕЗАВЕРШЕННОГО СТРОИТЕЛЬСТВА):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21 </a:t>
            </a: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- передача объекта незавершенного строительства в собственность иному публично-правовому образованию;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22 - передача объекта незавершенного строительства бюджетному (автономному) учреждению;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23 - передача объекта незавершенного строительства унитарному предприятию;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24 - передача объекта незавершенного строительства иному субъекту хозяйственной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25 - приватизация (продажа) объекта незавершенного строительства;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26 - передача по концессионному соглашению;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27 - списание и снос объекта незавершенного строительства;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  <a:latin typeface="+mn-lt"/>
                <a:cs typeface="+mn-cs"/>
              </a:rPr>
              <a:t>28 - иное основание.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9</a:t>
            </a:fld>
            <a:endParaRPr lang="ru-RU" spc="-4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20640</TotalTime>
  <Words>891</Words>
  <Application>Microsoft Office PowerPoint</Application>
  <PresentationFormat>Экран (4:3)</PresentationFormat>
  <Paragraphs>141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ОРГАНИЗАЦИЯ УЧЕТА И ОТЧЕТНОСТИ   2017 года</vt:lpstr>
      <vt:lpstr>ОСНОВЫНЕ ОШИБКИ В  2016 ГОДУ НА ФЕДЕРАЛЬНОМ УРОВНЕ</vt:lpstr>
      <vt:lpstr>ОТЧЕТ 2017 ГОДА – НОВЫЕ ТРЕБОВАНИЯ, ЗАДАЧИ</vt:lpstr>
      <vt:lpstr>Сведения по незавершенным объектам строительства (ф. 0503190) для всех </vt:lpstr>
      <vt:lpstr>учетный код объекта на отчетную дату</vt:lpstr>
      <vt:lpstr>Сведения по незавершенным объектам строительства (ф. 0503190) для всех </vt:lpstr>
      <vt:lpstr>Сведения по незавершенным объектам строительства (ф. 0503190) для всех </vt:lpstr>
      <vt:lpstr>Сведения по незавершенным объектам строительства (ф. 0503190) для всех</vt:lpstr>
      <vt:lpstr>ЦЕЛЕВАЯ ФУНКЦИЯ </vt:lpstr>
      <vt:lpstr>                                  ГОДОВАЯ ИНВЕНТАРИЗАЦИЯ 2017 года</vt:lpstr>
      <vt:lpstr> ИСПРАВЛЕНИЕ ОШИБОК.       РЕГЛАМЕНТ ВЗАИМОДЕЙСТВИЯ </vt:lpstr>
      <vt:lpstr>СПАСИБО ЗА ВНИМАНИЕ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Светлана</cp:lastModifiedBy>
  <cp:revision>821</cp:revision>
  <cp:lastPrinted>2017-09-14T14:17:21Z</cp:lastPrinted>
  <dcterms:created xsi:type="dcterms:W3CDTF">2014-05-13T07:16:38Z</dcterms:created>
  <dcterms:modified xsi:type="dcterms:W3CDTF">2017-09-19T11:34:33Z</dcterms:modified>
</cp:coreProperties>
</file>