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66" r:id="rId2"/>
    <p:sldId id="556" r:id="rId3"/>
    <p:sldId id="555" r:id="rId4"/>
    <p:sldId id="470" r:id="rId5"/>
    <p:sldId id="546" r:id="rId6"/>
    <p:sldId id="567" r:id="rId7"/>
    <p:sldId id="571" r:id="rId8"/>
    <p:sldId id="570" r:id="rId9"/>
    <p:sldId id="572" r:id="rId10"/>
    <p:sldId id="580" r:id="rId11"/>
    <p:sldId id="551" r:id="rId12"/>
    <p:sldId id="574" r:id="rId13"/>
    <p:sldId id="573" r:id="rId14"/>
    <p:sldId id="581" r:id="rId15"/>
    <p:sldId id="579" r:id="rId16"/>
    <p:sldId id="565" r:id="rId17"/>
    <p:sldId id="566" r:id="rId18"/>
    <p:sldId id="575" r:id="rId19"/>
    <p:sldId id="576" r:id="rId20"/>
    <p:sldId id="577" r:id="rId21"/>
    <p:sldId id="461" r:id="rId22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BFF4"/>
    <a:srgbClr val="FFC3D5"/>
    <a:srgbClr val="FBA6C1"/>
    <a:srgbClr val="F9978E"/>
    <a:srgbClr val="FBBAC1"/>
    <a:srgbClr val="9BABED"/>
    <a:srgbClr val="FF8181"/>
    <a:srgbClr val="CCFFFF"/>
    <a:srgbClr val="EAEAE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7" autoAdjust="0"/>
    <p:restoredTop sz="96914" autoAdjust="0"/>
  </p:normalViewPr>
  <p:slideViewPr>
    <p:cSldViewPr snapToGrid="0">
      <p:cViewPr>
        <p:scale>
          <a:sx n="100" d="100"/>
          <a:sy n="100" d="100"/>
        </p:scale>
        <p:origin x="-67" y="-58"/>
      </p:cViewPr>
      <p:guideLst>
        <p:guide orient="horz" pos="425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4BA734B-FAC0-46BC-80F9-E7661BB2AE94}" type="datetimeFigureOut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554C9139-BBC6-40C5-8B20-57C3C61EC0A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43465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8E6D0C69-D162-4FE9-A3D6-099E8C56B979}" type="datetimeFigureOut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9EEF8CD-677E-43FF-B347-82C2A683339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3058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B31EDCE-2FC2-48DE-93F5-78BFC5B3C2AF}" type="slidenum">
              <a:rPr lang="ru-RU" altLang="ru-RU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ru-RU" alt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EEF8CD-677E-43FF-B347-82C2A6833398}" type="slidenum">
              <a:rPr lang="ru-RU" altLang="ru-RU" smtClean="0"/>
              <a:pPr>
                <a:defRPr/>
              </a:pPr>
              <a:t>15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5478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1CDE3-1C5D-40EF-AD86-C59F4683A3D6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62CD4-50CF-4FA6-9880-CB3F7C85A9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7012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12183-51FE-439D-B91E-ECBD2255602C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96AE-F8BB-4775-95CA-27F4B3FFC4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14842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3D49-6AB2-485E-BEA4-C34C57B14294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6FBB-1DF7-4425-8755-130DE1F91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6128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3F835-BFC8-4307-92E6-88EB9CDBE1E0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77A2B-B5F5-4D1F-81EE-06AA310F59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670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BFC9-316D-467B-8121-63D561FCB120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32C0B-7F0C-4EA8-A076-81CFDBF59A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007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87E6-7B32-48DC-9D47-9605317F7543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48A65-7172-42D8-8BEC-B21203F1606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13935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44277-4CAA-4B89-91B7-96B4D172FEA2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7F516-DE25-4482-9630-51C07F8855E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526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BD743-B275-44AB-9B9F-DC1D980EFAC2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F45E-3B07-49CB-A49B-4D41253E9C5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7119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C0475-3DAF-4EBE-BC8A-E581441FF059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09804-0D71-4FFC-85D2-1A66C865A54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6637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04CA-AB70-4235-95FD-AC7AB9C88504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3444-F408-4219-A8C6-EC084C221C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8468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E2492-9777-4C55-B0DD-31C25B8337C5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6CA09-3E68-45BB-A868-494378437C9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82299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E9F068-213D-4D46-A08A-69D1CDF584ED}" type="datetime1">
              <a:rPr lang="ru-RU"/>
              <a:pPr>
                <a:defRPr/>
              </a:pPr>
              <a:t>27.09.2017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fld id="{BBB73D42-0058-495A-8DC5-9A0071C315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247650" y="2197894"/>
            <a:ext cx="117157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 ведения бюджетного учета и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отчетности по кассовому исполнению федерального бюджета, кассовому обслуживанию исполнения бюджетов бюджетной системы Российской Федерации и юридических лиц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6448425" y="4391025"/>
            <a:ext cx="550545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Макурина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</a:t>
            </a:r>
          </a:p>
          <a:p>
            <a:pPr algn="ctr"/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alt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</a:t>
            </a:r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обеспечения бюджетного учета и отчетности кассового обслуживания бюджетов</a:t>
            </a:r>
          </a:p>
          <a:p>
            <a:pPr algn="ctr"/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бюджетного учета и отчетности</a:t>
            </a:r>
          </a:p>
          <a:p>
            <a:pPr algn="ctr"/>
            <a:r>
              <a:rPr lang="ru-RU" alt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Федерального казначейства</a:t>
            </a:r>
          </a:p>
          <a:p>
            <a:pPr algn="ctr"/>
            <a:endParaRPr lang="ru-RU" alt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</a:t>
            </a:r>
            <a:r>
              <a:rPr lang="ru-RU" altLang="ru-RU" sz="1600" i="1" dirty="0">
                <a:latin typeface="Times New Roman" pitchFamily="18" charset="0"/>
                <a:cs typeface="Times New Roman" pitchFamily="18" charset="0"/>
              </a:rPr>
              <a:t>2017 г.</a:t>
            </a:r>
          </a:p>
          <a:p>
            <a:pPr algn="ctr"/>
            <a:endParaRPr lang="ru-RU" alt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229493" y="1222922"/>
            <a:ext cx="9978027" cy="4225377"/>
            <a:chOff x="1318623" y="2137840"/>
            <a:chExt cx="9978027" cy="4225377"/>
          </a:xfrm>
        </p:grpSpPr>
        <p:sp>
          <p:nvSpPr>
            <p:cNvPr id="16" name="AutoShape 35"/>
            <p:cNvSpPr>
              <a:spLocks noChangeArrowheads="1"/>
            </p:cNvSpPr>
            <p:nvPr/>
          </p:nvSpPr>
          <p:spPr bwMode="auto">
            <a:xfrm>
              <a:off x="1318623" y="2137840"/>
              <a:ext cx="3839369" cy="4225377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/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Справка о наличии имущества и обязательств на </a:t>
              </a:r>
              <a:r>
                <a:rPr lang="ru-RU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забалансовых</a:t>
              </a: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 счетах к Балансу по поступлениям и выбытиям бюджетных средств (ф. 0503140)</a:t>
              </a:r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AutoShape 35"/>
            <p:cNvSpPr>
              <a:spLocks noChangeArrowheads="1"/>
            </p:cNvSpPr>
            <p:nvPr/>
          </p:nvSpPr>
          <p:spPr bwMode="auto">
            <a:xfrm>
              <a:off x="7517488" y="2137840"/>
              <a:ext cx="3779162" cy="2892873"/>
            </a:xfrm>
            <a:prstGeom prst="roundRect">
              <a:avLst>
                <a:gd name="adj" fmla="val 16667"/>
              </a:avLst>
            </a:prstGeom>
            <a:solidFill>
              <a:srgbClr val="FBA6C1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/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Ведомость учета невыясненных поступлений (ф. 0531456)</a:t>
              </a:r>
            </a:p>
            <a:p>
              <a:pPr algn="ctr" eaLnBrk="0" hangingPunct="0"/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Раздел 1 «Итоговые показатели по операциям с невыясненными поступлениями»</a:t>
              </a:r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Двойная стрелка влево/вправо 19"/>
          <p:cNvSpPr/>
          <p:nvPr/>
        </p:nvSpPr>
        <p:spPr>
          <a:xfrm flipV="1">
            <a:off x="5134394" y="2037239"/>
            <a:ext cx="2184617" cy="1238250"/>
          </a:xfrm>
          <a:prstGeom prst="left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5645677" y="2540138"/>
            <a:ext cx="1162050" cy="25939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сверка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3971925" y="101143"/>
            <a:ext cx="81406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Учет невыясненных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поступлений прошлых лет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05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11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229493" y="1222922"/>
            <a:ext cx="9978027" cy="4225377"/>
            <a:chOff x="1318623" y="2137840"/>
            <a:chExt cx="9978027" cy="4225377"/>
          </a:xfrm>
        </p:grpSpPr>
        <p:sp>
          <p:nvSpPr>
            <p:cNvPr id="11" name="AutoShape 35"/>
            <p:cNvSpPr>
              <a:spLocks noChangeArrowheads="1"/>
            </p:cNvSpPr>
            <p:nvPr/>
          </p:nvSpPr>
          <p:spPr bwMode="auto">
            <a:xfrm>
              <a:off x="1318623" y="2137840"/>
              <a:ext cx="3839369" cy="4225377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/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Справка о наличии имущества и обязательств на </a:t>
              </a:r>
              <a:r>
                <a:rPr lang="ru-RU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забалансовых</a:t>
              </a: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 счетах к Балансу по поступлениям и выбытиям бюджетных средств (ф. 0503140)</a:t>
              </a:r>
              <a:endPara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AutoShape 35"/>
            <p:cNvSpPr>
              <a:spLocks noChangeArrowheads="1"/>
            </p:cNvSpPr>
            <p:nvPr/>
          </p:nvSpPr>
          <p:spPr bwMode="auto">
            <a:xfrm>
              <a:off x="7517488" y="2137840"/>
              <a:ext cx="3779162" cy="2892873"/>
            </a:xfrm>
            <a:prstGeom prst="roundRect">
              <a:avLst>
                <a:gd name="adj" fmla="val 16667"/>
              </a:avLst>
            </a:prstGeom>
            <a:solidFill>
              <a:srgbClr val="FBA6C1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/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Ведомость учета невыясненных поступлений (ф. 0531456)</a:t>
              </a:r>
            </a:p>
            <a:p>
              <a:pPr algn="ctr" eaLnBrk="0" hangingPunct="0"/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Раздел 1 «Итоговые показатели по операциям с невыясненными поступлениями»</a:t>
              </a:r>
            </a:p>
          </p:txBody>
        </p:sp>
      </p:grpSp>
      <p:sp>
        <p:nvSpPr>
          <p:cNvPr id="12" name="Двойная стрелка влево/вправо 11"/>
          <p:cNvSpPr/>
          <p:nvPr/>
        </p:nvSpPr>
        <p:spPr>
          <a:xfrm flipV="1">
            <a:off x="5134394" y="2037239"/>
            <a:ext cx="2184617" cy="1238250"/>
          </a:xfrm>
          <a:prstGeom prst="left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5645677" y="2540138"/>
            <a:ext cx="1162050" cy="25939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сверка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8045053" y="4361963"/>
            <a:ext cx="2571750" cy="52573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формирования - Регламентированный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7428358" y="5162457"/>
            <a:ext cx="3779162" cy="101677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положениями письма Федерального казначейства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07.08.2015 № 07-04-05/02-526</a:t>
            </a: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9254741" y="4814665"/>
            <a:ext cx="226618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9254742" y="4046462"/>
            <a:ext cx="226618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3971925" y="101143"/>
            <a:ext cx="81406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Учет невыясненных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поступлений прошлых лет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8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3971925" y="101143"/>
            <a:ext cx="81406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Учет невыясненных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поступлений прошлых лет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70" r="68490" b="27130"/>
          <a:stretch/>
        </p:blipFill>
        <p:spPr bwMode="auto">
          <a:xfrm>
            <a:off x="1133473" y="1223952"/>
            <a:ext cx="4210051" cy="47910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6" t="12038" r="3281" b="52499"/>
          <a:stretch/>
        </p:blipFill>
        <p:spPr bwMode="auto">
          <a:xfrm>
            <a:off x="5635625" y="759614"/>
            <a:ext cx="6334125" cy="35004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3471862" y="4147337"/>
            <a:ext cx="619125" cy="22384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05689" y="4037009"/>
            <a:ext cx="536585" cy="2222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cxnSp>
        <p:nvCxnSpPr>
          <p:cNvPr id="18" name="Соединительная линия уступом 17"/>
          <p:cNvCxnSpPr>
            <a:stCxn id="10" idx="2"/>
            <a:endCxn id="14" idx="0"/>
          </p:cNvCxnSpPr>
          <p:nvPr/>
        </p:nvCxnSpPr>
        <p:spPr>
          <a:xfrm rot="5400000" flipH="1" flipV="1">
            <a:off x="5610618" y="2207815"/>
            <a:ext cx="334170" cy="3992557"/>
          </a:xfrm>
          <a:prstGeom prst="bentConnector5">
            <a:avLst>
              <a:gd name="adj1" fmla="val -68408"/>
              <a:gd name="adj2" fmla="val 50517"/>
              <a:gd name="adj3" fmla="val 168408"/>
            </a:avLst>
          </a:prstGeom>
          <a:ln w="38100">
            <a:solidFill>
              <a:srgbClr val="FF000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2314574" y="1666877"/>
            <a:ext cx="923924" cy="22384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585075" y="1090602"/>
            <a:ext cx="1349376" cy="31909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431213" y="5116515"/>
            <a:ext cx="2532062" cy="94059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строки «Итого» графы 2 «Остаток на начало периода»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Соединительная линия уступом 19"/>
          <p:cNvCxnSpPr>
            <a:stCxn id="14" idx="2"/>
            <a:endCxn id="19" idx="0"/>
          </p:cNvCxnSpPr>
          <p:nvPr/>
        </p:nvCxnSpPr>
        <p:spPr>
          <a:xfrm rot="16200000" flipH="1">
            <a:off x="8306985" y="3726256"/>
            <a:ext cx="857256" cy="1923262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Соединительная линия уступом 27"/>
          <p:cNvCxnSpPr>
            <a:stCxn id="10" idx="0"/>
            <a:endCxn id="33" idx="2"/>
          </p:cNvCxnSpPr>
          <p:nvPr/>
        </p:nvCxnSpPr>
        <p:spPr>
          <a:xfrm rot="16200000" flipV="1">
            <a:off x="1895085" y="2260996"/>
            <a:ext cx="870731" cy="290195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53973" y="1533525"/>
            <a:ext cx="1651002" cy="174308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строки 190 «Невыясненные поступления прошлых лет» графы 4 «На начало года»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02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3971925" y="101143"/>
            <a:ext cx="81406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Учет невыясненных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поступлений прошлых лет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70" r="68490" b="27130"/>
          <a:stretch/>
        </p:blipFill>
        <p:spPr bwMode="auto">
          <a:xfrm>
            <a:off x="1600198" y="1609724"/>
            <a:ext cx="4210051" cy="47910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8" t="12500" r="3333" b="52593"/>
          <a:stretch/>
        </p:blipFill>
        <p:spPr bwMode="auto">
          <a:xfrm>
            <a:off x="6055775" y="836830"/>
            <a:ext cx="5913975" cy="316843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5229224" y="4541039"/>
            <a:ext cx="581025" cy="22384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465975" y="3824291"/>
            <a:ext cx="503775" cy="16192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/>
            <a:endParaRPr lang="ru-RU" dirty="0"/>
          </a:p>
        </p:txBody>
      </p:sp>
      <p:cxnSp>
        <p:nvCxnSpPr>
          <p:cNvPr id="22" name="Соединительная линия уступом 21"/>
          <p:cNvCxnSpPr>
            <a:stCxn id="16" idx="2"/>
            <a:endCxn id="17" idx="0"/>
          </p:cNvCxnSpPr>
          <p:nvPr/>
        </p:nvCxnSpPr>
        <p:spPr>
          <a:xfrm rot="5400000" flipH="1" flipV="1">
            <a:off x="8148505" y="1195523"/>
            <a:ext cx="940590" cy="6198126"/>
          </a:xfrm>
          <a:prstGeom prst="bentConnector5">
            <a:avLst>
              <a:gd name="adj1" fmla="val -24304"/>
              <a:gd name="adj2" fmla="val 50312"/>
              <a:gd name="adj3" fmla="val 124304"/>
            </a:avLst>
          </a:prstGeom>
          <a:ln w="38100">
            <a:solidFill>
              <a:srgbClr val="FF0000"/>
            </a:solidFill>
            <a:prstDash val="solid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кругленный прямоугольник 44"/>
          <p:cNvSpPr/>
          <p:nvPr/>
        </p:nvSpPr>
        <p:spPr>
          <a:xfrm>
            <a:off x="2781300" y="2090735"/>
            <a:ext cx="923924" cy="22384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7804149" y="1100133"/>
            <a:ext cx="1349376" cy="319091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8431213" y="5316540"/>
            <a:ext cx="2532062" cy="94059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строки «Итого» графы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«Остаток на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периода»</a:t>
            </a:r>
          </a:p>
        </p:txBody>
      </p:sp>
      <p:cxnSp>
        <p:nvCxnSpPr>
          <p:cNvPr id="52" name="Соединительная линия уступом 51"/>
          <p:cNvCxnSpPr>
            <a:stCxn id="17" idx="2"/>
            <a:endCxn id="51" idx="0"/>
          </p:cNvCxnSpPr>
          <p:nvPr/>
        </p:nvCxnSpPr>
        <p:spPr>
          <a:xfrm rot="5400000">
            <a:off x="10042390" y="3641066"/>
            <a:ext cx="1330329" cy="2020619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оединительная линия уступом 54"/>
          <p:cNvCxnSpPr>
            <a:stCxn id="16" idx="0"/>
            <a:endCxn id="56" idx="2"/>
          </p:cNvCxnSpPr>
          <p:nvPr/>
        </p:nvCxnSpPr>
        <p:spPr>
          <a:xfrm rot="16200000" flipV="1">
            <a:off x="2678113" y="1699415"/>
            <a:ext cx="1101724" cy="4581524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Скругленный прямоугольник 55"/>
          <p:cNvSpPr/>
          <p:nvPr/>
        </p:nvSpPr>
        <p:spPr>
          <a:xfrm>
            <a:off x="104775" y="1609724"/>
            <a:ext cx="1666875" cy="1829591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строки 190 «Невыясненные поступления прошлых лет» графы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отчетного периода» 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97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1386914" y="2127590"/>
            <a:ext cx="9824012" cy="143475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Федерального казначейства от 20.01.2017 № 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07-04-05/02-68                                                          </a:t>
            </a:r>
          </a:p>
          <a:p>
            <a:pPr lvl="0"/>
            <a:endParaRPr lang="ru-RU" b="1" u="sng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…о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регистрах бюджетного (казначейского) учета уникального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восьмизначного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кода организации по Сводному реестру, присваиваемый организациям в соответствии с приказом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финансов Российской Федерации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23.12.2014 №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163н.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02530" y="67272"/>
            <a:ext cx="7715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отражения в регистрах бюджетного (казначейского) учета ТОФК кодов организаций по Сводному реестру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1386914" y="3952803"/>
            <a:ext cx="9824012" cy="14097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от 13.02.2017 № 07-04-05/02-158</a:t>
            </a:r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…отражение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регистрах бюджетного (казначейского) учета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пятизначных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кодов организаций по иным справочникам и классификаторам ИС «АСФК» до дня включения информации об этих организациях в Сводный реестр.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4" y="3700463"/>
            <a:ext cx="833492" cy="83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01" y="1984716"/>
            <a:ext cx="833492" cy="83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8907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629674" y="1388029"/>
            <a:ext cx="11130526" cy="1438275"/>
          </a:xfrm>
          <a:prstGeom prst="roundRect">
            <a:avLst/>
          </a:prstGeom>
          <a:solidFill>
            <a:schemeClr val="accent1">
              <a:lumMod val="40000"/>
              <a:lumOff val="60000"/>
              <a:alpha val="14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867150" y="66675"/>
            <a:ext cx="8102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отражения ТОФК в </a:t>
            </a:r>
            <a:r>
              <a:rPr lang="ru-RU" altLang="ru-RU" sz="2000" b="1" dirty="0" err="1" smtClean="0">
                <a:latin typeface="Times New Roman" pitchFamily="18" charset="0"/>
                <a:cs typeface="Times New Roman" pitchFamily="18" charset="0"/>
              </a:rPr>
              <a:t>Многографной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карточке </a:t>
            </a:r>
          </a:p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(ф. 0504054)  кодов организаций по Сводному реестру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35"/>
          <p:cNvSpPr>
            <a:spLocks noChangeArrowheads="1"/>
          </p:cNvSpPr>
          <p:nvPr/>
        </p:nvSpPr>
        <p:spPr bwMode="auto">
          <a:xfrm>
            <a:off x="929948" y="1633535"/>
            <a:ext cx="2295525" cy="94725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Получатель бюджетных средств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3695699" y="1633536"/>
            <a:ext cx="2295525" cy="94725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Неучастник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бюджетного процесса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6353175" y="1633536"/>
            <a:ext cx="2295525" cy="94725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Удаленный получатель бюджетных средств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8953500" y="1633535"/>
            <a:ext cx="2609850" cy="94725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Удаленный </a:t>
            </a:r>
            <a:r>
              <a:rPr lang="ru-RU" sz="16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неучастник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бюджетного процесса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891847" y="4594535"/>
            <a:ext cx="3171825" cy="81915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справочники и классификаторы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 «АСФК» </a:t>
            </a:r>
          </a:p>
        </p:txBody>
      </p:sp>
      <p:sp>
        <p:nvSpPr>
          <p:cNvPr id="25" name="AutoShape 35"/>
          <p:cNvSpPr>
            <a:spLocks noChangeArrowheads="1"/>
          </p:cNvSpPr>
          <p:nvPr/>
        </p:nvSpPr>
        <p:spPr bwMode="auto">
          <a:xfrm>
            <a:off x="891847" y="5740785"/>
            <a:ext cx="3171825" cy="52573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 указывать 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5-значный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организации </a:t>
            </a:r>
          </a:p>
        </p:txBody>
      </p:sp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8389570" y="5343525"/>
            <a:ext cx="2571750" cy="82690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Указывается 8-значный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организации</a:t>
            </a:r>
          </a:p>
        </p:txBody>
      </p:sp>
      <p:cxnSp>
        <p:nvCxnSpPr>
          <p:cNvPr id="33" name="Соединительная линия уступом 32"/>
          <p:cNvCxnSpPr>
            <a:stCxn id="3" idx="1"/>
            <a:endCxn id="18" idx="0"/>
          </p:cNvCxnSpPr>
          <p:nvPr/>
        </p:nvCxnSpPr>
        <p:spPr>
          <a:xfrm rot="10800000" flipV="1">
            <a:off x="2477761" y="4027011"/>
            <a:ext cx="1236989" cy="567523"/>
          </a:xfrm>
          <a:prstGeom prst="bentConnector2">
            <a:avLst/>
          </a:prstGeom>
          <a:ln w="444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380003" y="3735508"/>
            <a:ext cx="944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</a:p>
        </p:txBody>
      </p:sp>
      <p:cxnSp>
        <p:nvCxnSpPr>
          <p:cNvPr id="50" name="Соединительная линия уступом 49"/>
          <p:cNvCxnSpPr>
            <a:stCxn id="3" idx="3"/>
            <a:endCxn id="27" idx="0"/>
          </p:cNvCxnSpPr>
          <p:nvPr/>
        </p:nvCxnSpPr>
        <p:spPr>
          <a:xfrm>
            <a:off x="8667750" y="4027012"/>
            <a:ext cx="1007695" cy="1316513"/>
          </a:xfrm>
          <a:prstGeom prst="bentConnector2">
            <a:avLst/>
          </a:prstGeom>
          <a:ln w="444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897526" y="3706933"/>
            <a:ext cx="9444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</a:p>
        </p:txBody>
      </p:sp>
      <p:cxnSp>
        <p:nvCxnSpPr>
          <p:cNvPr id="4142" name="Прямая со стрелкой 4141"/>
          <p:cNvCxnSpPr>
            <a:stCxn id="9" idx="2"/>
            <a:endCxn id="3" idx="0"/>
          </p:cNvCxnSpPr>
          <p:nvPr/>
        </p:nvCxnSpPr>
        <p:spPr>
          <a:xfrm flipH="1">
            <a:off x="6191250" y="2826304"/>
            <a:ext cx="3687" cy="522369"/>
          </a:xfrm>
          <a:prstGeom prst="straightConnector1">
            <a:avLst/>
          </a:prstGeom>
          <a:ln w="444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>
            <a:stCxn id="18" idx="2"/>
            <a:endCxn id="25" idx="0"/>
          </p:cNvCxnSpPr>
          <p:nvPr/>
        </p:nvCxnSpPr>
        <p:spPr>
          <a:xfrm>
            <a:off x="2477760" y="5413686"/>
            <a:ext cx="0" cy="327099"/>
          </a:xfrm>
          <a:prstGeom prst="straightConnector1">
            <a:avLst/>
          </a:prstGeom>
          <a:ln w="4445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Группа 100"/>
          <p:cNvGrpSpPr/>
          <p:nvPr/>
        </p:nvGrpSpPr>
        <p:grpSpPr>
          <a:xfrm>
            <a:off x="3714749" y="3348673"/>
            <a:ext cx="4953001" cy="1356677"/>
            <a:chOff x="3324994" y="3348673"/>
            <a:chExt cx="5733281" cy="1480502"/>
          </a:xfrm>
        </p:grpSpPr>
        <p:sp>
          <p:nvSpPr>
            <p:cNvPr id="3" name="Блок-схема: решение 2"/>
            <p:cNvSpPr/>
            <p:nvPr/>
          </p:nvSpPr>
          <p:spPr>
            <a:xfrm>
              <a:off x="3324994" y="3348673"/>
              <a:ext cx="5733281" cy="1480502"/>
            </a:xfrm>
            <a:prstGeom prst="flowChartDecision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965923" y="3710048"/>
              <a:ext cx="4581525" cy="906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Присутствует в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anose="02020603050405020304" pitchFamily="18" charset="0"/>
                </a:rPr>
                <a:t>Сводном реестре в соответствии с приказом МФ РФ от 23.12.2014 №163н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3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921" y="1397554"/>
            <a:ext cx="612555" cy="52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9870" y="1389369"/>
            <a:ext cx="612555" cy="52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8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2274490" y="1573133"/>
            <a:ext cx="8864997" cy="42780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Отражение в казначейском учете ТОФК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невыясненных поступлений на лицевом счете, предназначенном для учета операций со средствами юридического лица, не являющегося участником бюджетного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процесса (41 л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с):</a:t>
            </a:r>
            <a:endParaRPr lang="ru-RU" alt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средств, поступивших на счета № 40501, № 40601, № 40701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открытых для учета средств иных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юридических лиц,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невыясненные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поступления:</a:t>
            </a:r>
          </a:p>
          <a:p>
            <a:pPr marL="342900" indent="-342900" algn="just">
              <a:buAutoNum type="arabicPeriod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Дебет 8 20315 510 Кредит 8 30715 180</a:t>
            </a:r>
          </a:p>
          <a:p>
            <a:pPr algn="just"/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невыясненных поступлений на лицевой счет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учета операций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неучастника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бюджетного процесса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Дебет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8 20315 510 Кредит 8 30715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180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сумма со знаком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«-»;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Дебет 9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20315 510 Кредит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30715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180        </a:t>
            </a: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4181474" y="66675"/>
            <a:ext cx="79978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отражения в бюджетном учете операций по уточнению НВС на лицевом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счете для учета операций </a:t>
            </a: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неучастника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 бюджетного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процесса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209" y="4980523"/>
            <a:ext cx="316097" cy="31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106" y="3786713"/>
            <a:ext cx="316097" cy="31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360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Прямоугольник 1"/>
          <p:cNvSpPr>
            <a:spLocks noChangeArrowheads="1"/>
          </p:cNvSpPr>
          <p:nvPr/>
        </p:nvSpPr>
        <p:spPr bwMode="auto">
          <a:xfrm>
            <a:off x="2274490" y="1782683"/>
            <a:ext cx="8864997" cy="18158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Отражение в учете ТОФК операций по перечислению (зачислению) остатка денежных средств с закрываемых счетов на вновь открытые счета ТОФК: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Дебет  20211 510   Кредит  20211 610 </a:t>
            </a:r>
          </a:p>
          <a:p>
            <a:pPr algn="just"/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Дебет  20312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510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Кредит  20312 610</a:t>
            </a:r>
          </a:p>
          <a:p>
            <a:pPr algn="just"/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0" name="TextBox 17"/>
          <p:cNvSpPr txBox="1">
            <a:spLocks noChangeArrowheads="1"/>
          </p:cNvSpPr>
          <p:nvPr/>
        </p:nvSpPr>
        <p:spPr bwMode="auto">
          <a:xfrm>
            <a:off x="4419600" y="66675"/>
            <a:ext cx="77597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отражения в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бюджетном (казначейском)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учете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отдельных операций 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599" y="2567513"/>
            <a:ext cx="316097" cy="31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2274491" y="3916283"/>
            <a:ext cx="8864996" cy="2308324"/>
          </a:xfrm>
          <a:prstGeom prst="rect">
            <a:avLst/>
          </a:prstGeom>
          <a:solidFill>
            <a:srgbClr val="FFC3D5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Отражение в учете ТОФК операций иных юридических лиц с наличными денежными средствами</a:t>
            </a:r>
            <a:r>
              <a:rPr lang="en-US" altLang="ru-RU" sz="16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проводимых на отдельном счете № 40116: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Зачисление (взнос) денежных средств</a:t>
            </a: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Дебет  20335 510   Кредит  30600 730</a:t>
            </a:r>
          </a:p>
          <a:p>
            <a:pPr algn="just"/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Перечисление (выдача) денежных средств</a:t>
            </a:r>
          </a:p>
          <a:p>
            <a:pPr algn="just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Дебет  30600 830  </a:t>
            </a: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Кредит  </a:t>
            </a: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20335 610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599" y="2969336"/>
            <a:ext cx="316097" cy="31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599" y="4820331"/>
            <a:ext cx="316097" cy="31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C:\Users\3256\Desktop\Презентации\Картинки\simple-green-check-button-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599" y="5512511"/>
            <a:ext cx="316097" cy="31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08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4400549" y="115889"/>
            <a:ext cx="7071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применения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кодов видов расходов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6"/>
          <p:cNvSpPr>
            <a:spLocks noChangeArrowheads="1"/>
          </p:cNvSpPr>
          <p:nvPr/>
        </p:nvSpPr>
        <p:spPr bwMode="auto">
          <a:xfrm rot="3738377">
            <a:off x="7816440" y="2714232"/>
            <a:ext cx="1001712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6916300">
            <a:off x="3426167" y="2714233"/>
            <a:ext cx="1001712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51584" y="1301174"/>
            <a:ext cx="7488832" cy="97569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Выплата вознаграждения арбитражному (конкурсному) управляющему в связи с проведением процедуры банкротства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03445" y="4041067"/>
            <a:ext cx="4512501" cy="152285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244 «Прочая закупка товаров, работ и услуг для обеспечения государственных (муниципальных нужд»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70488" y="4041068"/>
            <a:ext cx="4692748" cy="152285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831 «Исполнение судебных актов Российской Федерации и мировых соглашений по возмещению причиненного вреда»</a:t>
            </a:r>
            <a:endParaRPr lang="ru-RU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92" y="3607880"/>
            <a:ext cx="1156758" cy="86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4900" y="3632113"/>
            <a:ext cx="787907" cy="78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4176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595143" y="2643183"/>
            <a:ext cx="1001712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51584" y="1472624"/>
            <a:ext cx="7488832" cy="97569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по возмещению учреждением-ссудополучателем затрат на уплату учреждением-ссудодателем налога на имущество и земельного налога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39749" y="3896866"/>
            <a:ext cx="4704391" cy="1360934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244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«Прочая закупка товаров, работ и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 для обеспечения государственных (муниципальных нужд»</a:t>
            </a:r>
            <a:endParaRPr lang="ru-RU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942" y="3524250"/>
            <a:ext cx="1266913" cy="948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00549" y="115889"/>
            <a:ext cx="7071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применения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кодов видов расходов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19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4176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6879814" y="3038474"/>
            <a:ext cx="5188361" cy="299323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r>
              <a:rPr lang="ru-RU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Вариант </a:t>
            </a:r>
            <a:r>
              <a:rPr lang="ru-RU" sz="20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7563" y="3038474"/>
            <a:ext cx="6714626" cy="299323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0" hangingPunct="0"/>
            <a:r>
              <a:rPr lang="ru-RU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Вариант 1</a:t>
            </a: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 smtClean="0">
              <a:ln>
                <a:solidFill>
                  <a:schemeClr val="tx1"/>
                </a:solidFill>
                <a:prstDash val="sysDash"/>
              </a:ln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  <a:prstDash val="sysDash"/>
              </a:ln>
            </a:endParaRPr>
          </a:p>
        </p:txBody>
      </p:sp>
      <p:sp>
        <p:nvSpPr>
          <p:cNvPr id="23554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E9AB1F20-2EE2-4979-98F5-FDB90D4471A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3555" name="TextBox 17"/>
          <p:cNvSpPr txBox="1">
            <a:spLocks noChangeArrowheads="1"/>
          </p:cNvSpPr>
          <p:nvPr/>
        </p:nvSpPr>
        <p:spPr bwMode="auto">
          <a:xfrm>
            <a:off x="3886200" y="66675"/>
            <a:ext cx="82851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формирования регистров бюджетного учета по кассовому исполнению федерального бюджета в 2017 году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323849" y="3786188"/>
            <a:ext cx="3057525" cy="184308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«Открытый контур»</a:t>
            </a:r>
          </a:p>
          <a:p>
            <a:pPr eaLnBrk="0" hangingPunct="0"/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(ф.0504072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по прочим операциям (ф.0504071)</a:t>
            </a:r>
          </a:p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2867025" y="962025"/>
            <a:ext cx="7060577" cy="85725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Письмо Федерального казначейства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 01.09.2017 № 07-04-05/02-709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3705225" y="3786184"/>
            <a:ext cx="2952750" cy="1843091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/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«Закрытый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контур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eaLnBrk="0" hangingPunct="0"/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книга (ф.0504072)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по прочим операциям (ф.0504071)</a:t>
            </a:r>
          </a:p>
          <a:p>
            <a:pPr algn="ctr" eaLnBrk="0" hangingPunct="0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190500" y="1953587"/>
            <a:ext cx="11779249" cy="875337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регистров бюджетного учета по кассовому исполнению федерального бюджета в 2017 году по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выверки операций с бюджетными и денежными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обязательствами получателей средств федерального бюджета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7131961" y="3786184"/>
            <a:ext cx="4837788" cy="184309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«Открытый контур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» и «закрытый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контур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 eaLnBrk="0" hangingPunc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(ф.0504072)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по прочим операциям (ф.0504071)</a:t>
            </a:r>
          </a:p>
        </p:txBody>
      </p:sp>
      <p:pic>
        <p:nvPicPr>
          <p:cNvPr id="1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4" y="3431355"/>
            <a:ext cx="833492" cy="83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199" y="3398018"/>
            <a:ext cx="833492" cy="83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48" y="3383730"/>
            <a:ext cx="833492" cy="83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23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/>
          <p:cNvSpPr>
            <a:spLocks noChangeArrowheads="1"/>
          </p:cNvSpPr>
          <p:nvPr/>
        </p:nvSpPr>
        <p:spPr bwMode="auto">
          <a:xfrm rot="5400000">
            <a:off x="5595144" y="2758810"/>
            <a:ext cx="1001712" cy="10668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51584" y="1559674"/>
            <a:ext cx="7488832" cy="97569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стипендий безработным гражданам в период прохождения профессионального обучения по направлению органов службы занятости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39749" y="3896645"/>
            <a:ext cx="4512501" cy="936104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вида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 «Стипендии»</a:t>
            </a:r>
            <a:endParaRPr lang="ru-RU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3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641" y="3448050"/>
            <a:ext cx="1330205" cy="99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4400549" y="115889"/>
            <a:ext cx="7071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Порядок применения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кодов видов расходов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20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4176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4"/>
          <p:cNvSpPr>
            <a:spLocks/>
          </p:cNvSpPr>
          <p:nvPr/>
        </p:nvSpPr>
        <p:spPr bwMode="auto">
          <a:xfrm>
            <a:off x="3521075" y="2349500"/>
            <a:ext cx="51498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marL="342900" indent="-342900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endParaRPr lang="en-US" altLang="ru-RU" sz="3600" b="1" dirty="0"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4580" name="Rectangle 26"/>
          <p:cNvSpPr>
            <a:spLocks/>
          </p:cNvSpPr>
          <p:nvPr/>
        </p:nvSpPr>
        <p:spPr bwMode="auto">
          <a:xfrm>
            <a:off x="6291263" y="5013325"/>
            <a:ext cx="1857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spcBef>
                <a:spcPts val="763"/>
              </a:spcBef>
            </a:pPr>
            <a:endParaRPr lang="en-US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58121" y="1519368"/>
            <a:ext cx="10515600" cy="416190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3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4219574" y="66675"/>
            <a:ext cx="79398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представления ТОФК бюджетной отчетности</a:t>
            </a:r>
          </a:p>
        </p:txBody>
      </p:sp>
      <p:sp>
        <p:nvSpPr>
          <p:cNvPr id="8" name="Стрелка вправо 7"/>
          <p:cNvSpPr>
            <a:spLocks noChangeArrowheads="1"/>
          </p:cNvSpPr>
          <p:nvPr/>
        </p:nvSpPr>
        <p:spPr bwMode="auto">
          <a:xfrm rot="5400000">
            <a:off x="3057758" y="2047582"/>
            <a:ext cx="524969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6227696" y="4837823"/>
            <a:ext cx="3981006" cy="1375200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2017 году не осуществляется 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545" y="4331726"/>
            <a:ext cx="992315" cy="85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AutoShape 35"/>
          <p:cNvSpPr>
            <a:spLocks noChangeArrowheads="1"/>
          </p:cNvSpPr>
          <p:nvPr/>
        </p:nvSpPr>
        <p:spPr bwMode="auto">
          <a:xfrm>
            <a:off x="1329442" y="1298578"/>
            <a:ext cx="8879261" cy="76269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Отчет об операциях по счетам Главной книги (ф. 0531981)</a:t>
            </a:r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1329442" y="2759124"/>
            <a:ext cx="3981600" cy="13752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Ежедневное представление Отчетов</a:t>
            </a:r>
            <a:endParaRPr lang="ru-RU" alt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трелка вправо 34"/>
          <p:cNvSpPr>
            <a:spLocks noChangeArrowheads="1"/>
          </p:cNvSpPr>
          <p:nvPr/>
        </p:nvSpPr>
        <p:spPr bwMode="auto">
          <a:xfrm rot="5400000">
            <a:off x="3057757" y="4161617"/>
            <a:ext cx="524969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AutoShape 35"/>
          <p:cNvSpPr>
            <a:spLocks noChangeArrowheads="1"/>
          </p:cNvSpPr>
          <p:nvPr/>
        </p:nvSpPr>
        <p:spPr bwMode="auto">
          <a:xfrm>
            <a:off x="1329441" y="4837823"/>
            <a:ext cx="3981600" cy="13752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В соответствии с положениями приказа Федерального казначейства от 04.12.2015 № 339</a:t>
            </a:r>
            <a:endParaRPr lang="ru-RU" alt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трелка вправо 36"/>
          <p:cNvSpPr>
            <a:spLocks noChangeArrowheads="1"/>
          </p:cNvSpPr>
          <p:nvPr/>
        </p:nvSpPr>
        <p:spPr bwMode="auto">
          <a:xfrm rot="5400000">
            <a:off x="7955716" y="2047582"/>
            <a:ext cx="524969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AutoShape 35"/>
          <p:cNvSpPr>
            <a:spLocks noChangeArrowheads="1"/>
          </p:cNvSpPr>
          <p:nvPr/>
        </p:nvSpPr>
        <p:spPr bwMode="auto">
          <a:xfrm>
            <a:off x="6227696" y="2759124"/>
            <a:ext cx="3981007" cy="137649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Представление коррекции </a:t>
            </a:r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Отчетов 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по результатам внесения изменений </a:t>
            </a:r>
            <a:r>
              <a:rPr lang="ru-RU" alt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только в 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учетные данные по операциям с бюджетными и денежными обязательствами</a:t>
            </a:r>
          </a:p>
        </p:txBody>
      </p:sp>
      <p:sp>
        <p:nvSpPr>
          <p:cNvPr id="39" name="Стрелка вправо 38"/>
          <p:cNvSpPr>
            <a:spLocks noChangeArrowheads="1"/>
          </p:cNvSpPr>
          <p:nvPr/>
        </p:nvSpPr>
        <p:spPr bwMode="auto">
          <a:xfrm rot="5400000">
            <a:off x="7955714" y="4161617"/>
            <a:ext cx="524969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34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4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5400000">
            <a:off x="4216959" y="4678756"/>
            <a:ext cx="524969" cy="668051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право 18"/>
          <p:cNvSpPr>
            <a:spLocks noChangeArrowheads="1"/>
          </p:cNvSpPr>
          <p:nvPr/>
        </p:nvSpPr>
        <p:spPr bwMode="auto">
          <a:xfrm rot="5400000">
            <a:off x="9077645" y="4416272"/>
            <a:ext cx="524968" cy="66805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отражения в бюджетном учете операций по передаче показателей по счетам санкционирования   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" t="14475" r="34183" b="34876"/>
          <a:stretch/>
        </p:blipFill>
        <p:spPr bwMode="auto">
          <a:xfrm>
            <a:off x="1622255" y="1355654"/>
            <a:ext cx="9108640" cy="40191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Скругленная прямоугольная выноска 14"/>
          <p:cNvSpPr/>
          <p:nvPr/>
        </p:nvSpPr>
        <p:spPr>
          <a:xfrm flipH="1">
            <a:off x="1063911" y="1111226"/>
            <a:ext cx="2039555" cy="1600200"/>
          </a:xfrm>
          <a:prstGeom prst="wedgeRoundRectCallout">
            <a:avLst>
              <a:gd name="adj1" fmla="val -94138"/>
              <a:gd name="adj2" fmla="val 48698"/>
              <a:gd name="adj3" fmla="val 16667"/>
            </a:avLst>
          </a:prstGeom>
          <a:solidFill>
            <a:srgbClr val="FEF4FB"/>
          </a:solidFill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Остатки на начало года по счетам санкционирования на плановый период и иные очередные года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>
          <a:xfrm>
            <a:off x="8927849" y="965416"/>
            <a:ext cx="2603751" cy="1509264"/>
          </a:xfrm>
          <a:prstGeom prst="wedgeRoundRectCallout">
            <a:avLst>
              <a:gd name="adj1" fmla="val -78362"/>
              <a:gd name="adj2" fmla="val 62561"/>
              <a:gd name="adj3" fmla="val 16667"/>
            </a:avLst>
          </a:prstGeom>
          <a:solidFill>
            <a:srgbClr val="FEF4FB"/>
          </a:solidFill>
          <a:ln w="28575">
            <a:solidFill>
              <a:srgbClr val="FF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 с начала года по счетам санкционирования по результатам переноса показателей санкционирования в 1 рабочем дне года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3526942" y="2711426"/>
            <a:ext cx="1333503" cy="1708671"/>
          </a:xfrm>
          <a:prstGeom prst="frame">
            <a:avLst>
              <a:gd name="adj1" fmla="val 1078"/>
            </a:avLst>
          </a:prstGeom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7460770" y="2711426"/>
            <a:ext cx="1343025" cy="1692222"/>
          </a:xfrm>
          <a:prstGeom prst="frame">
            <a:avLst>
              <a:gd name="adj1" fmla="val 1234"/>
            </a:avLst>
          </a:prstGeom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3125" y="5745329"/>
            <a:ext cx="7696200" cy="94059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подлежат сторнированию при передаче показателей лицевых счетов участников бюджетного процесса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Соединительная линия уступом 19"/>
          <p:cNvCxnSpPr>
            <a:stCxn id="21" idx="2"/>
          </p:cNvCxnSpPr>
          <p:nvPr/>
        </p:nvCxnSpPr>
        <p:spPr>
          <a:xfrm rot="5400000">
            <a:off x="6848114" y="4461159"/>
            <a:ext cx="1341681" cy="1226658"/>
          </a:xfrm>
          <a:prstGeom prst="bentConnector3">
            <a:avLst>
              <a:gd name="adj1" fmla="val 62778"/>
            </a:avLst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>
            <a:stCxn id="3" idx="2"/>
            <a:endCxn id="17" idx="0"/>
          </p:cNvCxnSpPr>
          <p:nvPr/>
        </p:nvCxnSpPr>
        <p:spPr>
          <a:xfrm rot="16200000" flipH="1">
            <a:off x="4429843" y="4183947"/>
            <a:ext cx="1325232" cy="1797531"/>
          </a:xfrm>
          <a:prstGeom prst="bentConnector3">
            <a:avLst>
              <a:gd name="adj1" fmla="val 79468"/>
            </a:avLst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129" y="5275266"/>
            <a:ext cx="8016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299F933E-D143-4136-99B1-77B115CC8B6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5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1584651" y="1266501"/>
            <a:ext cx="3873174" cy="1155915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Счет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№ 40105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910806" y="66675"/>
            <a:ext cx="82684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0" hangingPunct="0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отражения в учете ТОФК операций по передаче поступлений АИФДБ ФБ</a:t>
            </a:r>
            <a:endParaRPr lang="ru-RU" alt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AutoShape 35"/>
          <p:cNvSpPr>
            <a:spLocks noChangeArrowheads="1"/>
          </p:cNvSpPr>
          <p:nvPr/>
        </p:nvSpPr>
        <p:spPr bwMode="auto">
          <a:xfrm>
            <a:off x="1289376" y="2972339"/>
            <a:ext cx="4539924" cy="139159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Передача показателей на основании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письма Федерального казначейства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19.05.2015 №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07-04-05/02-308</a:t>
            </a:r>
          </a:p>
        </p:txBody>
      </p:sp>
      <p:sp>
        <p:nvSpPr>
          <p:cNvPr id="21" name="AutoShape 35"/>
          <p:cNvSpPr>
            <a:spLocks noChangeArrowheads="1"/>
          </p:cNvSpPr>
          <p:nvPr/>
        </p:nvSpPr>
        <p:spPr bwMode="auto">
          <a:xfrm>
            <a:off x="7298354" y="1266500"/>
            <a:ext cx="3873174" cy="1155915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Счет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№ 40101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AutoShape 35"/>
          <p:cNvSpPr>
            <a:spLocks noChangeArrowheads="1"/>
          </p:cNvSpPr>
          <p:nvPr/>
        </p:nvSpPr>
        <p:spPr bwMode="auto">
          <a:xfrm>
            <a:off x="7125403" y="4855224"/>
            <a:ext cx="4539924" cy="1391594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        Учетные данные отражаются в ТОФК до конца года</a:t>
            </a:r>
          </a:p>
        </p:txBody>
      </p:sp>
      <p:sp>
        <p:nvSpPr>
          <p:cNvPr id="36" name="Стрелка вправо 35"/>
          <p:cNvSpPr/>
          <p:nvPr/>
        </p:nvSpPr>
        <p:spPr>
          <a:xfrm rot="5400000">
            <a:off x="8208349" y="3182938"/>
            <a:ext cx="2082910" cy="77037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5400000">
            <a:off x="3238986" y="2565433"/>
            <a:ext cx="387039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5400000">
            <a:off x="3245023" y="4477896"/>
            <a:ext cx="387996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1289376" y="4874274"/>
            <a:ext cx="4539924" cy="139159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   Учетные данные в ТОФК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отсторнированы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в полном объеме</a:t>
            </a:r>
          </a:p>
        </p:txBody>
      </p:sp>
      <p:pic>
        <p:nvPicPr>
          <p:cNvPr id="1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496" y="4574802"/>
            <a:ext cx="755075" cy="7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9448" y="4531162"/>
            <a:ext cx="774480" cy="66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27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27712" y="1210612"/>
            <a:ext cx="11542038" cy="4794840"/>
          </a:xfrm>
          <a:prstGeom prst="roundRect">
            <a:avLst/>
          </a:prstGeom>
          <a:solidFill>
            <a:schemeClr val="bg1">
              <a:lumMod val="75000"/>
              <a:alpha val="14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 Российской Федерации по месту </a:t>
            </a:r>
            <a:r>
              <a:rPr lang="ru-RU" sz="1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платежа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581" y="0"/>
            <a:ext cx="7315002" cy="966881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  <a:t>Особенности проведения межрегионального уточнения платежа, администрируемого налоговыми органами, </a:t>
            </a:r>
            <a:b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  <a:t>с 01.01.2018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28017" y="2295451"/>
            <a:ext cx="4136966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платежа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коду бюджетной классификации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предназначенному для проведения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межрегионального зачета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(100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08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28997" y="3653526"/>
            <a:ext cx="15746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133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1 </a:t>
            </a:r>
          </a:p>
          <a:p>
            <a:pPr marL="541338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" name="Picture 5" descr="C:\Users\3256\Desktop\Презентации\Картинки\Notary-ic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60" y="2847968"/>
            <a:ext cx="1068741" cy="1068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Прямоугольник 39"/>
          <p:cNvSpPr/>
          <p:nvPr/>
        </p:nvSpPr>
        <p:spPr>
          <a:xfrm>
            <a:off x="177860" y="3608032"/>
            <a:ext cx="1588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4133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ИФНС 1</a:t>
            </a:r>
          </a:p>
        </p:txBody>
      </p:sp>
      <p:sp>
        <p:nvSpPr>
          <p:cNvPr id="41" name="TextBox 40"/>
          <p:cNvSpPr txBox="1"/>
          <p:nvPr/>
        </p:nvSpPr>
        <p:spPr>
          <a:xfrm rot="5400000">
            <a:off x="2403107" y="3109517"/>
            <a:ext cx="369332" cy="128240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* 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трелка вправо 43"/>
          <p:cNvSpPr/>
          <p:nvPr/>
        </p:nvSpPr>
        <p:spPr>
          <a:xfrm>
            <a:off x="1857366" y="3174543"/>
            <a:ext cx="1571631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7328017" y="3897659"/>
            <a:ext cx="4136965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Реестра платежей ошибочно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зачисленных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счет другого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 ФК по коду бюджетной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предназначенному для проведения межрегионального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зачета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100 2 08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Стрелка вправо 50"/>
          <p:cNvSpPr/>
          <p:nvPr/>
        </p:nvSpPr>
        <p:spPr>
          <a:xfrm>
            <a:off x="5562591" y="3180465"/>
            <a:ext cx="1571631" cy="309509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482861" y="6200775"/>
            <a:ext cx="107017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уведомлении по форме № 54 в графах 13 и 14 указываются реквизиты счета ТОФК по месту зачисления платежа, а в графах 25 и 26 указываются реквизиты счета ТОФК по месту уточнения НВС, 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графе10 указывается уточняемый КБК, а в графе 20 указывается уточненный КБК</a:t>
            </a:r>
          </a:p>
        </p:txBody>
      </p:sp>
      <p:sp>
        <p:nvSpPr>
          <p:cNvPr id="59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6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5" name="Picture 6" descr="M:\05\0504\Презентации\Подколзин ВИ - все что было =)\К слайдам\97001850139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634" y="2754950"/>
            <a:ext cx="1531591" cy="114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23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751562" y="1323374"/>
            <a:ext cx="11008638" cy="4794840"/>
          </a:xfrm>
          <a:prstGeom prst="roundRect">
            <a:avLst/>
          </a:prstGeom>
          <a:solidFill>
            <a:schemeClr val="bg1">
              <a:lumMod val="75000"/>
              <a:alpha val="14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 Российской Федерации по месту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зачисления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платежа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581" y="0"/>
            <a:ext cx="7315002" cy="966881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  <a:t>Особенности проведения межрегионального уточнения платежа, администрируемого налоговыми органами, </a:t>
            </a:r>
            <a:b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  <a:t>с 01.01.2018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626590" y="4227999"/>
            <a:ext cx="15746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133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1 </a:t>
            </a:r>
          </a:p>
          <a:p>
            <a:pPr marL="541338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1"/>
          <p:cNvSpPr>
            <a:spLocks noChangeArrowheads="1"/>
          </p:cNvSpPr>
          <p:nvPr/>
        </p:nvSpPr>
        <p:spPr bwMode="auto">
          <a:xfrm>
            <a:off x="1983600" y="2997148"/>
            <a:ext cx="902464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 1. Отражение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в казначейском учете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ТОФК :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    Дебет   1 40210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ххх</a:t>
            </a: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    Кредит 1 40210 180 (по </a:t>
            </a:r>
            <a:r>
              <a:rPr lang="ru-RU" altLang="ru-RU" sz="1400" dirty="0" err="1" smtClean="0">
                <a:latin typeface="Times New Roman" pitchFamily="18" charset="0"/>
                <a:cs typeface="Times New Roman" pitchFamily="18" charset="0"/>
              </a:rPr>
              <a:t>кбк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100 2 08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/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2. Отражение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бюджетном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учете 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ТОФК :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  Дебет   1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40210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180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(по </a:t>
            </a:r>
            <a:r>
              <a:rPr lang="ru-RU" altLang="ru-RU" sz="1400" dirty="0" err="1">
                <a:latin typeface="Times New Roman" pitchFamily="18" charset="0"/>
                <a:cs typeface="Times New Roman" pitchFamily="18" charset="0"/>
              </a:rPr>
              <a:t>кбк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100 2 08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)           </a:t>
            </a:r>
          </a:p>
          <a:p>
            <a:pPr algn="just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   Кредит 1 30801 730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7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0" name="Picture 6" descr="M:\05\0504\Презентации\Подколзин ВИ - все что было =)\К слайдам\97001850139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508" y="2522215"/>
            <a:ext cx="2424822" cy="181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509" y="2827244"/>
            <a:ext cx="614076" cy="61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509" y="4075588"/>
            <a:ext cx="614076" cy="61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9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73506" y="1365398"/>
            <a:ext cx="11542038" cy="4397227"/>
          </a:xfrm>
          <a:prstGeom prst="roundRect">
            <a:avLst/>
          </a:prstGeom>
          <a:solidFill>
            <a:schemeClr val="bg1">
              <a:lumMod val="75000"/>
              <a:alpha val="14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 Российской Федерации по месту  </a:t>
            </a:r>
            <a:r>
              <a:rPr lang="ru-RU" sz="16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уточнения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платежа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27966" y="3791149"/>
            <a:ext cx="4136965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Уточнение платежа на соответствующий код бюджетной классификации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80522" y="4068148"/>
            <a:ext cx="15746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133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2 </a:t>
            </a:r>
          </a:p>
          <a:p>
            <a:pPr marL="541338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Стрелка вправо 50"/>
          <p:cNvSpPr/>
          <p:nvPr/>
        </p:nvSpPr>
        <p:spPr>
          <a:xfrm>
            <a:off x="4696694" y="3318338"/>
            <a:ext cx="1571631" cy="472811"/>
          </a:xfrm>
          <a:prstGeom prst="rightArrow">
            <a:avLst>
              <a:gd name="adj1" fmla="val 50000"/>
              <a:gd name="adj2" fmla="val 96694"/>
            </a:avLst>
          </a:prstGeom>
          <a:gradFill>
            <a:gsLst>
              <a:gs pos="97500">
                <a:srgbClr val="FFC305"/>
              </a:gs>
              <a:gs pos="0">
                <a:schemeClr val="bg1"/>
              </a:gs>
              <a:gs pos="45000">
                <a:srgbClr val="FFC305"/>
              </a:gs>
            </a:gsLst>
            <a:lin ang="21594000" scaled="0"/>
          </a:gradFill>
          <a:ln w="34925">
            <a:gradFill>
              <a:gsLst>
                <a:gs pos="0">
                  <a:schemeClr val="bg1"/>
                </a:gs>
                <a:gs pos="45000">
                  <a:srgbClr val="EA6B14"/>
                </a:gs>
              </a:gsLst>
              <a:lin ang="21594000" scaled="0"/>
            </a:gra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927967" y="2303541"/>
            <a:ext cx="4136965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Реестра платежей ошибочно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зачисленных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счет другого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 ФК по коду бюджетной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классификации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предназначенному для проведения межрегионального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зачета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100 2 08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8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0" name="Picture 6" descr="M:\05\0504\Презентации\Подколзин ВИ - все что было =)\К слайдам\97001850139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522" y="2888316"/>
            <a:ext cx="1893541" cy="142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427581" y="0"/>
            <a:ext cx="7315002" cy="96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r>
              <a:rPr lang="ru-RU" sz="2000" b="1" smtClean="0">
                <a:latin typeface="Times New Roman" pitchFamily="18" charset="0"/>
                <a:ea typeface="+mn-ea"/>
                <a:cs typeface="Times New Roman" pitchFamily="18" charset="0"/>
              </a:rPr>
              <a:t>Особенности проведения межрегионального уточнения платежа, администрируемого налоговыми органами, </a:t>
            </a:r>
            <a:br>
              <a:rPr lang="ru-RU" sz="2000" b="1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ea typeface="+mn-ea"/>
                <a:cs typeface="Times New Roman" pitchFamily="18" charset="0"/>
              </a:rPr>
              <a:t>с 01.01.2018</a:t>
            </a:r>
            <a:endParaRPr lang="ru-RU" sz="20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9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915424" y="1218599"/>
            <a:ext cx="10780038" cy="4794840"/>
          </a:xfrm>
          <a:prstGeom prst="roundRect">
            <a:avLst/>
          </a:prstGeom>
          <a:solidFill>
            <a:schemeClr val="bg1">
              <a:lumMod val="75000"/>
              <a:alpha val="14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Субъект Российской Федерации по месту  </a:t>
            </a:r>
            <a:r>
              <a:rPr lang="ru-RU" sz="1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уточнения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платежа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581" y="0"/>
            <a:ext cx="7315002" cy="966881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  <a:t>Особенности проведения межрегионального уточнения платежа, администрируемого налоговыми органами, </a:t>
            </a:r>
            <a:b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+mn-ea"/>
                <a:cs typeface="Times New Roman" pitchFamily="18" charset="0"/>
              </a:rPr>
              <a:t>с 01.01.2018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912340" y="4056549"/>
            <a:ext cx="15746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133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2 </a:t>
            </a:r>
          </a:p>
          <a:p>
            <a:pPr marL="541338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1"/>
          <p:cNvSpPr>
            <a:spLocks noChangeArrowheads="1"/>
          </p:cNvSpPr>
          <p:nvPr/>
        </p:nvSpPr>
        <p:spPr bwMode="auto">
          <a:xfrm>
            <a:off x="2269350" y="2825698"/>
            <a:ext cx="902464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 1. Отражение в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бюджетном учете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ТОФК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Дебет  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1 21100 560</a:t>
            </a:r>
          </a:p>
          <a:p>
            <a:pPr algn="just"/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   Кредит 1 40210 180 (по </a:t>
            </a:r>
            <a:r>
              <a:rPr lang="ru-RU" altLang="ru-RU" sz="1400" dirty="0" err="1">
                <a:latin typeface="Times New Roman" pitchFamily="18" charset="0"/>
                <a:cs typeface="Times New Roman" pitchFamily="18" charset="0"/>
              </a:rPr>
              <a:t>кбк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100 2 08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ххх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хххх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ххх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2. Отражение в казначейском  </a:t>
            </a: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учете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ТОФК :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Дебет   1 40210 180 (по </a:t>
            </a:r>
            <a:r>
              <a:rPr lang="ru-RU" altLang="ru-RU" sz="1400" dirty="0" err="1">
                <a:latin typeface="Times New Roman" pitchFamily="18" charset="0"/>
                <a:cs typeface="Times New Roman" pitchFamily="18" charset="0"/>
              </a:rPr>
              <a:t>кбк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100 2 08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)   </a:t>
            </a:r>
          </a:p>
          <a:p>
            <a:pPr algn="just"/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   Кредит 1 40210 </a:t>
            </a:r>
            <a:r>
              <a:rPr lang="ru-RU" altLang="ru-RU" sz="1400" dirty="0" err="1">
                <a:latin typeface="Times New Roman" pitchFamily="18" charset="0"/>
                <a:cs typeface="Times New Roman" pitchFamily="18" charset="0"/>
              </a:rPr>
              <a:t>ххх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11760200" y="6529388"/>
            <a:ext cx="419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5C8F3497-47FF-4307-A980-E6E438A373E1}" type="slidenum">
              <a:rPr lang="en-US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pPr algn="r"/>
              <a:t>9</a:t>
            </a:fld>
            <a:endParaRPr lang="en-US" altLang="ru-RU" sz="1400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1" name="Picture 6" descr="M:\05\0504\Презентации\Подколзин ВИ - все что было =)\К слайдам\97001850139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840" y="2607742"/>
            <a:ext cx="2231910" cy="1673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497" y="2674844"/>
            <a:ext cx="614076" cy="61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497" y="3904138"/>
            <a:ext cx="614076" cy="61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8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38942</TotalTime>
  <Words>1361</Words>
  <Application>Microsoft Office PowerPoint</Application>
  <PresentationFormat>Произвольный</PresentationFormat>
  <Paragraphs>204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проведения межрегионального уточнения платежа, администрируемого налоговыми органами,  с 01.01.2018</vt:lpstr>
      <vt:lpstr>Особенности проведения межрегионального уточнения платежа, администрируемого налоговыми органами,  с 01.01.2018</vt:lpstr>
      <vt:lpstr>Презентация PowerPoint</vt:lpstr>
      <vt:lpstr>Особенности проведения межрегионального уточнения платежа, администрируемого налоговыми органами,  с 01.01.2018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Вольф Елена Владимировна</cp:lastModifiedBy>
  <cp:revision>1421</cp:revision>
  <cp:lastPrinted>2017-09-15T12:00:30Z</cp:lastPrinted>
  <dcterms:created xsi:type="dcterms:W3CDTF">2015-03-03T16:27:21Z</dcterms:created>
  <dcterms:modified xsi:type="dcterms:W3CDTF">2017-09-27T06:39:54Z</dcterms:modified>
</cp:coreProperties>
</file>