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75" r:id="rId2"/>
    <p:sldId id="415" r:id="rId3"/>
    <p:sldId id="412" r:id="rId4"/>
    <p:sldId id="413" r:id="rId5"/>
    <p:sldId id="416" r:id="rId6"/>
    <p:sldId id="420" r:id="rId7"/>
    <p:sldId id="419" r:id="rId8"/>
    <p:sldId id="418" r:id="rId9"/>
    <p:sldId id="387" r:id="rId10"/>
    <p:sldId id="388" r:id="rId11"/>
    <p:sldId id="389" r:id="rId12"/>
    <p:sldId id="395" r:id="rId13"/>
    <p:sldId id="410" r:id="rId14"/>
    <p:sldId id="411" r:id="rId15"/>
    <p:sldId id="406" r:id="rId16"/>
    <p:sldId id="396" r:id="rId17"/>
    <p:sldId id="397" r:id="rId18"/>
    <p:sldId id="421" r:id="rId19"/>
    <p:sldId id="407" r:id="rId20"/>
    <p:sldId id="422" r:id="rId21"/>
    <p:sldId id="423" r:id="rId22"/>
    <p:sldId id="424" r:id="rId23"/>
    <p:sldId id="425" r:id="rId24"/>
    <p:sldId id="428" r:id="rId25"/>
    <p:sldId id="433" r:id="rId26"/>
    <p:sldId id="430" r:id="rId27"/>
    <p:sldId id="429" r:id="rId28"/>
    <p:sldId id="426" r:id="rId29"/>
    <p:sldId id="427" r:id="rId30"/>
    <p:sldId id="431" r:id="rId31"/>
    <p:sldId id="441" r:id="rId32"/>
    <p:sldId id="432" r:id="rId33"/>
    <p:sldId id="434" r:id="rId34"/>
    <p:sldId id="436" r:id="rId35"/>
    <p:sldId id="408" r:id="rId36"/>
    <p:sldId id="437" r:id="rId37"/>
    <p:sldId id="438" r:id="rId38"/>
    <p:sldId id="442" r:id="rId39"/>
    <p:sldId id="440" r:id="rId40"/>
    <p:sldId id="439" r:id="rId41"/>
    <p:sldId id="443" r:id="rId42"/>
    <p:sldId id="444" r:id="rId43"/>
    <p:sldId id="445" r:id="rId44"/>
    <p:sldId id="446" r:id="rId45"/>
    <p:sldId id="453" r:id="rId46"/>
    <p:sldId id="454" r:id="rId47"/>
    <p:sldId id="455" r:id="rId48"/>
    <p:sldId id="465" r:id="rId49"/>
    <p:sldId id="466" r:id="rId50"/>
    <p:sldId id="467" r:id="rId51"/>
    <p:sldId id="468" r:id="rId52"/>
    <p:sldId id="409" r:id="rId53"/>
    <p:sldId id="471" r:id="rId54"/>
    <p:sldId id="473" r:id="rId55"/>
    <p:sldId id="472" r:id="rId56"/>
    <p:sldId id="470" r:id="rId57"/>
    <p:sldId id="402" r:id="rId58"/>
    <p:sldId id="403" r:id="rId59"/>
    <p:sldId id="404" r:id="rId60"/>
    <p:sldId id="405" r:id="rId61"/>
    <p:sldId id="480" r:id="rId62"/>
    <p:sldId id="474" r:id="rId63"/>
    <p:sldId id="475" r:id="rId64"/>
    <p:sldId id="476" r:id="rId65"/>
    <p:sldId id="477" r:id="rId66"/>
    <p:sldId id="478" r:id="rId67"/>
    <p:sldId id="479" r:id="rId68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95CF1"/>
    <a:srgbClr val="8274B6"/>
    <a:srgbClr val="DEAA46"/>
    <a:srgbClr val="077A3E"/>
    <a:srgbClr val="E6E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493" autoAdjust="0"/>
  </p:normalViewPr>
  <p:slideViewPr>
    <p:cSldViewPr snapToGrid="0" snapToObjects="1" showGuides="1">
      <p:cViewPr>
        <p:scale>
          <a:sx n="90" d="100"/>
          <a:sy n="90" d="100"/>
        </p:scale>
        <p:origin x="-1188" y="20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094"/>
        <p:guide orient="horz" pos="3110"/>
        <p:guide pos="2160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9/20/2017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9/20/2017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6087" cy="31908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8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687480"/>
          </a:xfrm>
          <a:prstGeom prst="rect">
            <a:avLst/>
          </a:prstGeom>
        </p:spPr>
        <p:txBody>
          <a:bodyPr lIns="0" tIns="0" rIns="0" bIns="0"/>
          <a:lstStyle>
            <a:lvl1pPr>
              <a:defRPr sz="25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4089587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5"/>
            <a:ext cx="4715741" cy="256614"/>
          </a:xfrm>
          <a:prstGeom prst="rect">
            <a:avLst/>
          </a:prstGeom>
        </p:spPr>
        <p:txBody>
          <a:bodyPr lIns="0" tIns="0" rIns="0" bIns="0"/>
          <a:lstStyle>
            <a:lvl1pPr marL="4408352">
              <a:lnSpc>
                <a:spcPts val="1176"/>
              </a:lnSpc>
              <a:defRPr sz="1100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 bwMode="gray">
          <a:xfrm>
            <a:off x="611909" y="207422"/>
            <a:ext cx="7920182" cy="380194"/>
          </a:xfrm>
          <a:prstGeom prst="rect">
            <a:avLst/>
          </a:prstGeo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gray">
          <a:xfrm>
            <a:off x="216338" y="1172023"/>
            <a:ext cx="8711322" cy="1222054"/>
          </a:xfrm>
          <a:prstGeom prst="rect">
            <a:avLst/>
          </a:prstGeom>
        </p:spPr>
        <p:txBody>
          <a:bodyPr lIns="82058" tIns="41029" rIns="82058" bIns="41029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56332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1136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1136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1136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1136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54113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0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016517"/>
            <a:ext cx="8203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Федеральные стандарты бухгалтерского учета для организаций государственного сектора – актуальные вопросы внедрения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 </a:t>
            </a:r>
            <a:endParaRPr lang="ru-RU" sz="2000" b="1" dirty="0">
              <a:solidFill>
                <a:srgbClr val="077A3E"/>
              </a:solidFill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8"/>
          <p:cNvSpPr txBox="1">
            <a:spLocks/>
          </p:cNvSpPr>
          <p:nvPr/>
        </p:nvSpPr>
        <p:spPr>
          <a:xfrm>
            <a:off x="2280911" y="4803571"/>
            <a:ext cx="4708045" cy="11270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 smtClean="0"/>
              <a:t>Заместитель директора Департамента бюджетной методологии и финансовой отчетности в государственном секторе</a:t>
            </a:r>
          </a:p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 smtClean="0"/>
              <a:t>С.В. </a:t>
            </a:r>
            <a:r>
              <a:rPr lang="ru-RU" sz="1800" b="1" dirty="0" err="1" smtClean="0"/>
              <a:t>Сивец</a:t>
            </a:r>
            <a:endParaRPr lang="ru-RU" sz="18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Сентябрь 2017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2322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4224" y="350150"/>
            <a:ext cx="812837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«КОНЦЕПТУАЛЬНЫЕ ОСНОВЫ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бухгалтерского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учета и отчетности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организаций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государственного сектора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sz="2000" spc="-4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7091" y="1088814"/>
            <a:ext cx="8659091" cy="6370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Приказ Минфина России от 31.12.2016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 № 256н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Опубликован: 03.05.2017  /// Вступил в силу:   13.05.2017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УСТАНАВЛИВАЕТ  </a:t>
            </a:r>
            <a:r>
              <a:rPr lang="ru-RU" b="1" dirty="0">
                <a:solidFill>
                  <a:srgbClr val="00B050"/>
                </a:solidFill>
                <a:latin typeface="Times New Roman"/>
                <a:cs typeface="Times New Roman"/>
              </a:rPr>
              <a:t>ЕДИНЫЕ </a:t>
            </a: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ТРЕБОВАНИЯ к </a:t>
            </a:r>
            <a:endParaRPr lang="ru-RU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>
                <a:solidFill>
                  <a:srgbClr val="00B050"/>
                </a:solidFill>
                <a:latin typeface="Times New Roman"/>
                <a:cs typeface="Times New Roman"/>
              </a:rPr>
              <a:t>ВЕДЕНИЮ</a:t>
            </a: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</a:p>
          <a:p>
            <a:pPr marL="678120" marR="4559" lvl="1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Бюджетного 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чета</a:t>
            </a:r>
            <a:r>
              <a:rPr lang="ru-RU" sz="1400" dirty="0" smtClean="0"/>
              <a:t>, </a:t>
            </a:r>
          </a:p>
          <a:p>
            <a:pPr marL="678120" marR="4559" lvl="1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1400" dirty="0" smtClean="0"/>
              <a:t>бухгалтерского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чета </a:t>
            </a:r>
            <a:r>
              <a:rPr lang="ru-RU" sz="1400" dirty="0" smtClean="0"/>
              <a:t>бюджетными </a:t>
            </a:r>
            <a:r>
              <a:rPr lang="ru-RU" sz="1400" dirty="0"/>
              <a:t>и автономными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учреждениями</a:t>
            </a:r>
            <a:r>
              <a:rPr lang="ru-RU" sz="1400" dirty="0" smtClean="0"/>
              <a:t>;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dirty="0" smtClean="0"/>
          </a:p>
          <a:p>
            <a:pPr marL="267829" marR="4559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>
                <a:solidFill>
                  <a:srgbClr val="00B050"/>
                </a:solidFill>
                <a:latin typeface="Times New Roman"/>
                <a:cs typeface="Times New Roman"/>
              </a:rPr>
              <a:t>ФОРМИРОВАНИЮ ИНФОРМАЦИИ ОБ ОБЪЕКТАХ БУХГАЛТЕРСКОГО УЧЕТА</a:t>
            </a: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в</a:t>
            </a:r>
          </a:p>
          <a:p>
            <a:pPr marL="678120" marR="4559" lvl="1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1400" dirty="0" smtClean="0"/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Бюджетной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отчетности</a:t>
            </a:r>
            <a:r>
              <a:rPr lang="ru-RU" sz="1400" dirty="0" smtClean="0"/>
              <a:t>, </a:t>
            </a:r>
          </a:p>
          <a:p>
            <a:pPr marL="678120" marR="4559" lvl="1" indent="-256432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1400" dirty="0" smtClean="0"/>
              <a:t>бухгалтерской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Отчетности </a:t>
            </a:r>
            <a:r>
              <a:rPr lang="ru-RU" sz="1400" dirty="0" smtClean="0"/>
              <a:t>бюджетных, автономных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учреждений,</a:t>
            </a:r>
            <a:r>
              <a:rPr lang="ru-RU" sz="1400" dirty="0"/>
              <a:t> </a:t>
            </a:r>
            <a:endParaRPr lang="en-US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5636" y="1626410"/>
            <a:ext cx="8659091" cy="22621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Приказ Минфина России от 31.12.2016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 № 256н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Опубликован: 03.05.2017  /// Вступил в силу:   13.05.2017</a:t>
            </a: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ПРИМЕНЯЕТСЯ ПРИ</a:t>
            </a:r>
            <a:r>
              <a:rPr lang="en-US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:</a:t>
            </a: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18"/>
          <p:cNvGrpSpPr/>
          <p:nvPr/>
        </p:nvGrpSpPr>
        <p:grpSpPr>
          <a:xfrm>
            <a:off x="954506" y="2860290"/>
            <a:ext cx="7065818" cy="1730980"/>
            <a:chOff x="1066800" y="4078523"/>
            <a:chExt cx="7772400" cy="196177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085248" y="4078523"/>
              <a:ext cx="3276600" cy="737175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 Cyr" panose="02020603050405020304" pitchFamily="18" charset="-52"/>
                </a:rPr>
                <a:t>ВЕДЕНИИ УЧЕТА</a:t>
              </a:r>
              <a:endParaRPr lang="ru-RU" b="1" dirty="0">
                <a:solidFill>
                  <a:schemeClr val="tx1"/>
                </a:solidFill>
                <a:latin typeface="Times New Roman Cyr" panose="02020603050405020304" pitchFamily="18" charset="-52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562600" y="4114800"/>
              <a:ext cx="3276600" cy="73717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37321" y="4160220"/>
              <a:ext cx="2727157" cy="732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оставлении отчетности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1066800" y="5216948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19200" y="5400869"/>
              <a:ext cx="2971800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 1 января 2018 года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39339" y="5237722"/>
              <a:ext cx="3274996" cy="7371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23021" y="5307792"/>
              <a:ext cx="2955758" cy="732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Начиная с отчетности</a:t>
              </a:r>
              <a:b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в 2018 году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2438400" y="4851974"/>
              <a:ext cx="457200" cy="364175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6973102" y="4860836"/>
              <a:ext cx="457200" cy="437953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2"/>
          <p:cNvSpPr txBox="1">
            <a:spLocks/>
          </p:cNvSpPr>
          <p:nvPr/>
        </p:nvSpPr>
        <p:spPr>
          <a:xfrm>
            <a:off x="574224" y="350150"/>
            <a:ext cx="812837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lvl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«КОНЦЕПТУАЛЬНЫЕ ОСНОВЫ </a:t>
            </a:r>
            <a:b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бухгалтерского учета и отчетности </a:t>
            </a:r>
            <a:b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организаций государственного сектора»</a:t>
            </a:r>
            <a:endParaRPr kumimoji="0" lang="ru-RU" sz="2000" b="1" i="0" u="none" strike="noStrike" kern="1200" cap="none" spc="-4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0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4224" y="242428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И ПРИНЦИПЫ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ведения бухгалтерского учета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0796" y="4249050"/>
            <a:ext cx="5277615" cy="298303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224" y="1562986"/>
            <a:ext cx="7966364" cy="377617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 ведении бухгалтерского учета используется:</a:t>
            </a:r>
          </a:p>
          <a:p>
            <a:pPr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НАЧИСЛЕНИЯ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ДВОЙНОЙ ЗАПИСИ 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(балансовые счета Дт/Кт,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за балансом – простая запись)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Принцип равномерности признания доходов и расходов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Допущение временной определенности фактов хозяйственной жизни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56685" y="67236"/>
            <a:ext cx="2314802" cy="4214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Основные правила (способы) ведения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2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ИНДИВИДУАЛЬНАЯ ОТЧЕТНОСТЬ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6"/>
            <a:ext cx="7966364" cy="399162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ФОРМИРУЕТСЯ С ПРЕДСТАВЛЕНИЕМ ДАННЫХ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о: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Активах и обязательствах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Финансовом результате деятельности, результатах исполнения бюджетной сметы, плана финансово-хозяйственной деятельности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Иной информации, необходимой пользователям отчетности для принятия экономических решений.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для представления в: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37"/>
          <p:cNvGrpSpPr/>
          <p:nvPr/>
        </p:nvGrpSpPr>
        <p:grpSpPr>
          <a:xfrm>
            <a:off x="692726" y="3904692"/>
            <a:ext cx="7319211" cy="1401975"/>
            <a:chOff x="-3000126" y="3153488"/>
            <a:chExt cx="8327868" cy="223542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-3000124" y="4510603"/>
              <a:ext cx="3886198" cy="87831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-2578035" y="4688740"/>
              <a:ext cx="3042019" cy="490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Финансовые органы 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-3000126" y="3159845"/>
              <a:ext cx="3886200" cy="106680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1441543" y="3153488"/>
              <a:ext cx="3886199" cy="107315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2886754" y="3277748"/>
              <a:ext cx="3627925" cy="834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Органы государственного финансового контроля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08585" y="3400858"/>
              <a:ext cx="2952114" cy="490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органы</a:t>
              </a: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1441545" y="4494855"/>
              <a:ext cx="3886197" cy="89405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908585" y="4714408"/>
              <a:ext cx="3042019" cy="490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Государственные органы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8372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936775" y="4894080"/>
            <a:ext cx="5543300" cy="9325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КОНСОЛИДИРОВАННАЯ ОТЧЕТНОСТЬ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6"/>
            <a:ext cx="7966364" cy="429939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ПОСРЕДСТВОМ ОБОБЩЕНИЯ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о группе субъектов отчетности исходя из их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подконтрольности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ПОКАЗАТЕЛИ КОНСОЛИДИРОВАННОЙ ОТЧЕТНОСТИ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формируются путем суммирования одноименных показателей и исключения подлежащих консолидации взаимосвязанных показателей отчетности группы субъектов.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7"/>
          <p:cNvGrpSpPr/>
          <p:nvPr/>
        </p:nvGrpSpPr>
        <p:grpSpPr>
          <a:xfrm>
            <a:off x="574224" y="3697937"/>
            <a:ext cx="8019970" cy="1701106"/>
            <a:chOff x="674571" y="4190998"/>
            <a:chExt cx="8779042" cy="217712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74571" y="4190998"/>
              <a:ext cx="2743200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3733800" y="4190998"/>
              <a:ext cx="2743200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710413" y="4191000"/>
              <a:ext cx="2743200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76851" y="5895440"/>
              <a:ext cx="5547304" cy="4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Консолидируемые показатели м.б. нулевые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49307" y="4442652"/>
              <a:ext cx="2064585" cy="59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Одноименных показателей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28322" y="4220972"/>
              <a:ext cx="2438400" cy="837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Взаимосвязанные показатели, подлежащие консолидации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6858000" y="4365709"/>
              <a:ext cx="2366155" cy="7386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6927038" y="4365709"/>
              <a:ext cx="2210433" cy="661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372051" y="4527291"/>
              <a:ext cx="3048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/>
                <a:t>=</a:t>
              </a:r>
              <a:endParaRPr lang="ru-RU" sz="22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477000" y="4527290"/>
              <a:ext cx="3048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/>
                <a:t>-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7166" y="3993179"/>
            <a:ext cx="1876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1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5741516" y="1277471"/>
            <a:ext cx="3402484" cy="3077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81571" y="1267763"/>
            <a:ext cx="3157992" cy="31748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69589" y="815805"/>
            <a:ext cx="4093657" cy="45195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4224" y="825512"/>
            <a:ext cx="3104641" cy="45195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9147" y="969694"/>
            <a:ext cx="8700883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СУБЪЕКТЫ УЧЕТА                               СУБЪЕКТЫ ОТЧЕТНОСТИ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ИНДИВИДУАЛЬНАЯ       КОНСОЛИДИРОВАННАЯ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452" y="1786270"/>
            <a:ext cx="2775032" cy="442250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ГРБС Учредитель как   ПБС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Финансовый орган как ПБС				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России как ПБС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6685" y="67236"/>
            <a:ext cx="2314802" cy="2521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6484" y="1786270"/>
            <a:ext cx="2775032" cy="442250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ГРБС Учредитель как   ПБС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Финансовый орган как ПБС				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России как ПБС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1516" y="1786270"/>
            <a:ext cx="3402484" cy="543817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ГРБС (РБС)    Учредитель	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(ППО )</a:t>
            </a: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(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Бюджет)			</a:t>
            </a:r>
          </a:p>
          <a:p>
            <a:pPr marL="307718" indent="-307718" algn="just">
              <a:buFont typeface="Wingdings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России 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(РФ (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Бюджет)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(Россия  Сектор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Государственного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Управления)</a:t>
            </a:r>
          </a:p>
          <a:p>
            <a:pPr marL="307718" indent="-307718" algn="just">
              <a:buFont typeface="Wingdings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3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БУХГАЛТЕРСКОГО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494572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ОБЯЗАТЕЛЬСТВА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ИСТОЧНИКИ ФИНАНСИРОВАНИЯ ДЕЯТЕЛЬНОСТИ СУБЪЕКТА УЧЕТА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ДОХОДЫ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ИНЫЕ ОБЪЕКТЫ, УСТАНОВЛЕННЫЕ НОРМАТИВНЫМИ ПРАВОВЫМИ АКТАМИ.</a:t>
            </a:r>
          </a:p>
          <a:p>
            <a:pPr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6685" y="67236"/>
            <a:ext cx="2314802" cy="2521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3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АКТИВ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288362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имущество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наличные и безналичные денежные средства,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принадлежащее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субъекту учета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находящееся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пользовании,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контролируемое им в результате произошедших фактов хозяйственной жизни, от которого ожидается поступление полезного потенциала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выгод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13991" y="0"/>
            <a:ext cx="3530009" cy="4214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№256н    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        п.  36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0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ЗАКОН ОТ 6.12.11 Г. № 402-ФЗ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«О БУХГАЛТЕРСКОМ УЧЕТЕ»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Глава 2. Общие требования к бухгалтерскому учету (ст.ст. 5 - 19)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sz="1800" b="1" dirty="0" smtClean="0"/>
              <a:t>Статья 11.</a:t>
            </a:r>
            <a:r>
              <a:rPr lang="ru-RU" sz="1800" dirty="0" smtClean="0"/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ИНВЕНТАРИЗАЦИЯ АКТИВОВ И ОБЯЗАТЕЛЬСТВ</a:t>
            </a:r>
          </a:p>
          <a:p>
            <a:r>
              <a:rPr lang="ru-RU" sz="1800" dirty="0" smtClean="0"/>
              <a:t>1. Активы и обязательства подлежат инвентаризации.</a:t>
            </a:r>
          </a:p>
          <a:p>
            <a:r>
              <a:rPr lang="ru-RU" sz="1800" dirty="0" smtClean="0"/>
              <a:t>2. При инвентаризации выявляется фактическое наличие соответствующих объектов, которое сопоставляется с данными регистров бухгалтерского учета.</a:t>
            </a:r>
          </a:p>
          <a:p>
            <a:r>
              <a:rPr lang="ru-RU" sz="1800" dirty="0" smtClean="0"/>
              <a:t>3. Случаи, сроки и порядок проведения инвентаризации, а также перечень объектов, подлежащих инвентаризации, определяются экономическим субъектом, за исключением обязательного проведения инвентаризации. Обязательное проведение инвентаризации устанавливается законодательством Российской Федерации, федеральными и отраслевыми стандартами.</a:t>
            </a:r>
          </a:p>
          <a:p>
            <a:r>
              <a:rPr lang="ru-RU" sz="1800" dirty="0" smtClean="0"/>
              <a:t>4. Выявленные при инвентаризации </a:t>
            </a:r>
            <a:r>
              <a:rPr lang="ru-RU" sz="1800" b="1" dirty="0" smtClean="0"/>
              <a:t>расхождения </a:t>
            </a:r>
            <a:r>
              <a:rPr lang="ru-RU" sz="1800" dirty="0" smtClean="0"/>
              <a:t>между фактическим наличием </a:t>
            </a:r>
            <a:r>
              <a:rPr lang="ru-RU" sz="1800" b="1" dirty="0" smtClean="0"/>
              <a:t>объектов и данными регистров бухгалтерского учета </a:t>
            </a:r>
            <a:r>
              <a:rPr lang="ru-RU" sz="1800" dirty="0" smtClean="0"/>
              <a:t>подлежат регистрации в бухгалтерском учете в том отчетном периоде, к которому относится дата, по состоянию на которую проводилась инвентаризация.</a:t>
            </a:r>
          </a:p>
          <a:p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18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0195" y="182456"/>
            <a:ext cx="8700883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ИНВЕНТАРИЗАЦИЯ АКТИВОВ ИМУЩЕСТВА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АКТИВ / НЕ АКТИВ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ОБОРУДОВАНИЕ  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452" y="1105786"/>
            <a:ext cx="2977051" cy="463795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КАТЕГОРИЯ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Эксплуатируется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экплуатируется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(идет, планируется)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не планируется	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Готовится  списание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использовалось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планируется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8503" y="1105786"/>
            <a:ext cx="2424223" cy="543817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(учет)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 (БА на закупку)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101!!!!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функция		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1515" y="1242702"/>
            <a:ext cx="3402484" cy="611528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АКТИВ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Целевой функции – передать, продать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оборотные активы 105хх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30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4224" y="846610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l">
              <a:lnSpc>
                <a:spcPct val="80000"/>
              </a:lnSpc>
            </a:pPr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</a:rPr>
              <a:t>ОРГАНИЗАЦИЯ</a:t>
            </a:r>
            <a:r>
              <a:rPr lang="ru-RU" sz="1800" spc="-4" dirty="0" smtClean="0">
                <a:solidFill>
                  <a:schemeClr val="accent5">
                    <a:lumMod val="75000"/>
                  </a:schemeClr>
                </a:solidFill>
              </a:rPr>
              <a:t> УЧЕТА И ОТЧЕТНОСТИ   2017 года</a:t>
            </a:r>
            <a:endParaRPr sz="1800" spc="-4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7091" y="1479177"/>
            <a:ext cx="8659091" cy="5262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Анализ ошибок, допущенных при формировании отчетности 2016 года. </a:t>
            </a:r>
          </a:p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Реализация в 2017 году новых раскрытий информации  (новые отчеты)</a:t>
            </a:r>
          </a:p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Инвентаризация имущества в целях завершения года (годовой отчетности) и подготовки по внедрению федеральных стандартов.</a:t>
            </a:r>
          </a:p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Анализ отчетности 2017 года и направление рекомендаций по формированию годовой отчетности.</a:t>
            </a:r>
          </a:p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Формирования регламента взаимодействия субъектов отчетности при выявлении ошибок.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5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091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2128558"/>
            <a:ext cx="5043632" cy="2677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b="0" dirty="0" smtClean="0">
                <a:solidFill>
                  <a:srgbClr val="000000"/>
                </a:solidFill>
              </a:rPr>
              <a:t>Федеральный стандарт бухгалтерского учета для организаций государственного сектора «Основные средства</a:t>
            </a:r>
            <a:r>
              <a:rPr lang="ru-RU" sz="2900" b="0" dirty="0" smtClean="0">
                <a:solidFill>
                  <a:srgbClr val="000000"/>
                </a:solidFill>
              </a:rPr>
              <a:t>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257н от 31.12.2016г. </a:t>
            </a:r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7550727" y="1042147"/>
            <a:ext cx="79663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43502" y="2400299"/>
            <a:ext cx="2340033" cy="2197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1706" y="224425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ТЕРМИНЫ,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ИСПОЛЬЗУЕМЫЕ В СТАНДАРТЕ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6219" y="75273"/>
            <a:ext cx="3880883" cy="298303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№257н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23455" y="1075765"/>
            <a:ext cx="8403647" cy="5447645"/>
          </a:xfrm>
          <a:prstGeom prst="rect">
            <a:avLst/>
          </a:prstGeom>
        </p:spPr>
        <p:txBody>
          <a:bodyPr vert="horz" wrap="square" lIns="0" tIns="0" rIns="0" bIns="0" numCol="2" rtlCol="0">
            <a:spAutoFit/>
          </a:bodyPr>
          <a:lstStyle/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средства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Группа основных средств 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Инвестиционная недвижимость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Недвижимость, занимаемая субъектом  учета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Активы культурного наследия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Первоначальная стоимость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Амортизация 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полезного использования</a:t>
            </a:r>
          </a:p>
          <a:p>
            <a:pPr marL="319115" marR="4559" indent="-307718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6543" algn="l"/>
              </a:tabLst>
            </a:pPr>
            <a:endParaRPr lang="ru-RU" dirty="0">
              <a:latin typeface="Times New Roman"/>
              <a:cs typeface="Times New Roman"/>
            </a:endParaRPr>
          </a:p>
          <a:p>
            <a:pPr marL="319115" marR="4559" indent="-307718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  <a:p>
            <a:pPr marL="319115" marR="4559" indent="-307718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Переоцененная стоимость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Балансовая стоимость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Остаточная стоимость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Накопленная амортизация 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Накопленный убыток от обесценения   актива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Обменные операции </a:t>
            </a:r>
          </a:p>
          <a:p>
            <a:pPr marL="307718" marR="4559" indent="-307718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Необменные операции</a:t>
            </a: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21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9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ОСНОВНЫЕ СРЕДСТВА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29764" y="1324116"/>
            <a:ext cx="7850312" cy="45704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     </a:t>
            </a:r>
            <a:r>
              <a:rPr lang="ru-RU" dirty="0" smtClean="0">
                <a:latin typeface="Times New Roman"/>
                <a:cs typeface="Times New Roman"/>
              </a:rPr>
              <a:t>- ЯВЛЯЮЩИЕСЯ АКТИВАМИ МАТЕРИАЛЬНЫЕ ЦЕННОСТИ НЕЗАВИСИМО ОТ ИХ СТОИМОСТИ СО СРОКОМ ПОЛЕЗНОГО ИСПОЛЬЗОВАНИЯ БОЛЕЕ 12 МЕСЯЦЕВ, ПРЕДНАЗНАЧЕННЫЕ ДЛЯ НЕОДНОКРАТНОГО ИЛИ ПОСТОЯННОГО ИСПОЛЬЗОВАНИЯ СУБЪЕКТОМ УЧЕТА: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latin typeface="Times New Roman"/>
                <a:cs typeface="Times New Roman"/>
              </a:rPr>
              <a:t>В ЦЕЛЯХ ВЫПОЛНЕНИЯ ИМ ГОСУДАРСТВЕННЫХ (МУНИЦИПАЛЬНЫХ) ПОЛНОМОЧИЙ (ФУНКЦИЙ),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latin typeface="Times New Roman"/>
                <a:cs typeface="Times New Roman"/>
              </a:rPr>
              <a:t>ОСУЩЕСТВЛЕНИЯ ДЕЯТЕЛЬНОСТИ ПО ВЫПОЛНЕНИЮ РАБОТ, ОКАЗАНИЮ УСЛУГ,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latin typeface="Times New Roman"/>
                <a:cs typeface="Times New Roman"/>
              </a:rPr>
              <a:t>ДЛЯ УПРАВЛЕНЧЕСКИХ НУЖД СУБЪЕКТА УЧЕТА.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44549" y="1125400"/>
            <a:ext cx="3689498" cy="679931"/>
            <a:chOff x="813180" y="3276600"/>
            <a:chExt cx="4577782" cy="833293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813180" y="3276600"/>
              <a:ext cx="4577782" cy="83329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71491" y="3508941"/>
              <a:ext cx="4242405" cy="4903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ОСНОВНЫЕ СРЕДСТВА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22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70647"/>
            <a:ext cx="819133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ГРУППА ОСНОВНЫХ СРЕДСТВ 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445085" y="1152528"/>
            <a:ext cx="8376013" cy="4662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ru-RU" dirty="0" smtClean="0">
                <a:latin typeface="Times New Roman"/>
                <a:cs typeface="Times New Roman"/>
              </a:rPr>
              <a:t>                                                           -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активов, являющихся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основными средствами, выделяемыми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для целей учета, информация по которым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в отчетности обобщенным показателем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средств являются: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ЖИЛЫЕ ПОМЕЩЕНИЯ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НЕЖИЛЫЕ ПОМЕЩЕНИЯ (ЗДАНИЯ И СООРУЖЕНИЯ);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МАШИНЫ И ОБОРУДОВАНИЕ;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ТРАНСПОРТНЫЕ СРЕДСТВА;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ИНВЕНТАРЬ ПРОИЗВОДСТВЕННЫЙ И ХОЗЯЙСТВЕННЫЙ;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МНОГОЛЕТНИЕ НАСАЖДЕНИЯ;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ИНВЕСТИЦИОННАЯ НЕДВИЖИМОСТЬ;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СРЕДСТВА, НЕ ВКЛЮЧЕННЫЕ В ДРУГИЕ ГРУППЫ.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6448" y="935665"/>
            <a:ext cx="4019106" cy="1014159"/>
            <a:chOff x="704621" y="2532015"/>
            <a:chExt cx="5306899" cy="2395373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04621" y="2532015"/>
              <a:ext cx="5306899" cy="239537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621" y="3044230"/>
              <a:ext cx="4788859" cy="12213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ГРУППА ОСНОВНЫХ СРЕДСТВ 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23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59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24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6338" y="1346052"/>
          <a:ext cx="8711325" cy="3915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255"/>
                <a:gridCol w="293156"/>
                <a:gridCol w="308344"/>
                <a:gridCol w="350874"/>
                <a:gridCol w="318977"/>
                <a:gridCol w="2955851"/>
                <a:gridCol w="127591"/>
                <a:gridCol w="276447"/>
                <a:gridCol w="382772"/>
                <a:gridCol w="212651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- предметы  лизинга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-  имущество в концессии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25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6338" y="1346052"/>
          <a:ext cx="8711325" cy="3915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255"/>
                <a:gridCol w="293156"/>
                <a:gridCol w="308344"/>
                <a:gridCol w="350874"/>
                <a:gridCol w="318977"/>
                <a:gridCol w="2955851"/>
                <a:gridCol w="127591"/>
                <a:gridCol w="276447"/>
                <a:gridCol w="382772"/>
                <a:gridCol w="212651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- предметы  лизинга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en-US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Основные средства -  имущество в концессии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cxnSp>
        <p:nvCxnSpPr>
          <p:cNvPr id="19" name="Прямая со стрелкой 18"/>
          <p:cNvCxnSpPr/>
          <p:nvPr/>
        </p:nvCxnSpPr>
        <p:spPr>
          <a:xfrm>
            <a:off x="2785730" y="4635795"/>
            <a:ext cx="333862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785730" y="3785191"/>
            <a:ext cx="3338623" cy="8506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2785730" y="2987749"/>
            <a:ext cx="3338623" cy="16480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785730" y="2222205"/>
            <a:ext cx="3338623" cy="24135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26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581" y="894901"/>
          <a:ext cx="8856082" cy="506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395"/>
                <a:gridCol w="287079"/>
                <a:gridCol w="329609"/>
                <a:gridCol w="265114"/>
                <a:gridCol w="325730"/>
                <a:gridCol w="3018428"/>
                <a:gridCol w="130292"/>
                <a:gridCol w="282299"/>
                <a:gridCol w="294956"/>
                <a:gridCol w="313072"/>
                <a:gridCol w="271441"/>
                <a:gridCol w="238868"/>
                <a:gridCol w="2851799"/>
              </a:tblGrid>
              <a:tr h="38451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54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 (здания и сооружения) 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Инвестиционная недвижимость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</a:tr>
              <a:tr h="654469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Производственный и хозяйственный инвентарь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Инвентарь производственный и хозяйственный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Библиотечный фонд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Биологические ресурсы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 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27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581" y="894901"/>
          <a:ext cx="8856082" cy="506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395"/>
                <a:gridCol w="287079"/>
                <a:gridCol w="329609"/>
                <a:gridCol w="265114"/>
                <a:gridCol w="325730"/>
                <a:gridCol w="3018428"/>
                <a:gridCol w="130292"/>
                <a:gridCol w="282299"/>
                <a:gridCol w="294956"/>
                <a:gridCol w="313072"/>
                <a:gridCol w="271441"/>
                <a:gridCol w="238868"/>
                <a:gridCol w="2851799"/>
              </a:tblGrid>
              <a:tr h="38451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54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 (здания и сооружения) 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Инвестиционная недвижимость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</a:tr>
              <a:tr h="654469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Производственный и хозяйственный инвентарь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Инвентарь производственный и хозяйственный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Библиотечный фонд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Биологические ресурсы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 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3657600" y="3211033"/>
            <a:ext cx="2849526" cy="340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29740" y="5539563"/>
            <a:ext cx="2307265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77386" y="5539563"/>
            <a:ext cx="3476847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2666" y="350150"/>
            <a:ext cx="819133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ИНВЕСТИЦИОННАЯ НЕДВИЖИМОСТЬ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530204" y="861237"/>
            <a:ext cx="8514236" cy="5078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</a:t>
            </a:r>
            <a:r>
              <a:rPr lang="ru-RU" dirty="0" smtClean="0">
                <a:latin typeface="Times New Roman"/>
                <a:cs typeface="Times New Roman"/>
              </a:rPr>
              <a:t>- </a:t>
            </a:r>
            <a:r>
              <a:rPr lang="ru-RU" sz="2000" b="1" dirty="0" smtClean="0">
                <a:latin typeface="Times New Roman"/>
                <a:cs typeface="Times New Roman"/>
              </a:rPr>
              <a:t>ОБЪЕКТ НЕДВИЖИМОСТИ</a:t>
            </a:r>
            <a:r>
              <a:rPr lang="ru-RU" sz="2000" dirty="0" smtClean="0">
                <a:latin typeface="Times New Roman"/>
                <a:cs typeface="Times New Roman"/>
              </a:rPr>
              <a:t>,  а также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ДВИЖИМОЕ ИМУЩЕСТВО</a:t>
            </a:r>
            <a:r>
              <a:rPr lang="ru-RU" sz="2000" dirty="0" smtClean="0">
                <a:latin typeface="Times New Roman"/>
                <a:cs typeface="Times New Roman"/>
              </a:rPr>
              <a:t>, составляющее с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 указанным объектом </a:t>
            </a:r>
            <a:r>
              <a:rPr lang="ru-RU" sz="2000" b="1" dirty="0" smtClean="0">
                <a:latin typeface="Times New Roman"/>
                <a:cs typeface="Times New Roman"/>
              </a:rPr>
              <a:t>ЕДИНЫЙ ИМУЩЕСТВЕННЫЙ КОМПЛЕКС</a:t>
            </a:r>
            <a:r>
              <a:rPr lang="ru-RU" sz="2000" dirty="0" smtClean="0">
                <a:latin typeface="Times New Roman"/>
                <a:cs typeface="Times New Roman"/>
              </a:rPr>
              <a:t>, НАХОДЯЩИЙСЯ ВО ВЛАДЕНИИ И/ИЛИ ПОЛЬЗОВАНИИ СУБЪЕКТА УЧЕТА С </a:t>
            </a:r>
            <a:r>
              <a:rPr lang="ru-RU" sz="2000" b="1" dirty="0" smtClean="0">
                <a:latin typeface="Times New Roman"/>
                <a:cs typeface="Times New Roman"/>
              </a:rPr>
              <a:t>ЦЕЛЬЮ ПОЛУЧЕНИЯ АРЕНДНОЙ ПЛАТЫ И/ИЛИ УВЕЛИЧЕНИЯ СТОИМОСТИ НЕДВИЖИМОГО ИМУЩЕСТВА</a:t>
            </a:r>
            <a:r>
              <a:rPr lang="ru-RU" sz="2000" dirty="0" smtClean="0">
                <a:latin typeface="Times New Roman"/>
                <a:cs typeface="Times New Roman"/>
              </a:rPr>
              <a:t>, НО </a:t>
            </a:r>
            <a:r>
              <a:rPr lang="ru-RU" sz="2000" b="1" dirty="0" smtClean="0">
                <a:latin typeface="Times New Roman"/>
                <a:cs typeface="Times New Roman"/>
              </a:rPr>
              <a:t>НЕ ПРЕДНАЗНАЧЕННЫЕ </a:t>
            </a:r>
            <a:r>
              <a:rPr lang="ru-RU" sz="2000" dirty="0" smtClean="0">
                <a:latin typeface="Times New Roman"/>
                <a:cs typeface="Times New Roman"/>
              </a:rPr>
              <a:t>ДЛЯ ВЫПОЛНЕНИЯ ВОЗЛОЖЕННЫХ НА СУБЪЕКТ УЧЕТА ПОЛНОМОЧИЙ (ФУНКЦИЙ), ОСУЩЕСТВЛЕНИЯ ДЕЯТЕЛЬНОСТИ ПО ВЫПОЛНЕНИЮ РАБОТ, ОКАЗАНИЮ УСЛУГ ЛИБО ДЛЯ УПРАВЛЕНЧЕСКИХ НУЖД СУБЪЕКТА УЧЕТА И (ИЛИ) ПРОДАЖИ.</a:t>
            </a:r>
            <a:endParaRPr lang="ru-RU" sz="2000" dirty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48922" y="1038027"/>
            <a:ext cx="3132112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36851" y="3596618"/>
              <a:ext cx="3680159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ИНВЕСТИЦИОННАЯ НЕДВИЖИМОСТЬ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28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03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202072"/>
            <a:ext cx="819133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НЕДВИЖИМОСТЬ,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ЗАНИМАЕМАЯ СУБЪЕКТОМ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29764" y="1125402"/>
            <a:ext cx="7850312" cy="4616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</a:t>
            </a:r>
            <a:r>
              <a:rPr lang="ru-RU" dirty="0" smtClean="0">
                <a:latin typeface="Times New Roman"/>
                <a:cs typeface="Times New Roman"/>
              </a:rPr>
              <a:t>- </a:t>
            </a:r>
            <a:r>
              <a:rPr lang="ru-RU" sz="2000" b="1" dirty="0" smtClean="0">
                <a:latin typeface="Times New Roman"/>
                <a:cs typeface="Times New Roman"/>
              </a:rPr>
              <a:t>ОСНОВНЫЕ СРЕДСТВА </a:t>
            </a:r>
            <a:r>
              <a:rPr lang="ru-RU" sz="2000" dirty="0" smtClean="0">
                <a:latin typeface="Times New Roman"/>
                <a:cs typeface="Times New Roman"/>
              </a:rPr>
              <a:t>– ОБЪЕКТЫ</a:t>
            </a:r>
          </a:p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НЕДВИЖИМОГО ИМУЩЕСТВА</a:t>
            </a:r>
            <a:r>
              <a:rPr lang="ru-RU" sz="2000" dirty="0" smtClean="0">
                <a:latin typeface="Times New Roman"/>
                <a:cs typeface="Times New Roman"/>
              </a:rPr>
              <a:t>,</a:t>
            </a:r>
          </a:p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   НАХОДЯЩИЕСЯ ВО ВЛАДЕНИИ И (ИЛИ) ПОЛЬЗОВАНИИ СУБЪЕКТА УЧЕТА, </a:t>
            </a:r>
            <a:r>
              <a:rPr lang="ru-RU" sz="2000" b="1" dirty="0" smtClean="0">
                <a:latin typeface="Times New Roman"/>
                <a:cs typeface="Times New Roman"/>
              </a:rPr>
              <a:t>ПРЕДНАЗНАЧЕННЫЕ ДЛЯ ИСПОЛЬЗОВАНИЯ </a:t>
            </a:r>
            <a:r>
              <a:rPr lang="ru-RU" sz="2000" dirty="0" smtClean="0">
                <a:latin typeface="Times New Roman"/>
                <a:cs typeface="Times New Roman"/>
              </a:rPr>
              <a:t>ПРИ: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ВЫПОЛНЕНИИ ВОЗЛОЖЕННЫХ НА СУБЪЕКТ УЧЕТА ГОСУДАРСТВЕННЫХ ПОЛНОМОЧИЙ (ФУНКЦИЙ),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ОСУЩЕСТВЛЕНИЯ ДЕЯТЕЛЬНОСТИ ПО ВЫПОЛНЕНИЮ РАБОТ, ОКАЗАНИЮ УСЛУГ,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ДЛЯ УПРАВЛЕНЧЕСКИХ НУЖД СУБЪЕКТА УЧЕТА.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29762" y="1125403"/>
            <a:ext cx="3028032" cy="1080640"/>
            <a:chOff x="1143000" y="3276600"/>
            <a:chExt cx="3886200" cy="149793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45933" y="3366668"/>
              <a:ext cx="3627923" cy="14078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НЕДВИЖИМОСТЬ, ЗАНИМАЕМАЯ СУБЪЕКТОМ УЧЕТА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29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10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990" y="403412"/>
            <a:ext cx="621457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</a:rPr>
              <a:t>ПРИНЯТЫЕ СТАНДАРТЫ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7091" y="1479176"/>
            <a:ext cx="8659091" cy="6740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«Концептуальные основы бухгалтерского учета и отчетности организаций государственного сектора»  от 31.12.16  № 256н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Опубликован: 03.05.2017  /// Вступил в силу:   13.05.2017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«Основные средства»  от 31.12.16  № 257н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</a:t>
            </a:r>
            <a:r>
              <a:rPr lang="ru-RU" sz="1400" b="1" dirty="0" smtClean="0">
                <a:latin typeface="Times New Roman"/>
                <a:cs typeface="Times New Roman"/>
              </a:rPr>
              <a:t>02.05.2017  </a:t>
            </a:r>
            <a:r>
              <a:rPr lang="ru-RU" sz="1400" b="1" dirty="0">
                <a:latin typeface="Times New Roman"/>
                <a:cs typeface="Times New Roman"/>
              </a:rPr>
              <a:t>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«Аренда»  от 31.12.16  № 258н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16.05.2017  ////    Вступил в силу – 26.05.2017 </a:t>
            </a:r>
            <a:endParaRPr lang="ru-RU" sz="14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«Обесценение»  от 31.12.16  № 259н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</a:t>
            </a:r>
            <a:r>
              <a:rPr lang="ru-RU" sz="1400" b="1" dirty="0">
                <a:latin typeface="Times New Roman"/>
                <a:cs typeface="Times New Roman"/>
              </a:rPr>
              <a:t>: 02.05.2017  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319115" marR="4559" indent="-307718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«Представление бухгалтерской (финансовой) отчетности»» от 31.12.16 № 260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03.05.2017  ////     Вступил в силу – 13.05.2017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90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03412"/>
            <a:ext cx="8191334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ПЕРВОНАЧАЛЬНАЯ СТОИМОСТЬ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0" y="1228200"/>
            <a:ext cx="914400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 </a:t>
            </a:r>
            <a:r>
              <a:rPr lang="ru-RU" sz="2000" dirty="0" smtClean="0">
                <a:latin typeface="Times New Roman"/>
                <a:cs typeface="Times New Roman"/>
              </a:rPr>
              <a:t>СТОИМОСТЬ, ПО КОТОРОЙ </a:t>
            </a:r>
            <a:r>
              <a:rPr lang="ru-RU" sz="2000" b="1" dirty="0" smtClean="0">
                <a:latin typeface="Times New Roman"/>
                <a:cs typeface="Times New Roman"/>
              </a:rPr>
              <a:t>АКТИВ ПРИНЯТ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СУБЪЕКТОМ УЧЕТА К БУХГАЛТЕРСКОМУ УЧЕТУ.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0" y="1125402"/>
            <a:ext cx="3075655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45933" y="3539388"/>
              <a:ext cx="3627923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ПЕРВОНАЧАЛЬНАЯ СТОИМОСТЬ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30</a:t>
            </a:fld>
            <a:endParaRPr lang="ru-RU" spc="-4" dirty="0">
              <a:latin typeface="Arial"/>
              <a:cs typeface="Arial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5191758"/>
            <a:ext cx="2906992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45933" y="3554887"/>
              <a:ext cx="3627923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ПЕРЕОЦЕНЕННАЯ СТОИМОСТЬ</a:t>
              </a:r>
            </a:p>
          </p:txBody>
        </p:sp>
      </p:grpSp>
      <p:sp>
        <p:nvSpPr>
          <p:cNvPr id="15" name="object 3"/>
          <p:cNvSpPr txBox="1"/>
          <p:nvPr/>
        </p:nvSpPr>
        <p:spPr>
          <a:xfrm>
            <a:off x="0" y="5191758"/>
            <a:ext cx="9466902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СТОИМОСТЬ АКТИВА </a:t>
            </a:r>
            <a:r>
              <a:rPr lang="ru-RU" sz="2000" b="1" dirty="0" smtClean="0">
                <a:latin typeface="Times New Roman"/>
                <a:cs typeface="Times New Roman"/>
              </a:rPr>
              <a:t>НА ДАТУ ПЕРЕОЦЕНКИ </a:t>
            </a:r>
            <a:r>
              <a:rPr lang="ru-RU" sz="2000" dirty="0" smtClean="0">
                <a:latin typeface="Times New Roman"/>
                <a:cs typeface="Times New Roman"/>
              </a:rPr>
              <a:t>ЗА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ВЫЧЕТОМ НАКОПЛЕННОЙ АМОРТИЗАЦИИ И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НАКОПЛЕННЫХ УБЫТКОВ ОТ ОБЕСЦЕНЕНИЯ АКТИВА.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7623" y="2422977"/>
            <a:ext cx="2632773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45933" y="3276600"/>
              <a:ext cx="3627923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БАЛАНСОВАЯ СТОИМОСТЬ</a:t>
              </a:r>
            </a:p>
          </p:txBody>
        </p:sp>
      </p:grpSp>
      <p:sp>
        <p:nvSpPr>
          <p:cNvPr id="19" name="object 3"/>
          <p:cNvSpPr txBox="1"/>
          <p:nvPr/>
        </p:nvSpPr>
        <p:spPr>
          <a:xfrm>
            <a:off x="71580" y="2422977"/>
            <a:ext cx="8749517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ПЕРВОНАЧАЛЬНАЯ </a:t>
            </a:r>
            <a:r>
              <a:rPr lang="ru-RU" sz="2000" dirty="0" smtClean="0">
                <a:latin typeface="Times New Roman"/>
                <a:cs typeface="Times New Roman"/>
              </a:rPr>
              <a:t>СТОИМОСТЬ АКТИВА </a:t>
            </a:r>
          </a:p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С </a:t>
            </a:r>
            <a:r>
              <a:rPr lang="ru-RU" sz="2000" dirty="0" smtClean="0">
                <a:latin typeface="Times New Roman"/>
                <a:cs typeface="Times New Roman"/>
              </a:rPr>
              <a:t>УЧЕТОМ ЕЕ </a:t>
            </a:r>
            <a:r>
              <a:rPr lang="ru-RU" sz="2000" b="1" dirty="0" smtClean="0">
                <a:latin typeface="Times New Roman"/>
                <a:cs typeface="Times New Roman"/>
              </a:rPr>
              <a:t>ИЗМЕНЕНИЙ</a:t>
            </a:r>
            <a:endParaRPr lang="ru-RU" sz="2000" b="1" dirty="0">
              <a:latin typeface="Times New Roman"/>
              <a:cs typeface="Times New Roman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3593367"/>
            <a:ext cx="2680396" cy="1160195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47552" y="3453463"/>
              <a:ext cx="3627923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ОСТАТОЧНАЯ СТОИМОСТЬ</a:t>
              </a:r>
            </a:p>
          </p:txBody>
        </p:sp>
      </p:grpSp>
      <p:sp>
        <p:nvSpPr>
          <p:cNvPr id="23" name="object 3"/>
          <p:cNvSpPr txBox="1"/>
          <p:nvPr/>
        </p:nvSpPr>
        <p:spPr>
          <a:xfrm>
            <a:off x="47623" y="3593367"/>
            <a:ext cx="9144000" cy="1329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СТОИМОСТЬ</a:t>
            </a:r>
            <a:r>
              <a:rPr lang="ru-RU" sz="2000" dirty="0" smtClean="0">
                <a:latin typeface="Times New Roman"/>
                <a:cs typeface="Times New Roman"/>
              </a:rPr>
              <a:t>, ПО КОТОРОЙ АКТИВ ОТРАЖАЕТСЯ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В ОТЧЕТНОСТИ ПОСЛЕ ВЫЧЕТА НАКОПЛЕННОЙ АМОРТИЗАЦИИ И НАКОПЛЕННЫХ УБЫТКОВ ОТ ОБЕСЦЕНЕНИЯ АКТИВА.</a:t>
            </a:r>
          </a:p>
        </p:txBody>
      </p:sp>
    </p:spTree>
    <p:extLst>
      <p:ext uri="{BB962C8B-B14F-4D97-AF65-F5344CB8AC3E}">
        <p14:creationId xmlns:p14="http://schemas.microsoft.com/office/powerpoint/2010/main" xmlns="" val="175734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946727" y="373685"/>
            <a:ext cx="7920182" cy="353038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ПЕРВОНАЧАЛЬНАЯ СТОИМОСТЬ ОБЪЕКТА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3" name="object 3"/>
          <p:cNvSpPr txBox="1"/>
          <p:nvPr/>
        </p:nvSpPr>
        <p:spPr>
          <a:xfrm>
            <a:off x="279990" y="988827"/>
            <a:ext cx="8864010" cy="5078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ПЕРВОНАЧАЛЬНАЯ СТОИМОСТЬ </a:t>
            </a:r>
            <a:r>
              <a:rPr lang="ru-RU" sz="2000" dirty="0" smtClean="0">
                <a:latin typeface="Times New Roman"/>
                <a:cs typeface="Times New Roman"/>
              </a:rPr>
              <a:t>ОБЪЕКТА ОСНОВНЫХ СРЕДСТВ, </a:t>
            </a:r>
            <a:r>
              <a:rPr lang="ru-RU" sz="2000" b="1" dirty="0" smtClean="0">
                <a:latin typeface="Times New Roman"/>
                <a:cs typeface="Times New Roman"/>
              </a:rPr>
              <a:t>ПРИОБРЕТЕННОГО В РЕЗУЛЬТАТЕ НЕОБМЕННОЙ ОПЕРАЦИИ – </a:t>
            </a:r>
            <a:r>
              <a:rPr lang="ru-RU" sz="2000" dirty="0" smtClean="0">
                <a:latin typeface="Times New Roman"/>
                <a:cs typeface="Times New Roman"/>
              </a:rPr>
              <a:t>ЭТО ЕГО </a:t>
            </a:r>
            <a:r>
              <a:rPr lang="ru-RU" sz="2000" b="1" dirty="0" smtClean="0">
                <a:latin typeface="Times New Roman"/>
                <a:cs typeface="Times New Roman"/>
              </a:rPr>
              <a:t>СПРАВЕДЛИВАЯ СТОИМОСТЬ </a:t>
            </a:r>
            <a:r>
              <a:rPr lang="ru-RU" sz="2000" dirty="0" smtClean="0">
                <a:latin typeface="Times New Roman"/>
                <a:cs typeface="Times New Roman"/>
              </a:rPr>
              <a:t>НА ДАТУ ПРИОБРЕТЕНИЯ. 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ЕСЛИ ПРИОБРЕТЕННЫЙ ОБЪЕКТ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МОЖЕТ БЫТЬ ОЦЕНЕН </a:t>
            </a:r>
            <a:r>
              <a:rPr lang="ru-RU" sz="2000" dirty="0" smtClean="0">
                <a:latin typeface="Times New Roman"/>
                <a:cs typeface="Times New Roman"/>
              </a:rPr>
              <a:t>ПО СПРАВЕДЛИВОЙ СТОИМОСТИ, ЕГО ПЕРВОНАЧАЛЬНАЯ СТОИМОСТЬ РАВНА </a:t>
            </a:r>
            <a:r>
              <a:rPr lang="ru-RU" sz="2000" b="1" dirty="0" smtClean="0">
                <a:latin typeface="Times New Roman"/>
                <a:cs typeface="Times New Roman"/>
              </a:rPr>
              <a:t>ОСТАТОЧНОЙ СТОИМОСТИ ПЕРЕДАННОГО ВЗАМЕН АКТИВА</a:t>
            </a:r>
            <a:r>
              <a:rPr lang="ru-RU" sz="2000" dirty="0" smtClean="0">
                <a:latin typeface="Times New Roman"/>
                <a:cs typeface="Times New Roman"/>
              </a:rPr>
              <a:t>.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ОБЪЕКТЫ,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ПОЛУЧЕННЫЕ ОТ УЧРЕДИТЕЛЕЙ, </a:t>
            </a:r>
            <a:r>
              <a:rPr lang="ru-RU" sz="2000" dirty="0" smtClean="0">
                <a:latin typeface="Times New Roman"/>
                <a:cs typeface="Times New Roman"/>
              </a:rPr>
              <a:t>ДРУГИХ ОРГАНИЗАЦИЙ ГОСУДАРСТВЕННОГО СЕКТОРА ПРИЗНАЮТСЯ В ОЦЕНКЕ ИСХОДЯ ИЗ СТОИМОСТИ, ОТРАЖЕННОЙ </a:t>
            </a:r>
            <a:r>
              <a:rPr lang="ru-RU" sz="2000" b="1" dirty="0" smtClean="0">
                <a:latin typeface="Times New Roman"/>
                <a:cs typeface="Times New Roman"/>
              </a:rPr>
              <a:t>В ПЕРЕДАТОЧНЫХ ДОКУМЕНТАХ</a:t>
            </a:r>
            <a:r>
              <a:rPr lang="ru-RU" sz="2000" dirty="0" smtClean="0">
                <a:latin typeface="Times New Roman"/>
                <a:cs typeface="Times New Roman"/>
              </a:rPr>
              <a:t>.</a:t>
            </a:r>
            <a:endParaRPr lang="ru-RU" sz="2000" dirty="0" smtClean="0">
              <a:latin typeface="Times New Roman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26182" y="67235"/>
            <a:ext cx="3740727" cy="48296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Оценка объектов основных средств при их признании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80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03412"/>
            <a:ext cx="8191334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АМОРТИЗАЦИЯ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29763" y="1125402"/>
            <a:ext cx="8344115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   </a:t>
            </a:r>
            <a:r>
              <a:rPr lang="ru-RU" dirty="0" smtClean="0">
                <a:latin typeface="Times New Roman"/>
                <a:cs typeface="Times New Roman"/>
              </a:rPr>
              <a:t>В</a:t>
            </a:r>
            <a:r>
              <a:rPr lang="ru-RU" sz="2000" dirty="0" smtClean="0">
                <a:latin typeface="Times New Roman"/>
                <a:cs typeface="Times New Roman"/>
              </a:rPr>
              <a:t>ЕЛИЧИНА </a:t>
            </a:r>
            <a:r>
              <a:rPr lang="ru-RU" sz="2000" b="1" dirty="0" smtClean="0">
                <a:latin typeface="Times New Roman"/>
                <a:cs typeface="Times New Roman"/>
              </a:rPr>
              <a:t>СТОИМОСТИ АКТИВА</a:t>
            </a:r>
            <a:r>
              <a:rPr lang="ru-RU" sz="2000" dirty="0" smtClean="0">
                <a:latin typeface="Times New Roman"/>
                <a:cs typeface="Times New Roman"/>
              </a:rPr>
              <a:t>,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ПОСТЕПЕННО ОТНОСИМАЯ</a:t>
            </a:r>
            <a:r>
              <a:rPr lang="ru-RU" sz="2000" dirty="0" smtClean="0">
                <a:latin typeface="Times New Roman"/>
                <a:cs typeface="Times New Roman"/>
              </a:rPr>
              <a:t> В ТЕЧЕНИЕ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СРОКА ЕГО ПОЛЕЗНОГО ИСПОЛЬЗОВАНИЯ </a:t>
            </a:r>
            <a:r>
              <a:rPr lang="ru-RU" sz="2000" b="1" dirty="0" smtClean="0">
                <a:latin typeface="Times New Roman"/>
                <a:cs typeface="Times New Roman"/>
              </a:rPr>
              <a:t>НА РАСХОДЫ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(НА УМЕНЬШЕНИЕ ФИНАНСОВОГО РЕЗУЛЬТАТА).</a:t>
            </a:r>
            <a:endParaRPr lang="ru-RU" sz="2000" dirty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06862" y="1125402"/>
            <a:ext cx="3028032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45933" y="3743104"/>
              <a:ext cx="3627923" cy="5546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АМОРТИЗАЦИЯ </a:t>
              </a: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32</a:t>
            </a:fld>
            <a:endParaRPr lang="ru-RU" spc="-4" dirty="0">
              <a:latin typeface="Arial"/>
              <a:cs typeface="Arial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06862" y="3735049"/>
            <a:ext cx="3028032" cy="1026128"/>
            <a:chOff x="1143000" y="3276600"/>
            <a:chExt cx="3886200" cy="142237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143000" y="3276600"/>
              <a:ext cx="3886200" cy="1422377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45933" y="3554887"/>
              <a:ext cx="3627923" cy="9812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НАКОПЛЕННАЯ АМОРТИЗАЦИЯ</a:t>
              </a:r>
            </a:p>
          </p:txBody>
        </p:sp>
      </p:grpSp>
      <p:sp>
        <p:nvSpPr>
          <p:cNvPr id="15" name="object 3"/>
          <p:cNvSpPr txBox="1"/>
          <p:nvPr/>
        </p:nvSpPr>
        <p:spPr>
          <a:xfrm>
            <a:off x="306862" y="3735049"/>
            <a:ext cx="8837138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>
                <a:latin typeface="Times New Roman"/>
                <a:cs typeface="Times New Roman"/>
              </a:rPr>
              <a:t>                                                       </a:t>
            </a:r>
            <a:r>
              <a:rPr lang="ru-RU" sz="2000" dirty="0" smtClean="0">
                <a:latin typeface="Times New Roman"/>
                <a:cs typeface="Times New Roman"/>
              </a:rPr>
              <a:t>СУММА </a:t>
            </a:r>
            <a:r>
              <a:rPr lang="ru-RU" sz="2000" b="1" dirty="0" smtClean="0">
                <a:latin typeface="Times New Roman"/>
                <a:cs typeface="Times New Roman"/>
              </a:rPr>
              <a:t>АМОРТИЗАЦИИ</a:t>
            </a:r>
            <a:r>
              <a:rPr lang="ru-RU" sz="2000" dirty="0" smtClean="0">
                <a:latin typeface="Times New Roman"/>
                <a:cs typeface="Times New Roman"/>
              </a:rPr>
              <a:t>, </a:t>
            </a:r>
            <a:r>
              <a:rPr lang="ru-RU" sz="2000" b="1" dirty="0" smtClean="0">
                <a:latin typeface="Times New Roman"/>
                <a:cs typeface="Times New Roman"/>
              </a:rPr>
              <a:t>ИСЧИСЛЕННАЯ ЗА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                         ПЕРИОД ИСПОЛЬЗОВАНИЯ АКТИВА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(</a:t>
            </a:r>
            <a:r>
              <a:rPr lang="ru-RU" sz="2000" b="1" dirty="0" smtClean="0">
                <a:latin typeface="Times New Roman"/>
                <a:cs typeface="Times New Roman"/>
              </a:rPr>
              <a:t>НА ДАТУ ПРОВЕДЕНИЯ ОПЕРАЦИИ </a:t>
            </a:r>
            <a:r>
              <a:rPr lang="ru-RU" sz="2000" dirty="0" smtClean="0">
                <a:latin typeface="Times New Roman"/>
                <a:cs typeface="Times New Roman"/>
              </a:rPr>
              <a:t>С АКТИВОМ И (ИЛИ)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                         </a:t>
            </a:r>
            <a:r>
              <a:rPr lang="ru-RU" sz="2000" b="1" dirty="0" smtClean="0">
                <a:latin typeface="Times New Roman"/>
                <a:cs typeface="Times New Roman"/>
              </a:rPr>
              <a:t>НА ОТЧЕТНУЮ ДАТУ</a:t>
            </a:r>
            <a:r>
              <a:rPr lang="ru-RU" sz="2000" dirty="0" smtClean="0">
                <a:latin typeface="Times New Roman"/>
                <a:cs typeface="Times New Roman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18567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10400  АМОРТИЗАЦИЯ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33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2019" y="894901"/>
          <a:ext cx="8725641" cy="558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71"/>
                <a:gridCol w="293156"/>
                <a:gridCol w="308344"/>
                <a:gridCol w="350874"/>
                <a:gridCol w="318977"/>
                <a:gridCol w="2764468"/>
                <a:gridCol w="318974"/>
                <a:gridCol w="276447"/>
                <a:gridCol w="265817"/>
                <a:gridCol w="329606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 иного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предметов лизинга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неисключительными правами на РИД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 в концессии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10400 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АМОРТИЗАЦИЯ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34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2019" y="916167"/>
          <a:ext cx="8725641" cy="558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71"/>
                <a:gridCol w="293156"/>
                <a:gridCol w="308344"/>
                <a:gridCol w="350874"/>
                <a:gridCol w="318977"/>
                <a:gridCol w="2764468"/>
                <a:gridCol w="318974"/>
                <a:gridCol w="276447"/>
                <a:gridCol w="265817"/>
                <a:gridCol w="329606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 иного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предметов лизинга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неисключительными правами на РИД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 в концессии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2753833" y="2137144"/>
            <a:ext cx="3317358" cy="29026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753833" y="3009014"/>
            <a:ext cx="3317358" cy="20308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753833" y="3795823"/>
            <a:ext cx="3317358" cy="12440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53833" y="5039833"/>
            <a:ext cx="2033489" cy="13717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СЧЕТОВ 104ХХ  АМОРТИЗАЦИЯ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35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914400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4651" y="282914"/>
            <a:ext cx="7424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НАЧИСЛЕНИЯ АМОРТИЗАЦИИ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623455" y="1008530"/>
            <a:ext cx="787705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НАЧИСЛЕНИЕ АМОРТИЗАЦИИ ОБЪЕКТА ОСНОВНЫХ СРЕДСТВ ПРОИЗВОДИТСЯ В СООТВЕТСТВИИ С УЧЕТНОЙ ПОЛИТИКОЙ СУБЪЕКТА УЧЕТА ОДНИМ ИЗ СЛЕДУЮЩИХ МЕТОДОВ</a:t>
            </a:r>
            <a:r>
              <a:rPr lang="ru-RU" sz="2000" dirty="0" smtClean="0">
                <a:latin typeface="Times New Roman"/>
                <a:cs typeface="Times New Roman"/>
              </a:rPr>
              <a:t>:</a:t>
            </a:r>
            <a:endParaRPr lang="ru-RU" sz="20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3535" y="0"/>
            <a:ext cx="505046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Амортизация объектов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1560895" y="2007044"/>
            <a:ext cx="5916709" cy="3370234"/>
            <a:chOff x="893621" y="1490421"/>
            <a:chExt cx="3282912" cy="263789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99933" y="3124535"/>
              <a:ext cx="3276600" cy="1003784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20139" y="3807123"/>
              <a:ext cx="2971800" cy="2890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99933" y="1490421"/>
              <a:ext cx="3276600" cy="737175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893621" y="2298527"/>
              <a:ext cx="3276600" cy="77438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0810" y="1723471"/>
              <a:ext cx="2971800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ЛИНЕЙНЫЙ МЕТОД</a:t>
              </a:r>
              <a:endPara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9861" y="2550181"/>
              <a:ext cx="3133699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МЕТОД УМЕНЬШАЕМОГО ОСТАТКА</a:t>
              </a:r>
              <a:endPara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27646" y="4375355"/>
            <a:ext cx="5565131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ПРОПОРЦИОНАЛЬНО ОБЪЕМУ ПРОДУКЦИИ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36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306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55" y="470647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НАЧИСЛЕНИЕ АМОРТИЗАЦИИ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3561" y="876977"/>
            <a:ext cx="2149486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6863" y="876977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3090" y="876977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182" y="1131120"/>
            <a:ext cx="1968648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свыше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100 000 р.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2364" y="1030010"/>
            <a:ext cx="1728901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-но 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(кроме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библ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фонда)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1378" y="1018661"/>
            <a:ext cx="1939636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Объекты библ. Фонда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-но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83049" y="876976"/>
            <a:ext cx="2031341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047936" y="1018661"/>
            <a:ext cx="1766454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Иной объект от 10000 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–но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316182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35972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468689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54788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84996" y="3330245"/>
            <a:ext cx="2579007" cy="2238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2256457" y="3466693"/>
            <a:ext cx="2622175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 rot="5400000">
            <a:off x="4340108" y="3560198"/>
            <a:ext cx="2622175" cy="1939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 rot="5400000">
            <a:off x="6412914" y="3589060"/>
            <a:ext cx="2622177" cy="1881908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182" y="3160060"/>
            <a:ext cx="2117504" cy="1929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Амортизация начисляется в соответствии с рассчитанными нормами амортизации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32364" y="3184122"/>
            <a:ext cx="1813487" cy="22372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начисляется.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Первонач.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стоимость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 расходы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Учет на</a:t>
            </a:r>
          </a:p>
          <a:p>
            <a:pPr algn="ctr"/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Забал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счете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5286" y="3218925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первонач.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стоимости при выдаче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эксплуатацию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93535" y="46276"/>
            <a:ext cx="505046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Амортизация объектов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73414" y="3218925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первонач.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стоимости при выдаче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эксплуатацию</a:t>
            </a:r>
          </a:p>
        </p:txBody>
      </p:sp>
    </p:spTree>
    <p:extLst>
      <p:ext uri="{BB962C8B-B14F-4D97-AF65-F5344CB8AC3E}">
        <p14:creationId xmlns="" xmlns:p14="http://schemas.microsoft.com/office/powerpoint/2010/main" val="256018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70647"/>
            <a:ext cx="819133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КРИТЕРИИ ПРИЗНАНИЯ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ОБЪЕКТА ОСНОВНЫХ СРЕДСТВ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87322" y="0"/>
            <a:ext cx="4356677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Признание объектов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07889" y="1210235"/>
            <a:ext cx="7850312" cy="867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МАТЕРИАЛЬНАЯ ЦЕННОСТЬ ПОДЛЕЖИТ ПРИЗНАНИЮ В СОСТАВЕ ОСНОВНЫХ СРЕДСТВ, ЕСЛИ:</a:t>
            </a:r>
            <a:endParaRPr lang="ru-RU" sz="2000" dirty="0" smtClean="0">
              <a:latin typeface="Times New Roman"/>
              <a:cs typeface="Times New Roman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92479" y="2084294"/>
            <a:ext cx="6373884" cy="110583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92479" y="3383980"/>
            <a:ext cx="6381785" cy="15069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838311" y="2183945"/>
            <a:ext cx="5920235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Субъект прогнозирует получение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экономических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выгод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или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полезного потенциала от ее использования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66021" y="3546195"/>
            <a:ext cx="5892525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Первоначальную стоимость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материальной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ценности как объекта учета можно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надежно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оценить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39091" y="2353235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9091" y="3891516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273" y="1617587"/>
            <a:ext cx="165783" cy="359858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38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86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54" y="403412"/>
            <a:ext cx="8425502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КРИТЕРИИ ПРЕКРАЩЕНИЯ ПРИЗНАНИЯ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55042" y="1"/>
            <a:ext cx="4593914" cy="48296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Прекращение признания объекта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574223" y="1075765"/>
            <a:ext cx="7905853" cy="261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</a:pPr>
            <a:r>
              <a:rPr lang="ru-RU" sz="1700" dirty="0">
                <a:latin typeface="Times New Roman"/>
                <a:cs typeface="Times New Roman"/>
              </a:rPr>
              <a:t>	</a:t>
            </a:r>
            <a:endParaRPr lang="ru-RU" sz="1700" dirty="0" smtClean="0">
              <a:latin typeface="Times New Roman"/>
              <a:cs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9484" y="3512374"/>
            <a:ext cx="7770600" cy="575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60391" y="3512374"/>
            <a:ext cx="7649692" cy="3906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Величина дохода (расхода) от выбытия объекта имеет оценку</a:t>
            </a: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8436" y="1461155"/>
            <a:ext cx="7900520" cy="892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30010" y="2420471"/>
            <a:ext cx="7918946" cy="9699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260392" y="1461155"/>
            <a:ext cx="7788564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Субъект учета не осуществляет контроль над активом, не несет расходов и не обладает правом получения экономических выгод, извлечения  полезного потенциала</a:t>
            </a: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0392" y="2420471"/>
            <a:ext cx="7788564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Субъект учета не участвует в распоряжении выбывшим объектом или в осуществлении его использования в той степени, которая предусматривалась при признании объекта </a:t>
            </a: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48436" y="4241742"/>
            <a:ext cx="7761648" cy="125529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463744" y="4241742"/>
            <a:ext cx="7446339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Прогнозируемые к получению экономические выгоды или полезный потенциал, а также прогнозируемые затраты, связанные с выбытием, имеют оценку</a:t>
            </a: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455" y="1724948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3455" y="2749280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3455" y="3651068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455" y="4472575"/>
            <a:ext cx="415636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39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647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0225" y="274637"/>
            <a:ext cx="8229600" cy="618497"/>
          </a:xfrm>
        </p:spPr>
        <p:txBody>
          <a:bodyPr/>
          <a:lstStyle/>
          <a:p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НПА РЕГУЛИРУЮЩИЕ 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ВЕДЕНИЕ БУХГАЛТЕРСКОГО УЧЕТА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СОСТАВЛЕНИЕ И ПРЕДСТАВЛЕНИЕ БУХГАЛТЕРСКОЙ ОТЧЕТНОСТИ 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ОРГАНИЗАЦИЯМИ ГОСУДАРСТВЕННОГО СЕКТОРА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319881"/>
          </a:xfrm>
        </p:spPr>
        <p:txBody>
          <a:bodyPr/>
          <a:lstStyle/>
          <a:p>
            <a:pPr algn="ctr"/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2017 год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1854993"/>
            <a:ext cx="4040188" cy="3951288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ЕДИНЫЙ ПЛАН СЧЕТОВ   и ИНСТРУКЦИЯ ПО ЕГО ПРИМЕНЕНИЮ приказ Минфина России от 01.12.10 № 157н</a:t>
            </a: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ЕДИНЫЕ ФОРМЫ БУХГАЛТЕРСКИХ ДОКУМЕНТОВ приказ Минфина России от 30 марта 2015 г. N 52н</a:t>
            </a: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319880"/>
          </a:xfrm>
        </p:spPr>
        <p:txBody>
          <a:bodyPr/>
          <a:lstStyle/>
          <a:p>
            <a:pPr algn="ctr"/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2018 год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1854992"/>
            <a:ext cx="4498975" cy="4705295"/>
          </a:xfrm>
        </p:spPr>
        <p:txBody>
          <a:bodyPr/>
          <a:lstStyle/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«КОНЦЕПТУАЛЬНЫЕ ОСНОВЫ бухгалтерского учета и отчетности организаций государственного сектора» приказ Минфина России     от 31.12.16  № 256н </a:t>
            </a:r>
          </a:p>
          <a:p>
            <a:pPr marL="267829" marR="4559" indent="-256432" algn="ctr">
              <a:buClr>
                <a:srgbClr val="096234"/>
              </a:buClr>
              <a:buNone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ЕДИНЫЙ ПЛАН СЧЕТОВ   и ИНСТРУКЦИЯ ПО ЕГО ПРИМЕНЕНИЮ приказ Минфина России от 01.12.10 № 157н</a:t>
            </a: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ЕДИНЫЕ ФОРМЫ БУХГАЛТЕРСКИХ ДОКУМЕНТОВ приказ Минфина России от 30 марта 2015 г. N 52н</a:t>
            </a: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4925" y="212651"/>
            <a:ext cx="8425502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ПРЕКРАЩЕНИЕ ПРИЗНАНИЯ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ОБЪЕКТА ОСНОВНЫХ СРЕДСТВ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1006" y="1"/>
            <a:ext cx="5092994" cy="48296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Прекращение признания объекта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21"/>
          <p:cNvGrpSpPr/>
          <p:nvPr/>
        </p:nvGrpSpPr>
        <p:grpSpPr>
          <a:xfrm>
            <a:off x="660668" y="828203"/>
            <a:ext cx="7998424" cy="5192152"/>
            <a:chOff x="529817" y="1219200"/>
            <a:chExt cx="8798266" cy="5884438"/>
          </a:xfrm>
        </p:grpSpPr>
        <p:sp>
          <p:nvSpPr>
            <p:cNvPr id="5" name="object 3"/>
            <p:cNvSpPr txBox="1"/>
            <p:nvPr/>
          </p:nvSpPr>
          <p:spPr>
            <a:xfrm>
              <a:off x="631645" y="1219200"/>
              <a:ext cx="8696438" cy="29649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397" marR="4559" algn="just">
                <a:buClr>
                  <a:srgbClr val="096234"/>
                </a:buClr>
                <a:tabLst>
                  <a:tab pos="216543" algn="l"/>
                </a:tabLst>
              </a:pPr>
              <a:r>
                <a:rPr lang="ru-RU" sz="1700" dirty="0">
                  <a:latin typeface="Times New Roman"/>
                  <a:cs typeface="Times New Roman"/>
                </a:rPr>
                <a:t>	</a:t>
              </a:r>
              <a:endParaRPr lang="ru-RU" sz="1700" dirty="0" smtClean="0">
                <a:latin typeface="Times New Roman"/>
                <a:cs typeface="Times New Roman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386432" y="1219200"/>
              <a:ext cx="5504314" cy="83819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1243011" y="2243555"/>
              <a:ext cx="7884759" cy="2539405"/>
              <a:chOff x="913767" y="678491"/>
              <a:chExt cx="3306391" cy="2246493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918137" y="2215253"/>
                <a:ext cx="3296409" cy="577201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973909" y="2215253"/>
                <a:ext cx="3246249" cy="70973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00B050"/>
                    </a:solidFill>
                    <a:latin typeface="Times New Roman"/>
                    <a:cs typeface="Times New Roman"/>
                  </a:rPr>
                  <a:t>При передаче в соответствии с договором аренды либо договором безвозмездного пользования</a:t>
                </a:r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918410" y="678491"/>
                <a:ext cx="3296136" cy="576835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13767" y="1294503"/>
                <a:ext cx="3296409" cy="798453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067710" y="714753"/>
                <a:ext cx="2988525" cy="709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00B050"/>
                    </a:solidFill>
                    <a:latin typeface="Times New Roman"/>
                    <a:cs typeface="Times New Roman"/>
                  </a:rPr>
                  <a:t>По основаниям, предусматривающим принятие решения о списании имущества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973909" y="1255326"/>
                <a:ext cx="3125240" cy="1018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00B050"/>
                    </a:solidFill>
                    <a:latin typeface="Times New Roman"/>
                    <a:cs typeface="Times New Roman"/>
                  </a:rPr>
                  <a:t>При прекращении использования объекта для предусмотренных ранее целей, прекращении получения экономических выгод или полезного потенциала</a:t>
                </a:r>
              </a:p>
            </p:txBody>
          </p:sp>
        </p:grpSp>
        <p:cxnSp>
          <p:nvCxnSpPr>
            <p:cNvPr id="16" name="Соединительная линия уступом 15"/>
            <p:cNvCxnSpPr/>
            <p:nvPr/>
          </p:nvCxnSpPr>
          <p:spPr>
            <a:xfrm rot="16200000" flipH="1">
              <a:off x="-2017520" y="4084720"/>
              <a:ext cx="5121442" cy="2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>
              <a:off x="543203" y="6629399"/>
              <a:ext cx="641557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543854" y="3391167"/>
              <a:ext cx="71022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543203" y="1515691"/>
              <a:ext cx="843229" cy="83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386432" y="1255128"/>
              <a:ext cx="6087297" cy="802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ПРИЗНАНИЕ ПРЕКРАЩАЕТСЯ </a:t>
              </a:r>
            </a:p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В СЛУЧАЕ ВЫБЫТИЯ ОБЪЕКТА:</a:t>
              </a:r>
              <a:endPara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1253431" y="6241300"/>
              <a:ext cx="7874338" cy="67825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86431" y="6301367"/>
              <a:ext cx="7600356" cy="802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По иным основаниям, предусматривающим прекращение права оперативного управления имуществом</a:t>
              </a:r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>
              <a:off x="543200" y="2590801"/>
              <a:ext cx="71023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endCxn id="9" idx="1"/>
            </p:cNvCxnSpPr>
            <p:nvPr/>
          </p:nvCxnSpPr>
          <p:spPr>
            <a:xfrm>
              <a:off x="534501" y="4297885"/>
              <a:ext cx="718931" cy="90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Скругленный прямоугольник 30"/>
            <p:cNvSpPr/>
            <p:nvPr/>
          </p:nvSpPr>
          <p:spPr>
            <a:xfrm>
              <a:off x="1253431" y="5486400"/>
              <a:ext cx="7874338" cy="69462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50003" y="5695438"/>
              <a:ext cx="7086859" cy="453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При передаче в результате продажи (дарения)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184760" y="4724400"/>
              <a:ext cx="7874338" cy="70264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54083" y="4782961"/>
              <a:ext cx="7849882" cy="453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При передаче другой организации государственного сектора</a:t>
              </a:r>
            </a:p>
          </p:txBody>
        </p:sp>
        <p:cxnSp>
          <p:nvCxnSpPr>
            <p:cNvPr id="33" name="Прямая со стрелкой 32"/>
            <p:cNvCxnSpPr/>
            <p:nvPr/>
          </p:nvCxnSpPr>
          <p:spPr>
            <a:xfrm>
              <a:off x="529818" y="5038022"/>
              <a:ext cx="71023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529817" y="5855367"/>
              <a:ext cx="71023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40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086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5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091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2128558"/>
            <a:ext cx="5043632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Федеральный стандарт бухгалтерского учета для организаций государственного сектора «Аренда»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приказ Минфин России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№ 258н от 31.12.2016г. 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7550727" y="1042147"/>
            <a:ext cx="79663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43502" y="2400299"/>
            <a:ext cx="2340033" cy="2197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15637" y="6252883"/>
            <a:ext cx="8312727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УЧЕТА АРЕНДЫ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4"/>
          <p:cNvGrpSpPr/>
          <p:nvPr/>
        </p:nvGrpSpPr>
        <p:grpSpPr>
          <a:xfrm>
            <a:off x="1531053" y="845197"/>
            <a:ext cx="5881129" cy="2084294"/>
            <a:chOff x="918410" y="1752600"/>
            <a:chExt cx="3276600" cy="271549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18410" y="3730924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20139" y="3807123"/>
              <a:ext cx="2971800" cy="40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18410" y="1752600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18410" y="2741206"/>
              <a:ext cx="3276600" cy="7371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55372" y="189181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АКТИВЫ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0810" y="288132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ОБЯЗАТЕЛЬСТВА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76884" y="2363669"/>
            <a:ext cx="5629978" cy="3906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ФАКТЫ ХОЗЯЙСТВЕННОЙ ЖИЗНИ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94744" y="67236"/>
            <a:ext cx="3349256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258н   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439162" y="3179135"/>
            <a:ext cx="7732568" cy="3185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ВОЗНИКАЮЩИЕ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при </a:t>
            </a:r>
            <a:r>
              <a:rPr lang="ru-RU" sz="2000" dirty="0" smtClean="0">
                <a:latin typeface="Times New Roman"/>
                <a:cs typeface="Times New Roman"/>
              </a:rPr>
              <a:t>получении (предоставлении) </a:t>
            </a:r>
            <a:r>
              <a:rPr lang="ru-RU" sz="2000" dirty="0" smtClean="0">
                <a:latin typeface="Times New Roman"/>
                <a:cs typeface="Times New Roman"/>
              </a:rPr>
              <a:t> материальных </a:t>
            </a:r>
            <a:r>
              <a:rPr lang="ru-RU" sz="2000" dirty="0" smtClean="0">
                <a:latin typeface="Times New Roman"/>
                <a:cs typeface="Times New Roman"/>
              </a:rPr>
              <a:t>ценностей 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во </a:t>
            </a:r>
            <a:r>
              <a:rPr lang="ru-RU" sz="2000" b="1" dirty="0" smtClean="0">
                <a:latin typeface="Times New Roman"/>
                <a:cs typeface="Times New Roman"/>
              </a:rPr>
              <a:t>временное владение и пользование </a:t>
            </a:r>
            <a:r>
              <a:rPr lang="ru-RU" sz="2000" dirty="0" smtClean="0">
                <a:latin typeface="Times New Roman"/>
                <a:cs typeface="Times New Roman"/>
              </a:rPr>
              <a:t>или</a:t>
            </a:r>
            <a:r>
              <a:rPr lang="ru-RU" sz="2000" b="1" dirty="0" smtClean="0">
                <a:latin typeface="Times New Roman"/>
                <a:cs typeface="Times New Roman"/>
              </a:rPr>
              <a:t> во временное пользование: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аренды (имущественного найма)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безвозмездного пользования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8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НЕ ПРИМЕНЯЕТСЯ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41659" y="2416953"/>
            <a:ext cx="5881129" cy="3356526"/>
            <a:chOff x="1684158" y="1447800"/>
            <a:chExt cx="6469242" cy="380406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684158" y="1447800"/>
              <a:ext cx="6469242" cy="3804064"/>
              <a:chOff x="918410" y="1752600"/>
              <a:chExt cx="3276600" cy="4373012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918410" y="3730924"/>
                <a:ext cx="3276600" cy="2394688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120139" y="3807123"/>
                <a:ext cx="2971800" cy="400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18410" y="1752600"/>
                <a:ext cx="3276600" cy="737175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918410" y="2741206"/>
                <a:ext cx="3276600" cy="737174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86022" y="1891817"/>
                <a:ext cx="3105917" cy="5212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00B050"/>
                    </a:solidFill>
                    <a:latin typeface="Times New Roman"/>
                    <a:cs typeface="Times New Roman"/>
                  </a:rPr>
                  <a:t>УЧАСТКОВ НЕДР </a:t>
                </a:r>
                <a:endParaRPr lang="ru-RU" sz="2000" b="1" dirty="0">
                  <a:solidFill>
                    <a:srgbClr val="00B050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063584" y="2915198"/>
                <a:ext cx="2971800" cy="5212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00B050"/>
                    </a:solidFill>
                    <a:latin typeface="Times New Roman"/>
                    <a:cs typeface="Times New Roman"/>
                  </a:rPr>
                  <a:t>БИОЛОГИЧЕСКИХ АКТИВОВ</a:t>
                </a:r>
                <a:endParaRPr lang="ru-RU" sz="2000" b="1" dirty="0">
                  <a:solidFill>
                    <a:srgbClr val="00B050"/>
                  </a:solidFill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808024" y="3320090"/>
              <a:ext cx="6192976" cy="1499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МАТЕРИАЛЬНЫХ НОСИТЕЛЕЙ, В КОТОРЫХ ВЫРАЖЕНЫ РЕЗУЛЬТАТЫ ИНТЕЛЛЕКТУАЛЬНОЙ ДЕЯТЕЛЬНОСТИ ИЛИ СРЕДСТВА ИНДИВИДУАЛИЗАЦИИ</a:t>
              </a:r>
              <a:endParaRPr lang="ru-RU" sz="2000" b="1" dirty="0">
                <a:solidFill>
                  <a:srgbClr val="00B05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425302" y="1314981"/>
            <a:ext cx="8580475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Стандарт </a:t>
            </a:r>
            <a:r>
              <a:rPr lang="ru-RU" sz="2000" b="1" dirty="0" smtClean="0">
                <a:latin typeface="Times New Roman"/>
                <a:cs typeface="Times New Roman"/>
              </a:rPr>
              <a:t>не применяется </a:t>
            </a:r>
            <a:r>
              <a:rPr lang="ru-RU" sz="2000" dirty="0" smtClean="0">
                <a:latin typeface="Times New Roman"/>
                <a:cs typeface="Times New Roman"/>
              </a:rPr>
              <a:t>при отражении объектов учета при предоставлении:</a:t>
            </a:r>
          </a:p>
        </p:txBody>
      </p:sp>
    </p:spTree>
    <p:extLst>
      <p:ext uri="{BB962C8B-B14F-4D97-AF65-F5344CB8AC3E}">
        <p14:creationId xmlns="" xmlns:p14="http://schemas.microsoft.com/office/powerpoint/2010/main" val="370209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350150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ТЕРМИНЫ,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ИСПОЛЬЗУЕМЫЕ В СТАНДАРТЕ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62051" y="1314982"/>
            <a:ext cx="8135586" cy="5232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ОПЕРАЦИОННАЯ АРЕНДА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ОПЕРАЦИОННАЯ АРЕНДА            (ФИНАНСОВАЯ)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(ДОХОДЫ) ПО УСЛОВНЫМ АРЕНДНЫМ ПЛАТЕЖАМ 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ПОЛЕЗНОГО ИСПОЛЬЗОВАНИЯ ОБЪЕКТА УЧЕТА АРЕНДЫ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ДИСКОНТИРОВАННАЯ СТОИМОСТЬ АРЕНДНЫХ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ПЛАТЕЖЕЙ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ПРОЦЕНТНЫЕ РАСХОДЫ (ДОХОДЫ)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899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23454" y="338803"/>
            <a:ext cx="7920182" cy="380194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ОБЪЕКТЫ УЧЕТА 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ОПЕРАЦИОННОЙ АРЕНДЫ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9" name="AutoShape 26"/>
          <p:cNvSpPr>
            <a:spLocks noChangeArrowheads="1"/>
          </p:cNvSpPr>
          <p:nvPr/>
        </p:nvSpPr>
        <p:spPr bwMode="auto">
          <a:xfrm>
            <a:off x="953111" y="2218765"/>
            <a:ext cx="7151798" cy="1075765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пользования имуществом меньше и несопоставим с оставшимся сроком полезного использования имущества</a:t>
            </a:r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>
            <a:off x="953111" y="3496236"/>
            <a:ext cx="7151798" cy="1242793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На дату классификации общая сумма арендной платы и сумма всех платежей (выкупной цены), необходимых для реализации права выкупа имущества ниже и несопоставима со справедливой стоимостью имущества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57455" y="67235"/>
            <a:ext cx="2522621" cy="48296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Классификация объектов учета аренды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3"/>
          <p:cNvSpPr txBox="1"/>
          <p:nvPr/>
        </p:nvSpPr>
        <p:spPr>
          <a:xfrm>
            <a:off x="574224" y="1277471"/>
            <a:ext cx="7732568" cy="1196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dirty="0" smtClean="0">
                <a:latin typeface="Times New Roman"/>
                <a:cs typeface="Times New Roman"/>
              </a:rPr>
              <a:t>Объекты учета классифицируются как </a:t>
            </a:r>
            <a:r>
              <a:rPr lang="ru-RU" b="1" dirty="0" smtClean="0">
                <a:latin typeface="Times New Roman"/>
                <a:cs typeface="Times New Roman"/>
              </a:rPr>
              <a:t>объекты учета операционной аренды</a:t>
            </a:r>
            <a:r>
              <a:rPr lang="ru-RU" dirty="0" smtClean="0">
                <a:latin typeface="Times New Roman"/>
                <a:cs typeface="Times New Roman"/>
              </a:rPr>
              <a:t>, когда из условий пользования имуществом ясно, что: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48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223818" y="282914"/>
            <a:ext cx="7920182" cy="353038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ОБЪЕКТЫ УЧЕТА</a:t>
            </a:r>
            <a:b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 НЕОПЕРАЦИОННОЙ (ФИНАНСОВОЙ) АРЕНДЫ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8" name="AutoShape 26"/>
          <p:cNvSpPr>
            <a:spLocks noChangeArrowheads="1"/>
          </p:cNvSpPr>
          <p:nvPr/>
        </p:nvSpPr>
        <p:spPr bwMode="auto">
          <a:xfrm>
            <a:off x="350874" y="1275908"/>
            <a:ext cx="8545417" cy="67391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пользования сопоставим с оставшимся сроком полезного использования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6" name="AutoShape 26"/>
          <p:cNvSpPr>
            <a:spLocks noChangeArrowheads="1"/>
          </p:cNvSpPr>
          <p:nvPr/>
        </p:nvSpPr>
        <p:spPr bwMode="auto">
          <a:xfrm>
            <a:off x="692727" y="2084294"/>
            <a:ext cx="7689274" cy="605118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всех арендных платежей сопоставима со справедливой стоимостью передаваемого имущества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9" name="AutoShape 26"/>
          <p:cNvSpPr>
            <a:spLocks noChangeArrowheads="1"/>
          </p:cNvSpPr>
          <p:nvPr/>
        </p:nvSpPr>
        <p:spPr bwMode="auto">
          <a:xfrm>
            <a:off x="692726" y="2828129"/>
            <a:ext cx="7689275" cy="103148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Предусматривается передача права собственности по истечению срока аренды или до его истечения при условии внесения всей выкупной цены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>
            <a:off x="692727" y="4019108"/>
            <a:ext cx="7689274" cy="627320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Имущество не может быть заменено без дополнительных финансовых расходов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9" name="AutoShape 26"/>
          <p:cNvSpPr>
            <a:spLocks noChangeArrowheads="1"/>
          </p:cNvSpPr>
          <p:nvPr/>
        </p:nvSpPr>
        <p:spPr bwMode="auto">
          <a:xfrm>
            <a:off x="663570" y="4908175"/>
            <a:ext cx="7689272" cy="436675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Приоритетное право арендатора на продление договора аренды 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663569" y="5560827"/>
            <a:ext cx="7689273" cy="712381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Убытки (прибыль) от изменений справедливой стоимости относятся на пользователя имуществом</a:t>
            </a:r>
            <a:endParaRPr lang="en-US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8206" y="0"/>
            <a:ext cx="4388086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Классификация объектов учета аренды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3"/>
          <p:cNvSpPr txBox="1"/>
          <p:nvPr/>
        </p:nvSpPr>
        <p:spPr>
          <a:xfrm>
            <a:off x="692726" y="818707"/>
            <a:ext cx="7897092" cy="867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ОБЪЕКТЫ УЧЕТА ФИНАНСОВОЙ АРЕНДЫ: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2000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05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70647"/>
            <a:ext cx="819133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УЧЕТА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НЕ ОПЕРАЦИОННОЙ АРЕНДЫ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57455" y="67235"/>
            <a:ext cx="2522621" cy="48296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Классификация объектов учета аренды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607888" y="1099027"/>
            <a:ext cx="7850312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>
                <a:latin typeface="Times New Roman"/>
                <a:cs typeface="Times New Roman"/>
              </a:rPr>
              <a:t>К объектам учета </a:t>
            </a:r>
            <a:r>
              <a:rPr lang="ru-RU" sz="2000" dirty="0" smtClean="0">
                <a:latin typeface="Times New Roman"/>
                <a:cs typeface="Times New Roman"/>
              </a:rPr>
              <a:t>не операционной </a:t>
            </a:r>
            <a:r>
              <a:rPr lang="ru-RU" sz="2000" dirty="0" smtClean="0">
                <a:latin typeface="Times New Roman"/>
                <a:cs typeface="Times New Roman"/>
              </a:rPr>
              <a:t>аренды </a:t>
            </a:r>
            <a:r>
              <a:rPr lang="ru-RU" sz="2000" dirty="0">
                <a:latin typeface="Times New Roman"/>
                <a:cs typeface="Times New Roman"/>
              </a:rPr>
              <a:t>относятся объекты, возникающие </a:t>
            </a:r>
            <a:r>
              <a:rPr lang="ru-RU" sz="2000" dirty="0" smtClean="0">
                <a:latin typeface="Times New Roman"/>
                <a:cs typeface="Times New Roman"/>
              </a:rPr>
              <a:t>при: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9765" y="2114611"/>
            <a:ext cx="7828436" cy="131396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9765" y="4236786"/>
            <a:ext cx="7828435" cy="12177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01479" y="2114612"/>
            <a:ext cx="6868633" cy="100618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Предоставлении имущества, составляющего казну за плату или в безвозмездное пользование коммерческим организациям или НКО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01479" y="4529469"/>
            <a:ext cx="6645349" cy="69841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Заключении органом, управляющим имуществом, а также субъектом учета договора лизинга</a:t>
            </a:r>
          </a:p>
        </p:txBody>
      </p:sp>
    </p:spTree>
    <p:extLst>
      <p:ext uri="{BB962C8B-B14F-4D97-AF65-F5344CB8AC3E}">
        <p14:creationId xmlns="" xmlns:p14="http://schemas.microsoft.com/office/powerpoint/2010/main" val="232596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55" y="470647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ПРИЗНАНИЕ ОБЪЕКТОВ УЧЕТА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3561" y="876977"/>
            <a:ext cx="2149486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6135" y="816676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3090" y="876977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182" y="1131120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АРЕНД-ОР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83049" y="876977"/>
            <a:ext cx="2031341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1108364" y="2473478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35972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468689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54788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-565655" y="4009551"/>
            <a:ext cx="3484097" cy="220962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1718574" y="4004575"/>
            <a:ext cx="3697940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 rot="5400000">
            <a:off x="4340108" y="4577095"/>
            <a:ext cx="2622175" cy="1939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 rot="5400000">
            <a:off x="6054475" y="3951248"/>
            <a:ext cx="3635902" cy="2174433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581" y="3220513"/>
            <a:ext cx="2209626" cy="31282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ПРАВО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ПОЛЬЗОВАНИЯ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111 00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(114 00 АМОРТИЗАЦИЯ</a:t>
            </a:r>
          </a:p>
          <a:p>
            <a:pPr algn="ctr"/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ЗА СРОК АРЕНДЫ</a:t>
            </a: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639" y="3129281"/>
            <a:ext cx="2188361" cy="3160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101 Кт 101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20521 56Х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40 121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0 401 40 121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10 121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81377" y="3160059"/>
            <a:ext cx="1987453" cy="3160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0 101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310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0 302 24 73Х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0 401 20 271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(0 109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271)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0 104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410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Дисконтированные величины!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48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93535" y="46276"/>
            <a:ext cx="505046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258н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85210" y="3218926"/>
            <a:ext cx="2174433" cy="28528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0 101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310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0 302 24 73Х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0 401 20 271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(0 109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271)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0 104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хх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410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Дисконтированные величины!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52366" y="1159512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ФИНАНСОВАЯ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АРЕНД-ОР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34079" y="1159512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АРЕНД-ТЕЛЬ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79199" y="1131120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ФИНАНСОВАЯ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АРЕНД-ТЕЛЬ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018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СЧЕТОВ 111 00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ИМУЩЕСТВОМ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49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914400"/>
          <a:ext cx="8856085" cy="5273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имуществом 351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имуществом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жилыми помещениями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нежилыми помещениями (зданиями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сооружениями)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машинами и оборудованием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транспортными средствами</a:t>
                      </a:r>
                    </a:p>
                  </a:txBody>
                  <a:tcPr marL="685800" marR="9525" marT="9525" marB="0"/>
                </a:tc>
              </a:tr>
              <a:tr h="6173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инвентарем производственным и хозяйственным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биологическими ресурсами</a:t>
                      </a:r>
                    </a:p>
                  </a:txBody>
                  <a:tcPr marL="685800" marR="9525" marT="9525" marB="0"/>
                </a:tc>
              </a:tr>
              <a:tr h="6154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прочими основными средствами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0225" y="168312"/>
            <a:ext cx="8229600" cy="618497"/>
          </a:xfrm>
        </p:spPr>
        <p:txBody>
          <a:bodyPr/>
          <a:lstStyle/>
          <a:p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НПА РЕГУЛИРУЮЩИЕ 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ВЕДЕНИЕ БУХГАЛТЕРСКОГО УЧЕТА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СОСТАВЛЕНИЕ И ПРЕДСТАВЛЕНИЕ БУХГАЛТЕРСКОЙ ОТЧЕТНОСТИ </a:t>
            </a:r>
            <a:b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</a:br>
            <a:r>
              <a:rPr lang="ru-RU" sz="1800" b="1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cs typeface="Times New Roman"/>
              </a:rPr>
              <a:t>ОРГАНИЗАЦИЯМИ ГОСУДАРСТВЕННОГО СЕКТОРА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375171"/>
            <a:ext cx="4040188" cy="319881"/>
          </a:xfrm>
        </p:spPr>
        <p:txBody>
          <a:bodyPr/>
          <a:lstStyle/>
          <a:p>
            <a:pPr algn="ctr"/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2017 год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4924" y="1695051"/>
            <a:ext cx="4497388" cy="3951289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ЕДИНЫЙ ПЛАН СЧЕТОВ   и ИНСТРУКЦИЯ ПО ЕГО ПРИМЕНЕНИЮ приказ Минфина России от 01.12.10 г.       № 157н</a:t>
            </a: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БЮДЖЕТНОГО УЧЕТА  приказ Минфина России от 06.12.10 г. № 162н</a:t>
            </a: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БЮДЖЕТНЫХ УЧРЕЖДЕНИЙ   приказ Минфина России от 16.12.10 г. № 174 </a:t>
            </a:r>
            <a:r>
              <a:rPr lang="ru-RU" sz="18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н</a:t>
            </a: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АВТОНОМНЫХ УЧРЕЖДЕНИЙ   приказ Минфина России от 23.12.10 г. № 174 </a:t>
            </a:r>
            <a:r>
              <a:rPr lang="ru-RU" sz="18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н</a:t>
            </a: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buFont typeface="Wingdings" pitchFamily="2" charset="2"/>
              <a:buChar char="ü"/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32312" y="1375171"/>
            <a:ext cx="4041775" cy="319880"/>
          </a:xfrm>
        </p:spPr>
        <p:txBody>
          <a:bodyPr/>
          <a:lstStyle/>
          <a:p>
            <a:pPr algn="ctr"/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2018 год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1695052"/>
            <a:ext cx="4498975" cy="4705295"/>
          </a:xfrm>
        </p:spPr>
        <p:txBody>
          <a:bodyPr/>
          <a:lstStyle/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ФЕДЕРАЛЬНЫЕ СТАНДАРТЫ ОБЯЗАТЕЛЬНЫЕ К ПРИМЕНЕНИЮ С 2018 ГОДА</a:t>
            </a:r>
          </a:p>
          <a:p>
            <a:pPr marL="267829" marR="4559" indent="-256432" algn="ctr">
              <a:buClr>
                <a:srgbClr val="096234"/>
              </a:buClr>
              <a:buNone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None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БЮДЖЕТНОГО УЧЕТА  приказ Минфина России от 06.12.10 г. № 162н</a:t>
            </a: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БЮДЖЕТНЫХ УЧРЕЖДЕНИЙ   приказ Минфина России от 16.12.10 г. № 174 </a:t>
            </a:r>
            <a:r>
              <a:rPr lang="ru-RU" sz="18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н</a:t>
            </a: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sz="18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ПЛАН СЧЕТОВ АВТОНОМНЫХ УЧРЕЖДЕНИЙ   приказ Минфина России от 23.12.10 г. № 174 </a:t>
            </a:r>
            <a:r>
              <a:rPr lang="ru-RU" sz="18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н</a:t>
            </a: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endParaRPr lang="ru-RU" sz="18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СЧЕТОВ 104ХХ  АМОРТИЗАЦИЯ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50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914400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?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СЧЕТОВ 112 00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на РИД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51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914400"/>
          <a:ext cx="8856085" cy="362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на РИД   КОСГУ  352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на РИД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программное обеспечение и базы данных</a:t>
                      </a: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оригиналы произведений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результат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НИР, НИОКР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прочие НМА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818" y="207421"/>
            <a:ext cx="7920182" cy="68748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ДЕТАЛИЗАЦИЯ КОСГУ ПО СНС 2014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B050"/>
                </a:solidFill>
              </a:rPr>
              <a:t>120 ДОХОДЫ ОТ СОБСТВЕННОСТИ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121 Доходы от операционной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122 Доходы от финансовой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123 </a:t>
            </a:r>
            <a:r>
              <a:rPr lang="ru-RU" sz="2000" b="1" dirty="0" err="1" smtClean="0">
                <a:solidFill>
                  <a:srgbClr val="00B050"/>
                </a:solidFill>
              </a:rPr>
              <a:t>Природоресурсные</a:t>
            </a:r>
            <a:r>
              <a:rPr lang="ru-RU" sz="2000" b="1" dirty="0" smtClean="0">
                <a:solidFill>
                  <a:srgbClr val="00B050"/>
                </a:solidFill>
              </a:rPr>
              <a:t> (рентные) платежи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124 Проценты по депозитам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125 Проценты по заимствованиям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126 Проценты по иным финансовым инструментам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127 Дивиденды от объектов инвестирования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128 Доля в прибыли (убытке) объектов инвестирования 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129 Доходы от участия в иных организаций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           </a:t>
            </a:r>
            <a:r>
              <a:rPr lang="ru-RU" sz="2000" b="1" dirty="0" smtClean="0">
                <a:solidFill>
                  <a:srgbClr val="00B050"/>
                </a:solidFill>
              </a:rPr>
              <a:t>12Т Доходы от простого товарищества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</a:rPr>
              <a:t>           12К </a:t>
            </a:r>
            <a:r>
              <a:rPr lang="ru-RU" sz="2000" b="1" dirty="0" smtClean="0">
                <a:solidFill>
                  <a:srgbClr val="00B050"/>
                </a:solidFill>
              </a:rPr>
              <a:t>Доходы от концессионной платы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52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5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091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2128558"/>
            <a:ext cx="5043632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l"/>
            <a: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  <a:t>«ОБЕСЦЕНЕНИЕ АКТИВОВ»</a:t>
            </a:r>
            <a:b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</a:t>
            </a:r>
            <a:r>
              <a:rPr lang="ru-RU" sz="2900" b="0" dirty="0" smtClean="0">
                <a:solidFill>
                  <a:srgbClr val="000000"/>
                </a:solidFill>
              </a:rPr>
              <a:t>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</a:t>
            </a:r>
            <a:r>
              <a:rPr lang="ru-RU" sz="2900" b="0" dirty="0" smtClean="0">
                <a:solidFill>
                  <a:srgbClr val="000000"/>
                </a:solidFill>
              </a:rPr>
              <a:t>256н </a:t>
            </a:r>
            <a:r>
              <a:rPr lang="ru-RU" sz="2900" b="0" dirty="0" smtClean="0">
                <a:solidFill>
                  <a:srgbClr val="000000"/>
                </a:solidFill>
              </a:rPr>
              <a:t>от 31.12.2016г. </a:t>
            </a:r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7550727" y="1042147"/>
            <a:ext cx="79663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43502" y="2400299"/>
            <a:ext cx="2340033" cy="2197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715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4486" y="350150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ОБЕСЦЕНЕНИЕ АКТИВОВ»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0"/>
            <a:ext cx="7732568" cy="1569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ПРИМЕНЯЕТСЯ ПРИ</a:t>
            </a:r>
            <a:r>
              <a:rPr lang="en-US" sz="2000" b="1" dirty="0" smtClean="0">
                <a:latin typeface="Times New Roman"/>
                <a:cs typeface="Times New Roman"/>
              </a:rPr>
              <a:t>:</a:t>
            </a:r>
            <a:endParaRPr lang="ru-RU" sz="20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6" name="Группа 18"/>
          <p:cNvGrpSpPr/>
          <p:nvPr/>
        </p:nvGrpSpPr>
        <p:grpSpPr>
          <a:xfrm>
            <a:off x="3171278" y="1998921"/>
            <a:ext cx="2863762" cy="2902688"/>
            <a:chOff x="5562600" y="4114800"/>
            <a:chExt cx="3276600" cy="274046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562600" y="4114800"/>
              <a:ext cx="3276600" cy="73717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СОСТАВЛЕНИИ ОТЧЕТНОСТИ</a:t>
              </a:r>
              <a:endParaRPr lang="ru-RU" sz="2000" b="1" dirty="0" smtClean="0">
                <a:solidFill>
                  <a:srgbClr val="00B050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64204" y="5602784"/>
              <a:ext cx="3274996" cy="12524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  <a:r>
                <a:rPr lang="ru-RU" sz="2000" b="1" dirty="0" smtClean="0">
                  <a:solidFill>
                    <a:srgbClr val="00B050"/>
                  </a:solidFill>
                </a:rPr>
                <a:t>2018 года</a:t>
              </a:r>
            </a:p>
            <a:p>
              <a:pPr algn="ctr"/>
              <a:endParaRPr lang="ru-RU" sz="2000" b="1" dirty="0" smtClean="0">
                <a:solidFill>
                  <a:srgbClr val="00B050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На 1.01.2019 г</a:t>
              </a: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6973102" y="4860836"/>
              <a:ext cx="457200" cy="7106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83360" y="67236"/>
            <a:ext cx="179671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положения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54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ТЕРМИНЫ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ОБЕСЦЕНЕНИЕ АКТИВА - </a:t>
            </a:r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это снижение стоимости актива, превышающее плановое (нормальное) снижение его стоимости в связи с владением (использованием) таким активом (нормальным физическим и (или) моральным износом), связанное со снижением ценности актива</a:t>
            </a:r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.</a:t>
            </a:r>
          </a:p>
          <a:p>
            <a:endParaRPr lang="ru-RU" sz="2000" b="1" dirty="0" smtClean="0">
              <a:solidFill>
                <a:srgbClr val="00B050"/>
              </a:solidFill>
              <a:latin typeface="+mn-lt"/>
              <a:cs typeface="+mn-cs"/>
            </a:endParaRPr>
          </a:p>
          <a:p>
            <a:endParaRPr lang="ru-RU" sz="2000" b="1" dirty="0" smtClean="0">
              <a:solidFill>
                <a:srgbClr val="00B050"/>
              </a:solidFill>
              <a:latin typeface="+mn-lt"/>
              <a:cs typeface="+mn-cs"/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УБЫТОК ОТ ОБЕСЦЕНЕНИЯ АКТИВА - </a:t>
            </a:r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превышение остаточной стоимости актива над его справедливой стоимостью за вычетом затрат на выбытие актива.</a:t>
            </a:r>
            <a:endParaRPr lang="ru-RU" sz="2000" b="1" dirty="0" smtClean="0">
              <a:solidFill>
                <a:srgbClr val="00B050"/>
              </a:solidFill>
              <a:latin typeface="+mn-lt"/>
              <a:cs typeface="+mn-cs"/>
            </a:endParaRPr>
          </a:p>
          <a:p>
            <a:endParaRPr lang="ru-RU" sz="2000" b="1" dirty="0" smtClean="0">
              <a:solidFill>
                <a:srgbClr val="00B050"/>
              </a:solidFill>
              <a:latin typeface="+mn-lt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55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52" y="1460013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090" y="1460013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74152" y="1460013"/>
            <a:ext cx="5426733" cy="35702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l"/>
            <a: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  <a:t>«КОНЦЕПТУАЛЬНЫЕ ОСНОВЫ </a:t>
            </a:r>
            <a:b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бухгалтерского </a:t>
            </a:r>
            <a:r>
              <a:rPr lang="ru-RU" sz="2900" b="0" dirty="0" smtClean="0">
                <a:solidFill>
                  <a:srgbClr val="000000"/>
                </a:solidFill>
              </a:rPr>
              <a:t>учета и отчетности организаций государственного сектора</a:t>
            </a:r>
            <a:r>
              <a:rPr lang="ru-RU" sz="2900" b="0" dirty="0" smtClean="0">
                <a:solidFill>
                  <a:srgbClr val="000000"/>
                </a:solidFill>
              </a:rPr>
              <a:t>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</a:t>
            </a:r>
            <a:r>
              <a:rPr lang="ru-RU" sz="2900" b="0" dirty="0" smtClean="0">
                <a:solidFill>
                  <a:srgbClr val="000000"/>
                </a:solidFill>
              </a:rPr>
              <a:t/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приказ </a:t>
            </a:r>
            <a:r>
              <a:rPr lang="ru-RU" sz="2900" b="0" dirty="0" smtClean="0">
                <a:solidFill>
                  <a:srgbClr val="000000"/>
                </a:solidFill>
              </a:rPr>
              <a:t>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</a:t>
            </a:r>
            <a:r>
              <a:rPr lang="ru-RU" sz="2900" b="0" dirty="0" smtClean="0">
                <a:solidFill>
                  <a:srgbClr val="000000"/>
                </a:solidFill>
              </a:rPr>
              <a:t>256н </a:t>
            </a:r>
            <a:r>
              <a:rPr lang="ru-RU" sz="2900" b="0" dirty="0" smtClean="0">
                <a:solidFill>
                  <a:srgbClr val="000000"/>
                </a:solidFill>
              </a:rPr>
              <a:t>от 31.12.2016г. </a:t>
            </a:r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7550727" y="1042147"/>
            <a:ext cx="79663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43502" y="2400299"/>
            <a:ext cx="2340033" cy="2197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715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ОБЯЗАТЕЛЬСТВО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343762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ОБЯЗАТЕЛЬСТВО - ЗАДОЛЖЕННОСТЬ,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возникшая в результате произошедших фактов хозяйственной жизни, погашение которой приведет к выбытию активов, заключающих в себе полезный потенциал или экономические выгоды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ОБЯЗАТЕЛЬСТВА ВОЗНИКАЮТ В СИЛУ: 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нормативного правового акта,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акта или договора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соглашения).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45888" y="0"/>
            <a:ext cx="3498111" cy="4214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№256н   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     п. 39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96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ЧИСТЫЕ АКТИВЫ СУБЪЕКТА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641" y="1259798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454" y="2770093"/>
            <a:ext cx="7948033" cy="2298851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субъекта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могут быть как положительными, так и отрицательными.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которым субъекты учета не отвечают по своим обязательствам, в расчет чистых активов не включается.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50465" y="0"/>
            <a:ext cx="3521022" cy="2521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№256н    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16"/>
          <p:cNvGrpSpPr/>
          <p:nvPr/>
        </p:nvGrpSpPr>
        <p:grpSpPr>
          <a:xfrm>
            <a:off x="737647" y="1407864"/>
            <a:ext cx="7701317" cy="974765"/>
            <a:chOff x="596352" y="3022187"/>
            <a:chExt cx="8471449" cy="110473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96352" y="3038839"/>
              <a:ext cx="2299247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429000" y="3038839"/>
              <a:ext cx="2460768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4571" y="3413603"/>
              <a:ext cx="20645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Чистые активы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1400" y="3458570"/>
              <a:ext cx="19883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Активов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4"/>
            <p:cNvGrpSpPr/>
            <p:nvPr/>
          </p:nvGrpSpPr>
          <p:grpSpPr>
            <a:xfrm>
              <a:off x="6553201" y="3022187"/>
              <a:ext cx="2514600" cy="1088082"/>
              <a:chOff x="6710413" y="3083808"/>
              <a:chExt cx="2743200" cy="1088082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710413" y="3083808"/>
                <a:ext cx="2743200" cy="1088082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862813" y="3449261"/>
                <a:ext cx="2438400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∑ </a:t>
                </a:r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Обязательств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020729" y="3397016"/>
              <a:ext cx="3048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/>
                <a:t>=</a:t>
              </a:r>
              <a:endParaRPr lang="ru-RU" sz="22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20266" y="3413603"/>
              <a:ext cx="5334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/>
                <a:t>-</a:t>
              </a:r>
            </a:p>
          </p:txBody>
        </p:sp>
      </p:grpSp>
      <p:grpSp>
        <p:nvGrpSpPr>
          <p:cNvPr id="13" name="Группа 17"/>
          <p:cNvGrpSpPr/>
          <p:nvPr/>
        </p:nvGrpSpPr>
        <p:grpSpPr>
          <a:xfrm>
            <a:off x="3184403" y="4433441"/>
            <a:ext cx="2635620" cy="1279801"/>
            <a:chOff x="6710413" y="3083808"/>
            <a:chExt cx="2743200" cy="145044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710413" y="3083808"/>
              <a:ext cx="2743200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21877" y="3173877"/>
              <a:ext cx="2558477" cy="136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Имущество, которым субъект НЕ отвечает по своим обязательствам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858000" y="3258517"/>
              <a:ext cx="2366155" cy="7386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6927038" y="3258517"/>
              <a:ext cx="2210433" cy="661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8578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ДОХОД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641" y="1259798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640" y="1259798"/>
            <a:ext cx="7948033" cy="217574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ДОХОД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ПОЛЕЗНОГО ПОТЕНЦИАЛА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АКТИВОВ И/ИЛИ ПОСТУПЛЕНИЕ ЭКОНОМИЧЕСКИХ ВЫГОД ЗА ОТЧЕТНЫЙ ПЕРИОД, ЗА ИСКЛЮЧЕНИЕМ ПОСТУПЛЕНИЙ, СВЯЗАННЫХ С ВКЛАДАМИ СОБСТВЕННИКОМ.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6685" y="67236"/>
            <a:ext cx="2314802" cy="2521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05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25" y="616688"/>
            <a:ext cx="8325293" cy="598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РАСХОД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641" y="1259798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640" y="1259798"/>
            <a:ext cx="7948033" cy="288362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ПОЛЕЗНОГО ПОТЕНЦИАЛА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АКТИВОВ И/ИЛИ УМЕНЬШЕНИЕ ЭКОНОМИЧЕСКИХ ВЫГОД В РЕЗУЛЬТАТЕ: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ВЫБЫТИЯ АКТИВОВ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ПОТРЕБЛЕНИЯ АКТИВОВ </a:t>
            </a:r>
          </a:p>
          <a:p>
            <a:pPr marL="307718" indent="-307718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ОБЯЗАТЕЛЬСТВ, ЗА ИСКЛЮЧЕНИЕМ УМЕНЬШЕНИЯ, СВЯЗАННОГО С ИЗЪЯТИЕМ ИМУЩЕСТВА СОБСТВЕННИКОМ.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6685" y="67236"/>
            <a:ext cx="2314802" cy="2521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Объекты бухгалтерского учета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02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МЕТОДРЕКОМЕНДАЦИИ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ПО ПРИМЕНЕНИЮ СТАНДАРТОВ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5239582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/>
              <a:t>СОВМЕСТНО С ЭКСПЕРТАМИ ПРОФЕССИОНАЛЬНОГО  СООБЩЕСТВА ФОРМИРУЮТСЯ МЕТОДИЧЕСКИЕ РЕКОМЕНДАЦИИ ПО ПРИМЕНЕНИЮ СТАНДАРТОВ</a:t>
            </a:r>
            <a:endParaRPr lang="en-US" sz="2000" b="1" dirty="0" smtClean="0"/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b="1" dirty="0" smtClean="0"/>
              <a:t>СРОК ПОДГОТОВКИ И РАЗМЕЩЕНИЯ</a:t>
            </a:r>
            <a:r>
              <a:rPr lang="en-US" sz="2000" b="1" dirty="0" smtClean="0"/>
              <a:t> </a:t>
            </a:r>
            <a:r>
              <a:rPr lang="ru-RU" sz="2000" b="1" dirty="0" smtClean="0"/>
              <a:t>НА САЙТЕ</a:t>
            </a:r>
          </a:p>
          <a:p>
            <a:pPr algn="ctr">
              <a:buNone/>
            </a:pPr>
            <a:r>
              <a:rPr lang="ru-RU" sz="2000" b="1" dirty="0" smtClean="0"/>
              <a:t>В ЧАСТИ СТАНДАРТОВ, ПРИМЕНЯЕМЫХ с 2018 года</a:t>
            </a:r>
          </a:p>
          <a:p>
            <a:pPr algn="ctr">
              <a:buNone/>
            </a:pPr>
            <a:r>
              <a:rPr lang="ru-RU" sz="2000" b="1" dirty="0" smtClean="0"/>
              <a:t> ОКТЯБРЬ 2017 </a:t>
            </a:r>
          </a:p>
          <a:p>
            <a:pPr algn="ctr">
              <a:buNone/>
            </a:pPr>
            <a:r>
              <a:rPr lang="en-US" sz="2000" b="1" dirty="0" smtClean="0"/>
              <a:t>    </a:t>
            </a:r>
          </a:p>
          <a:p>
            <a:pPr algn="ctr">
              <a:buNone/>
            </a:pPr>
            <a:r>
              <a:rPr lang="ru-RU" sz="2000" b="1" dirty="0" smtClean="0"/>
              <a:t>ВОПРОСЫ  НАПРАВЛЯТЬ ДО 28 СЕНТЯБРЯ 2017 </a:t>
            </a:r>
            <a:endParaRPr lang="en-US" sz="2000" b="1" dirty="0" smtClean="0"/>
          </a:p>
          <a:p>
            <a:pPr algn="ctr">
              <a:buNone/>
            </a:pPr>
            <a:endParaRPr lang="en-US" sz="2000" b="1" dirty="0" smtClean="0"/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b="1" i="1" dirty="0" smtClean="0"/>
              <a:t>отв</a:t>
            </a:r>
            <a:r>
              <a:rPr lang="ru-RU" sz="2000" b="1" dirty="0" smtClean="0"/>
              <a:t>. </a:t>
            </a:r>
            <a:r>
              <a:rPr lang="en-US" sz="2000" b="1" dirty="0" smtClean="0"/>
              <a:t>     </a:t>
            </a:r>
            <a:r>
              <a:rPr lang="ru-RU" sz="2000" b="1" dirty="0" smtClean="0"/>
              <a:t>Воробьева Любовь Павловна      Тел</a:t>
            </a:r>
            <a:r>
              <a:rPr lang="ru-RU" sz="2000" b="1" dirty="0" smtClean="0"/>
              <a:t>. 8-916-693-16-13</a:t>
            </a:r>
          </a:p>
          <a:p>
            <a:pPr algn="ctr">
              <a:buNone/>
            </a:pPr>
            <a:r>
              <a:rPr lang="ru-RU" sz="2000" b="1" dirty="0" smtClean="0"/>
              <a:t> </a:t>
            </a:r>
            <a:r>
              <a:rPr lang="en-US" sz="2000" b="1" dirty="0" smtClean="0"/>
              <a:t>sbvera@mail.ru </a:t>
            </a:r>
          </a:p>
          <a:p>
            <a:pPr algn="ctr">
              <a:buNone/>
            </a:pPr>
            <a:r>
              <a:rPr lang="en-US" sz="2000" b="1" dirty="0" smtClean="0"/>
              <a:t>a</a:t>
            </a:r>
            <a:r>
              <a:rPr lang="en-US" sz="2000" b="1" dirty="0" smtClean="0"/>
              <a:t>dm-sovetnik@yandex.ru</a:t>
            </a:r>
          </a:p>
          <a:p>
            <a:pPr algn="ctr">
              <a:buNone/>
            </a:pPr>
            <a:r>
              <a:rPr lang="en-US" sz="2000" b="1" dirty="0" smtClean="0"/>
              <a:t>tigran.bagdasaryan@minfin.ru</a:t>
            </a:r>
            <a:endParaRPr lang="ru-RU" sz="2000" b="1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61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428604"/>
          </a:xfrm>
          <a:prstGeom prst="rect">
            <a:avLst/>
          </a:prstGeom>
          <a:solidFill>
            <a:srgbClr val="424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36000"/>
            <a:ext cx="2143140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Министерство</a:t>
            </a:r>
            <a:r>
              <a:rPr lang="en-US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</a:t>
            </a:r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финансов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Российской Федерации</a:t>
            </a:r>
          </a:p>
          <a:p>
            <a:endParaRPr lang="ru-RU" dirty="0"/>
          </a:p>
        </p:txBody>
      </p:sp>
      <p:pic>
        <p:nvPicPr>
          <p:cNvPr id="21" name="Рисунок 20" descr="Без-имени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0"/>
            <a:ext cx="428628" cy="4714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585B74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48000" y="3600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1</a:t>
            </a:r>
            <a:endParaRPr lang="ru-RU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500042"/>
            <a:ext cx="8353395" cy="785818"/>
          </a:xfrm>
          <a:custGeom>
            <a:avLst/>
            <a:gdLst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72462 w 8072462"/>
              <a:gd name="connsiteY2" fmla="*/ 1000132 h 1000132"/>
              <a:gd name="connsiteX3" fmla="*/ 0 w 8072462"/>
              <a:gd name="connsiteY3" fmla="*/ 1000132 h 1000132"/>
              <a:gd name="connsiteX4" fmla="*/ 0 w 8072462"/>
              <a:gd name="connsiteY4" fmla="*/ 0 h 1000132"/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67675 w 8072462"/>
              <a:gd name="connsiteY2" fmla="*/ 490558 h 1000132"/>
              <a:gd name="connsiteX3" fmla="*/ 8072462 w 8072462"/>
              <a:gd name="connsiteY3" fmla="*/ 1000132 h 1000132"/>
              <a:gd name="connsiteX4" fmla="*/ 0 w 8072462"/>
              <a:gd name="connsiteY4" fmla="*/ 1000132 h 1000132"/>
              <a:gd name="connsiteX5" fmla="*/ 0 w 8072462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3395"/>
              <a:gd name="connsiteY0" fmla="*/ 0 h 1000132"/>
              <a:gd name="connsiteX1" fmla="*/ 8072462 w 8353395"/>
              <a:gd name="connsiteY1" fmla="*/ 0 h 1000132"/>
              <a:gd name="connsiteX2" fmla="*/ 8353395 w 8353395"/>
              <a:gd name="connsiteY2" fmla="*/ 490558 h 1000132"/>
              <a:gd name="connsiteX3" fmla="*/ 8072462 w 8353395"/>
              <a:gd name="connsiteY3" fmla="*/ 1000132 h 1000132"/>
              <a:gd name="connsiteX4" fmla="*/ 0 w 8353395"/>
              <a:gd name="connsiteY4" fmla="*/ 1000132 h 1000132"/>
              <a:gd name="connsiteX5" fmla="*/ 0 w 8353395"/>
              <a:gd name="connsiteY5" fmla="*/ 0 h 100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3395" h="1000132">
                <a:moveTo>
                  <a:pt x="0" y="0"/>
                </a:moveTo>
                <a:lnTo>
                  <a:pt x="8072462" y="0"/>
                </a:lnTo>
                <a:lnTo>
                  <a:pt x="8353395" y="490558"/>
                </a:lnTo>
                <a:lnTo>
                  <a:pt x="8072462" y="1000132"/>
                </a:lnTo>
                <a:lnTo>
                  <a:pt x="0" y="1000132"/>
                </a:lnTo>
                <a:lnTo>
                  <a:pt x="0" y="0"/>
                </a:lnTo>
                <a:close/>
              </a:path>
            </a:pathLst>
          </a:custGeom>
          <a:solidFill>
            <a:srgbClr val="515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5720" y="645788"/>
            <a:ext cx="77153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dirty="0" err="1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Он-лайн</a:t>
            </a:r>
            <a:r>
              <a:rPr lang="ru-RU" sz="2200" dirty="0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курс программы дистанционного обучения НИФИ</a:t>
            </a:r>
            <a:endParaRPr lang="ru-RU" sz="2200" dirty="0">
              <a:solidFill>
                <a:schemeClr val="bg1"/>
              </a:solidFill>
              <a:latin typeface="PT Sans" pitchFamily="34" charset="-52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28" y="1500174"/>
            <a:ext cx="8458200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0" y="5929330"/>
            <a:ext cx="3786182" cy="500066"/>
          </a:xfrm>
          <a:prstGeom prst="rect">
            <a:avLst/>
          </a:prstGeom>
          <a:solidFill>
            <a:srgbClr val="1DA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09145"/>
            <a:ext cx="35004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2000"/>
              </a:lnSpc>
              <a:buClr>
                <a:srgbClr val="077A3E"/>
              </a:buClr>
              <a:buSzPct val="108000"/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nifi.ru/</a:t>
            </a:r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ru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/activity/education</a:t>
            </a:r>
            <a:endParaRPr lang="ru-RU" sz="1300" dirty="0">
              <a:solidFill>
                <a:schemeClr val="bg1">
                  <a:lumMod val="95000"/>
                </a:schemeClr>
              </a:solidFill>
              <a:latin typeface="PT Sans" pitchFamily="34" charset="-52"/>
              <a:cs typeface="Helvetica Neue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0"/>
            <a:ext cx="9144000" cy="428604"/>
          </a:xfrm>
          <a:prstGeom prst="rect">
            <a:avLst/>
          </a:prstGeom>
          <a:solidFill>
            <a:srgbClr val="424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36000"/>
            <a:ext cx="2143140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Министерство</a:t>
            </a:r>
            <a:r>
              <a:rPr lang="en-US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</a:t>
            </a:r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финансов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Российской Федерации</a:t>
            </a:r>
          </a:p>
          <a:p>
            <a:endParaRPr lang="ru-RU" dirty="0"/>
          </a:p>
        </p:txBody>
      </p:sp>
      <p:pic>
        <p:nvPicPr>
          <p:cNvPr id="21" name="Рисунок 20" descr="Без-имени-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0"/>
            <a:ext cx="428628" cy="4714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585B74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48000" y="3600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</a:t>
            </a:r>
            <a:endParaRPr lang="ru-RU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500042"/>
            <a:ext cx="8353395" cy="785818"/>
          </a:xfrm>
          <a:custGeom>
            <a:avLst/>
            <a:gdLst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72462 w 8072462"/>
              <a:gd name="connsiteY2" fmla="*/ 1000132 h 1000132"/>
              <a:gd name="connsiteX3" fmla="*/ 0 w 8072462"/>
              <a:gd name="connsiteY3" fmla="*/ 1000132 h 1000132"/>
              <a:gd name="connsiteX4" fmla="*/ 0 w 8072462"/>
              <a:gd name="connsiteY4" fmla="*/ 0 h 1000132"/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67675 w 8072462"/>
              <a:gd name="connsiteY2" fmla="*/ 490558 h 1000132"/>
              <a:gd name="connsiteX3" fmla="*/ 8072462 w 8072462"/>
              <a:gd name="connsiteY3" fmla="*/ 1000132 h 1000132"/>
              <a:gd name="connsiteX4" fmla="*/ 0 w 8072462"/>
              <a:gd name="connsiteY4" fmla="*/ 1000132 h 1000132"/>
              <a:gd name="connsiteX5" fmla="*/ 0 w 8072462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3395"/>
              <a:gd name="connsiteY0" fmla="*/ 0 h 1000132"/>
              <a:gd name="connsiteX1" fmla="*/ 8072462 w 8353395"/>
              <a:gd name="connsiteY1" fmla="*/ 0 h 1000132"/>
              <a:gd name="connsiteX2" fmla="*/ 8353395 w 8353395"/>
              <a:gd name="connsiteY2" fmla="*/ 490558 h 1000132"/>
              <a:gd name="connsiteX3" fmla="*/ 8072462 w 8353395"/>
              <a:gd name="connsiteY3" fmla="*/ 1000132 h 1000132"/>
              <a:gd name="connsiteX4" fmla="*/ 0 w 8353395"/>
              <a:gd name="connsiteY4" fmla="*/ 1000132 h 1000132"/>
              <a:gd name="connsiteX5" fmla="*/ 0 w 8353395"/>
              <a:gd name="connsiteY5" fmla="*/ 0 h 100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3395" h="1000132">
                <a:moveTo>
                  <a:pt x="0" y="0"/>
                </a:moveTo>
                <a:lnTo>
                  <a:pt x="8072462" y="0"/>
                </a:lnTo>
                <a:lnTo>
                  <a:pt x="8353395" y="490558"/>
                </a:lnTo>
                <a:lnTo>
                  <a:pt x="8072462" y="1000132"/>
                </a:lnTo>
                <a:lnTo>
                  <a:pt x="0" y="1000132"/>
                </a:lnTo>
                <a:lnTo>
                  <a:pt x="0" y="0"/>
                </a:lnTo>
                <a:close/>
              </a:path>
            </a:pathLst>
          </a:custGeom>
          <a:solidFill>
            <a:srgbClr val="515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5720" y="645788"/>
            <a:ext cx="77153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dirty="0" err="1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Он-лайн</a:t>
            </a:r>
            <a:r>
              <a:rPr lang="ru-RU" sz="2200" dirty="0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курс программы дистанционного обучения НИФИ</a:t>
            </a:r>
            <a:endParaRPr lang="ru-RU" sz="2200" dirty="0">
              <a:solidFill>
                <a:schemeClr val="bg1"/>
              </a:solidFill>
              <a:latin typeface="PT Sans" pitchFamily="34" charset="-52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357298"/>
            <a:ext cx="80645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68444"/>
            <a:ext cx="808355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0" y="0"/>
            <a:ext cx="9144000" cy="428604"/>
          </a:xfrm>
          <a:prstGeom prst="rect">
            <a:avLst/>
          </a:prstGeom>
          <a:solidFill>
            <a:srgbClr val="424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36000"/>
            <a:ext cx="2143140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Министерство</a:t>
            </a:r>
            <a:r>
              <a:rPr lang="en-US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</a:t>
            </a:r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финансов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Российской Федерации</a:t>
            </a:r>
          </a:p>
          <a:p>
            <a:endParaRPr lang="ru-RU" dirty="0"/>
          </a:p>
        </p:txBody>
      </p:sp>
      <p:pic>
        <p:nvPicPr>
          <p:cNvPr id="21" name="Рисунок 20" descr="Без-имени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428628" cy="4714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585B74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48000" y="3600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</a:t>
            </a:r>
            <a:endParaRPr lang="ru-RU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500042"/>
            <a:ext cx="8353395" cy="785818"/>
          </a:xfrm>
          <a:custGeom>
            <a:avLst/>
            <a:gdLst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72462 w 8072462"/>
              <a:gd name="connsiteY2" fmla="*/ 1000132 h 1000132"/>
              <a:gd name="connsiteX3" fmla="*/ 0 w 8072462"/>
              <a:gd name="connsiteY3" fmla="*/ 1000132 h 1000132"/>
              <a:gd name="connsiteX4" fmla="*/ 0 w 8072462"/>
              <a:gd name="connsiteY4" fmla="*/ 0 h 1000132"/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67675 w 8072462"/>
              <a:gd name="connsiteY2" fmla="*/ 490558 h 1000132"/>
              <a:gd name="connsiteX3" fmla="*/ 8072462 w 8072462"/>
              <a:gd name="connsiteY3" fmla="*/ 1000132 h 1000132"/>
              <a:gd name="connsiteX4" fmla="*/ 0 w 8072462"/>
              <a:gd name="connsiteY4" fmla="*/ 1000132 h 1000132"/>
              <a:gd name="connsiteX5" fmla="*/ 0 w 8072462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3395"/>
              <a:gd name="connsiteY0" fmla="*/ 0 h 1000132"/>
              <a:gd name="connsiteX1" fmla="*/ 8072462 w 8353395"/>
              <a:gd name="connsiteY1" fmla="*/ 0 h 1000132"/>
              <a:gd name="connsiteX2" fmla="*/ 8353395 w 8353395"/>
              <a:gd name="connsiteY2" fmla="*/ 490558 h 1000132"/>
              <a:gd name="connsiteX3" fmla="*/ 8072462 w 8353395"/>
              <a:gd name="connsiteY3" fmla="*/ 1000132 h 1000132"/>
              <a:gd name="connsiteX4" fmla="*/ 0 w 8353395"/>
              <a:gd name="connsiteY4" fmla="*/ 1000132 h 1000132"/>
              <a:gd name="connsiteX5" fmla="*/ 0 w 8353395"/>
              <a:gd name="connsiteY5" fmla="*/ 0 h 100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3395" h="1000132">
                <a:moveTo>
                  <a:pt x="0" y="0"/>
                </a:moveTo>
                <a:lnTo>
                  <a:pt x="8072462" y="0"/>
                </a:lnTo>
                <a:lnTo>
                  <a:pt x="8353395" y="490558"/>
                </a:lnTo>
                <a:lnTo>
                  <a:pt x="8072462" y="1000132"/>
                </a:lnTo>
                <a:lnTo>
                  <a:pt x="0" y="1000132"/>
                </a:lnTo>
                <a:lnTo>
                  <a:pt x="0" y="0"/>
                </a:lnTo>
                <a:close/>
              </a:path>
            </a:pathLst>
          </a:custGeom>
          <a:solidFill>
            <a:srgbClr val="515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5720" y="645788"/>
            <a:ext cx="77153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dirty="0" err="1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Он-лайн</a:t>
            </a:r>
            <a:r>
              <a:rPr lang="ru-RU" sz="2200" dirty="0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курс программы дистанционного обучения НИФИ</a:t>
            </a:r>
            <a:endParaRPr lang="ru-RU" sz="2200" dirty="0">
              <a:solidFill>
                <a:schemeClr val="bg1"/>
              </a:solidFill>
              <a:latin typeface="PT Sans" pitchFamily="34" charset="-52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29330"/>
            <a:ext cx="3786182" cy="500066"/>
          </a:xfrm>
          <a:prstGeom prst="rect">
            <a:avLst/>
          </a:prstGeom>
          <a:solidFill>
            <a:srgbClr val="1DA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09145"/>
            <a:ext cx="35004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2000"/>
              </a:lnSpc>
              <a:buClr>
                <a:srgbClr val="077A3E"/>
              </a:buClr>
              <a:buSzPct val="108000"/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nifi.ru/</a:t>
            </a:r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ru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/activity/education</a:t>
            </a:r>
            <a:endParaRPr lang="ru-RU" sz="1300" dirty="0">
              <a:solidFill>
                <a:schemeClr val="bg1">
                  <a:lumMod val="95000"/>
                </a:schemeClr>
              </a:solidFill>
              <a:latin typeface="PT Sans" pitchFamily="34" charset="-52"/>
              <a:cs typeface="Helvetica Neue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02" y="1317644"/>
            <a:ext cx="809625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0" y="0"/>
            <a:ext cx="9144000" cy="428604"/>
          </a:xfrm>
          <a:prstGeom prst="rect">
            <a:avLst/>
          </a:prstGeom>
          <a:solidFill>
            <a:srgbClr val="424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36000"/>
            <a:ext cx="2143140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Министерство</a:t>
            </a:r>
            <a:r>
              <a:rPr lang="en-US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</a:t>
            </a:r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финансов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Российской Федерации</a:t>
            </a:r>
          </a:p>
          <a:p>
            <a:endParaRPr lang="ru-RU" dirty="0"/>
          </a:p>
        </p:txBody>
      </p:sp>
      <p:pic>
        <p:nvPicPr>
          <p:cNvPr id="21" name="Рисунок 20" descr="Без-имени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428628" cy="4714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585B74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48000" y="3600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</a:t>
            </a:r>
            <a:endParaRPr lang="ru-RU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500042"/>
            <a:ext cx="8353395" cy="785818"/>
          </a:xfrm>
          <a:custGeom>
            <a:avLst/>
            <a:gdLst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72462 w 8072462"/>
              <a:gd name="connsiteY2" fmla="*/ 1000132 h 1000132"/>
              <a:gd name="connsiteX3" fmla="*/ 0 w 8072462"/>
              <a:gd name="connsiteY3" fmla="*/ 1000132 h 1000132"/>
              <a:gd name="connsiteX4" fmla="*/ 0 w 8072462"/>
              <a:gd name="connsiteY4" fmla="*/ 0 h 1000132"/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67675 w 8072462"/>
              <a:gd name="connsiteY2" fmla="*/ 490558 h 1000132"/>
              <a:gd name="connsiteX3" fmla="*/ 8072462 w 8072462"/>
              <a:gd name="connsiteY3" fmla="*/ 1000132 h 1000132"/>
              <a:gd name="connsiteX4" fmla="*/ 0 w 8072462"/>
              <a:gd name="connsiteY4" fmla="*/ 1000132 h 1000132"/>
              <a:gd name="connsiteX5" fmla="*/ 0 w 8072462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3395"/>
              <a:gd name="connsiteY0" fmla="*/ 0 h 1000132"/>
              <a:gd name="connsiteX1" fmla="*/ 8072462 w 8353395"/>
              <a:gd name="connsiteY1" fmla="*/ 0 h 1000132"/>
              <a:gd name="connsiteX2" fmla="*/ 8353395 w 8353395"/>
              <a:gd name="connsiteY2" fmla="*/ 490558 h 1000132"/>
              <a:gd name="connsiteX3" fmla="*/ 8072462 w 8353395"/>
              <a:gd name="connsiteY3" fmla="*/ 1000132 h 1000132"/>
              <a:gd name="connsiteX4" fmla="*/ 0 w 8353395"/>
              <a:gd name="connsiteY4" fmla="*/ 1000132 h 1000132"/>
              <a:gd name="connsiteX5" fmla="*/ 0 w 8353395"/>
              <a:gd name="connsiteY5" fmla="*/ 0 h 100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3395" h="1000132">
                <a:moveTo>
                  <a:pt x="0" y="0"/>
                </a:moveTo>
                <a:lnTo>
                  <a:pt x="8072462" y="0"/>
                </a:lnTo>
                <a:lnTo>
                  <a:pt x="8353395" y="490558"/>
                </a:lnTo>
                <a:lnTo>
                  <a:pt x="8072462" y="1000132"/>
                </a:lnTo>
                <a:lnTo>
                  <a:pt x="0" y="1000132"/>
                </a:lnTo>
                <a:lnTo>
                  <a:pt x="0" y="0"/>
                </a:lnTo>
                <a:close/>
              </a:path>
            </a:pathLst>
          </a:custGeom>
          <a:solidFill>
            <a:srgbClr val="515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5720" y="645788"/>
            <a:ext cx="77153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dirty="0" err="1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Он-лайн</a:t>
            </a:r>
            <a:r>
              <a:rPr lang="ru-RU" sz="2200" dirty="0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курс программы дистанционного обучения НИФИ</a:t>
            </a:r>
            <a:endParaRPr lang="ru-RU" sz="2200" dirty="0">
              <a:solidFill>
                <a:schemeClr val="bg1"/>
              </a:solidFill>
              <a:latin typeface="PT Sans" pitchFamily="34" charset="-52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29330"/>
            <a:ext cx="3786182" cy="500066"/>
          </a:xfrm>
          <a:prstGeom prst="rect">
            <a:avLst/>
          </a:prstGeom>
          <a:solidFill>
            <a:srgbClr val="1DA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09145"/>
            <a:ext cx="35004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2000"/>
              </a:lnSpc>
              <a:buClr>
                <a:srgbClr val="077A3E"/>
              </a:buClr>
              <a:buSzPct val="108000"/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nifi.ru/</a:t>
            </a:r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ru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/activity/education</a:t>
            </a:r>
            <a:endParaRPr lang="ru-RU" sz="1300" dirty="0">
              <a:solidFill>
                <a:schemeClr val="bg1">
                  <a:lumMod val="95000"/>
                </a:schemeClr>
              </a:solidFill>
              <a:latin typeface="PT Sans" pitchFamily="34" charset="-52"/>
              <a:cs typeface="Helvetica Neue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808355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0" y="0"/>
            <a:ext cx="9144000" cy="428604"/>
          </a:xfrm>
          <a:prstGeom prst="rect">
            <a:avLst/>
          </a:prstGeom>
          <a:solidFill>
            <a:srgbClr val="424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36000"/>
            <a:ext cx="2143140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Министерство</a:t>
            </a:r>
            <a:r>
              <a:rPr lang="en-US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</a:t>
            </a:r>
            <a:r>
              <a:rPr lang="ru-RU" sz="1050" cap="all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финансов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Российской Федерации</a:t>
            </a:r>
          </a:p>
          <a:p>
            <a:endParaRPr lang="ru-RU" dirty="0"/>
          </a:p>
        </p:txBody>
      </p:sp>
      <p:pic>
        <p:nvPicPr>
          <p:cNvPr id="21" name="Рисунок 20" descr="Без-имени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428628" cy="4714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643966" y="0"/>
            <a:ext cx="500034" cy="6858000"/>
          </a:xfrm>
          <a:prstGeom prst="rect">
            <a:avLst/>
          </a:prstGeom>
          <a:solidFill>
            <a:srgbClr val="585B74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748000" y="3600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</a:t>
            </a:r>
            <a:endParaRPr lang="ru-RU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500042"/>
            <a:ext cx="8353395" cy="785818"/>
          </a:xfrm>
          <a:custGeom>
            <a:avLst/>
            <a:gdLst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72462 w 8072462"/>
              <a:gd name="connsiteY2" fmla="*/ 1000132 h 1000132"/>
              <a:gd name="connsiteX3" fmla="*/ 0 w 8072462"/>
              <a:gd name="connsiteY3" fmla="*/ 1000132 h 1000132"/>
              <a:gd name="connsiteX4" fmla="*/ 0 w 8072462"/>
              <a:gd name="connsiteY4" fmla="*/ 0 h 1000132"/>
              <a:gd name="connsiteX0" fmla="*/ 0 w 8072462"/>
              <a:gd name="connsiteY0" fmla="*/ 0 h 1000132"/>
              <a:gd name="connsiteX1" fmla="*/ 8072462 w 8072462"/>
              <a:gd name="connsiteY1" fmla="*/ 0 h 1000132"/>
              <a:gd name="connsiteX2" fmla="*/ 8067675 w 8072462"/>
              <a:gd name="connsiteY2" fmla="*/ 490558 h 1000132"/>
              <a:gd name="connsiteX3" fmla="*/ 8072462 w 8072462"/>
              <a:gd name="connsiteY3" fmla="*/ 1000132 h 1000132"/>
              <a:gd name="connsiteX4" fmla="*/ 0 w 8072462"/>
              <a:gd name="connsiteY4" fmla="*/ 1000132 h 1000132"/>
              <a:gd name="connsiteX5" fmla="*/ 0 w 8072462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4991"/>
              <a:gd name="connsiteY0" fmla="*/ 0 h 1000132"/>
              <a:gd name="connsiteX1" fmla="*/ 8072462 w 8354991"/>
              <a:gd name="connsiteY1" fmla="*/ 0 h 1000132"/>
              <a:gd name="connsiteX2" fmla="*/ 8353395 w 8354991"/>
              <a:gd name="connsiteY2" fmla="*/ 490558 h 1000132"/>
              <a:gd name="connsiteX3" fmla="*/ 8072462 w 8354991"/>
              <a:gd name="connsiteY3" fmla="*/ 1000132 h 1000132"/>
              <a:gd name="connsiteX4" fmla="*/ 0 w 8354991"/>
              <a:gd name="connsiteY4" fmla="*/ 1000132 h 1000132"/>
              <a:gd name="connsiteX5" fmla="*/ 0 w 8354991"/>
              <a:gd name="connsiteY5" fmla="*/ 0 h 1000132"/>
              <a:gd name="connsiteX0" fmla="*/ 0 w 8353395"/>
              <a:gd name="connsiteY0" fmla="*/ 0 h 1000132"/>
              <a:gd name="connsiteX1" fmla="*/ 8072462 w 8353395"/>
              <a:gd name="connsiteY1" fmla="*/ 0 h 1000132"/>
              <a:gd name="connsiteX2" fmla="*/ 8353395 w 8353395"/>
              <a:gd name="connsiteY2" fmla="*/ 490558 h 1000132"/>
              <a:gd name="connsiteX3" fmla="*/ 8072462 w 8353395"/>
              <a:gd name="connsiteY3" fmla="*/ 1000132 h 1000132"/>
              <a:gd name="connsiteX4" fmla="*/ 0 w 8353395"/>
              <a:gd name="connsiteY4" fmla="*/ 1000132 h 1000132"/>
              <a:gd name="connsiteX5" fmla="*/ 0 w 8353395"/>
              <a:gd name="connsiteY5" fmla="*/ 0 h 100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3395" h="1000132">
                <a:moveTo>
                  <a:pt x="0" y="0"/>
                </a:moveTo>
                <a:lnTo>
                  <a:pt x="8072462" y="0"/>
                </a:lnTo>
                <a:lnTo>
                  <a:pt x="8353395" y="490558"/>
                </a:lnTo>
                <a:lnTo>
                  <a:pt x="8072462" y="1000132"/>
                </a:lnTo>
                <a:lnTo>
                  <a:pt x="0" y="1000132"/>
                </a:lnTo>
                <a:lnTo>
                  <a:pt x="0" y="0"/>
                </a:lnTo>
                <a:close/>
              </a:path>
            </a:pathLst>
          </a:custGeom>
          <a:solidFill>
            <a:srgbClr val="515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85720" y="645788"/>
            <a:ext cx="77153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200" dirty="0" err="1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Он-лайн</a:t>
            </a:r>
            <a:r>
              <a:rPr lang="ru-RU" sz="2200" dirty="0" smtClean="0">
                <a:solidFill>
                  <a:schemeClr val="bg1"/>
                </a:solidFill>
                <a:latin typeface="PT Sans" pitchFamily="34" charset="-52"/>
                <a:ea typeface="Open Sans" pitchFamily="34" charset="0"/>
                <a:cs typeface="Open Sans" pitchFamily="34" charset="0"/>
              </a:rPr>
              <a:t> курс программы дистанционного обучения НИФИ</a:t>
            </a:r>
            <a:endParaRPr lang="ru-RU" sz="2200" dirty="0">
              <a:solidFill>
                <a:schemeClr val="bg1"/>
              </a:solidFill>
              <a:latin typeface="PT Sans" pitchFamily="34" charset="-52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929330"/>
            <a:ext cx="3786182" cy="500066"/>
          </a:xfrm>
          <a:prstGeom prst="rect">
            <a:avLst/>
          </a:prstGeom>
          <a:solidFill>
            <a:srgbClr val="1DA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09145"/>
            <a:ext cx="35004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>
              <a:lnSpc>
                <a:spcPts val="2000"/>
              </a:lnSpc>
              <a:buClr>
                <a:srgbClr val="077A3E"/>
              </a:buClr>
              <a:buSzPct val="108000"/>
            </a:pP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nifi.ru/</a:t>
            </a:r>
            <a:r>
              <a:rPr lang="en-US" sz="1600" dirty="0" err="1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ru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PT Sans" pitchFamily="34" charset="-52"/>
                <a:cs typeface="Helvetica Neue"/>
              </a:rPr>
              <a:t>/activity/education</a:t>
            </a:r>
            <a:endParaRPr lang="ru-RU" sz="1300" dirty="0">
              <a:solidFill>
                <a:schemeClr val="bg1">
                  <a:lumMod val="95000"/>
                </a:schemeClr>
              </a:solidFill>
              <a:latin typeface="PT Sans" pitchFamily="34" charset="-52"/>
              <a:cs typeface="Helvetica Neue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2891118"/>
            <a:ext cx="5729432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/>
            <a:r>
              <a:rPr sz="2900" spc="-22" dirty="0">
                <a:solidFill>
                  <a:srgbClr val="000000"/>
                </a:solidFill>
                <a:latin typeface="Times New Roman"/>
                <a:cs typeface="Times New Roman"/>
              </a:rPr>
              <a:t>СПАСИБО </a:t>
            </a:r>
            <a:r>
              <a:rPr sz="2900" dirty="0">
                <a:solidFill>
                  <a:srgbClr val="000000"/>
                </a:solidFill>
                <a:latin typeface="Times New Roman"/>
                <a:cs typeface="Times New Roman"/>
              </a:rPr>
              <a:t>ЗА </a:t>
            </a:r>
            <a:r>
              <a:rPr sz="29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ВНИМАНИЕ</a:t>
            </a:r>
            <a:endParaRPr sz="29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1628" y="606055"/>
            <a:ext cx="8612372" cy="591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1403497" y="4816549"/>
            <a:ext cx="4082903" cy="191385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567" y="925034"/>
            <a:ext cx="8272131" cy="570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415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73091" y="2017059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2128558"/>
            <a:ext cx="5043632" cy="2677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l"/>
            <a:r>
              <a:rPr lang="ru-RU" sz="2900" b="0" dirty="0" smtClean="0">
                <a:solidFill>
                  <a:srgbClr val="000000"/>
                </a:solidFill>
              </a:rPr>
              <a:t>«Концептуальные основы бухгалтерского учета и отчетности организаций государственного сектора</a:t>
            </a:r>
            <a:r>
              <a:rPr lang="ru-RU" sz="2900" b="0" dirty="0" smtClean="0">
                <a:solidFill>
                  <a:srgbClr val="000000"/>
                </a:solidFill>
              </a:rPr>
              <a:t>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</a:t>
            </a:r>
            <a:r>
              <a:rPr lang="ru-RU" sz="2900" b="0" dirty="0" smtClean="0">
                <a:solidFill>
                  <a:srgbClr val="000000"/>
                </a:solidFill>
              </a:rPr>
              <a:t>256н </a:t>
            </a:r>
            <a:r>
              <a:rPr lang="ru-RU" sz="2900" b="0" dirty="0" smtClean="0">
                <a:solidFill>
                  <a:srgbClr val="000000"/>
                </a:solidFill>
              </a:rPr>
              <a:t>от 31.12.2016г. </a:t>
            </a:r>
            <a:endParaRPr sz="2900" dirty="0"/>
          </a:p>
        </p:txBody>
      </p:sp>
      <p:sp>
        <p:nvSpPr>
          <p:cNvPr id="8" name="object 8"/>
          <p:cNvSpPr/>
          <p:nvPr/>
        </p:nvSpPr>
        <p:spPr>
          <a:xfrm>
            <a:off x="7550727" y="1042147"/>
            <a:ext cx="796636" cy="4370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43502" y="2400299"/>
            <a:ext cx="2340033" cy="21972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715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20895</TotalTime>
  <Words>3923</Words>
  <Application>Microsoft Office PowerPoint</Application>
  <PresentationFormat>Экран (4:3)</PresentationFormat>
  <Paragraphs>1533</Paragraphs>
  <Slides>67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Office Theme</vt:lpstr>
      <vt:lpstr>Слайд 1</vt:lpstr>
      <vt:lpstr>ОРГАНИЗАЦИЯ УЧЕТА И ОТЧЕТНОСТИ   2017 года</vt:lpstr>
      <vt:lpstr>ПРИНЯТЫЕ СТАНДАРТЫ</vt:lpstr>
      <vt:lpstr>НПА РЕГУЛИРУЮЩИЕ  ВЕДЕНИЕ БУХГАЛТЕРСКОГО УЧЕТА СОСТАВЛЕНИЕ И ПРЕДСТАВЛЕНИЕ БУХГАЛТЕРСКОЙ ОТЧЕТНОСТИ  ОРГАНИЗАЦИЯМИ ГОСУДАРСТВЕННОГО СЕКТОРА</vt:lpstr>
      <vt:lpstr>НПА РЕГУЛИРУЮЩИЕ  ВЕДЕНИЕ БУХГАЛТЕРСКОГО УЧЕТА СОСТАВЛЕНИЕ И ПРЕДСТАВЛЕНИЕ БУХГАЛТЕРСКОЙ ОТЧЕТНОСТИ  ОРГАНИЗАЦИЯМИ ГОСУДАРСТВЕННОГО СЕКТОРА</vt:lpstr>
      <vt:lpstr>Слайд 6</vt:lpstr>
      <vt:lpstr>Слайд 7</vt:lpstr>
      <vt:lpstr>Слайд 8</vt:lpstr>
      <vt:lpstr>«Концептуальные основы бухгалтерского учета и отчетности организаций государственного сектора»  приказ Минфин России  № 256н от 31.12.2016г. </vt:lpstr>
      <vt:lpstr>«КОНЦЕПТУАЛЬНЫЕ ОСНОВЫ  бухгалтерского учета и отчетности  организаций государственного сектора»</vt:lpstr>
      <vt:lpstr>Слайд 11</vt:lpstr>
      <vt:lpstr>МЕТОДЫ И ПРИНЦИПЫ  ведения бухгалтерского учета</vt:lpstr>
      <vt:lpstr>ИНДИВИДУАЛЬНАЯ ОТЧЕТНОСТЬ</vt:lpstr>
      <vt:lpstr>КОНСОЛИДИРОВАННАЯ ОТЧЕТНОСТЬ</vt:lpstr>
      <vt:lpstr>СУБЪЕКТЫ УЧЕТА                               СУБЪЕКТЫ ОТЧЕТНОСТИ                              ИНДИВИДУАЛЬНАЯ       КОНСОЛИДИРОВАННАЯ </vt:lpstr>
      <vt:lpstr>ОБЪЕКТЫ БУХГАЛТЕРСКОГО УЧЕТА</vt:lpstr>
      <vt:lpstr>АКТИВ</vt:lpstr>
      <vt:lpstr>ЗАКОН ОТ 6.12.11 Г. № 402-ФЗ  «О БУХГАЛТЕРСКОМ УЧЕТЕ»  Глава 2. Общие требования к бухгалтерскому учету (ст.ст. 5 - 19) </vt:lpstr>
      <vt:lpstr>ИНВЕНТАРИЗАЦИЯ АКТИВОВ ИМУЩЕСТВА  АКТИВ / НЕ АКТИВ ОБОРУДОВАНИЕ   </vt:lpstr>
      <vt:lpstr>Федеральный стандарт бухгалтерского учета для организаций государственного сектора «Основные средства»  приказ Минфин России  № 257н от 31.12.2016г. </vt:lpstr>
      <vt:lpstr>ТЕРМИНЫ,  ИСПОЛЬЗУЕМЫЕ В СТАНДАРТЕ</vt:lpstr>
      <vt:lpstr>ОСНОВНЫЕ СРЕДСТВА</vt:lpstr>
      <vt:lpstr>ГРУППА ОСНОВНЫХ СРЕДСТВ </vt:lpstr>
      <vt:lpstr>ЕДИНЫЙ ПЛАН СЧЕТОВ 10100 ОСНОВНЫЕ СРЕДСТВА</vt:lpstr>
      <vt:lpstr>ЕДИНЫЙ ПЛАН СЧЕТОВ 10100 ОСНОВНЫЕ СРЕДСТВА</vt:lpstr>
      <vt:lpstr>ЕДИНЫЙ ПЛАН СЧЕТОВ 10100 ОСНОВНЫЕ СРЕДСТВА</vt:lpstr>
      <vt:lpstr>ЕДИНЫЙ ПЛАН СЧЕТОВ 10100 ОСНОВНЫЕ СРЕДСТВА</vt:lpstr>
      <vt:lpstr>ИНВЕСТИЦИОННАЯ НЕДВИЖИМОСТЬ</vt:lpstr>
      <vt:lpstr>НЕДВИЖИМОСТЬ,  ЗАНИМАЕМАЯ СУБЪЕКТОМ УЧЕТА</vt:lpstr>
      <vt:lpstr>ПЕРВОНАЧАЛЬНАЯ СТОИМОСТЬ</vt:lpstr>
      <vt:lpstr>ПЕРВОНАЧАЛЬНАЯ СТОИМОСТЬ ОБЪЕКТА</vt:lpstr>
      <vt:lpstr>АМОРТИЗАЦИЯ </vt:lpstr>
      <vt:lpstr>ЕДИНЫЙ ПЛАН СЧЕТОВ 10400  АМОРТИЗАЦИЯ</vt:lpstr>
      <vt:lpstr>ЕДИНЫЙ ПЛАН СЧЕТОВ 10400  АМОРТИЗАЦИЯ</vt:lpstr>
      <vt:lpstr>ЕДИНЫЙ ПЛАН СЧЕТОВ 104ХХ  АМОРТИЗАЦИЯ 10440 АМОРТИЗАЦИЯ ПРАВ ПОЛЬЗОВАНИЯ</vt:lpstr>
      <vt:lpstr>МЕТОДЫ НАЧИСЛЕНИЯ АМОРТИЗАЦИИ</vt:lpstr>
      <vt:lpstr>НАЧИСЛЕНИЕ АМОРТИЗАЦИИ</vt:lpstr>
      <vt:lpstr>КРИТЕРИИ ПРИЗНАНИЯ  ОБЪЕКТА ОСНОВНЫХ СРЕДСТВ</vt:lpstr>
      <vt:lpstr>КРИТЕРИИ ПРЕКРАЩЕНИЯ ПРИЗНАНИЯ</vt:lpstr>
      <vt:lpstr>ПРЕКРАЩЕНИЕ ПРИЗНАНИЯ  ОБЪЕКТА ОСНОВНЫХ СРЕДСТВ</vt:lpstr>
      <vt:lpstr>Федеральный стандарт бухгалтерского учета для организаций государственного сектора «Аренда» приказ Минфин России  № 258н от 31.12.2016г. </vt:lpstr>
      <vt:lpstr>ОБЪЕКТЫ УЧЕТА АРЕНДЫ</vt:lpstr>
      <vt:lpstr>НЕ ПРИМЕНЯЕТСЯ</vt:lpstr>
      <vt:lpstr>ТЕРМИНЫ,  ИСПОЛЬЗУЕМЫЕ В СТАНДАРТЕ</vt:lpstr>
      <vt:lpstr>ОБЪЕКТЫ УЧЕТА  ОПЕРАЦИОННОЙ АРЕНДЫ</vt:lpstr>
      <vt:lpstr>ОБЪЕКТЫ УЧЕТА  НЕОПЕРАЦИОННОЙ (ФИНАНСОВОЙ) АРЕНДЫ</vt:lpstr>
      <vt:lpstr>ОБЪЕКТЫ УЧЕТА  НЕ ОПЕРАЦИОННОЙ АРЕНДЫ</vt:lpstr>
      <vt:lpstr>ПРИЗНАНИЕ ОБЪЕКТОВ УЧЕТА </vt:lpstr>
      <vt:lpstr>ЕДИНЫЙ ПЛАН СЧЕТОВ 111 00  ПРАВА ПОЛЬЗОВАНИЯ ИМУЩЕСТВОМ</vt:lpstr>
      <vt:lpstr>ЕДИНЫЙ ПЛАН СЧЕТОВ 104ХХ  АМОРТИЗАЦИЯ 10440 АМОРТИЗАЦИЯ ПРАВ ПОЛЬЗОВАНИЯ</vt:lpstr>
      <vt:lpstr>ЕДИНЫЙ ПЛАН СЧЕТОВ 112 00  ПРАВА ПОЛЬЗОВАНИЯ на РИД</vt:lpstr>
      <vt:lpstr>ДЕТАЛИЗАЦИЯ КОСГУ ПО СНС 2014</vt:lpstr>
      <vt:lpstr>«ОБЕСЦЕНЕНИЕ АКТИВОВ»   приказ Минфин России  № 256н от 31.12.2016г. </vt:lpstr>
      <vt:lpstr>«ОБЕСЦЕНЕНИЕ АКТИВОВ»</vt:lpstr>
      <vt:lpstr>ТЕРМИНЫ</vt:lpstr>
      <vt:lpstr>«КОНЦЕПТУАЛЬНЫЕ ОСНОВЫ  бухгалтерского учета и отчетности организаций государственного сектора»   приказ Минфин России  № 256н от 31.12.2016г. </vt:lpstr>
      <vt:lpstr>ОБЯЗАТЕЛЬСТВО</vt:lpstr>
      <vt:lpstr>ЧИСТЫЕ АКТИВЫ СУБЪЕКТА УЧЕТА</vt:lpstr>
      <vt:lpstr>ДОХОД</vt:lpstr>
      <vt:lpstr>РАСХОД</vt:lpstr>
      <vt:lpstr>МЕТОДРЕКОМЕНДАЦИИ  ПО ПРИМЕНЕНИЮ СТАНДАРТОВ </vt:lpstr>
      <vt:lpstr>Слайд 62</vt:lpstr>
      <vt:lpstr>Слайд 63</vt:lpstr>
      <vt:lpstr>Слайд 64</vt:lpstr>
      <vt:lpstr>Слайд 65</vt:lpstr>
      <vt:lpstr>Слайд 66</vt:lpstr>
      <vt:lpstr>СПАСИБО ЗА ВНИМАНИЕ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Светлана</cp:lastModifiedBy>
  <cp:revision>917</cp:revision>
  <cp:lastPrinted>2017-09-14T14:17:21Z</cp:lastPrinted>
  <dcterms:created xsi:type="dcterms:W3CDTF">2014-05-13T07:16:38Z</dcterms:created>
  <dcterms:modified xsi:type="dcterms:W3CDTF">2017-09-20T06:49:07Z</dcterms:modified>
</cp:coreProperties>
</file>