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75" r:id="rId2"/>
    <p:sldId id="421" r:id="rId3"/>
    <p:sldId id="422" r:id="rId4"/>
    <p:sldId id="423" r:id="rId5"/>
    <p:sldId id="424" r:id="rId6"/>
    <p:sldId id="425" r:id="rId7"/>
    <p:sldId id="426" r:id="rId8"/>
    <p:sldId id="387" r:id="rId9"/>
    <p:sldId id="388" r:id="rId10"/>
    <p:sldId id="389" r:id="rId11"/>
    <p:sldId id="396" r:id="rId12"/>
    <p:sldId id="381" r:id="rId13"/>
    <p:sldId id="382" r:id="rId14"/>
    <p:sldId id="383" r:id="rId15"/>
    <p:sldId id="384" r:id="rId16"/>
    <p:sldId id="385" r:id="rId17"/>
    <p:sldId id="386" r:id="rId18"/>
    <p:sldId id="399" r:id="rId19"/>
    <p:sldId id="420" r:id="rId20"/>
    <p:sldId id="427" r:id="rId21"/>
    <p:sldId id="401" r:id="rId22"/>
    <p:sldId id="402" r:id="rId23"/>
    <p:sldId id="403" r:id="rId24"/>
    <p:sldId id="404" r:id="rId25"/>
    <p:sldId id="407" r:id="rId26"/>
    <p:sldId id="408" r:id="rId27"/>
    <p:sldId id="409" r:id="rId28"/>
    <p:sldId id="410" r:id="rId29"/>
    <p:sldId id="411" r:id="rId30"/>
    <p:sldId id="412" r:id="rId31"/>
    <p:sldId id="413" r:id="rId32"/>
    <p:sldId id="414" r:id="rId33"/>
    <p:sldId id="415" r:id="rId34"/>
    <p:sldId id="416" r:id="rId35"/>
    <p:sldId id="417" r:id="rId36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1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АРПОВ АЛЕКСЕЙ СЕРГЕЕВИЧ" initials="КАС" lastIdx="4" clrIdx="0"/>
  <p:cmAuthor id="1" name="Панан А.Ю." initials="ПАЮ" lastIdx="0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AA46"/>
    <a:srgbClr val="077A3E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173" autoAdjust="0"/>
    <p:restoredTop sz="94471" autoAdjust="0"/>
  </p:normalViewPr>
  <p:slideViewPr>
    <p:cSldViewPr snapToGrid="0" snapToObjects="1" showGuides="1">
      <p:cViewPr>
        <p:scale>
          <a:sx n="90" d="100"/>
          <a:sy n="90" d="100"/>
        </p:scale>
        <p:origin x="-1200" y="-96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300" d="100"/>
          <a:sy n="300" d="100"/>
        </p:scale>
        <p:origin x="798" y="-72"/>
      </p:cViewPr>
      <p:guideLst>
        <p:guide orient="horz" pos="3110"/>
        <p:guide orient="horz" pos="3127"/>
        <p:guide pos="2160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handoutMaster" Target="handoutMasters/handoutMaster1.xml"/><Relationship Id="rId39" Type="http://schemas.openxmlformats.org/officeDocument/2006/relationships/printerSettings" Target="printerSettings/printerSettings1.bin"/><Relationship Id="rId40" Type="http://schemas.openxmlformats.org/officeDocument/2006/relationships/commentAuthors" Target="commentAuthors.xml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EE4724-F0DC-46EE-8D45-937373CA9020}" type="doc">
      <dgm:prSet loTypeId="urn:microsoft.com/office/officeart/2008/layout/PictureAccentList" loCatId="list" qsTypeId="urn:microsoft.com/office/officeart/2005/8/quickstyle/simple3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ADEE119A-1E79-4052-BDCB-47C9DFA53554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Состав казначейской отчетности: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6D465E40-1F85-49D6-938E-0ED76037728B}" type="parTrans" cxnId="{B1EE706A-FDFC-4DFE-A265-94AF3F379467}">
      <dgm:prSet/>
      <dgm:spPr/>
      <dgm:t>
        <a:bodyPr/>
        <a:lstStyle/>
        <a:p>
          <a:endParaRPr lang="ru-RU"/>
        </a:p>
      </dgm:t>
    </dgm:pt>
    <dgm:pt modelId="{BFC0E998-269F-4080-94E2-9760B5143D50}" type="sibTrans" cxnId="{B1EE706A-FDFC-4DFE-A265-94AF3F379467}">
      <dgm:prSet/>
      <dgm:spPr/>
      <dgm:t>
        <a:bodyPr/>
        <a:lstStyle/>
        <a:p>
          <a:endParaRPr lang="ru-RU"/>
        </a:p>
      </dgm:t>
    </dgm:pt>
    <dgm:pt modelId="{112887CB-1D48-4455-80A9-87BC8F4920AF}">
      <dgm:prSet phldrT="[Текст]" custT="1"/>
      <dgm:spPr>
        <a:gradFill rotWithShape="0">
          <a:gsLst>
            <a:gs pos="0">
              <a:srgbClr val="AEBFF4"/>
            </a:gs>
            <a:gs pos="50000">
              <a:schemeClr val="accent5">
                <a:shade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rgbClr val="AEBFF4"/>
            </a:gs>
          </a:gsLst>
        </a:gradFill>
      </dgm:spPr>
      <dgm:t>
        <a:bodyPr/>
        <a:lstStyle/>
        <a:p>
          <a:pPr algn="l">
            <a:spcAft>
              <a:spcPts val="0"/>
            </a:spcAft>
          </a:pP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Баланс операций в системе казначейских платежей;</a:t>
          </a:r>
          <a:endParaRPr lang="ru-RU" altLang="ru-RU" sz="1800" dirty="0" smtClean="0">
            <a:latin typeface="Times New Roman" pitchFamily="18" charset="0"/>
            <a:cs typeface="Times New Roman" pitchFamily="18" charset="0"/>
          </a:endParaRPr>
        </a:p>
      </dgm:t>
    </dgm:pt>
    <dgm:pt modelId="{E855B9FD-CB12-4AB9-8660-897E9955B46C}" type="sibTrans" cxnId="{3538FB73-62BD-40C0-AFBC-8AB836EB037A}">
      <dgm:prSet/>
      <dgm:spPr/>
      <dgm:t>
        <a:bodyPr/>
        <a:lstStyle/>
        <a:p>
          <a:endParaRPr lang="ru-RU"/>
        </a:p>
      </dgm:t>
    </dgm:pt>
    <dgm:pt modelId="{BE377B54-973F-4C92-B57A-40018D9011AC}" type="parTrans" cxnId="{3538FB73-62BD-40C0-AFBC-8AB836EB037A}">
      <dgm:prSet/>
      <dgm:spPr/>
      <dgm:t>
        <a:bodyPr/>
        <a:lstStyle/>
        <a:p>
          <a:endParaRPr lang="ru-RU"/>
        </a:p>
      </dgm:t>
    </dgm:pt>
    <dgm:pt modelId="{91EB9AA5-3F81-4C8C-9C14-39C2C05F2191}">
      <dgm:prSet phldrT="[Текст]" custT="1"/>
      <dgm:spPr>
        <a:gradFill rotWithShape="0">
          <a:gsLst>
            <a:gs pos="0">
              <a:srgbClr val="AEBFF4"/>
            </a:gs>
            <a:gs pos="50000">
              <a:schemeClr val="accent5">
                <a:shade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rgbClr val="AEBFF4"/>
            </a:gs>
          </a:gsLst>
        </a:gradFill>
      </dgm:spPr>
      <dgm:t>
        <a:bodyPr/>
        <a:lstStyle/>
        <a:p>
          <a:pPr algn="l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Отчет о движении денежных средств в системе казначейских платежей</a:t>
          </a:r>
          <a:r>
            <a:rPr lang="ru-RU" altLang="ru-RU" sz="1800" dirty="0" smtClean="0">
              <a:latin typeface="Times New Roman" pitchFamily="18" charset="0"/>
              <a:cs typeface="Times New Roman" pitchFamily="18" charset="0"/>
            </a:rPr>
            <a:t>;</a:t>
          </a:r>
          <a:endParaRPr lang="ru-RU" sz="1800" dirty="0"/>
        </a:p>
      </dgm:t>
    </dgm:pt>
    <dgm:pt modelId="{D309CC17-B8F7-43B6-93B6-B994BEA08677}" type="parTrans" cxnId="{8C85439B-F8C9-4685-A45A-DDFC648926CC}">
      <dgm:prSet/>
      <dgm:spPr/>
      <dgm:t>
        <a:bodyPr/>
        <a:lstStyle/>
        <a:p>
          <a:endParaRPr lang="ru-RU"/>
        </a:p>
      </dgm:t>
    </dgm:pt>
    <dgm:pt modelId="{184D59AC-4D96-455D-9805-6C5D9FDDDDE5}" type="sibTrans" cxnId="{8C85439B-F8C9-4685-A45A-DDFC648926CC}">
      <dgm:prSet/>
      <dgm:spPr/>
      <dgm:t>
        <a:bodyPr/>
        <a:lstStyle/>
        <a:p>
          <a:endParaRPr lang="ru-RU"/>
        </a:p>
      </dgm:t>
    </dgm:pt>
    <dgm:pt modelId="{94C280A6-12D8-4E6D-A0E8-B76F4B62D961}">
      <dgm:prSet phldrT="[Текст]" custT="1"/>
      <dgm:spPr>
        <a:gradFill rotWithShape="0">
          <a:gsLst>
            <a:gs pos="0">
              <a:srgbClr val="AEBFF4"/>
            </a:gs>
            <a:gs pos="50000">
              <a:schemeClr val="accent5">
                <a:shade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rgbClr val="AEBFF4"/>
            </a:gs>
          </a:gsLst>
        </a:gradFill>
      </dgm:spPr>
      <dgm:t>
        <a:bodyPr/>
        <a:lstStyle/>
        <a:p>
          <a:pPr algn="l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Отчет об управлении остатками на едином казначейском счете</a:t>
          </a:r>
          <a:r>
            <a:rPr lang="ru-RU" altLang="ru-RU" sz="1800" dirty="0" smtClean="0">
              <a:latin typeface="Times New Roman" pitchFamily="18" charset="0"/>
              <a:cs typeface="Times New Roman" pitchFamily="18" charset="0"/>
            </a:rPr>
            <a:t>;</a:t>
          </a:r>
          <a:endParaRPr lang="ru-RU" sz="1800" dirty="0"/>
        </a:p>
      </dgm:t>
    </dgm:pt>
    <dgm:pt modelId="{FC7012F8-D423-4B32-B7C1-4BFF6541B496}" type="parTrans" cxnId="{BE9877DD-353A-4258-B14D-9B24B5ABCF7D}">
      <dgm:prSet/>
      <dgm:spPr/>
      <dgm:t>
        <a:bodyPr/>
        <a:lstStyle/>
        <a:p>
          <a:endParaRPr lang="ru-RU"/>
        </a:p>
      </dgm:t>
    </dgm:pt>
    <dgm:pt modelId="{09B8B656-6D38-414F-B06A-12C5D7FA56DA}" type="sibTrans" cxnId="{BE9877DD-353A-4258-B14D-9B24B5ABCF7D}">
      <dgm:prSet/>
      <dgm:spPr/>
      <dgm:t>
        <a:bodyPr/>
        <a:lstStyle/>
        <a:p>
          <a:endParaRPr lang="ru-RU"/>
        </a:p>
      </dgm:t>
    </dgm:pt>
    <dgm:pt modelId="{9869965B-E268-4735-8DE0-48CC82948130}">
      <dgm:prSet phldrT="[Текст]" custT="1"/>
      <dgm:spPr>
        <a:gradFill rotWithShape="0">
          <a:gsLst>
            <a:gs pos="0">
              <a:srgbClr val="AEBFF4"/>
            </a:gs>
            <a:gs pos="50000">
              <a:schemeClr val="accent5">
                <a:shade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rgbClr val="AEBFF4"/>
            </a:gs>
          </a:gsLst>
        </a:gradFill>
      </dgm:spPr>
      <dgm:t>
        <a:bodyPr/>
        <a:lstStyle/>
        <a:p>
          <a:pPr algn="l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Пояснительная записка к балансу операций в системе казначейских платежей</a:t>
          </a:r>
          <a:endParaRPr lang="ru-RU" sz="1800" dirty="0"/>
        </a:p>
      </dgm:t>
    </dgm:pt>
    <dgm:pt modelId="{069E93F0-29F3-4B48-9EFE-B0CFD58922F7}" type="parTrans" cxnId="{FD3A299D-E03C-4B0B-A8D0-9C6443C8E471}">
      <dgm:prSet/>
      <dgm:spPr/>
      <dgm:t>
        <a:bodyPr/>
        <a:lstStyle/>
        <a:p>
          <a:endParaRPr lang="ru-RU"/>
        </a:p>
      </dgm:t>
    </dgm:pt>
    <dgm:pt modelId="{6A760533-0AF8-4ACA-AD98-C9904E87A2AF}" type="sibTrans" cxnId="{FD3A299D-E03C-4B0B-A8D0-9C6443C8E471}">
      <dgm:prSet/>
      <dgm:spPr/>
      <dgm:t>
        <a:bodyPr/>
        <a:lstStyle/>
        <a:p>
          <a:endParaRPr lang="ru-RU"/>
        </a:p>
      </dgm:t>
    </dgm:pt>
    <dgm:pt modelId="{4E4F9067-C0C9-4C6B-AF6A-5AF737F834D8}" type="pres">
      <dgm:prSet presAssocID="{33EE4724-F0DC-46EE-8D45-937373CA9020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9F39216-8E71-42C4-9CB4-37E67253B0B1}" type="pres">
      <dgm:prSet presAssocID="{ADEE119A-1E79-4052-BDCB-47C9DFA53554}" presName="root" presStyleCnt="0">
        <dgm:presLayoutVars>
          <dgm:chMax/>
          <dgm:chPref val="4"/>
        </dgm:presLayoutVars>
      </dgm:prSet>
      <dgm:spPr/>
    </dgm:pt>
    <dgm:pt modelId="{88A98FDD-EE2B-41F8-8641-2576F603E1A7}" type="pres">
      <dgm:prSet presAssocID="{ADEE119A-1E79-4052-BDCB-47C9DFA53554}" presName="rootComposite" presStyleCnt="0">
        <dgm:presLayoutVars/>
      </dgm:prSet>
      <dgm:spPr/>
    </dgm:pt>
    <dgm:pt modelId="{3EACA5FE-D3A6-4DD8-8797-C9F18F71D301}" type="pres">
      <dgm:prSet presAssocID="{ADEE119A-1E79-4052-BDCB-47C9DFA53554}" presName="rootText" presStyleLbl="node0" presStyleIdx="0" presStyleCnt="1" custScaleX="189128" custScaleY="113487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8323AB49-F7DD-4811-9873-A89D1697FA46}" type="pres">
      <dgm:prSet presAssocID="{ADEE119A-1E79-4052-BDCB-47C9DFA53554}" presName="childShape" presStyleCnt="0">
        <dgm:presLayoutVars>
          <dgm:chMax val="0"/>
          <dgm:chPref val="0"/>
        </dgm:presLayoutVars>
      </dgm:prSet>
      <dgm:spPr/>
    </dgm:pt>
    <dgm:pt modelId="{7E17D1CD-B429-46DD-BB8B-A5F5BF693001}" type="pres">
      <dgm:prSet presAssocID="{112887CB-1D48-4455-80A9-87BC8F4920AF}" presName="childComposite" presStyleCnt="0">
        <dgm:presLayoutVars>
          <dgm:chMax val="0"/>
          <dgm:chPref val="0"/>
        </dgm:presLayoutVars>
      </dgm:prSet>
      <dgm:spPr/>
    </dgm:pt>
    <dgm:pt modelId="{8ECCE88F-EC4F-4C7B-B8EF-577F98C3D030}" type="pres">
      <dgm:prSet presAssocID="{112887CB-1D48-4455-80A9-87BC8F4920AF}" presName="Image" presStyleLbl="node1" presStyleIdx="0" presStyleCnt="4" custScaleX="91555" custScaleY="60391"/>
      <dgm:spPr>
        <a:noFill/>
      </dgm:spPr>
    </dgm:pt>
    <dgm:pt modelId="{3FAE4610-8FA9-4107-AA4D-FB1F1D7B7E2C}" type="pres">
      <dgm:prSet presAssocID="{112887CB-1D48-4455-80A9-87BC8F4920AF}" presName="childText" presStyleLbl="lnNode1" presStyleIdx="0" presStyleCnt="4" custScaleX="204900" custScaleY="73036" custLinFactNeighborX="7381" custLinFactNeighborY="-124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3F9EC2-92DA-4713-BC84-ED97BE7CB0B7}" type="pres">
      <dgm:prSet presAssocID="{91EB9AA5-3F81-4C8C-9C14-39C2C05F2191}" presName="childComposite" presStyleCnt="0">
        <dgm:presLayoutVars>
          <dgm:chMax val="0"/>
          <dgm:chPref val="0"/>
        </dgm:presLayoutVars>
      </dgm:prSet>
      <dgm:spPr/>
    </dgm:pt>
    <dgm:pt modelId="{CFD8F733-1A7A-4629-8AB9-9F3E87DEACF6}" type="pres">
      <dgm:prSet presAssocID="{91EB9AA5-3F81-4C8C-9C14-39C2C05F2191}" presName="Image" presStyleLbl="node1" presStyleIdx="1" presStyleCnt="4" custScaleX="16342" custScaleY="25021"/>
      <dgm:spPr/>
    </dgm:pt>
    <dgm:pt modelId="{CFB5DA12-09B9-4FA6-BB99-978362F98307}" type="pres">
      <dgm:prSet presAssocID="{91EB9AA5-3F81-4C8C-9C14-39C2C05F2191}" presName="childText" presStyleLbl="lnNode1" presStyleIdx="1" presStyleCnt="4" custScaleX="204900" custScaleY="73036" custLinFactNeighborX="7381" custLinFactNeighborY="-124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1CA4E6-BE7B-41D0-9766-860D7A2A06EB}" type="pres">
      <dgm:prSet presAssocID="{94C280A6-12D8-4E6D-A0E8-B76F4B62D961}" presName="childComposite" presStyleCnt="0">
        <dgm:presLayoutVars>
          <dgm:chMax val="0"/>
          <dgm:chPref val="0"/>
        </dgm:presLayoutVars>
      </dgm:prSet>
      <dgm:spPr/>
    </dgm:pt>
    <dgm:pt modelId="{A58C5CDD-A63C-4BD9-8839-91362388C5CC}" type="pres">
      <dgm:prSet presAssocID="{94C280A6-12D8-4E6D-A0E8-B76F4B62D961}" presName="Image" presStyleLbl="node1" presStyleIdx="2" presStyleCnt="4" custScaleX="16342" custScaleY="25021"/>
      <dgm:spPr/>
    </dgm:pt>
    <dgm:pt modelId="{E03C0835-D2B0-4E47-B846-767ACC5F85DF}" type="pres">
      <dgm:prSet presAssocID="{94C280A6-12D8-4E6D-A0E8-B76F4B62D961}" presName="childText" presStyleLbl="lnNode1" presStyleIdx="2" presStyleCnt="4" custScaleX="204900" custScaleY="73036" custLinFactNeighborX="7381" custLinFactNeighborY="-124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87892B-F564-4BB0-9D26-594845C341C8}" type="pres">
      <dgm:prSet presAssocID="{9869965B-E268-4735-8DE0-48CC82948130}" presName="childComposite" presStyleCnt="0">
        <dgm:presLayoutVars>
          <dgm:chMax val="0"/>
          <dgm:chPref val="0"/>
        </dgm:presLayoutVars>
      </dgm:prSet>
      <dgm:spPr/>
    </dgm:pt>
    <dgm:pt modelId="{98910363-AC5E-4979-B49C-EAD4CF529175}" type="pres">
      <dgm:prSet presAssocID="{9869965B-E268-4735-8DE0-48CC82948130}" presName="Image" presStyleLbl="node1" presStyleIdx="3" presStyleCnt="4" custScaleX="16342" custScaleY="25021"/>
      <dgm:spPr/>
    </dgm:pt>
    <dgm:pt modelId="{2B027B37-417D-40FA-B82A-ED5518B47E99}" type="pres">
      <dgm:prSet presAssocID="{9869965B-E268-4735-8DE0-48CC82948130}" presName="childText" presStyleLbl="lnNode1" presStyleIdx="3" presStyleCnt="4" custScaleX="204900" custScaleY="73036" custLinFactNeighborX="7381" custLinFactNeighborY="-124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85439B-F8C9-4685-A45A-DDFC648926CC}" srcId="{ADEE119A-1E79-4052-BDCB-47C9DFA53554}" destId="{91EB9AA5-3F81-4C8C-9C14-39C2C05F2191}" srcOrd="1" destOrd="0" parTransId="{D309CC17-B8F7-43B6-93B6-B994BEA08677}" sibTransId="{184D59AC-4D96-455D-9805-6C5D9FDDDDE5}"/>
    <dgm:cxn modelId="{5B286400-24EA-4417-BE55-581828DC0F6A}" type="presOf" srcId="{33EE4724-F0DC-46EE-8D45-937373CA9020}" destId="{4E4F9067-C0C9-4C6B-AF6A-5AF737F834D8}" srcOrd="0" destOrd="0" presId="urn:microsoft.com/office/officeart/2008/layout/PictureAccentList"/>
    <dgm:cxn modelId="{BE9877DD-353A-4258-B14D-9B24B5ABCF7D}" srcId="{ADEE119A-1E79-4052-BDCB-47C9DFA53554}" destId="{94C280A6-12D8-4E6D-A0E8-B76F4B62D961}" srcOrd="2" destOrd="0" parTransId="{FC7012F8-D423-4B32-B7C1-4BFF6541B496}" sibTransId="{09B8B656-6D38-414F-B06A-12C5D7FA56DA}"/>
    <dgm:cxn modelId="{2ACBE466-13BA-41EB-9C26-CE32D0604C16}" type="presOf" srcId="{112887CB-1D48-4455-80A9-87BC8F4920AF}" destId="{3FAE4610-8FA9-4107-AA4D-FB1F1D7B7E2C}" srcOrd="0" destOrd="0" presId="urn:microsoft.com/office/officeart/2008/layout/PictureAccentList"/>
    <dgm:cxn modelId="{45DCE512-4E84-4D99-B754-C8BBD3131D01}" type="presOf" srcId="{94C280A6-12D8-4E6D-A0E8-B76F4B62D961}" destId="{E03C0835-D2B0-4E47-B846-767ACC5F85DF}" srcOrd="0" destOrd="0" presId="urn:microsoft.com/office/officeart/2008/layout/PictureAccentList"/>
    <dgm:cxn modelId="{1C5B3E9A-8854-41E0-BD09-EFCC4C3D6A4C}" type="presOf" srcId="{ADEE119A-1E79-4052-BDCB-47C9DFA53554}" destId="{3EACA5FE-D3A6-4DD8-8797-C9F18F71D301}" srcOrd="0" destOrd="0" presId="urn:microsoft.com/office/officeart/2008/layout/PictureAccentList"/>
    <dgm:cxn modelId="{3538FB73-62BD-40C0-AFBC-8AB836EB037A}" srcId="{ADEE119A-1E79-4052-BDCB-47C9DFA53554}" destId="{112887CB-1D48-4455-80A9-87BC8F4920AF}" srcOrd="0" destOrd="0" parTransId="{BE377B54-973F-4C92-B57A-40018D9011AC}" sibTransId="{E855B9FD-CB12-4AB9-8660-897E9955B46C}"/>
    <dgm:cxn modelId="{B1EE706A-FDFC-4DFE-A265-94AF3F379467}" srcId="{33EE4724-F0DC-46EE-8D45-937373CA9020}" destId="{ADEE119A-1E79-4052-BDCB-47C9DFA53554}" srcOrd="0" destOrd="0" parTransId="{6D465E40-1F85-49D6-938E-0ED76037728B}" sibTransId="{BFC0E998-269F-4080-94E2-9760B5143D50}"/>
    <dgm:cxn modelId="{65AFD17A-B6C9-4368-A54E-41FF3A529732}" type="presOf" srcId="{9869965B-E268-4735-8DE0-48CC82948130}" destId="{2B027B37-417D-40FA-B82A-ED5518B47E99}" srcOrd="0" destOrd="0" presId="urn:microsoft.com/office/officeart/2008/layout/PictureAccentList"/>
    <dgm:cxn modelId="{FD3A299D-E03C-4B0B-A8D0-9C6443C8E471}" srcId="{ADEE119A-1E79-4052-BDCB-47C9DFA53554}" destId="{9869965B-E268-4735-8DE0-48CC82948130}" srcOrd="3" destOrd="0" parTransId="{069E93F0-29F3-4B48-9EFE-B0CFD58922F7}" sibTransId="{6A760533-0AF8-4ACA-AD98-C9904E87A2AF}"/>
    <dgm:cxn modelId="{0F93B4C9-80D5-4215-9B44-18BFF1916D91}" type="presOf" srcId="{91EB9AA5-3F81-4C8C-9C14-39C2C05F2191}" destId="{CFB5DA12-09B9-4FA6-BB99-978362F98307}" srcOrd="0" destOrd="0" presId="urn:microsoft.com/office/officeart/2008/layout/PictureAccentList"/>
    <dgm:cxn modelId="{0D281BAC-05C0-41B7-BD07-B0BE7AC2A843}" type="presParOf" srcId="{4E4F9067-C0C9-4C6B-AF6A-5AF737F834D8}" destId="{89F39216-8E71-42C4-9CB4-37E67253B0B1}" srcOrd="0" destOrd="0" presId="urn:microsoft.com/office/officeart/2008/layout/PictureAccentList"/>
    <dgm:cxn modelId="{2CDA7699-5053-47EB-920A-BD6CB8BEFDA3}" type="presParOf" srcId="{89F39216-8E71-42C4-9CB4-37E67253B0B1}" destId="{88A98FDD-EE2B-41F8-8641-2576F603E1A7}" srcOrd="0" destOrd="0" presId="urn:microsoft.com/office/officeart/2008/layout/PictureAccentList"/>
    <dgm:cxn modelId="{8B5EC0C8-60A3-4E0B-A08D-21C1AAD2E6F5}" type="presParOf" srcId="{88A98FDD-EE2B-41F8-8641-2576F603E1A7}" destId="{3EACA5FE-D3A6-4DD8-8797-C9F18F71D301}" srcOrd="0" destOrd="0" presId="urn:microsoft.com/office/officeart/2008/layout/PictureAccentList"/>
    <dgm:cxn modelId="{E31F91CC-3284-488A-AD86-5F67061CB32C}" type="presParOf" srcId="{89F39216-8E71-42C4-9CB4-37E67253B0B1}" destId="{8323AB49-F7DD-4811-9873-A89D1697FA46}" srcOrd="1" destOrd="0" presId="urn:microsoft.com/office/officeart/2008/layout/PictureAccentList"/>
    <dgm:cxn modelId="{8223024C-8135-4C67-B897-6408B9E9CFF2}" type="presParOf" srcId="{8323AB49-F7DD-4811-9873-A89D1697FA46}" destId="{7E17D1CD-B429-46DD-BB8B-A5F5BF693001}" srcOrd="0" destOrd="0" presId="urn:microsoft.com/office/officeart/2008/layout/PictureAccentList"/>
    <dgm:cxn modelId="{30542E62-4C37-4274-A647-B7C03BB3DC22}" type="presParOf" srcId="{7E17D1CD-B429-46DD-BB8B-A5F5BF693001}" destId="{8ECCE88F-EC4F-4C7B-B8EF-577F98C3D030}" srcOrd="0" destOrd="0" presId="urn:microsoft.com/office/officeart/2008/layout/PictureAccentList"/>
    <dgm:cxn modelId="{C806DA61-DC41-4001-B619-606D431A714C}" type="presParOf" srcId="{7E17D1CD-B429-46DD-BB8B-A5F5BF693001}" destId="{3FAE4610-8FA9-4107-AA4D-FB1F1D7B7E2C}" srcOrd="1" destOrd="0" presId="urn:microsoft.com/office/officeart/2008/layout/PictureAccentList"/>
    <dgm:cxn modelId="{9B87C991-9C97-4B46-B470-F4D4FFDB93B3}" type="presParOf" srcId="{8323AB49-F7DD-4811-9873-A89D1697FA46}" destId="{4C3F9EC2-92DA-4713-BC84-ED97BE7CB0B7}" srcOrd="1" destOrd="0" presId="urn:microsoft.com/office/officeart/2008/layout/PictureAccentList"/>
    <dgm:cxn modelId="{23FF5A1F-82DB-475D-A84F-FF47216E8D71}" type="presParOf" srcId="{4C3F9EC2-92DA-4713-BC84-ED97BE7CB0B7}" destId="{CFD8F733-1A7A-4629-8AB9-9F3E87DEACF6}" srcOrd="0" destOrd="0" presId="urn:microsoft.com/office/officeart/2008/layout/PictureAccentList"/>
    <dgm:cxn modelId="{48D75F12-84C2-4DAA-B9E1-4C72BD648AA0}" type="presParOf" srcId="{4C3F9EC2-92DA-4713-BC84-ED97BE7CB0B7}" destId="{CFB5DA12-09B9-4FA6-BB99-978362F98307}" srcOrd="1" destOrd="0" presId="urn:microsoft.com/office/officeart/2008/layout/PictureAccentList"/>
    <dgm:cxn modelId="{EB0A3736-1EE6-466B-95CA-9ACCB7217BA6}" type="presParOf" srcId="{8323AB49-F7DD-4811-9873-A89D1697FA46}" destId="{AC1CA4E6-BE7B-41D0-9766-860D7A2A06EB}" srcOrd="2" destOrd="0" presId="urn:microsoft.com/office/officeart/2008/layout/PictureAccentList"/>
    <dgm:cxn modelId="{6C9EF995-C6F1-48B0-9B5D-6E75C3ECE15A}" type="presParOf" srcId="{AC1CA4E6-BE7B-41D0-9766-860D7A2A06EB}" destId="{A58C5CDD-A63C-4BD9-8839-91362388C5CC}" srcOrd="0" destOrd="0" presId="urn:microsoft.com/office/officeart/2008/layout/PictureAccentList"/>
    <dgm:cxn modelId="{7FB05E2E-8582-4320-8EFE-496755417F6E}" type="presParOf" srcId="{AC1CA4E6-BE7B-41D0-9766-860D7A2A06EB}" destId="{E03C0835-D2B0-4E47-B846-767ACC5F85DF}" srcOrd="1" destOrd="0" presId="urn:microsoft.com/office/officeart/2008/layout/PictureAccentList"/>
    <dgm:cxn modelId="{E081D7C5-3341-49F5-9725-87E1029A3D96}" type="presParOf" srcId="{8323AB49-F7DD-4811-9873-A89D1697FA46}" destId="{A187892B-F564-4BB0-9D26-594845C341C8}" srcOrd="3" destOrd="0" presId="urn:microsoft.com/office/officeart/2008/layout/PictureAccentList"/>
    <dgm:cxn modelId="{FDC403C6-9BBA-47E9-9490-4B7103A57B93}" type="presParOf" srcId="{A187892B-F564-4BB0-9D26-594845C341C8}" destId="{98910363-AC5E-4979-B49C-EAD4CF529175}" srcOrd="0" destOrd="0" presId="urn:microsoft.com/office/officeart/2008/layout/PictureAccentList"/>
    <dgm:cxn modelId="{1883972B-04FC-4597-B8D5-012E549C99F8}" type="presParOf" srcId="{A187892B-F564-4BB0-9D26-594845C341C8}" destId="{2B027B37-417D-40FA-B82A-ED5518B47E99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FA6056E-3A12-48FC-AAAC-B38AA74D7994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3E911F-1BF8-48AD-BEBE-CCD4E0AA8277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 бюджетной отчетности:</a:t>
          </a:r>
        </a:p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33 ГРБС 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 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63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замечания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F126EEB-EC58-42BF-A9F9-B0BDD093A12F}" type="parTrans" cxnId="{1130A714-B6B4-4353-9240-18A5204E7B93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B08667-7FC6-46D2-A0E8-583BF73B6026}" type="sibTrans" cxnId="{1130A714-B6B4-4353-9240-18A5204E7B93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49CD203-8592-4233-96C5-95A6EBCEEE43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43 замечания - в части финансовой отчетности </a:t>
          </a:r>
          <a:r>
            <a:rPr lang="ru-RU" sz="105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учет нефинансовых активов и вложений в них, отражение в отчетности дебиторской и кредиторской задолженности, учет показателей на забалансовых счетах, раскрытие аналитической информации</a:t>
          </a:r>
          <a:endParaRPr lang="ru-RU" sz="105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862A224-B2AA-41C1-9581-DAAEA4FFDDBC}" type="parTrans" cxnId="{4C07569A-B609-4AF9-BD35-FF91467F21F7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F16FBA-6C15-4178-B156-87E7E88E10FF}" type="sibTrans" cxnId="{4C07569A-B609-4AF9-BD35-FF91467F21F7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D80CA9-DE00-4101-BB8A-686D4C688A78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 замечаний  - в части аналитической информации </a:t>
          </a:r>
          <a:endParaRPr lang="ru-RU" sz="105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F59CB69-2DF9-4095-96E1-EF97FF2B3F6E}" type="parTrans" cxnId="{43DCC5A5-AE16-4C7A-905C-C04C162456EE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ACA00E-D1AF-4410-A971-C18AC42185F6}" type="sibTrans" cxnId="{43DCC5A5-AE16-4C7A-905C-C04C162456EE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EF2FC66-55B0-44E3-89F1-BE8CFC6C8977}">
      <dgm:prSet phldrT="[Текст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 бухгалтерской отчетности:</a:t>
          </a:r>
        </a:p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15 ГРБС 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 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38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замечаний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F464BCF-8B46-458A-9249-171AF1D5ECB3}" type="parTrans" cxnId="{92E876CF-5963-470B-B0DB-7BF84F922727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57D24B2-8347-4FA0-883D-2D5D905CE8EB}" type="sibTrans" cxnId="{92E876CF-5963-470B-B0DB-7BF84F922727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310923-7623-499A-8AF2-D98994760757}">
      <dgm:prSet phldrT="[Текст]" custT="1"/>
      <dgm:spPr>
        <a:solidFill>
          <a:schemeClr val="bg1">
            <a:lumMod val="85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21 замечание - в части финансовой отчетности </a:t>
          </a:r>
          <a:r>
            <a:rPr lang="ru-RU" sz="105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учет  нефинансовых активов и вложений в них, отражение в отчетности дебиторской и кредиторской задолженности, учетом показателей на забалансовых счетах, а также раскрытия аналитической информации</a:t>
          </a:r>
          <a:endParaRPr lang="ru-RU" sz="105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4861E4-357B-463A-8F2F-82D2360CC5C6}" type="parTrans" cxnId="{40FDBD31-5013-4607-BA67-40C6E8EFEE33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0EFA26-7F1C-421A-87C5-5A9B04B739EA}" type="sibTrans" cxnId="{40FDBD31-5013-4607-BA67-40C6E8EFEE33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A5B7EC0-B973-43A5-B960-E4B6F1229684}">
      <dgm:prSet phldrT="[Текст]" custT="1"/>
      <dgm:spPr>
        <a:solidFill>
          <a:schemeClr val="bg1">
            <a:lumMod val="85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замечание  - в части Отчета об исполнении плана финансово-хозяйственной деятельности </a:t>
          </a:r>
          <a:r>
            <a:rPr lang="ru-RU" sz="105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вопросы связаны с отражением плановых показателей</a:t>
          </a:r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05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4DFFFF-1F77-4EF7-B30D-C2C0E6F96308}" type="parTrans" cxnId="{43C09ADE-FCFB-4761-9410-B3BE7206A290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99129DD-6575-4619-9F4B-7AD2C4107354}" type="sibTrans" cxnId="{43C09ADE-FCFB-4761-9410-B3BE7206A290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8B3190-4C7D-4067-98D3-E98A514DF7CD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 замечания  - в части Отчета об исполнении бюджета    </a:t>
          </a:r>
          <a:r>
            <a:rPr lang="ru-RU" sz="105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связаны с применением отдельными получателями бюджетных средств кодов бюджетной классификации Российской Федерации</a:t>
          </a:r>
          <a:endParaRPr lang="ru-RU" sz="105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599E40-83D9-4332-88A1-F70795C478C8}" type="parTrans" cxnId="{A9276CC7-E8DD-489F-97AC-02B44A50BCBA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579BBBD-3699-42E1-8F7E-0F00C27DE8CE}" type="sibTrans" cxnId="{A9276CC7-E8DD-489F-97AC-02B44A50BCBA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74580A-B312-4B13-8451-AB6A6DABDBA3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 замечаний  - прочие (процедурные) замечания  </a:t>
          </a:r>
          <a:r>
            <a:rPr lang="ru-RU" sz="105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связаны с не проведением отдельными получателями бюджетных средств инвентаризации </a:t>
          </a:r>
          <a:endParaRPr lang="ru-RU" sz="105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8BF653A-E484-4B5C-8D9D-4A5D66FB2B68}" type="parTrans" cxnId="{216A21A4-6432-4FE5-8105-6968D568C583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9359DCC-AAD9-4661-A06E-02907734E9E1}" type="sibTrans" cxnId="{216A21A4-6432-4FE5-8105-6968D568C583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F9E052-8052-4CEB-BF2C-E410166CEC46}">
      <dgm:prSet phldrT="[Текст]" custT="1"/>
      <dgm:spPr>
        <a:solidFill>
          <a:schemeClr val="bg1">
            <a:lumMod val="85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7 замечаний  - прочие (процедурные) замечания  </a:t>
          </a:r>
          <a:r>
            <a:rPr lang="ru-RU" sz="105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связаны с не проведением инвентаризации </a:t>
          </a:r>
          <a:endParaRPr lang="ru-RU" sz="105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981BF93-C47C-4F1F-B4DF-54DB1F4A405E}" type="parTrans" cxnId="{6EDB0ACD-037C-4D11-91CE-33D0F6FD7155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EEFAE2-2831-4C4D-8649-698D83685986}" type="sibTrans" cxnId="{6EDB0ACD-037C-4D11-91CE-33D0F6FD7155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FF936D-88D0-4C7B-83A5-E1E241ADF398}">
      <dgm:prSet phldrT="[Текст]" custT="1"/>
      <dgm:spPr>
        <a:solidFill>
          <a:schemeClr val="bg1">
            <a:lumMod val="85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sz="10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 замечаний  - в части аналитической информации </a:t>
          </a:r>
          <a:endParaRPr lang="ru-RU" sz="105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744B61E-6C4C-4B49-B698-F10DF389373A}" type="parTrans" cxnId="{6BD9131B-AC33-44DD-9D59-1FCC0104D842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EB0414-BB10-41AA-A4F3-B52CF85639E6}" type="sibTrans" cxnId="{6BD9131B-AC33-44DD-9D59-1FCC0104D842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2D16E1-852C-45BA-A855-63CCF32BA816}" type="pres">
      <dgm:prSet presAssocID="{EFA6056E-3A12-48FC-AAAC-B38AA74D799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527FE91-9582-484A-AE74-521690E20AB3}" type="pres">
      <dgm:prSet presAssocID="{353E911F-1BF8-48AD-BEBE-CCD4E0AA8277}" presName="root" presStyleCnt="0"/>
      <dgm:spPr/>
    </dgm:pt>
    <dgm:pt modelId="{174120DE-08EA-4A08-AE47-1BEE317BE2A0}" type="pres">
      <dgm:prSet presAssocID="{353E911F-1BF8-48AD-BEBE-CCD4E0AA8277}" presName="rootComposite" presStyleCnt="0"/>
      <dgm:spPr/>
    </dgm:pt>
    <dgm:pt modelId="{1AF3D7C9-5777-4632-B136-8405C6EEFD49}" type="pres">
      <dgm:prSet presAssocID="{353E911F-1BF8-48AD-BEBE-CCD4E0AA8277}" presName="rootText" presStyleLbl="node1" presStyleIdx="0" presStyleCnt="2" custScaleX="477534" custScaleY="153802"/>
      <dgm:spPr/>
      <dgm:t>
        <a:bodyPr/>
        <a:lstStyle/>
        <a:p>
          <a:endParaRPr lang="ru-RU"/>
        </a:p>
      </dgm:t>
    </dgm:pt>
    <dgm:pt modelId="{59A12E7A-EE3D-4B5D-9CC2-6AB71272014E}" type="pres">
      <dgm:prSet presAssocID="{353E911F-1BF8-48AD-BEBE-CCD4E0AA8277}" presName="rootConnector" presStyleLbl="node1" presStyleIdx="0" presStyleCnt="2"/>
      <dgm:spPr/>
      <dgm:t>
        <a:bodyPr/>
        <a:lstStyle/>
        <a:p>
          <a:endParaRPr lang="ru-RU"/>
        </a:p>
      </dgm:t>
    </dgm:pt>
    <dgm:pt modelId="{65690F4B-11EF-4A5B-AF59-373E7C7283C2}" type="pres">
      <dgm:prSet presAssocID="{353E911F-1BF8-48AD-BEBE-CCD4E0AA8277}" presName="childShape" presStyleCnt="0"/>
      <dgm:spPr/>
    </dgm:pt>
    <dgm:pt modelId="{9431A893-D63A-42DE-86A4-CE2441F71750}" type="pres">
      <dgm:prSet presAssocID="{4862A224-B2AA-41C1-9581-DAAEA4FFDDBC}" presName="Name13" presStyleLbl="parChTrans1D2" presStyleIdx="0" presStyleCnt="8"/>
      <dgm:spPr/>
      <dgm:t>
        <a:bodyPr/>
        <a:lstStyle/>
        <a:p>
          <a:endParaRPr lang="ru-RU"/>
        </a:p>
      </dgm:t>
    </dgm:pt>
    <dgm:pt modelId="{D2373CDF-D8C9-4444-8871-B5A3604FBD40}" type="pres">
      <dgm:prSet presAssocID="{D49CD203-8592-4233-96C5-95A6EBCEEE43}" presName="childText" presStyleLbl="bgAcc1" presStyleIdx="0" presStyleCnt="8" custScaleX="446176" custScaleY="193943" custLinFactNeighborX="54196" custLinFactNeighborY="19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EBA4BF-0637-4F23-B153-B40D68C9CCE2}" type="pres">
      <dgm:prSet presAssocID="{BC599E40-83D9-4332-88A1-F70795C478C8}" presName="Name13" presStyleLbl="parChTrans1D2" presStyleIdx="1" presStyleCnt="8"/>
      <dgm:spPr/>
      <dgm:t>
        <a:bodyPr/>
        <a:lstStyle/>
        <a:p>
          <a:endParaRPr lang="ru-RU"/>
        </a:p>
      </dgm:t>
    </dgm:pt>
    <dgm:pt modelId="{2AA6ED29-FDE8-44B4-9240-FACE20E913EF}" type="pres">
      <dgm:prSet presAssocID="{038B3190-4C7D-4067-98D3-E98A514DF7CD}" presName="childText" presStyleLbl="bgAcc1" presStyleIdx="1" presStyleCnt="8" custScaleX="446176" custScaleY="193943" custLinFactNeighborX="54196" custLinFactNeighborY="19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32F408-ED69-494D-A561-78A7FD1F12D4}" type="pres">
      <dgm:prSet presAssocID="{A8BF653A-E484-4B5C-8D9D-4A5D66FB2B68}" presName="Name13" presStyleLbl="parChTrans1D2" presStyleIdx="2" presStyleCnt="8"/>
      <dgm:spPr/>
      <dgm:t>
        <a:bodyPr/>
        <a:lstStyle/>
        <a:p>
          <a:endParaRPr lang="ru-RU"/>
        </a:p>
      </dgm:t>
    </dgm:pt>
    <dgm:pt modelId="{560003FD-45E6-49A0-A740-351F5C232271}" type="pres">
      <dgm:prSet presAssocID="{2674580A-B312-4B13-8451-AB6A6DABDBA3}" presName="childText" presStyleLbl="bgAcc1" presStyleIdx="2" presStyleCnt="8" custScaleX="446176" custScaleY="145795" custLinFactNeighborX="54196" custLinFactNeighborY="19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0613B8-91CB-403C-BF57-82BF3532BC0E}" type="pres">
      <dgm:prSet presAssocID="{2F59CB69-2DF9-4095-96E1-EF97FF2B3F6E}" presName="Name13" presStyleLbl="parChTrans1D2" presStyleIdx="3" presStyleCnt="8"/>
      <dgm:spPr/>
      <dgm:t>
        <a:bodyPr/>
        <a:lstStyle/>
        <a:p>
          <a:endParaRPr lang="ru-RU"/>
        </a:p>
      </dgm:t>
    </dgm:pt>
    <dgm:pt modelId="{EE3F4783-0E81-4656-8705-47C23A44F0FE}" type="pres">
      <dgm:prSet presAssocID="{A6D80CA9-DE00-4101-BB8A-686D4C688A78}" presName="childText" presStyleLbl="bgAcc1" presStyleIdx="3" presStyleCnt="8" custScaleX="446176" custScaleY="105521" custLinFactNeighborX="54196" custLinFactNeighborY="19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7F131A-909D-4AF0-8621-6A582A65DB2C}" type="pres">
      <dgm:prSet presAssocID="{0EF2FC66-55B0-44E3-89F1-BE8CFC6C8977}" presName="root" presStyleCnt="0"/>
      <dgm:spPr/>
    </dgm:pt>
    <dgm:pt modelId="{AEAC1FB9-4CDE-4B07-98CE-FFFEE468CEEB}" type="pres">
      <dgm:prSet presAssocID="{0EF2FC66-55B0-44E3-89F1-BE8CFC6C8977}" presName="rootComposite" presStyleCnt="0"/>
      <dgm:spPr/>
    </dgm:pt>
    <dgm:pt modelId="{3558B97D-3577-4F10-85A1-42652622711F}" type="pres">
      <dgm:prSet presAssocID="{0EF2FC66-55B0-44E3-89F1-BE8CFC6C8977}" presName="rootText" presStyleLbl="node1" presStyleIdx="1" presStyleCnt="2" custScaleX="477534" custScaleY="155059"/>
      <dgm:spPr/>
      <dgm:t>
        <a:bodyPr/>
        <a:lstStyle/>
        <a:p>
          <a:endParaRPr lang="ru-RU"/>
        </a:p>
      </dgm:t>
    </dgm:pt>
    <dgm:pt modelId="{75F1C365-7023-4CFB-8DE7-4EC089103705}" type="pres">
      <dgm:prSet presAssocID="{0EF2FC66-55B0-44E3-89F1-BE8CFC6C8977}" presName="rootConnector" presStyleLbl="node1" presStyleIdx="1" presStyleCnt="2"/>
      <dgm:spPr/>
      <dgm:t>
        <a:bodyPr/>
        <a:lstStyle/>
        <a:p>
          <a:endParaRPr lang="ru-RU"/>
        </a:p>
      </dgm:t>
    </dgm:pt>
    <dgm:pt modelId="{A60AAE8D-090E-4713-ACA8-7218659CBAF6}" type="pres">
      <dgm:prSet presAssocID="{0EF2FC66-55B0-44E3-89F1-BE8CFC6C8977}" presName="childShape" presStyleCnt="0"/>
      <dgm:spPr/>
    </dgm:pt>
    <dgm:pt modelId="{3E770285-81FB-4120-B5AC-97430CC298EA}" type="pres">
      <dgm:prSet presAssocID="{CF4861E4-357B-463A-8F2F-82D2360CC5C6}" presName="Name13" presStyleLbl="parChTrans1D2" presStyleIdx="4" presStyleCnt="8"/>
      <dgm:spPr/>
      <dgm:t>
        <a:bodyPr/>
        <a:lstStyle/>
        <a:p>
          <a:endParaRPr lang="ru-RU"/>
        </a:p>
      </dgm:t>
    </dgm:pt>
    <dgm:pt modelId="{06179A32-ED53-4B64-94EA-9926D4FFFDFD}" type="pres">
      <dgm:prSet presAssocID="{38310923-7623-499A-8AF2-D98994760757}" presName="childText" presStyleLbl="bgAcc1" presStyleIdx="4" presStyleCnt="8" custScaleX="446176" custScaleY="193943" custLinFactNeighborX="40354" custLinFactNeighborY="19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520C5D-48CD-4465-8A9A-08A3C939F73A}" type="pres">
      <dgm:prSet presAssocID="{2C4DFFFF-1F77-4EF7-B30D-C2C0E6F96308}" presName="Name13" presStyleLbl="parChTrans1D2" presStyleIdx="5" presStyleCnt="8"/>
      <dgm:spPr/>
      <dgm:t>
        <a:bodyPr/>
        <a:lstStyle/>
        <a:p>
          <a:endParaRPr lang="ru-RU"/>
        </a:p>
      </dgm:t>
    </dgm:pt>
    <dgm:pt modelId="{86DCA518-D773-41B2-983F-29A973C2880B}" type="pres">
      <dgm:prSet presAssocID="{BA5B7EC0-B973-43A5-B960-E4B6F1229684}" presName="childText" presStyleLbl="bgAcc1" presStyleIdx="5" presStyleCnt="8" custScaleX="446176" custScaleY="193943" custLinFactNeighborX="54196" custLinFactNeighborY="19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0AC0E8-9285-4CD8-8ED4-6C398014E6E1}" type="pres">
      <dgm:prSet presAssocID="{3981BF93-C47C-4F1F-B4DF-54DB1F4A405E}" presName="Name13" presStyleLbl="parChTrans1D2" presStyleIdx="6" presStyleCnt="8"/>
      <dgm:spPr/>
      <dgm:t>
        <a:bodyPr/>
        <a:lstStyle/>
        <a:p>
          <a:endParaRPr lang="ru-RU"/>
        </a:p>
      </dgm:t>
    </dgm:pt>
    <dgm:pt modelId="{8A7EFBF5-D3E7-4C8F-A6F3-D776B7882427}" type="pres">
      <dgm:prSet presAssocID="{18F9E052-8052-4CEB-BF2C-E410166CEC46}" presName="childText" presStyleLbl="bgAcc1" presStyleIdx="6" presStyleCnt="8" custScaleX="446176" custScaleY="125648" custLinFactNeighborX="54196" custLinFactNeighborY="19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62D29B-563E-45DF-B693-B77284C7D2E8}" type="pres">
      <dgm:prSet presAssocID="{B744B61E-6C4C-4B49-B698-F10DF389373A}" presName="Name13" presStyleLbl="parChTrans1D2" presStyleIdx="7" presStyleCnt="8"/>
      <dgm:spPr/>
      <dgm:t>
        <a:bodyPr/>
        <a:lstStyle/>
        <a:p>
          <a:endParaRPr lang="ru-RU"/>
        </a:p>
      </dgm:t>
    </dgm:pt>
    <dgm:pt modelId="{FAF83567-B5BF-4EF7-9A9F-BF97DE87BE16}" type="pres">
      <dgm:prSet presAssocID="{28FF936D-88D0-4C7B-83A5-E1E241ADF398}" presName="childText" presStyleLbl="bgAcc1" presStyleIdx="7" presStyleCnt="8" custScaleX="446176" custScaleY="100656" custLinFactNeighborX="54196" custLinFactNeighborY="19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665F62-72A5-4A2A-A761-104182A9C6DD}" type="presOf" srcId="{28FF936D-88D0-4C7B-83A5-E1E241ADF398}" destId="{FAF83567-B5BF-4EF7-9A9F-BF97DE87BE16}" srcOrd="0" destOrd="0" presId="urn:microsoft.com/office/officeart/2005/8/layout/hierarchy3"/>
    <dgm:cxn modelId="{BCEC7B45-9196-421D-AAF8-16E13FF6BDDA}" type="presOf" srcId="{2674580A-B312-4B13-8451-AB6A6DABDBA3}" destId="{560003FD-45E6-49A0-A740-351F5C232271}" srcOrd="0" destOrd="0" presId="urn:microsoft.com/office/officeart/2005/8/layout/hierarchy3"/>
    <dgm:cxn modelId="{6EDB0ACD-037C-4D11-91CE-33D0F6FD7155}" srcId="{0EF2FC66-55B0-44E3-89F1-BE8CFC6C8977}" destId="{18F9E052-8052-4CEB-BF2C-E410166CEC46}" srcOrd="2" destOrd="0" parTransId="{3981BF93-C47C-4F1F-B4DF-54DB1F4A405E}" sibTransId="{8EEEFAE2-2831-4C4D-8649-698D83685986}"/>
    <dgm:cxn modelId="{8D2AAF4F-9EAE-4A31-98B2-0E091096D03C}" type="presOf" srcId="{3981BF93-C47C-4F1F-B4DF-54DB1F4A405E}" destId="{E00AC0E8-9285-4CD8-8ED4-6C398014E6E1}" srcOrd="0" destOrd="0" presId="urn:microsoft.com/office/officeart/2005/8/layout/hierarchy3"/>
    <dgm:cxn modelId="{FCDF3913-1386-4064-981B-1F6FC516180E}" type="presOf" srcId="{BC599E40-83D9-4332-88A1-F70795C478C8}" destId="{64EBA4BF-0637-4F23-B153-B40D68C9CCE2}" srcOrd="0" destOrd="0" presId="urn:microsoft.com/office/officeart/2005/8/layout/hierarchy3"/>
    <dgm:cxn modelId="{40FDBD31-5013-4607-BA67-40C6E8EFEE33}" srcId="{0EF2FC66-55B0-44E3-89F1-BE8CFC6C8977}" destId="{38310923-7623-499A-8AF2-D98994760757}" srcOrd="0" destOrd="0" parTransId="{CF4861E4-357B-463A-8F2F-82D2360CC5C6}" sibTransId="{6E0EFA26-7F1C-421A-87C5-5A9B04B739EA}"/>
    <dgm:cxn modelId="{43C09ADE-FCFB-4761-9410-B3BE7206A290}" srcId="{0EF2FC66-55B0-44E3-89F1-BE8CFC6C8977}" destId="{BA5B7EC0-B973-43A5-B960-E4B6F1229684}" srcOrd="1" destOrd="0" parTransId="{2C4DFFFF-1F77-4EF7-B30D-C2C0E6F96308}" sibTransId="{E99129DD-6575-4619-9F4B-7AD2C4107354}"/>
    <dgm:cxn modelId="{57FD8500-C40C-4BB6-AC17-39E8C93FF48F}" type="presOf" srcId="{A8BF653A-E484-4B5C-8D9D-4A5D66FB2B68}" destId="{BC32F408-ED69-494D-A561-78A7FD1F12D4}" srcOrd="0" destOrd="0" presId="urn:microsoft.com/office/officeart/2005/8/layout/hierarchy3"/>
    <dgm:cxn modelId="{1E044114-E420-4064-A6BC-418497957BB6}" type="presOf" srcId="{038B3190-4C7D-4067-98D3-E98A514DF7CD}" destId="{2AA6ED29-FDE8-44B4-9240-FACE20E913EF}" srcOrd="0" destOrd="0" presId="urn:microsoft.com/office/officeart/2005/8/layout/hierarchy3"/>
    <dgm:cxn modelId="{1130A714-B6B4-4353-9240-18A5204E7B93}" srcId="{EFA6056E-3A12-48FC-AAAC-B38AA74D7994}" destId="{353E911F-1BF8-48AD-BEBE-CCD4E0AA8277}" srcOrd="0" destOrd="0" parTransId="{BF126EEB-EC58-42BF-A9F9-B0BDD093A12F}" sibTransId="{61B08667-7FC6-46D2-A0E8-583BF73B6026}"/>
    <dgm:cxn modelId="{1C25372F-E8EC-47FD-B0BC-4FDF6CB864C6}" type="presOf" srcId="{D49CD203-8592-4233-96C5-95A6EBCEEE43}" destId="{D2373CDF-D8C9-4444-8871-B5A3604FBD40}" srcOrd="0" destOrd="0" presId="urn:microsoft.com/office/officeart/2005/8/layout/hierarchy3"/>
    <dgm:cxn modelId="{89B4A000-4C80-4157-A257-88681E3116F9}" type="presOf" srcId="{2C4DFFFF-1F77-4EF7-B30D-C2C0E6F96308}" destId="{BD520C5D-48CD-4465-8A9A-08A3C939F73A}" srcOrd="0" destOrd="0" presId="urn:microsoft.com/office/officeart/2005/8/layout/hierarchy3"/>
    <dgm:cxn modelId="{92E876CF-5963-470B-B0DB-7BF84F922727}" srcId="{EFA6056E-3A12-48FC-AAAC-B38AA74D7994}" destId="{0EF2FC66-55B0-44E3-89F1-BE8CFC6C8977}" srcOrd="1" destOrd="0" parTransId="{6F464BCF-8B46-458A-9249-171AF1D5ECB3}" sibTransId="{F57D24B2-8347-4FA0-883D-2D5D905CE8EB}"/>
    <dgm:cxn modelId="{6BD9131B-AC33-44DD-9D59-1FCC0104D842}" srcId="{0EF2FC66-55B0-44E3-89F1-BE8CFC6C8977}" destId="{28FF936D-88D0-4C7B-83A5-E1E241ADF398}" srcOrd="3" destOrd="0" parTransId="{B744B61E-6C4C-4B49-B698-F10DF389373A}" sibTransId="{1FEB0414-BB10-41AA-A4F3-B52CF85639E6}"/>
    <dgm:cxn modelId="{F7E23BF3-A21E-4990-8D71-83E3D2A71A16}" type="presOf" srcId="{BA5B7EC0-B973-43A5-B960-E4B6F1229684}" destId="{86DCA518-D773-41B2-983F-29A973C2880B}" srcOrd="0" destOrd="0" presId="urn:microsoft.com/office/officeart/2005/8/layout/hierarchy3"/>
    <dgm:cxn modelId="{EBA161D3-E006-4433-823F-8723C13B3C5E}" type="presOf" srcId="{0EF2FC66-55B0-44E3-89F1-BE8CFC6C8977}" destId="{75F1C365-7023-4CFB-8DE7-4EC089103705}" srcOrd="1" destOrd="0" presId="urn:microsoft.com/office/officeart/2005/8/layout/hierarchy3"/>
    <dgm:cxn modelId="{55623275-20D2-459E-AD50-6837E9980C46}" type="presOf" srcId="{4862A224-B2AA-41C1-9581-DAAEA4FFDDBC}" destId="{9431A893-D63A-42DE-86A4-CE2441F71750}" srcOrd="0" destOrd="0" presId="urn:microsoft.com/office/officeart/2005/8/layout/hierarchy3"/>
    <dgm:cxn modelId="{CA7B8E5E-4B6C-4339-A49D-1586921E70FE}" type="presOf" srcId="{CF4861E4-357B-463A-8F2F-82D2360CC5C6}" destId="{3E770285-81FB-4120-B5AC-97430CC298EA}" srcOrd="0" destOrd="0" presId="urn:microsoft.com/office/officeart/2005/8/layout/hierarchy3"/>
    <dgm:cxn modelId="{4C07569A-B609-4AF9-BD35-FF91467F21F7}" srcId="{353E911F-1BF8-48AD-BEBE-CCD4E0AA8277}" destId="{D49CD203-8592-4233-96C5-95A6EBCEEE43}" srcOrd="0" destOrd="0" parTransId="{4862A224-B2AA-41C1-9581-DAAEA4FFDDBC}" sibTransId="{BDF16FBA-6C15-4178-B156-87E7E88E10FF}"/>
    <dgm:cxn modelId="{1E755609-5740-4312-A04E-64E0B3FC8091}" type="presOf" srcId="{EFA6056E-3A12-48FC-AAAC-B38AA74D7994}" destId="{F02D16E1-852C-45BA-A855-63CCF32BA816}" srcOrd="0" destOrd="0" presId="urn:microsoft.com/office/officeart/2005/8/layout/hierarchy3"/>
    <dgm:cxn modelId="{43DCC5A5-AE16-4C7A-905C-C04C162456EE}" srcId="{353E911F-1BF8-48AD-BEBE-CCD4E0AA8277}" destId="{A6D80CA9-DE00-4101-BB8A-686D4C688A78}" srcOrd="3" destOrd="0" parTransId="{2F59CB69-2DF9-4095-96E1-EF97FF2B3F6E}" sibTransId="{8FACA00E-D1AF-4410-A971-C18AC42185F6}"/>
    <dgm:cxn modelId="{5AD093A5-C30C-4413-A9C6-3BF29406A05E}" type="presOf" srcId="{38310923-7623-499A-8AF2-D98994760757}" destId="{06179A32-ED53-4B64-94EA-9926D4FFFDFD}" srcOrd="0" destOrd="0" presId="urn:microsoft.com/office/officeart/2005/8/layout/hierarchy3"/>
    <dgm:cxn modelId="{250E4BF4-E48D-4518-B2C9-EF84A20B4647}" type="presOf" srcId="{353E911F-1BF8-48AD-BEBE-CCD4E0AA8277}" destId="{1AF3D7C9-5777-4632-B136-8405C6EEFD49}" srcOrd="0" destOrd="0" presId="urn:microsoft.com/office/officeart/2005/8/layout/hierarchy3"/>
    <dgm:cxn modelId="{216A21A4-6432-4FE5-8105-6968D568C583}" srcId="{353E911F-1BF8-48AD-BEBE-CCD4E0AA8277}" destId="{2674580A-B312-4B13-8451-AB6A6DABDBA3}" srcOrd="2" destOrd="0" parTransId="{A8BF653A-E484-4B5C-8D9D-4A5D66FB2B68}" sibTransId="{A9359DCC-AAD9-4661-A06E-02907734E9E1}"/>
    <dgm:cxn modelId="{D1BD4B72-D79A-4F7A-96AE-06021D2D42D7}" type="presOf" srcId="{18F9E052-8052-4CEB-BF2C-E410166CEC46}" destId="{8A7EFBF5-D3E7-4C8F-A6F3-D776B7882427}" srcOrd="0" destOrd="0" presId="urn:microsoft.com/office/officeart/2005/8/layout/hierarchy3"/>
    <dgm:cxn modelId="{1C19843F-CC26-4BB9-A18E-4AC70CA2B9B2}" type="presOf" srcId="{353E911F-1BF8-48AD-BEBE-CCD4E0AA8277}" destId="{59A12E7A-EE3D-4B5D-9CC2-6AB71272014E}" srcOrd="1" destOrd="0" presId="urn:microsoft.com/office/officeart/2005/8/layout/hierarchy3"/>
    <dgm:cxn modelId="{3874FE16-5DE5-4153-953C-13F8D1952B80}" type="presOf" srcId="{A6D80CA9-DE00-4101-BB8A-686D4C688A78}" destId="{EE3F4783-0E81-4656-8705-47C23A44F0FE}" srcOrd="0" destOrd="0" presId="urn:microsoft.com/office/officeart/2005/8/layout/hierarchy3"/>
    <dgm:cxn modelId="{78F11C73-4444-4040-9DA2-DA017C919609}" type="presOf" srcId="{2F59CB69-2DF9-4095-96E1-EF97FF2B3F6E}" destId="{6A0613B8-91CB-403C-BF57-82BF3532BC0E}" srcOrd="0" destOrd="0" presId="urn:microsoft.com/office/officeart/2005/8/layout/hierarchy3"/>
    <dgm:cxn modelId="{74E62DDE-DFE4-43FF-B1FC-437FC0B358C2}" type="presOf" srcId="{B744B61E-6C4C-4B49-B698-F10DF389373A}" destId="{6B62D29B-563E-45DF-B693-B77284C7D2E8}" srcOrd="0" destOrd="0" presId="urn:microsoft.com/office/officeart/2005/8/layout/hierarchy3"/>
    <dgm:cxn modelId="{A9276CC7-E8DD-489F-97AC-02B44A50BCBA}" srcId="{353E911F-1BF8-48AD-BEBE-CCD4E0AA8277}" destId="{038B3190-4C7D-4067-98D3-E98A514DF7CD}" srcOrd="1" destOrd="0" parTransId="{BC599E40-83D9-4332-88A1-F70795C478C8}" sibTransId="{F579BBBD-3699-42E1-8F7E-0F00C27DE8CE}"/>
    <dgm:cxn modelId="{AFC3D38B-E781-4BB2-93BE-F8280D408F85}" type="presOf" srcId="{0EF2FC66-55B0-44E3-89F1-BE8CFC6C8977}" destId="{3558B97D-3577-4F10-85A1-42652622711F}" srcOrd="0" destOrd="0" presId="urn:microsoft.com/office/officeart/2005/8/layout/hierarchy3"/>
    <dgm:cxn modelId="{CBCF46FA-A566-4633-A8E2-2B7D6EA68046}" type="presParOf" srcId="{F02D16E1-852C-45BA-A855-63CCF32BA816}" destId="{4527FE91-9582-484A-AE74-521690E20AB3}" srcOrd="0" destOrd="0" presId="urn:microsoft.com/office/officeart/2005/8/layout/hierarchy3"/>
    <dgm:cxn modelId="{F5D4DCC0-8394-46CD-A27B-6F69F00048A8}" type="presParOf" srcId="{4527FE91-9582-484A-AE74-521690E20AB3}" destId="{174120DE-08EA-4A08-AE47-1BEE317BE2A0}" srcOrd="0" destOrd="0" presId="urn:microsoft.com/office/officeart/2005/8/layout/hierarchy3"/>
    <dgm:cxn modelId="{ABCAAED0-255F-4328-9C65-BF41A60499A6}" type="presParOf" srcId="{174120DE-08EA-4A08-AE47-1BEE317BE2A0}" destId="{1AF3D7C9-5777-4632-B136-8405C6EEFD49}" srcOrd="0" destOrd="0" presId="urn:microsoft.com/office/officeart/2005/8/layout/hierarchy3"/>
    <dgm:cxn modelId="{9CFDD14E-2629-470E-A449-34F3FD870280}" type="presParOf" srcId="{174120DE-08EA-4A08-AE47-1BEE317BE2A0}" destId="{59A12E7A-EE3D-4B5D-9CC2-6AB71272014E}" srcOrd="1" destOrd="0" presId="urn:microsoft.com/office/officeart/2005/8/layout/hierarchy3"/>
    <dgm:cxn modelId="{FDF0BB9B-3AE7-408D-90F3-FEA2526D3D48}" type="presParOf" srcId="{4527FE91-9582-484A-AE74-521690E20AB3}" destId="{65690F4B-11EF-4A5B-AF59-373E7C7283C2}" srcOrd="1" destOrd="0" presId="urn:microsoft.com/office/officeart/2005/8/layout/hierarchy3"/>
    <dgm:cxn modelId="{14A2F875-7E4E-4F99-9FA3-41F82250341D}" type="presParOf" srcId="{65690F4B-11EF-4A5B-AF59-373E7C7283C2}" destId="{9431A893-D63A-42DE-86A4-CE2441F71750}" srcOrd="0" destOrd="0" presId="urn:microsoft.com/office/officeart/2005/8/layout/hierarchy3"/>
    <dgm:cxn modelId="{A3999315-70F1-4117-9E0B-4E465CC1B691}" type="presParOf" srcId="{65690F4B-11EF-4A5B-AF59-373E7C7283C2}" destId="{D2373CDF-D8C9-4444-8871-B5A3604FBD40}" srcOrd="1" destOrd="0" presId="urn:microsoft.com/office/officeart/2005/8/layout/hierarchy3"/>
    <dgm:cxn modelId="{D2D78981-4EEA-4EBF-93CF-FF963682864A}" type="presParOf" srcId="{65690F4B-11EF-4A5B-AF59-373E7C7283C2}" destId="{64EBA4BF-0637-4F23-B153-B40D68C9CCE2}" srcOrd="2" destOrd="0" presId="urn:microsoft.com/office/officeart/2005/8/layout/hierarchy3"/>
    <dgm:cxn modelId="{032FCCA0-C5FB-49DF-86D6-4461FCDA9774}" type="presParOf" srcId="{65690F4B-11EF-4A5B-AF59-373E7C7283C2}" destId="{2AA6ED29-FDE8-44B4-9240-FACE20E913EF}" srcOrd="3" destOrd="0" presId="urn:microsoft.com/office/officeart/2005/8/layout/hierarchy3"/>
    <dgm:cxn modelId="{A0FE417D-D861-46EF-A2EB-3596535EA840}" type="presParOf" srcId="{65690F4B-11EF-4A5B-AF59-373E7C7283C2}" destId="{BC32F408-ED69-494D-A561-78A7FD1F12D4}" srcOrd="4" destOrd="0" presId="urn:microsoft.com/office/officeart/2005/8/layout/hierarchy3"/>
    <dgm:cxn modelId="{5B9AC175-AD36-424A-9EFB-24FACA058C76}" type="presParOf" srcId="{65690F4B-11EF-4A5B-AF59-373E7C7283C2}" destId="{560003FD-45E6-49A0-A740-351F5C232271}" srcOrd="5" destOrd="0" presId="urn:microsoft.com/office/officeart/2005/8/layout/hierarchy3"/>
    <dgm:cxn modelId="{64822D15-8A24-4631-9D2E-8CDB8D1351FF}" type="presParOf" srcId="{65690F4B-11EF-4A5B-AF59-373E7C7283C2}" destId="{6A0613B8-91CB-403C-BF57-82BF3532BC0E}" srcOrd="6" destOrd="0" presId="urn:microsoft.com/office/officeart/2005/8/layout/hierarchy3"/>
    <dgm:cxn modelId="{C1321734-E359-4440-BB92-BA9AC333FDA4}" type="presParOf" srcId="{65690F4B-11EF-4A5B-AF59-373E7C7283C2}" destId="{EE3F4783-0E81-4656-8705-47C23A44F0FE}" srcOrd="7" destOrd="0" presId="urn:microsoft.com/office/officeart/2005/8/layout/hierarchy3"/>
    <dgm:cxn modelId="{2F42796D-D988-4421-BC90-56AA53C6855E}" type="presParOf" srcId="{F02D16E1-852C-45BA-A855-63CCF32BA816}" destId="{867F131A-909D-4AF0-8621-6A582A65DB2C}" srcOrd="1" destOrd="0" presId="urn:microsoft.com/office/officeart/2005/8/layout/hierarchy3"/>
    <dgm:cxn modelId="{59722EE8-57BC-4020-AE6A-D2108458C545}" type="presParOf" srcId="{867F131A-909D-4AF0-8621-6A582A65DB2C}" destId="{AEAC1FB9-4CDE-4B07-98CE-FFFEE468CEEB}" srcOrd="0" destOrd="0" presId="urn:microsoft.com/office/officeart/2005/8/layout/hierarchy3"/>
    <dgm:cxn modelId="{3FADDFB9-CDD6-4C5D-90B8-20C19A53EC5A}" type="presParOf" srcId="{AEAC1FB9-4CDE-4B07-98CE-FFFEE468CEEB}" destId="{3558B97D-3577-4F10-85A1-42652622711F}" srcOrd="0" destOrd="0" presId="urn:microsoft.com/office/officeart/2005/8/layout/hierarchy3"/>
    <dgm:cxn modelId="{8AFC48C7-259B-4F99-A653-21801C406156}" type="presParOf" srcId="{AEAC1FB9-4CDE-4B07-98CE-FFFEE468CEEB}" destId="{75F1C365-7023-4CFB-8DE7-4EC089103705}" srcOrd="1" destOrd="0" presId="urn:microsoft.com/office/officeart/2005/8/layout/hierarchy3"/>
    <dgm:cxn modelId="{FBDBCC29-23BE-4CCB-9F94-9B0F948048A9}" type="presParOf" srcId="{867F131A-909D-4AF0-8621-6A582A65DB2C}" destId="{A60AAE8D-090E-4713-ACA8-7218659CBAF6}" srcOrd="1" destOrd="0" presId="urn:microsoft.com/office/officeart/2005/8/layout/hierarchy3"/>
    <dgm:cxn modelId="{927AADE3-C868-4E42-A08C-31FC5A2C7474}" type="presParOf" srcId="{A60AAE8D-090E-4713-ACA8-7218659CBAF6}" destId="{3E770285-81FB-4120-B5AC-97430CC298EA}" srcOrd="0" destOrd="0" presId="urn:microsoft.com/office/officeart/2005/8/layout/hierarchy3"/>
    <dgm:cxn modelId="{B70DD699-6D6B-4980-A3F8-2E0035255AE8}" type="presParOf" srcId="{A60AAE8D-090E-4713-ACA8-7218659CBAF6}" destId="{06179A32-ED53-4B64-94EA-9926D4FFFDFD}" srcOrd="1" destOrd="0" presId="urn:microsoft.com/office/officeart/2005/8/layout/hierarchy3"/>
    <dgm:cxn modelId="{C213B355-9471-421B-8D8E-7FC4F7805FE8}" type="presParOf" srcId="{A60AAE8D-090E-4713-ACA8-7218659CBAF6}" destId="{BD520C5D-48CD-4465-8A9A-08A3C939F73A}" srcOrd="2" destOrd="0" presId="urn:microsoft.com/office/officeart/2005/8/layout/hierarchy3"/>
    <dgm:cxn modelId="{834A7B37-16A9-4AF5-AD15-EF4722A5C796}" type="presParOf" srcId="{A60AAE8D-090E-4713-ACA8-7218659CBAF6}" destId="{86DCA518-D773-41B2-983F-29A973C2880B}" srcOrd="3" destOrd="0" presId="urn:microsoft.com/office/officeart/2005/8/layout/hierarchy3"/>
    <dgm:cxn modelId="{478D4C8E-89F5-44CA-925B-AC8E1985BEDA}" type="presParOf" srcId="{A60AAE8D-090E-4713-ACA8-7218659CBAF6}" destId="{E00AC0E8-9285-4CD8-8ED4-6C398014E6E1}" srcOrd="4" destOrd="0" presId="urn:microsoft.com/office/officeart/2005/8/layout/hierarchy3"/>
    <dgm:cxn modelId="{2F846986-5C93-4AD4-935B-DC2991BFC6AA}" type="presParOf" srcId="{A60AAE8D-090E-4713-ACA8-7218659CBAF6}" destId="{8A7EFBF5-D3E7-4C8F-A6F3-D776B7882427}" srcOrd="5" destOrd="0" presId="urn:microsoft.com/office/officeart/2005/8/layout/hierarchy3"/>
    <dgm:cxn modelId="{30D73FAD-5978-4E6D-86A4-E2FCE1F6721D}" type="presParOf" srcId="{A60AAE8D-090E-4713-ACA8-7218659CBAF6}" destId="{6B62D29B-563E-45DF-B693-B77284C7D2E8}" srcOrd="6" destOrd="0" presId="urn:microsoft.com/office/officeart/2005/8/layout/hierarchy3"/>
    <dgm:cxn modelId="{1C5F3CE8-4C98-4496-A1CD-136B58FB93DF}" type="presParOf" srcId="{A60AAE8D-090E-4713-ACA8-7218659CBAF6}" destId="{FAF83567-B5BF-4EF7-9A9F-BF97DE87BE16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B07FA40-5AF4-40B8-A7F2-9C57EEA332E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A24E7B-3C1C-445F-8DB1-821B7A612AEF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algn="ctr" rtl="0"/>
          <a:r>
            <a:rPr lang="ru-RU" b="1" dirty="0" smtClean="0"/>
            <a:t>Федеральный закон от 03.07.2016 № 345-ФЗ</a:t>
          </a:r>
          <a:endParaRPr lang="ru-RU" dirty="0"/>
        </a:p>
      </dgm:t>
    </dgm:pt>
    <dgm:pt modelId="{1DAF6544-9799-4545-9EFB-EF1346D977F2}" type="parTrans" cxnId="{4349BB4E-2F5F-45DB-B591-FB146AC5A98C}">
      <dgm:prSet/>
      <dgm:spPr/>
      <dgm:t>
        <a:bodyPr/>
        <a:lstStyle/>
        <a:p>
          <a:endParaRPr lang="ru-RU"/>
        </a:p>
      </dgm:t>
    </dgm:pt>
    <dgm:pt modelId="{1D927164-CFAD-4FEF-9155-50323A6D72F2}" type="sibTrans" cxnId="{4349BB4E-2F5F-45DB-B591-FB146AC5A98C}">
      <dgm:prSet/>
      <dgm:spPr/>
      <dgm:t>
        <a:bodyPr/>
        <a:lstStyle/>
        <a:p>
          <a:endParaRPr lang="ru-RU"/>
        </a:p>
      </dgm:t>
    </dgm:pt>
    <dgm:pt modelId="{C84B9D45-F2FA-4F9F-9281-E35853C5E1B7}" type="pres">
      <dgm:prSet presAssocID="{FB07FA40-5AF4-40B8-A7F2-9C57EEA332E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315D89-163D-4EEA-B891-187966CF4AED}" type="pres">
      <dgm:prSet presAssocID="{0DA24E7B-3C1C-445F-8DB1-821B7A612AE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49BB4E-2F5F-45DB-B591-FB146AC5A98C}" srcId="{FB07FA40-5AF4-40B8-A7F2-9C57EEA332E3}" destId="{0DA24E7B-3C1C-445F-8DB1-821B7A612AEF}" srcOrd="0" destOrd="0" parTransId="{1DAF6544-9799-4545-9EFB-EF1346D977F2}" sibTransId="{1D927164-CFAD-4FEF-9155-50323A6D72F2}"/>
    <dgm:cxn modelId="{2ABB635E-ED22-4BF9-8106-087BC852EE2F}" type="presOf" srcId="{0DA24E7B-3C1C-445F-8DB1-821B7A612AEF}" destId="{2D315D89-163D-4EEA-B891-187966CF4AED}" srcOrd="0" destOrd="0" presId="urn:microsoft.com/office/officeart/2005/8/layout/vList2"/>
    <dgm:cxn modelId="{EAD9168A-3543-4762-B845-351030DA547F}" type="presOf" srcId="{FB07FA40-5AF4-40B8-A7F2-9C57EEA332E3}" destId="{C84B9D45-F2FA-4F9F-9281-E35853C5E1B7}" srcOrd="0" destOrd="0" presId="urn:microsoft.com/office/officeart/2005/8/layout/vList2"/>
    <dgm:cxn modelId="{77B98849-1EDD-4EB6-A14F-E510A1D3058B}" type="presParOf" srcId="{C84B9D45-F2FA-4F9F-9281-E35853C5E1B7}" destId="{2D315D89-163D-4EEA-B891-187966CF4AE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8BDF3B3-8C0D-436E-8414-980070A0C1BF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B86D6135-B9A0-417C-9227-1F6360845DBB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rPr>
            <a:t>Дальнейшее постепенное реформирование системы бухгалтерского (бюджетного) учета </a:t>
          </a:r>
        </a:p>
      </dgm:t>
    </dgm:pt>
    <dgm:pt modelId="{114234F7-0443-45A7-8B3E-F3E43C78DAF4}" type="parTrans" cxnId="{66C5012E-65EE-46DB-A066-F2B5D70E7B67}">
      <dgm:prSet/>
      <dgm:spPr/>
      <dgm:t>
        <a:bodyPr/>
        <a:lstStyle/>
        <a:p>
          <a:endParaRPr lang="ru-RU" sz="2000" b="1">
            <a:effectLst/>
          </a:endParaRPr>
        </a:p>
      </dgm:t>
    </dgm:pt>
    <dgm:pt modelId="{F0661955-1584-476B-AD15-7085A40070A7}" type="sibTrans" cxnId="{66C5012E-65EE-46DB-A066-F2B5D70E7B67}">
      <dgm:prSet/>
      <dgm:spPr/>
      <dgm:t>
        <a:bodyPr/>
        <a:lstStyle/>
        <a:p>
          <a:endParaRPr lang="ru-RU" sz="2000" b="1">
            <a:effectLst/>
          </a:endParaRPr>
        </a:p>
      </dgm:t>
    </dgm:pt>
    <dgm:pt modelId="{77B207AF-E8E8-49AD-AAA9-E257C6C9BED4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lang="ru-RU" altLang="ru-RU" sz="2000" b="0" dirty="0" smtClean="0">
            <a:solidFill>
              <a:schemeClr val="tx1"/>
            </a:solidFill>
            <a:latin typeface="+mn-lt"/>
          </a:endParaRP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ru-RU" altLang="ru-RU" sz="2000" b="0" dirty="0" smtClean="0">
              <a:solidFill>
                <a:schemeClr val="tx1"/>
              </a:solidFill>
              <a:latin typeface="+mn-lt"/>
            </a:rPr>
            <a:t>Гармонизация с международными стандартами.</a:t>
          </a: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lang="ru-RU" altLang="ru-RU" sz="2000" b="0" dirty="0" smtClean="0">
            <a:solidFill>
              <a:schemeClr val="tx1"/>
            </a:solidFill>
            <a:latin typeface="+mn-lt"/>
          </a:endParaRP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rPr>
            <a:t>Разработка, утверждение и</a:t>
          </a: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rPr>
            <a:t>внедрение</a:t>
          </a: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rPr>
            <a:t>Федеральных стандартов</a:t>
          </a: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20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lt"/>
            <a:cs typeface="Times New Roman" panose="02020603050405020304" pitchFamily="18" charset="0"/>
          </a:endParaRPr>
        </a:p>
      </dgm:t>
    </dgm:pt>
    <dgm:pt modelId="{E575DF50-0822-450B-8F96-26D4854A9C4B}" type="parTrans" cxnId="{FCB79A13-26A0-44E9-AE1D-1533166705BB}">
      <dgm:prSet/>
      <dgm:spPr/>
      <dgm:t>
        <a:bodyPr/>
        <a:lstStyle/>
        <a:p>
          <a:endParaRPr lang="ru-RU" sz="2000" b="1">
            <a:effectLst/>
          </a:endParaRPr>
        </a:p>
      </dgm:t>
    </dgm:pt>
    <dgm:pt modelId="{0C7424FA-9C42-4217-A420-D3E2A86875E7}" type="sibTrans" cxnId="{FCB79A13-26A0-44E9-AE1D-1533166705BB}">
      <dgm:prSet/>
      <dgm:spPr/>
      <dgm:t>
        <a:bodyPr/>
        <a:lstStyle/>
        <a:p>
          <a:endParaRPr lang="ru-RU" sz="2000" b="1">
            <a:effectLst/>
          </a:endParaRPr>
        </a:p>
      </dgm:t>
    </dgm:pt>
    <dgm:pt modelId="{4725128D-01CD-46AA-8F6B-B22C9C743990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rPr>
            <a:t>Уточнение классификации.</a:t>
          </a: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20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lt"/>
            <a:cs typeface="Times New Roman" panose="02020603050405020304" pitchFamily="18" charset="0"/>
          </a:endParaRP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rPr>
            <a:t>Завершение работы по гармонизации КОСГУ с требованиями СНС и СГФ</a:t>
          </a:r>
        </a:p>
      </dgm:t>
    </dgm:pt>
    <dgm:pt modelId="{2C7A3F55-7A76-4FEE-8BA7-BD715F230957}" type="parTrans" cxnId="{6AFA37BB-FF78-4389-8E03-6E7E4974AE1D}">
      <dgm:prSet/>
      <dgm:spPr/>
      <dgm:t>
        <a:bodyPr/>
        <a:lstStyle/>
        <a:p>
          <a:endParaRPr lang="ru-RU" sz="2000" b="1">
            <a:effectLst/>
          </a:endParaRPr>
        </a:p>
      </dgm:t>
    </dgm:pt>
    <dgm:pt modelId="{C2BC401C-1E96-4905-A058-9AE1BA77AE70}" type="sibTrans" cxnId="{6AFA37BB-FF78-4389-8E03-6E7E4974AE1D}">
      <dgm:prSet/>
      <dgm:spPr/>
      <dgm:t>
        <a:bodyPr/>
        <a:lstStyle/>
        <a:p>
          <a:endParaRPr lang="ru-RU" sz="2000" b="1">
            <a:effectLst/>
          </a:endParaRPr>
        </a:p>
      </dgm:t>
    </dgm:pt>
    <dgm:pt modelId="{BF21A223-2F37-4FD3-A709-F6CD29709B04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ru-RU" altLang="ru-RU" sz="2000" b="0" dirty="0" smtClean="0">
              <a:solidFill>
                <a:schemeClr val="tx1"/>
              </a:solidFill>
              <a:latin typeface="+mn-lt"/>
            </a:rPr>
            <a:t>Изменения в отчетности.</a:t>
          </a: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lang="ru-RU" altLang="ru-RU" sz="2000" b="0" dirty="0" smtClean="0">
            <a:solidFill>
              <a:schemeClr val="tx1"/>
            </a:solidFill>
            <a:latin typeface="+mn-lt"/>
          </a:endParaRP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rPr>
            <a:t>Достоверность Прозрачность</a:t>
          </a: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rPr>
            <a:t>Полнота</a:t>
          </a: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rPr>
            <a:t>Своевременность</a:t>
          </a:r>
        </a:p>
      </dgm:t>
    </dgm:pt>
    <dgm:pt modelId="{AE978E8B-D0B3-461D-9FD6-8CE56B6C611C}" type="parTrans" cxnId="{FDA9C0CC-5CE8-40B0-A124-1153CBFDC1B6}">
      <dgm:prSet/>
      <dgm:spPr/>
      <dgm:t>
        <a:bodyPr/>
        <a:lstStyle/>
        <a:p>
          <a:endParaRPr lang="ru-RU" sz="2000" b="1">
            <a:effectLst/>
          </a:endParaRPr>
        </a:p>
      </dgm:t>
    </dgm:pt>
    <dgm:pt modelId="{CCDAE31B-B733-47F3-A68A-2914C4050A69}" type="sibTrans" cxnId="{FDA9C0CC-5CE8-40B0-A124-1153CBFDC1B6}">
      <dgm:prSet/>
      <dgm:spPr/>
      <dgm:t>
        <a:bodyPr/>
        <a:lstStyle/>
        <a:p>
          <a:endParaRPr lang="ru-RU" sz="2000" b="1">
            <a:effectLst/>
          </a:endParaRPr>
        </a:p>
      </dgm:t>
    </dgm:pt>
    <dgm:pt modelId="{6B566B34-B44E-41C7-947E-E8F265F5F357}" type="pres">
      <dgm:prSet presAssocID="{78BDF3B3-8C0D-436E-8414-980070A0C1B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EEE017D-4C0B-4033-BB82-E1BEFA2AAB8C}" type="pres">
      <dgm:prSet presAssocID="{B86D6135-B9A0-417C-9227-1F6360845DBB}" presName="hierRoot1" presStyleCnt="0">
        <dgm:presLayoutVars>
          <dgm:hierBranch/>
        </dgm:presLayoutVars>
      </dgm:prSet>
      <dgm:spPr/>
    </dgm:pt>
    <dgm:pt modelId="{A77B3973-69DB-441C-A6A6-4B5251AB8CAE}" type="pres">
      <dgm:prSet presAssocID="{B86D6135-B9A0-417C-9227-1F6360845DBB}" presName="rootComposite1" presStyleCnt="0"/>
      <dgm:spPr/>
    </dgm:pt>
    <dgm:pt modelId="{DAD19714-BFB0-4D41-B749-04CAE20F95A4}" type="pres">
      <dgm:prSet presAssocID="{B86D6135-B9A0-417C-9227-1F6360845DBB}" presName="rootText1" presStyleLbl="node0" presStyleIdx="0" presStyleCnt="1" custAng="0" custScaleX="305372" custScaleY="158732" custLinFactNeighborX="2189" custLinFactNeighborY="-177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FC2DD7-A43F-493D-A080-D8C04923A596}" type="pres">
      <dgm:prSet presAssocID="{B86D6135-B9A0-417C-9227-1F6360845DB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DA45D5D5-D74B-49B8-98AA-EFFC6D720E10}" type="pres">
      <dgm:prSet presAssocID="{B86D6135-B9A0-417C-9227-1F6360845DBB}" presName="hierChild2" presStyleCnt="0"/>
      <dgm:spPr/>
    </dgm:pt>
    <dgm:pt modelId="{680FEAB3-5540-49AA-804D-AB125D1A614F}" type="pres">
      <dgm:prSet presAssocID="{E575DF50-0822-450B-8F96-26D4854A9C4B}" presName="Name35" presStyleLbl="parChTrans1D2" presStyleIdx="0" presStyleCnt="3"/>
      <dgm:spPr/>
      <dgm:t>
        <a:bodyPr/>
        <a:lstStyle/>
        <a:p>
          <a:endParaRPr lang="ru-RU"/>
        </a:p>
      </dgm:t>
    </dgm:pt>
    <dgm:pt modelId="{60A05C05-2FDC-46CC-83DF-7A00621729E0}" type="pres">
      <dgm:prSet presAssocID="{77B207AF-E8E8-49AD-AAA9-E257C6C9BED4}" presName="hierRoot2" presStyleCnt="0">
        <dgm:presLayoutVars>
          <dgm:hierBranch/>
        </dgm:presLayoutVars>
      </dgm:prSet>
      <dgm:spPr/>
    </dgm:pt>
    <dgm:pt modelId="{786315E4-67D9-4644-9BC0-5077EB878536}" type="pres">
      <dgm:prSet presAssocID="{77B207AF-E8E8-49AD-AAA9-E257C6C9BED4}" presName="rootComposite" presStyleCnt="0"/>
      <dgm:spPr/>
    </dgm:pt>
    <dgm:pt modelId="{22352423-F4F2-448B-AF48-05CA6A457A78}" type="pres">
      <dgm:prSet presAssocID="{77B207AF-E8E8-49AD-AAA9-E257C6C9BED4}" presName="rootText" presStyleLbl="node2" presStyleIdx="0" presStyleCnt="3" custScaleX="142685" custScaleY="324175" custLinFactNeighborX="-3486" custLinFactNeighborY="-122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74CE3F6-FF4F-405D-B79A-3B34525D2F04}" type="pres">
      <dgm:prSet presAssocID="{77B207AF-E8E8-49AD-AAA9-E257C6C9BED4}" presName="rootConnector" presStyleLbl="node2" presStyleIdx="0" presStyleCnt="3"/>
      <dgm:spPr/>
      <dgm:t>
        <a:bodyPr/>
        <a:lstStyle/>
        <a:p>
          <a:endParaRPr lang="ru-RU"/>
        </a:p>
      </dgm:t>
    </dgm:pt>
    <dgm:pt modelId="{B37BED0F-C800-4CEB-8164-111FE8CCD562}" type="pres">
      <dgm:prSet presAssocID="{77B207AF-E8E8-49AD-AAA9-E257C6C9BED4}" presName="hierChild4" presStyleCnt="0"/>
      <dgm:spPr/>
    </dgm:pt>
    <dgm:pt modelId="{2309F93D-1C0E-43C6-8979-E05548FC9E3D}" type="pres">
      <dgm:prSet presAssocID="{77B207AF-E8E8-49AD-AAA9-E257C6C9BED4}" presName="hierChild5" presStyleCnt="0"/>
      <dgm:spPr/>
    </dgm:pt>
    <dgm:pt modelId="{DBABCC8D-B336-42F5-889D-92F746EB2DFC}" type="pres">
      <dgm:prSet presAssocID="{2C7A3F55-7A76-4FEE-8BA7-BD715F230957}" presName="Name35" presStyleLbl="parChTrans1D2" presStyleIdx="1" presStyleCnt="3"/>
      <dgm:spPr/>
      <dgm:t>
        <a:bodyPr/>
        <a:lstStyle/>
        <a:p>
          <a:endParaRPr lang="ru-RU"/>
        </a:p>
      </dgm:t>
    </dgm:pt>
    <dgm:pt modelId="{B9D4E052-B990-4314-8194-B678B0C0348A}" type="pres">
      <dgm:prSet presAssocID="{4725128D-01CD-46AA-8F6B-B22C9C743990}" presName="hierRoot2" presStyleCnt="0">
        <dgm:presLayoutVars>
          <dgm:hierBranch/>
        </dgm:presLayoutVars>
      </dgm:prSet>
      <dgm:spPr/>
    </dgm:pt>
    <dgm:pt modelId="{E23A8A4A-1795-4E69-B463-44DBC0A17C9B}" type="pres">
      <dgm:prSet presAssocID="{4725128D-01CD-46AA-8F6B-B22C9C743990}" presName="rootComposite" presStyleCnt="0"/>
      <dgm:spPr/>
    </dgm:pt>
    <dgm:pt modelId="{7D0CD871-A7D1-4DCC-B272-44990CA63AF1}" type="pres">
      <dgm:prSet presAssocID="{4725128D-01CD-46AA-8F6B-B22C9C743990}" presName="rootText" presStyleLbl="node2" presStyleIdx="1" presStyleCnt="3" custScaleX="118136" custScaleY="322831" custLinFactNeighborX="-2840" custLinFactNeighborY="-122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47E9E6-EF6F-4E14-AEF0-FD0B413135BD}" type="pres">
      <dgm:prSet presAssocID="{4725128D-01CD-46AA-8F6B-B22C9C743990}" presName="rootConnector" presStyleLbl="node2" presStyleIdx="1" presStyleCnt="3"/>
      <dgm:spPr/>
      <dgm:t>
        <a:bodyPr/>
        <a:lstStyle/>
        <a:p>
          <a:endParaRPr lang="ru-RU"/>
        </a:p>
      </dgm:t>
    </dgm:pt>
    <dgm:pt modelId="{C4DD2B5D-7CF9-468B-8318-C2D84E2C22C9}" type="pres">
      <dgm:prSet presAssocID="{4725128D-01CD-46AA-8F6B-B22C9C743990}" presName="hierChild4" presStyleCnt="0"/>
      <dgm:spPr/>
    </dgm:pt>
    <dgm:pt modelId="{BD31EFF3-E74F-4496-AE71-4A4C0EAB4AD6}" type="pres">
      <dgm:prSet presAssocID="{4725128D-01CD-46AA-8F6B-B22C9C743990}" presName="hierChild5" presStyleCnt="0"/>
      <dgm:spPr/>
    </dgm:pt>
    <dgm:pt modelId="{EE9BC99C-40EE-4CFC-872A-70A8E33DD4FD}" type="pres">
      <dgm:prSet presAssocID="{AE978E8B-D0B3-461D-9FD6-8CE56B6C611C}" presName="Name35" presStyleLbl="parChTrans1D2" presStyleIdx="2" presStyleCnt="3"/>
      <dgm:spPr/>
      <dgm:t>
        <a:bodyPr/>
        <a:lstStyle/>
        <a:p>
          <a:endParaRPr lang="ru-RU"/>
        </a:p>
      </dgm:t>
    </dgm:pt>
    <dgm:pt modelId="{B2210D4C-6E52-404F-9345-E2DAED4B8FD0}" type="pres">
      <dgm:prSet presAssocID="{BF21A223-2F37-4FD3-A709-F6CD29709B04}" presName="hierRoot2" presStyleCnt="0">
        <dgm:presLayoutVars>
          <dgm:hierBranch/>
        </dgm:presLayoutVars>
      </dgm:prSet>
      <dgm:spPr/>
    </dgm:pt>
    <dgm:pt modelId="{A6BD6337-5A72-4507-9DC6-E3A4FF40DA9F}" type="pres">
      <dgm:prSet presAssocID="{BF21A223-2F37-4FD3-A709-F6CD29709B04}" presName="rootComposite" presStyleCnt="0"/>
      <dgm:spPr/>
    </dgm:pt>
    <dgm:pt modelId="{C94D0635-4ED5-4459-A373-EDC63B8C6338}" type="pres">
      <dgm:prSet presAssocID="{BF21A223-2F37-4FD3-A709-F6CD29709B04}" presName="rootText" presStyleLbl="node2" presStyleIdx="2" presStyleCnt="3" custScaleX="138398" custScaleY="318394" custLinFactNeighborX="-1891" custLinFactNeighborY="-122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300B302-CB2E-4939-8654-D8380E9BC6D8}" type="pres">
      <dgm:prSet presAssocID="{BF21A223-2F37-4FD3-A709-F6CD29709B04}" presName="rootConnector" presStyleLbl="node2" presStyleIdx="2" presStyleCnt="3"/>
      <dgm:spPr/>
      <dgm:t>
        <a:bodyPr/>
        <a:lstStyle/>
        <a:p>
          <a:endParaRPr lang="ru-RU"/>
        </a:p>
      </dgm:t>
    </dgm:pt>
    <dgm:pt modelId="{4459E45D-D114-4149-BBEB-566EFDC556F4}" type="pres">
      <dgm:prSet presAssocID="{BF21A223-2F37-4FD3-A709-F6CD29709B04}" presName="hierChild4" presStyleCnt="0"/>
      <dgm:spPr/>
    </dgm:pt>
    <dgm:pt modelId="{2D9648D4-5E64-4D48-885B-B0BD1D64CEAC}" type="pres">
      <dgm:prSet presAssocID="{BF21A223-2F37-4FD3-A709-F6CD29709B04}" presName="hierChild5" presStyleCnt="0"/>
      <dgm:spPr/>
    </dgm:pt>
    <dgm:pt modelId="{FD666402-3924-4CD3-A9B1-33A7521BF23F}" type="pres">
      <dgm:prSet presAssocID="{B86D6135-B9A0-417C-9227-1F6360845DBB}" presName="hierChild3" presStyleCnt="0"/>
      <dgm:spPr/>
    </dgm:pt>
  </dgm:ptLst>
  <dgm:cxnLst>
    <dgm:cxn modelId="{563F198D-AE6F-4F55-B9A4-8175786F36C0}" type="presOf" srcId="{78BDF3B3-8C0D-436E-8414-980070A0C1BF}" destId="{6B566B34-B44E-41C7-947E-E8F265F5F357}" srcOrd="0" destOrd="0" presId="urn:microsoft.com/office/officeart/2005/8/layout/orgChart1"/>
    <dgm:cxn modelId="{587A5029-FB4E-479C-B41F-B4EC60D30AC1}" type="presOf" srcId="{BF21A223-2F37-4FD3-A709-F6CD29709B04}" destId="{8300B302-CB2E-4939-8654-D8380E9BC6D8}" srcOrd="1" destOrd="0" presId="urn:microsoft.com/office/officeart/2005/8/layout/orgChart1"/>
    <dgm:cxn modelId="{6AFA37BB-FF78-4389-8E03-6E7E4974AE1D}" srcId="{B86D6135-B9A0-417C-9227-1F6360845DBB}" destId="{4725128D-01CD-46AA-8F6B-B22C9C743990}" srcOrd="1" destOrd="0" parTransId="{2C7A3F55-7A76-4FEE-8BA7-BD715F230957}" sibTransId="{C2BC401C-1E96-4905-A058-9AE1BA77AE70}"/>
    <dgm:cxn modelId="{FCB79A13-26A0-44E9-AE1D-1533166705BB}" srcId="{B86D6135-B9A0-417C-9227-1F6360845DBB}" destId="{77B207AF-E8E8-49AD-AAA9-E257C6C9BED4}" srcOrd="0" destOrd="0" parTransId="{E575DF50-0822-450B-8F96-26D4854A9C4B}" sibTransId="{0C7424FA-9C42-4217-A420-D3E2A86875E7}"/>
    <dgm:cxn modelId="{A3E1D68A-BD06-4CDC-AC63-C5A3DE715834}" type="presOf" srcId="{B86D6135-B9A0-417C-9227-1F6360845DBB}" destId="{DAD19714-BFB0-4D41-B749-04CAE20F95A4}" srcOrd="0" destOrd="0" presId="urn:microsoft.com/office/officeart/2005/8/layout/orgChart1"/>
    <dgm:cxn modelId="{AB455BBE-DC0A-4960-804A-C4A2E628EC8F}" type="presOf" srcId="{77B207AF-E8E8-49AD-AAA9-E257C6C9BED4}" destId="{22352423-F4F2-448B-AF48-05CA6A457A78}" srcOrd="0" destOrd="0" presId="urn:microsoft.com/office/officeart/2005/8/layout/orgChart1"/>
    <dgm:cxn modelId="{E5474A70-5030-44AF-B432-9C1632EBACD9}" type="presOf" srcId="{BF21A223-2F37-4FD3-A709-F6CD29709B04}" destId="{C94D0635-4ED5-4459-A373-EDC63B8C6338}" srcOrd="0" destOrd="0" presId="urn:microsoft.com/office/officeart/2005/8/layout/orgChart1"/>
    <dgm:cxn modelId="{14277E17-82CD-4F6F-8612-4CA8B5E1CCD9}" type="presOf" srcId="{4725128D-01CD-46AA-8F6B-B22C9C743990}" destId="{7D0CD871-A7D1-4DCC-B272-44990CA63AF1}" srcOrd="0" destOrd="0" presId="urn:microsoft.com/office/officeart/2005/8/layout/orgChart1"/>
    <dgm:cxn modelId="{646716E8-373B-48C6-8CF7-D94FD3E65A1D}" type="presOf" srcId="{77B207AF-E8E8-49AD-AAA9-E257C6C9BED4}" destId="{274CE3F6-FF4F-405D-B79A-3B34525D2F04}" srcOrd="1" destOrd="0" presId="urn:microsoft.com/office/officeart/2005/8/layout/orgChart1"/>
    <dgm:cxn modelId="{63725409-C511-4A88-BA14-44C24595E67D}" type="presOf" srcId="{2C7A3F55-7A76-4FEE-8BA7-BD715F230957}" destId="{DBABCC8D-B336-42F5-889D-92F746EB2DFC}" srcOrd="0" destOrd="0" presId="urn:microsoft.com/office/officeart/2005/8/layout/orgChart1"/>
    <dgm:cxn modelId="{04B3015A-0CFF-4369-B9E6-7B5E87AB7BB1}" type="presOf" srcId="{4725128D-01CD-46AA-8F6B-B22C9C743990}" destId="{3D47E9E6-EF6F-4E14-AEF0-FD0B413135BD}" srcOrd="1" destOrd="0" presId="urn:microsoft.com/office/officeart/2005/8/layout/orgChart1"/>
    <dgm:cxn modelId="{608FD93C-8B02-4C6F-84AA-B85B369ECDB8}" type="presOf" srcId="{B86D6135-B9A0-417C-9227-1F6360845DBB}" destId="{58FC2DD7-A43F-493D-A080-D8C04923A596}" srcOrd="1" destOrd="0" presId="urn:microsoft.com/office/officeart/2005/8/layout/orgChart1"/>
    <dgm:cxn modelId="{BED3E093-4E80-498E-A301-BBC5F5205C04}" type="presOf" srcId="{AE978E8B-D0B3-461D-9FD6-8CE56B6C611C}" destId="{EE9BC99C-40EE-4CFC-872A-70A8E33DD4FD}" srcOrd="0" destOrd="0" presId="urn:microsoft.com/office/officeart/2005/8/layout/orgChart1"/>
    <dgm:cxn modelId="{66C5012E-65EE-46DB-A066-F2B5D70E7B67}" srcId="{78BDF3B3-8C0D-436E-8414-980070A0C1BF}" destId="{B86D6135-B9A0-417C-9227-1F6360845DBB}" srcOrd="0" destOrd="0" parTransId="{114234F7-0443-45A7-8B3E-F3E43C78DAF4}" sibTransId="{F0661955-1584-476B-AD15-7085A40070A7}"/>
    <dgm:cxn modelId="{96BE2B60-A23D-4D95-A2B6-E1BBAC9AE8AC}" type="presOf" srcId="{E575DF50-0822-450B-8F96-26D4854A9C4B}" destId="{680FEAB3-5540-49AA-804D-AB125D1A614F}" srcOrd="0" destOrd="0" presId="urn:microsoft.com/office/officeart/2005/8/layout/orgChart1"/>
    <dgm:cxn modelId="{FDA9C0CC-5CE8-40B0-A124-1153CBFDC1B6}" srcId="{B86D6135-B9A0-417C-9227-1F6360845DBB}" destId="{BF21A223-2F37-4FD3-A709-F6CD29709B04}" srcOrd="2" destOrd="0" parTransId="{AE978E8B-D0B3-461D-9FD6-8CE56B6C611C}" sibTransId="{CCDAE31B-B733-47F3-A68A-2914C4050A69}"/>
    <dgm:cxn modelId="{371A9EE3-E201-4B38-837F-43462C4FD22B}" type="presParOf" srcId="{6B566B34-B44E-41C7-947E-E8F265F5F357}" destId="{FEEE017D-4C0B-4033-BB82-E1BEFA2AAB8C}" srcOrd="0" destOrd="0" presId="urn:microsoft.com/office/officeart/2005/8/layout/orgChart1"/>
    <dgm:cxn modelId="{AF1265B3-6D4E-49C8-9A01-5B207DE62E8A}" type="presParOf" srcId="{FEEE017D-4C0B-4033-BB82-E1BEFA2AAB8C}" destId="{A77B3973-69DB-441C-A6A6-4B5251AB8CAE}" srcOrd="0" destOrd="0" presId="urn:microsoft.com/office/officeart/2005/8/layout/orgChart1"/>
    <dgm:cxn modelId="{E33C4339-42A5-47C1-8AD4-FFD252FE6852}" type="presParOf" srcId="{A77B3973-69DB-441C-A6A6-4B5251AB8CAE}" destId="{DAD19714-BFB0-4D41-B749-04CAE20F95A4}" srcOrd="0" destOrd="0" presId="urn:microsoft.com/office/officeart/2005/8/layout/orgChart1"/>
    <dgm:cxn modelId="{A8BB3B45-EF95-47AD-AE06-4E90A640EC37}" type="presParOf" srcId="{A77B3973-69DB-441C-A6A6-4B5251AB8CAE}" destId="{58FC2DD7-A43F-493D-A080-D8C04923A596}" srcOrd="1" destOrd="0" presId="urn:microsoft.com/office/officeart/2005/8/layout/orgChart1"/>
    <dgm:cxn modelId="{359133D1-DB2C-4B4E-8392-36AA4C975F89}" type="presParOf" srcId="{FEEE017D-4C0B-4033-BB82-E1BEFA2AAB8C}" destId="{DA45D5D5-D74B-49B8-98AA-EFFC6D720E10}" srcOrd="1" destOrd="0" presId="urn:microsoft.com/office/officeart/2005/8/layout/orgChart1"/>
    <dgm:cxn modelId="{28A28D3D-057B-40D0-B084-569B3836FC76}" type="presParOf" srcId="{DA45D5D5-D74B-49B8-98AA-EFFC6D720E10}" destId="{680FEAB3-5540-49AA-804D-AB125D1A614F}" srcOrd="0" destOrd="0" presId="urn:microsoft.com/office/officeart/2005/8/layout/orgChart1"/>
    <dgm:cxn modelId="{2CD09872-5D79-4F92-B66C-F86699392A04}" type="presParOf" srcId="{DA45D5D5-D74B-49B8-98AA-EFFC6D720E10}" destId="{60A05C05-2FDC-46CC-83DF-7A00621729E0}" srcOrd="1" destOrd="0" presId="urn:microsoft.com/office/officeart/2005/8/layout/orgChart1"/>
    <dgm:cxn modelId="{EC557F93-F3B4-446B-9E7E-21FCEEADF114}" type="presParOf" srcId="{60A05C05-2FDC-46CC-83DF-7A00621729E0}" destId="{786315E4-67D9-4644-9BC0-5077EB878536}" srcOrd="0" destOrd="0" presId="urn:microsoft.com/office/officeart/2005/8/layout/orgChart1"/>
    <dgm:cxn modelId="{C11E9694-4B35-4634-A331-07B2C9C4E7D3}" type="presParOf" srcId="{786315E4-67D9-4644-9BC0-5077EB878536}" destId="{22352423-F4F2-448B-AF48-05CA6A457A78}" srcOrd="0" destOrd="0" presId="urn:microsoft.com/office/officeart/2005/8/layout/orgChart1"/>
    <dgm:cxn modelId="{7234755E-FA04-4535-B49E-5A32C531BF1B}" type="presParOf" srcId="{786315E4-67D9-4644-9BC0-5077EB878536}" destId="{274CE3F6-FF4F-405D-B79A-3B34525D2F04}" srcOrd="1" destOrd="0" presId="urn:microsoft.com/office/officeart/2005/8/layout/orgChart1"/>
    <dgm:cxn modelId="{226859CD-F1B3-4119-B6A0-41366CDC2FE3}" type="presParOf" srcId="{60A05C05-2FDC-46CC-83DF-7A00621729E0}" destId="{B37BED0F-C800-4CEB-8164-111FE8CCD562}" srcOrd="1" destOrd="0" presId="urn:microsoft.com/office/officeart/2005/8/layout/orgChart1"/>
    <dgm:cxn modelId="{55C739B3-8163-4AE4-AB80-A6D3259C0350}" type="presParOf" srcId="{60A05C05-2FDC-46CC-83DF-7A00621729E0}" destId="{2309F93D-1C0E-43C6-8979-E05548FC9E3D}" srcOrd="2" destOrd="0" presId="urn:microsoft.com/office/officeart/2005/8/layout/orgChart1"/>
    <dgm:cxn modelId="{3B0F9809-19B0-445C-99C1-CB42E4DC7FAA}" type="presParOf" srcId="{DA45D5D5-D74B-49B8-98AA-EFFC6D720E10}" destId="{DBABCC8D-B336-42F5-889D-92F746EB2DFC}" srcOrd="2" destOrd="0" presId="urn:microsoft.com/office/officeart/2005/8/layout/orgChart1"/>
    <dgm:cxn modelId="{B02654C3-6B30-4575-8D7F-FEE514C11038}" type="presParOf" srcId="{DA45D5D5-D74B-49B8-98AA-EFFC6D720E10}" destId="{B9D4E052-B990-4314-8194-B678B0C0348A}" srcOrd="3" destOrd="0" presId="urn:microsoft.com/office/officeart/2005/8/layout/orgChart1"/>
    <dgm:cxn modelId="{8B6A8018-42D7-4FC9-B575-5401A43F8728}" type="presParOf" srcId="{B9D4E052-B990-4314-8194-B678B0C0348A}" destId="{E23A8A4A-1795-4E69-B463-44DBC0A17C9B}" srcOrd="0" destOrd="0" presId="urn:microsoft.com/office/officeart/2005/8/layout/orgChart1"/>
    <dgm:cxn modelId="{535AFB24-B330-40BB-B970-A824678AEDC0}" type="presParOf" srcId="{E23A8A4A-1795-4E69-B463-44DBC0A17C9B}" destId="{7D0CD871-A7D1-4DCC-B272-44990CA63AF1}" srcOrd="0" destOrd="0" presId="urn:microsoft.com/office/officeart/2005/8/layout/orgChart1"/>
    <dgm:cxn modelId="{EFD8178D-9C33-48DD-9AC5-BB3D8640C5E7}" type="presParOf" srcId="{E23A8A4A-1795-4E69-B463-44DBC0A17C9B}" destId="{3D47E9E6-EF6F-4E14-AEF0-FD0B413135BD}" srcOrd="1" destOrd="0" presId="urn:microsoft.com/office/officeart/2005/8/layout/orgChart1"/>
    <dgm:cxn modelId="{F620DE72-3842-403C-B587-2FE501E93364}" type="presParOf" srcId="{B9D4E052-B990-4314-8194-B678B0C0348A}" destId="{C4DD2B5D-7CF9-468B-8318-C2D84E2C22C9}" srcOrd="1" destOrd="0" presId="urn:microsoft.com/office/officeart/2005/8/layout/orgChart1"/>
    <dgm:cxn modelId="{B349CDA4-2D35-4925-B0C6-A89E73BE1DCC}" type="presParOf" srcId="{B9D4E052-B990-4314-8194-B678B0C0348A}" destId="{BD31EFF3-E74F-4496-AE71-4A4C0EAB4AD6}" srcOrd="2" destOrd="0" presId="urn:microsoft.com/office/officeart/2005/8/layout/orgChart1"/>
    <dgm:cxn modelId="{F782ED27-8F74-4BD5-91D9-2D5905834767}" type="presParOf" srcId="{DA45D5D5-D74B-49B8-98AA-EFFC6D720E10}" destId="{EE9BC99C-40EE-4CFC-872A-70A8E33DD4FD}" srcOrd="4" destOrd="0" presId="urn:microsoft.com/office/officeart/2005/8/layout/orgChart1"/>
    <dgm:cxn modelId="{C5D34D24-8B07-4153-8D6B-4BBB4EF610C2}" type="presParOf" srcId="{DA45D5D5-D74B-49B8-98AA-EFFC6D720E10}" destId="{B2210D4C-6E52-404F-9345-E2DAED4B8FD0}" srcOrd="5" destOrd="0" presId="urn:microsoft.com/office/officeart/2005/8/layout/orgChart1"/>
    <dgm:cxn modelId="{5E1CAC5B-B4BA-44AB-A699-3EFC6749A8B0}" type="presParOf" srcId="{B2210D4C-6E52-404F-9345-E2DAED4B8FD0}" destId="{A6BD6337-5A72-4507-9DC6-E3A4FF40DA9F}" srcOrd="0" destOrd="0" presId="urn:microsoft.com/office/officeart/2005/8/layout/orgChart1"/>
    <dgm:cxn modelId="{464833F6-8D2C-4C15-B581-13252805D799}" type="presParOf" srcId="{A6BD6337-5A72-4507-9DC6-E3A4FF40DA9F}" destId="{C94D0635-4ED5-4459-A373-EDC63B8C6338}" srcOrd="0" destOrd="0" presId="urn:microsoft.com/office/officeart/2005/8/layout/orgChart1"/>
    <dgm:cxn modelId="{2914D178-C772-494D-AD94-68231BDABE76}" type="presParOf" srcId="{A6BD6337-5A72-4507-9DC6-E3A4FF40DA9F}" destId="{8300B302-CB2E-4939-8654-D8380E9BC6D8}" srcOrd="1" destOrd="0" presId="urn:microsoft.com/office/officeart/2005/8/layout/orgChart1"/>
    <dgm:cxn modelId="{D864962E-9F95-416E-BCD3-861EE632F623}" type="presParOf" srcId="{B2210D4C-6E52-404F-9345-E2DAED4B8FD0}" destId="{4459E45D-D114-4149-BBEB-566EFDC556F4}" srcOrd="1" destOrd="0" presId="urn:microsoft.com/office/officeart/2005/8/layout/orgChart1"/>
    <dgm:cxn modelId="{81006B94-2666-40F6-B2CC-3C80DB6F123D}" type="presParOf" srcId="{B2210D4C-6E52-404F-9345-E2DAED4B8FD0}" destId="{2D9648D4-5E64-4D48-885B-B0BD1D64CEAC}" srcOrd="2" destOrd="0" presId="urn:microsoft.com/office/officeart/2005/8/layout/orgChart1"/>
    <dgm:cxn modelId="{89EA03BA-CACB-46E1-8455-600E86D77195}" type="presParOf" srcId="{FEEE017D-4C0B-4033-BB82-E1BEFA2AAB8C}" destId="{FD666402-3924-4CD3-A9B1-33A7521BF23F}" srcOrd="2" destOrd="0" presId="urn:microsoft.com/office/officeart/2005/8/layout/orgChart1"/>
  </dgm:cxnLst>
  <dgm:bg>
    <a:noFill/>
  </dgm:bg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1F60D2C-DC99-4A22-A99F-0684FFD776D3}" type="doc">
      <dgm:prSet loTypeId="urn:microsoft.com/office/officeart/2008/layout/Lined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3D1913F4-4D24-4580-A62E-28615A33C98B}">
      <dgm:prSet phldrT="[Текст]" custT="1"/>
      <dgm:spPr/>
      <dgm:t>
        <a:bodyPr/>
        <a:lstStyle/>
        <a:p>
          <a:r>
            <a:rPr lang="ru-RU" sz="1400" dirty="0" smtClean="0">
              <a:latin typeface="+mn-lt"/>
            </a:rPr>
            <a:t>повышение открытости данных;</a:t>
          </a:r>
          <a:endParaRPr lang="ru-RU" sz="1400" dirty="0">
            <a:latin typeface="+mn-lt"/>
          </a:endParaRPr>
        </a:p>
      </dgm:t>
    </dgm:pt>
    <dgm:pt modelId="{7B4F39F5-874B-460B-877E-843576133F90}" type="parTrans" cxnId="{5D333397-FCE1-4B33-A658-913FF3C0A835}">
      <dgm:prSet/>
      <dgm:spPr/>
      <dgm:t>
        <a:bodyPr/>
        <a:lstStyle/>
        <a:p>
          <a:endParaRPr lang="ru-RU"/>
        </a:p>
      </dgm:t>
    </dgm:pt>
    <dgm:pt modelId="{B2428E87-BD99-44D1-82DC-CD4025220319}" type="sibTrans" cxnId="{5D333397-FCE1-4B33-A658-913FF3C0A835}">
      <dgm:prSet/>
      <dgm:spPr/>
      <dgm:t>
        <a:bodyPr/>
        <a:lstStyle/>
        <a:p>
          <a:endParaRPr lang="ru-RU"/>
        </a:p>
      </dgm:t>
    </dgm:pt>
    <dgm:pt modelId="{0EB8696A-9881-44E7-9977-25AA097E361B}">
      <dgm:prSet phldrT="[Текст]" custT="1"/>
      <dgm:spPr/>
      <dgm:t>
        <a:bodyPr/>
        <a:lstStyle/>
        <a:p>
          <a:r>
            <a:rPr lang="ru-RU" sz="1400" dirty="0" smtClean="0">
              <a:latin typeface="+mn-lt"/>
            </a:rPr>
            <a:t>повышение прозрачности данных;</a:t>
          </a:r>
          <a:endParaRPr lang="ru-RU" sz="1400" dirty="0">
            <a:latin typeface="+mn-lt"/>
          </a:endParaRPr>
        </a:p>
      </dgm:t>
    </dgm:pt>
    <dgm:pt modelId="{058101BD-4B53-4452-9970-1E7FC58392C5}" type="parTrans" cxnId="{61D42617-9A66-428D-943D-4F61D0D86A0A}">
      <dgm:prSet/>
      <dgm:spPr/>
      <dgm:t>
        <a:bodyPr/>
        <a:lstStyle/>
        <a:p>
          <a:endParaRPr lang="ru-RU"/>
        </a:p>
      </dgm:t>
    </dgm:pt>
    <dgm:pt modelId="{9E9C20C9-B508-4A38-B1DD-88DB514AE008}" type="sibTrans" cxnId="{61D42617-9A66-428D-943D-4F61D0D86A0A}">
      <dgm:prSet/>
      <dgm:spPr/>
      <dgm:t>
        <a:bodyPr/>
        <a:lstStyle/>
        <a:p>
          <a:endParaRPr lang="ru-RU"/>
        </a:p>
      </dgm:t>
    </dgm:pt>
    <dgm:pt modelId="{7873ABB5-1F4B-40A2-BE00-E209BF06207E}">
      <dgm:prSet phldrT="[Текст]" custT="1"/>
      <dgm:spPr/>
      <dgm:t>
        <a:bodyPr/>
        <a:lstStyle/>
        <a:p>
          <a:r>
            <a:rPr lang="ru-RU" sz="1400" dirty="0" smtClean="0">
              <a:latin typeface="+mn-lt"/>
            </a:rPr>
            <a:t>повышение подотчетности финансовой деятельности публично-правовых образований;</a:t>
          </a:r>
          <a:endParaRPr lang="ru-RU" sz="1400" dirty="0">
            <a:latin typeface="+mn-lt"/>
          </a:endParaRPr>
        </a:p>
      </dgm:t>
    </dgm:pt>
    <dgm:pt modelId="{04C7875B-B5AD-476D-8AF5-3006BE8A2F9B}" type="parTrans" cxnId="{5316A6EB-B475-491B-BCF9-04B4D4D5305E}">
      <dgm:prSet/>
      <dgm:spPr/>
      <dgm:t>
        <a:bodyPr/>
        <a:lstStyle/>
        <a:p>
          <a:endParaRPr lang="ru-RU"/>
        </a:p>
      </dgm:t>
    </dgm:pt>
    <dgm:pt modelId="{4D53C13C-9D67-471D-A792-38ECEBC8C1E7}" type="sibTrans" cxnId="{5316A6EB-B475-491B-BCF9-04B4D4D5305E}">
      <dgm:prSet/>
      <dgm:spPr/>
      <dgm:t>
        <a:bodyPr/>
        <a:lstStyle/>
        <a:p>
          <a:endParaRPr lang="ru-RU"/>
        </a:p>
      </dgm:t>
    </dgm:pt>
    <dgm:pt modelId="{1E37F126-87D9-4BD5-9E29-85166C58C9F1}">
      <dgm:prSet phldrT="[Текст]" custT="1"/>
      <dgm:spPr/>
      <dgm:t>
        <a:bodyPr/>
        <a:lstStyle/>
        <a:p>
          <a:r>
            <a:rPr lang="ru-RU" sz="2800" dirty="0" smtClean="0">
              <a:latin typeface="+mn-lt"/>
            </a:rPr>
            <a:t> </a:t>
          </a:r>
          <a:endParaRPr lang="ru-RU" sz="2800" dirty="0">
            <a:latin typeface="+mn-lt"/>
          </a:endParaRPr>
        </a:p>
      </dgm:t>
    </dgm:pt>
    <dgm:pt modelId="{9795F095-99A2-4981-910A-231E3A33C8E3}" type="sibTrans" cxnId="{BF5F43EF-66F1-4AD5-A8FA-70E54AF005ED}">
      <dgm:prSet/>
      <dgm:spPr/>
      <dgm:t>
        <a:bodyPr/>
        <a:lstStyle/>
        <a:p>
          <a:endParaRPr lang="ru-RU"/>
        </a:p>
      </dgm:t>
    </dgm:pt>
    <dgm:pt modelId="{64CA51FD-2F75-4247-A0E4-97DB4E31D8D4}" type="parTrans" cxnId="{BF5F43EF-66F1-4AD5-A8FA-70E54AF005ED}">
      <dgm:prSet/>
      <dgm:spPr/>
      <dgm:t>
        <a:bodyPr/>
        <a:lstStyle/>
        <a:p>
          <a:endParaRPr lang="ru-RU"/>
        </a:p>
      </dgm:t>
    </dgm:pt>
    <dgm:pt modelId="{CCD390DA-254A-4B70-83D9-32163E5840EE}">
      <dgm:prSet phldrT="[Текст]" custT="1"/>
      <dgm:spPr/>
      <dgm:t>
        <a:bodyPr/>
        <a:lstStyle/>
        <a:p>
          <a:r>
            <a:rPr lang="ru-RU" sz="1400" dirty="0" smtClean="0">
              <a:latin typeface="+mn-lt"/>
            </a:rPr>
            <a:t>обеспечение доступности и достоверности информации для всех заинтересованных пользователей;</a:t>
          </a:r>
          <a:endParaRPr lang="ru-RU" sz="1400" dirty="0">
            <a:latin typeface="+mn-lt"/>
          </a:endParaRPr>
        </a:p>
      </dgm:t>
    </dgm:pt>
    <dgm:pt modelId="{1200F45C-11D5-4A5B-8F8B-CEDBA24C0F7C}" type="parTrans" cxnId="{8ACCE7DF-7BEA-46E3-8F3A-3044FDDE67DC}">
      <dgm:prSet/>
      <dgm:spPr/>
      <dgm:t>
        <a:bodyPr/>
        <a:lstStyle/>
        <a:p>
          <a:endParaRPr lang="ru-RU"/>
        </a:p>
      </dgm:t>
    </dgm:pt>
    <dgm:pt modelId="{EC013B0D-9F26-4D1C-A52C-0EDE46532A7B}" type="sibTrans" cxnId="{8ACCE7DF-7BEA-46E3-8F3A-3044FDDE67DC}">
      <dgm:prSet/>
      <dgm:spPr/>
      <dgm:t>
        <a:bodyPr/>
        <a:lstStyle/>
        <a:p>
          <a:endParaRPr lang="ru-RU"/>
        </a:p>
      </dgm:t>
    </dgm:pt>
    <dgm:pt modelId="{92A6995E-0F7D-4B2F-B5FA-062465B30748}">
      <dgm:prSet phldrT="[Текст]" custT="1"/>
      <dgm:spPr/>
      <dgm:t>
        <a:bodyPr/>
        <a:lstStyle/>
        <a:p>
          <a:r>
            <a:rPr lang="ru-RU" sz="1400" dirty="0" smtClean="0">
              <a:latin typeface="+mn-lt"/>
            </a:rPr>
            <a:t>повышение качества финансового менеджмента в секторе государственного управления.</a:t>
          </a:r>
          <a:endParaRPr lang="ru-RU" sz="1400" dirty="0">
            <a:latin typeface="+mn-lt"/>
          </a:endParaRPr>
        </a:p>
      </dgm:t>
    </dgm:pt>
    <dgm:pt modelId="{429B66B9-943E-4FE1-9E4D-3579C5DE34DD}" type="parTrans" cxnId="{B6C431C7-BE79-4FBE-9B82-DAACEB31DE3A}">
      <dgm:prSet/>
      <dgm:spPr/>
      <dgm:t>
        <a:bodyPr/>
        <a:lstStyle/>
        <a:p>
          <a:endParaRPr lang="ru-RU"/>
        </a:p>
      </dgm:t>
    </dgm:pt>
    <dgm:pt modelId="{20EF8DB4-1A20-43E8-9EB9-03A3E8A446E0}" type="sibTrans" cxnId="{B6C431C7-BE79-4FBE-9B82-DAACEB31DE3A}">
      <dgm:prSet/>
      <dgm:spPr/>
      <dgm:t>
        <a:bodyPr/>
        <a:lstStyle/>
        <a:p>
          <a:endParaRPr lang="ru-RU"/>
        </a:p>
      </dgm:t>
    </dgm:pt>
    <dgm:pt modelId="{DB720416-72DF-4BD4-BE8F-1325967D6F16}" type="pres">
      <dgm:prSet presAssocID="{61F60D2C-DC99-4A22-A99F-0684FFD776D3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CF93617-FE00-41AA-A4AA-C1543E031A30}" type="pres">
      <dgm:prSet presAssocID="{1E37F126-87D9-4BD5-9E29-85166C58C9F1}" presName="thickLine" presStyleLbl="alignNode1" presStyleIdx="0" presStyleCnt="1"/>
      <dgm:spPr>
        <a:ln>
          <a:solidFill>
            <a:srgbClr val="077A3E">
              <a:alpha val="68000"/>
            </a:srgbClr>
          </a:solidFill>
        </a:ln>
      </dgm:spPr>
    </dgm:pt>
    <dgm:pt modelId="{81C97340-BDE7-4DCB-818D-9CE8B2BBC6E7}" type="pres">
      <dgm:prSet presAssocID="{1E37F126-87D9-4BD5-9E29-85166C58C9F1}" presName="horz1" presStyleCnt="0"/>
      <dgm:spPr/>
    </dgm:pt>
    <dgm:pt modelId="{89034AA2-AEC1-4694-9C55-6606044F9241}" type="pres">
      <dgm:prSet presAssocID="{1E37F126-87D9-4BD5-9E29-85166C58C9F1}" presName="tx1" presStyleLbl="revTx" presStyleIdx="0" presStyleCnt="6" custFlipVert="1" custScaleX="14419" custScaleY="19272" custLinFactNeighborX="-14688" custLinFactNeighborY="1063"/>
      <dgm:spPr/>
      <dgm:t>
        <a:bodyPr/>
        <a:lstStyle/>
        <a:p>
          <a:endParaRPr lang="ru-RU"/>
        </a:p>
      </dgm:t>
    </dgm:pt>
    <dgm:pt modelId="{3AB77486-E676-4892-BF3D-2B51057BC5D2}" type="pres">
      <dgm:prSet presAssocID="{1E37F126-87D9-4BD5-9E29-85166C58C9F1}" presName="vert1" presStyleCnt="0"/>
      <dgm:spPr/>
    </dgm:pt>
    <dgm:pt modelId="{BFCB38F2-64AD-4E99-98B6-9704B4A6D18C}" type="pres">
      <dgm:prSet presAssocID="{3D1913F4-4D24-4580-A62E-28615A33C98B}" presName="vertSpace2a" presStyleCnt="0"/>
      <dgm:spPr/>
    </dgm:pt>
    <dgm:pt modelId="{9A6B35CD-E555-4CA5-A3AB-4DEE77E22DB3}" type="pres">
      <dgm:prSet presAssocID="{3D1913F4-4D24-4580-A62E-28615A33C98B}" presName="horz2" presStyleCnt="0"/>
      <dgm:spPr/>
    </dgm:pt>
    <dgm:pt modelId="{8B75A1E4-F0F5-4675-A9CA-16AFA948E030}" type="pres">
      <dgm:prSet presAssocID="{3D1913F4-4D24-4580-A62E-28615A33C98B}" presName="horzSpace2" presStyleCnt="0"/>
      <dgm:spPr/>
    </dgm:pt>
    <dgm:pt modelId="{10E2FC75-7B08-49B0-87CE-BCE91B791E33}" type="pres">
      <dgm:prSet presAssocID="{3D1913F4-4D24-4580-A62E-28615A33C98B}" presName="tx2" presStyleLbl="revTx" presStyleIdx="1" presStyleCnt="6"/>
      <dgm:spPr/>
      <dgm:t>
        <a:bodyPr/>
        <a:lstStyle/>
        <a:p>
          <a:endParaRPr lang="ru-RU"/>
        </a:p>
      </dgm:t>
    </dgm:pt>
    <dgm:pt modelId="{64B57E7F-D20D-4528-80FC-4A435794E489}" type="pres">
      <dgm:prSet presAssocID="{3D1913F4-4D24-4580-A62E-28615A33C98B}" presName="vert2" presStyleCnt="0"/>
      <dgm:spPr/>
    </dgm:pt>
    <dgm:pt modelId="{E3404749-09C2-4019-A84F-5A8D62C3E556}" type="pres">
      <dgm:prSet presAssocID="{3D1913F4-4D24-4580-A62E-28615A33C98B}" presName="thinLine2b" presStyleLbl="callout" presStyleIdx="0" presStyleCnt="5" custLinFactY="-300000" custLinFactNeighborY="-312340"/>
      <dgm:spPr>
        <a:ln>
          <a:solidFill>
            <a:srgbClr val="077A3E">
              <a:alpha val="68000"/>
            </a:srgbClr>
          </a:solidFill>
        </a:ln>
      </dgm:spPr>
    </dgm:pt>
    <dgm:pt modelId="{F6779A9A-F0D9-4BC4-9501-78641D399201}" type="pres">
      <dgm:prSet presAssocID="{3D1913F4-4D24-4580-A62E-28615A33C98B}" presName="vertSpace2b" presStyleCnt="0"/>
      <dgm:spPr/>
    </dgm:pt>
    <dgm:pt modelId="{D2097597-718C-4D6E-936A-3B10BA4F27F9}" type="pres">
      <dgm:prSet presAssocID="{0EB8696A-9881-44E7-9977-25AA097E361B}" presName="horz2" presStyleCnt="0"/>
      <dgm:spPr/>
    </dgm:pt>
    <dgm:pt modelId="{0A48F777-B566-4AAA-8CBA-0163763A2B4A}" type="pres">
      <dgm:prSet presAssocID="{0EB8696A-9881-44E7-9977-25AA097E361B}" presName="horzSpace2" presStyleCnt="0"/>
      <dgm:spPr/>
    </dgm:pt>
    <dgm:pt modelId="{4FC41F02-41E9-4F9C-BC13-77FCCE07147A}" type="pres">
      <dgm:prSet presAssocID="{0EB8696A-9881-44E7-9977-25AA097E361B}" presName="tx2" presStyleLbl="revTx" presStyleIdx="2" presStyleCnt="6" custLinFactNeighborY="-53070"/>
      <dgm:spPr/>
      <dgm:t>
        <a:bodyPr/>
        <a:lstStyle/>
        <a:p>
          <a:endParaRPr lang="ru-RU"/>
        </a:p>
      </dgm:t>
    </dgm:pt>
    <dgm:pt modelId="{F18C6736-4E99-4FC0-8AE3-7FF1C8960AC4}" type="pres">
      <dgm:prSet presAssocID="{0EB8696A-9881-44E7-9977-25AA097E361B}" presName="vert2" presStyleCnt="0"/>
      <dgm:spPr/>
    </dgm:pt>
    <dgm:pt modelId="{8C7F818F-84F3-40F6-8ACB-D88C5539C24C}" type="pres">
      <dgm:prSet presAssocID="{0EB8696A-9881-44E7-9977-25AA097E361B}" presName="thinLine2b" presStyleLbl="callout" presStyleIdx="1" presStyleCnt="5" custLinFactY="-639611" custLinFactNeighborY="-700000"/>
      <dgm:spPr>
        <a:ln>
          <a:solidFill>
            <a:srgbClr val="077A3E">
              <a:alpha val="68000"/>
            </a:srgbClr>
          </a:solidFill>
        </a:ln>
      </dgm:spPr>
    </dgm:pt>
    <dgm:pt modelId="{00869EFA-1ECB-4D04-A9BD-3C4044F4CC12}" type="pres">
      <dgm:prSet presAssocID="{0EB8696A-9881-44E7-9977-25AA097E361B}" presName="vertSpace2b" presStyleCnt="0"/>
      <dgm:spPr/>
    </dgm:pt>
    <dgm:pt modelId="{9BA8FFBC-EF67-46C8-8B10-F676CF8D0889}" type="pres">
      <dgm:prSet presAssocID="{7873ABB5-1F4B-40A2-BE00-E209BF06207E}" presName="horz2" presStyleCnt="0"/>
      <dgm:spPr/>
    </dgm:pt>
    <dgm:pt modelId="{3C26BF59-09AB-4FAB-AEA8-735C5C3C6C24}" type="pres">
      <dgm:prSet presAssocID="{7873ABB5-1F4B-40A2-BE00-E209BF06207E}" presName="horzSpace2" presStyleCnt="0"/>
      <dgm:spPr/>
    </dgm:pt>
    <dgm:pt modelId="{4FBAD2F5-558F-48AC-B9C0-6D6B8896A575}" type="pres">
      <dgm:prSet presAssocID="{7873ABB5-1F4B-40A2-BE00-E209BF06207E}" presName="tx2" presStyleLbl="revTx" presStyleIdx="3" presStyleCnt="6" custLinFactY="-833" custLinFactNeighborY="-100000"/>
      <dgm:spPr/>
      <dgm:t>
        <a:bodyPr/>
        <a:lstStyle/>
        <a:p>
          <a:endParaRPr lang="ru-RU"/>
        </a:p>
      </dgm:t>
    </dgm:pt>
    <dgm:pt modelId="{13268B90-6B80-4B4D-AF18-098BF710BF0B}" type="pres">
      <dgm:prSet presAssocID="{7873ABB5-1F4B-40A2-BE00-E209BF06207E}" presName="vert2" presStyleCnt="0"/>
      <dgm:spPr/>
    </dgm:pt>
    <dgm:pt modelId="{81D92E08-45C5-4828-8B2F-FEE3A933D161}" type="pres">
      <dgm:prSet presAssocID="{7873ABB5-1F4B-40A2-BE00-E209BF06207E}" presName="thinLine2b" presStyleLbl="callout" presStyleIdx="2" presStyleCnt="5" custLinFactY="-639611" custLinFactNeighborY="-700000"/>
      <dgm:spPr>
        <a:ln>
          <a:solidFill>
            <a:srgbClr val="077A3E">
              <a:alpha val="68000"/>
            </a:srgbClr>
          </a:solidFill>
        </a:ln>
      </dgm:spPr>
    </dgm:pt>
    <dgm:pt modelId="{AFD93FDE-4AE6-4FF8-BF6B-1CD55AAB6608}" type="pres">
      <dgm:prSet presAssocID="{7873ABB5-1F4B-40A2-BE00-E209BF06207E}" presName="vertSpace2b" presStyleCnt="0"/>
      <dgm:spPr/>
    </dgm:pt>
    <dgm:pt modelId="{CF84F1EC-20F8-45FF-B768-6B288E25D2F0}" type="pres">
      <dgm:prSet presAssocID="{CCD390DA-254A-4B70-83D9-32163E5840EE}" presName="horz2" presStyleCnt="0"/>
      <dgm:spPr/>
    </dgm:pt>
    <dgm:pt modelId="{C2E67C43-57B7-4A8A-AF10-8A5B2EDCC4A2}" type="pres">
      <dgm:prSet presAssocID="{CCD390DA-254A-4B70-83D9-32163E5840EE}" presName="horzSpace2" presStyleCnt="0"/>
      <dgm:spPr/>
    </dgm:pt>
    <dgm:pt modelId="{5596F005-3E89-4767-8070-180C48A11D94}" type="pres">
      <dgm:prSet presAssocID="{CCD390DA-254A-4B70-83D9-32163E5840EE}" presName="tx2" presStyleLbl="revTx" presStyleIdx="4" presStyleCnt="6" custLinFactY="-2602" custLinFactNeighborY="-100000"/>
      <dgm:spPr/>
      <dgm:t>
        <a:bodyPr/>
        <a:lstStyle/>
        <a:p>
          <a:endParaRPr lang="ru-RU"/>
        </a:p>
      </dgm:t>
    </dgm:pt>
    <dgm:pt modelId="{573CDCA8-00E9-4211-B558-64E8C23C6C91}" type="pres">
      <dgm:prSet presAssocID="{CCD390DA-254A-4B70-83D9-32163E5840EE}" presName="vert2" presStyleCnt="0"/>
      <dgm:spPr/>
    </dgm:pt>
    <dgm:pt modelId="{2535B162-3F83-4080-A0C3-0A0ECD904BBF}" type="pres">
      <dgm:prSet presAssocID="{CCD390DA-254A-4B70-83D9-32163E5840EE}" presName="thinLine2b" presStyleLbl="callout" presStyleIdx="3" presStyleCnt="5" custLinFactY="-700000" custLinFactNeighborY="-740586"/>
      <dgm:spPr>
        <a:ln>
          <a:solidFill>
            <a:srgbClr val="077A3E">
              <a:alpha val="80000"/>
            </a:srgbClr>
          </a:solidFill>
        </a:ln>
      </dgm:spPr>
    </dgm:pt>
    <dgm:pt modelId="{8AA0D7D4-1AAA-4031-9316-D285F6C56A83}" type="pres">
      <dgm:prSet presAssocID="{CCD390DA-254A-4B70-83D9-32163E5840EE}" presName="vertSpace2b" presStyleCnt="0"/>
      <dgm:spPr/>
    </dgm:pt>
    <dgm:pt modelId="{912EE36A-258F-4A3F-AB42-3FB319093A4C}" type="pres">
      <dgm:prSet presAssocID="{92A6995E-0F7D-4B2F-B5FA-062465B30748}" presName="horz2" presStyleCnt="0"/>
      <dgm:spPr/>
    </dgm:pt>
    <dgm:pt modelId="{E911872D-9F97-4887-A277-7D907B76EA52}" type="pres">
      <dgm:prSet presAssocID="{92A6995E-0F7D-4B2F-B5FA-062465B30748}" presName="horzSpace2" presStyleCnt="0"/>
      <dgm:spPr/>
    </dgm:pt>
    <dgm:pt modelId="{15F6D88F-3E23-42A1-B09A-92A2B6DDF92A}" type="pres">
      <dgm:prSet presAssocID="{92A6995E-0F7D-4B2F-B5FA-062465B30748}" presName="tx2" presStyleLbl="revTx" presStyleIdx="5" presStyleCnt="6" custLinFactY="-6140" custLinFactNeighborY="-100000"/>
      <dgm:spPr/>
      <dgm:t>
        <a:bodyPr/>
        <a:lstStyle/>
        <a:p>
          <a:endParaRPr lang="ru-RU"/>
        </a:p>
      </dgm:t>
    </dgm:pt>
    <dgm:pt modelId="{C976D30F-3970-4E0B-9FB3-21C0A6F7A859}" type="pres">
      <dgm:prSet presAssocID="{92A6995E-0F7D-4B2F-B5FA-062465B30748}" presName="vert2" presStyleCnt="0"/>
      <dgm:spPr/>
    </dgm:pt>
    <dgm:pt modelId="{7E114017-2AD3-4417-BF3B-600D31562BE5}" type="pres">
      <dgm:prSet presAssocID="{92A6995E-0F7D-4B2F-B5FA-062465B30748}" presName="thinLine2b" presStyleLbl="callout" presStyleIdx="4" presStyleCnt="5" custLinFactY="-706793" custLinFactNeighborY="-800000"/>
      <dgm:spPr>
        <a:ln>
          <a:solidFill>
            <a:srgbClr val="077A3E">
              <a:alpha val="80000"/>
            </a:srgbClr>
          </a:solidFill>
        </a:ln>
      </dgm:spPr>
    </dgm:pt>
    <dgm:pt modelId="{8DBD88F3-32EE-40A1-BB63-B90915A6297F}" type="pres">
      <dgm:prSet presAssocID="{92A6995E-0F7D-4B2F-B5FA-062465B30748}" presName="vertSpace2b" presStyleCnt="0"/>
      <dgm:spPr/>
    </dgm:pt>
  </dgm:ptLst>
  <dgm:cxnLst>
    <dgm:cxn modelId="{BEF82350-2A8D-4F26-92BF-F8AE4E1307A5}" type="presOf" srcId="{CCD390DA-254A-4B70-83D9-32163E5840EE}" destId="{5596F005-3E89-4767-8070-180C48A11D94}" srcOrd="0" destOrd="0" presId="urn:microsoft.com/office/officeart/2008/layout/LinedList"/>
    <dgm:cxn modelId="{5D333397-FCE1-4B33-A658-913FF3C0A835}" srcId="{1E37F126-87D9-4BD5-9E29-85166C58C9F1}" destId="{3D1913F4-4D24-4580-A62E-28615A33C98B}" srcOrd="0" destOrd="0" parTransId="{7B4F39F5-874B-460B-877E-843576133F90}" sibTransId="{B2428E87-BD99-44D1-82DC-CD4025220319}"/>
    <dgm:cxn modelId="{2E2A995D-6E3F-41E3-A576-216477CA7C6B}" type="presOf" srcId="{92A6995E-0F7D-4B2F-B5FA-062465B30748}" destId="{15F6D88F-3E23-42A1-B09A-92A2B6DDF92A}" srcOrd="0" destOrd="0" presId="urn:microsoft.com/office/officeart/2008/layout/LinedList"/>
    <dgm:cxn modelId="{A9A2815E-C375-46FF-A2AE-50D98087D2D4}" type="presOf" srcId="{0EB8696A-9881-44E7-9977-25AA097E361B}" destId="{4FC41F02-41E9-4F9C-BC13-77FCCE07147A}" srcOrd="0" destOrd="0" presId="urn:microsoft.com/office/officeart/2008/layout/LinedList"/>
    <dgm:cxn modelId="{95AB7C5E-A465-45C2-B8FC-FC40F1D57CF6}" type="presOf" srcId="{3D1913F4-4D24-4580-A62E-28615A33C98B}" destId="{10E2FC75-7B08-49B0-87CE-BCE91B791E33}" srcOrd="0" destOrd="0" presId="urn:microsoft.com/office/officeart/2008/layout/LinedList"/>
    <dgm:cxn modelId="{8ACCE7DF-7BEA-46E3-8F3A-3044FDDE67DC}" srcId="{1E37F126-87D9-4BD5-9E29-85166C58C9F1}" destId="{CCD390DA-254A-4B70-83D9-32163E5840EE}" srcOrd="3" destOrd="0" parTransId="{1200F45C-11D5-4A5B-8F8B-CEDBA24C0F7C}" sibTransId="{EC013B0D-9F26-4D1C-A52C-0EDE46532A7B}"/>
    <dgm:cxn modelId="{B6C431C7-BE79-4FBE-9B82-DAACEB31DE3A}" srcId="{1E37F126-87D9-4BD5-9E29-85166C58C9F1}" destId="{92A6995E-0F7D-4B2F-B5FA-062465B30748}" srcOrd="4" destOrd="0" parTransId="{429B66B9-943E-4FE1-9E4D-3579C5DE34DD}" sibTransId="{20EF8DB4-1A20-43E8-9EB9-03A3E8A446E0}"/>
    <dgm:cxn modelId="{D710FEA9-1079-4415-957F-A44449842365}" type="presOf" srcId="{61F60D2C-DC99-4A22-A99F-0684FFD776D3}" destId="{DB720416-72DF-4BD4-BE8F-1325967D6F16}" srcOrd="0" destOrd="0" presId="urn:microsoft.com/office/officeart/2008/layout/LinedList"/>
    <dgm:cxn modelId="{61D42617-9A66-428D-943D-4F61D0D86A0A}" srcId="{1E37F126-87D9-4BD5-9E29-85166C58C9F1}" destId="{0EB8696A-9881-44E7-9977-25AA097E361B}" srcOrd="1" destOrd="0" parTransId="{058101BD-4B53-4452-9970-1E7FC58392C5}" sibTransId="{9E9C20C9-B508-4A38-B1DD-88DB514AE008}"/>
    <dgm:cxn modelId="{5316A6EB-B475-491B-BCF9-04B4D4D5305E}" srcId="{1E37F126-87D9-4BD5-9E29-85166C58C9F1}" destId="{7873ABB5-1F4B-40A2-BE00-E209BF06207E}" srcOrd="2" destOrd="0" parTransId="{04C7875B-B5AD-476D-8AF5-3006BE8A2F9B}" sibTransId="{4D53C13C-9D67-471D-A792-38ECEBC8C1E7}"/>
    <dgm:cxn modelId="{8B37BC46-C383-4B4B-9CFA-62C273F31859}" type="presOf" srcId="{1E37F126-87D9-4BD5-9E29-85166C58C9F1}" destId="{89034AA2-AEC1-4694-9C55-6606044F9241}" srcOrd="0" destOrd="0" presId="urn:microsoft.com/office/officeart/2008/layout/LinedList"/>
    <dgm:cxn modelId="{756F36D0-C0BC-4378-8F12-150A865ECCA4}" type="presOf" srcId="{7873ABB5-1F4B-40A2-BE00-E209BF06207E}" destId="{4FBAD2F5-558F-48AC-B9C0-6D6B8896A575}" srcOrd="0" destOrd="0" presId="urn:microsoft.com/office/officeart/2008/layout/LinedList"/>
    <dgm:cxn modelId="{BF5F43EF-66F1-4AD5-A8FA-70E54AF005ED}" srcId="{61F60D2C-DC99-4A22-A99F-0684FFD776D3}" destId="{1E37F126-87D9-4BD5-9E29-85166C58C9F1}" srcOrd="0" destOrd="0" parTransId="{64CA51FD-2F75-4247-A0E4-97DB4E31D8D4}" sibTransId="{9795F095-99A2-4981-910A-231E3A33C8E3}"/>
    <dgm:cxn modelId="{765C51E3-55DF-4874-B673-FFE59DB302AE}" type="presParOf" srcId="{DB720416-72DF-4BD4-BE8F-1325967D6F16}" destId="{FCF93617-FE00-41AA-A4AA-C1543E031A30}" srcOrd="0" destOrd="0" presId="urn:microsoft.com/office/officeart/2008/layout/LinedList"/>
    <dgm:cxn modelId="{C936AEBD-8753-4593-9A65-80E5CC7396E8}" type="presParOf" srcId="{DB720416-72DF-4BD4-BE8F-1325967D6F16}" destId="{81C97340-BDE7-4DCB-818D-9CE8B2BBC6E7}" srcOrd="1" destOrd="0" presId="urn:microsoft.com/office/officeart/2008/layout/LinedList"/>
    <dgm:cxn modelId="{353DD9E1-4419-4166-8A23-ADE22DF2553F}" type="presParOf" srcId="{81C97340-BDE7-4DCB-818D-9CE8B2BBC6E7}" destId="{89034AA2-AEC1-4694-9C55-6606044F9241}" srcOrd="0" destOrd="0" presId="urn:microsoft.com/office/officeart/2008/layout/LinedList"/>
    <dgm:cxn modelId="{413A7C75-0DB9-451A-A5AE-D119FB3FF2E7}" type="presParOf" srcId="{81C97340-BDE7-4DCB-818D-9CE8B2BBC6E7}" destId="{3AB77486-E676-4892-BF3D-2B51057BC5D2}" srcOrd="1" destOrd="0" presId="urn:microsoft.com/office/officeart/2008/layout/LinedList"/>
    <dgm:cxn modelId="{1658F02E-8535-46A3-9FF9-C3BF5F239915}" type="presParOf" srcId="{3AB77486-E676-4892-BF3D-2B51057BC5D2}" destId="{BFCB38F2-64AD-4E99-98B6-9704B4A6D18C}" srcOrd="0" destOrd="0" presId="urn:microsoft.com/office/officeart/2008/layout/LinedList"/>
    <dgm:cxn modelId="{91908A30-7812-48C3-9573-AF42939CE89D}" type="presParOf" srcId="{3AB77486-E676-4892-BF3D-2B51057BC5D2}" destId="{9A6B35CD-E555-4CA5-A3AB-4DEE77E22DB3}" srcOrd="1" destOrd="0" presId="urn:microsoft.com/office/officeart/2008/layout/LinedList"/>
    <dgm:cxn modelId="{15F0CD78-8404-448B-BA31-E9C06FB58A22}" type="presParOf" srcId="{9A6B35CD-E555-4CA5-A3AB-4DEE77E22DB3}" destId="{8B75A1E4-F0F5-4675-A9CA-16AFA948E030}" srcOrd="0" destOrd="0" presId="urn:microsoft.com/office/officeart/2008/layout/LinedList"/>
    <dgm:cxn modelId="{8001F83E-9F25-40CD-8463-6F91DE10949B}" type="presParOf" srcId="{9A6B35CD-E555-4CA5-A3AB-4DEE77E22DB3}" destId="{10E2FC75-7B08-49B0-87CE-BCE91B791E33}" srcOrd="1" destOrd="0" presId="urn:microsoft.com/office/officeart/2008/layout/LinedList"/>
    <dgm:cxn modelId="{516764F9-EFA5-4085-BA8C-E3A4185C7D80}" type="presParOf" srcId="{9A6B35CD-E555-4CA5-A3AB-4DEE77E22DB3}" destId="{64B57E7F-D20D-4528-80FC-4A435794E489}" srcOrd="2" destOrd="0" presId="urn:microsoft.com/office/officeart/2008/layout/LinedList"/>
    <dgm:cxn modelId="{BA3E5E31-CA47-4BDC-BAB1-6BC77A9E90F1}" type="presParOf" srcId="{3AB77486-E676-4892-BF3D-2B51057BC5D2}" destId="{E3404749-09C2-4019-A84F-5A8D62C3E556}" srcOrd="2" destOrd="0" presId="urn:microsoft.com/office/officeart/2008/layout/LinedList"/>
    <dgm:cxn modelId="{072C7598-0971-4A58-80C0-9F9F586404ED}" type="presParOf" srcId="{3AB77486-E676-4892-BF3D-2B51057BC5D2}" destId="{F6779A9A-F0D9-4BC4-9501-78641D399201}" srcOrd="3" destOrd="0" presId="urn:microsoft.com/office/officeart/2008/layout/LinedList"/>
    <dgm:cxn modelId="{7564A84F-D76A-4C45-8F0B-4AEBC621F740}" type="presParOf" srcId="{3AB77486-E676-4892-BF3D-2B51057BC5D2}" destId="{D2097597-718C-4D6E-936A-3B10BA4F27F9}" srcOrd="4" destOrd="0" presId="urn:microsoft.com/office/officeart/2008/layout/LinedList"/>
    <dgm:cxn modelId="{8CF80C97-4D33-4603-997D-504BE6E99925}" type="presParOf" srcId="{D2097597-718C-4D6E-936A-3B10BA4F27F9}" destId="{0A48F777-B566-4AAA-8CBA-0163763A2B4A}" srcOrd="0" destOrd="0" presId="urn:microsoft.com/office/officeart/2008/layout/LinedList"/>
    <dgm:cxn modelId="{F22C42B0-A033-47A1-85BC-D9A15B4A7BCA}" type="presParOf" srcId="{D2097597-718C-4D6E-936A-3B10BA4F27F9}" destId="{4FC41F02-41E9-4F9C-BC13-77FCCE07147A}" srcOrd="1" destOrd="0" presId="urn:microsoft.com/office/officeart/2008/layout/LinedList"/>
    <dgm:cxn modelId="{B1541CCA-754A-4C77-9631-6504DDB4315F}" type="presParOf" srcId="{D2097597-718C-4D6E-936A-3B10BA4F27F9}" destId="{F18C6736-4E99-4FC0-8AE3-7FF1C8960AC4}" srcOrd="2" destOrd="0" presId="urn:microsoft.com/office/officeart/2008/layout/LinedList"/>
    <dgm:cxn modelId="{C770AA34-F8CE-4879-9960-967941D66A38}" type="presParOf" srcId="{3AB77486-E676-4892-BF3D-2B51057BC5D2}" destId="{8C7F818F-84F3-40F6-8ACB-D88C5539C24C}" srcOrd="5" destOrd="0" presId="urn:microsoft.com/office/officeart/2008/layout/LinedList"/>
    <dgm:cxn modelId="{D059F293-4DE8-4F11-9C5D-7E606F4FF5B7}" type="presParOf" srcId="{3AB77486-E676-4892-BF3D-2B51057BC5D2}" destId="{00869EFA-1ECB-4D04-A9BD-3C4044F4CC12}" srcOrd="6" destOrd="0" presId="urn:microsoft.com/office/officeart/2008/layout/LinedList"/>
    <dgm:cxn modelId="{D7D36B5C-9571-4463-8744-34000E56A29F}" type="presParOf" srcId="{3AB77486-E676-4892-BF3D-2B51057BC5D2}" destId="{9BA8FFBC-EF67-46C8-8B10-F676CF8D0889}" srcOrd="7" destOrd="0" presId="urn:microsoft.com/office/officeart/2008/layout/LinedList"/>
    <dgm:cxn modelId="{E7D5E758-D516-414F-A861-F84AAB5577D9}" type="presParOf" srcId="{9BA8FFBC-EF67-46C8-8B10-F676CF8D0889}" destId="{3C26BF59-09AB-4FAB-AEA8-735C5C3C6C24}" srcOrd="0" destOrd="0" presId="urn:microsoft.com/office/officeart/2008/layout/LinedList"/>
    <dgm:cxn modelId="{D4FE2607-9A95-423D-A1DF-04C14BFCEA93}" type="presParOf" srcId="{9BA8FFBC-EF67-46C8-8B10-F676CF8D0889}" destId="{4FBAD2F5-558F-48AC-B9C0-6D6B8896A575}" srcOrd="1" destOrd="0" presId="urn:microsoft.com/office/officeart/2008/layout/LinedList"/>
    <dgm:cxn modelId="{A0EF1ACF-1C22-4B30-A6E1-11E4F9055186}" type="presParOf" srcId="{9BA8FFBC-EF67-46C8-8B10-F676CF8D0889}" destId="{13268B90-6B80-4B4D-AF18-098BF710BF0B}" srcOrd="2" destOrd="0" presId="urn:microsoft.com/office/officeart/2008/layout/LinedList"/>
    <dgm:cxn modelId="{FB9FA68C-D844-4C58-B823-D65972251386}" type="presParOf" srcId="{3AB77486-E676-4892-BF3D-2B51057BC5D2}" destId="{81D92E08-45C5-4828-8B2F-FEE3A933D161}" srcOrd="8" destOrd="0" presId="urn:microsoft.com/office/officeart/2008/layout/LinedList"/>
    <dgm:cxn modelId="{5BA4CF0D-CDC8-4295-BFEC-874F98C3F2A2}" type="presParOf" srcId="{3AB77486-E676-4892-BF3D-2B51057BC5D2}" destId="{AFD93FDE-4AE6-4FF8-BF6B-1CD55AAB6608}" srcOrd="9" destOrd="0" presId="urn:microsoft.com/office/officeart/2008/layout/LinedList"/>
    <dgm:cxn modelId="{7DBF9B4A-FD23-4CA5-8F72-3F942F7A5629}" type="presParOf" srcId="{3AB77486-E676-4892-BF3D-2B51057BC5D2}" destId="{CF84F1EC-20F8-45FF-B768-6B288E25D2F0}" srcOrd="10" destOrd="0" presId="urn:microsoft.com/office/officeart/2008/layout/LinedList"/>
    <dgm:cxn modelId="{60AC685B-2CDC-4A91-8D67-D75F43444D2C}" type="presParOf" srcId="{CF84F1EC-20F8-45FF-B768-6B288E25D2F0}" destId="{C2E67C43-57B7-4A8A-AF10-8A5B2EDCC4A2}" srcOrd="0" destOrd="0" presId="urn:microsoft.com/office/officeart/2008/layout/LinedList"/>
    <dgm:cxn modelId="{BABBBFA8-FC80-472C-844E-A6C265203F44}" type="presParOf" srcId="{CF84F1EC-20F8-45FF-B768-6B288E25D2F0}" destId="{5596F005-3E89-4767-8070-180C48A11D94}" srcOrd="1" destOrd="0" presId="urn:microsoft.com/office/officeart/2008/layout/LinedList"/>
    <dgm:cxn modelId="{013E8411-C918-4484-96D9-D3896EA654A2}" type="presParOf" srcId="{CF84F1EC-20F8-45FF-B768-6B288E25D2F0}" destId="{573CDCA8-00E9-4211-B558-64E8C23C6C91}" srcOrd="2" destOrd="0" presId="urn:microsoft.com/office/officeart/2008/layout/LinedList"/>
    <dgm:cxn modelId="{B7F246EC-19D3-4293-834E-760B2D1625A3}" type="presParOf" srcId="{3AB77486-E676-4892-BF3D-2B51057BC5D2}" destId="{2535B162-3F83-4080-A0C3-0A0ECD904BBF}" srcOrd="11" destOrd="0" presId="urn:microsoft.com/office/officeart/2008/layout/LinedList"/>
    <dgm:cxn modelId="{FF6A797F-BB40-438B-AC87-D45E938A6EEC}" type="presParOf" srcId="{3AB77486-E676-4892-BF3D-2B51057BC5D2}" destId="{8AA0D7D4-1AAA-4031-9316-D285F6C56A83}" srcOrd="12" destOrd="0" presId="urn:microsoft.com/office/officeart/2008/layout/LinedList"/>
    <dgm:cxn modelId="{95B929BD-1253-4517-8734-A3D96FAAD353}" type="presParOf" srcId="{3AB77486-E676-4892-BF3D-2B51057BC5D2}" destId="{912EE36A-258F-4A3F-AB42-3FB319093A4C}" srcOrd="13" destOrd="0" presId="urn:microsoft.com/office/officeart/2008/layout/LinedList"/>
    <dgm:cxn modelId="{E7DAA38B-713F-4554-BD86-EF786FFD3ABF}" type="presParOf" srcId="{912EE36A-258F-4A3F-AB42-3FB319093A4C}" destId="{E911872D-9F97-4887-A277-7D907B76EA52}" srcOrd="0" destOrd="0" presId="urn:microsoft.com/office/officeart/2008/layout/LinedList"/>
    <dgm:cxn modelId="{322E41F9-BAE5-43E7-BF0C-0D7A0011DF5F}" type="presParOf" srcId="{912EE36A-258F-4A3F-AB42-3FB319093A4C}" destId="{15F6D88F-3E23-42A1-B09A-92A2B6DDF92A}" srcOrd="1" destOrd="0" presId="urn:microsoft.com/office/officeart/2008/layout/LinedList"/>
    <dgm:cxn modelId="{D9B8B813-5E6E-45E4-BAA5-0AD3170CEFE8}" type="presParOf" srcId="{912EE36A-258F-4A3F-AB42-3FB319093A4C}" destId="{C976D30F-3970-4E0B-9FB3-21C0A6F7A859}" srcOrd="2" destOrd="0" presId="urn:microsoft.com/office/officeart/2008/layout/LinedList"/>
    <dgm:cxn modelId="{95F20DF0-F7BA-4D0E-AF88-D100C6B2EE7B}" type="presParOf" srcId="{3AB77486-E676-4892-BF3D-2B51057BC5D2}" destId="{7E114017-2AD3-4417-BF3B-600D31562BE5}" srcOrd="14" destOrd="0" presId="urn:microsoft.com/office/officeart/2008/layout/LinedList"/>
    <dgm:cxn modelId="{7CF73612-EB27-4002-A330-C147CEDBE357}" type="presParOf" srcId="{3AB77486-E676-4892-BF3D-2B51057BC5D2}" destId="{8DBD88F3-32EE-40A1-BB63-B90915A6297F}" srcOrd="15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AD77170-9FC5-4C05-AB10-C9EC98E0C33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50E087-88DE-411B-9F92-D1CE78F0D1FA}">
      <dgm:prSet phldrT="[Текст]" custT="1"/>
      <dgm:spPr>
        <a:solidFill>
          <a:srgbClr val="077A3E">
            <a:alpha val="20000"/>
          </a:srgb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усиление подотчетности и увеличение прозрачности организаций государственного сектора, осуществляющих расходование средств бюджетов соответствующих уровней бюджетной системы, в т.ч. путем расширения круга субъектов государственного сектора, обязанных публиковать отчетность и представлять ее неопределенному кругу пользователей;</a:t>
          </a:r>
          <a:endParaRPr lang="ru-RU" sz="1400" dirty="0">
            <a:solidFill>
              <a:schemeClr val="tx1"/>
            </a:solidFill>
          </a:endParaRPr>
        </a:p>
      </dgm:t>
    </dgm:pt>
    <dgm:pt modelId="{C2D948A9-9AEA-4E95-934D-AFF78777F872}" type="parTrans" cxnId="{FFE70C24-ED4E-4307-8C6D-66E10F7E4DC9}">
      <dgm:prSet/>
      <dgm:spPr/>
      <dgm:t>
        <a:bodyPr/>
        <a:lstStyle/>
        <a:p>
          <a:endParaRPr lang="ru-RU"/>
        </a:p>
      </dgm:t>
    </dgm:pt>
    <dgm:pt modelId="{AD3F11E8-7AEF-4EF5-BA9E-CD2890FDA5DC}" type="sibTrans" cxnId="{FFE70C24-ED4E-4307-8C6D-66E10F7E4DC9}">
      <dgm:prSet/>
      <dgm:spPr/>
      <dgm:t>
        <a:bodyPr/>
        <a:lstStyle/>
        <a:p>
          <a:endParaRPr lang="ru-RU"/>
        </a:p>
      </dgm:t>
    </dgm:pt>
    <dgm:pt modelId="{C9E6583F-D135-469F-8CDC-C59440C5CEC8}">
      <dgm:prSet phldrT="[Текст]" custT="1"/>
      <dgm:spPr>
        <a:solidFill>
          <a:srgbClr val="077A3E">
            <a:alpha val="20000"/>
          </a:srgb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увеличение возможностей для оценки результатов деятельности организаций государственного сектора;</a:t>
          </a:r>
          <a:endParaRPr lang="ru-RU" sz="1400" dirty="0">
            <a:solidFill>
              <a:schemeClr val="tx1"/>
            </a:solidFill>
          </a:endParaRPr>
        </a:p>
      </dgm:t>
    </dgm:pt>
    <dgm:pt modelId="{4A02C124-164E-48F6-8D41-61458BBD8770}" type="parTrans" cxnId="{73CF0896-0845-42AB-A516-A8A2145B1E85}">
      <dgm:prSet/>
      <dgm:spPr/>
      <dgm:t>
        <a:bodyPr/>
        <a:lstStyle/>
        <a:p>
          <a:endParaRPr lang="ru-RU"/>
        </a:p>
      </dgm:t>
    </dgm:pt>
    <dgm:pt modelId="{77130380-2DFB-433D-B6BB-FE5F03615F82}" type="sibTrans" cxnId="{73CF0896-0845-42AB-A516-A8A2145B1E85}">
      <dgm:prSet/>
      <dgm:spPr/>
      <dgm:t>
        <a:bodyPr/>
        <a:lstStyle/>
        <a:p>
          <a:endParaRPr lang="ru-RU"/>
        </a:p>
      </dgm:t>
    </dgm:pt>
    <dgm:pt modelId="{2E573213-31D4-4720-938F-7E7459ACE3DA}">
      <dgm:prSet phldrT="[Текст]" custT="1"/>
      <dgm:spPr>
        <a:solidFill>
          <a:srgbClr val="077A3E">
            <a:alpha val="20000"/>
          </a:srgb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повышение качества стратегического планирования и управления государственными финансами, выработки экономической политики, решения иных задач;</a:t>
          </a:r>
        </a:p>
      </dgm:t>
    </dgm:pt>
    <dgm:pt modelId="{104E00D4-6230-4626-95E9-70E6D9868162}" type="parTrans" cxnId="{33A080CE-1D8C-4DD6-9A12-E1F067D8D5BD}">
      <dgm:prSet/>
      <dgm:spPr/>
      <dgm:t>
        <a:bodyPr/>
        <a:lstStyle/>
        <a:p>
          <a:endParaRPr lang="ru-RU"/>
        </a:p>
      </dgm:t>
    </dgm:pt>
    <dgm:pt modelId="{51B32C7A-841D-4F5A-9500-770FBF6C4EE5}" type="sibTrans" cxnId="{33A080CE-1D8C-4DD6-9A12-E1F067D8D5BD}">
      <dgm:prSet/>
      <dgm:spPr/>
      <dgm:t>
        <a:bodyPr/>
        <a:lstStyle/>
        <a:p>
          <a:endParaRPr lang="ru-RU"/>
        </a:p>
      </dgm:t>
    </dgm:pt>
    <dgm:pt modelId="{4022C4BC-0BF2-45EA-933C-8F9585C05229}">
      <dgm:prSet phldrT="[Текст]" custT="1"/>
      <dgm:spPr>
        <a:solidFill>
          <a:srgbClr val="077A3E">
            <a:alpha val="20000"/>
          </a:srgb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обеспечение лучшей увязки бюджетной, бухгалтерской и статистической отчетности организаций государственного сектора</a:t>
          </a:r>
          <a:endParaRPr lang="ru-RU" sz="1400" dirty="0">
            <a:solidFill>
              <a:schemeClr val="tx1"/>
            </a:solidFill>
          </a:endParaRPr>
        </a:p>
      </dgm:t>
    </dgm:pt>
    <dgm:pt modelId="{5CE40A9E-3E58-4E9D-9156-89B2CBDBED25}" type="parTrans" cxnId="{C4289B45-AB8C-4407-B6DD-A0B2030963B1}">
      <dgm:prSet/>
      <dgm:spPr/>
      <dgm:t>
        <a:bodyPr/>
        <a:lstStyle/>
        <a:p>
          <a:endParaRPr lang="ru-RU"/>
        </a:p>
      </dgm:t>
    </dgm:pt>
    <dgm:pt modelId="{8EE422FE-29EE-4E1C-A0E1-EA06068B96F3}" type="sibTrans" cxnId="{C4289B45-AB8C-4407-B6DD-A0B2030963B1}">
      <dgm:prSet/>
      <dgm:spPr/>
      <dgm:t>
        <a:bodyPr/>
        <a:lstStyle/>
        <a:p>
          <a:endParaRPr lang="ru-RU"/>
        </a:p>
      </dgm:t>
    </dgm:pt>
    <dgm:pt modelId="{55851616-C0BE-4BF2-A9C7-6A4C7B50A0E7}">
      <dgm:prSet phldrT="[Текст]" custT="1"/>
      <dgm:spPr>
        <a:solidFill>
          <a:srgbClr val="077A3E">
            <a:alpha val="20000"/>
          </a:srgb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улучшение качества управления государственной (муниципальной) собственностью, предоставление более полной и точной информации о наличии, стоимости объектов государственной (муниципальной) собственности, степени их износа, обесценения и иных характеристик;</a:t>
          </a:r>
          <a:endParaRPr lang="ru-RU" sz="1400" dirty="0">
            <a:solidFill>
              <a:schemeClr val="tx1"/>
            </a:solidFill>
          </a:endParaRPr>
        </a:p>
      </dgm:t>
    </dgm:pt>
    <dgm:pt modelId="{A5AAA64E-6636-42C5-8728-35F94F7AE786}" type="parTrans" cxnId="{251BF45B-ECCB-41A4-A9A2-D84124ABCC6C}">
      <dgm:prSet/>
      <dgm:spPr/>
      <dgm:t>
        <a:bodyPr/>
        <a:lstStyle/>
        <a:p>
          <a:endParaRPr lang="ru-RU"/>
        </a:p>
      </dgm:t>
    </dgm:pt>
    <dgm:pt modelId="{4D9AB4F4-10AC-4951-8AA7-887F3125394B}" type="sibTrans" cxnId="{251BF45B-ECCB-41A4-A9A2-D84124ABCC6C}">
      <dgm:prSet/>
      <dgm:spPr/>
      <dgm:t>
        <a:bodyPr/>
        <a:lstStyle/>
        <a:p>
          <a:endParaRPr lang="ru-RU"/>
        </a:p>
      </dgm:t>
    </dgm:pt>
    <dgm:pt modelId="{87678E1D-B512-4520-B596-4D8949E855C7}">
      <dgm:prSet phldrT="[Текст]" custT="1"/>
      <dgm:spPr>
        <a:solidFill>
          <a:srgbClr val="077A3E">
            <a:alpha val="20000"/>
          </a:srgb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повышение эффективности распределения государственных (муниципальных) ресурсов, в т.ч. при создании и распределении социальных благ, финансировании организаций государственного сектора и иных бюджетных процессов;</a:t>
          </a:r>
          <a:endParaRPr lang="ru-RU" sz="1400" dirty="0">
            <a:solidFill>
              <a:schemeClr val="tx1"/>
            </a:solidFill>
          </a:endParaRPr>
        </a:p>
      </dgm:t>
    </dgm:pt>
    <dgm:pt modelId="{4FC26ED5-B1C6-44BD-A324-1C6B1A7E0691}" type="parTrans" cxnId="{F94ACE80-D37C-4723-999E-97AFD1E130B9}">
      <dgm:prSet/>
      <dgm:spPr/>
      <dgm:t>
        <a:bodyPr/>
        <a:lstStyle/>
        <a:p>
          <a:endParaRPr lang="ru-RU"/>
        </a:p>
      </dgm:t>
    </dgm:pt>
    <dgm:pt modelId="{FDEE4B85-DEB2-4753-93B0-0C977FBC6148}" type="sibTrans" cxnId="{F94ACE80-D37C-4723-999E-97AFD1E130B9}">
      <dgm:prSet/>
      <dgm:spPr/>
      <dgm:t>
        <a:bodyPr/>
        <a:lstStyle/>
        <a:p>
          <a:endParaRPr lang="ru-RU"/>
        </a:p>
      </dgm:t>
    </dgm:pt>
    <dgm:pt modelId="{51612213-6A95-4FA3-9EBB-A172FC833891}">
      <dgm:prSet phldrT="[Текст]" custT="1"/>
      <dgm:spPr>
        <a:solidFill>
          <a:srgbClr val="077A3E">
            <a:alpha val="20000"/>
          </a:srgb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содействие улучшению инвестиционного климата и интеграции Российской Федерации в мировую экономику.</a:t>
          </a:r>
          <a:endParaRPr lang="ru-RU" sz="1400" dirty="0">
            <a:solidFill>
              <a:schemeClr val="tx1"/>
            </a:solidFill>
          </a:endParaRPr>
        </a:p>
      </dgm:t>
    </dgm:pt>
    <dgm:pt modelId="{7A1E8868-3544-4855-8897-D82D2ACBD518}" type="parTrans" cxnId="{69E49BC1-035A-4EB8-BCB8-366F678640B7}">
      <dgm:prSet/>
      <dgm:spPr/>
      <dgm:t>
        <a:bodyPr/>
        <a:lstStyle/>
        <a:p>
          <a:endParaRPr lang="ru-RU"/>
        </a:p>
      </dgm:t>
    </dgm:pt>
    <dgm:pt modelId="{6BFC17D0-9AAA-4113-B000-D68B4053BE2D}" type="sibTrans" cxnId="{69E49BC1-035A-4EB8-BCB8-366F678640B7}">
      <dgm:prSet/>
      <dgm:spPr/>
      <dgm:t>
        <a:bodyPr/>
        <a:lstStyle/>
        <a:p>
          <a:endParaRPr lang="ru-RU"/>
        </a:p>
      </dgm:t>
    </dgm:pt>
    <dgm:pt modelId="{04993803-DA71-4195-B314-37951611C07C}" type="pres">
      <dgm:prSet presAssocID="{AAD77170-9FC5-4C05-AB10-C9EC98E0C33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D94647-444A-47FF-BD80-BA57FD8C2573}" type="pres">
      <dgm:prSet presAssocID="{3750E087-88DE-411B-9F92-D1CE78F0D1FA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E0AF97-B1CA-4158-A6FD-8EDC58507691}" type="pres">
      <dgm:prSet presAssocID="{AD3F11E8-7AEF-4EF5-BA9E-CD2890FDA5DC}" presName="spacer" presStyleCnt="0"/>
      <dgm:spPr/>
    </dgm:pt>
    <dgm:pt modelId="{CB7DB6DD-0C6C-4F61-B02C-313D36A13AA0}" type="pres">
      <dgm:prSet presAssocID="{C9E6583F-D135-469F-8CDC-C59440C5CEC8}" presName="parentText" presStyleLbl="node1" presStyleIdx="1" presStyleCnt="7" custScaleY="37848" custLinFactY="-40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D17D21-DE46-4765-BB12-0737E4BE57ED}" type="pres">
      <dgm:prSet presAssocID="{77130380-2DFB-433D-B6BB-FE5F03615F82}" presName="spacer" presStyleCnt="0"/>
      <dgm:spPr/>
    </dgm:pt>
    <dgm:pt modelId="{1F53180C-48CA-41D9-BC66-AA72D3B37CF7}" type="pres">
      <dgm:prSet presAssocID="{4022C4BC-0BF2-45EA-933C-8F9585C05229}" presName="parentText" presStyleLbl="node1" presStyleIdx="2" presStyleCnt="7" custScaleY="54227" custLinFactY="-887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606E21-C949-4187-900B-1B9C6FFED02A}" type="pres">
      <dgm:prSet presAssocID="{8EE422FE-29EE-4E1C-A0E1-EA06068B96F3}" presName="spacer" presStyleCnt="0"/>
      <dgm:spPr/>
    </dgm:pt>
    <dgm:pt modelId="{6C060EA3-275B-48CD-9EC0-8111281E818F}" type="pres">
      <dgm:prSet presAssocID="{2E573213-31D4-4720-938F-7E7459ACE3DA}" presName="parentText" presStyleLbl="node1" presStyleIdx="3" presStyleCnt="7" custScaleY="55488" custLinFactY="-1565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0E10CA-93F2-432D-B5C8-52EA469D811A}" type="pres">
      <dgm:prSet presAssocID="{51B32C7A-841D-4F5A-9500-770FBF6C4EE5}" presName="spacer" presStyleCnt="0"/>
      <dgm:spPr/>
    </dgm:pt>
    <dgm:pt modelId="{F23BF720-568C-4155-9C3C-6B08551D46EA}" type="pres">
      <dgm:prSet presAssocID="{55851616-C0BE-4BF2-A9C7-6A4C7B50A0E7}" presName="parentText" presStyleLbl="node1" presStyleIdx="4" presStyleCnt="7" custScaleY="70931" custLinFactY="-2666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7F9BA2-C8AE-49F5-AE3E-4618DC6BBB39}" type="pres">
      <dgm:prSet presAssocID="{4D9AB4F4-10AC-4951-8AA7-887F3125394B}" presName="spacer" presStyleCnt="0"/>
      <dgm:spPr/>
    </dgm:pt>
    <dgm:pt modelId="{7D487D3A-D059-4B58-BE3A-A181DA438F95}" type="pres">
      <dgm:prSet presAssocID="{87678E1D-B512-4520-B596-4D8949E855C7}" presName="parentText" presStyleLbl="node1" presStyleIdx="5" presStyleCnt="7" custScaleY="66986" custLinFactY="-3259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56C876-F0D0-4422-A28D-C8540E44D1B8}" type="pres">
      <dgm:prSet presAssocID="{FDEE4B85-DEB2-4753-93B0-0C977FBC6148}" presName="spacer" presStyleCnt="0"/>
      <dgm:spPr/>
    </dgm:pt>
    <dgm:pt modelId="{6EAED0E3-66C8-48E4-960F-2322715DA578}" type="pres">
      <dgm:prSet presAssocID="{51612213-6A95-4FA3-9EBB-A172FC833891}" presName="parentText" presStyleLbl="node1" presStyleIdx="6" presStyleCnt="7" custScaleY="38523" custLinFactY="-3767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AA84BA-9F5A-4374-B313-99CCCE5D484F}" type="presOf" srcId="{AAD77170-9FC5-4C05-AB10-C9EC98E0C331}" destId="{04993803-DA71-4195-B314-37951611C07C}" srcOrd="0" destOrd="0" presId="urn:microsoft.com/office/officeart/2005/8/layout/vList2"/>
    <dgm:cxn modelId="{F1DD2C66-E688-4A0E-8CEC-8BD2DC74C897}" type="presOf" srcId="{4022C4BC-0BF2-45EA-933C-8F9585C05229}" destId="{1F53180C-48CA-41D9-BC66-AA72D3B37CF7}" srcOrd="0" destOrd="0" presId="urn:microsoft.com/office/officeart/2005/8/layout/vList2"/>
    <dgm:cxn modelId="{33A080CE-1D8C-4DD6-9A12-E1F067D8D5BD}" srcId="{AAD77170-9FC5-4C05-AB10-C9EC98E0C331}" destId="{2E573213-31D4-4720-938F-7E7459ACE3DA}" srcOrd="3" destOrd="0" parTransId="{104E00D4-6230-4626-95E9-70E6D9868162}" sibTransId="{51B32C7A-841D-4F5A-9500-770FBF6C4EE5}"/>
    <dgm:cxn modelId="{1541FF55-C021-4EAB-A09E-B71C7FBBA23B}" type="presOf" srcId="{55851616-C0BE-4BF2-A9C7-6A4C7B50A0E7}" destId="{F23BF720-568C-4155-9C3C-6B08551D46EA}" srcOrd="0" destOrd="0" presId="urn:microsoft.com/office/officeart/2005/8/layout/vList2"/>
    <dgm:cxn modelId="{33A4BB8A-6B65-4BFE-9797-4DD051C3AB8C}" type="presOf" srcId="{87678E1D-B512-4520-B596-4D8949E855C7}" destId="{7D487D3A-D059-4B58-BE3A-A181DA438F95}" srcOrd="0" destOrd="0" presId="urn:microsoft.com/office/officeart/2005/8/layout/vList2"/>
    <dgm:cxn modelId="{FFE70C24-ED4E-4307-8C6D-66E10F7E4DC9}" srcId="{AAD77170-9FC5-4C05-AB10-C9EC98E0C331}" destId="{3750E087-88DE-411B-9F92-D1CE78F0D1FA}" srcOrd="0" destOrd="0" parTransId="{C2D948A9-9AEA-4E95-934D-AFF78777F872}" sibTransId="{AD3F11E8-7AEF-4EF5-BA9E-CD2890FDA5DC}"/>
    <dgm:cxn modelId="{251BF45B-ECCB-41A4-A9A2-D84124ABCC6C}" srcId="{AAD77170-9FC5-4C05-AB10-C9EC98E0C331}" destId="{55851616-C0BE-4BF2-A9C7-6A4C7B50A0E7}" srcOrd="4" destOrd="0" parTransId="{A5AAA64E-6636-42C5-8728-35F94F7AE786}" sibTransId="{4D9AB4F4-10AC-4951-8AA7-887F3125394B}"/>
    <dgm:cxn modelId="{4B96DB78-0CDA-484F-A1A0-38E5416D59AC}" type="presOf" srcId="{3750E087-88DE-411B-9F92-D1CE78F0D1FA}" destId="{41D94647-444A-47FF-BD80-BA57FD8C2573}" srcOrd="0" destOrd="0" presId="urn:microsoft.com/office/officeart/2005/8/layout/vList2"/>
    <dgm:cxn modelId="{C4289B45-AB8C-4407-B6DD-A0B2030963B1}" srcId="{AAD77170-9FC5-4C05-AB10-C9EC98E0C331}" destId="{4022C4BC-0BF2-45EA-933C-8F9585C05229}" srcOrd="2" destOrd="0" parTransId="{5CE40A9E-3E58-4E9D-9156-89B2CBDBED25}" sibTransId="{8EE422FE-29EE-4E1C-A0E1-EA06068B96F3}"/>
    <dgm:cxn modelId="{869805F7-9571-4A50-90CB-4D5502DD9DCD}" type="presOf" srcId="{C9E6583F-D135-469F-8CDC-C59440C5CEC8}" destId="{CB7DB6DD-0C6C-4F61-B02C-313D36A13AA0}" srcOrd="0" destOrd="0" presId="urn:microsoft.com/office/officeart/2005/8/layout/vList2"/>
    <dgm:cxn modelId="{F697C7A3-5F50-4432-B4D2-7CBBFDCFA31C}" type="presOf" srcId="{2E573213-31D4-4720-938F-7E7459ACE3DA}" destId="{6C060EA3-275B-48CD-9EC0-8111281E818F}" srcOrd="0" destOrd="0" presId="urn:microsoft.com/office/officeart/2005/8/layout/vList2"/>
    <dgm:cxn modelId="{181CFD98-4627-4C0C-9684-E0195E7EE224}" type="presOf" srcId="{51612213-6A95-4FA3-9EBB-A172FC833891}" destId="{6EAED0E3-66C8-48E4-960F-2322715DA578}" srcOrd="0" destOrd="0" presId="urn:microsoft.com/office/officeart/2005/8/layout/vList2"/>
    <dgm:cxn modelId="{F94ACE80-D37C-4723-999E-97AFD1E130B9}" srcId="{AAD77170-9FC5-4C05-AB10-C9EC98E0C331}" destId="{87678E1D-B512-4520-B596-4D8949E855C7}" srcOrd="5" destOrd="0" parTransId="{4FC26ED5-B1C6-44BD-A324-1C6B1A7E0691}" sibTransId="{FDEE4B85-DEB2-4753-93B0-0C977FBC6148}"/>
    <dgm:cxn modelId="{69E49BC1-035A-4EB8-BCB8-366F678640B7}" srcId="{AAD77170-9FC5-4C05-AB10-C9EC98E0C331}" destId="{51612213-6A95-4FA3-9EBB-A172FC833891}" srcOrd="6" destOrd="0" parTransId="{7A1E8868-3544-4855-8897-D82D2ACBD518}" sibTransId="{6BFC17D0-9AAA-4113-B000-D68B4053BE2D}"/>
    <dgm:cxn modelId="{73CF0896-0845-42AB-A516-A8A2145B1E85}" srcId="{AAD77170-9FC5-4C05-AB10-C9EC98E0C331}" destId="{C9E6583F-D135-469F-8CDC-C59440C5CEC8}" srcOrd="1" destOrd="0" parTransId="{4A02C124-164E-48F6-8D41-61458BBD8770}" sibTransId="{77130380-2DFB-433D-B6BB-FE5F03615F82}"/>
    <dgm:cxn modelId="{4E9F63EC-D29F-4E2A-8CFB-274404EA4A43}" type="presParOf" srcId="{04993803-DA71-4195-B314-37951611C07C}" destId="{41D94647-444A-47FF-BD80-BA57FD8C2573}" srcOrd="0" destOrd="0" presId="urn:microsoft.com/office/officeart/2005/8/layout/vList2"/>
    <dgm:cxn modelId="{D452C595-8E03-4118-9E66-AB052C9A9C1A}" type="presParOf" srcId="{04993803-DA71-4195-B314-37951611C07C}" destId="{63E0AF97-B1CA-4158-A6FD-8EDC58507691}" srcOrd="1" destOrd="0" presId="urn:microsoft.com/office/officeart/2005/8/layout/vList2"/>
    <dgm:cxn modelId="{890D484A-6101-4748-884F-813DB9711EF3}" type="presParOf" srcId="{04993803-DA71-4195-B314-37951611C07C}" destId="{CB7DB6DD-0C6C-4F61-B02C-313D36A13AA0}" srcOrd="2" destOrd="0" presId="urn:microsoft.com/office/officeart/2005/8/layout/vList2"/>
    <dgm:cxn modelId="{464DD0A3-8C5B-4367-9F07-217EC1EC1F27}" type="presParOf" srcId="{04993803-DA71-4195-B314-37951611C07C}" destId="{D9D17D21-DE46-4765-BB12-0737E4BE57ED}" srcOrd="3" destOrd="0" presId="urn:microsoft.com/office/officeart/2005/8/layout/vList2"/>
    <dgm:cxn modelId="{F3383599-6870-4328-BB2D-859F6FDF27AC}" type="presParOf" srcId="{04993803-DA71-4195-B314-37951611C07C}" destId="{1F53180C-48CA-41D9-BC66-AA72D3B37CF7}" srcOrd="4" destOrd="0" presId="urn:microsoft.com/office/officeart/2005/8/layout/vList2"/>
    <dgm:cxn modelId="{FBF1E131-14D0-448B-B3A3-B2A1BE265B9A}" type="presParOf" srcId="{04993803-DA71-4195-B314-37951611C07C}" destId="{16606E21-C949-4187-900B-1B9C6FFED02A}" srcOrd="5" destOrd="0" presId="urn:microsoft.com/office/officeart/2005/8/layout/vList2"/>
    <dgm:cxn modelId="{F55ACB8D-2326-4E3A-9DB1-27CFF27564EE}" type="presParOf" srcId="{04993803-DA71-4195-B314-37951611C07C}" destId="{6C060EA3-275B-48CD-9EC0-8111281E818F}" srcOrd="6" destOrd="0" presId="urn:microsoft.com/office/officeart/2005/8/layout/vList2"/>
    <dgm:cxn modelId="{99DCA91B-B471-4BA3-AC3D-16E8A5E7FD80}" type="presParOf" srcId="{04993803-DA71-4195-B314-37951611C07C}" destId="{A50E10CA-93F2-432D-B5C8-52EA469D811A}" srcOrd="7" destOrd="0" presId="urn:microsoft.com/office/officeart/2005/8/layout/vList2"/>
    <dgm:cxn modelId="{E87395CC-DFD0-4342-83A6-2E7A193A4FE5}" type="presParOf" srcId="{04993803-DA71-4195-B314-37951611C07C}" destId="{F23BF720-568C-4155-9C3C-6B08551D46EA}" srcOrd="8" destOrd="0" presId="urn:microsoft.com/office/officeart/2005/8/layout/vList2"/>
    <dgm:cxn modelId="{51D6E4EE-6767-4BF7-9471-02995C7DBCBA}" type="presParOf" srcId="{04993803-DA71-4195-B314-37951611C07C}" destId="{D27F9BA2-C8AE-49F5-AE3E-4618DC6BBB39}" srcOrd="9" destOrd="0" presId="urn:microsoft.com/office/officeart/2005/8/layout/vList2"/>
    <dgm:cxn modelId="{02530616-FBCF-49AD-B164-AD71B43774AE}" type="presParOf" srcId="{04993803-DA71-4195-B314-37951611C07C}" destId="{7D487D3A-D059-4B58-BE3A-A181DA438F95}" srcOrd="10" destOrd="0" presId="urn:microsoft.com/office/officeart/2005/8/layout/vList2"/>
    <dgm:cxn modelId="{B148A5C8-7CCA-4D5D-9974-12AA4ADF14E6}" type="presParOf" srcId="{04993803-DA71-4195-B314-37951611C07C}" destId="{3856C876-F0D0-4422-A28D-C8540E44D1B8}" srcOrd="11" destOrd="0" presId="urn:microsoft.com/office/officeart/2005/8/layout/vList2"/>
    <dgm:cxn modelId="{ACA0907F-FDA6-4A6F-BBD1-264FA6789DDF}" type="presParOf" srcId="{04993803-DA71-4195-B314-37951611C07C}" destId="{6EAED0E3-66C8-48E4-960F-2322715DA578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ACA5FE-D3A6-4DD8-8797-C9F18F71D301}">
      <dsp:nvSpPr>
        <dsp:cNvPr id="0" name=""/>
        <dsp:cNvSpPr/>
      </dsp:nvSpPr>
      <dsp:spPr>
        <a:xfrm>
          <a:off x="3269" y="1157371"/>
          <a:ext cx="8184960" cy="8830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alpha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alpha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alpha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Состав казначейской отчетности: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133" y="1183235"/>
        <a:ext cx="8133232" cy="831317"/>
      </dsp:txXfrm>
    </dsp:sp>
    <dsp:sp modelId="{8ECCE88F-EC4F-4C7B-B8EF-577F98C3D030}">
      <dsp:nvSpPr>
        <dsp:cNvPr id="0" name=""/>
        <dsp:cNvSpPr/>
      </dsp:nvSpPr>
      <dsp:spPr>
        <a:xfrm>
          <a:off x="1552343" y="2229670"/>
          <a:ext cx="712391" cy="469904"/>
        </a:xfrm>
        <a:prstGeom prst="roundRect">
          <a:avLst>
            <a:gd name="adj" fmla="val 16670"/>
          </a:avLst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FAE4610-8FA9-4107-AA4D-FB1F1D7B7E2C}">
      <dsp:nvSpPr>
        <dsp:cNvPr id="0" name=""/>
        <dsp:cNvSpPr/>
      </dsp:nvSpPr>
      <dsp:spPr>
        <a:xfrm>
          <a:off x="765533" y="2170795"/>
          <a:ext cx="7177538" cy="568295"/>
        </a:xfrm>
        <a:prstGeom prst="roundRect">
          <a:avLst>
            <a:gd name="adj" fmla="val 16670"/>
          </a:avLst>
        </a:prstGeom>
        <a:gradFill rotWithShape="0">
          <a:gsLst>
            <a:gs pos="0">
              <a:srgbClr val="AEBFF4"/>
            </a:gs>
            <a:gs pos="50000">
              <a:schemeClr val="accent5">
                <a:shade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rgbClr val="AEBFF4"/>
            </a:gs>
          </a:gsLst>
          <a:lin ang="16200000" scaled="1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Баланс операций в системе казначейских платежей;</a:t>
          </a:r>
          <a:endParaRPr lang="ru-RU" altLang="ru-RU" sz="1800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793280" y="2198542"/>
        <a:ext cx="7122044" cy="512801"/>
      </dsp:txXfrm>
    </dsp:sp>
    <dsp:sp modelId="{CFD8F733-1A7A-4629-8AB9-9F3E87DEACF6}">
      <dsp:nvSpPr>
        <dsp:cNvPr id="0" name=""/>
        <dsp:cNvSpPr/>
      </dsp:nvSpPr>
      <dsp:spPr>
        <a:xfrm>
          <a:off x="1844960" y="3028945"/>
          <a:ext cx="127157" cy="194689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13333"/>
                <a:tint val="50000"/>
                <a:satMod val="300000"/>
              </a:schemeClr>
            </a:gs>
            <a:gs pos="35000">
              <a:schemeClr val="accent5">
                <a:alpha val="90000"/>
                <a:hueOff val="0"/>
                <a:satOff val="0"/>
                <a:lumOff val="0"/>
                <a:alphaOff val="-13333"/>
                <a:tint val="37000"/>
                <a:satMod val="30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13333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FB5DA12-09B9-4FA6-BB99-978362F98307}">
      <dsp:nvSpPr>
        <dsp:cNvPr id="0" name=""/>
        <dsp:cNvSpPr/>
      </dsp:nvSpPr>
      <dsp:spPr>
        <a:xfrm>
          <a:off x="765533" y="2832463"/>
          <a:ext cx="7177538" cy="568295"/>
        </a:xfrm>
        <a:prstGeom prst="roundRect">
          <a:avLst>
            <a:gd name="adj" fmla="val 16670"/>
          </a:avLst>
        </a:prstGeom>
        <a:gradFill rotWithShape="0">
          <a:gsLst>
            <a:gs pos="0">
              <a:srgbClr val="AEBFF4"/>
            </a:gs>
            <a:gs pos="50000">
              <a:schemeClr val="accent5">
                <a:shade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rgbClr val="AEBFF4"/>
            </a:gs>
          </a:gsLst>
          <a:lin ang="16200000" scaled="1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Отчет о движении денежных средств в системе казначейских платежей</a:t>
          </a:r>
          <a:r>
            <a:rPr lang="ru-RU" altLang="ru-RU" sz="1800" kern="1200" dirty="0" smtClean="0">
              <a:latin typeface="Times New Roman" pitchFamily="18" charset="0"/>
              <a:cs typeface="Times New Roman" pitchFamily="18" charset="0"/>
            </a:rPr>
            <a:t>;</a:t>
          </a:r>
          <a:endParaRPr lang="ru-RU" sz="1800" kern="1200" dirty="0"/>
        </a:p>
      </dsp:txBody>
      <dsp:txXfrm>
        <a:off x="793280" y="2860210"/>
        <a:ext cx="7122044" cy="512801"/>
      </dsp:txXfrm>
    </dsp:sp>
    <dsp:sp modelId="{A58C5CDD-A63C-4BD9-8839-91362388C5CC}">
      <dsp:nvSpPr>
        <dsp:cNvPr id="0" name=""/>
        <dsp:cNvSpPr/>
      </dsp:nvSpPr>
      <dsp:spPr>
        <a:xfrm>
          <a:off x="1844960" y="3690613"/>
          <a:ext cx="127157" cy="194689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26667"/>
                <a:tint val="50000"/>
                <a:satMod val="300000"/>
              </a:schemeClr>
            </a:gs>
            <a:gs pos="35000">
              <a:schemeClr val="accent5">
                <a:alpha val="90000"/>
                <a:hueOff val="0"/>
                <a:satOff val="0"/>
                <a:lumOff val="0"/>
                <a:alphaOff val="-26667"/>
                <a:tint val="37000"/>
                <a:satMod val="30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26667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03C0835-D2B0-4E47-B846-767ACC5F85DF}">
      <dsp:nvSpPr>
        <dsp:cNvPr id="0" name=""/>
        <dsp:cNvSpPr/>
      </dsp:nvSpPr>
      <dsp:spPr>
        <a:xfrm>
          <a:off x="765533" y="3494130"/>
          <a:ext cx="7177538" cy="568295"/>
        </a:xfrm>
        <a:prstGeom prst="roundRect">
          <a:avLst>
            <a:gd name="adj" fmla="val 16670"/>
          </a:avLst>
        </a:prstGeom>
        <a:gradFill rotWithShape="0">
          <a:gsLst>
            <a:gs pos="0">
              <a:srgbClr val="AEBFF4"/>
            </a:gs>
            <a:gs pos="50000">
              <a:schemeClr val="accent5">
                <a:shade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rgbClr val="AEBFF4"/>
            </a:gs>
          </a:gsLst>
          <a:lin ang="16200000" scaled="1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Отчет об управлении остатками на едином казначейском счете</a:t>
          </a:r>
          <a:r>
            <a:rPr lang="ru-RU" altLang="ru-RU" sz="1800" kern="1200" dirty="0" smtClean="0">
              <a:latin typeface="Times New Roman" pitchFamily="18" charset="0"/>
              <a:cs typeface="Times New Roman" pitchFamily="18" charset="0"/>
            </a:rPr>
            <a:t>;</a:t>
          </a:r>
          <a:endParaRPr lang="ru-RU" sz="1800" kern="1200" dirty="0"/>
        </a:p>
      </dsp:txBody>
      <dsp:txXfrm>
        <a:off x="793280" y="3521877"/>
        <a:ext cx="7122044" cy="512801"/>
      </dsp:txXfrm>
    </dsp:sp>
    <dsp:sp modelId="{98910363-AC5E-4979-B49C-EAD4CF529175}">
      <dsp:nvSpPr>
        <dsp:cNvPr id="0" name=""/>
        <dsp:cNvSpPr/>
      </dsp:nvSpPr>
      <dsp:spPr>
        <a:xfrm>
          <a:off x="1844960" y="4352280"/>
          <a:ext cx="127157" cy="194689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5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B027B37-417D-40FA-B82A-ED5518B47E99}">
      <dsp:nvSpPr>
        <dsp:cNvPr id="0" name=""/>
        <dsp:cNvSpPr/>
      </dsp:nvSpPr>
      <dsp:spPr>
        <a:xfrm>
          <a:off x="765533" y="4155798"/>
          <a:ext cx="7177538" cy="568295"/>
        </a:xfrm>
        <a:prstGeom prst="roundRect">
          <a:avLst>
            <a:gd name="adj" fmla="val 16670"/>
          </a:avLst>
        </a:prstGeom>
        <a:gradFill rotWithShape="0">
          <a:gsLst>
            <a:gs pos="0">
              <a:srgbClr val="AEBFF4"/>
            </a:gs>
            <a:gs pos="50000">
              <a:schemeClr val="accent5">
                <a:shade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rgbClr val="AEBFF4"/>
            </a:gs>
          </a:gsLst>
          <a:lin ang="16200000" scaled="1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Пояснительная записка к балансу операций в системе казначейских платежей</a:t>
          </a:r>
          <a:endParaRPr lang="ru-RU" sz="1800" kern="1200" dirty="0"/>
        </a:p>
      </dsp:txBody>
      <dsp:txXfrm>
        <a:off x="793280" y="4183545"/>
        <a:ext cx="7122044" cy="5128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F3D7C9-5777-4632-B136-8405C6EEFD49}">
      <dsp:nvSpPr>
        <dsp:cNvPr id="0" name=""/>
        <dsp:cNvSpPr/>
      </dsp:nvSpPr>
      <dsp:spPr>
        <a:xfrm>
          <a:off x="4257" y="587442"/>
          <a:ext cx="4027027" cy="648503"/>
        </a:xfrm>
        <a:prstGeom prst="roundRect">
          <a:avLst>
            <a:gd name="adj" fmla="val 10000"/>
          </a:avLst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 бюджетной отчетности: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33 ГРБС 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 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63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замечания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251" y="606436"/>
        <a:ext cx="3989039" cy="610515"/>
      </dsp:txXfrm>
    </dsp:sp>
    <dsp:sp modelId="{9431A893-D63A-42DE-86A4-CE2441F71750}">
      <dsp:nvSpPr>
        <dsp:cNvPr id="0" name=""/>
        <dsp:cNvSpPr/>
      </dsp:nvSpPr>
      <dsp:spPr>
        <a:xfrm>
          <a:off x="406960" y="1235945"/>
          <a:ext cx="768329" cy="5225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2538"/>
              </a:lnTo>
              <a:lnTo>
                <a:pt x="768329" y="5225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373CDF-D8C9-4444-8871-B5A3604FBD40}">
      <dsp:nvSpPr>
        <dsp:cNvPr id="0" name=""/>
        <dsp:cNvSpPr/>
      </dsp:nvSpPr>
      <dsp:spPr>
        <a:xfrm>
          <a:off x="1175289" y="1349605"/>
          <a:ext cx="3010069" cy="817757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43 замечания - в части финансовой отчетности </a:t>
          </a:r>
          <a:r>
            <a:rPr lang="ru-RU" sz="105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учет нефинансовых активов и вложений в них, отражение в отчетности дебиторской и кредиторской задолженности, учет показателей на забалансовых счетах, раскрытие аналитической информации</a:t>
          </a:r>
          <a:endParaRPr lang="ru-RU" sz="105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99240" y="1373556"/>
        <a:ext cx="2962167" cy="769855"/>
      </dsp:txXfrm>
    </dsp:sp>
    <dsp:sp modelId="{64EBA4BF-0637-4F23-B153-B40D68C9CCE2}">
      <dsp:nvSpPr>
        <dsp:cNvPr id="0" name=""/>
        <dsp:cNvSpPr/>
      </dsp:nvSpPr>
      <dsp:spPr>
        <a:xfrm>
          <a:off x="406960" y="1235945"/>
          <a:ext cx="768329" cy="14457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45707"/>
              </a:lnTo>
              <a:lnTo>
                <a:pt x="768329" y="14457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A6ED29-FDE8-44B4-9240-FACE20E913EF}">
      <dsp:nvSpPr>
        <dsp:cNvPr id="0" name=""/>
        <dsp:cNvSpPr/>
      </dsp:nvSpPr>
      <dsp:spPr>
        <a:xfrm>
          <a:off x="1175289" y="2272774"/>
          <a:ext cx="3010069" cy="817757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 замечания  - в части Отчета об исполнении бюджета    </a:t>
          </a:r>
          <a:r>
            <a:rPr lang="ru-RU" sz="105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связаны с применением отдельными получателями бюджетных средств кодов бюджетной классификации Российской Федерации</a:t>
          </a:r>
          <a:endParaRPr lang="ru-RU" sz="105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99240" y="2296725"/>
        <a:ext cx="2962167" cy="769855"/>
      </dsp:txXfrm>
    </dsp:sp>
    <dsp:sp modelId="{BC32F408-ED69-494D-A561-78A7FD1F12D4}">
      <dsp:nvSpPr>
        <dsp:cNvPr id="0" name=""/>
        <dsp:cNvSpPr/>
      </dsp:nvSpPr>
      <dsp:spPr>
        <a:xfrm>
          <a:off x="406960" y="1235945"/>
          <a:ext cx="768329" cy="22673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67369"/>
              </a:lnTo>
              <a:lnTo>
                <a:pt x="768329" y="226736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0003FD-45E6-49A0-A740-351F5C232271}">
      <dsp:nvSpPr>
        <dsp:cNvPr id="0" name=""/>
        <dsp:cNvSpPr/>
      </dsp:nvSpPr>
      <dsp:spPr>
        <a:xfrm>
          <a:off x="1175289" y="3195943"/>
          <a:ext cx="3010069" cy="614742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 замечаний  - прочие (процедурные) замечания  </a:t>
          </a:r>
          <a:r>
            <a:rPr lang="ru-RU" sz="105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связаны с не проведением отдельными получателями бюджетных средств инвентаризации </a:t>
          </a:r>
          <a:endParaRPr lang="ru-RU" sz="105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93294" y="3213948"/>
        <a:ext cx="2974059" cy="578732"/>
      </dsp:txXfrm>
    </dsp:sp>
    <dsp:sp modelId="{6A0613B8-91CB-403C-BF57-82BF3532BC0E}">
      <dsp:nvSpPr>
        <dsp:cNvPr id="0" name=""/>
        <dsp:cNvSpPr/>
      </dsp:nvSpPr>
      <dsp:spPr>
        <a:xfrm>
          <a:off x="406960" y="1235945"/>
          <a:ext cx="768329" cy="29026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2615"/>
              </a:lnTo>
              <a:lnTo>
                <a:pt x="768329" y="29026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3F4783-0E81-4656-8705-47C23A44F0FE}">
      <dsp:nvSpPr>
        <dsp:cNvPr id="0" name=""/>
        <dsp:cNvSpPr/>
      </dsp:nvSpPr>
      <dsp:spPr>
        <a:xfrm>
          <a:off x="1175289" y="3916097"/>
          <a:ext cx="3010069" cy="444927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 замечаний  - в части аналитической информации </a:t>
          </a:r>
          <a:endParaRPr lang="ru-RU" sz="105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88320" y="3929128"/>
        <a:ext cx="2984007" cy="418865"/>
      </dsp:txXfrm>
    </dsp:sp>
    <dsp:sp modelId="{3558B97D-3577-4F10-85A1-42652622711F}">
      <dsp:nvSpPr>
        <dsp:cNvPr id="0" name=""/>
        <dsp:cNvSpPr/>
      </dsp:nvSpPr>
      <dsp:spPr>
        <a:xfrm>
          <a:off x="4242109" y="587442"/>
          <a:ext cx="4027027" cy="653803"/>
        </a:xfrm>
        <a:prstGeom prst="roundRect">
          <a:avLst>
            <a:gd name="adj" fmla="val 10000"/>
          </a:avLst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 бухгалтерской отчетности: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15 ГРБС 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 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38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замечаний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61258" y="606591"/>
        <a:ext cx="3988729" cy="615505"/>
      </dsp:txXfrm>
    </dsp:sp>
    <dsp:sp modelId="{3E770285-81FB-4120-B5AC-97430CC298EA}">
      <dsp:nvSpPr>
        <dsp:cNvPr id="0" name=""/>
        <dsp:cNvSpPr/>
      </dsp:nvSpPr>
      <dsp:spPr>
        <a:xfrm>
          <a:off x="4644812" y="1241245"/>
          <a:ext cx="618513" cy="5225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2538"/>
              </a:lnTo>
              <a:lnTo>
                <a:pt x="618513" y="5225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179A32-ED53-4B64-94EA-9926D4FFFDFD}">
      <dsp:nvSpPr>
        <dsp:cNvPr id="0" name=""/>
        <dsp:cNvSpPr/>
      </dsp:nvSpPr>
      <dsp:spPr>
        <a:xfrm>
          <a:off x="5263325" y="1354905"/>
          <a:ext cx="3010069" cy="817757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21 замечание - в части финансовой отчетности </a:t>
          </a:r>
          <a:r>
            <a:rPr lang="ru-RU" sz="105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учет  нефинансовых активов и вложений в них, отражение в отчетности дебиторской и кредиторской задолженности, учетом показателей на забалансовых счетах, а также раскрытия аналитической информации</a:t>
          </a:r>
          <a:endParaRPr lang="ru-RU" sz="105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87276" y="1378856"/>
        <a:ext cx="2962167" cy="769855"/>
      </dsp:txXfrm>
    </dsp:sp>
    <dsp:sp modelId="{BD520C5D-48CD-4465-8A9A-08A3C939F73A}">
      <dsp:nvSpPr>
        <dsp:cNvPr id="0" name=""/>
        <dsp:cNvSpPr/>
      </dsp:nvSpPr>
      <dsp:spPr>
        <a:xfrm>
          <a:off x="4644812" y="1241245"/>
          <a:ext cx="618513" cy="14457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45707"/>
              </a:lnTo>
              <a:lnTo>
                <a:pt x="618513" y="14457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DCA518-D773-41B2-983F-29A973C2880B}">
      <dsp:nvSpPr>
        <dsp:cNvPr id="0" name=""/>
        <dsp:cNvSpPr/>
      </dsp:nvSpPr>
      <dsp:spPr>
        <a:xfrm>
          <a:off x="5263325" y="2278074"/>
          <a:ext cx="3010069" cy="817757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замечание  - в части Отчета об исполнении плана финансово-хозяйственной деятельности </a:t>
          </a:r>
          <a:r>
            <a:rPr lang="ru-RU" sz="105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вопросы связаны с отражением плановых показателей</a:t>
          </a: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05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87276" y="2302025"/>
        <a:ext cx="2962167" cy="769855"/>
      </dsp:txXfrm>
    </dsp:sp>
    <dsp:sp modelId="{E00AC0E8-9285-4CD8-8ED4-6C398014E6E1}">
      <dsp:nvSpPr>
        <dsp:cNvPr id="0" name=""/>
        <dsp:cNvSpPr/>
      </dsp:nvSpPr>
      <dsp:spPr>
        <a:xfrm>
          <a:off x="4644812" y="1241245"/>
          <a:ext cx="618513" cy="22248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24894"/>
              </a:lnTo>
              <a:lnTo>
                <a:pt x="618513" y="22248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7EFBF5-D3E7-4C8F-A6F3-D776B7882427}">
      <dsp:nvSpPr>
        <dsp:cNvPr id="0" name=""/>
        <dsp:cNvSpPr/>
      </dsp:nvSpPr>
      <dsp:spPr>
        <a:xfrm>
          <a:off x="5263325" y="3201243"/>
          <a:ext cx="3010069" cy="529792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7 замечаний  - прочие (процедурные) замечания  </a:t>
          </a:r>
          <a:r>
            <a:rPr lang="ru-RU" sz="105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связаны с не проведением инвентаризации </a:t>
          </a:r>
          <a:endParaRPr lang="ru-RU" sz="105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78842" y="3216760"/>
        <a:ext cx="2979035" cy="498758"/>
      </dsp:txXfrm>
    </dsp:sp>
    <dsp:sp modelId="{6B62D29B-563E-45DF-B693-B77284C7D2E8}">
      <dsp:nvSpPr>
        <dsp:cNvPr id="0" name=""/>
        <dsp:cNvSpPr/>
      </dsp:nvSpPr>
      <dsp:spPr>
        <a:xfrm>
          <a:off x="4644812" y="1241245"/>
          <a:ext cx="618513" cy="28074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07409"/>
              </a:lnTo>
              <a:lnTo>
                <a:pt x="618513" y="280740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F83567-B5BF-4EF7-9A9F-BF97DE87BE16}">
      <dsp:nvSpPr>
        <dsp:cNvPr id="0" name=""/>
        <dsp:cNvSpPr/>
      </dsp:nvSpPr>
      <dsp:spPr>
        <a:xfrm>
          <a:off x="5263325" y="3836448"/>
          <a:ext cx="3010069" cy="424414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 замечаний  - в части аналитической информации </a:t>
          </a:r>
          <a:endParaRPr lang="ru-RU" sz="105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75756" y="3848879"/>
        <a:ext cx="2985207" cy="3995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315D89-163D-4EEA-B891-187966CF4AED}">
      <dsp:nvSpPr>
        <dsp:cNvPr id="0" name=""/>
        <dsp:cNvSpPr/>
      </dsp:nvSpPr>
      <dsp:spPr>
        <a:xfrm>
          <a:off x="0" y="6714"/>
          <a:ext cx="8928992" cy="623610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Федеральный закон от 03.07.2016 № 345-ФЗ</a:t>
          </a:r>
          <a:endParaRPr lang="ru-RU" sz="2600" kern="1200" dirty="0"/>
        </a:p>
      </dsp:txBody>
      <dsp:txXfrm>
        <a:off x="30442" y="37156"/>
        <a:ext cx="8868108" cy="56272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9BC99C-40EE-4CFC-872A-70A8E33DD4FD}">
      <dsp:nvSpPr>
        <dsp:cNvPr id="0" name=""/>
        <dsp:cNvSpPr/>
      </dsp:nvSpPr>
      <dsp:spPr>
        <a:xfrm>
          <a:off x="4205568" y="1496783"/>
          <a:ext cx="2778543" cy="3193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339"/>
              </a:lnTo>
              <a:lnTo>
                <a:pt x="2778543" y="121339"/>
              </a:lnTo>
              <a:lnTo>
                <a:pt x="2778543" y="31936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ABCC8D-B336-42F5-889D-92F746EB2DFC}">
      <dsp:nvSpPr>
        <dsp:cNvPr id="0" name=""/>
        <dsp:cNvSpPr/>
      </dsp:nvSpPr>
      <dsp:spPr>
        <a:xfrm>
          <a:off x="4105430" y="1496783"/>
          <a:ext cx="91440" cy="319361"/>
        </a:xfrm>
        <a:custGeom>
          <a:avLst/>
          <a:gdLst/>
          <a:ahLst/>
          <a:cxnLst/>
          <a:rect l="0" t="0" r="0" b="0"/>
          <a:pathLst>
            <a:path>
              <a:moveTo>
                <a:pt x="100138" y="0"/>
              </a:moveTo>
              <a:lnTo>
                <a:pt x="100138" y="121339"/>
              </a:lnTo>
              <a:lnTo>
                <a:pt x="45720" y="121339"/>
              </a:lnTo>
              <a:lnTo>
                <a:pt x="45720" y="31936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0FEAB3-5540-49AA-804D-AB125D1A614F}">
      <dsp:nvSpPr>
        <dsp:cNvPr id="0" name=""/>
        <dsp:cNvSpPr/>
      </dsp:nvSpPr>
      <dsp:spPr>
        <a:xfrm>
          <a:off x="1345466" y="1496783"/>
          <a:ext cx="2860102" cy="319361"/>
        </a:xfrm>
        <a:custGeom>
          <a:avLst/>
          <a:gdLst/>
          <a:ahLst/>
          <a:cxnLst/>
          <a:rect l="0" t="0" r="0" b="0"/>
          <a:pathLst>
            <a:path>
              <a:moveTo>
                <a:pt x="2860102" y="0"/>
              </a:moveTo>
              <a:lnTo>
                <a:pt x="2860102" y="121339"/>
              </a:lnTo>
              <a:lnTo>
                <a:pt x="0" y="121339"/>
              </a:lnTo>
              <a:lnTo>
                <a:pt x="0" y="31936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D19714-BFB0-4D41-B749-04CAE20F95A4}">
      <dsp:nvSpPr>
        <dsp:cNvPr id="0" name=""/>
        <dsp:cNvSpPr/>
      </dsp:nvSpPr>
      <dsp:spPr>
        <a:xfrm>
          <a:off x="1326024" y="0"/>
          <a:ext cx="5759088" cy="1496783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rPr>
            <a:t>Дальнейшее постепенное реформирование системы бухгалтерского (бюджетного) учета </a:t>
          </a:r>
        </a:p>
      </dsp:txBody>
      <dsp:txXfrm>
        <a:off x="1326024" y="0"/>
        <a:ext cx="5759088" cy="1496783"/>
      </dsp:txXfrm>
    </dsp:sp>
    <dsp:sp modelId="{22352423-F4F2-448B-AF48-05CA6A457A78}">
      <dsp:nvSpPr>
        <dsp:cNvPr id="0" name=""/>
        <dsp:cNvSpPr/>
      </dsp:nvSpPr>
      <dsp:spPr>
        <a:xfrm>
          <a:off x="0" y="1816145"/>
          <a:ext cx="2690932" cy="3056849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lang="ru-RU" altLang="ru-RU" sz="2000" b="0" kern="1200" dirty="0" smtClean="0">
            <a:solidFill>
              <a:schemeClr val="tx1"/>
            </a:solidFill>
            <a:latin typeface="+mn-lt"/>
          </a:endParaRP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ru-RU" altLang="ru-RU" sz="2000" b="0" kern="1200" dirty="0" smtClean="0">
              <a:solidFill>
                <a:schemeClr val="tx1"/>
              </a:solidFill>
              <a:latin typeface="+mn-lt"/>
            </a:rPr>
            <a:t>Гармонизация с международными стандартами.</a:t>
          </a: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lang="ru-RU" altLang="ru-RU" sz="2000" b="0" kern="1200" dirty="0" smtClean="0">
            <a:solidFill>
              <a:schemeClr val="tx1"/>
            </a:solidFill>
            <a:latin typeface="+mn-lt"/>
          </a:endParaRP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rPr>
            <a:t>Разработка, утверждение и</a:t>
          </a: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rPr>
            <a:t>внедрение</a:t>
          </a: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rPr>
            <a:t>Федеральных стандартов</a:t>
          </a: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20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lt"/>
            <a:cs typeface="Times New Roman" panose="02020603050405020304" pitchFamily="18" charset="0"/>
          </a:endParaRPr>
        </a:p>
      </dsp:txBody>
      <dsp:txXfrm>
        <a:off x="0" y="1816145"/>
        <a:ext cx="2690932" cy="3056849"/>
      </dsp:txXfrm>
    </dsp:sp>
    <dsp:sp modelId="{7D0CD871-A7D1-4DCC-B272-44990CA63AF1}">
      <dsp:nvSpPr>
        <dsp:cNvPr id="0" name=""/>
        <dsp:cNvSpPr/>
      </dsp:nvSpPr>
      <dsp:spPr>
        <a:xfrm>
          <a:off x="3037172" y="1816145"/>
          <a:ext cx="2227956" cy="3044175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rPr>
            <a:t>Уточнение классификации.</a:t>
          </a: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20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lt"/>
            <a:cs typeface="Times New Roman" panose="02020603050405020304" pitchFamily="18" charset="0"/>
          </a:endParaRP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rPr>
            <a:t>Завершение работы по гармонизации КОСГУ с требованиями СНС и СГФ</a:t>
          </a:r>
        </a:p>
      </dsp:txBody>
      <dsp:txXfrm>
        <a:off x="3037172" y="1816145"/>
        <a:ext cx="2227956" cy="3044175"/>
      </dsp:txXfrm>
    </dsp:sp>
    <dsp:sp modelId="{C94D0635-4ED5-4459-A373-EDC63B8C6338}">
      <dsp:nvSpPr>
        <dsp:cNvPr id="0" name=""/>
        <dsp:cNvSpPr/>
      </dsp:nvSpPr>
      <dsp:spPr>
        <a:xfrm>
          <a:off x="5679070" y="1816145"/>
          <a:ext cx="2610083" cy="3002336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ru-RU" altLang="ru-RU" sz="2000" b="0" kern="1200" dirty="0" smtClean="0">
              <a:solidFill>
                <a:schemeClr val="tx1"/>
              </a:solidFill>
              <a:latin typeface="+mn-lt"/>
            </a:rPr>
            <a:t>Изменения в отчетности.</a:t>
          </a: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lang="ru-RU" altLang="ru-RU" sz="2000" b="0" kern="1200" dirty="0" smtClean="0">
            <a:solidFill>
              <a:schemeClr val="tx1"/>
            </a:solidFill>
            <a:latin typeface="+mn-lt"/>
          </a:endParaRP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rPr>
            <a:t>Достоверность Прозрачность</a:t>
          </a: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rPr>
            <a:t>Полнота</a:t>
          </a:r>
        </a:p>
        <a:p>
          <a:pPr marL="0" marR="0" lvl="0" indent="0" algn="ctr" defTabSz="963613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rPr>
            <a:t>Своевременность</a:t>
          </a:r>
        </a:p>
      </dsp:txBody>
      <dsp:txXfrm>
        <a:off x="5679070" y="1816145"/>
        <a:ext cx="2610083" cy="300233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F93617-FE00-41AA-A4AA-C1543E031A30}">
      <dsp:nvSpPr>
        <dsp:cNvPr id="0" name=""/>
        <dsp:cNvSpPr/>
      </dsp:nvSpPr>
      <dsp:spPr>
        <a:xfrm>
          <a:off x="0" y="2344"/>
          <a:ext cx="80772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77A3E">
              <a:alpha val="68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034AA2-AEC1-4694-9C55-6606044F9241}">
      <dsp:nvSpPr>
        <dsp:cNvPr id="0" name=""/>
        <dsp:cNvSpPr/>
      </dsp:nvSpPr>
      <dsp:spPr>
        <a:xfrm flipV="1">
          <a:off x="0" y="26635"/>
          <a:ext cx="232930" cy="4403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+mn-lt"/>
            </a:rPr>
            <a:t> </a:t>
          </a:r>
          <a:endParaRPr lang="ru-RU" sz="2800" kern="1200" dirty="0">
            <a:latin typeface="+mn-lt"/>
          </a:endParaRPr>
        </a:p>
      </dsp:txBody>
      <dsp:txXfrm rot="10800000">
        <a:off x="0" y="26635"/>
        <a:ext cx="232930" cy="440391"/>
      </dsp:txXfrm>
    </dsp:sp>
    <dsp:sp modelId="{10E2FC75-7B08-49B0-87CE-BCE91B791E33}">
      <dsp:nvSpPr>
        <dsp:cNvPr id="0" name=""/>
        <dsp:cNvSpPr/>
      </dsp:nvSpPr>
      <dsp:spPr>
        <a:xfrm>
          <a:off x="354088" y="23878"/>
          <a:ext cx="6340602" cy="4306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+mn-lt"/>
            </a:rPr>
            <a:t>повышение открытости данных;</a:t>
          </a:r>
          <a:endParaRPr lang="ru-RU" sz="1400" kern="1200" dirty="0">
            <a:latin typeface="+mn-lt"/>
          </a:endParaRPr>
        </a:p>
      </dsp:txBody>
      <dsp:txXfrm>
        <a:off x="354088" y="23878"/>
        <a:ext cx="6340602" cy="430694"/>
      </dsp:txXfrm>
    </dsp:sp>
    <dsp:sp modelId="{E3404749-09C2-4019-A84F-5A8D62C3E556}">
      <dsp:nvSpPr>
        <dsp:cNvPr id="0" name=""/>
        <dsp:cNvSpPr/>
      </dsp:nvSpPr>
      <dsp:spPr>
        <a:xfrm>
          <a:off x="232930" y="279311"/>
          <a:ext cx="646176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77A3E">
              <a:alpha val="68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C41F02-41E9-4F9C-BC13-77FCCE07147A}">
      <dsp:nvSpPr>
        <dsp:cNvPr id="0" name=""/>
        <dsp:cNvSpPr/>
      </dsp:nvSpPr>
      <dsp:spPr>
        <a:xfrm>
          <a:off x="354088" y="247538"/>
          <a:ext cx="6340602" cy="4306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+mn-lt"/>
            </a:rPr>
            <a:t>повышение прозрачности данных;</a:t>
          </a:r>
          <a:endParaRPr lang="ru-RU" sz="1400" kern="1200" dirty="0">
            <a:latin typeface="+mn-lt"/>
          </a:endParaRPr>
        </a:p>
      </dsp:txBody>
      <dsp:txXfrm>
        <a:off x="354088" y="247538"/>
        <a:ext cx="6340602" cy="430694"/>
      </dsp:txXfrm>
    </dsp:sp>
    <dsp:sp modelId="{8C7F818F-84F3-40F6-8ACB-D88C5539C24C}">
      <dsp:nvSpPr>
        <dsp:cNvPr id="0" name=""/>
        <dsp:cNvSpPr/>
      </dsp:nvSpPr>
      <dsp:spPr>
        <a:xfrm>
          <a:off x="232930" y="525799"/>
          <a:ext cx="646176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77A3E">
              <a:alpha val="68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BAD2F5-558F-48AC-B9C0-6D6B8896A575}">
      <dsp:nvSpPr>
        <dsp:cNvPr id="0" name=""/>
        <dsp:cNvSpPr/>
      </dsp:nvSpPr>
      <dsp:spPr>
        <a:xfrm>
          <a:off x="354088" y="494055"/>
          <a:ext cx="6340602" cy="4306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+mn-lt"/>
            </a:rPr>
            <a:t>повышение подотчетности финансовой деятельности публично-правовых образований;</a:t>
          </a:r>
          <a:endParaRPr lang="ru-RU" sz="1400" kern="1200" dirty="0">
            <a:latin typeface="+mn-lt"/>
          </a:endParaRPr>
        </a:p>
      </dsp:txBody>
      <dsp:txXfrm>
        <a:off x="354088" y="494055"/>
        <a:ext cx="6340602" cy="430694"/>
      </dsp:txXfrm>
    </dsp:sp>
    <dsp:sp modelId="{81D92E08-45C5-4828-8B2F-FEE3A933D161}">
      <dsp:nvSpPr>
        <dsp:cNvPr id="0" name=""/>
        <dsp:cNvSpPr/>
      </dsp:nvSpPr>
      <dsp:spPr>
        <a:xfrm>
          <a:off x="232930" y="978028"/>
          <a:ext cx="646176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77A3E">
              <a:alpha val="68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96F005-3E89-4767-8070-180C48A11D94}">
      <dsp:nvSpPr>
        <dsp:cNvPr id="0" name=""/>
        <dsp:cNvSpPr/>
      </dsp:nvSpPr>
      <dsp:spPr>
        <a:xfrm>
          <a:off x="354088" y="938665"/>
          <a:ext cx="6340602" cy="4306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+mn-lt"/>
            </a:rPr>
            <a:t>обеспечение доступности и достоверности информации для всех заинтересованных пользователей;</a:t>
          </a:r>
          <a:endParaRPr lang="ru-RU" sz="1400" kern="1200" dirty="0">
            <a:latin typeface="+mn-lt"/>
          </a:endParaRPr>
        </a:p>
      </dsp:txBody>
      <dsp:txXfrm>
        <a:off x="354088" y="938665"/>
        <a:ext cx="6340602" cy="430694"/>
      </dsp:txXfrm>
    </dsp:sp>
    <dsp:sp modelId="{2535B162-3F83-4080-A0C3-0A0ECD904BBF}">
      <dsp:nvSpPr>
        <dsp:cNvPr id="0" name=""/>
        <dsp:cNvSpPr/>
      </dsp:nvSpPr>
      <dsp:spPr>
        <a:xfrm>
          <a:off x="232930" y="1399777"/>
          <a:ext cx="646176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77A3E">
              <a:alpha val="8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F6D88F-3E23-42A1-B09A-92A2B6DDF92A}">
      <dsp:nvSpPr>
        <dsp:cNvPr id="0" name=""/>
        <dsp:cNvSpPr/>
      </dsp:nvSpPr>
      <dsp:spPr>
        <a:xfrm>
          <a:off x="354088" y="1375656"/>
          <a:ext cx="6340602" cy="4306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+mn-lt"/>
            </a:rPr>
            <a:t>повышение качества финансового менеджмента в секторе государственного управления.</a:t>
          </a:r>
          <a:endParaRPr lang="ru-RU" sz="1400" kern="1200" dirty="0">
            <a:latin typeface="+mn-lt"/>
          </a:endParaRPr>
        </a:p>
      </dsp:txBody>
      <dsp:txXfrm>
        <a:off x="354088" y="1375656"/>
        <a:ext cx="6340602" cy="430694"/>
      </dsp:txXfrm>
    </dsp:sp>
    <dsp:sp modelId="{7E114017-2AD3-4417-BF3B-600D31562BE5}">
      <dsp:nvSpPr>
        <dsp:cNvPr id="0" name=""/>
        <dsp:cNvSpPr/>
      </dsp:nvSpPr>
      <dsp:spPr>
        <a:xfrm>
          <a:off x="232930" y="1836766"/>
          <a:ext cx="646176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77A3E">
              <a:alpha val="8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D94647-444A-47FF-BD80-BA57FD8C2573}">
      <dsp:nvSpPr>
        <dsp:cNvPr id="0" name=""/>
        <dsp:cNvSpPr/>
      </dsp:nvSpPr>
      <dsp:spPr>
        <a:xfrm>
          <a:off x="0" y="30740"/>
          <a:ext cx="8905882" cy="973440"/>
        </a:xfrm>
        <a:prstGeom prst="roundRect">
          <a:avLst/>
        </a:prstGeom>
        <a:solidFill>
          <a:srgbClr val="077A3E">
            <a:alpha val="2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усиление подотчетности и увеличение прозрачности организаций государственного сектора, осуществляющих расходование средств бюджетов соответствующих уровней бюджетной системы, в т.ч. путем расширения круга субъектов государственного сектора, обязанных публиковать отчетность и представлять ее неопределенному кругу пользователей;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47519" y="78259"/>
        <a:ext cx="8810844" cy="878402"/>
      </dsp:txXfrm>
    </dsp:sp>
    <dsp:sp modelId="{CB7DB6DD-0C6C-4F61-B02C-313D36A13AA0}">
      <dsp:nvSpPr>
        <dsp:cNvPr id="0" name=""/>
        <dsp:cNvSpPr/>
      </dsp:nvSpPr>
      <dsp:spPr>
        <a:xfrm>
          <a:off x="0" y="1000247"/>
          <a:ext cx="8905882" cy="368427"/>
        </a:xfrm>
        <a:prstGeom prst="roundRect">
          <a:avLst/>
        </a:prstGeom>
        <a:solidFill>
          <a:srgbClr val="077A3E">
            <a:alpha val="2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увеличение возможностей для оценки результатов деятельности организаций государственного сектора;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17985" y="1018232"/>
        <a:ext cx="8869912" cy="332457"/>
      </dsp:txXfrm>
    </dsp:sp>
    <dsp:sp modelId="{1F53180C-48CA-41D9-BC66-AA72D3B37CF7}">
      <dsp:nvSpPr>
        <dsp:cNvPr id="0" name=""/>
        <dsp:cNvSpPr/>
      </dsp:nvSpPr>
      <dsp:spPr>
        <a:xfrm>
          <a:off x="0" y="1378384"/>
          <a:ext cx="8905882" cy="527867"/>
        </a:xfrm>
        <a:prstGeom prst="roundRect">
          <a:avLst/>
        </a:prstGeom>
        <a:solidFill>
          <a:srgbClr val="077A3E">
            <a:alpha val="2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обеспечение лучшей увязки бюджетной, бухгалтерской и статистической отчетности организаций государственного сектора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25768" y="1404152"/>
        <a:ext cx="8854346" cy="476331"/>
      </dsp:txXfrm>
    </dsp:sp>
    <dsp:sp modelId="{6C060EA3-275B-48CD-9EC0-8111281E818F}">
      <dsp:nvSpPr>
        <dsp:cNvPr id="0" name=""/>
        <dsp:cNvSpPr/>
      </dsp:nvSpPr>
      <dsp:spPr>
        <a:xfrm>
          <a:off x="0" y="1932451"/>
          <a:ext cx="8905882" cy="540142"/>
        </a:xfrm>
        <a:prstGeom prst="roundRect">
          <a:avLst/>
        </a:prstGeom>
        <a:solidFill>
          <a:srgbClr val="077A3E">
            <a:alpha val="2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повышение качества стратегического планирования и управления государственными финансами, выработки экономической политики, решения иных задач;</a:t>
          </a:r>
        </a:p>
      </dsp:txBody>
      <dsp:txXfrm>
        <a:off x="26368" y="1958819"/>
        <a:ext cx="8853146" cy="487406"/>
      </dsp:txXfrm>
    </dsp:sp>
    <dsp:sp modelId="{F23BF720-568C-4155-9C3C-6B08551D46EA}">
      <dsp:nvSpPr>
        <dsp:cNvPr id="0" name=""/>
        <dsp:cNvSpPr/>
      </dsp:nvSpPr>
      <dsp:spPr>
        <a:xfrm>
          <a:off x="0" y="2457568"/>
          <a:ext cx="8905882" cy="690470"/>
        </a:xfrm>
        <a:prstGeom prst="roundRect">
          <a:avLst/>
        </a:prstGeom>
        <a:solidFill>
          <a:srgbClr val="077A3E">
            <a:alpha val="2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улучшение качества управления государственной (муниципальной) собственностью, предоставление более полной и точной информации о наличии, стоимости объектов государственной (муниципальной) собственности, степени их износа, обесценения и иных характеристик;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33706" y="2491274"/>
        <a:ext cx="8838470" cy="623058"/>
      </dsp:txXfrm>
    </dsp:sp>
    <dsp:sp modelId="{7D487D3A-D059-4B58-BE3A-A181DA438F95}">
      <dsp:nvSpPr>
        <dsp:cNvPr id="0" name=""/>
        <dsp:cNvSpPr/>
      </dsp:nvSpPr>
      <dsp:spPr>
        <a:xfrm>
          <a:off x="0" y="3182483"/>
          <a:ext cx="8905882" cy="652068"/>
        </a:xfrm>
        <a:prstGeom prst="roundRect">
          <a:avLst/>
        </a:prstGeom>
        <a:solidFill>
          <a:srgbClr val="077A3E">
            <a:alpha val="2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повышение эффективности распределения государственных (муниципальных) ресурсов, в т.ч. при создании и распределении социальных благ, финансировании организаций государственного сектора и иных бюджетных процессов;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31831" y="3214314"/>
        <a:ext cx="8842220" cy="588406"/>
      </dsp:txXfrm>
    </dsp:sp>
    <dsp:sp modelId="{6EAED0E3-66C8-48E4-960F-2322715DA578}">
      <dsp:nvSpPr>
        <dsp:cNvPr id="0" name=""/>
        <dsp:cNvSpPr/>
      </dsp:nvSpPr>
      <dsp:spPr>
        <a:xfrm>
          <a:off x="0" y="3877242"/>
          <a:ext cx="8905882" cy="374998"/>
        </a:xfrm>
        <a:prstGeom prst="roundRect">
          <a:avLst/>
        </a:prstGeom>
        <a:solidFill>
          <a:srgbClr val="077A3E">
            <a:alpha val="2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содействие улучшению инвестиционного климата и интеграции Российской Федерации в мировую экономику.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18306" y="3895548"/>
        <a:ext cx="8869270" cy="3383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9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2487D5-B714-7E4A-B570-3D34B091A04A}" type="datetimeFigureOut">
              <a:rPr lang="en-US" smtClean="0"/>
              <a:pPr/>
              <a:t>19.09.17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9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5AF29-335D-A348-BBFE-1B6F99F3E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9437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9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A8CF0-9288-6E43-8350-3311193DC481}" type="datetimeFigureOut">
              <a:rPr lang="en-US" smtClean="0"/>
              <a:pPr/>
              <a:t>19.09.17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8"/>
            <a:ext cx="5438140" cy="4466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9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E209D-CC24-404D-BA45-4E524A1169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8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24163" y="49213"/>
            <a:ext cx="4275137" cy="32083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>
          <a:xfrm>
            <a:off x="150959" y="3297327"/>
            <a:ext cx="9657173" cy="350035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287463" algn="just">
              <a:spcAft>
                <a:spcPts val="300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18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92164" name="Номер слайда 3"/>
          <p:cNvSpPr txBox="1">
            <a:spLocks noGrp="1"/>
          </p:cNvSpPr>
          <p:nvPr/>
        </p:nvSpPr>
        <p:spPr bwMode="auto">
          <a:xfrm>
            <a:off x="3849688" y="9428164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D78DC07B-3D70-4E40-925C-9D794AC8699E}" type="slidenum">
              <a:rPr lang="ru-RU" altLang="ru-RU" sz="1200"/>
              <a:pPr algn="r" eaLnBrk="1" hangingPunct="1"/>
              <a:t>2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878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16650" indent="-275634" defTabSz="91878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02538" indent="-220508" defTabSz="91878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43553" indent="-220508" defTabSz="91878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1984568" indent="-220508" defTabSz="91878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25583" indent="-220508" defTabSz="91878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866598" indent="-220508" defTabSz="91878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07613" indent="-220508" defTabSz="91878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748629" indent="-220508" defTabSz="918782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D79D54D-4875-4D93-AA0A-05369F0FF074}" type="slidenum">
              <a:rPr lang="ru-RU" altLang="ru-RU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10</a:t>
            </a:fld>
            <a:endParaRPr lang="ru-RU" altLang="ru-RU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878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854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082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1" y="0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7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7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1" y="-1587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7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15" y="-787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1" y="0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5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19050"/>
            <a:ext cx="38735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Дата 2"/>
          <p:cNvSpPr>
            <a:spLocks noGrp="1"/>
          </p:cNvSpPr>
          <p:nvPr>
            <p:ph type="dt" sz="half" idx="10"/>
          </p:nvPr>
        </p:nvSpPr>
        <p:spPr>
          <a:xfrm>
            <a:off x="7451728" y="6356350"/>
            <a:ext cx="1423987" cy="2349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D74A8F75-9877-4763-9403-18A19F4FCC63}" type="datetime8">
              <a:rPr lang="ru-RU" b="1" smtClean="0">
                <a:solidFill>
                  <a:prstClr val="black"/>
                </a:solidFill>
                <a:latin typeface="Trebuchet MS" panose="020B0603020202020204" pitchFamily="34" charset="0"/>
              </a:rPr>
              <a:pPr algn="r">
                <a:defRPr/>
              </a:pPr>
              <a:t>19.09.17 02:07</a:t>
            </a:fld>
            <a:endParaRPr lang="ru-RU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3984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6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6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2" y="-1586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6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16" y="-786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Номер слайда 1"/>
          <p:cNvSpPr txBox="1">
            <a:spLocks/>
          </p:cNvSpPr>
          <p:nvPr userDrawn="1"/>
        </p:nvSpPr>
        <p:spPr>
          <a:xfrm>
            <a:off x="8138988" y="0"/>
            <a:ext cx="825500" cy="339328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7C948A7D-6C52-4157-BEA1-1B3B6891AEA4}" type="slidenum">
              <a:rPr lang="ru-RU" smtClean="0">
                <a:solidFill>
                  <a:schemeClr val="bg1"/>
                </a:solidFill>
                <a:latin typeface="Trebuchet MS" panose="020B0603020202020204" pitchFamily="34" charset="0"/>
              </a:rPr>
              <a:pPr algn="r">
                <a:defRPr/>
              </a:pPr>
              <a:t>‹#›</a:t>
            </a:fld>
            <a:endParaRPr lang="ru-RU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023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блож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7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7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1" y="-1587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7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15" y="-787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6" name="Дата 2"/>
          <p:cNvSpPr>
            <a:spLocks noGrp="1"/>
          </p:cNvSpPr>
          <p:nvPr>
            <p:ph type="dt" sz="half" idx="10"/>
          </p:nvPr>
        </p:nvSpPr>
        <p:spPr>
          <a:xfrm>
            <a:off x="7451728" y="6356350"/>
            <a:ext cx="1423987" cy="2349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D74A8F75-9877-4763-9403-18A19F4FCC63}" type="datetime8">
              <a:rPr lang="ru-RU" b="1" smtClean="0">
                <a:solidFill>
                  <a:prstClr val="black"/>
                </a:solidFill>
                <a:latin typeface="Trebuchet MS" panose="020B0603020202020204" pitchFamily="34" charset="0"/>
              </a:rPr>
              <a:pPr algn="r">
                <a:defRPr/>
              </a:pPr>
              <a:t>19.09.17 02:07</a:t>
            </a:fld>
            <a:endParaRPr lang="ru-RU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447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3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58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414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469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22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582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3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17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6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 userDrawn="1"/>
        </p:nvSpPr>
        <p:spPr bwMode="auto">
          <a:xfrm>
            <a:off x="309563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983" name="Group 1183"/>
          <p:cNvGrpSpPr>
            <a:grpSpLocks/>
          </p:cNvGrpSpPr>
          <p:nvPr userDrawn="1"/>
        </p:nvGrpSpPr>
        <p:grpSpPr bwMode="auto">
          <a:xfrm>
            <a:off x="309563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4" name="Group 1384"/>
          <p:cNvGrpSpPr>
            <a:grpSpLocks/>
          </p:cNvGrpSpPr>
          <p:nvPr userDrawn="1"/>
        </p:nvGrpSpPr>
        <p:grpSpPr bwMode="auto">
          <a:xfrm>
            <a:off x="369888" y="246063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5" name="Group 1585"/>
          <p:cNvGrpSpPr>
            <a:grpSpLocks/>
          </p:cNvGrpSpPr>
          <p:nvPr userDrawn="1"/>
        </p:nvGrpSpPr>
        <p:grpSpPr bwMode="auto">
          <a:xfrm>
            <a:off x="438151" y="295275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6" name="Group 1786"/>
          <p:cNvGrpSpPr>
            <a:grpSpLocks/>
          </p:cNvGrpSpPr>
          <p:nvPr userDrawn="1"/>
        </p:nvGrpSpPr>
        <p:grpSpPr bwMode="auto">
          <a:xfrm>
            <a:off x="525463" y="287338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987" name="Freeform 1787"/>
          <p:cNvSpPr>
            <a:spLocks/>
          </p:cNvSpPr>
          <p:nvPr userDrawn="1"/>
        </p:nvSpPr>
        <p:spPr bwMode="auto">
          <a:xfrm>
            <a:off x="608013" y="333375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8" name="Freeform 1788"/>
          <p:cNvSpPr>
            <a:spLocks/>
          </p:cNvSpPr>
          <p:nvPr userDrawn="1"/>
        </p:nvSpPr>
        <p:spPr bwMode="auto">
          <a:xfrm>
            <a:off x="596901" y="314325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9" name="Freeform 1789"/>
          <p:cNvSpPr>
            <a:spLocks/>
          </p:cNvSpPr>
          <p:nvPr userDrawn="1"/>
        </p:nvSpPr>
        <p:spPr bwMode="auto">
          <a:xfrm>
            <a:off x="603251" y="319088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0" name="Freeform 1790"/>
          <p:cNvSpPr>
            <a:spLocks/>
          </p:cNvSpPr>
          <p:nvPr userDrawn="1"/>
        </p:nvSpPr>
        <p:spPr bwMode="auto">
          <a:xfrm>
            <a:off x="606426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1" name="Freeform 1791"/>
          <p:cNvSpPr>
            <a:spLocks/>
          </p:cNvSpPr>
          <p:nvPr userDrawn="1"/>
        </p:nvSpPr>
        <p:spPr bwMode="auto">
          <a:xfrm>
            <a:off x="604838" y="320675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2" name="Freeform 1792"/>
          <p:cNvSpPr>
            <a:spLocks/>
          </p:cNvSpPr>
          <p:nvPr userDrawn="1"/>
        </p:nvSpPr>
        <p:spPr bwMode="auto">
          <a:xfrm>
            <a:off x="603251" y="323850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3" name="Freeform 1793"/>
          <p:cNvSpPr>
            <a:spLocks/>
          </p:cNvSpPr>
          <p:nvPr userDrawn="1"/>
        </p:nvSpPr>
        <p:spPr bwMode="auto">
          <a:xfrm>
            <a:off x="600076" y="327025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4" name="Freeform 1794"/>
          <p:cNvSpPr>
            <a:spLocks/>
          </p:cNvSpPr>
          <p:nvPr userDrawn="1"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5" name="Freeform 1795"/>
          <p:cNvSpPr>
            <a:spLocks/>
          </p:cNvSpPr>
          <p:nvPr userDrawn="1"/>
        </p:nvSpPr>
        <p:spPr bwMode="auto">
          <a:xfrm>
            <a:off x="606426" y="323850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6" name="Freeform 1796"/>
          <p:cNvSpPr>
            <a:spLocks/>
          </p:cNvSpPr>
          <p:nvPr userDrawn="1"/>
        </p:nvSpPr>
        <p:spPr bwMode="auto">
          <a:xfrm>
            <a:off x="604838" y="327025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7" name="Freeform 1797"/>
          <p:cNvSpPr>
            <a:spLocks/>
          </p:cNvSpPr>
          <p:nvPr userDrawn="1"/>
        </p:nvSpPr>
        <p:spPr bwMode="auto">
          <a:xfrm>
            <a:off x="603251" y="328613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8" name="Rectangle 1798"/>
          <p:cNvSpPr>
            <a:spLocks noChangeArrowheads="1"/>
          </p:cNvSpPr>
          <p:nvPr userDrawn="1"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9" name="Freeform 1799"/>
          <p:cNvSpPr>
            <a:spLocks/>
          </p:cNvSpPr>
          <p:nvPr userDrawn="1"/>
        </p:nvSpPr>
        <p:spPr bwMode="auto">
          <a:xfrm>
            <a:off x="600076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0" name="Freeform 1800"/>
          <p:cNvSpPr>
            <a:spLocks/>
          </p:cNvSpPr>
          <p:nvPr userDrawn="1"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1" name="Freeform 1801"/>
          <p:cNvSpPr>
            <a:spLocks/>
          </p:cNvSpPr>
          <p:nvPr userDrawn="1"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2" name="Freeform 1802"/>
          <p:cNvSpPr>
            <a:spLocks/>
          </p:cNvSpPr>
          <p:nvPr userDrawn="1"/>
        </p:nvSpPr>
        <p:spPr bwMode="auto">
          <a:xfrm>
            <a:off x="609601" y="327025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3" name="Freeform 1803"/>
          <p:cNvSpPr>
            <a:spLocks/>
          </p:cNvSpPr>
          <p:nvPr userDrawn="1"/>
        </p:nvSpPr>
        <p:spPr bwMode="auto">
          <a:xfrm>
            <a:off x="606426" y="330200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4" name="Freeform 1804"/>
          <p:cNvSpPr>
            <a:spLocks/>
          </p:cNvSpPr>
          <p:nvPr userDrawn="1"/>
        </p:nvSpPr>
        <p:spPr bwMode="auto">
          <a:xfrm>
            <a:off x="604838" y="331788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5" name="Freeform 1805"/>
          <p:cNvSpPr>
            <a:spLocks/>
          </p:cNvSpPr>
          <p:nvPr userDrawn="1"/>
        </p:nvSpPr>
        <p:spPr bwMode="auto">
          <a:xfrm>
            <a:off x="603251" y="336550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6" name="Freeform 1806"/>
          <p:cNvSpPr>
            <a:spLocks/>
          </p:cNvSpPr>
          <p:nvPr userDrawn="1"/>
        </p:nvSpPr>
        <p:spPr bwMode="auto">
          <a:xfrm>
            <a:off x="606426" y="334963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7" name="Freeform 1807"/>
          <p:cNvSpPr>
            <a:spLocks/>
          </p:cNvSpPr>
          <p:nvPr userDrawn="1"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8" name="Freeform 1808"/>
          <p:cNvSpPr>
            <a:spLocks/>
          </p:cNvSpPr>
          <p:nvPr userDrawn="1"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9" name="Freeform 1809"/>
          <p:cNvSpPr>
            <a:spLocks/>
          </p:cNvSpPr>
          <p:nvPr userDrawn="1"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0" name="Freeform 1810"/>
          <p:cNvSpPr>
            <a:spLocks/>
          </p:cNvSpPr>
          <p:nvPr userDrawn="1"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1" name="Freeform 1811"/>
          <p:cNvSpPr>
            <a:spLocks/>
          </p:cNvSpPr>
          <p:nvPr userDrawn="1"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2" name="Freeform 1812"/>
          <p:cNvSpPr>
            <a:spLocks/>
          </p:cNvSpPr>
          <p:nvPr userDrawn="1"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3" name="Freeform 1813"/>
          <p:cNvSpPr>
            <a:spLocks/>
          </p:cNvSpPr>
          <p:nvPr userDrawn="1"/>
        </p:nvSpPr>
        <p:spPr bwMode="auto">
          <a:xfrm>
            <a:off x="595313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4" name="Freeform 1814"/>
          <p:cNvSpPr>
            <a:spLocks/>
          </p:cNvSpPr>
          <p:nvPr userDrawn="1"/>
        </p:nvSpPr>
        <p:spPr bwMode="auto">
          <a:xfrm>
            <a:off x="604838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5" name="Freeform 1815"/>
          <p:cNvSpPr>
            <a:spLocks/>
          </p:cNvSpPr>
          <p:nvPr userDrawn="1"/>
        </p:nvSpPr>
        <p:spPr bwMode="auto">
          <a:xfrm>
            <a:off x="606426" y="322263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6" name="Freeform 1816"/>
          <p:cNvSpPr>
            <a:spLocks/>
          </p:cNvSpPr>
          <p:nvPr userDrawn="1"/>
        </p:nvSpPr>
        <p:spPr bwMode="auto">
          <a:xfrm>
            <a:off x="609601" y="325438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7" name="Freeform 1817"/>
          <p:cNvSpPr>
            <a:spLocks/>
          </p:cNvSpPr>
          <p:nvPr userDrawn="1"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8" name="Freeform 1818"/>
          <p:cNvSpPr>
            <a:spLocks/>
          </p:cNvSpPr>
          <p:nvPr userDrawn="1"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9" name="Freeform 1819"/>
          <p:cNvSpPr>
            <a:spLocks/>
          </p:cNvSpPr>
          <p:nvPr userDrawn="1"/>
        </p:nvSpPr>
        <p:spPr bwMode="auto">
          <a:xfrm>
            <a:off x="603251" y="32702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0" name="Freeform 1820"/>
          <p:cNvSpPr>
            <a:spLocks/>
          </p:cNvSpPr>
          <p:nvPr userDrawn="1"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1" name="Freeform 1821"/>
          <p:cNvSpPr>
            <a:spLocks/>
          </p:cNvSpPr>
          <p:nvPr userDrawn="1"/>
        </p:nvSpPr>
        <p:spPr bwMode="auto">
          <a:xfrm>
            <a:off x="603251" y="322263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2" name="Freeform 1822"/>
          <p:cNvSpPr>
            <a:spLocks/>
          </p:cNvSpPr>
          <p:nvPr userDrawn="1"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3" name="Freeform 1823"/>
          <p:cNvSpPr>
            <a:spLocks/>
          </p:cNvSpPr>
          <p:nvPr userDrawn="1"/>
        </p:nvSpPr>
        <p:spPr bwMode="auto">
          <a:xfrm>
            <a:off x="609601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" name="Freeform 1824"/>
          <p:cNvSpPr>
            <a:spLocks/>
          </p:cNvSpPr>
          <p:nvPr userDrawn="1"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" name="Freeform 1825"/>
          <p:cNvSpPr>
            <a:spLocks/>
          </p:cNvSpPr>
          <p:nvPr userDrawn="1"/>
        </p:nvSpPr>
        <p:spPr bwMode="auto">
          <a:xfrm>
            <a:off x="608013" y="330200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6" name="Freeform 1826"/>
          <p:cNvSpPr>
            <a:spLocks/>
          </p:cNvSpPr>
          <p:nvPr userDrawn="1"/>
        </p:nvSpPr>
        <p:spPr bwMode="auto">
          <a:xfrm>
            <a:off x="608013" y="334963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7" name="Freeform 1827"/>
          <p:cNvSpPr>
            <a:spLocks/>
          </p:cNvSpPr>
          <p:nvPr userDrawn="1"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8" name="Freeform 1828"/>
          <p:cNvSpPr>
            <a:spLocks/>
          </p:cNvSpPr>
          <p:nvPr userDrawn="1"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9" name="Freeform 1829"/>
          <p:cNvSpPr>
            <a:spLocks/>
          </p:cNvSpPr>
          <p:nvPr userDrawn="1"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0" name="Freeform 1830"/>
          <p:cNvSpPr>
            <a:spLocks/>
          </p:cNvSpPr>
          <p:nvPr userDrawn="1"/>
        </p:nvSpPr>
        <p:spPr bwMode="auto">
          <a:xfrm>
            <a:off x="600076" y="331788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1" name="Freeform 1831"/>
          <p:cNvSpPr>
            <a:spLocks/>
          </p:cNvSpPr>
          <p:nvPr userDrawn="1"/>
        </p:nvSpPr>
        <p:spPr bwMode="auto">
          <a:xfrm>
            <a:off x="595313" y="330200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2" name="Freeform 1832"/>
          <p:cNvSpPr>
            <a:spLocks/>
          </p:cNvSpPr>
          <p:nvPr userDrawn="1"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3" name="Freeform 1833"/>
          <p:cNvSpPr>
            <a:spLocks/>
          </p:cNvSpPr>
          <p:nvPr userDrawn="1"/>
        </p:nvSpPr>
        <p:spPr bwMode="auto">
          <a:xfrm>
            <a:off x="600076" y="334963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4" name="Freeform 1834"/>
          <p:cNvSpPr>
            <a:spLocks/>
          </p:cNvSpPr>
          <p:nvPr userDrawn="1"/>
        </p:nvSpPr>
        <p:spPr bwMode="auto">
          <a:xfrm>
            <a:off x="595313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5" name="Freeform 1835"/>
          <p:cNvSpPr>
            <a:spLocks/>
          </p:cNvSpPr>
          <p:nvPr userDrawn="1"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6" name="Freeform 1836"/>
          <p:cNvSpPr>
            <a:spLocks/>
          </p:cNvSpPr>
          <p:nvPr userDrawn="1"/>
        </p:nvSpPr>
        <p:spPr bwMode="auto">
          <a:xfrm>
            <a:off x="593726" y="334963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7" name="Freeform 1837"/>
          <p:cNvSpPr>
            <a:spLocks/>
          </p:cNvSpPr>
          <p:nvPr userDrawn="1"/>
        </p:nvSpPr>
        <p:spPr bwMode="auto">
          <a:xfrm>
            <a:off x="590551" y="314325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8" name="Freeform 1838"/>
          <p:cNvSpPr>
            <a:spLocks/>
          </p:cNvSpPr>
          <p:nvPr userDrawn="1"/>
        </p:nvSpPr>
        <p:spPr bwMode="auto">
          <a:xfrm>
            <a:off x="592138" y="330200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9" name="Freeform 1839"/>
          <p:cNvSpPr>
            <a:spLocks/>
          </p:cNvSpPr>
          <p:nvPr userDrawn="1"/>
        </p:nvSpPr>
        <p:spPr bwMode="auto">
          <a:xfrm>
            <a:off x="588963" y="295275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0" name="Freeform 1840"/>
          <p:cNvSpPr>
            <a:spLocks/>
          </p:cNvSpPr>
          <p:nvPr userDrawn="1"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1" name="Freeform 1841"/>
          <p:cNvSpPr>
            <a:spLocks/>
          </p:cNvSpPr>
          <p:nvPr userDrawn="1"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2" name="Freeform 1842"/>
          <p:cNvSpPr>
            <a:spLocks/>
          </p:cNvSpPr>
          <p:nvPr userDrawn="1"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3" name="Freeform 1843"/>
          <p:cNvSpPr>
            <a:spLocks/>
          </p:cNvSpPr>
          <p:nvPr userDrawn="1"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4" name="Freeform 1844"/>
          <p:cNvSpPr>
            <a:spLocks/>
          </p:cNvSpPr>
          <p:nvPr userDrawn="1"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5" name="Freeform 1845"/>
          <p:cNvSpPr>
            <a:spLocks/>
          </p:cNvSpPr>
          <p:nvPr userDrawn="1"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6" name="Rectangle 1846"/>
          <p:cNvSpPr>
            <a:spLocks noChangeArrowheads="1"/>
          </p:cNvSpPr>
          <p:nvPr userDrawn="1"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7" name="Freeform 1847"/>
          <p:cNvSpPr>
            <a:spLocks/>
          </p:cNvSpPr>
          <p:nvPr userDrawn="1"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8" name="Freeform 1848"/>
          <p:cNvSpPr>
            <a:spLocks/>
          </p:cNvSpPr>
          <p:nvPr userDrawn="1"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9" name="Freeform 1849"/>
          <p:cNvSpPr>
            <a:spLocks/>
          </p:cNvSpPr>
          <p:nvPr userDrawn="1"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0" name="Freeform 1850"/>
          <p:cNvSpPr>
            <a:spLocks/>
          </p:cNvSpPr>
          <p:nvPr userDrawn="1"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1" name="Freeform 1851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2" name="Freeform 1852"/>
          <p:cNvSpPr>
            <a:spLocks/>
          </p:cNvSpPr>
          <p:nvPr userDrawn="1"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3" name="Freeform 1853"/>
          <p:cNvSpPr>
            <a:spLocks/>
          </p:cNvSpPr>
          <p:nvPr userDrawn="1"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4" name="Freeform 1854"/>
          <p:cNvSpPr>
            <a:spLocks/>
          </p:cNvSpPr>
          <p:nvPr userDrawn="1"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5" name="Freeform 1855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6" name="Freeform 1856"/>
          <p:cNvSpPr>
            <a:spLocks/>
          </p:cNvSpPr>
          <p:nvPr userDrawn="1"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7" name="Freeform 1857"/>
          <p:cNvSpPr>
            <a:spLocks/>
          </p:cNvSpPr>
          <p:nvPr userDrawn="1"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8" name="Freeform 1858"/>
          <p:cNvSpPr>
            <a:spLocks/>
          </p:cNvSpPr>
          <p:nvPr userDrawn="1"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9" name="Freeform 1859"/>
          <p:cNvSpPr>
            <a:spLocks/>
          </p:cNvSpPr>
          <p:nvPr userDrawn="1"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0" name="Freeform 1860"/>
          <p:cNvSpPr>
            <a:spLocks/>
          </p:cNvSpPr>
          <p:nvPr userDrawn="1"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1" name="Freeform 1861"/>
          <p:cNvSpPr>
            <a:spLocks/>
          </p:cNvSpPr>
          <p:nvPr userDrawn="1"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2" name="Rectangle 1862"/>
          <p:cNvSpPr>
            <a:spLocks noChangeArrowheads="1"/>
          </p:cNvSpPr>
          <p:nvPr userDrawn="1"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3" name="Freeform 1863"/>
          <p:cNvSpPr>
            <a:spLocks/>
          </p:cNvSpPr>
          <p:nvPr userDrawn="1"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4" name="Freeform 1864"/>
          <p:cNvSpPr>
            <a:spLocks/>
          </p:cNvSpPr>
          <p:nvPr userDrawn="1"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5" name="Freeform 1865"/>
          <p:cNvSpPr>
            <a:spLocks/>
          </p:cNvSpPr>
          <p:nvPr userDrawn="1"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6" name="Freeform 1866"/>
          <p:cNvSpPr>
            <a:spLocks/>
          </p:cNvSpPr>
          <p:nvPr userDrawn="1"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7" name="Freeform 1867"/>
          <p:cNvSpPr>
            <a:spLocks/>
          </p:cNvSpPr>
          <p:nvPr userDrawn="1"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8" name="Freeform 1868"/>
          <p:cNvSpPr>
            <a:spLocks/>
          </p:cNvSpPr>
          <p:nvPr userDrawn="1"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9" name="Freeform 1869"/>
          <p:cNvSpPr>
            <a:spLocks/>
          </p:cNvSpPr>
          <p:nvPr userDrawn="1"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0" name="Freeform 1870"/>
          <p:cNvSpPr>
            <a:spLocks/>
          </p:cNvSpPr>
          <p:nvPr userDrawn="1"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1" name="Freeform 1871"/>
          <p:cNvSpPr>
            <a:spLocks/>
          </p:cNvSpPr>
          <p:nvPr userDrawn="1"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2" name="Freeform 1872"/>
          <p:cNvSpPr>
            <a:spLocks/>
          </p:cNvSpPr>
          <p:nvPr userDrawn="1"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3" name="Freeform 1873"/>
          <p:cNvSpPr>
            <a:spLocks/>
          </p:cNvSpPr>
          <p:nvPr userDrawn="1"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4" name="Freeform 1874"/>
          <p:cNvSpPr>
            <a:spLocks/>
          </p:cNvSpPr>
          <p:nvPr userDrawn="1"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5" name="Freeform 1875"/>
          <p:cNvSpPr>
            <a:spLocks/>
          </p:cNvSpPr>
          <p:nvPr userDrawn="1"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6" name="Freeform 1876"/>
          <p:cNvSpPr>
            <a:spLocks noEditPoints="1"/>
          </p:cNvSpPr>
          <p:nvPr userDrawn="1"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7" name="Freeform 1877"/>
          <p:cNvSpPr>
            <a:spLocks noEditPoints="1"/>
          </p:cNvSpPr>
          <p:nvPr userDrawn="1"/>
        </p:nvSpPr>
        <p:spPr bwMode="auto">
          <a:xfrm>
            <a:off x="315913" y="490538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8" name="Freeform 1878"/>
          <p:cNvSpPr>
            <a:spLocks/>
          </p:cNvSpPr>
          <p:nvPr userDrawn="1"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9" name="Freeform 1879"/>
          <p:cNvSpPr>
            <a:spLocks/>
          </p:cNvSpPr>
          <p:nvPr userDrawn="1"/>
        </p:nvSpPr>
        <p:spPr bwMode="auto">
          <a:xfrm>
            <a:off x="407988" y="674688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0" name="Freeform 1880"/>
          <p:cNvSpPr>
            <a:spLocks/>
          </p:cNvSpPr>
          <p:nvPr userDrawn="1"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1" name="Freeform 1881"/>
          <p:cNvSpPr>
            <a:spLocks/>
          </p:cNvSpPr>
          <p:nvPr userDrawn="1"/>
        </p:nvSpPr>
        <p:spPr bwMode="auto">
          <a:xfrm>
            <a:off x="401638" y="652463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2" name="Freeform 1882"/>
          <p:cNvSpPr>
            <a:spLocks/>
          </p:cNvSpPr>
          <p:nvPr userDrawn="1"/>
        </p:nvSpPr>
        <p:spPr bwMode="auto">
          <a:xfrm>
            <a:off x="384176" y="650875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3" name="Freeform 1883"/>
          <p:cNvSpPr>
            <a:spLocks/>
          </p:cNvSpPr>
          <p:nvPr userDrawn="1"/>
        </p:nvSpPr>
        <p:spPr bwMode="auto">
          <a:xfrm>
            <a:off x="398463" y="642938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4" name="Freeform 1884"/>
          <p:cNvSpPr>
            <a:spLocks/>
          </p:cNvSpPr>
          <p:nvPr userDrawn="1"/>
        </p:nvSpPr>
        <p:spPr bwMode="auto">
          <a:xfrm>
            <a:off x="400051" y="641350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5" name="Freeform 1885"/>
          <p:cNvSpPr>
            <a:spLocks/>
          </p:cNvSpPr>
          <p:nvPr userDrawn="1"/>
        </p:nvSpPr>
        <p:spPr bwMode="auto">
          <a:xfrm>
            <a:off x="377826" y="638175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6" name="Freeform 1886"/>
          <p:cNvSpPr>
            <a:spLocks/>
          </p:cNvSpPr>
          <p:nvPr userDrawn="1"/>
        </p:nvSpPr>
        <p:spPr bwMode="auto">
          <a:xfrm>
            <a:off x="396876" y="625475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7" name="Freeform 1887"/>
          <p:cNvSpPr>
            <a:spLocks/>
          </p:cNvSpPr>
          <p:nvPr userDrawn="1"/>
        </p:nvSpPr>
        <p:spPr bwMode="auto">
          <a:xfrm>
            <a:off x="384176" y="623888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8" name="Freeform 1888"/>
          <p:cNvSpPr>
            <a:spLocks/>
          </p:cNvSpPr>
          <p:nvPr userDrawn="1"/>
        </p:nvSpPr>
        <p:spPr bwMode="auto">
          <a:xfrm>
            <a:off x="393701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9" name="Freeform 1889"/>
          <p:cNvSpPr>
            <a:spLocks/>
          </p:cNvSpPr>
          <p:nvPr userDrawn="1"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0" name="Freeform 1890"/>
          <p:cNvSpPr>
            <a:spLocks/>
          </p:cNvSpPr>
          <p:nvPr userDrawn="1"/>
        </p:nvSpPr>
        <p:spPr bwMode="auto">
          <a:xfrm>
            <a:off x="377826" y="604838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1" name="Freeform 1891"/>
          <p:cNvSpPr>
            <a:spLocks/>
          </p:cNvSpPr>
          <p:nvPr userDrawn="1"/>
        </p:nvSpPr>
        <p:spPr bwMode="auto">
          <a:xfrm>
            <a:off x="377826" y="604838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2" name="Freeform 1892"/>
          <p:cNvSpPr>
            <a:spLocks/>
          </p:cNvSpPr>
          <p:nvPr userDrawn="1"/>
        </p:nvSpPr>
        <p:spPr bwMode="auto">
          <a:xfrm>
            <a:off x="347663" y="534988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3" name="Freeform 1893"/>
          <p:cNvSpPr>
            <a:spLocks/>
          </p:cNvSpPr>
          <p:nvPr userDrawn="1"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4" name="Freeform 1894"/>
          <p:cNvSpPr>
            <a:spLocks/>
          </p:cNvSpPr>
          <p:nvPr userDrawn="1"/>
        </p:nvSpPr>
        <p:spPr bwMode="auto">
          <a:xfrm>
            <a:off x="373063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5" name="Freeform 1895"/>
          <p:cNvSpPr>
            <a:spLocks/>
          </p:cNvSpPr>
          <p:nvPr userDrawn="1"/>
        </p:nvSpPr>
        <p:spPr bwMode="auto">
          <a:xfrm>
            <a:off x="406401" y="657225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6" name="Freeform 1896"/>
          <p:cNvSpPr>
            <a:spLocks/>
          </p:cNvSpPr>
          <p:nvPr userDrawn="1"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7" name="Freeform 1897"/>
          <p:cNvSpPr>
            <a:spLocks/>
          </p:cNvSpPr>
          <p:nvPr userDrawn="1"/>
        </p:nvSpPr>
        <p:spPr bwMode="auto">
          <a:xfrm>
            <a:off x="403226" y="666750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8" name="Freeform 1898"/>
          <p:cNvSpPr>
            <a:spLocks/>
          </p:cNvSpPr>
          <p:nvPr userDrawn="1"/>
        </p:nvSpPr>
        <p:spPr bwMode="auto">
          <a:xfrm>
            <a:off x="461963" y="633413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9" name="Freeform 1899"/>
          <p:cNvSpPr>
            <a:spLocks/>
          </p:cNvSpPr>
          <p:nvPr userDrawn="1"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0" name="Freeform 1900"/>
          <p:cNvSpPr>
            <a:spLocks/>
          </p:cNvSpPr>
          <p:nvPr userDrawn="1"/>
        </p:nvSpPr>
        <p:spPr bwMode="auto">
          <a:xfrm>
            <a:off x="455613" y="633413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1" name="Freeform 1901"/>
          <p:cNvSpPr>
            <a:spLocks/>
          </p:cNvSpPr>
          <p:nvPr userDrawn="1"/>
        </p:nvSpPr>
        <p:spPr bwMode="auto">
          <a:xfrm>
            <a:off x="468313" y="630238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2" name="Freeform 1902"/>
          <p:cNvSpPr>
            <a:spLocks/>
          </p:cNvSpPr>
          <p:nvPr userDrawn="1"/>
        </p:nvSpPr>
        <p:spPr bwMode="auto">
          <a:xfrm>
            <a:off x="384176" y="614363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3" name="Freeform 1903"/>
          <p:cNvSpPr>
            <a:spLocks/>
          </p:cNvSpPr>
          <p:nvPr userDrawn="1"/>
        </p:nvSpPr>
        <p:spPr bwMode="auto">
          <a:xfrm>
            <a:off x="409576" y="671513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4" name="Freeform 1904"/>
          <p:cNvSpPr>
            <a:spLocks/>
          </p:cNvSpPr>
          <p:nvPr userDrawn="1"/>
        </p:nvSpPr>
        <p:spPr bwMode="auto">
          <a:xfrm>
            <a:off x="342901" y="528638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5" name="Freeform 1905"/>
          <p:cNvSpPr>
            <a:spLocks/>
          </p:cNvSpPr>
          <p:nvPr userDrawn="1"/>
        </p:nvSpPr>
        <p:spPr bwMode="auto">
          <a:xfrm>
            <a:off x="341313" y="492125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6" name="Freeform 1906"/>
          <p:cNvSpPr>
            <a:spLocks/>
          </p:cNvSpPr>
          <p:nvPr userDrawn="1"/>
        </p:nvSpPr>
        <p:spPr bwMode="auto">
          <a:xfrm>
            <a:off x="327026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7" name="Freeform 1907"/>
          <p:cNvSpPr>
            <a:spLocks/>
          </p:cNvSpPr>
          <p:nvPr userDrawn="1"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8" name="Freeform 1908"/>
          <p:cNvSpPr>
            <a:spLocks/>
          </p:cNvSpPr>
          <p:nvPr userDrawn="1"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9" name="Freeform 1909"/>
          <p:cNvSpPr>
            <a:spLocks/>
          </p:cNvSpPr>
          <p:nvPr userDrawn="1"/>
        </p:nvSpPr>
        <p:spPr bwMode="auto">
          <a:xfrm>
            <a:off x="344488" y="512763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0" name="Freeform 1910"/>
          <p:cNvSpPr>
            <a:spLocks/>
          </p:cNvSpPr>
          <p:nvPr userDrawn="1"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1" name="Freeform 1911"/>
          <p:cNvSpPr>
            <a:spLocks/>
          </p:cNvSpPr>
          <p:nvPr userDrawn="1"/>
        </p:nvSpPr>
        <p:spPr bwMode="auto">
          <a:xfrm>
            <a:off x="325438" y="496888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2" name="Freeform 1912"/>
          <p:cNvSpPr>
            <a:spLocks/>
          </p:cNvSpPr>
          <p:nvPr userDrawn="1"/>
        </p:nvSpPr>
        <p:spPr bwMode="auto">
          <a:xfrm>
            <a:off x="331788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3" name="Freeform 1913"/>
          <p:cNvSpPr>
            <a:spLocks/>
          </p:cNvSpPr>
          <p:nvPr userDrawn="1"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4" name="Freeform 1914"/>
          <p:cNvSpPr>
            <a:spLocks/>
          </p:cNvSpPr>
          <p:nvPr userDrawn="1"/>
        </p:nvSpPr>
        <p:spPr bwMode="auto">
          <a:xfrm>
            <a:off x="333376" y="493713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5" name="Freeform 1915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6" name="Freeform 1916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7" name="Freeform 1917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8" name="Freeform 1918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9" name="Freeform 1919"/>
          <p:cNvSpPr>
            <a:spLocks/>
          </p:cNvSpPr>
          <p:nvPr userDrawn="1"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0" name="Freeform 1920"/>
          <p:cNvSpPr>
            <a:spLocks/>
          </p:cNvSpPr>
          <p:nvPr userDrawn="1"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1" name="Freeform 1921"/>
          <p:cNvSpPr>
            <a:spLocks/>
          </p:cNvSpPr>
          <p:nvPr userDrawn="1"/>
        </p:nvSpPr>
        <p:spPr bwMode="auto">
          <a:xfrm>
            <a:off x="1100138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2" name="Freeform 1922"/>
          <p:cNvSpPr>
            <a:spLocks/>
          </p:cNvSpPr>
          <p:nvPr userDrawn="1"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3" name="Freeform 1923"/>
          <p:cNvSpPr>
            <a:spLocks/>
          </p:cNvSpPr>
          <p:nvPr userDrawn="1"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4" name="Freeform 1924"/>
          <p:cNvSpPr>
            <a:spLocks/>
          </p:cNvSpPr>
          <p:nvPr userDrawn="1"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5" name="Freeform 1925"/>
          <p:cNvSpPr>
            <a:spLocks/>
          </p:cNvSpPr>
          <p:nvPr userDrawn="1"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6" name="Freeform 1926"/>
          <p:cNvSpPr>
            <a:spLocks noEditPoints="1"/>
          </p:cNvSpPr>
          <p:nvPr userDrawn="1"/>
        </p:nvSpPr>
        <p:spPr bwMode="auto">
          <a:xfrm>
            <a:off x="1593851" y="282575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7" name="Freeform 1927"/>
          <p:cNvSpPr>
            <a:spLocks/>
          </p:cNvSpPr>
          <p:nvPr userDrawn="1"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8" name="Freeform 1928"/>
          <p:cNvSpPr>
            <a:spLocks/>
          </p:cNvSpPr>
          <p:nvPr userDrawn="1"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9" name="Freeform 1929"/>
          <p:cNvSpPr>
            <a:spLocks noEditPoints="1"/>
          </p:cNvSpPr>
          <p:nvPr userDrawn="1"/>
        </p:nvSpPr>
        <p:spPr bwMode="auto">
          <a:xfrm>
            <a:off x="1865313" y="282575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0" name="Freeform 1930"/>
          <p:cNvSpPr>
            <a:spLocks noEditPoints="1"/>
          </p:cNvSpPr>
          <p:nvPr userDrawn="1"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1" name="Freeform 1931"/>
          <p:cNvSpPr>
            <a:spLocks noEditPoints="1"/>
          </p:cNvSpPr>
          <p:nvPr userDrawn="1"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2" name="Freeform 1932"/>
          <p:cNvSpPr>
            <a:spLocks/>
          </p:cNvSpPr>
          <p:nvPr userDrawn="1"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3" name="Freeform 1933"/>
          <p:cNvSpPr>
            <a:spLocks/>
          </p:cNvSpPr>
          <p:nvPr userDrawn="1"/>
        </p:nvSpPr>
        <p:spPr bwMode="auto">
          <a:xfrm>
            <a:off x="1096963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4" name="Freeform 1934"/>
          <p:cNvSpPr>
            <a:spLocks noEditPoints="1"/>
          </p:cNvSpPr>
          <p:nvPr userDrawn="1"/>
        </p:nvSpPr>
        <p:spPr bwMode="auto">
          <a:xfrm>
            <a:off x="1195388" y="436563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5" name="Freeform 1935"/>
          <p:cNvSpPr>
            <a:spLocks/>
          </p:cNvSpPr>
          <p:nvPr userDrawn="1"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6" name="Freeform 1936"/>
          <p:cNvSpPr>
            <a:spLocks/>
          </p:cNvSpPr>
          <p:nvPr userDrawn="1"/>
        </p:nvSpPr>
        <p:spPr bwMode="auto">
          <a:xfrm>
            <a:off x="1409701" y="436563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7" name="Freeform 1937"/>
          <p:cNvSpPr>
            <a:spLocks noEditPoints="1"/>
          </p:cNvSpPr>
          <p:nvPr userDrawn="1"/>
        </p:nvSpPr>
        <p:spPr bwMode="auto">
          <a:xfrm>
            <a:off x="1500188" y="436563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8" name="Freeform 1938"/>
          <p:cNvSpPr>
            <a:spLocks noEditPoints="1"/>
          </p:cNvSpPr>
          <p:nvPr userDrawn="1"/>
        </p:nvSpPr>
        <p:spPr bwMode="auto">
          <a:xfrm>
            <a:off x="1617663" y="436563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9" name="Freeform 1939"/>
          <p:cNvSpPr>
            <a:spLocks noEditPoints="1"/>
          </p:cNvSpPr>
          <p:nvPr userDrawn="1"/>
        </p:nvSpPr>
        <p:spPr bwMode="auto">
          <a:xfrm>
            <a:off x="852488" y="623888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0" name="Freeform 1940"/>
          <p:cNvSpPr>
            <a:spLocks noEditPoints="1"/>
          </p:cNvSpPr>
          <p:nvPr userDrawn="1"/>
        </p:nvSpPr>
        <p:spPr bwMode="auto">
          <a:xfrm>
            <a:off x="906463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1" name="Freeform 1941"/>
          <p:cNvSpPr>
            <a:spLocks/>
          </p:cNvSpPr>
          <p:nvPr userDrawn="1"/>
        </p:nvSpPr>
        <p:spPr bwMode="auto">
          <a:xfrm>
            <a:off x="97790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2" name="Freeform 1942"/>
          <p:cNvSpPr>
            <a:spLocks/>
          </p:cNvSpPr>
          <p:nvPr userDrawn="1"/>
        </p:nvSpPr>
        <p:spPr bwMode="auto">
          <a:xfrm>
            <a:off x="10350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3" name="Freeform 1943"/>
          <p:cNvSpPr>
            <a:spLocks/>
          </p:cNvSpPr>
          <p:nvPr userDrawn="1"/>
        </p:nvSpPr>
        <p:spPr bwMode="auto">
          <a:xfrm>
            <a:off x="1098551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4" name="Freeform 1944"/>
          <p:cNvSpPr>
            <a:spLocks noEditPoints="1"/>
          </p:cNvSpPr>
          <p:nvPr userDrawn="1"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5" name="Freeform 1945"/>
          <p:cNvSpPr>
            <a:spLocks/>
          </p:cNvSpPr>
          <p:nvPr userDrawn="1"/>
        </p:nvSpPr>
        <p:spPr bwMode="auto">
          <a:xfrm>
            <a:off x="12382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6" name="Freeform 1946"/>
          <p:cNvSpPr>
            <a:spLocks/>
          </p:cNvSpPr>
          <p:nvPr userDrawn="1"/>
        </p:nvSpPr>
        <p:spPr bwMode="auto">
          <a:xfrm>
            <a:off x="1301751" y="625475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7" name="Freeform 1947"/>
          <p:cNvSpPr>
            <a:spLocks noEditPoints="1"/>
          </p:cNvSpPr>
          <p:nvPr userDrawn="1"/>
        </p:nvSpPr>
        <p:spPr bwMode="auto">
          <a:xfrm>
            <a:off x="1360488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8" name="Freeform 1948"/>
          <p:cNvSpPr>
            <a:spLocks noEditPoints="1"/>
          </p:cNvSpPr>
          <p:nvPr userDrawn="1"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9" name="Freeform 1949"/>
          <p:cNvSpPr>
            <a:spLocks noEditPoints="1"/>
          </p:cNvSpPr>
          <p:nvPr userDrawn="1"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0" name="Freeform 1950"/>
          <p:cNvSpPr>
            <a:spLocks/>
          </p:cNvSpPr>
          <p:nvPr userDrawn="1"/>
        </p:nvSpPr>
        <p:spPr bwMode="auto">
          <a:xfrm>
            <a:off x="1616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1" name="Freeform 1951"/>
          <p:cNvSpPr>
            <a:spLocks noEditPoints="1"/>
          </p:cNvSpPr>
          <p:nvPr userDrawn="1"/>
        </p:nvSpPr>
        <p:spPr bwMode="auto">
          <a:xfrm>
            <a:off x="1665288" y="625475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2" name="Freeform 1952"/>
          <p:cNvSpPr>
            <a:spLocks/>
          </p:cNvSpPr>
          <p:nvPr userDrawn="1"/>
        </p:nvSpPr>
        <p:spPr bwMode="auto">
          <a:xfrm>
            <a:off x="1743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3" name="Freeform 1953"/>
          <p:cNvSpPr>
            <a:spLocks noEditPoints="1"/>
          </p:cNvSpPr>
          <p:nvPr userDrawn="1"/>
        </p:nvSpPr>
        <p:spPr bwMode="auto">
          <a:xfrm>
            <a:off x="1798638" y="623888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4" name="Freeform 1954"/>
          <p:cNvSpPr>
            <a:spLocks noEditPoints="1"/>
          </p:cNvSpPr>
          <p:nvPr userDrawn="1"/>
        </p:nvSpPr>
        <p:spPr bwMode="auto">
          <a:xfrm>
            <a:off x="1844676" y="623888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5" name="Freeform 1955"/>
          <p:cNvSpPr>
            <a:spLocks/>
          </p:cNvSpPr>
          <p:nvPr userDrawn="1"/>
        </p:nvSpPr>
        <p:spPr bwMode="auto">
          <a:xfrm>
            <a:off x="1912938" y="625475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6" name="Freeform 1956"/>
          <p:cNvSpPr>
            <a:spLocks/>
          </p:cNvSpPr>
          <p:nvPr userDrawn="1"/>
        </p:nvSpPr>
        <p:spPr bwMode="auto">
          <a:xfrm>
            <a:off x="1984376" y="625475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7" name="Freeform 1957"/>
          <p:cNvSpPr>
            <a:spLocks/>
          </p:cNvSpPr>
          <p:nvPr userDrawn="1"/>
        </p:nvSpPr>
        <p:spPr bwMode="auto">
          <a:xfrm>
            <a:off x="2055813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972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4" Type="http://schemas.openxmlformats.org/officeDocument/2006/relationships/diagramLayout" Target="../diagrams/layout3.xml"/><Relationship Id="rId5" Type="http://schemas.openxmlformats.org/officeDocument/2006/relationships/diagramQuickStyle" Target="../diagrams/quickStyle3.xml"/><Relationship Id="rId6" Type="http://schemas.openxmlformats.org/officeDocument/2006/relationships/diagramColors" Target="../diagrams/colors3.xml"/><Relationship Id="rId7" Type="http://schemas.microsoft.com/office/2007/relationships/diagramDrawing" Target="../diagrams/drawing3.xm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7" Type="http://schemas.openxmlformats.org/officeDocument/2006/relationships/image" Target="../media/image9.png"/><Relationship Id="rId8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4" Type="http://schemas.openxmlformats.org/officeDocument/2006/relationships/diagramQuickStyle" Target="../diagrams/quickStyle5.xml"/><Relationship Id="rId5" Type="http://schemas.openxmlformats.org/officeDocument/2006/relationships/diagramColors" Target="../diagrams/colors5.xml"/><Relationship Id="rId6" Type="http://schemas.microsoft.com/office/2007/relationships/diagramDrawing" Target="../diagrams/drawing5.xml"/><Relationship Id="rId1" Type="http://schemas.openxmlformats.org/officeDocument/2006/relationships/slideLayout" Target="../slideLayouts/slideLayout5.xml"/><Relationship Id="rId2" Type="http://schemas.openxmlformats.org/officeDocument/2006/relationships/diagramData" Target="../diagrams/data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4" Type="http://schemas.openxmlformats.org/officeDocument/2006/relationships/diagramQuickStyle" Target="../diagrams/quickStyle6.xml"/><Relationship Id="rId5" Type="http://schemas.openxmlformats.org/officeDocument/2006/relationships/diagramColors" Target="../diagrams/colors6.xml"/><Relationship Id="rId6" Type="http://schemas.microsoft.com/office/2007/relationships/diagramDrawing" Target="../diagrams/drawing6.xml"/><Relationship Id="rId1" Type="http://schemas.openxmlformats.org/officeDocument/2006/relationships/slideLayout" Target="../slideLayouts/slideLayout5.xml"/><Relationship Id="rId2" Type="http://schemas.openxmlformats.org/officeDocument/2006/relationships/diagramData" Target="../diagrams/data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minfin.ru/ru/perfomance/budget/bu_gs/sfo/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2766"/>
            <a:ext cx="9144000" cy="154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MF_emblema [Converted]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02690" y="842845"/>
            <a:ext cx="2064487" cy="2345272"/>
          </a:xfrm>
          <a:prstGeom prst="rect">
            <a:avLst/>
          </a:prstGeom>
          <a:noFill/>
          <a:ln>
            <a:noFill/>
          </a:ln>
          <a:effectLst>
            <a:outerShdw blurRad="114300" dist="114300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0157" y="4016516"/>
            <a:ext cx="8203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77A3E"/>
                </a:solidFill>
              </a:rPr>
              <a:t> </a:t>
            </a:r>
            <a:endParaRPr lang="ru-RU" sz="2000" b="1" dirty="0">
              <a:solidFill>
                <a:srgbClr val="077A3E"/>
              </a:solidFill>
            </a:endParaRP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0" y="3185772"/>
            <a:ext cx="8814390" cy="14885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Всероссийское совещание 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по </a:t>
            </a:r>
            <a:r>
              <a:rPr lang="ru-RU" dirty="0">
                <a:solidFill>
                  <a:schemeClr val="tx1"/>
                </a:solidFill>
              </a:rPr>
              <a:t>вопросам бюджетного учета и формирования бюджетной отчетности для специалистов управлений Федерального казначейства по субъектам Российской Федерации, финансовых органов субъектов Российской Федерации и органов управления государственными внебюджетными фондами Российской </a:t>
            </a:r>
            <a:r>
              <a:rPr lang="ru-RU" dirty="0" smtClean="0">
                <a:solidFill>
                  <a:schemeClr val="tx1"/>
                </a:solidFill>
              </a:rPr>
              <a:t>Федерации</a:t>
            </a:r>
            <a:endParaRPr lang="ru-RU" dirty="0">
              <a:solidFill>
                <a:schemeClr val="tx1"/>
              </a:solidFill>
            </a:endParaRPr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0" y="5774339"/>
            <a:ext cx="9144000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772509"/>
            <a:ext cx="9144000" cy="108366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Rectangle 18"/>
          <p:cNvSpPr txBox="1">
            <a:spLocks/>
          </p:cNvSpPr>
          <p:nvPr/>
        </p:nvSpPr>
        <p:spPr>
          <a:xfrm>
            <a:off x="2280911" y="4803571"/>
            <a:ext cx="4708045" cy="112707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538" indent="0" algn="ctr">
              <a:lnSpc>
                <a:spcPct val="80000"/>
              </a:lnSpc>
              <a:buFont typeface="Georgia" pitchFamily="18" charset="0"/>
              <a:buNone/>
            </a:pPr>
            <a:r>
              <a:rPr lang="ru-RU" sz="1800" b="1" dirty="0" smtClean="0"/>
              <a:t>Директор Департамента бюджетной методологии и финансовой отчетности в государственном секторе</a:t>
            </a:r>
          </a:p>
          <a:p>
            <a:pPr marL="109538" indent="0" algn="ctr">
              <a:lnSpc>
                <a:spcPct val="80000"/>
              </a:lnSpc>
              <a:buFont typeface="Georgia" pitchFamily="18" charset="0"/>
              <a:buNone/>
            </a:pPr>
            <a:r>
              <a:rPr lang="ru-RU" sz="1800" b="1" dirty="0" smtClean="0"/>
              <a:t>С.В. Романов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29143" y="6543586"/>
            <a:ext cx="1363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Сентябрь 2017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232245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5"/>
          <p:cNvSpPr>
            <a:spLocks noGrp="1"/>
          </p:cNvSpPr>
          <p:nvPr>
            <p:ph type="title"/>
          </p:nvPr>
        </p:nvSpPr>
        <p:spPr>
          <a:xfrm>
            <a:off x="880047" y="771329"/>
            <a:ext cx="8143875" cy="962025"/>
          </a:xfrm>
        </p:spPr>
        <p:txBody>
          <a:bodyPr/>
          <a:lstStyle/>
          <a:p>
            <a:pPr algn="ctr"/>
            <a:r>
              <a:rPr alt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Изменения в Бюджетный кодекс Российской Федерации</a:t>
            </a:r>
          </a:p>
        </p:txBody>
      </p:sp>
      <p:sp>
        <p:nvSpPr>
          <p:cNvPr id="7171" name="Объект 1"/>
          <p:cNvSpPr>
            <a:spLocks noGrp="1"/>
          </p:cNvSpPr>
          <p:nvPr>
            <p:ph sz="half" idx="1"/>
          </p:nvPr>
        </p:nvSpPr>
        <p:spPr>
          <a:xfrm>
            <a:off x="107504" y="2132856"/>
            <a:ext cx="4608513" cy="4277072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000" b="1" dirty="0" smtClean="0"/>
              <a:t>Статья 165. </a:t>
            </a:r>
            <a:r>
              <a:rPr lang="en-US" altLang="ru-RU" sz="2000" b="1" dirty="0" smtClean="0"/>
              <a:t>«</a:t>
            </a:r>
            <a:r>
              <a:rPr lang="ru-RU" altLang="ru-RU" sz="2000" b="1" dirty="0" smtClean="0"/>
              <a:t>Бюджетные </a:t>
            </a:r>
            <a:r>
              <a:rPr lang="ru-RU" altLang="ru-RU" sz="2000" b="1" dirty="0"/>
              <a:t>полномочия </a:t>
            </a:r>
            <a:r>
              <a:rPr lang="ru-RU" altLang="ru-RU" sz="2000" b="1" dirty="0" smtClean="0"/>
              <a:t>Министерства Финансов Российской</a:t>
            </a:r>
            <a:r>
              <a:rPr lang="ru-RU" altLang="ru-RU" sz="2000" b="1" dirty="0"/>
              <a:t> Федерации</a:t>
            </a:r>
            <a:r>
              <a:rPr lang="en-US" altLang="ru-RU" sz="2000" b="1" dirty="0"/>
              <a:t>»</a:t>
            </a:r>
            <a:endParaRPr lang="ru-RU" altLang="ru-RU" sz="2000" b="1" dirty="0" smtClean="0"/>
          </a:p>
          <a:p>
            <a:pPr marL="0" indent="0">
              <a:buNone/>
            </a:pPr>
            <a:r>
              <a:rPr lang="ru-RU" altLang="ru-RU" sz="2000" b="1" dirty="0" smtClean="0"/>
              <a:t>     </a:t>
            </a:r>
            <a:r>
              <a:rPr lang="en-US" altLang="ru-RU" sz="2000" b="1" dirty="0" smtClean="0"/>
              <a:t>“</a:t>
            </a:r>
            <a:r>
              <a:rPr lang="ru-RU" altLang="ru-RU" sz="2000" b="1" dirty="0" smtClean="0"/>
              <a:t>Министерство Финансов Российской Федерации</a:t>
            </a:r>
            <a:r>
              <a:rPr lang="ru-RU" altLang="ru-RU" sz="2000" b="1" dirty="0"/>
              <a:t> </a:t>
            </a:r>
            <a:r>
              <a:rPr lang="ru-RU" altLang="ru-RU" sz="2000" b="1" dirty="0" smtClean="0"/>
              <a:t>обладает следующими бюджетными полномочиями : </a:t>
            </a:r>
          </a:p>
          <a:p>
            <a:pPr marL="0" indent="0">
              <a:buNone/>
            </a:pPr>
            <a:r>
              <a:rPr lang="ru-RU" altLang="ru-RU" sz="2000" b="1" dirty="0" smtClean="0"/>
              <a:t>     Устанавливает единую методологию бюджетной классификации Российской Федерации, бюджетной отчетности, методологию порядка формирования информации по статистике государственных финансов</a:t>
            </a:r>
            <a:r>
              <a:rPr lang="en-US" altLang="ru-RU" sz="2000" b="1" dirty="0" smtClean="0"/>
              <a:t>”</a:t>
            </a:r>
            <a:endParaRPr lang="ru-RU" altLang="ru-RU" sz="2000" b="1" dirty="0" smtClean="0"/>
          </a:p>
        </p:txBody>
      </p:sp>
      <p:sp>
        <p:nvSpPr>
          <p:cNvPr id="7172" name="Объект 1"/>
          <p:cNvSpPr>
            <a:spLocks noGrp="1"/>
          </p:cNvSpPr>
          <p:nvPr>
            <p:ph sz="half" idx="1"/>
          </p:nvPr>
        </p:nvSpPr>
        <p:spPr>
          <a:xfrm>
            <a:off x="4716017" y="2132856"/>
            <a:ext cx="4307905" cy="3887886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000" b="1" dirty="0"/>
              <a:t>Статья 166.1 Бюджетного кодекса РФ                       </a:t>
            </a:r>
            <a:r>
              <a:rPr lang="en-US" altLang="ru-RU" sz="2000" b="1" dirty="0" smtClean="0"/>
              <a:t>«</a:t>
            </a:r>
            <a:r>
              <a:rPr lang="ru-RU" altLang="ru-RU" sz="2000" b="1" dirty="0" smtClean="0"/>
              <a:t>Бюджетные </a:t>
            </a:r>
            <a:r>
              <a:rPr lang="ru-RU" altLang="ru-RU" sz="2000" b="1" dirty="0"/>
              <a:t>полномочия Федерального </a:t>
            </a:r>
            <a:r>
              <a:rPr lang="ru-RU" altLang="ru-RU" sz="2000" b="1" dirty="0" smtClean="0"/>
              <a:t>казначейства</a:t>
            </a:r>
            <a:r>
              <a:rPr lang="en-US" altLang="ru-RU" sz="2000" b="1" dirty="0" smtClean="0"/>
              <a:t>»</a:t>
            </a:r>
            <a:endParaRPr lang="ru-RU" altLang="ru-RU" sz="2000" b="1" dirty="0"/>
          </a:p>
          <a:p>
            <a:pPr marL="0" indent="0">
              <a:buNone/>
            </a:pPr>
            <a:r>
              <a:rPr lang="ru-RU" altLang="ru-RU" sz="2000" b="1" dirty="0"/>
              <a:t>     </a:t>
            </a:r>
            <a:r>
              <a:rPr lang="en-US" altLang="ru-RU" sz="2000" b="1" dirty="0" smtClean="0"/>
              <a:t>“</a:t>
            </a:r>
            <a:r>
              <a:rPr lang="ru-RU" altLang="ru-RU" sz="2000" b="1" dirty="0" smtClean="0"/>
              <a:t>Федеральное </a:t>
            </a:r>
            <a:r>
              <a:rPr lang="ru-RU" altLang="ru-RU" sz="2000" b="1" dirty="0"/>
              <a:t>казначейство обладает следующими бюджетными полномочиями</a:t>
            </a:r>
            <a:r>
              <a:rPr lang="ru-RU" altLang="ru-RU" sz="2000" b="1" dirty="0" smtClean="0"/>
              <a:t>:</a:t>
            </a:r>
          </a:p>
          <a:p>
            <a:pPr marL="0" indent="0">
              <a:buNone/>
            </a:pPr>
            <a:r>
              <a:rPr lang="ru-RU" altLang="ru-RU" sz="2000" b="1" dirty="0" smtClean="0"/>
              <a:t>   </a:t>
            </a:r>
            <a:r>
              <a:rPr lang="en-US" altLang="ru-RU" sz="2000" b="1" dirty="0" smtClean="0"/>
              <a:t>   </a:t>
            </a:r>
            <a:r>
              <a:rPr lang="ru-RU" altLang="ru-RU" sz="2000" b="1" dirty="0" smtClean="0"/>
              <a:t> </a:t>
            </a:r>
            <a:r>
              <a:rPr lang="en-US" altLang="ru-RU" sz="2000" b="1" dirty="0" smtClean="0"/>
              <a:t>C</a:t>
            </a:r>
            <a:r>
              <a:rPr lang="ru-RU" altLang="ru-RU" sz="2000" b="1" dirty="0" smtClean="0"/>
              <a:t>оставляет и представляет в Министерство финансов Российской Федерации</a:t>
            </a:r>
            <a:r>
              <a:rPr lang="en-US" altLang="ru-RU" sz="2000" b="1" dirty="0" smtClean="0"/>
              <a:t> … </a:t>
            </a:r>
            <a:r>
              <a:rPr lang="ru-RU" altLang="ru-RU" sz="2000" b="1" dirty="0"/>
              <a:t>информацию по статистике государственных </a:t>
            </a:r>
            <a:r>
              <a:rPr lang="ru-RU" altLang="ru-RU" sz="2000" b="1" dirty="0" smtClean="0"/>
              <a:t>финансов</a:t>
            </a:r>
            <a:r>
              <a:rPr lang="en-US" altLang="ru-RU" sz="2000" b="1" dirty="0" smtClean="0"/>
              <a:t>“</a:t>
            </a:r>
            <a:endParaRPr lang="ru-RU" altLang="ru-RU" sz="2000" b="1" dirty="0" smtClean="0"/>
          </a:p>
          <a:p>
            <a:pPr marL="0" indent="0">
              <a:buNone/>
            </a:pPr>
            <a:endParaRPr lang="ru-RU" altLang="ru-RU" sz="1800" b="1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082039006"/>
              </p:ext>
            </p:extLst>
          </p:nvPr>
        </p:nvGraphicFramePr>
        <p:xfrm>
          <a:off x="107505" y="1326773"/>
          <a:ext cx="8928992" cy="6370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0183" y="227689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10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836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783923013"/>
              </p:ext>
            </p:extLst>
          </p:nvPr>
        </p:nvGraphicFramePr>
        <p:xfrm>
          <a:off x="470487" y="923646"/>
          <a:ext cx="8328572" cy="50267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744" y="5809515"/>
            <a:ext cx="789087" cy="565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Счетверенная стрелка 15"/>
          <p:cNvSpPr/>
          <p:nvPr/>
        </p:nvSpPr>
        <p:spPr bwMode="auto">
          <a:xfrm>
            <a:off x="2327441" y="5872258"/>
            <a:ext cx="391691" cy="366810"/>
          </a:xfrm>
          <a:prstGeom prst="quadArrow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63613">
              <a:defRPr/>
            </a:pPr>
            <a:endParaRPr lang="ru-RU" dirty="0">
              <a:latin typeface="Arial" charset="0"/>
            </a:endParaRPr>
          </a:p>
        </p:txBody>
      </p:sp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969" y="5841015"/>
            <a:ext cx="760269" cy="54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2" descr="C:\Users\2967\Desktop\Рабочий стол\обучение\Человечки\фонды\iCAWVJ6AC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297" y="5935031"/>
            <a:ext cx="459612" cy="35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4387" y="5809515"/>
            <a:ext cx="760269" cy="54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5-конечная звезда 22"/>
          <p:cNvSpPr/>
          <p:nvPr/>
        </p:nvSpPr>
        <p:spPr bwMode="auto">
          <a:xfrm>
            <a:off x="8053801" y="5876960"/>
            <a:ext cx="399406" cy="366811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63613">
              <a:defRPr/>
            </a:pPr>
            <a:endParaRPr lang="ru-RU" dirty="0">
              <a:latin typeface="Arial" charset="0"/>
            </a:endParaRPr>
          </a:p>
        </p:txBody>
      </p:sp>
      <p:sp>
        <p:nvSpPr>
          <p:cNvPr id="19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0183" y="227689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11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7813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314325" y="714408"/>
            <a:ext cx="8600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77A3E"/>
                </a:solidFill>
                <a:latin typeface="DINCondensedC" pitchFamily="50" charset="0"/>
              </a:rPr>
              <a:t>	</a:t>
            </a:r>
            <a:r>
              <a:rPr lang="ru-RU" b="1" dirty="0" smtClean="0">
                <a:solidFill>
                  <a:srgbClr val="077A3E"/>
                </a:solidFill>
              </a:rPr>
              <a:t>Реформирование системы бухгалтерского учета и формирования бухгалтерской (финансовой) отчетности организаций государственного сектора</a:t>
            </a:r>
            <a:endParaRPr lang="ru-RU" b="1" dirty="0">
              <a:solidFill>
                <a:srgbClr val="077A3E"/>
              </a:solidFill>
            </a:endParaRPr>
          </a:p>
        </p:txBody>
      </p:sp>
      <p:sp>
        <p:nvSpPr>
          <p:cNvPr id="9" name="Rectangle 4"/>
          <p:cNvSpPr/>
          <p:nvPr/>
        </p:nvSpPr>
        <p:spPr>
          <a:xfrm>
            <a:off x="314325" y="4032815"/>
            <a:ext cx="86007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DEAA46"/>
                </a:solidFill>
              </a:rPr>
              <a:t>Задача: </a:t>
            </a:r>
            <a:r>
              <a:rPr lang="ru-RU" sz="1600" dirty="0" smtClean="0"/>
              <a:t>реформирование системы бухгалтерского учета и формирования бухгалтерской (финансовой) отчетности путем утверждения федеральных стандартов бухгалтерского учета для организаций государственного сектора</a:t>
            </a:r>
            <a:r>
              <a:rPr lang="ru-RU" sz="1600" dirty="0"/>
              <a:t>, разработанных на основе МСФО ОС.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0540" y="1417320"/>
            <a:ext cx="7414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DEAA46"/>
                </a:solidFill>
              </a:rPr>
              <a:t>Ключевые направления совершенствования </a:t>
            </a:r>
            <a:r>
              <a:rPr lang="ru-RU" b="1" dirty="0">
                <a:solidFill>
                  <a:srgbClr val="DEAA46"/>
                </a:solidFill>
              </a:rPr>
              <a:t>системы бухгалтерского учета и формирования бухгалтерской (финансовой) </a:t>
            </a:r>
            <a:r>
              <a:rPr lang="ru-RU" b="1" dirty="0" smtClean="0">
                <a:solidFill>
                  <a:srgbClr val="DEAA46"/>
                </a:solidFill>
              </a:rPr>
              <a:t>отчетности:</a:t>
            </a:r>
            <a:endParaRPr lang="ru-RU" b="1" dirty="0">
              <a:solidFill>
                <a:srgbClr val="DEAA46"/>
              </a:solidFill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039852188"/>
              </p:ext>
            </p:extLst>
          </p:nvPr>
        </p:nvGraphicFramePr>
        <p:xfrm>
          <a:off x="617220" y="2017931"/>
          <a:ext cx="8077200" cy="22873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31800" y="4974302"/>
            <a:ext cx="8407400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b="1">
                <a:solidFill>
                  <a:srgbClr val="DEAA46"/>
                </a:solidFill>
              </a:defRPr>
            </a:lvl1pPr>
          </a:lstStyle>
          <a:p>
            <a:r>
              <a:rPr lang="ru-RU" dirty="0" smtClean="0"/>
              <a:t>Совершенствование основных параметров отчетности в государственном секторе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34613" y="5286375"/>
            <a:ext cx="89992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/>
              <a:t>п</a:t>
            </a:r>
            <a:r>
              <a:rPr lang="ru-RU" sz="1600" dirty="0" smtClean="0"/>
              <a:t>овышение степени соответствия отчетности организаций государственного сектора требованиям заинтересованных пользователей;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/>
              <a:t>п</a:t>
            </a:r>
            <a:r>
              <a:rPr lang="ru-RU" sz="1600" dirty="0" smtClean="0"/>
              <a:t>овышение целевой степени соответствия федеральных стандартов международным (МСФО ОС);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/>
              <a:t>п</a:t>
            </a:r>
            <a:r>
              <a:rPr lang="ru-RU" sz="1600" dirty="0" smtClean="0"/>
              <a:t>овышение взаимосвязи бухгалтерского учета и бюджетного планирования.</a:t>
            </a:r>
            <a:endParaRPr lang="ru-RU" sz="1600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0183" y="227689"/>
            <a:ext cx="528474" cy="365125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12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596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314325" y="714408"/>
            <a:ext cx="8600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77A3E"/>
                </a:solidFill>
                <a:latin typeface="DINCondensedC" pitchFamily="50" charset="0"/>
              </a:rPr>
              <a:t>	</a:t>
            </a:r>
            <a:r>
              <a:rPr lang="ru-RU" b="1" dirty="0" smtClean="0">
                <a:solidFill>
                  <a:srgbClr val="077A3E"/>
                </a:solidFill>
              </a:rPr>
              <a:t>Цели развития федеральных стандартов бухгалтерского учета для организаций государственного сектора при реализации реформы бухгалтерского учета и отчетности организаций государственного сектора на основе международных стандартов</a:t>
            </a:r>
            <a:endParaRPr lang="ru-RU" b="1" dirty="0">
              <a:solidFill>
                <a:srgbClr val="077A3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4954" y="1888495"/>
            <a:ext cx="8473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DEAA46"/>
                </a:solidFill>
              </a:rPr>
              <a:t>Главными целями реформы бухгалтерского учета и отчетности в государственном секторе являются:</a:t>
            </a:r>
            <a:endParaRPr lang="ru-RU" b="1" dirty="0">
              <a:solidFill>
                <a:srgbClr val="DEAA46"/>
              </a:solidFill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830891886"/>
              </p:ext>
            </p:extLst>
          </p:nvPr>
        </p:nvGraphicFramePr>
        <p:xfrm>
          <a:off x="136518" y="2539503"/>
          <a:ext cx="8905882" cy="4741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Номер слайда 14"/>
          <p:cNvSpPr txBox="1">
            <a:spLocks/>
          </p:cNvSpPr>
          <p:nvPr/>
        </p:nvSpPr>
        <p:spPr>
          <a:xfrm>
            <a:off x="8502561" y="196770"/>
            <a:ext cx="571004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13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084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вал 12"/>
          <p:cNvSpPr/>
          <p:nvPr/>
        </p:nvSpPr>
        <p:spPr>
          <a:xfrm>
            <a:off x="5434620" y="2651987"/>
            <a:ext cx="3236331" cy="3143534"/>
          </a:xfrm>
          <a:prstGeom prst="ellipse">
            <a:avLst/>
          </a:prstGeom>
          <a:solidFill>
            <a:schemeClr val="bg1"/>
          </a:solidFill>
          <a:ln w="76200" cmpd="sng">
            <a:solidFill>
              <a:srgbClr val="077A3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49" name="Трапеция 48"/>
          <p:cNvSpPr/>
          <p:nvPr/>
        </p:nvSpPr>
        <p:spPr>
          <a:xfrm>
            <a:off x="4961573" y="3716329"/>
            <a:ext cx="4182427" cy="2522435"/>
          </a:xfrm>
          <a:prstGeom prst="trapezoid">
            <a:avLst>
              <a:gd name="adj" fmla="val 22049"/>
            </a:avLst>
          </a:prstGeom>
          <a:solidFill>
            <a:srgbClr val="077A3E">
              <a:alpha val="13000"/>
            </a:srgbClr>
          </a:solidFill>
          <a:ln>
            <a:solidFill>
              <a:srgbClr val="077A3E"/>
            </a:solidFill>
            <a:prstDash val="dash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4"/>
          <p:cNvSpPr/>
          <p:nvPr/>
        </p:nvSpPr>
        <p:spPr>
          <a:xfrm>
            <a:off x="314325" y="714408"/>
            <a:ext cx="8600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DEAA46"/>
                </a:solidFill>
              </a:rPr>
              <a:t>[I]</a:t>
            </a:r>
            <a:r>
              <a:rPr lang="ru-RU" b="1" dirty="0" smtClean="0">
                <a:solidFill>
                  <a:srgbClr val="077A3E"/>
                </a:solidFill>
                <a:latin typeface="DINCondensedC" pitchFamily="50" charset="0"/>
              </a:rPr>
              <a:t>	</a:t>
            </a:r>
            <a:r>
              <a:rPr lang="ru-RU" b="1" dirty="0" smtClean="0">
                <a:solidFill>
                  <a:srgbClr val="077A3E"/>
                </a:solidFill>
              </a:rPr>
              <a:t>Федеральные стандарты бухгалтерского учета для организаций государственного сектора</a:t>
            </a:r>
            <a:endParaRPr lang="ru-RU" b="1" dirty="0">
              <a:solidFill>
                <a:srgbClr val="077A3E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7002141" y="5795521"/>
            <a:ext cx="0" cy="950500"/>
          </a:xfrm>
          <a:prstGeom prst="line">
            <a:avLst/>
          </a:prstGeom>
          <a:ln w="76200" cmpd="sng">
            <a:solidFill>
              <a:srgbClr val="077A3E">
                <a:alpha val="58000"/>
              </a:srgb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3974314" y="3296616"/>
            <a:ext cx="6338187" cy="19675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5530842"/>
              </a:avLst>
            </a:prstTxWarp>
            <a:spAutoFit/>
          </a:bodyPr>
          <a:lstStyle/>
          <a:p>
            <a:pPr algn="ctr"/>
            <a:endParaRPr lang="ru-RU" sz="2000" b="1" cap="none" spc="0" dirty="0" smtClean="0">
              <a:ln w="12700">
                <a:solidFill>
                  <a:srgbClr val="077A3E"/>
                </a:solidFill>
                <a:prstDash val="solid"/>
              </a:ln>
              <a:noFill/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2000" b="1" dirty="0">
              <a:ln w="12700">
                <a:solidFill>
                  <a:srgbClr val="077A3E"/>
                </a:solidFill>
                <a:prstDash val="solid"/>
              </a:ln>
              <a:noFill/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2000" b="1" cap="none" spc="0" dirty="0" smtClean="0">
              <a:ln w="12700">
                <a:solidFill>
                  <a:srgbClr val="077A3E"/>
                </a:solidFill>
                <a:prstDash val="solid"/>
              </a:ln>
              <a:noFill/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2000" b="1" dirty="0">
              <a:ln w="12700">
                <a:solidFill>
                  <a:srgbClr val="077A3E"/>
                </a:solidFill>
                <a:prstDash val="solid"/>
              </a:ln>
              <a:noFill/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2000" b="1" cap="none" spc="0" dirty="0" smtClean="0">
              <a:ln w="12700">
                <a:solidFill>
                  <a:srgbClr val="077A3E"/>
                </a:solidFill>
                <a:prstDash val="solid"/>
              </a:ln>
              <a:noFill/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2000" b="1" dirty="0">
              <a:ln w="12700">
                <a:solidFill>
                  <a:srgbClr val="077A3E"/>
                </a:solidFill>
                <a:prstDash val="solid"/>
              </a:ln>
              <a:noFill/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2000" b="1" cap="none" spc="0" dirty="0" smtClean="0">
                <a:ln w="12700">
                  <a:solidFill>
                    <a:srgbClr val="077A3E"/>
                  </a:solidFill>
                  <a:prstDash val="solid"/>
                </a:ln>
                <a:noFill/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Федеральные</a:t>
            </a:r>
          </a:p>
          <a:p>
            <a:pPr algn="ctr"/>
            <a:r>
              <a:rPr lang="ru-RU" sz="2000" b="1" cap="none" spc="0" dirty="0" smtClean="0">
                <a:ln w="12700">
                  <a:solidFill>
                    <a:srgbClr val="077A3E"/>
                  </a:solidFill>
                  <a:prstDash val="solid"/>
                </a:ln>
                <a:noFill/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стандарты</a:t>
            </a:r>
            <a:endParaRPr lang="ru-RU" sz="2000" b="1" cap="none" spc="0" dirty="0">
              <a:ln w="12700">
                <a:solidFill>
                  <a:srgbClr val="077A3E"/>
                </a:solidFill>
                <a:prstDash val="solid"/>
              </a:ln>
              <a:noFill/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822462" y="4746713"/>
            <a:ext cx="238454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2700">
                  <a:solidFill>
                    <a:srgbClr val="077A3E"/>
                  </a:solidFill>
                  <a:prstDash val="solid"/>
                </a:ln>
                <a:noFill/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МСФО ОС	</a:t>
            </a:r>
            <a:endParaRPr lang="ru-RU" sz="2400" b="1" cap="none" spc="0" dirty="0">
              <a:ln w="12700">
                <a:solidFill>
                  <a:srgbClr val="077A3E"/>
                </a:solidFill>
                <a:prstDash val="solid"/>
              </a:ln>
              <a:noFill/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object 2"/>
          <p:cNvSpPr txBox="1">
            <a:spLocks noGrp="1"/>
          </p:cNvSpPr>
          <p:nvPr>
            <p:ph type="title"/>
          </p:nvPr>
        </p:nvSpPr>
        <p:spPr>
          <a:xfrm>
            <a:off x="1133452" y="1405464"/>
            <a:ext cx="3064933" cy="3533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80000"/>
              </a:lnSpc>
            </a:pPr>
            <a:r>
              <a:rPr lang="ru-RU" sz="2800" dirty="0" smtClean="0">
                <a:solidFill>
                  <a:srgbClr val="DEAA46"/>
                </a:solidFill>
                <a:latin typeface="+mn-lt"/>
              </a:rPr>
              <a:t>Субъекты учета </a:t>
            </a:r>
            <a:endParaRPr sz="2800" spc="-5" dirty="0">
              <a:solidFill>
                <a:srgbClr val="DEAA46"/>
              </a:solidFill>
              <a:latin typeface="+mn-lt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1432773" y="1819490"/>
            <a:ext cx="2394203" cy="1724423"/>
            <a:chOff x="918410" y="1752600"/>
            <a:chExt cx="3276600" cy="1971987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918410" y="2704613"/>
              <a:ext cx="3276600" cy="737175"/>
            </a:xfrm>
            <a:prstGeom prst="roundRect">
              <a:avLst/>
            </a:prstGeom>
            <a:solidFill>
              <a:srgbClr val="077A3E">
                <a:alpha val="12000"/>
              </a:srgb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120139" y="2633505"/>
              <a:ext cx="2971799" cy="1091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cs typeface="Times New Roman" panose="02020603050405020304" pitchFamily="18" charset="0"/>
                </a:rPr>
                <a:t>Органы, осуществляющие кассовое обслуживание</a:t>
              </a:r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918410" y="1752600"/>
              <a:ext cx="3276600" cy="375291"/>
            </a:xfrm>
            <a:prstGeom prst="roundRect">
              <a:avLst/>
            </a:prstGeom>
            <a:solidFill>
              <a:srgbClr val="077A3E">
                <a:alpha val="12000"/>
              </a:srgb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918410" y="2253031"/>
              <a:ext cx="3276600" cy="368587"/>
            </a:xfrm>
            <a:prstGeom prst="roundRect">
              <a:avLst/>
            </a:prstGeom>
            <a:solidFill>
              <a:srgbClr val="077A3E">
                <a:alpha val="12000"/>
              </a:srgb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120139" y="1775929"/>
              <a:ext cx="2971800" cy="351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cs typeface="Times New Roman" panose="02020603050405020304" pitchFamily="18" charset="0"/>
                </a:rPr>
                <a:t>Учреждения</a:t>
              </a:r>
              <a:endParaRPr lang="ru-RU" sz="1200" b="1" dirty="0">
                <a:cs typeface="Times New Roman" panose="02020603050405020304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20139" y="2143309"/>
              <a:ext cx="2971799" cy="457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cs typeface="Times New Roman" panose="02020603050405020304" pitchFamily="18" charset="0"/>
                </a:rPr>
                <a:t>Финансовые</a:t>
              </a:r>
              <a:r>
                <a:rPr 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400" b="1" dirty="0">
                  <a:cs typeface="Times New Roman" panose="02020603050405020304" pitchFamily="18" charset="0"/>
                </a:rPr>
                <a:t>органы</a:t>
              </a:r>
            </a:p>
          </p:txBody>
        </p:sp>
      </p:grpSp>
      <p:sp>
        <p:nvSpPr>
          <p:cNvPr id="31" name="object 2"/>
          <p:cNvSpPr txBox="1">
            <a:spLocks/>
          </p:cNvSpPr>
          <p:nvPr/>
        </p:nvSpPr>
        <p:spPr>
          <a:xfrm>
            <a:off x="-116313" y="3539678"/>
            <a:ext cx="5647267" cy="3533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12700" marR="5080" algn="ctr">
              <a:lnSpc>
                <a:spcPct val="80000"/>
              </a:lnSpc>
              <a:spcBef>
                <a:spcPct val="0"/>
              </a:spcBef>
              <a:buNone/>
              <a:defRPr sz="2800">
                <a:solidFill>
                  <a:srgbClr val="DEAA46"/>
                </a:solidFill>
                <a:ea typeface="+mj-ea"/>
                <a:cs typeface="+mj-cs"/>
              </a:defRPr>
            </a:lvl1pPr>
          </a:lstStyle>
          <a:p>
            <a:r>
              <a:rPr lang="ru-RU" dirty="0"/>
              <a:t>Субъекты отчетности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30796" y="5718476"/>
            <a:ext cx="40623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cs typeface="Times New Roman" panose="02020603050405020304" pitchFamily="18" charset="0"/>
              </a:rPr>
              <a:t>Организации государственного сектора - учредители, составляющие консолидированную отчетность государственных учреждений</a:t>
            </a:r>
          </a:p>
        </p:txBody>
      </p:sp>
      <p:sp>
        <p:nvSpPr>
          <p:cNvPr id="52" name="Номер слайда 14"/>
          <p:cNvSpPr txBox="1">
            <a:spLocks/>
          </p:cNvSpPr>
          <p:nvPr/>
        </p:nvSpPr>
        <p:spPr>
          <a:xfrm>
            <a:off x="8508995" y="238321"/>
            <a:ext cx="486147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14</a:t>
            </a:fld>
            <a:endParaRPr lang="en-US" dirty="0">
              <a:solidFill>
                <a:srgbClr val="DEAA46"/>
              </a:solidFill>
            </a:endParaRPr>
          </a:p>
        </p:txBody>
      </p:sp>
      <p:grpSp>
        <p:nvGrpSpPr>
          <p:cNvPr id="41" name="Группа 40"/>
          <p:cNvGrpSpPr/>
          <p:nvPr/>
        </p:nvGrpSpPr>
        <p:grpSpPr>
          <a:xfrm>
            <a:off x="482601" y="3986957"/>
            <a:ext cx="4478972" cy="2677160"/>
            <a:chOff x="918410" y="1752600"/>
            <a:chExt cx="3276600" cy="1991514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918410" y="1752600"/>
              <a:ext cx="3276600" cy="375291"/>
            </a:xfrm>
            <a:prstGeom prst="roundRect">
              <a:avLst/>
            </a:prstGeom>
            <a:solidFill>
              <a:srgbClr val="077A3E">
                <a:alpha val="12000"/>
              </a:srgb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918410" y="2221538"/>
              <a:ext cx="3276600" cy="705935"/>
            </a:xfrm>
            <a:prstGeom prst="roundRect">
              <a:avLst/>
            </a:prstGeom>
            <a:solidFill>
              <a:srgbClr val="077A3E">
                <a:alpha val="12000"/>
              </a:srgb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120139" y="1775929"/>
              <a:ext cx="2971800" cy="389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cs typeface="Times New Roman" panose="02020603050405020304" pitchFamily="18" charset="0"/>
                </a:rPr>
                <a:t>Учреждения, составляющие индивидуальную бухгалтерскую отчетность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100768" y="2217723"/>
              <a:ext cx="2971799" cy="709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cs typeface="Times New Roman" panose="02020603050405020304" pitchFamily="18" charset="0"/>
                </a:rPr>
                <a:t>Организации государственного сектора, осуществляющие бюджетные полномочия, формирующие бюджетную отчетность (консолидированную отчетность) </a:t>
              </a:r>
            </a:p>
          </p:txBody>
        </p:sp>
        <p:sp>
          <p:nvSpPr>
            <p:cNvPr id="42" name="Скругленный прямоугольник 41"/>
            <p:cNvSpPr/>
            <p:nvPr/>
          </p:nvSpPr>
          <p:spPr>
            <a:xfrm>
              <a:off x="918410" y="3006939"/>
              <a:ext cx="3276600" cy="737175"/>
            </a:xfrm>
            <a:prstGeom prst="roundRect">
              <a:avLst/>
            </a:prstGeom>
            <a:solidFill>
              <a:srgbClr val="077A3E">
                <a:alpha val="12000"/>
              </a:srgb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612935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314325" y="714408"/>
            <a:ext cx="8600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DEAA46"/>
                </a:solidFill>
              </a:rPr>
              <a:t>[</a:t>
            </a:r>
            <a:r>
              <a:rPr lang="en-US" b="1" dirty="0" smtClean="0">
                <a:solidFill>
                  <a:srgbClr val="DEAA46"/>
                </a:solidFill>
              </a:rPr>
              <a:t>I</a:t>
            </a:r>
            <a:r>
              <a:rPr lang="en-US" b="1" dirty="0">
                <a:solidFill>
                  <a:srgbClr val="DEAA46"/>
                </a:solidFill>
              </a:rPr>
              <a:t>I</a:t>
            </a:r>
            <a:r>
              <a:rPr lang="en-US" b="1" dirty="0" smtClean="0">
                <a:solidFill>
                  <a:srgbClr val="DEAA46"/>
                </a:solidFill>
              </a:rPr>
              <a:t>] </a:t>
            </a:r>
            <a:r>
              <a:rPr lang="ru-RU" b="1" dirty="0" smtClean="0">
                <a:solidFill>
                  <a:srgbClr val="077A3E"/>
                </a:solidFill>
                <a:latin typeface="DINCondensedC" pitchFamily="50" charset="0"/>
              </a:rPr>
              <a:t>	</a:t>
            </a:r>
            <a:r>
              <a:rPr lang="ru-RU" b="1" dirty="0" smtClean="0">
                <a:solidFill>
                  <a:srgbClr val="077A3E"/>
                </a:solidFill>
              </a:rPr>
              <a:t>Федеральные стандарты бухгалтерского учета для организаций государственного сектора</a:t>
            </a:r>
            <a:endParaRPr lang="ru-RU" b="1" dirty="0">
              <a:solidFill>
                <a:srgbClr val="077A3E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5435600" y="2446681"/>
            <a:ext cx="0" cy="4360333"/>
          </a:xfrm>
          <a:prstGeom prst="line">
            <a:avLst/>
          </a:prstGeom>
          <a:ln>
            <a:solidFill>
              <a:srgbClr val="DEAA4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06401" y="1349877"/>
            <a:ext cx="85086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/>
              <a:t>Программой разработки федеральных стандартов бухгалтерского учета для организаций государственного сектора, утвержденной приказом Минфина России от 10 апреля 2015 г. № </a:t>
            </a:r>
            <a:r>
              <a:rPr lang="ru-RU" sz="1400" dirty="0" smtClean="0"/>
              <a:t>предусмотрена </a:t>
            </a:r>
            <a:r>
              <a:rPr lang="ru-RU" sz="1400" dirty="0"/>
              <a:t>разработка и утверждение </a:t>
            </a:r>
            <a:r>
              <a:rPr lang="ru-RU" sz="1400" dirty="0" smtClean="0"/>
              <a:t>28 </a:t>
            </a:r>
            <a:r>
              <a:rPr lang="ru-RU" sz="1400" dirty="0"/>
              <a:t>федеральных стандартов бухгалтерского учета для организаций государственного </a:t>
            </a:r>
            <a:r>
              <a:rPr lang="ru-RU" sz="1400" dirty="0" smtClean="0"/>
              <a:t>сектора.</a:t>
            </a:r>
            <a:endParaRPr lang="ru-RU" sz="1400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7082202" y="2421467"/>
            <a:ext cx="0" cy="4360333"/>
          </a:xfrm>
          <a:prstGeom prst="line">
            <a:avLst/>
          </a:prstGeom>
          <a:ln>
            <a:solidFill>
              <a:srgbClr val="DEAA4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143000" y="2088541"/>
            <a:ext cx="2582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DEAA46"/>
                </a:solidFill>
              </a:rPr>
              <a:t>Федеральный стандарт</a:t>
            </a:r>
            <a:endParaRPr lang="ru-RU" b="1" dirty="0">
              <a:solidFill>
                <a:srgbClr val="DEAA46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35600" y="2088541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DEAA46"/>
                </a:solidFill>
              </a:rPr>
              <a:t>Утверждение</a:t>
            </a:r>
            <a:endParaRPr lang="ru-RU" b="1" dirty="0">
              <a:solidFill>
                <a:srgbClr val="DEAA46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05134" y="2077349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DEAA46"/>
                </a:solidFill>
              </a:rPr>
              <a:t>Вступление в силу</a:t>
            </a:r>
            <a:endParaRPr lang="ru-RU" b="1" dirty="0">
              <a:solidFill>
                <a:srgbClr val="DEAA46"/>
              </a:solidFill>
            </a:endParaRPr>
          </a:p>
        </p:txBody>
      </p:sp>
      <p:sp>
        <p:nvSpPr>
          <p:cNvPr id="39" name="Полилиния 38"/>
          <p:cNvSpPr/>
          <p:nvPr/>
        </p:nvSpPr>
        <p:spPr>
          <a:xfrm>
            <a:off x="314325" y="2522884"/>
            <a:ext cx="4842931" cy="646204"/>
          </a:xfrm>
          <a:custGeom>
            <a:avLst/>
            <a:gdLst>
              <a:gd name="connsiteX0" fmla="*/ 0 w 4842931"/>
              <a:gd name="connsiteY0" fmla="*/ 107703 h 646204"/>
              <a:gd name="connsiteX1" fmla="*/ 107703 w 4842931"/>
              <a:gd name="connsiteY1" fmla="*/ 0 h 646204"/>
              <a:gd name="connsiteX2" fmla="*/ 4735228 w 4842931"/>
              <a:gd name="connsiteY2" fmla="*/ 0 h 646204"/>
              <a:gd name="connsiteX3" fmla="*/ 4842931 w 4842931"/>
              <a:gd name="connsiteY3" fmla="*/ 107703 h 646204"/>
              <a:gd name="connsiteX4" fmla="*/ 4842931 w 4842931"/>
              <a:gd name="connsiteY4" fmla="*/ 538501 h 646204"/>
              <a:gd name="connsiteX5" fmla="*/ 4735228 w 4842931"/>
              <a:gd name="connsiteY5" fmla="*/ 646204 h 646204"/>
              <a:gd name="connsiteX6" fmla="*/ 107703 w 4842931"/>
              <a:gd name="connsiteY6" fmla="*/ 646204 h 646204"/>
              <a:gd name="connsiteX7" fmla="*/ 0 w 4842931"/>
              <a:gd name="connsiteY7" fmla="*/ 538501 h 646204"/>
              <a:gd name="connsiteX8" fmla="*/ 0 w 4842931"/>
              <a:gd name="connsiteY8" fmla="*/ 107703 h 646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646204">
                <a:moveTo>
                  <a:pt x="0" y="107703"/>
                </a:moveTo>
                <a:cubicBezTo>
                  <a:pt x="0" y="48220"/>
                  <a:pt x="48220" y="0"/>
                  <a:pt x="107703" y="0"/>
                </a:cubicBezTo>
                <a:lnTo>
                  <a:pt x="4735228" y="0"/>
                </a:lnTo>
                <a:cubicBezTo>
                  <a:pt x="4794711" y="0"/>
                  <a:pt x="4842931" y="48220"/>
                  <a:pt x="4842931" y="107703"/>
                </a:cubicBezTo>
                <a:lnTo>
                  <a:pt x="4842931" y="538501"/>
                </a:lnTo>
                <a:cubicBezTo>
                  <a:pt x="4842931" y="597984"/>
                  <a:pt x="4794711" y="646204"/>
                  <a:pt x="4735228" y="646204"/>
                </a:cubicBezTo>
                <a:lnTo>
                  <a:pt x="107703" y="646204"/>
                </a:lnTo>
                <a:cubicBezTo>
                  <a:pt x="48220" y="646204"/>
                  <a:pt x="0" y="597984"/>
                  <a:pt x="0" y="538501"/>
                </a:cubicBezTo>
                <a:lnTo>
                  <a:pt x="0" y="107703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2505" tIns="92505" rIns="92505" bIns="92505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0" i="0" kern="1200" dirty="0" smtClean="0">
                <a:solidFill>
                  <a:schemeClr val="tx1"/>
                </a:solidFill>
              </a:rPr>
              <a:t>Концептуальные основы бухгалтерского учета и отчетности организаций государственного сектора</a:t>
            </a:r>
            <a:endParaRPr lang="ru-RU" sz="1600" kern="1200" dirty="0">
              <a:solidFill>
                <a:schemeClr val="tx1"/>
              </a:solidFill>
            </a:endParaRPr>
          </a:p>
        </p:txBody>
      </p:sp>
      <p:sp>
        <p:nvSpPr>
          <p:cNvPr id="40" name="Полилиния 39"/>
          <p:cNvSpPr/>
          <p:nvPr/>
        </p:nvSpPr>
        <p:spPr>
          <a:xfrm>
            <a:off x="314325" y="3178610"/>
            <a:ext cx="4842931" cy="417703"/>
          </a:xfrm>
          <a:custGeom>
            <a:avLst/>
            <a:gdLst>
              <a:gd name="connsiteX0" fmla="*/ 0 w 4842931"/>
              <a:gd name="connsiteY0" fmla="*/ 69619 h 417703"/>
              <a:gd name="connsiteX1" fmla="*/ 69619 w 4842931"/>
              <a:gd name="connsiteY1" fmla="*/ 0 h 417703"/>
              <a:gd name="connsiteX2" fmla="*/ 4773312 w 4842931"/>
              <a:gd name="connsiteY2" fmla="*/ 0 h 417703"/>
              <a:gd name="connsiteX3" fmla="*/ 4842931 w 4842931"/>
              <a:gd name="connsiteY3" fmla="*/ 69619 h 417703"/>
              <a:gd name="connsiteX4" fmla="*/ 4842931 w 4842931"/>
              <a:gd name="connsiteY4" fmla="*/ 348084 h 417703"/>
              <a:gd name="connsiteX5" fmla="*/ 4773312 w 4842931"/>
              <a:gd name="connsiteY5" fmla="*/ 417703 h 417703"/>
              <a:gd name="connsiteX6" fmla="*/ 69619 w 4842931"/>
              <a:gd name="connsiteY6" fmla="*/ 417703 h 417703"/>
              <a:gd name="connsiteX7" fmla="*/ 0 w 4842931"/>
              <a:gd name="connsiteY7" fmla="*/ 348084 h 417703"/>
              <a:gd name="connsiteX8" fmla="*/ 0 w 4842931"/>
              <a:gd name="connsiteY8" fmla="*/ 69619 h 41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417703">
                <a:moveTo>
                  <a:pt x="0" y="69619"/>
                </a:moveTo>
                <a:cubicBezTo>
                  <a:pt x="0" y="31169"/>
                  <a:pt x="31169" y="0"/>
                  <a:pt x="69619" y="0"/>
                </a:cubicBezTo>
                <a:lnTo>
                  <a:pt x="4773312" y="0"/>
                </a:lnTo>
                <a:cubicBezTo>
                  <a:pt x="4811762" y="0"/>
                  <a:pt x="4842931" y="31169"/>
                  <a:pt x="4842931" y="69619"/>
                </a:cubicBezTo>
                <a:lnTo>
                  <a:pt x="4842931" y="348084"/>
                </a:lnTo>
                <a:cubicBezTo>
                  <a:pt x="4842931" y="386534"/>
                  <a:pt x="4811762" y="417703"/>
                  <a:pt x="4773312" y="417703"/>
                </a:cubicBezTo>
                <a:lnTo>
                  <a:pt x="69619" y="417703"/>
                </a:lnTo>
                <a:cubicBezTo>
                  <a:pt x="31169" y="417703"/>
                  <a:pt x="0" y="386534"/>
                  <a:pt x="0" y="348084"/>
                </a:cubicBezTo>
                <a:lnTo>
                  <a:pt x="0" y="69619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351" tIns="81351" rIns="81351" bIns="81351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solidFill>
                  <a:schemeClr val="tx1"/>
                </a:solidFill>
              </a:rPr>
              <a:t>Основные средства</a:t>
            </a:r>
            <a:endParaRPr lang="ru-RU" sz="1600" kern="1200" dirty="0">
              <a:solidFill>
                <a:schemeClr val="tx1"/>
              </a:solidFill>
            </a:endParaRPr>
          </a:p>
        </p:txBody>
      </p:sp>
      <p:sp>
        <p:nvSpPr>
          <p:cNvPr id="41" name="Полилиния 40"/>
          <p:cNvSpPr/>
          <p:nvPr/>
        </p:nvSpPr>
        <p:spPr>
          <a:xfrm>
            <a:off x="314325" y="3605834"/>
            <a:ext cx="4842931" cy="417703"/>
          </a:xfrm>
          <a:custGeom>
            <a:avLst/>
            <a:gdLst>
              <a:gd name="connsiteX0" fmla="*/ 0 w 4842931"/>
              <a:gd name="connsiteY0" fmla="*/ 69619 h 417703"/>
              <a:gd name="connsiteX1" fmla="*/ 69619 w 4842931"/>
              <a:gd name="connsiteY1" fmla="*/ 0 h 417703"/>
              <a:gd name="connsiteX2" fmla="*/ 4773312 w 4842931"/>
              <a:gd name="connsiteY2" fmla="*/ 0 h 417703"/>
              <a:gd name="connsiteX3" fmla="*/ 4842931 w 4842931"/>
              <a:gd name="connsiteY3" fmla="*/ 69619 h 417703"/>
              <a:gd name="connsiteX4" fmla="*/ 4842931 w 4842931"/>
              <a:gd name="connsiteY4" fmla="*/ 348084 h 417703"/>
              <a:gd name="connsiteX5" fmla="*/ 4773312 w 4842931"/>
              <a:gd name="connsiteY5" fmla="*/ 417703 h 417703"/>
              <a:gd name="connsiteX6" fmla="*/ 69619 w 4842931"/>
              <a:gd name="connsiteY6" fmla="*/ 417703 h 417703"/>
              <a:gd name="connsiteX7" fmla="*/ 0 w 4842931"/>
              <a:gd name="connsiteY7" fmla="*/ 348084 h 417703"/>
              <a:gd name="connsiteX8" fmla="*/ 0 w 4842931"/>
              <a:gd name="connsiteY8" fmla="*/ 69619 h 41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417703">
                <a:moveTo>
                  <a:pt x="0" y="69619"/>
                </a:moveTo>
                <a:cubicBezTo>
                  <a:pt x="0" y="31169"/>
                  <a:pt x="31169" y="0"/>
                  <a:pt x="69619" y="0"/>
                </a:cubicBezTo>
                <a:lnTo>
                  <a:pt x="4773312" y="0"/>
                </a:lnTo>
                <a:cubicBezTo>
                  <a:pt x="4811762" y="0"/>
                  <a:pt x="4842931" y="31169"/>
                  <a:pt x="4842931" y="69619"/>
                </a:cubicBezTo>
                <a:lnTo>
                  <a:pt x="4842931" y="348084"/>
                </a:lnTo>
                <a:cubicBezTo>
                  <a:pt x="4842931" y="386534"/>
                  <a:pt x="4811762" y="417703"/>
                  <a:pt x="4773312" y="417703"/>
                </a:cubicBezTo>
                <a:lnTo>
                  <a:pt x="69619" y="417703"/>
                </a:lnTo>
                <a:cubicBezTo>
                  <a:pt x="31169" y="417703"/>
                  <a:pt x="0" y="386534"/>
                  <a:pt x="0" y="348084"/>
                </a:cubicBezTo>
                <a:lnTo>
                  <a:pt x="0" y="69619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351" tIns="81351" rIns="81351" bIns="81351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solidFill>
                  <a:schemeClr val="tx1"/>
                </a:solidFill>
              </a:rPr>
              <a:t>Аренда</a:t>
            </a:r>
            <a:endParaRPr lang="ru-RU" sz="1600" kern="1200" dirty="0">
              <a:solidFill>
                <a:schemeClr val="tx1"/>
              </a:solidFill>
            </a:endParaRPr>
          </a:p>
        </p:txBody>
      </p:sp>
      <p:sp>
        <p:nvSpPr>
          <p:cNvPr id="42" name="Полилиния 41"/>
          <p:cNvSpPr/>
          <p:nvPr/>
        </p:nvSpPr>
        <p:spPr>
          <a:xfrm>
            <a:off x="314325" y="4033058"/>
            <a:ext cx="4842931" cy="417703"/>
          </a:xfrm>
          <a:custGeom>
            <a:avLst/>
            <a:gdLst>
              <a:gd name="connsiteX0" fmla="*/ 0 w 4842931"/>
              <a:gd name="connsiteY0" fmla="*/ 69619 h 417703"/>
              <a:gd name="connsiteX1" fmla="*/ 69619 w 4842931"/>
              <a:gd name="connsiteY1" fmla="*/ 0 h 417703"/>
              <a:gd name="connsiteX2" fmla="*/ 4773312 w 4842931"/>
              <a:gd name="connsiteY2" fmla="*/ 0 h 417703"/>
              <a:gd name="connsiteX3" fmla="*/ 4842931 w 4842931"/>
              <a:gd name="connsiteY3" fmla="*/ 69619 h 417703"/>
              <a:gd name="connsiteX4" fmla="*/ 4842931 w 4842931"/>
              <a:gd name="connsiteY4" fmla="*/ 348084 h 417703"/>
              <a:gd name="connsiteX5" fmla="*/ 4773312 w 4842931"/>
              <a:gd name="connsiteY5" fmla="*/ 417703 h 417703"/>
              <a:gd name="connsiteX6" fmla="*/ 69619 w 4842931"/>
              <a:gd name="connsiteY6" fmla="*/ 417703 h 417703"/>
              <a:gd name="connsiteX7" fmla="*/ 0 w 4842931"/>
              <a:gd name="connsiteY7" fmla="*/ 348084 h 417703"/>
              <a:gd name="connsiteX8" fmla="*/ 0 w 4842931"/>
              <a:gd name="connsiteY8" fmla="*/ 69619 h 41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417703">
                <a:moveTo>
                  <a:pt x="0" y="69619"/>
                </a:moveTo>
                <a:cubicBezTo>
                  <a:pt x="0" y="31169"/>
                  <a:pt x="31169" y="0"/>
                  <a:pt x="69619" y="0"/>
                </a:cubicBezTo>
                <a:lnTo>
                  <a:pt x="4773312" y="0"/>
                </a:lnTo>
                <a:cubicBezTo>
                  <a:pt x="4811762" y="0"/>
                  <a:pt x="4842931" y="31169"/>
                  <a:pt x="4842931" y="69619"/>
                </a:cubicBezTo>
                <a:lnTo>
                  <a:pt x="4842931" y="348084"/>
                </a:lnTo>
                <a:cubicBezTo>
                  <a:pt x="4842931" y="386534"/>
                  <a:pt x="4811762" y="417703"/>
                  <a:pt x="4773312" y="417703"/>
                </a:cubicBezTo>
                <a:lnTo>
                  <a:pt x="69619" y="417703"/>
                </a:lnTo>
                <a:cubicBezTo>
                  <a:pt x="31169" y="417703"/>
                  <a:pt x="0" y="386534"/>
                  <a:pt x="0" y="348084"/>
                </a:cubicBezTo>
                <a:lnTo>
                  <a:pt x="0" y="69619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351" tIns="81351" rIns="81351" bIns="81351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solidFill>
                  <a:schemeClr val="tx1"/>
                </a:solidFill>
              </a:rPr>
              <a:t>Обесценение активов</a:t>
            </a:r>
            <a:endParaRPr lang="ru-RU" sz="1600" kern="1200" dirty="0">
              <a:solidFill>
                <a:schemeClr val="tx1"/>
              </a:solidFill>
            </a:endParaRPr>
          </a:p>
        </p:txBody>
      </p:sp>
      <p:sp>
        <p:nvSpPr>
          <p:cNvPr id="43" name="Полилиния 42"/>
          <p:cNvSpPr/>
          <p:nvPr/>
        </p:nvSpPr>
        <p:spPr>
          <a:xfrm>
            <a:off x="314325" y="4460282"/>
            <a:ext cx="4842931" cy="417703"/>
          </a:xfrm>
          <a:custGeom>
            <a:avLst/>
            <a:gdLst>
              <a:gd name="connsiteX0" fmla="*/ 0 w 4842931"/>
              <a:gd name="connsiteY0" fmla="*/ 69619 h 417703"/>
              <a:gd name="connsiteX1" fmla="*/ 69619 w 4842931"/>
              <a:gd name="connsiteY1" fmla="*/ 0 h 417703"/>
              <a:gd name="connsiteX2" fmla="*/ 4773312 w 4842931"/>
              <a:gd name="connsiteY2" fmla="*/ 0 h 417703"/>
              <a:gd name="connsiteX3" fmla="*/ 4842931 w 4842931"/>
              <a:gd name="connsiteY3" fmla="*/ 69619 h 417703"/>
              <a:gd name="connsiteX4" fmla="*/ 4842931 w 4842931"/>
              <a:gd name="connsiteY4" fmla="*/ 348084 h 417703"/>
              <a:gd name="connsiteX5" fmla="*/ 4773312 w 4842931"/>
              <a:gd name="connsiteY5" fmla="*/ 417703 h 417703"/>
              <a:gd name="connsiteX6" fmla="*/ 69619 w 4842931"/>
              <a:gd name="connsiteY6" fmla="*/ 417703 h 417703"/>
              <a:gd name="connsiteX7" fmla="*/ 0 w 4842931"/>
              <a:gd name="connsiteY7" fmla="*/ 348084 h 417703"/>
              <a:gd name="connsiteX8" fmla="*/ 0 w 4842931"/>
              <a:gd name="connsiteY8" fmla="*/ 69619 h 41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417703">
                <a:moveTo>
                  <a:pt x="0" y="69619"/>
                </a:moveTo>
                <a:cubicBezTo>
                  <a:pt x="0" y="31169"/>
                  <a:pt x="31169" y="0"/>
                  <a:pt x="69619" y="0"/>
                </a:cubicBezTo>
                <a:lnTo>
                  <a:pt x="4773312" y="0"/>
                </a:lnTo>
                <a:cubicBezTo>
                  <a:pt x="4811762" y="0"/>
                  <a:pt x="4842931" y="31169"/>
                  <a:pt x="4842931" y="69619"/>
                </a:cubicBezTo>
                <a:lnTo>
                  <a:pt x="4842931" y="348084"/>
                </a:lnTo>
                <a:cubicBezTo>
                  <a:pt x="4842931" y="386534"/>
                  <a:pt x="4811762" y="417703"/>
                  <a:pt x="4773312" y="417703"/>
                </a:cubicBezTo>
                <a:lnTo>
                  <a:pt x="69619" y="417703"/>
                </a:lnTo>
                <a:cubicBezTo>
                  <a:pt x="31169" y="417703"/>
                  <a:pt x="0" y="386534"/>
                  <a:pt x="0" y="348084"/>
                </a:cubicBezTo>
                <a:lnTo>
                  <a:pt x="0" y="69619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351" tIns="81351" rIns="81351" bIns="81351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solidFill>
                  <a:schemeClr val="tx1"/>
                </a:solidFill>
              </a:rPr>
              <a:t>Представление бухгалтерской (финансовой) отчетности</a:t>
            </a:r>
            <a:endParaRPr lang="ru-RU" sz="1600" kern="1200" dirty="0">
              <a:solidFill>
                <a:schemeClr val="tx1"/>
              </a:solidFill>
            </a:endParaRPr>
          </a:p>
        </p:txBody>
      </p:sp>
      <p:sp>
        <p:nvSpPr>
          <p:cNvPr id="44" name="Полилиния 43"/>
          <p:cNvSpPr/>
          <p:nvPr/>
        </p:nvSpPr>
        <p:spPr>
          <a:xfrm>
            <a:off x="314325" y="4887506"/>
            <a:ext cx="4842931" cy="417703"/>
          </a:xfrm>
          <a:custGeom>
            <a:avLst/>
            <a:gdLst>
              <a:gd name="connsiteX0" fmla="*/ 0 w 4842931"/>
              <a:gd name="connsiteY0" fmla="*/ 69619 h 417703"/>
              <a:gd name="connsiteX1" fmla="*/ 69619 w 4842931"/>
              <a:gd name="connsiteY1" fmla="*/ 0 h 417703"/>
              <a:gd name="connsiteX2" fmla="*/ 4773312 w 4842931"/>
              <a:gd name="connsiteY2" fmla="*/ 0 h 417703"/>
              <a:gd name="connsiteX3" fmla="*/ 4842931 w 4842931"/>
              <a:gd name="connsiteY3" fmla="*/ 69619 h 417703"/>
              <a:gd name="connsiteX4" fmla="*/ 4842931 w 4842931"/>
              <a:gd name="connsiteY4" fmla="*/ 348084 h 417703"/>
              <a:gd name="connsiteX5" fmla="*/ 4773312 w 4842931"/>
              <a:gd name="connsiteY5" fmla="*/ 417703 h 417703"/>
              <a:gd name="connsiteX6" fmla="*/ 69619 w 4842931"/>
              <a:gd name="connsiteY6" fmla="*/ 417703 h 417703"/>
              <a:gd name="connsiteX7" fmla="*/ 0 w 4842931"/>
              <a:gd name="connsiteY7" fmla="*/ 348084 h 417703"/>
              <a:gd name="connsiteX8" fmla="*/ 0 w 4842931"/>
              <a:gd name="connsiteY8" fmla="*/ 69619 h 41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417703">
                <a:moveTo>
                  <a:pt x="0" y="69619"/>
                </a:moveTo>
                <a:cubicBezTo>
                  <a:pt x="0" y="31169"/>
                  <a:pt x="31169" y="0"/>
                  <a:pt x="69619" y="0"/>
                </a:cubicBezTo>
                <a:lnTo>
                  <a:pt x="4773312" y="0"/>
                </a:lnTo>
                <a:cubicBezTo>
                  <a:pt x="4811762" y="0"/>
                  <a:pt x="4842931" y="31169"/>
                  <a:pt x="4842931" y="69619"/>
                </a:cubicBezTo>
                <a:lnTo>
                  <a:pt x="4842931" y="348084"/>
                </a:lnTo>
                <a:cubicBezTo>
                  <a:pt x="4842931" y="386534"/>
                  <a:pt x="4811762" y="417703"/>
                  <a:pt x="4773312" y="417703"/>
                </a:cubicBezTo>
                <a:lnTo>
                  <a:pt x="69619" y="417703"/>
                </a:lnTo>
                <a:cubicBezTo>
                  <a:pt x="31169" y="417703"/>
                  <a:pt x="0" y="386534"/>
                  <a:pt x="0" y="348084"/>
                </a:cubicBezTo>
                <a:lnTo>
                  <a:pt x="0" y="69619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351" tIns="81351" rIns="81351" bIns="81351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solidFill>
                  <a:schemeClr val="tx1"/>
                </a:solidFill>
              </a:rPr>
              <a:t>Учетная политика, оценочные значения и ошибки</a:t>
            </a:r>
            <a:endParaRPr lang="ru-RU" sz="1600" kern="1200" dirty="0">
              <a:solidFill>
                <a:schemeClr val="tx1"/>
              </a:solidFill>
            </a:endParaRPr>
          </a:p>
        </p:txBody>
      </p:sp>
      <p:sp>
        <p:nvSpPr>
          <p:cNvPr id="45" name="Полилиния 44"/>
          <p:cNvSpPr/>
          <p:nvPr/>
        </p:nvSpPr>
        <p:spPr>
          <a:xfrm>
            <a:off x="314325" y="5314730"/>
            <a:ext cx="4842931" cy="417703"/>
          </a:xfrm>
          <a:custGeom>
            <a:avLst/>
            <a:gdLst>
              <a:gd name="connsiteX0" fmla="*/ 0 w 4842931"/>
              <a:gd name="connsiteY0" fmla="*/ 69619 h 417703"/>
              <a:gd name="connsiteX1" fmla="*/ 69619 w 4842931"/>
              <a:gd name="connsiteY1" fmla="*/ 0 h 417703"/>
              <a:gd name="connsiteX2" fmla="*/ 4773312 w 4842931"/>
              <a:gd name="connsiteY2" fmla="*/ 0 h 417703"/>
              <a:gd name="connsiteX3" fmla="*/ 4842931 w 4842931"/>
              <a:gd name="connsiteY3" fmla="*/ 69619 h 417703"/>
              <a:gd name="connsiteX4" fmla="*/ 4842931 w 4842931"/>
              <a:gd name="connsiteY4" fmla="*/ 348084 h 417703"/>
              <a:gd name="connsiteX5" fmla="*/ 4773312 w 4842931"/>
              <a:gd name="connsiteY5" fmla="*/ 417703 h 417703"/>
              <a:gd name="connsiteX6" fmla="*/ 69619 w 4842931"/>
              <a:gd name="connsiteY6" fmla="*/ 417703 h 417703"/>
              <a:gd name="connsiteX7" fmla="*/ 0 w 4842931"/>
              <a:gd name="connsiteY7" fmla="*/ 348084 h 417703"/>
              <a:gd name="connsiteX8" fmla="*/ 0 w 4842931"/>
              <a:gd name="connsiteY8" fmla="*/ 69619 h 41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417703">
                <a:moveTo>
                  <a:pt x="0" y="69619"/>
                </a:moveTo>
                <a:cubicBezTo>
                  <a:pt x="0" y="31169"/>
                  <a:pt x="31169" y="0"/>
                  <a:pt x="69619" y="0"/>
                </a:cubicBezTo>
                <a:lnTo>
                  <a:pt x="4773312" y="0"/>
                </a:lnTo>
                <a:cubicBezTo>
                  <a:pt x="4811762" y="0"/>
                  <a:pt x="4842931" y="31169"/>
                  <a:pt x="4842931" y="69619"/>
                </a:cubicBezTo>
                <a:lnTo>
                  <a:pt x="4842931" y="348084"/>
                </a:lnTo>
                <a:cubicBezTo>
                  <a:pt x="4842931" y="386534"/>
                  <a:pt x="4811762" y="417703"/>
                  <a:pt x="4773312" y="417703"/>
                </a:cubicBezTo>
                <a:lnTo>
                  <a:pt x="69619" y="417703"/>
                </a:lnTo>
                <a:cubicBezTo>
                  <a:pt x="31169" y="417703"/>
                  <a:pt x="0" y="386534"/>
                  <a:pt x="0" y="348084"/>
                </a:cubicBezTo>
                <a:lnTo>
                  <a:pt x="0" y="69619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351" tIns="81351" rIns="81351" bIns="81351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solidFill>
                  <a:schemeClr val="tx1"/>
                </a:solidFill>
              </a:rPr>
              <a:t>События после отчетной даты</a:t>
            </a:r>
            <a:endParaRPr lang="ru-RU" sz="1600" kern="1200" dirty="0">
              <a:solidFill>
                <a:schemeClr val="tx1"/>
              </a:solidFill>
            </a:endParaRPr>
          </a:p>
        </p:txBody>
      </p:sp>
      <p:sp>
        <p:nvSpPr>
          <p:cNvPr id="46" name="Полилиния 45"/>
          <p:cNvSpPr/>
          <p:nvPr/>
        </p:nvSpPr>
        <p:spPr>
          <a:xfrm>
            <a:off x="314325" y="5741954"/>
            <a:ext cx="4842931" cy="417703"/>
          </a:xfrm>
          <a:custGeom>
            <a:avLst/>
            <a:gdLst>
              <a:gd name="connsiteX0" fmla="*/ 0 w 4842931"/>
              <a:gd name="connsiteY0" fmla="*/ 69619 h 417703"/>
              <a:gd name="connsiteX1" fmla="*/ 69619 w 4842931"/>
              <a:gd name="connsiteY1" fmla="*/ 0 h 417703"/>
              <a:gd name="connsiteX2" fmla="*/ 4773312 w 4842931"/>
              <a:gd name="connsiteY2" fmla="*/ 0 h 417703"/>
              <a:gd name="connsiteX3" fmla="*/ 4842931 w 4842931"/>
              <a:gd name="connsiteY3" fmla="*/ 69619 h 417703"/>
              <a:gd name="connsiteX4" fmla="*/ 4842931 w 4842931"/>
              <a:gd name="connsiteY4" fmla="*/ 348084 h 417703"/>
              <a:gd name="connsiteX5" fmla="*/ 4773312 w 4842931"/>
              <a:gd name="connsiteY5" fmla="*/ 417703 h 417703"/>
              <a:gd name="connsiteX6" fmla="*/ 69619 w 4842931"/>
              <a:gd name="connsiteY6" fmla="*/ 417703 h 417703"/>
              <a:gd name="connsiteX7" fmla="*/ 0 w 4842931"/>
              <a:gd name="connsiteY7" fmla="*/ 348084 h 417703"/>
              <a:gd name="connsiteX8" fmla="*/ 0 w 4842931"/>
              <a:gd name="connsiteY8" fmla="*/ 69619 h 41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417703">
                <a:moveTo>
                  <a:pt x="0" y="69619"/>
                </a:moveTo>
                <a:cubicBezTo>
                  <a:pt x="0" y="31169"/>
                  <a:pt x="31169" y="0"/>
                  <a:pt x="69619" y="0"/>
                </a:cubicBezTo>
                <a:lnTo>
                  <a:pt x="4773312" y="0"/>
                </a:lnTo>
                <a:cubicBezTo>
                  <a:pt x="4811762" y="0"/>
                  <a:pt x="4842931" y="31169"/>
                  <a:pt x="4842931" y="69619"/>
                </a:cubicBezTo>
                <a:lnTo>
                  <a:pt x="4842931" y="348084"/>
                </a:lnTo>
                <a:cubicBezTo>
                  <a:pt x="4842931" y="386534"/>
                  <a:pt x="4811762" y="417703"/>
                  <a:pt x="4773312" y="417703"/>
                </a:cubicBezTo>
                <a:lnTo>
                  <a:pt x="69619" y="417703"/>
                </a:lnTo>
                <a:cubicBezTo>
                  <a:pt x="31169" y="417703"/>
                  <a:pt x="0" y="386534"/>
                  <a:pt x="0" y="348084"/>
                </a:cubicBezTo>
                <a:lnTo>
                  <a:pt x="0" y="69619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351" tIns="81351" rIns="81351" bIns="81351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solidFill>
                  <a:schemeClr val="tx1"/>
                </a:solidFill>
              </a:rPr>
              <a:t>Отчет о движении денежных средств </a:t>
            </a:r>
            <a:endParaRPr lang="ru-RU" sz="1600" kern="1200" dirty="0">
              <a:solidFill>
                <a:schemeClr val="tx1"/>
              </a:solidFill>
            </a:endParaRPr>
          </a:p>
        </p:txBody>
      </p:sp>
      <p:sp>
        <p:nvSpPr>
          <p:cNvPr id="20" name="Правая фигурная скобка 19"/>
          <p:cNvSpPr/>
          <p:nvPr/>
        </p:nvSpPr>
        <p:spPr>
          <a:xfrm>
            <a:off x="5122225" y="2527026"/>
            <a:ext cx="313375" cy="2328516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5397557" y="3412065"/>
            <a:ext cx="17862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Утверждены приказами Минфина (№№ 256н, 257н, 258н, 259н, 260н)</a:t>
            </a:r>
            <a:endParaRPr lang="ru-RU" sz="1200" dirty="0"/>
          </a:p>
        </p:txBody>
      </p:sp>
      <p:sp>
        <p:nvSpPr>
          <p:cNvPr id="22" name="TextBox 21"/>
          <p:cNvSpPr txBox="1"/>
          <p:nvPr/>
        </p:nvSpPr>
        <p:spPr>
          <a:xfrm>
            <a:off x="7577666" y="2527026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01.01.2018</a:t>
            </a:r>
            <a:endParaRPr lang="ru-RU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7577660" y="3136644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01.01.2018</a:t>
            </a:r>
            <a:endParaRPr lang="ru-RU" sz="1600" dirty="0"/>
          </a:p>
        </p:txBody>
      </p:sp>
      <p:sp>
        <p:nvSpPr>
          <p:cNvPr id="24" name="TextBox 23"/>
          <p:cNvSpPr txBox="1"/>
          <p:nvPr/>
        </p:nvSpPr>
        <p:spPr>
          <a:xfrm>
            <a:off x="7586121" y="3534587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01.01.2018</a:t>
            </a:r>
            <a:endParaRPr lang="ru-RU" sz="1600" dirty="0"/>
          </a:p>
        </p:txBody>
      </p:sp>
      <p:sp>
        <p:nvSpPr>
          <p:cNvPr id="25" name="TextBox 24"/>
          <p:cNvSpPr txBox="1"/>
          <p:nvPr/>
        </p:nvSpPr>
        <p:spPr>
          <a:xfrm>
            <a:off x="7577654" y="4000272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01.01.2018</a:t>
            </a:r>
            <a:endParaRPr lang="ru-RU" sz="1600" dirty="0"/>
          </a:p>
        </p:txBody>
      </p:sp>
      <p:sp>
        <p:nvSpPr>
          <p:cNvPr id="26" name="TextBox 25"/>
          <p:cNvSpPr txBox="1"/>
          <p:nvPr/>
        </p:nvSpPr>
        <p:spPr>
          <a:xfrm>
            <a:off x="7586121" y="4457490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01.01.2018</a:t>
            </a:r>
            <a:endParaRPr lang="ru-RU" sz="1600" dirty="0"/>
          </a:p>
        </p:txBody>
      </p:sp>
      <p:sp>
        <p:nvSpPr>
          <p:cNvPr id="27" name="TextBox 26"/>
          <p:cNvSpPr txBox="1"/>
          <p:nvPr/>
        </p:nvSpPr>
        <p:spPr>
          <a:xfrm>
            <a:off x="5731855" y="4948444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2017 год</a:t>
            </a:r>
            <a:endParaRPr lang="ru-RU" sz="1600" dirty="0"/>
          </a:p>
        </p:txBody>
      </p:sp>
      <p:sp>
        <p:nvSpPr>
          <p:cNvPr id="28" name="TextBox 27"/>
          <p:cNvSpPr txBox="1"/>
          <p:nvPr/>
        </p:nvSpPr>
        <p:spPr>
          <a:xfrm>
            <a:off x="5731855" y="5371777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2017 год</a:t>
            </a:r>
            <a:endParaRPr lang="ru-RU" sz="1600" dirty="0"/>
          </a:p>
        </p:txBody>
      </p:sp>
      <p:sp>
        <p:nvSpPr>
          <p:cNvPr id="29" name="TextBox 28"/>
          <p:cNvSpPr txBox="1"/>
          <p:nvPr/>
        </p:nvSpPr>
        <p:spPr>
          <a:xfrm>
            <a:off x="5731855" y="5786644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2017 год</a:t>
            </a:r>
            <a:endParaRPr lang="ru-RU" sz="1600" dirty="0"/>
          </a:p>
        </p:txBody>
      </p:sp>
      <p:sp>
        <p:nvSpPr>
          <p:cNvPr id="31" name="TextBox 30"/>
          <p:cNvSpPr txBox="1"/>
          <p:nvPr/>
        </p:nvSpPr>
        <p:spPr>
          <a:xfrm>
            <a:off x="7586121" y="4948444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01.01.2018</a:t>
            </a:r>
            <a:endParaRPr lang="ru-RU" sz="1600" dirty="0"/>
          </a:p>
        </p:txBody>
      </p:sp>
      <p:sp>
        <p:nvSpPr>
          <p:cNvPr id="32" name="TextBox 31"/>
          <p:cNvSpPr txBox="1"/>
          <p:nvPr/>
        </p:nvSpPr>
        <p:spPr>
          <a:xfrm>
            <a:off x="7577653" y="5418134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01.01.2018</a:t>
            </a:r>
            <a:endParaRPr lang="ru-RU" sz="1600" dirty="0"/>
          </a:p>
        </p:txBody>
      </p:sp>
      <p:sp>
        <p:nvSpPr>
          <p:cNvPr id="33" name="TextBox 32"/>
          <p:cNvSpPr txBox="1"/>
          <p:nvPr/>
        </p:nvSpPr>
        <p:spPr>
          <a:xfrm>
            <a:off x="7586121" y="5866646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01.01.2018</a:t>
            </a:r>
          </a:p>
        </p:txBody>
      </p:sp>
      <p:sp>
        <p:nvSpPr>
          <p:cNvPr id="37" name="Номер слайда 14"/>
          <p:cNvSpPr txBox="1">
            <a:spLocks/>
          </p:cNvSpPr>
          <p:nvPr/>
        </p:nvSpPr>
        <p:spPr>
          <a:xfrm>
            <a:off x="8389089" y="179386"/>
            <a:ext cx="51784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15</a:t>
            </a:fld>
            <a:endParaRPr lang="en-US" dirty="0">
              <a:solidFill>
                <a:srgbClr val="DEAA46"/>
              </a:solidFill>
            </a:endParaRPr>
          </a:p>
        </p:txBody>
      </p:sp>
      <p:sp>
        <p:nvSpPr>
          <p:cNvPr id="48" name="Полилиния 47"/>
          <p:cNvSpPr/>
          <p:nvPr/>
        </p:nvSpPr>
        <p:spPr>
          <a:xfrm>
            <a:off x="314325" y="6196264"/>
            <a:ext cx="4842931" cy="340396"/>
          </a:xfrm>
          <a:custGeom>
            <a:avLst/>
            <a:gdLst>
              <a:gd name="connsiteX0" fmla="*/ 0 w 4842931"/>
              <a:gd name="connsiteY0" fmla="*/ 56734 h 340396"/>
              <a:gd name="connsiteX1" fmla="*/ 56734 w 4842931"/>
              <a:gd name="connsiteY1" fmla="*/ 0 h 340396"/>
              <a:gd name="connsiteX2" fmla="*/ 4786197 w 4842931"/>
              <a:gd name="connsiteY2" fmla="*/ 0 h 340396"/>
              <a:gd name="connsiteX3" fmla="*/ 4842931 w 4842931"/>
              <a:gd name="connsiteY3" fmla="*/ 56734 h 340396"/>
              <a:gd name="connsiteX4" fmla="*/ 4842931 w 4842931"/>
              <a:gd name="connsiteY4" fmla="*/ 283662 h 340396"/>
              <a:gd name="connsiteX5" fmla="*/ 4786197 w 4842931"/>
              <a:gd name="connsiteY5" fmla="*/ 340396 h 340396"/>
              <a:gd name="connsiteX6" fmla="*/ 56734 w 4842931"/>
              <a:gd name="connsiteY6" fmla="*/ 340396 h 340396"/>
              <a:gd name="connsiteX7" fmla="*/ 0 w 4842931"/>
              <a:gd name="connsiteY7" fmla="*/ 283662 h 340396"/>
              <a:gd name="connsiteX8" fmla="*/ 0 w 4842931"/>
              <a:gd name="connsiteY8" fmla="*/ 56734 h 340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340396">
                <a:moveTo>
                  <a:pt x="0" y="56734"/>
                </a:moveTo>
                <a:cubicBezTo>
                  <a:pt x="0" y="25401"/>
                  <a:pt x="25401" y="0"/>
                  <a:pt x="56734" y="0"/>
                </a:cubicBezTo>
                <a:lnTo>
                  <a:pt x="4786197" y="0"/>
                </a:lnTo>
                <a:cubicBezTo>
                  <a:pt x="4817530" y="0"/>
                  <a:pt x="4842931" y="25401"/>
                  <a:pt x="4842931" y="56734"/>
                </a:cubicBezTo>
                <a:lnTo>
                  <a:pt x="4842931" y="283662"/>
                </a:lnTo>
                <a:cubicBezTo>
                  <a:pt x="4842931" y="314995"/>
                  <a:pt x="4817530" y="340396"/>
                  <a:pt x="4786197" y="340396"/>
                </a:cubicBezTo>
                <a:lnTo>
                  <a:pt x="56734" y="340396"/>
                </a:lnTo>
                <a:cubicBezTo>
                  <a:pt x="25401" y="340396"/>
                  <a:pt x="0" y="314995"/>
                  <a:pt x="0" y="283662"/>
                </a:cubicBezTo>
                <a:lnTo>
                  <a:pt x="0" y="56734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351" tIns="81351" rIns="81351" bIns="81351" numCol="1" spcCol="1270" anchor="ctr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>
                <a:solidFill>
                  <a:schemeClr val="tx1"/>
                </a:solidFill>
              </a:rPr>
              <a:t>Нематериальные активы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577310" y="6161681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01.01.2019</a:t>
            </a:r>
            <a:endParaRPr lang="ru-RU" sz="1600" dirty="0"/>
          </a:p>
        </p:txBody>
      </p:sp>
      <p:sp>
        <p:nvSpPr>
          <p:cNvPr id="50" name="TextBox 49"/>
          <p:cNvSpPr txBox="1"/>
          <p:nvPr/>
        </p:nvSpPr>
        <p:spPr>
          <a:xfrm>
            <a:off x="5731837" y="6155673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2017 год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7894057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314325" y="714408"/>
            <a:ext cx="8600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DEAA46"/>
                </a:solidFill>
              </a:rPr>
              <a:t>[</a:t>
            </a:r>
            <a:r>
              <a:rPr lang="en-US" b="1" dirty="0" smtClean="0">
                <a:solidFill>
                  <a:srgbClr val="DEAA46"/>
                </a:solidFill>
              </a:rPr>
              <a:t>III] </a:t>
            </a:r>
            <a:r>
              <a:rPr lang="ru-RU" b="1" dirty="0" smtClean="0">
                <a:solidFill>
                  <a:srgbClr val="077A3E"/>
                </a:solidFill>
                <a:latin typeface="DINCondensedC" pitchFamily="50" charset="0"/>
              </a:rPr>
              <a:t>	</a:t>
            </a:r>
            <a:r>
              <a:rPr lang="ru-RU" b="1" dirty="0" smtClean="0">
                <a:solidFill>
                  <a:srgbClr val="077A3E"/>
                </a:solidFill>
              </a:rPr>
              <a:t>Федеральные стандарты бухгалтерского учета для организаций государственного сектора</a:t>
            </a:r>
            <a:endParaRPr lang="ru-RU" b="1" dirty="0">
              <a:solidFill>
                <a:srgbClr val="077A3E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5435600" y="1667717"/>
            <a:ext cx="0" cy="5088683"/>
          </a:xfrm>
          <a:prstGeom prst="line">
            <a:avLst/>
          </a:prstGeom>
          <a:ln>
            <a:solidFill>
              <a:srgbClr val="DEAA4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082202" y="1642503"/>
            <a:ext cx="0" cy="5113897"/>
          </a:xfrm>
          <a:prstGeom prst="line">
            <a:avLst/>
          </a:prstGeom>
          <a:ln>
            <a:solidFill>
              <a:srgbClr val="DEAA4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143000" y="1309577"/>
            <a:ext cx="2582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DEAA46"/>
                </a:solidFill>
              </a:rPr>
              <a:t>Федеральный стандарт</a:t>
            </a:r>
            <a:endParaRPr lang="ru-RU" b="1" dirty="0">
              <a:solidFill>
                <a:srgbClr val="DEAA46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35600" y="1309577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DEAA46"/>
                </a:solidFill>
              </a:rPr>
              <a:t>Утверждение</a:t>
            </a:r>
            <a:endParaRPr lang="ru-RU" b="1" dirty="0">
              <a:solidFill>
                <a:srgbClr val="DEAA46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05134" y="1298385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DEAA46"/>
                </a:solidFill>
              </a:rPr>
              <a:t>Вступление в силу</a:t>
            </a:r>
            <a:endParaRPr lang="ru-RU" b="1" dirty="0">
              <a:solidFill>
                <a:srgbClr val="DEAA46"/>
              </a:solidFill>
            </a:endParaRPr>
          </a:p>
        </p:txBody>
      </p:sp>
      <p:sp>
        <p:nvSpPr>
          <p:cNvPr id="61" name="Полилиния 60"/>
          <p:cNvSpPr/>
          <p:nvPr/>
        </p:nvSpPr>
        <p:spPr>
          <a:xfrm>
            <a:off x="314325" y="1733338"/>
            <a:ext cx="4842931" cy="340396"/>
          </a:xfrm>
          <a:custGeom>
            <a:avLst/>
            <a:gdLst>
              <a:gd name="connsiteX0" fmla="*/ 0 w 4842931"/>
              <a:gd name="connsiteY0" fmla="*/ 56734 h 340396"/>
              <a:gd name="connsiteX1" fmla="*/ 56734 w 4842931"/>
              <a:gd name="connsiteY1" fmla="*/ 0 h 340396"/>
              <a:gd name="connsiteX2" fmla="*/ 4786197 w 4842931"/>
              <a:gd name="connsiteY2" fmla="*/ 0 h 340396"/>
              <a:gd name="connsiteX3" fmla="*/ 4842931 w 4842931"/>
              <a:gd name="connsiteY3" fmla="*/ 56734 h 340396"/>
              <a:gd name="connsiteX4" fmla="*/ 4842931 w 4842931"/>
              <a:gd name="connsiteY4" fmla="*/ 283662 h 340396"/>
              <a:gd name="connsiteX5" fmla="*/ 4786197 w 4842931"/>
              <a:gd name="connsiteY5" fmla="*/ 340396 h 340396"/>
              <a:gd name="connsiteX6" fmla="*/ 56734 w 4842931"/>
              <a:gd name="connsiteY6" fmla="*/ 340396 h 340396"/>
              <a:gd name="connsiteX7" fmla="*/ 0 w 4842931"/>
              <a:gd name="connsiteY7" fmla="*/ 283662 h 340396"/>
              <a:gd name="connsiteX8" fmla="*/ 0 w 4842931"/>
              <a:gd name="connsiteY8" fmla="*/ 56734 h 340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340396">
                <a:moveTo>
                  <a:pt x="0" y="56734"/>
                </a:moveTo>
                <a:cubicBezTo>
                  <a:pt x="0" y="25401"/>
                  <a:pt x="25401" y="0"/>
                  <a:pt x="56734" y="0"/>
                </a:cubicBezTo>
                <a:lnTo>
                  <a:pt x="4786197" y="0"/>
                </a:lnTo>
                <a:cubicBezTo>
                  <a:pt x="4817530" y="0"/>
                  <a:pt x="4842931" y="25401"/>
                  <a:pt x="4842931" y="56734"/>
                </a:cubicBezTo>
                <a:lnTo>
                  <a:pt x="4842931" y="283662"/>
                </a:lnTo>
                <a:cubicBezTo>
                  <a:pt x="4842931" y="314995"/>
                  <a:pt x="4817530" y="340396"/>
                  <a:pt x="4786197" y="340396"/>
                </a:cubicBezTo>
                <a:lnTo>
                  <a:pt x="56734" y="340396"/>
                </a:lnTo>
                <a:cubicBezTo>
                  <a:pt x="25401" y="340396"/>
                  <a:pt x="0" y="314995"/>
                  <a:pt x="0" y="283662"/>
                </a:cubicBezTo>
                <a:lnTo>
                  <a:pt x="0" y="56734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957" tIns="69957" rIns="69957" bIns="69957" numCol="1" spcCol="1270" anchor="ctr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Доходы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62" name="Полилиния 61"/>
          <p:cNvSpPr/>
          <p:nvPr/>
        </p:nvSpPr>
        <p:spPr>
          <a:xfrm>
            <a:off x="314325" y="4907646"/>
            <a:ext cx="4842931" cy="340396"/>
          </a:xfrm>
          <a:custGeom>
            <a:avLst/>
            <a:gdLst>
              <a:gd name="connsiteX0" fmla="*/ 0 w 4842931"/>
              <a:gd name="connsiteY0" fmla="*/ 56734 h 340396"/>
              <a:gd name="connsiteX1" fmla="*/ 56734 w 4842931"/>
              <a:gd name="connsiteY1" fmla="*/ 0 h 340396"/>
              <a:gd name="connsiteX2" fmla="*/ 4786197 w 4842931"/>
              <a:gd name="connsiteY2" fmla="*/ 0 h 340396"/>
              <a:gd name="connsiteX3" fmla="*/ 4842931 w 4842931"/>
              <a:gd name="connsiteY3" fmla="*/ 56734 h 340396"/>
              <a:gd name="connsiteX4" fmla="*/ 4842931 w 4842931"/>
              <a:gd name="connsiteY4" fmla="*/ 283662 h 340396"/>
              <a:gd name="connsiteX5" fmla="*/ 4786197 w 4842931"/>
              <a:gd name="connsiteY5" fmla="*/ 340396 h 340396"/>
              <a:gd name="connsiteX6" fmla="*/ 56734 w 4842931"/>
              <a:gd name="connsiteY6" fmla="*/ 340396 h 340396"/>
              <a:gd name="connsiteX7" fmla="*/ 0 w 4842931"/>
              <a:gd name="connsiteY7" fmla="*/ 283662 h 340396"/>
              <a:gd name="connsiteX8" fmla="*/ 0 w 4842931"/>
              <a:gd name="connsiteY8" fmla="*/ 56734 h 340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340396">
                <a:moveTo>
                  <a:pt x="0" y="56734"/>
                </a:moveTo>
                <a:cubicBezTo>
                  <a:pt x="0" y="25401"/>
                  <a:pt x="25401" y="0"/>
                  <a:pt x="56734" y="0"/>
                </a:cubicBezTo>
                <a:lnTo>
                  <a:pt x="4786197" y="0"/>
                </a:lnTo>
                <a:cubicBezTo>
                  <a:pt x="4817530" y="0"/>
                  <a:pt x="4842931" y="25401"/>
                  <a:pt x="4842931" y="56734"/>
                </a:cubicBezTo>
                <a:lnTo>
                  <a:pt x="4842931" y="283662"/>
                </a:lnTo>
                <a:cubicBezTo>
                  <a:pt x="4842931" y="314995"/>
                  <a:pt x="4817530" y="340396"/>
                  <a:pt x="4786197" y="340396"/>
                </a:cubicBezTo>
                <a:lnTo>
                  <a:pt x="56734" y="340396"/>
                </a:lnTo>
                <a:cubicBezTo>
                  <a:pt x="25401" y="340396"/>
                  <a:pt x="0" y="314995"/>
                  <a:pt x="0" y="283662"/>
                </a:cubicBezTo>
                <a:lnTo>
                  <a:pt x="0" y="56734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957" tIns="69957" rIns="69957" bIns="69957" numCol="1" spcCol="1270" anchor="ctr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Консолидированная бухгалтерская (финансовая) отчетность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63" name="Полилиния 62"/>
          <p:cNvSpPr/>
          <p:nvPr/>
        </p:nvSpPr>
        <p:spPr>
          <a:xfrm>
            <a:off x="314325" y="5279377"/>
            <a:ext cx="4842931" cy="340396"/>
          </a:xfrm>
          <a:custGeom>
            <a:avLst/>
            <a:gdLst>
              <a:gd name="connsiteX0" fmla="*/ 0 w 4842931"/>
              <a:gd name="connsiteY0" fmla="*/ 56734 h 340396"/>
              <a:gd name="connsiteX1" fmla="*/ 56734 w 4842931"/>
              <a:gd name="connsiteY1" fmla="*/ 0 h 340396"/>
              <a:gd name="connsiteX2" fmla="*/ 4786197 w 4842931"/>
              <a:gd name="connsiteY2" fmla="*/ 0 h 340396"/>
              <a:gd name="connsiteX3" fmla="*/ 4842931 w 4842931"/>
              <a:gd name="connsiteY3" fmla="*/ 56734 h 340396"/>
              <a:gd name="connsiteX4" fmla="*/ 4842931 w 4842931"/>
              <a:gd name="connsiteY4" fmla="*/ 283662 h 340396"/>
              <a:gd name="connsiteX5" fmla="*/ 4786197 w 4842931"/>
              <a:gd name="connsiteY5" fmla="*/ 340396 h 340396"/>
              <a:gd name="connsiteX6" fmla="*/ 56734 w 4842931"/>
              <a:gd name="connsiteY6" fmla="*/ 340396 h 340396"/>
              <a:gd name="connsiteX7" fmla="*/ 0 w 4842931"/>
              <a:gd name="connsiteY7" fmla="*/ 283662 h 340396"/>
              <a:gd name="connsiteX8" fmla="*/ 0 w 4842931"/>
              <a:gd name="connsiteY8" fmla="*/ 56734 h 340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340396">
                <a:moveTo>
                  <a:pt x="0" y="56734"/>
                </a:moveTo>
                <a:cubicBezTo>
                  <a:pt x="0" y="25401"/>
                  <a:pt x="25401" y="0"/>
                  <a:pt x="56734" y="0"/>
                </a:cubicBezTo>
                <a:lnTo>
                  <a:pt x="4786197" y="0"/>
                </a:lnTo>
                <a:cubicBezTo>
                  <a:pt x="4817530" y="0"/>
                  <a:pt x="4842931" y="25401"/>
                  <a:pt x="4842931" y="56734"/>
                </a:cubicBezTo>
                <a:lnTo>
                  <a:pt x="4842931" y="283662"/>
                </a:lnTo>
                <a:cubicBezTo>
                  <a:pt x="4842931" y="314995"/>
                  <a:pt x="4817530" y="340396"/>
                  <a:pt x="4786197" y="340396"/>
                </a:cubicBezTo>
                <a:lnTo>
                  <a:pt x="56734" y="340396"/>
                </a:lnTo>
                <a:cubicBezTo>
                  <a:pt x="25401" y="340396"/>
                  <a:pt x="0" y="314995"/>
                  <a:pt x="0" y="283662"/>
                </a:cubicBezTo>
                <a:lnTo>
                  <a:pt x="0" y="56734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957" tIns="69957" rIns="69957" bIns="69957" numCol="1" spcCol="1270" anchor="ctr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Метод долевого участия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64" name="Полилиния 63"/>
          <p:cNvSpPr/>
          <p:nvPr/>
        </p:nvSpPr>
        <p:spPr>
          <a:xfrm>
            <a:off x="314325" y="2442115"/>
            <a:ext cx="4842931" cy="340396"/>
          </a:xfrm>
          <a:custGeom>
            <a:avLst/>
            <a:gdLst>
              <a:gd name="connsiteX0" fmla="*/ 0 w 4842931"/>
              <a:gd name="connsiteY0" fmla="*/ 56734 h 340396"/>
              <a:gd name="connsiteX1" fmla="*/ 56734 w 4842931"/>
              <a:gd name="connsiteY1" fmla="*/ 0 h 340396"/>
              <a:gd name="connsiteX2" fmla="*/ 4786197 w 4842931"/>
              <a:gd name="connsiteY2" fmla="*/ 0 h 340396"/>
              <a:gd name="connsiteX3" fmla="*/ 4842931 w 4842931"/>
              <a:gd name="connsiteY3" fmla="*/ 56734 h 340396"/>
              <a:gd name="connsiteX4" fmla="*/ 4842931 w 4842931"/>
              <a:gd name="connsiteY4" fmla="*/ 283662 h 340396"/>
              <a:gd name="connsiteX5" fmla="*/ 4786197 w 4842931"/>
              <a:gd name="connsiteY5" fmla="*/ 340396 h 340396"/>
              <a:gd name="connsiteX6" fmla="*/ 56734 w 4842931"/>
              <a:gd name="connsiteY6" fmla="*/ 340396 h 340396"/>
              <a:gd name="connsiteX7" fmla="*/ 0 w 4842931"/>
              <a:gd name="connsiteY7" fmla="*/ 283662 h 340396"/>
              <a:gd name="connsiteX8" fmla="*/ 0 w 4842931"/>
              <a:gd name="connsiteY8" fmla="*/ 56734 h 340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340396">
                <a:moveTo>
                  <a:pt x="0" y="56734"/>
                </a:moveTo>
                <a:cubicBezTo>
                  <a:pt x="0" y="25401"/>
                  <a:pt x="25401" y="0"/>
                  <a:pt x="56734" y="0"/>
                </a:cubicBezTo>
                <a:lnTo>
                  <a:pt x="4786197" y="0"/>
                </a:lnTo>
                <a:cubicBezTo>
                  <a:pt x="4817530" y="0"/>
                  <a:pt x="4842931" y="25401"/>
                  <a:pt x="4842931" y="56734"/>
                </a:cubicBezTo>
                <a:lnTo>
                  <a:pt x="4842931" y="283662"/>
                </a:lnTo>
                <a:cubicBezTo>
                  <a:pt x="4842931" y="314995"/>
                  <a:pt x="4817530" y="340396"/>
                  <a:pt x="4786197" y="340396"/>
                </a:cubicBezTo>
                <a:lnTo>
                  <a:pt x="56734" y="340396"/>
                </a:lnTo>
                <a:cubicBezTo>
                  <a:pt x="25401" y="340396"/>
                  <a:pt x="0" y="314995"/>
                  <a:pt x="0" y="283662"/>
                </a:cubicBezTo>
                <a:lnTo>
                  <a:pt x="0" y="56734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957" tIns="69957" rIns="69957" bIns="69957" numCol="1" spcCol="1270" anchor="ctr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Вознаграждения работникам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65" name="Полилиния 64"/>
          <p:cNvSpPr/>
          <p:nvPr/>
        </p:nvSpPr>
        <p:spPr>
          <a:xfrm>
            <a:off x="314325" y="5616397"/>
            <a:ext cx="4842931" cy="474969"/>
          </a:xfrm>
          <a:custGeom>
            <a:avLst/>
            <a:gdLst>
              <a:gd name="connsiteX0" fmla="*/ 0 w 4842931"/>
              <a:gd name="connsiteY0" fmla="*/ 79163 h 474969"/>
              <a:gd name="connsiteX1" fmla="*/ 79163 w 4842931"/>
              <a:gd name="connsiteY1" fmla="*/ 0 h 474969"/>
              <a:gd name="connsiteX2" fmla="*/ 4763768 w 4842931"/>
              <a:gd name="connsiteY2" fmla="*/ 0 h 474969"/>
              <a:gd name="connsiteX3" fmla="*/ 4842931 w 4842931"/>
              <a:gd name="connsiteY3" fmla="*/ 79163 h 474969"/>
              <a:gd name="connsiteX4" fmla="*/ 4842931 w 4842931"/>
              <a:gd name="connsiteY4" fmla="*/ 395806 h 474969"/>
              <a:gd name="connsiteX5" fmla="*/ 4763768 w 4842931"/>
              <a:gd name="connsiteY5" fmla="*/ 474969 h 474969"/>
              <a:gd name="connsiteX6" fmla="*/ 79163 w 4842931"/>
              <a:gd name="connsiteY6" fmla="*/ 474969 h 474969"/>
              <a:gd name="connsiteX7" fmla="*/ 0 w 4842931"/>
              <a:gd name="connsiteY7" fmla="*/ 395806 h 474969"/>
              <a:gd name="connsiteX8" fmla="*/ 0 w 4842931"/>
              <a:gd name="connsiteY8" fmla="*/ 79163 h 474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474969">
                <a:moveTo>
                  <a:pt x="0" y="79163"/>
                </a:moveTo>
                <a:cubicBezTo>
                  <a:pt x="0" y="35442"/>
                  <a:pt x="35442" y="0"/>
                  <a:pt x="79163" y="0"/>
                </a:cubicBezTo>
                <a:lnTo>
                  <a:pt x="4763768" y="0"/>
                </a:lnTo>
                <a:cubicBezTo>
                  <a:pt x="4807489" y="0"/>
                  <a:pt x="4842931" y="35442"/>
                  <a:pt x="4842931" y="79163"/>
                </a:cubicBezTo>
                <a:lnTo>
                  <a:pt x="4842931" y="395806"/>
                </a:lnTo>
                <a:cubicBezTo>
                  <a:pt x="4842931" y="439527"/>
                  <a:pt x="4807489" y="474969"/>
                  <a:pt x="4763768" y="474969"/>
                </a:cubicBezTo>
                <a:lnTo>
                  <a:pt x="79163" y="474969"/>
                </a:lnTo>
                <a:cubicBezTo>
                  <a:pt x="35442" y="474969"/>
                  <a:pt x="0" y="439527"/>
                  <a:pt x="0" y="395806"/>
                </a:cubicBezTo>
                <a:lnTo>
                  <a:pt x="0" y="79163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6526" tIns="76526" rIns="76526" bIns="76526" numCol="1" spcCol="1270" anchor="ctr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Представление бюджетной информации в финансовой отчетности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67" name="Полилиния 66"/>
          <p:cNvSpPr/>
          <p:nvPr/>
        </p:nvSpPr>
        <p:spPr>
          <a:xfrm>
            <a:off x="314325" y="2091591"/>
            <a:ext cx="4842931" cy="340396"/>
          </a:xfrm>
          <a:custGeom>
            <a:avLst/>
            <a:gdLst>
              <a:gd name="connsiteX0" fmla="*/ 0 w 4842931"/>
              <a:gd name="connsiteY0" fmla="*/ 56734 h 340396"/>
              <a:gd name="connsiteX1" fmla="*/ 56734 w 4842931"/>
              <a:gd name="connsiteY1" fmla="*/ 0 h 340396"/>
              <a:gd name="connsiteX2" fmla="*/ 4786197 w 4842931"/>
              <a:gd name="connsiteY2" fmla="*/ 0 h 340396"/>
              <a:gd name="connsiteX3" fmla="*/ 4842931 w 4842931"/>
              <a:gd name="connsiteY3" fmla="*/ 56734 h 340396"/>
              <a:gd name="connsiteX4" fmla="*/ 4842931 w 4842931"/>
              <a:gd name="connsiteY4" fmla="*/ 283662 h 340396"/>
              <a:gd name="connsiteX5" fmla="*/ 4786197 w 4842931"/>
              <a:gd name="connsiteY5" fmla="*/ 340396 h 340396"/>
              <a:gd name="connsiteX6" fmla="*/ 56734 w 4842931"/>
              <a:gd name="connsiteY6" fmla="*/ 340396 h 340396"/>
              <a:gd name="connsiteX7" fmla="*/ 0 w 4842931"/>
              <a:gd name="connsiteY7" fmla="*/ 283662 h 340396"/>
              <a:gd name="connsiteX8" fmla="*/ 0 w 4842931"/>
              <a:gd name="connsiteY8" fmla="*/ 56734 h 340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340396">
                <a:moveTo>
                  <a:pt x="0" y="56734"/>
                </a:moveTo>
                <a:cubicBezTo>
                  <a:pt x="0" y="25401"/>
                  <a:pt x="25401" y="0"/>
                  <a:pt x="56734" y="0"/>
                </a:cubicBezTo>
                <a:lnTo>
                  <a:pt x="4786197" y="0"/>
                </a:lnTo>
                <a:cubicBezTo>
                  <a:pt x="4817530" y="0"/>
                  <a:pt x="4842931" y="25401"/>
                  <a:pt x="4842931" y="56734"/>
                </a:cubicBezTo>
                <a:lnTo>
                  <a:pt x="4842931" y="283662"/>
                </a:lnTo>
                <a:cubicBezTo>
                  <a:pt x="4842931" y="314995"/>
                  <a:pt x="4817530" y="340396"/>
                  <a:pt x="4786197" y="340396"/>
                </a:cubicBezTo>
                <a:lnTo>
                  <a:pt x="56734" y="340396"/>
                </a:lnTo>
                <a:cubicBezTo>
                  <a:pt x="25401" y="340396"/>
                  <a:pt x="0" y="314995"/>
                  <a:pt x="0" y="283662"/>
                </a:cubicBezTo>
                <a:lnTo>
                  <a:pt x="0" y="56734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957" tIns="69957" rIns="69957" bIns="69957" numCol="1" spcCol="1270" anchor="ctr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Участие в совместной деятельности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577304" y="1724967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01.01.2019</a:t>
            </a:r>
            <a:endParaRPr lang="ru-RU" sz="1600" dirty="0"/>
          </a:p>
        </p:txBody>
      </p:sp>
      <p:sp>
        <p:nvSpPr>
          <p:cNvPr id="42" name="TextBox 41"/>
          <p:cNvSpPr txBox="1"/>
          <p:nvPr/>
        </p:nvSpPr>
        <p:spPr>
          <a:xfrm>
            <a:off x="5731831" y="1718959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2017 год</a:t>
            </a:r>
            <a:endParaRPr lang="ru-RU" sz="1600" dirty="0"/>
          </a:p>
        </p:txBody>
      </p:sp>
      <p:sp>
        <p:nvSpPr>
          <p:cNvPr id="43" name="TextBox 42"/>
          <p:cNvSpPr txBox="1"/>
          <p:nvPr/>
        </p:nvSpPr>
        <p:spPr>
          <a:xfrm>
            <a:off x="7577304" y="4967828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01.01.2020</a:t>
            </a:r>
            <a:endParaRPr lang="ru-RU" sz="1600" dirty="0"/>
          </a:p>
        </p:txBody>
      </p:sp>
      <p:sp>
        <p:nvSpPr>
          <p:cNvPr id="44" name="TextBox 43"/>
          <p:cNvSpPr txBox="1"/>
          <p:nvPr/>
        </p:nvSpPr>
        <p:spPr>
          <a:xfrm>
            <a:off x="5731831" y="4944886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2017 год</a:t>
            </a:r>
            <a:endParaRPr lang="ru-RU" sz="1600" dirty="0"/>
          </a:p>
        </p:txBody>
      </p:sp>
      <p:sp>
        <p:nvSpPr>
          <p:cNvPr id="45" name="TextBox 44"/>
          <p:cNvSpPr txBox="1"/>
          <p:nvPr/>
        </p:nvSpPr>
        <p:spPr>
          <a:xfrm>
            <a:off x="7585765" y="5289568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01.01.2020</a:t>
            </a:r>
            <a:endParaRPr lang="ru-RU" sz="1600" dirty="0"/>
          </a:p>
        </p:txBody>
      </p:sp>
      <p:sp>
        <p:nvSpPr>
          <p:cNvPr id="46" name="TextBox 45"/>
          <p:cNvSpPr txBox="1"/>
          <p:nvPr/>
        </p:nvSpPr>
        <p:spPr>
          <a:xfrm>
            <a:off x="5740292" y="5283560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2017 год</a:t>
            </a:r>
            <a:endParaRPr lang="ru-RU" sz="1600" dirty="0"/>
          </a:p>
        </p:txBody>
      </p:sp>
      <p:sp>
        <p:nvSpPr>
          <p:cNvPr id="47" name="TextBox 46"/>
          <p:cNvSpPr txBox="1"/>
          <p:nvPr/>
        </p:nvSpPr>
        <p:spPr>
          <a:xfrm>
            <a:off x="7594226" y="2470051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01.04.2019</a:t>
            </a:r>
            <a:endParaRPr lang="ru-RU" sz="1600" dirty="0"/>
          </a:p>
        </p:txBody>
      </p:sp>
      <p:sp>
        <p:nvSpPr>
          <p:cNvPr id="48" name="TextBox 47"/>
          <p:cNvSpPr txBox="1"/>
          <p:nvPr/>
        </p:nvSpPr>
        <p:spPr>
          <a:xfrm>
            <a:off x="5748753" y="2464043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2017 год</a:t>
            </a:r>
            <a:endParaRPr lang="ru-RU" sz="1600" dirty="0"/>
          </a:p>
        </p:txBody>
      </p:sp>
      <p:sp>
        <p:nvSpPr>
          <p:cNvPr id="49" name="TextBox 48"/>
          <p:cNvSpPr txBox="1"/>
          <p:nvPr/>
        </p:nvSpPr>
        <p:spPr>
          <a:xfrm>
            <a:off x="7602693" y="5662110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01.01.2020</a:t>
            </a:r>
            <a:endParaRPr lang="ru-RU" sz="1600" dirty="0"/>
          </a:p>
        </p:txBody>
      </p:sp>
      <p:sp>
        <p:nvSpPr>
          <p:cNvPr id="50" name="TextBox 49"/>
          <p:cNvSpPr txBox="1"/>
          <p:nvPr/>
        </p:nvSpPr>
        <p:spPr>
          <a:xfrm>
            <a:off x="5757220" y="5656102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2017 год</a:t>
            </a:r>
            <a:endParaRPr lang="ru-RU" sz="1600" dirty="0"/>
          </a:p>
        </p:txBody>
      </p:sp>
      <p:sp>
        <p:nvSpPr>
          <p:cNvPr id="53" name="TextBox 52"/>
          <p:cNvSpPr txBox="1"/>
          <p:nvPr/>
        </p:nvSpPr>
        <p:spPr>
          <a:xfrm>
            <a:off x="7602693" y="2076159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01.01.2019</a:t>
            </a:r>
            <a:endParaRPr lang="ru-RU" sz="1600" dirty="0"/>
          </a:p>
        </p:txBody>
      </p:sp>
      <p:sp>
        <p:nvSpPr>
          <p:cNvPr id="54" name="TextBox 53"/>
          <p:cNvSpPr txBox="1"/>
          <p:nvPr/>
        </p:nvSpPr>
        <p:spPr>
          <a:xfrm>
            <a:off x="5757220" y="2070151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2017 год</a:t>
            </a:r>
            <a:endParaRPr lang="ru-RU" sz="1600" dirty="0"/>
          </a:p>
        </p:txBody>
      </p:sp>
      <p:sp>
        <p:nvSpPr>
          <p:cNvPr id="60" name="Номер слайда 14"/>
          <p:cNvSpPr txBox="1">
            <a:spLocks/>
          </p:cNvSpPr>
          <p:nvPr/>
        </p:nvSpPr>
        <p:spPr>
          <a:xfrm>
            <a:off x="8534386" y="213696"/>
            <a:ext cx="50764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16</a:t>
            </a:fld>
            <a:endParaRPr lang="en-US" dirty="0">
              <a:solidFill>
                <a:srgbClr val="DEAA46"/>
              </a:solidFill>
            </a:endParaRPr>
          </a:p>
        </p:txBody>
      </p:sp>
      <p:sp>
        <p:nvSpPr>
          <p:cNvPr id="84" name="Полилиния 83"/>
          <p:cNvSpPr/>
          <p:nvPr/>
        </p:nvSpPr>
        <p:spPr>
          <a:xfrm>
            <a:off x="314325" y="2767037"/>
            <a:ext cx="4842931" cy="340396"/>
          </a:xfrm>
          <a:custGeom>
            <a:avLst/>
            <a:gdLst>
              <a:gd name="connsiteX0" fmla="*/ 0 w 4842931"/>
              <a:gd name="connsiteY0" fmla="*/ 56734 h 340396"/>
              <a:gd name="connsiteX1" fmla="*/ 56734 w 4842931"/>
              <a:gd name="connsiteY1" fmla="*/ 0 h 340396"/>
              <a:gd name="connsiteX2" fmla="*/ 4786197 w 4842931"/>
              <a:gd name="connsiteY2" fmla="*/ 0 h 340396"/>
              <a:gd name="connsiteX3" fmla="*/ 4842931 w 4842931"/>
              <a:gd name="connsiteY3" fmla="*/ 56734 h 340396"/>
              <a:gd name="connsiteX4" fmla="*/ 4842931 w 4842931"/>
              <a:gd name="connsiteY4" fmla="*/ 283662 h 340396"/>
              <a:gd name="connsiteX5" fmla="*/ 4786197 w 4842931"/>
              <a:gd name="connsiteY5" fmla="*/ 340396 h 340396"/>
              <a:gd name="connsiteX6" fmla="*/ 56734 w 4842931"/>
              <a:gd name="connsiteY6" fmla="*/ 340396 h 340396"/>
              <a:gd name="connsiteX7" fmla="*/ 0 w 4842931"/>
              <a:gd name="connsiteY7" fmla="*/ 283662 h 340396"/>
              <a:gd name="connsiteX8" fmla="*/ 0 w 4842931"/>
              <a:gd name="connsiteY8" fmla="*/ 56734 h 340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340396">
                <a:moveTo>
                  <a:pt x="0" y="56734"/>
                </a:moveTo>
                <a:cubicBezTo>
                  <a:pt x="0" y="25401"/>
                  <a:pt x="25401" y="0"/>
                  <a:pt x="56734" y="0"/>
                </a:cubicBezTo>
                <a:lnTo>
                  <a:pt x="4786197" y="0"/>
                </a:lnTo>
                <a:cubicBezTo>
                  <a:pt x="4817530" y="0"/>
                  <a:pt x="4842931" y="25401"/>
                  <a:pt x="4842931" y="56734"/>
                </a:cubicBezTo>
                <a:lnTo>
                  <a:pt x="4842931" y="283662"/>
                </a:lnTo>
                <a:cubicBezTo>
                  <a:pt x="4842931" y="314995"/>
                  <a:pt x="4817530" y="340396"/>
                  <a:pt x="4786197" y="340396"/>
                </a:cubicBezTo>
                <a:lnTo>
                  <a:pt x="56734" y="340396"/>
                </a:lnTo>
                <a:cubicBezTo>
                  <a:pt x="25401" y="340396"/>
                  <a:pt x="0" y="314995"/>
                  <a:pt x="0" y="283662"/>
                </a:cubicBezTo>
                <a:lnTo>
                  <a:pt x="0" y="56734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957" tIns="69957" rIns="69957" bIns="69957" numCol="1" spcCol="1270" anchor="ctr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Непроизведенные активы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85" name="Полилиния 84"/>
          <p:cNvSpPr/>
          <p:nvPr/>
        </p:nvSpPr>
        <p:spPr>
          <a:xfrm>
            <a:off x="314325" y="3096398"/>
            <a:ext cx="4842931" cy="340396"/>
          </a:xfrm>
          <a:custGeom>
            <a:avLst/>
            <a:gdLst>
              <a:gd name="connsiteX0" fmla="*/ 0 w 4842931"/>
              <a:gd name="connsiteY0" fmla="*/ 56734 h 340396"/>
              <a:gd name="connsiteX1" fmla="*/ 56734 w 4842931"/>
              <a:gd name="connsiteY1" fmla="*/ 0 h 340396"/>
              <a:gd name="connsiteX2" fmla="*/ 4786197 w 4842931"/>
              <a:gd name="connsiteY2" fmla="*/ 0 h 340396"/>
              <a:gd name="connsiteX3" fmla="*/ 4842931 w 4842931"/>
              <a:gd name="connsiteY3" fmla="*/ 56734 h 340396"/>
              <a:gd name="connsiteX4" fmla="*/ 4842931 w 4842931"/>
              <a:gd name="connsiteY4" fmla="*/ 283662 h 340396"/>
              <a:gd name="connsiteX5" fmla="*/ 4786197 w 4842931"/>
              <a:gd name="connsiteY5" fmla="*/ 340396 h 340396"/>
              <a:gd name="connsiteX6" fmla="*/ 56734 w 4842931"/>
              <a:gd name="connsiteY6" fmla="*/ 340396 h 340396"/>
              <a:gd name="connsiteX7" fmla="*/ 0 w 4842931"/>
              <a:gd name="connsiteY7" fmla="*/ 283662 h 340396"/>
              <a:gd name="connsiteX8" fmla="*/ 0 w 4842931"/>
              <a:gd name="connsiteY8" fmla="*/ 56734 h 340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340396">
                <a:moveTo>
                  <a:pt x="0" y="56734"/>
                </a:moveTo>
                <a:cubicBezTo>
                  <a:pt x="0" y="25401"/>
                  <a:pt x="25401" y="0"/>
                  <a:pt x="56734" y="0"/>
                </a:cubicBezTo>
                <a:lnTo>
                  <a:pt x="4786197" y="0"/>
                </a:lnTo>
                <a:cubicBezTo>
                  <a:pt x="4817530" y="0"/>
                  <a:pt x="4842931" y="25401"/>
                  <a:pt x="4842931" y="56734"/>
                </a:cubicBezTo>
                <a:lnTo>
                  <a:pt x="4842931" y="283662"/>
                </a:lnTo>
                <a:cubicBezTo>
                  <a:pt x="4842931" y="314995"/>
                  <a:pt x="4817530" y="340396"/>
                  <a:pt x="4786197" y="340396"/>
                </a:cubicBezTo>
                <a:lnTo>
                  <a:pt x="56734" y="340396"/>
                </a:lnTo>
                <a:cubicBezTo>
                  <a:pt x="25401" y="340396"/>
                  <a:pt x="0" y="314995"/>
                  <a:pt x="0" y="283662"/>
                </a:cubicBezTo>
                <a:lnTo>
                  <a:pt x="0" y="56734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957" tIns="69957" rIns="69957" bIns="69957" numCol="1" spcCol="1270" anchor="ctr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Биологические активы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86" name="Полилиния 85"/>
          <p:cNvSpPr/>
          <p:nvPr/>
        </p:nvSpPr>
        <p:spPr>
          <a:xfrm>
            <a:off x="314325" y="3434209"/>
            <a:ext cx="4842931" cy="340396"/>
          </a:xfrm>
          <a:custGeom>
            <a:avLst/>
            <a:gdLst>
              <a:gd name="connsiteX0" fmla="*/ 0 w 4842931"/>
              <a:gd name="connsiteY0" fmla="*/ 56734 h 340396"/>
              <a:gd name="connsiteX1" fmla="*/ 56734 w 4842931"/>
              <a:gd name="connsiteY1" fmla="*/ 0 h 340396"/>
              <a:gd name="connsiteX2" fmla="*/ 4786197 w 4842931"/>
              <a:gd name="connsiteY2" fmla="*/ 0 h 340396"/>
              <a:gd name="connsiteX3" fmla="*/ 4842931 w 4842931"/>
              <a:gd name="connsiteY3" fmla="*/ 56734 h 340396"/>
              <a:gd name="connsiteX4" fmla="*/ 4842931 w 4842931"/>
              <a:gd name="connsiteY4" fmla="*/ 283662 h 340396"/>
              <a:gd name="connsiteX5" fmla="*/ 4786197 w 4842931"/>
              <a:gd name="connsiteY5" fmla="*/ 340396 h 340396"/>
              <a:gd name="connsiteX6" fmla="*/ 56734 w 4842931"/>
              <a:gd name="connsiteY6" fmla="*/ 340396 h 340396"/>
              <a:gd name="connsiteX7" fmla="*/ 0 w 4842931"/>
              <a:gd name="connsiteY7" fmla="*/ 283662 h 340396"/>
              <a:gd name="connsiteX8" fmla="*/ 0 w 4842931"/>
              <a:gd name="connsiteY8" fmla="*/ 56734 h 340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340396">
                <a:moveTo>
                  <a:pt x="0" y="56734"/>
                </a:moveTo>
                <a:cubicBezTo>
                  <a:pt x="0" y="25401"/>
                  <a:pt x="25401" y="0"/>
                  <a:pt x="56734" y="0"/>
                </a:cubicBezTo>
                <a:lnTo>
                  <a:pt x="4786197" y="0"/>
                </a:lnTo>
                <a:cubicBezTo>
                  <a:pt x="4817530" y="0"/>
                  <a:pt x="4842931" y="25401"/>
                  <a:pt x="4842931" y="56734"/>
                </a:cubicBezTo>
                <a:lnTo>
                  <a:pt x="4842931" y="283662"/>
                </a:lnTo>
                <a:cubicBezTo>
                  <a:pt x="4842931" y="314995"/>
                  <a:pt x="4817530" y="340396"/>
                  <a:pt x="4786197" y="340396"/>
                </a:cubicBezTo>
                <a:lnTo>
                  <a:pt x="56734" y="340396"/>
                </a:lnTo>
                <a:cubicBezTo>
                  <a:pt x="25401" y="340396"/>
                  <a:pt x="0" y="314995"/>
                  <a:pt x="0" y="283662"/>
                </a:cubicBezTo>
                <a:lnTo>
                  <a:pt x="0" y="56734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957" tIns="69957" rIns="69957" bIns="69957" numCol="1" spcCol="1270" anchor="ctr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Запасы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87" name="Полилиния 86"/>
          <p:cNvSpPr/>
          <p:nvPr/>
        </p:nvSpPr>
        <p:spPr>
          <a:xfrm>
            <a:off x="314325" y="3780513"/>
            <a:ext cx="4842931" cy="387048"/>
          </a:xfrm>
          <a:custGeom>
            <a:avLst/>
            <a:gdLst>
              <a:gd name="connsiteX0" fmla="*/ 0 w 4842931"/>
              <a:gd name="connsiteY0" fmla="*/ 64509 h 387048"/>
              <a:gd name="connsiteX1" fmla="*/ 64509 w 4842931"/>
              <a:gd name="connsiteY1" fmla="*/ 0 h 387048"/>
              <a:gd name="connsiteX2" fmla="*/ 4778422 w 4842931"/>
              <a:gd name="connsiteY2" fmla="*/ 0 h 387048"/>
              <a:gd name="connsiteX3" fmla="*/ 4842931 w 4842931"/>
              <a:gd name="connsiteY3" fmla="*/ 64509 h 387048"/>
              <a:gd name="connsiteX4" fmla="*/ 4842931 w 4842931"/>
              <a:gd name="connsiteY4" fmla="*/ 322539 h 387048"/>
              <a:gd name="connsiteX5" fmla="*/ 4778422 w 4842931"/>
              <a:gd name="connsiteY5" fmla="*/ 387048 h 387048"/>
              <a:gd name="connsiteX6" fmla="*/ 64509 w 4842931"/>
              <a:gd name="connsiteY6" fmla="*/ 387048 h 387048"/>
              <a:gd name="connsiteX7" fmla="*/ 0 w 4842931"/>
              <a:gd name="connsiteY7" fmla="*/ 322539 h 387048"/>
              <a:gd name="connsiteX8" fmla="*/ 0 w 4842931"/>
              <a:gd name="connsiteY8" fmla="*/ 64509 h 387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387048">
                <a:moveTo>
                  <a:pt x="0" y="64509"/>
                </a:moveTo>
                <a:cubicBezTo>
                  <a:pt x="0" y="28882"/>
                  <a:pt x="28882" y="0"/>
                  <a:pt x="64509" y="0"/>
                </a:cubicBezTo>
                <a:lnTo>
                  <a:pt x="4778422" y="0"/>
                </a:lnTo>
                <a:cubicBezTo>
                  <a:pt x="4814049" y="0"/>
                  <a:pt x="4842931" y="28882"/>
                  <a:pt x="4842931" y="64509"/>
                </a:cubicBezTo>
                <a:lnTo>
                  <a:pt x="4842931" y="322539"/>
                </a:lnTo>
                <a:cubicBezTo>
                  <a:pt x="4842931" y="358166"/>
                  <a:pt x="4814049" y="387048"/>
                  <a:pt x="4778422" y="387048"/>
                </a:cubicBezTo>
                <a:lnTo>
                  <a:pt x="64509" y="387048"/>
                </a:lnTo>
                <a:cubicBezTo>
                  <a:pt x="28882" y="387048"/>
                  <a:pt x="0" y="358166"/>
                  <a:pt x="0" y="322539"/>
                </a:cubicBezTo>
                <a:lnTo>
                  <a:pt x="0" y="64509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2234" tIns="72234" rIns="72234" bIns="72234" numCol="1" spcCol="1270" anchor="ctr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Сведения о показателях бухгалтерской (финансовой) отчетности по сегментам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88" name="Полилиния 87"/>
          <p:cNvSpPr/>
          <p:nvPr/>
        </p:nvSpPr>
        <p:spPr>
          <a:xfrm>
            <a:off x="314325" y="4173469"/>
            <a:ext cx="4842931" cy="340396"/>
          </a:xfrm>
          <a:custGeom>
            <a:avLst/>
            <a:gdLst>
              <a:gd name="connsiteX0" fmla="*/ 0 w 4842931"/>
              <a:gd name="connsiteY0" fmla="*/ 56734 h 340396"/>
              <a:gd name="connsiteX1" fmla="*/ 56734 w 4842931"/>
              <a:gd name="connsiteY1" fmla="*/ 0 h 340396"/>
              <a:gd name="connsiteX2" fmla="*/ 4786197 w 4842931"/>
              <a:gd name="connsiteY2" fmla="*/ 0 h 340396"/>
              <a:gd name="connsiteX3" fmla="*/ 4842931 w 4842931"/>
              <a:gd name="connsiteY3" fmla="*/ 56734 h 340396"/>
              <a:gd name="connsiteX4" fmla="*/ 4842931 w 4842931"/>
              <a:gd name="connsiteY4" fmla="*/ 283662 h 340396"/>
              <a:gd name="connsiteX5" fmla="*/ 4786197 w 4842931"/>
              <a:gd name="connsiteY5" fmla="*/ 340396 h 340396"/>
              <a:gd name="connsiteX6" fmla="*/ 56734 w 4842931"/>
              <a:gd name="connsiteY6" fmla="*/ 340396 h 340396"/>
              <a:gd name="connsiteX7" fmla="*/ 0 w 4842931"/>
              <a:gd name="connsiteY7" fmla="*/ 283662 h 340396"/>
              <a:gd name="connsiteX8" fmla="*/ 0 w 4842931"/>
              <a:gd name="connsiteY8" fmla="*/ 56734 h 340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340396">
                <a:moveTo>
                  <a:pt x="0" y="56734"/>
                </a:moveTo>
                <a:cubicBezTo>
                  <a:pt x="0" y="25401"/>
                  <a:pt x="25401" y="0"/>
                  <a:pt x="56734" y="0"/>
                </a:cubicBezTo>
                <a:lnTo>
                  <a:pt x="4786197" y="0"/>
                </a:lnTo>
                <a:cubicBezTo>
                  <a:pt x="4817530" y="0"/>
                  <a:pt x="4842931" y="25401"/>
                  <a:pt x="4842931" y="56734"/>
                </a:cubicBezTo>
                <a:lnTo>
                  <a:pt x="4842931" y="283662"/>
                </a:lnTo>
                <a:cubicBezTo>
                  <a:pt x="4842931" y="314995"/>
                  <a:pt x="4817530" y="340396"/>
                  <a:pt x="4786197" y="340396"/>
                </a:cubicBezTo>
                <a:lnTo>
                  <a:pt x="56734" y="340396"/>
                </a:lnTo>
                <a:cubicBezTo>
                  <a:pt x="25401" y="340396"/>
                  <a:pt x="0" y="314995"/>
                  <a:pt x="0" y="283662"/>
                </a:cubicBezTo>
                <a:lnTo>
                  <a:pt x="0" y="56734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957" tIns="69957" rIns="69957" bIns="69957" numCol="1" spcCol="1270" anchor="ctr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Раскрытие информации о связанных сторонах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577653" y="2774962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01.01.2020</a:t>
            </a:r>
            <a:endParaRPr lang="ru-RU" sz="1600" dirty="0"/>
          </a:p>
        </p:txBody>
      </p:sp>
      <p:sp>
        <p:nvSpPr>
          <p:cNvPr id="90" name="TextBox 89"/>
          <p:cNvSpPr txBox="1"/>
          <p:nvPr/>
        </p:nvSpPr>
        <p:spPr>
          <a:xfrm>
            <a:off x="7577651" y="3065111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01.01.2020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5731855" y="2762685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2017 год</a:t>
            </a:r>
            <a:endParaRPr lang="ru-RU" sz="1600" dirty="0"/>
          </a:p>
        </p:txBody>
      </p:sp>
      <p:sp>
        <p:nvSpPr>
          <p:cNvPr id="92" name="TextBox 91"/>
          <p:cNvSpPr txBox="1"/>
          <p:nvPr/>
        </p:nvSpPr>
        <p:spPr>
          <a:xfrm>
            <a:off x="5731855" y="3065236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2017 год</a:t>
            </a:r>
            <a:endParaRPr lang="ru-RU" sz="1600" dirty="0"/>
          </a:p>
        </p:txBody>
      </p:sp>
      <p:sp>
        <p:nvSpPr>
          <p:cNvPr id="93" name="TextBox 92"/>
          <p:cNvSpPr txBox="1"/>
          <p:nvPr/>
        </p:nvSpPr>
        <p:spPr>
          <a:xfrm>
            <a:off x="7577322" y="3426852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01.01.2020</a:t>
            </a:r>
            <a:endParaRPr lang="ru-RU" sz="1600" dirty="0"/>
          </a:p>
        </p:txBody>
      </p:sp>
      <p:sp>
        <p:nvSpPr>
          <p:cNvPr id="94" name="TextBox 93"/>
          <p:cNvSpPr txBox="1"/>
          <p:nvPr/>
        </p:nvSpPr>
        <p:spPr>
          <a:xfrm>
            <a:off x="5731849" y="3395443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2017 год</a:t>
            </a:r>
            <a:endParaRPr lang="ru-RU" sz="1600" dirty="0"/>
          </a:p>
        </p:txBody>
      </p:sp>
      <p:sp>
        <p:nvSpPr>
          <p:cNvPr id="95" name="TextBox 94"/>
          <p:cNvSpPr txBox="1"/>
          <p:nvPr/>
        </p:nvSpPr>
        <p:spPr>
          <a:xfrm>
            <a:off x="7577316" y="3782460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01.01.2020</a:t>
            </a:r>
            <a:endParaRPr lang="ru-RU" sz="1600" dirty="0"/>
          </a:p>
        </p:txBody>
      </p:sp>
      <p:sp>
        <p:nvSpPr>
          <p:cNvPr id="96" name="TextBox 95"/>
          <p:cNvSpPr txBox="1"/>
          <p:nvPr/>
        </p:nvSpPr>
        <p:spPr>
          <a:xfrm>
            <a:off x="5731843" y="3776452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2017 год</a:t>
            </a:r>
            <a:endParaRPr lang="ru-RU" sz="1600" dirty="0"/>
          </a:p>
        </p:txBody>
      </p:sp>
      <p:sp>
        <p:nvSpPr>
          <p:cNvPr id="97" name="TextBox 96"/>
          <p:cNvSpPr txBox="1"/>
          <p:nvPr/>
        </p:nvSpPr>
        <p:spPr>
          <a:xfrm>
            <a:off x="7577310" y="4155002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01.01.2020</a:t>
            </a:r>
            <a:endParaRPr lang="ru-RU" sz="1600" dirty="0"/>
          </a:p>
        </p:txBody>
      </p:sp>
      <p:sp>
        <p:nvSpPr>
          <p:cNvPr id="98" name="TextBox 97"/>
          <p:cNvSpPr txBox="1"/>
          <p:nvPr/>
        </p:nvSpPr>
        <p:spPr>
          <a:xfrm>
            <a:off x="5731837" y="4148994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2017 год</a:t>
            </a:r>
            <a:endParaRPr lang="ru-RU" sz="1600" dirty="0"/>
          </a:p>
        </p:txBody>
      </p:sp>
      <p:sp>
        <p:nvSpPr>
          <p:cNvPr id="99" name="Полилиния 98"/>
          <p:cNvSpPr/>
          <p:nvPr/>
        </p:nvSpPr>
        <p:spPr>
          <a:xfrm>
            <a:off x="305863" y="4484282"/>
            <a:ext cx="4842931" cy="417703"/>
          </a:xfrm>
          <a:custGeom>
            <a:avLst/>
            <a:gdLst>
              <a:gd name="connsiteX0" fmla="*/ 0 w 4842931"/>
              <a:gd name="connsiteY0" fmla="*/ 69619 h 417703"/>
              <a:gd name="connsiteX1" fmla="*/ 69619 w 4842931"/>
              <a:gd name="connsiteY1" fmla="*/ 0 h 417703"/>
              <a:gd name="connsiteX2" fmla="*/ 4773312 w 4842931"/>
              <a:gd name="connsiteY2" fmla="*/ 0 h 417703"/>
              <a:gd name="connsiteX3" fmla="*/ 4842931 w 4842931"/>
              <a:gd name="connsiteY3" fmla="*/ 69619 h 417703"/>
              <a:gd name="connsiteX4" fmla="*/ 4842931 w 4842931"/>
              <a:gd name="connsiteY4" fmla="*/ 348084 h 417703"/>
              <a:gd name="connsiteX5" fmla="*/ 4773312 w 4842931"/>
              <a:gd name="connsiteY5" fmla="*/ 417703 h 417703"/>
              <a:gd name="connsiteX6" fmla="*/ 69619 w 4842931"/>
              <a:gd name="connsiteY6" fmla="*/ 417703 h 417703"/>
              <a:gd name="connsiteX7" fmla="*/ 0 w 4842931"/>
              <a:gd name="connsiteY7" fmla="*/ 348084 h 417703"/>
              <a:gd name="connsiteX8" fmla="*/ 0 w 4842931"/>
              <a:gd name="connsiteY8" fmla="*/ 69619 h 41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417703">
                <a:moveTo>
                  <a:pt x="0" y="69619"/>
                </a:moveTo>
                <a:cubicBezTo>
                  <a:pt x="0" y="31169"/>
                  <a:pt x="31169" y="0"/>
                  <a:pt x="69619" y="0"/>
                </a:cubicBezTo>
                <a:lnTo>
                  <a:pt x="4773312" y="0"/>
                </a:lnTo>
                <a:cubicBezTo>
                  <a:pt x="4811762" y="0"/>
                  <a:pt x="4842931" y="31169"/>
                  <a:pt x="4842931" y="69619"/>
                </a:cubicBezTo>
                <a:lnTo>
                  <a:pt x="4842931" y="348084"/>
                </a:lnTo>
                <a:cubicBezTo>
                  <a:pt x="4842931" y="386534"/>
                  <a:pt x="4811762" y="417703"/>
                  <a:pt x="4773312" y="417703"/>
                </a:cubicBezTo>
                <a:lnTo>
                  <a:pt x="69619" y="417703"/>
                </a:lnTo>
                <a:cubicBezTo>
                  <a:pt x="31169" y="417703"/>
                  <a:pt x="0" y="386534"/>
                  <a:pt x="0" y="348084"/>
                </a:cubicBezTo>
                <a:lnTo>
                  <a:pt x="0" y="69619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957" tIns="69957" rIns="69957" bIns="69957" numCol="1" spcCol="1270" anchor="ctr" anchorCtr="0">
            <a:noAutofit/>
          </a:bodyPr>
          <a:lstStyle/>
          <a:p>
            <a:pPr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dirty="0">
                <a:solidFill>
                  <a:schemeClr val="tx1"/>
                </a:solidFill>
              </a:rPr>
              <a:t>Резервы. Раскрытие информации об условных обязательствах и активах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723393" y="4563434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2017 год</a:t>
            </a:r>
            <a:endParaRPr lang="ru-RU" sz="1600" dirty="0"/>
          </a:p>
        </p:txBody>
      </p:sp>
      <p:sp>
        <p:nvSpPr>
          <p:cNvPr id="101" name="TextBox 100"/>
          <p:cNvSpPr txBox="1"/>
          <p:nvPr/>
        </p:nvSpPr>
        <p:spPr>
          <a:xfrm>
            <a:off x="7569190" y="4563434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01.01.2020</a:t>
            </a:r>
            <a:endParaRPr lang="ru-RU" sz="1600" dirty="0"/>
          </a:p>
        </p:txBody>
      </p:sp>
      <p:sp>
        <p:nvSpPr>
          <p:cNvPr id="102" name="Полилиния 101"/>
          <p:cNvSpPr/>
          <p:nvPr/>
        </p:nvSpPr>
        <p:spPr>
          <a:xfrm>
            <a:off x="305862" y="6104577"/>
            <a:ext cx="4842931" cy="304675"/>
          </a:xfrm>
          <a:custGeom>
            <a:avLst/>
            <a:gdLst>
              <a:gd name="connsiteX0" fmla="*/ 0 w 4842931"/>
              <a:gd name="connsiteY0" fmla="*/ 154865 h 929170"/>
              <a:gd name="connsiteX1" fmla="*/ 154865 w 4842931"/>
              <a:gd name="connsiteY1" fmla="*/ 0 h 929170"/>
              <a:gd name="connsiteX2" fmla="*/ 4688066 w 4842931"/>
              <a:gd name="connsiteY2" fmla="*/ 0 h 929170"/>
              <a:gd name="connsiteX3" fmla="*/ 4842931 w 4842931"/>
              <a:gd name="connsiteY3" fmla="*/ 154865 h 929170"/>
              <a:gd name="connsiteX4" fmla="*/ 4842931 w 4842931"/>
              <a:gd name="connsiteY4" fmla="*/ 774305 h 929170"/>
              <a:gd name="connsiteX5" fmla="*/ 4688066 w 4842931"/>
              <a:gd name="connsiteY5" fmla="*/ 929170 h 929170"/>
              <a:gd name="connsiteX6" fmla="*/ 154865 w 4842931"/>
              <a:gd name="connsiteY6" fmla="*/ 929170 h 929170"/>
              <a:gd name="connsiteX7" fmla="*/ 0 w 4842931"/>
              <a:gd name="connsiteY7" fmla="*/ 774305 h 929170"/>
              <a:gd name="connsiteX8" fmla="*/ 0 w 4842931"/>
              <a:gd name="connsiteY8" fmla="*/ 154865 h 92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929170">
                <a:moveTo>
                  <a:pt x="0" y="154865"/>
                </a:moveTo>
                <a:cubicBezTo>
                  <a:pt x="0" y="69335"/>
                  <a:pt x="69335" y="0"/>
                  <a:pt x="154865" y="0"/>
                </a:cubicBezTo>
                <a:lnTo>
                  <a:pt x="4688066" y="0"/>
                </a:lnTo>
                <a:cubicBezTo>
                  <a:pt x="4773596" y="0"/>
                  <a:pt x="4842931" y="69335"/>
                  <a:pt x="4842931" y="154865"/>
                </a:cubicBezTo>
                <a:lnTo>
                  <a:pt x="4842931" y="774305"/>
                </a:lnTo>
                <a:cubicBezTo>
                  <a:pt x="4842931" y="859835"/>
                  <a:pt x="4773596" y="929170"/>
                  <a:pt x="4688066" y="929170"/>
                </a:cubicBezTo>
                <a:lnTo>
                  <a:pt x="154865" y="929170"/>
                </a:lnTo>
                <a:cubicBezTo>
                  <a:pt x="69335" y="929170"/>
                  <a:pt x="0" y="859835"/>
                  <a:pt x="0" y="774305"/>
                </a:cubicBezTo>
                <a:lnTo>
                  <a:pt x="0" y="154865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957" tIns="69957" rIns="69957" bIns="69957" numCol="1" spcCol="1270" anchor="ctr" anchorCtr="0">
            <a:noAutofit/>
          </a:bodyPr>
          <a:lstStyle/>
          <a:p>
            <a:pPr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dirty="0">
                <a:solidFill>
                  <a:schemeClr val="tx1"/>
                </a:solidFill>
              </a:rPr>
              <a:t>Затраты по заимствованиям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7628459" y="6125447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01.01.2019</a:t>
            </a:r>
            <a:endParaRPr lang="ru-RU" sz="1600" dirty="0"/>
          </a:p>
        </p:txBody>
      </p:sp>
      <p:sp>
        <p:nvSpPr>
          <p:cNvPr id="104" name="TextBox 103"/>
          <p:cNvSpPr txBox="1"/>
          <p:nvPr/>
        </p:nvSpPr>
        <p:spPr>
          <a:xfrm>
            <a:off x="5757260" y="6113170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2018 год</a:t>
            </a:r>
            <a:endParaRPr lang="ru-RU" sz="1600" dirty="0"/>
          </a:p>
        </p:txBody>
      </p:sp>
      <p:sp>
        <p:nvSpPr>
          <p:cNvPr id="105" name="Полилиния 104"/>
          <p:cNvSpPr/>
          <p:nvPr/>
        </p:nvSpPr>
        <p:spPr>
          <a:xfrm>
            <a:off x="314325" y="6451724"/>
            <a:ext cx="4842931" cy="292263"/>
          </a:xfrm>
          <a:custGeom>
            <a:avLst/>
            <a:gdLst>
              <a:gd name="connsiteX0" fmla="*/ 0 w 4842931"/>
              <a:gd name="connsiteY0" fmla="*/ 154865 h 929170"/>
              <a:gd name="connsiteX1" fmla="*/ 154865 w 4842931"/>
              <a:gd name="connsiteY1" fmla="*/ 0 h 929170"/>
              <a:gd name="connsiteX2" fmla="*/ 4688066 w 4842931"/>
              <a:gd name="connsiteY2" fmla="*/ 0 h 929170"/>
              <a:gd name="connsiteX3" fmla="*/ 4842931 w 4842931"/>
              <a:gd name="connsiteY3" fmla="*/ 154865 h 929170"/>
              <a:gd name="connsiteX4" fmla="*/ 4842931 w 4842931"/>
              <a:gd name="connsiteY4" fmla="*/ 774305 h 929170"/>
              <a:gd name="connsiteX5" fmla="*/ 4688066 w 4842931"/>
              <a:gd name="connsiteY5" fmla="*/ 929170 h 929170"/>
              <a:gd name="connsiteX6" fmla="*/ 154865 w 4842931"/>
              <a:gd name="connsiteY6" fmla="*/ 929170 h 929170"/>
              <a:gd name="connsiteX7" fmla="*/ 0 w 4842931"/>
              <a:gd name="connsiteY7" fmla="*/ 774305 h 929170"/>
              <a:gd name="connsiteX8" fmla="*/ 0 w 4842931"/>
              <a:gd name="connsiteY8" fmla="*/ 154865 h 92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929170">
                <a:moveTo>
                  <a:pt x="0" y="154865"/>
                </a:moveTo>
                <a:cubicBezTo>
                  <a:pt x="0" y="69335"/>
                  <a:pt x="69335" y="0"/>
                  <a:pt x="154865" y="0"/>
                </a:cubicBezTo>
                <a:lnTo>
                  <a:pt x="4688066" y="0"/>
                </a:lnTo>
                <a:cubicBezTo>
                  <a:pt x="4773596" y="0"/>
                  <a:pt x="4842931" y="69335"/>
                  <a:pt x="4842931" y="154865"/>
                </a:cubicBezTo>
                <a:lnTo>
                  <a:pt x="4842931" y="774305"/>
                </a:lnTo>
                <a:cubicBezTo>
                  <a:pt x="4842931" y="859835"/>
                  <a:pt x="4773596" y="929170"/>
                  <a:pt x="4688066" y="929170"/>
                </a:cubicBezTo>
                <a:lnTo>
                  <a:pt x="154865" y="929170"/>
                </a:lnTo>
                <a:cubicBezTo>
                  <a:pt x="69335" y="929170"/>
                  <a:pt x="0" y="859835"/>
                  <a:pt x="0" y="774305"/>
                </a:cubicBezTo>
                <a:lnTo>
                  <a:pt x="0" y="154865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6526" tIns="76526" rIns="76526" bIns="76526" numCol="1" spcCol="1270" anchor="ctr" anchorCtr="0">
            <a:noAutofit/>
          </a:bodyPr>
          <a:lstStyle/>
          <a:p>
            <a:pPr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dirty="0">
                <a:solidFill>
                  <a:schemeClr val="tx1"/>
                </a:solidFill>
              </a:rPr>
              <a:t>Финансовые инструменты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7636926" y="6406483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01.01.2019</a:t>
            </a:r>
            <a:endParaRPr lang="ru-RU" sz="1600" dirty="0"/>
          </a:p>
        </p:txBody>
      </p:sp>
      <p:sp>
        <p:nvSpPr>
          <p:cNvPr id="107" name="TextBox 106"/>
          <p:cNvSpPr txBox="1"/>
          <p:nvPr/>
        </p:nvSpPr>
        <p:spPr>
          <a:xfrm>
            <a:off x="5765727" y="6402673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2018 год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840681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314325" y="714408"/>
            <a:ext cx="8600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DEAA46"/>
                </a:solidFill>
              </a:rPr>
              <a:t>[</a:t>
            </a:r>
            <a:r>
              <a:rPr lang="en-US" b="1" dirty="0" smtClean="0">
                <a:solidFill>
                  <a:srgbClr val="DEAA46"/>
                </a:solidFill>
              </a:rPr>
              <a:t>IV] </a:t>
            </a:r>
            <a:r>
              <a:rPr lang="ru-RU" b="1" dirty="0" smtClean="0">
                <a:solidFill>
                  <a:srgbClr val="077A3E"/>
                </a:solidFill>
                <a:latin typeface="DINCondensedC" pitchFamily="50" charset="0"/>
              </a:rPr>
              <a:t>	</a:t>
            </a:r>
            <a:r>
              <a:rPr lang="ru-RU" b="1" dirty="0" smtClean="0">
                <a:solidFill>
                  <a:srgbClr val="077A3E"/>
                </a:solidFill>
              </a:rPr>
              <a:t>Федеральные стандарты бухгалтерского учета для организаций государственного сектора</a:t>
            </a:r>
            <a:endParaRPr lang="ru-RU" b="1" dirty="0">
              <a:solidFill>
                <a:srgbClr val="077A3E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5435600" y="1667717"/>
            <a:ext cx="0" cy="3141553"/>
          </a:xfrm>
          <a:prstGeom prst="line">
            <a:avLst/>
          </a:prstGeom>
          <a:ln>
            <a:solidFill>
              <a:srgbClr val="DEAA4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082202" y="1642503"/>
            <a:ext cx="0" cy="3166767"/>
          </a:xfrm>
          <a:prstGeom prst="line">
            <a:avLst/>
          </a:prstGeom>
          <a:ln>
            <a:solidFill>
              <a:srgbClr val="DEAA4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143000" y="1309577"/>
            <a:ext cx="2582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DEAA46"/>
                </a:solidFill>
              </a:rPr>
              <a:t>Федеральный стандарт</a:t>
            </a:r>
            <a:endParaRPr lang="ru-RU" b="1" dirty="0">
              <a:solidFill>
                <a:srgbClr val="DEAA46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35600" y="1309577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DEAA46"/>
                </a:solidFill>
              </a:rPr>
              <a:t>Утверждение</a:t>
            </a:r>
            <a:endParaRPr lang="ru-RU" b="1" dirty="0">
              <a:solidFill>
                <a:srgbClr val="DEAA46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05134" y="1298385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DEAA46"/>
                </a:solidFill>
              </a:rPr>
              <a:t>Вступление в силу</a:t>
            </a:r>
            <a:endParaRPr lang="ru-RU" b="1" dirty="0">
              <a:solidFill>
                <a:srgbClr val="DEAA46"/>
              </a:solidFill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314325" y="2314508"/>
            <a:ext cx="4842931" cy="929170"/>
          </a:xfrm>
          <a:custGeom>
            <a:avLst/>
            <a:gdLst>
              <a:gd name="connsiteX0" fmla="*/ 0 w 4842931"/>
              <a:gd name="connsiteY0" fmla="*/ 154865 h 929170"/>
              <a:gd name="connsiteX1" fmla="*/ 154865 w 4842931"/>
              <a:gd name="connsiteY1" fmla="*/ 0 h 929170"/>
              <a:gd name="connsiteX2" fmla="*/ 4688066 w 4842931"/>
              <a:gd name="connsiteY2" fmla="*/ 0 h 929170"/>
              <a:gd name="connsiteX3" fmla="*/ 4842931 w 4842931"/>
              <a:gd name="connsiteY3" fmla="*/ 154865 h 929170"/>
              <a:gd name="connsiteX4" fmla="*/ 4842931 w 4842931"/>
              <a:gd name="connsiteY4" fmla="*/ 774305 h 929170"/>
              <a:gd name="connsiteX5" fmla="*/ 4688066 w 4842931"/>
              <a:gd name="connsiteY5" fmla="*/ 929170 h 929170"/>
              <a:gd name="connsiteX6" fmla="*/ 154865 w 4842931"/>
              <a:gd name="connsiteY6" fmla="*/ 929170 h 929170"/>
              <a:gd name="connsiteX7" fmla="*/ 0 w 4842931"/>
              <a:gd name="connsiteY7" fmla="*/ 774305 h 929170"/>
              <a:gd name="connsiteX8" fmla="*/ 0 w 4842931"/>
              <a:gd name="connsiteY8" fmla="*/ 154865 h 92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929170">
                <a:moveTo>
                  <a:pt x="0" y="154865"/>
                </a:moveTo>
                <a:cubicBezTo>
                  <a:pt x="0" y="69335"/>
                  <a:pt x="69335" y="0"/>
                  <a:pt x="154865" y="0"/>
                </a:cubicBezTo>
                <a:lnTo>
                  <a:pt x="4688066" y="0"/>
                </a:lnTo>
                <a:cubicBezTo>
                  <a:pt x="4773596" y="0"/>
                  <a:pt x="4842931" y="69335"/>
                  <a:pt x="4842931" y="154865"/>
                </a:cubicBezTo>
                <a:lnTo>
                  <a:pt x="4842931" y="774305"/>
                </a:lnTo>
                <a:cubicBezTo>
                  <a:pt x="4842931" y="859835"/>
                  <a:pt x="4773596" y="929170"/>
                  <a:pt x="4688066" y="929170"/>
                </a:cubicBezTo>
                <a:lnTo>
                  <a:pt x="154865" y="929170"/>
                </a:lnTo>
                <a:cubicBezTo>
                  <a:pt x="69335" y="929170"/>
                  <a:pt x="0" y="859835"/>
                  <a:pt x="0" y="774305"/>
                </a:cubicBezTo>
                <a:lnTo>
                  <a:pt x="0" y="154865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318" tIns="106318" rIns="106318" bIns="106318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solidFill>
                  <a:schemeClr val="tx1"/>
                </a:solidFill>
              </a:rPr>
              <a:t>Подходы к формированию бухгалтерской (финансовой) отчетности сектора государственного управления и информации по статистике государственных финансов</a:t>
            </a:r>
            <a:endParaRPr lang="ru-RU" sz="1600" kern="1200" dirty="0">
              <a:solidFill>
                <a:schemeClr val="tx1"/>
              </a:solidFill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314325" y="3266363"/>
            <a:ext cx="4842931" cy="563020"/>
          </a:xfrm>
          <a:custGeom>
            <a:avLst/>
            <a:gdLst>
              <a:gd name="connsiteX0" fmla="*/ 0 w 4842931"/>
              <a:gd name="connsiteY0" fmla="*/ 154865 h 929170"/>
              <a:gd name="connsiteX1" fmla="*/ 154865 w 4842931"/>
              <a:gd name="connsiteY1" fmla="*/ 0 h 929170"/>
              <a:gd name="connsiteX2" fmla="*/ 4688066 w 4842931"/>
              <a:gd name="connsiteY2" fmla="*/ 0 h 929170"/>
              <a:gd name="connsiteX3" fmla="*/ 4842931 w 4842931"/>
              <a:gd name="connsiteY3" fmla="*/ 154865 h 929170"/>
              <a:gd name="connsiteX4" fmla="*/ 4842931 w 4842931"/>
              <a:gd name="connsiteY4" fmla="*/ 774305 h 929170"/>
              <a:gd name="connsiteX5" fmla="*/ 4688066 w 4842931"/>
              <a:gd name="connsiteY5" fmla="*/ 929170 h 929170"/>
              <a:gd name="connsiteX6" fmla="*/ 154865 w 4842931"/>
              <a:gd name="connsiteY6" fmla="*/ 929170 h 929170"/>
              <a:gd name="connsiteX7" fmla="*/ 0 w 4842931"/>
              <a:gd name="connsiteY7" fmla="*/ 774305 h 929170"/>
              <a:gd name="connsiteX8" fmla="*/ 0 w 4842931"/>
              <a:gd name="connsiteY8" fmla="*/ 154865 h 92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929170">
                <a:moveTo>
                  <a:pt x="0" y="154865"/>
                </a:moveTo>
                <a:cubicBezTo>
                  <a:pt x="0" y="69335"/>
                  <a:pt x="69335" y="0"/>
                  <a:pt x="154865" y="0"/>
                </a:cubicBezTo>
                <a:lnTo>
                  <a:pt x="4688066" y="0"/>
                </a:lnTo>
                <a:cubicBezTo>
                  <a:pt x="4773596" y="0"/>
                  <a:pt x="4842931" y="69335"/>
                  <a:pt x="4842931" y="154865"/>
                </a:cubicBezTo>
                <a:lnTo>
                  <a:pt x="4842931" y="774305"/>
                </a:lnTo>
                <a:cubicBezTo>
                  <a:pt x="4842931" y="859835"/>
                  <a:pt x="4773596" y="929170"/>
                  <a:pt x="4688066" y="929170"/>
                </a:cubicBezTo>
                <a:lnTo>
                  <a:pt x="154865" y="929170"/>
                </a:lnTo>
                <a:cubicBezTo>
                  <a:pt x="69335" y="929170"/>
                  <a:pt x="0" y="859835"/>
                  <a:pt x="0" y="774305"/>
                </a:cubicBezTo>
                <a:lnTo>
                  <a:pt x="0" y="154865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318" tIns="106318" rIns="106318" bIns="106318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solidFill>
                  <a:schemeClr val="tx1"/>
                </a:solidFill>
              </a:rPr>
              <a:t>Концессионные соглашения</a:t>
            </a:r>
            <a:endParaRPr lang="ru-RU" sz="1600" kern="1200" dirty="0">
              <a:solidFill>
                <a:schemeClr val="tx1"/>
              </a:solidFill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314325" y="3888005"/>
            <a:ext cx="4842931" cy="457922"/>
          </a:xfrm>
          <a:custGeom>
            <a:avLst/>
            <a:gdLst>
              <a:gd name="connsiteX0" fmla="*/ 0 w 4842931"/>
              <a:gd name="connsiteY0" fmla="*/ 154865 h 929170"/>
              <a:gd name="connsiteX1" fmla="*/ 154865 w 4842931"/>
              <a:gd name="connsiteY1" fmla="*/ 0 h 929170"/>
              <a:gd name="connsiteX2" fmla="*/ 4688066 w 4842931"/>
              <a:gd name="connsiteY2" fmla="*/ 0 h 929170"/>
              <a:gd name="connsiteX3" fmla="*/ 4842931 w 4842931"/>
              <a:gd name="connsiteY3" fmla="*/ 154865 h 929170"/>
              <a:gd name="connsiteX4" fmla="*/ 4842931 w 4842931"/>
              <a:gd name="connsiteY4" fmla="*/ 774305 h 929170"/>
              <a:gd name="connsiteX5" fmla="*/ 4688066 w 4842931"/>
              <a:gd name="connsiteY5" fmla="*/ 929170 h 929170"/>
              <a:gd name="connsiteX6" fmla="*/ 154865 w 4842931"/>
              <a:gd name="connsiteY6" fmla="*/ 929170 h 929170"/>
              <a:gd name="connsiteX7" fmla="*/ 0 w 4842931"/>
              <a:gd name="connsiteY7" fmla="*/ 774305 h 929170"/>
              <a:gd name="connsiteX8" fmla="*/ 0 w 4842931"/>
              <a:gd name="connsiteY8" fmla="*/ 154865 h 92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929170">
                <a:moveTo>
                  <a:pt x="0" y="154865"/>
                </a:moveTo>
                <a:cubicBezTo>
                  <a:pt x="0" y="69335"/>
                  <a:pt x="69335" y="0"/>
                  <a:pt x="154865" y="0"/>
                </a:cubicBezTo>
                <a:lnTo>
                  <a:pt x="4688066" y="0"/>
                </a:lnTo>
                <a:cubicBezTo>
                  <a:pt x="4773596" y="0"/>
                  <a:pt x="4842931" y="69335"/>
                  <a:pt x="4842931" y="154865"/>
                </a:cubicBezTo>
                <a:lnTo>
                  <a:pt x="4842931" y="774305"/>
                </a:lnTo>
                <a:cubicBezTo>
                  <a:pt x="4842931" y="859835"/>
                  <a:pt x="4773596" y="929170"/>
                  <a:pt x="4688066" y="929170"/>
                </a:cubicBezTo>
                <a:lnTo>
                  <a:pt x="154865" y="929170"/>
                </a:lnTo>
                <a:cubicBezTo>
                  <a:pt x="69335" y="929170"/>
                  <a:pt x="0" y="859835"/>
                  <a:pt x="0" y="774305"/>
                </a:cubicBezTo>
                <a:lnTo>
                  <a:pt x="0" y="154865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318" tIns="106318" rIns="106318" bIns="106318" numCol="1" spcCol="1270" anchor="ctr" anchorCtr="0">
            <a:noAutofit/>
          </a:bodyPr>
          <a:lstStyle/>
          <a:p>
            <a:pPr lvl="0" algn="l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solidFill>
                  <a:schemeClr val="tx1"/>
                </a:solidFill>
              </a:rPr>
              <a:t>Долгосрочные договоры</a:t>
            </a:r>
            <a:endParaRPr lang="ru-RU" sz="1600" kern="1200" dirty="0">
              <a:solidFill>
                <a:schemeClr val="tx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586108" y="2588676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01.01.2020</a:t>
            </a:r>
            <a:endParaRPr lang="ru-RU" sz="1600" dirty="0"/>
          </a:p>
        </p:txBody>
      </p:sp>
      <p:sp>
        <p:nvSpPr>
          <p:cNvPr id="60" name="TextBox 59"/>
          <p:cNvSpPr txBox="1"/>
          <p:nvPr/>
        </p:nvSpPr>
        <p:spPr>
          <a:xfrm>
            <a:off x="5740310" y="2576399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2018 год</a:t>
            </a:r>
            <a:endParaRPr lang="ru-RU" sz="1600" dirty="0"/>
          </a:p>
        </p:txBody>
      </p:sp>
      <p:sp>
        <p:nvSpPr>
          <p:cNvPr id="61" name="TextBox 60"/>
          <p:cNvSpPr txBox="1"/>
          <p:nvPr/>
        </p:nvSpPr>
        <p:spPr>
          <a:xfrm>
            <a:off x="7594569" y="3393035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01.01.2020</a:t>
            </a:r>
            <a:endParaRPr lang="ru-RU" sz="1600" dirty="0"/>
          </a:p>
        </p:txBody>
      </p:sp>
      <p:sp>
        <p:nvSpPr>
          <p:cNvPr id="62" name="TextBox 61"/>
          <p:cNvSpPr txBox="1"/>
          <p:nvPr/>
        </p:nvSpPr>
        <p:spPr>
          <a:xfrm>
            <a:off x="5748771" y="3380758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2018 год</a:t>
            </a:r>
            <a:endParaRPr lang="ru-RU" sz="1600" dirty="0"/>
          </a:p>
        </p:txBody>
      </p:sp>
      <p:sp>
        <p:nvSpPr>
          <p:cNvPr id="63" name="TextBox 62"/>
          <p:cNvSpPr txBox="1"/>
          <p:nvPr/>
        </p:nvSpPr>
        <p:spPr>
          <a:xfrm>
            <a:off x="7603030" y="3968785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01.01.2020</a:t>
            </a:r>
            <a:endParaRPr lang="ru-RU" sz="1600" dirty="0"/>
          </a:p>
        </p:txBody>
      </p:sp>
      <p:sp>
        <p:nvSpPr>
          <p:cNvPr id="64" name="TextBox 63"/>
          <p:cNvSpPr txBox="1"/>
          <p:nvPr/>
        </p:nvSpPr>
        <p:spPr>
          <a:xfrm>
            <a:off x="5757232" y="3956508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2018 год</a:t>
            </a:r>
            <a:endParaRPr lang="ru-RU" sz="1600" dirty="0"/>
          </a:p>
        </p:txBody>
      </p:sp>
      <p:sp>
        <p:nvSpPr>
          <p:cNvPr id="66" name="Номер слайда 14"/>
          <p:cNvSpPr txBox="1">
            <a:spLocks/>
          </p:cNvSpPr>
          <p:nvPr/>
        </p:nvSpPr>
        <p:spPr>
          <a:xfrm>
            <a:off x="8420987" y="179386"/>
            <a:ext cx="485944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17</a:t>
            </a:fld>
            <a:endParaRPr lang="en-US" dirty="0">
              <a:solidFill>
                <a:srgbClr val="DEAA46"/>
              </a:solidFill>
            </a:endParaRPr>
          </a:p>
        </p:txBody>
      </p:sp>
      <p:sp>
        <p:nvSpPr>
          <p:cNvPr id="67" name="Полилиния 66"/>
          <p:cNvSpPr/>
          <p:nvPr/>
        </p:nvSpPr>
        <p:spPr>
          <a:xfrm>
            <a:off x="314324" y="1748315"/>
            <a:ext cx="4842931" cy="512286"/>
          </a:xfrm>
          <a:custGeom>
            <a:avLst/>
            <a:gdLst>
              <a:gd name="connsiteX0" fmla="*/ 0 w 4842931"/>
              <a:gd name="connsiteY0" fmla="*/ 56734 h 340396"/>
              <a:gd name="connsiteX1" fmla="*/ 56734 w 4842931"/>
              <a:gd name="connsiteY1" fmla="*/ 0 h 340396"/>
              <a:gd name="connsiteX2" fmla="*/ 4786197 w 4842931"/>
              <a:gd name="connsiteY2" fmla="*/ 0 h 340396"/>
              <a:gd name="connsiteX3" fmla="*/ 4842931 w 4842931"/>
              <a:gd name="connsiteY3" fmla="*/ 56734 h 340396"/>
              <a:gd name="connsiteX4" fmla="*/ 4842931 w 4842931"/>
              <a:gd name="connsiteY4" fmla="*/ 283662 h 340396"/>
              <a:gd name="connsiteX5" fmla="*/ 4786197 w 4842931"/>
              <a:gd name="connsiteY5" fmla="*/ 340396 h 340396"/>
              <a:gd name="connsiteX6" fmla="*/ 56734 w 4842931"/>
              <a:gd name="connsiteY6" fmla="*/ 340396 h 340396"/>
              <a:gd name="connsiteX7" fmla="*/ 0 w 4842931"/>
              <a:gd name="connsiteY7" fmla="*/ 283662 h 340396"/>
              <a:gd name="connsiteX8" fmla="*/ 0 w 4842931"/>
              <a:gd name="connsiteY8" fmla="*/ 56734 h 340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340396">
                <a:moveTo>
                  <a:pt x="0" y="56734"/>
                </a:moveTo>
                <a:cubicBezTo>
                  <a:pt x="0" y="25401"/>
                  <a:pt x="25401" y="0"/>
                  <a:pt x="56734" y="0"/>
                </a:cubicBezTo>
                <a:lnTo>
                  <a:pt x="4786197" y="0"/>
                </a:lnTo>
                <a:cubicBezTo>
                  <a:pt x="4817530" y="0"/>
                  <a:pt x="4842931" y="25401"/>
                  <a:pt x="4842931" y="56734"/>
                </a:cubicBezTo>
                <a:lnTo>
                  <a:pt x="4842931" y="283662"/>
                </a:lnTo>
                <a:cubicBezTo>
                  <a:pt x="4842931" y="314995"/>
                  <a:pt x="4817530" y="340396"/>
                  <a:pt x="4786197" y="340396"/>
                </a:cubicBezTo>
                <a:lnTo>
                  <a:pt x="56734" y="340396"/>
                </a:lnTo>
                <a:cubicBezTo>
                  <a:pt x="25401" y="340396"/>
                  <a:pt x="0" y="314995"/>
                  <a:pt x="0" y="283662"/>
                </a:cubicBezTo>
                <a:lnTo>
                  <a:pt x="0" y="56734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318" tIns="106318" rIns="106318" bIns="106318" numCol="1" spcCol="1270" anchor="ctr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>
                <a:solidFill>
                  <a:schemeClr val="tx1"/>
                </a:solidFill>
              </a:rPr>
              <a:t>Влияние изменений курсов иностранных валют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586107" y="1822473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01.06.2019</a:t>
            </a:r>
            <a:endParaRPr lang="ru-RU" sz="1600" dirty="0"/>
          </a:p>
        </p:txBody>
      </p:sp>
      <p:sp>
        <p:nvSpPr>
          <p:cNvPr id="69" name="TextBox 68"/>
          <p:cNvSpPr txBox="1"/>
          <p:nvPr/>
        </p:nvSpPr>
        <p:spPr>
          <a:xfrm>
            <a:off x="5757557" y="1822473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2018 год</a:t>
            </a:r>
            <a:endParaRPr lang="ru-RU" sz="1600" dirty="0"/>
          </a:p>
        </p:txBody>
      </p:sp>
      <p:sp>
        <p:nvSpPr>
          <p:cNvPr id="70" name="Полилиния 69"/>
          <p:cNvSpPr/>
          <p:nvPr/>
        </p:nvSpPr>
        <p:spPr>
          <a:xfrm>
            <a:off x="314325" y="4411088"/>
            <a:ext cx="4842931" cy="433314"/>
          </a:xfrm>
          <a:custGeom>
            <a:avLst/>
            <a:gdLst>
              <a:gd name="connsiteX0" fmla="*/ 0 w 4842931"/>
              <a:gd name="connsiteY0" fmla="*/ 56734 h 340396"/>
              <a:gd name="connsiteX1" fmla="*/ 56734 w 4842931"/>
              <a:gd name="connsiteY1" fmla="*/ 0 h 340396"/>
              <a:gd name="connsiteX2" fmla="*/ 4786197 w 4842931"/>
              <a:gd name="connsiteY2" fmla="*/ 0 h 340396"/>
              <a:gd name="connsiteX3" fmla="*/ 4842931 w 4842931"/>
              <a:gd name="connsiteY3" fmla="*/ 56734 h 340396"/>
              <a:gd name="connsiteX4" fmla="*/ 4842931 w 4842931"/>
              <a:gd name="connsiteY4" fmla="*/ 283662 h 340396"/>
              <a:gd name="connsiteX5" fmla="*/ 4786197 w 4842931"/>
              <a:gd name="connsiteY5" fmla="*/ 340396 h 340396"/>
              <a:gd name="connsiteX6" fmla="*/ 56734 w 4842931"/>
              <a:gd name="connsiteY6" fmla="*/ 340396 h 340396"/>
              <a:gd name="connsiteX7" fmla="*/ 0 w 4842931"/>
              <a:gd name="connsiteY7" fmla="*/ 283662 h 340396"/>
              <a:gd name="connsiteX8" fmla="*/ 0 w 4842931"/>
              <a:gd name="connsiteY8" fmla="*/ 56734 h 340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931" h="340396">
                <a:moveTo>
                  <a:pt x="0" y="56734"/>
                </a:moveTo>
                <a:cubicBezTo>
                  <a:pt x="0" y="25401"/>
                  <a:pt x="25401" y="0"/>
                  <a:pt x="56734" y="0"/>
                </a:cubicBezTo>
                <a:lnTo>
                  <a:pt x="4786197" y="0"/>
                </a:lnTo>
                <a:cubicBezTo>
                  <a:pt x="4817530" y="0"/>
                  <a:pt x="4842931" y="25401"/>
                  <a:pt x="4842931" y="56734"/>
                </a:cubicBezTo>
                <a:lnTo>
                  <a:pt x="4842931" y="283662"/>
                </a:lnTo>
                <a:cubicBezTo>
                  <a:pt x="4842931" y="314995"/>
                  <a:pt x="4817530" y="340396"/>
                  <a:pt x="4786197" y="340396"/>
                </a:cubicBezTo>
                <a:lnTo>
                  <a:pt x="56734" y="340396"/>
                </a:lnTo>
                <a:cubicBezTo>
                  <a:pt x="25401" y="340396"/>
                  <a:pt x="0" y="314995"/>
                  <a:pt x="0" y="283662"/>
                </a:cubicBezTo>
                <a:lnTo>
                  <a:pt x="0" y="56734"/>
                </a:lnTo>
                <a:close/>
              </a:path>
            </a:pathLst>
          </a:custGeom>
          <a:solidFill>
            <a:srgbClr val="077A3E">
              <a:alpha val="15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318" tIns="106318" rIns="106318" bIns="106318" numCol="1" spcCol="1270" anchor="ctr" anchorCtr="0"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dirty="0">
                <a:solidFill>
                  <a:schemeClr val="tx1"/>
                </a:solidFill>
              </a:rPr>
              <a:t>Финансовая отчетность в условиях инфляции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602687" y="4485191"/>
            <a:ext cx="143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01.07.2020</a:t>
            </a:r>
            <a:endParaRPr lang="ru-RU" sz="1600" dirty="0"/>
          </a:p>
        </p:txBody>
      </p:sp>
      <p:sp>
        <p:nvSpPr>
          <p:cNvPr id="72" name="TextBox 71"/>
          <p:cNvSpPr txBox="1"/>
          <p:nvPr/>
        </p:nvSpPr>
        <p:spPr>
          <a:xfrm>
            <a:off x="5757214" y="4470716"/>
            <a:ext cx="111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2018 год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364067" y="5244811"/>
            <a:ext cx="85428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smtClean="0"/>
              <a:t>Все проекты </a:t>
            </a:r>
            <a:r>
              <a:rPr lang="ru-RU" sz="1400" dirty="0" smtClean="0"/>
              <a:t>федеральных стандартов разработаны. Текст </a:t>
            </a:r>
            <a:r>
              <a:rPr lang="ru-RU" sz="1400" dirty="0"/>
              <a:t>разработанных Министерством финансов Российской Федерации проектов федеральных стандартов размещен на официальном сайте Министерства финансов Российской Федерации в рубрике «Бюджет», подрубрике «Бухгалтерский учет и бухгалтерская (финансовая) отчетность государственного сектора</a:t>
            </a:r>
            <a:r>
              <a:rPr lang="ru-RU" sz="1400" dirty="0" smtClean="0"/>
              <a:t>», в </a:t>
            </a:r>
            <a:r>
              <a:rPr lang="ru-RU" sz="1400" dirty="0"/>
              <a:t>разделе «Стандарты финансовой отчетности для государственного сектора», в подразделе «Федеральные стандарты для государственного сектора» (</a:t>
            </a:r>
            <a:r>
              <a:rPr lang="ru-RU" sz="1400" u="sng" dirty="0">
                <a:hlinkClick r:id="rId2"/>
              </a:rPr>
              <a:t>http://minfin.ru/ru/perfomance/budget/bu_gs/sfo/</a:t>
            </a:r>
            <a:r>
              <a:rPr lang="ru-RU" sz="1400" dirty="0"/>
              <a:t>).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69661" y="5060145"/>
            <a:ext cx="194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27" name="Номер слайда 14"/>
          <p:cNvSpPr txBox="1">
            <a:spLocks/>
          </p:cNvSpPr>
          <p:nvPr/>
        </p:nvSpPr>
        <p:spPr>
          <a:xfrm>
            <a:off x="-2356883" y="-373731"/>
            <a:ext cx="485944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17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8946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im0-tub-ru.yandex.net/i?id=4b559be5b7bf57556f190d09d2ae925f&amp;n=33&amp;h=215&amp;w=26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920" y="1324729"/>
            <a:ext cx="7920880" cy="4872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02487" y="114779"/>
            <a:ext cx="6901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00602B"/>
                </a:solidFill>
                <a:latin typeface="Calibri" pitchFamily="34" charset="0"/>
              </a:rPr>
              <a:t>Система финансового контроля и аудита в государственном секторе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5095559" y="1375144"/>
            <a:ext cx="2376264" cy="612648"/>
            <a:chOff x="5580112" y="1556792"/>
            <a:chExt cx="2376264" cy="612648"/>
          </a:xfrm>
        </p:grpSpPr>
        <p:sp>
          <p:nvSpPr>
            <p:cNvPr id="3" name="Прямоугольная выноска 2"/>
            <p:cNvSpPr/>
            <p:nvPr/>
          </p:nvSpPr>
          <p:spPr>
            <a:xfrm>
              <a:off x="5580112" y="1556792"/>
              <a:ext cx="2376264" cy="612648"/>
            </a:xfrm>
            <a:prstGeom prst="wedgeRectCallout">
              <a:avLst>
                <a:gd name="adj1" fmla="val -52346"/>
                <a:gd name="adj2" fmla="val 93443"/>
              </a:avLst>
            </a:prstGeom>
            <a:noFill/>
            <a:ln>
              <a:tailEnd type="arrow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200" dirty="0" smtClean="0">
                <a:solidFill>
                  <a:prstClr val="black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209490" y="1660028"/>
              <a:ext cx="14574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prstClr val="black"/>
                  </a:solidFill>
                </a:rPr>
                <a:t>41-ФЗ, 6-ФЗ</a:t>
              </a:r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14" name="Прямоугольная выноска 13"/>
          <p:cNvSpPr/>
          <p:nvPr/>
        </p:nvSpPr>
        <p:spPr>
          <a:xfrm>
            <a:off x="5657777" y="2509551"/>
            <a:ext cx="2593979" cy="767989"/>
          </a:xfrm>
          <a:prstGeom prst="wedgeRectCallout">
            <a:avLst>
              <a:gd name="adj1" fmla="val -52346"/>
              <a:gd name="adj2" fmla="val 93443"/>
            </a:avLst>
          </a:prstGeom>
          <a:noFill/>
          <a:ln>
            <a:solidFill>
              <a:srgbClr val="FFC000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 smtClean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57777" y="2512465"/>
            <a:ext cx="2593980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Статья 269.1, 269.2 БК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Статья 99 44-ФЗ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80112" y="4850576"/>
            <a:ext cx="3204551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prstClr val="black"/>
              </a:solidFill>
            </a:endParaRPr>
          </a:p>
          <a:p>
            <a:r>
              <a:rPr lang="ru-RU" dirty="0" smtClean="0">
                <a:solidFill>
                  <a:prstClr val="black"/>
                </a:solidFill>
              </a:rPr>
              <a:t>Порядки ГАБС, АБС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Методика МФ № 356 (ВФК)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Методика МФ № 822 (ВФА)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5436096" y="5085184"/>
            <a:ext cx="3096344" cy="1008112"/>
          </a:xfrm>
          <a:prstGeom prst="wedgeRectCallout">
            <a:avLst>
              <a:gd name="adj1" fmla="val -71075"/>
              <a:gd name="adj2" fmla="val -68838"/>
            </a:avLst>
          </a:prstGeom>
          <a:noFill/>
          <a:ln>
            <a:solidFill>
              <a:srgbClr val="00B050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 smtClean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45681" y="1866134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Контрольно-счетные органы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9592" y="2818214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Органы внутреннего </a:t>
            </a:r>
          </a:p>
          <a:p>
            <a:pPr algn="ctr"/>
            <a:r>
              <a:rPr lang="ru-RU" dirty="0" smtClean="0">
                <a:solidFill>
                  <a:prstClr val="black"/>
                </a:solidFill>
              </a:rPr>
              <a:t>Г(М)ФК, Финорганы (казначейства)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5268" y="4485019"/>
            <a:ext cx="31446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ВФК и ВФА, ведомственный контроль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20426" y="339680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18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3401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0183" y="227689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19</a:t>
            </a:fld>
            <a:endParaRPr lang="en-US" dirty="0">
              <a:solidFill>
                <a:srgbClr val="DEAA46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32555" y="227689"/>
            <a:ext cx="68261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ctr"/>
            <a:r>
              <a:rPr lang="ru-RU" sz="2400" dirty="0">
                <a:solidFill>
                  <a:prstClr val="black"/>
                </a:solidFill>
                <a:cs typeface="Arial" panose="020B0604020202020204" pitchFamily="34" charset="0"/>
              </a:rPr>
              <a:t>Совершенствование организации и осуществления </a:t>
            </a:r>
            <a:endParaRPr lang="ru-RU" sz="2400" dirty="0" smtClean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indent="355600" algn="ctr"/>
            <a:r>
              <a:rPr lang="ru-RU" sz="2400" dirty="0" smtClean="0">
                <a:solidFill>
                  <a:prstClr val="black"/>
                </a:solidFill>
                <a:cs typeface="Arial" panose="020B0604020202020204" pitchFamily="34" charset="0"/>
              </a:rPr>
              <a:t>внутреннего </a:t>
            </a:r>
            <a:r>
              <a:rPr lang="ru-RU" sz="2400" dirty="0">
                <a:solidFill>
                  <a:prstClr val="black"/>
                </a:solidFill>
                <a:cs typeface="Arial" panose="020B0604020202020204" pitchFamily="34" charset="0"/>
              </a:rPr>
              <a:t>финансового контроля и аудита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6809" y="1550299"/>
            <a:ext cx="8640960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/>
            <a:r>
              <a:rPr lang="ru-RU" sz="1700" b="1" dirty="0" smtClean="0"/>
              <a:t>1. Введение понятий ВФК и ВФА:</a:t>
            </a:r>
          </a:p>
          <a:p>
            <a:pPr indent="355600" algn="just"/>
            <a:r>
              <a:rPr lang="ru-RU" sz="1700" b="1" dirty="0" smtClean="0">
                <a:solidFill>
                  <a:prstClr val="black"/>
                </a:solidFill>
                <a:cs typeface="Arial" panose="020B0604020202020204" pitchFamily="34" charset="0"/>
              </a:rPr>
              <a:t>ВФК – непрерывный процесс</a:t>
            </a:r>
            <a:r>
              <a:rPr lang="ru-RU" sz="1700" dirty="0" smtClean="0">
                <a:solidFill>
                  <a:prstClr val="black"/>
                </a:solidFill>
                <a:cs typeface="Arial" panose="020B0604020202020204" pitchFamily="34" charset="0"/>
              </a:rPr>
              <a:t>, осуществляемый лицами, </a:t>
            </a:r>
            <a:r>
              <a:rPr lang="ru-RU" sz="1700" dirty="0"/>
              <a:t>организующими и выполняющими внутренние процедуры составления и исполнения бюджета, ведения бюджетного учета и составления бюджетной отчетности</a:t>
            </a:r>
            <a:r>
              <a:rPr lang="ru-RU" sz="1700" dirty="0" smtClean="0">
                <a:solidFill>
                  <a:prstClr val="black"/>
                </a:solidFill>
                <a:cs typeface="Arial" panose="020B0604020202020204" pitchFamily="34" charset="0"/>
              </a:rPr>
              <a:t> ;</a:t>
            </a:r>
          </a:p>
          <a:p>
            <a:pPr indent="355600" algn="just"/>
            <a:r>
              <a:rPr lang="ru-RU" sz="1700" b="1" dirty="0" smtClean="0">
                <a:solidFill>
                  <a:prstClr val="black"/>
                </a:solidFill>
                <a:cs typeface="Arial" panose="020B0604020202020204" pitchFamily="34" charset="0"/>
              </a:rPr>
              <a:t>ВФА – полномочие</a:t>
            </a:r>
            <a:r>
              <a:rPr lang="ru-RU" sz="1700" dirty="0" smtClean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ru-RU" sz="1700" dirty="0">
                <a:solidFill>
                  <a:prstClr val="black"/>
                </a:solidFill>
                <a:cs typeface="Arial" panose="020B0604020202020204" pitchFamily="34" charset="0"/>
              </a:rPr>
              <a:t>по формированию и предоставлению независимой и объективной информации о результатах исполнения бюджетных </a:t>
            </a:r>
            <a:r>
              <a:rPr lang="ru-RU" sz="1700" dirty="0" smtClean="0">
                <a:solidFill>
                  <a:prstClr val="black"/>
                </a:solidFill>
                <a:cs typeface="Arial" panose="020B0604020202020204" pitchFamily="34" charset="0"/>
              </a:rPr>
              <a:t>полномочий, направленное </a:t>
            </a:r>
            <a:r>
              <a:rPr lang="ru-RU" sz="1700" dirty="0">
                <a:solidFill>
                  <a:prstClr val="black"/>
                </a:solidFill>
                <a:cs typeface="Arial" panose="020B0604020202020204" pitchFamily="34" charset="0"/>
              </a:rPr>
              <a:t>на повышение качества осуществления внутренних </a:t>
            </a:r>
            <a:r>
              <a:rPr lang="ru-RU" sz="1700" dirty="0" smtClean="0">
                <a:solidFill>
                  <a:prstClr val="black"/>
                </a:solidFill>
                <a:cs typeface="Arial" panose="020B0604020202020204" pitchFamily="34" charset="0"/>
              </a:rPr>
              <a:t>бюджетных процедур.</a:t>
            </a:r>
          </a:p>
          <a:p>
            <a:pPr indent="355600" algn="just"/>
            <a:endParaRPr lang="ru-RU" sz="170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indent="355600" algn="just"/>
            <a:r>
              <a:rPr lang="ru-RU" sz="1700" b="1" dirty="0" smtClean="0">
                <a:solidFill>
                  <a:prstClr val="black"/>
                </a:solidFill>
                <a:cs typeface="Arial" panose="020B0604020202020204" pitchFamily="34" charset="0"/>
              </a:rPr>
              <a:t>2. Исключение подведомственности:</a:t>
            </a:r>
          </a:p>
          <a:p>
            <a:pPr indent="355600" algn="just"/>
            <a:r>
              <a:rPr lang="ru-RU" sz="1700" dirty="0" smtClean="0">
                <a:solidFill>
                  <a:prstClr val="black"/>
                </a:solidFill>
                <a:cs typeface="Arial" panose="020B0604020202020204" pitchFamily="34" charset="0"/>
              </a:rPr>
              <a:t>ВФК и ВФА осуществляется в отношении внутренних бюджетных процедур, выполняемых этим участником бюджетного процесса.</a:t>
            </a:r>
          </a:p>
          <a:p>
            <a:pPr indent="355600" algn="just"/>
            <a:endParaRPr lang="ru-RU" sz="170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indent="355600" algn="just"/>
            <a:r>
              <a:rPr lang="ru-RU" sz="1700" b="1" dirty="0" smtClean="0">
                <a:solidFill>
                  <a:prstClr val="black"/>
                </a:solidFill>
                <a:cs typeface="Arial" panose="020B0604020202020204" pitchFamily="34" charset="0"/>
              </a:rPr>
              <a:t>3. Расширение состава участников бюджетного процесса, осуществляющих ВФК и ВФА:</a:t>
            </a:r>
          </a:p>
          <a:p>
            <a:pPr indent="355600" algn="just"/>
            <a:r>
              <a:rPr lang="ru-RU" sz="1700" dirty="0" smtClean="0">
                <a:solidFill>
                  <a:prstClr val="black"/>
                </a:solidFill>
                <a:cs typeface="Arial" panose="020B0604020202020204" pitchFamily="34" charset="0"/>
              </a:rPr>
              <a:t>главные администраторы бюджетных средств;</a:t>
            </a:r>
          </a:p>
          <a:p>
            <a:pPr indent="355600" algn="just"/>
            <a:r>
              <a:rPr lang="ru-RU" sz="1700" dirty="0" smtClean="0">
                <a:solidFill>
                  <a:prstClr val="black"/>
                </a:solidFill>
                <a:cs typeface="Arial" panose="020B0604020202020204" pitchFamily="34" charset="0"/>
              </a:rPr>
              <a:t>администраторы бюджетных средств;</a:t>
            </a:r>
          </a:p>
          <a:p>
            <a:pPr indent="355600" algn="just"/>
            <a:r>
              <a:rPr lang="ru-RU" sz="1700" dirty="0" smtClean="0">
                <a:solidFill>
                  <a:prstClr val="black"/>
                </a:solidFill>
                <a:cs typeface="Arial" panose="020B0604020202020204" pitchFamily="34" charset="0"/>
              </a:rPr>
              <a:t>получатели бюджетных средств;</a:t>
            </a:r>
          </a:p>
          <a:p>
            <a:pPr indent="355600" algn="just"/>
            <a:r>
              <a:rPr lang="ru-RU" sz="1700" b="1" dirty="0" smtClean="0">
                <a:solidFill>
                  <a:prstClr val="black"/>
                </a:solidFill>
                <a:cs typeface="Arial" panose="020B0604020202020204" pitchFamily="34" charset="0"/>
              </a:rPr>
              <a:t>финансовые органы.</a:t>
            </a:r>
          </a:p>
        </p:txBody>
      </p:sp>
    </p:spTree>
    <p:extLst>
      <p:ext uri="{BB962C8B-B14F-4D97-AF65-F5344CB8AC3E}">
        <p14:creationId xmlns:p14="http://schemas.microsoft.com/office/powerpoint/2010/main" val="2193980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Заголовок 1"/>
          <p:cNvSpPr>
            <a:spLocks/>
          </p:cNvSpPr>
          <p:nvPr/>
        </p:nvSpPr>
        <p:spPr bwMode="auto">
          <a:xfrm>
            <a:off x="1678896" y="364334"/>
            <a:ext cx="6655594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ru-RU" altLang="ru-RU" sz="2800" b="1" dirty="0">
                <a:solidFill>
                  <a:srgbClr val="404040"/>
                </a:solidFill>
                <a:latin typeface="Cambria" pitchFamily="18" charset="0"/>
              </a:rPr>
              <a:t>Цели централизации</a:t>
            </a: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279798" y="1197988"/>
            <a:ext cx="8707040" cy="550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3200" i="1" dirty="0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Повышение эффективности </a:t>
            </a:r>
            <a:r>
              <a:rPr lang="ru-RU" altLang="ru-RU" sz="3200" i="1" dirty="0" smtClean="0">
                <a:latin typeface="Arial" pitchFamily="34" charset="0"/>
                <a:cs typeface="Arial" pitchFamily="34" charset="0"/>
              </a:rPr>
              <a:t>исполнения бухгалтерской функции в секторе государственного управления Российской Федерации путем трансформации действующей организационно-функциональной модели ведения бюджетного учета и формирования бюджетной отчетности в централизованную модель с концентрацией основных операционных издержек в Федеральном казначействе.</a:t>
            </a:r>
            <a:endParaRPr lang="ru-RU" altLang="ru-RU" sz="1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0183" y="227689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2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5801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859273"/>
              </p:ext>
            </p:extLst>
          </p:nvPr>
        </p:nvGraphicFramePr>
        <p:xfrm>
          <a:off x="31977" y="103786"/>
          <a:ext cx="9112023" cy="66880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5991"/>
                <a:gridCol w="2085880"/>
                <a:gridCol w="1728192"/>
                <a:gridCol w="1872208"/>
                <a:gridCol w="2339752"/>
              </a:tblGrid>
              <a:tr h="4690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Виды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контроля 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775" marR="3577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ВФК и ВФА в системе ГРБС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775" marR="3577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Контроль учредителя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775" marR="3577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Ведомственный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контроль в сфере закупок  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775" marR="3577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Внутренний контроль в учреждении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775" marR="35775" marT="0" marB="0"/>
                </a:tc>
              </a:tr>
              <a:tr h="19945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Правовые основания 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775" marR="3577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БК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РФ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(пункт 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статьи 160.2-1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),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Постановление Правительства РФ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 17.03.2014 № 193 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775" marR="3577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Пункт 5.1 ст. 32 Федерального закона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от 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12.01.1996 № 7-ФЗ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"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 некоммерческих организациях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Пункт  3.23 ст. 2 Федерального закона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от 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03.11.2006 № 174-ФЗ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 автономных учреждениях"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775" marR="3577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Постановление Правительства РФ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от 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10.02.2014 №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Правила 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осуществления ведомственного контроля в сфере закупок для обеспечения федеральных нужд.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775" marR="3577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Ст. 19 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Федерального закона №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402-ФЗ «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 бухгалтерском учете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Пункт 6 Инструкция по применению Единого плана счетов бухгалтерского учета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…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приказ Минфина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России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 01.12.2010 № 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157н)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775" marR="35775" marT="0" marB="0"/>
                </a:tc>
              </a:tr>
              <a:tr h="18508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Объекты контроля (аудита)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775" marR="3577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Для ВФК: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внутренние бюджетные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процедуры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Для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ВФА: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Структурные подразделения </a:t>
                      </a:r>
                      <a:r>
                        <a:rPr lang="ru-RU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ГАБСа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АБСа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подведомственные</a:t>
                      </a:r>
                      <a:r>
                        <a:rPr lang="ru-RU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им </a:t>
                      </a:r>
                      <a:r>
                        <a:rPr lang="ru-RU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АБСы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</a:t>
                      </a:r>
                      <a:r>
                        <a:rPr lang="ru-RU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ПБСы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775" marR="3577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Деятельность подведомственных бюджетных и казенных учреждений, а также автономных учреждений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775" marR="3577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Соблюдение подведомственными заказчиками законодательства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РФ о 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контрактной системе в сфере закупок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775" marR="3577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Совершаемые факты хозяйственной жизни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(сделка, событие, операция, которые оказывают или способны оказать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влияние…)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775" marR="35775" marT="0" marB="0"/>
                </a:tc>
              </a:tr>
              <a:tr h="138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Субъекты контроля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775" marR="3577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Для ВФК: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Лица, осуществляющие внутренние бюджетные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процедуры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Для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ВФА: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Внутренние аудиторы (структурное подразделение или уполномоченное лицо)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775" marR="3577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Органы, осуществляющие функции и полномочия учредителя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775" marR="3577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Органы ведомственного контроля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775" marR="3577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Экономические субъекты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(статья 2 Федерального закона № 402-ФЗ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35775" marR="35775" marT="0" marB="0"/>
                </a:tc>
              </a:tr>
            </a:tbl>
          </a:graphicData>
        </a:graphic>
      </p:graphicFrame>
      <p:sp>
        <p:nvSpPr>
          <p:cNvPr id="3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743038" y="103786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20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2154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4102" y="34944"/>
            <a:ext cx="68898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ctr"/>
            <a:r>
              <a:rPr lang="ru-RU" sz="2400" dirty="0">
                <a:solidFill>
                  <a:prstClr val="black"/>
                </a:solidFill>
                <a:cs typeface="Arial" panose="020B0604020202020204" pitchFamily="34" charset="0"/>
              </a:rPr>
              <a:t>Совершенствование организации и осуществления </a:t>
            </a:r>
            <a:endParaRPr lang="ru-RU" sz="2400" dirty="0" smtClean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indent="355600" algn="ctr"/>
            <a:r>
              <a:rPr lang="ru-RU" sz="2400" dirty="0" smtClean="0">
                <a:solidFill>
                  <a:prstClr val="black"/>
                </a:solidFill>
                <a:cs typeface="Arial" panose="020B0604020202020204" pitchFamily="34" charset="0"/>
              </a:rPr>
              <a:t>внутреннего </a:t>
            </a:r>
            <a:r>
              <a:rPr lang="ru-RU" sz="2400" dirty="0">
                <a:solidFill>
                  <a:prstClr val="black"/>
                </a:solidFill>
                <a:cs typeface="Arial" panose="020B0604020202020204" pitchFamily="34" charset="0"/>
              </a:rPr>
              <a:t>финансового контроля и </a:t>
            </a:r>
            <a:r>
              <a:rPr lang="ru-RU" sz="2400" dirty="0" smtClean="0">
                <a:solidFill>
                  <a:prstClr val="black"/>
                </a:solidFill>
                <a:cs typeface="Arial" panose="020B0604020202020204" pitchFamily="34" charset="0"/>
              </a:rPr>
              <a:t>аудита (2)</a:t>
            </a:r>
            <a:endParaRPr lang="ru-RU" sz="24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764" y="1379820"/>
            <a:ext cx="8640960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/>
            <a:r>
              <a:rPr lang="ru-RU" sz="1700" b="1" dirty="0" smtClean="0"/>
              <a:t>4. Возможность передачи полномочия по ВФА:</a:t>
            </a:r>
          </a:p>
          <a:p>
            <a:pPr indent="355600" algn="just"/>
            <a:r>
              <a:rPr lang="ru-RU" sz="1700" dirty="0" smtClean="0">
                <a:solidFill>
                  <a:prstClr val="black"/>
                </a:solidFill>
                <a:cs typeface="Arial" panose="020B0604020202020204" pitchFamily="34" charset="0"/>
              </a:rPr>
              <a:t>АБС, ПБС </a:t>
            </a:r>
            <a:r>
              <a:rPr lang="ru-RU" sz="1700" b="1" dirty="0" smtClean="0">
                <a:solidFill>
                  <a:prstClr val="black"/>
                </a:solidFill>
                <a:cs typeface="Arial" panose="020B0604020202020204" pitchFamily="34" charset="0"/>
              </a:rPr>
              <a:t>на основании соглашения и в порядке</a:t>
            </a:r>
            <a:r>
              <a:rPr lang="ru-RU" sz="1700" b="1" dirty="0" smtClean="0"/>
              <a:t>, </a:t>
            </a:r>
            <a:r>
              <a:rPr lang="ru-RU" sz="1700" dirty="0"/>
              <a:t>установленном соответствующим главным администратором бюджетных </a:t>
            </a:r>
            <a:r>
              <a:rPr lang="ru-RU" sz="1700" dirty="0" smtClean="0"/>
              <a:t>средств, </a:t>
            </a:r>
            <a:r>
              <a:rPr lang="ru-RU" sz="1700" b="1" dirty="0" smtClean="0"/>
              <a:t>смогут передать полномочия по ВФА</a:t>
            </a:r>
            <a:r>
              <a:rPr lang="ru-RU" sz="1700" dirty="0" smtClean="0"/>
              <a:t> соответствующему </a:t>
            </a:r>
            <a:r>
              <a:rPr lang="ru-RU" sz="1700" dirty="0" err="1" smtClean="0"/>
              <a:t>ГАБСу</a:t>
            </a:r>
            <a:r>
              <a:rPr lang="ru-RU" sz="1700" dirty="0" smtClean="0"/>
              <a:t> или другому </a:t>
            </a:r>
            <a:r>
              <a:rPr lang="ru-RU" sz="1700" dirty="0" err="1" smtClean="0"/>
              <a:t>АБСу</a:t>
            </a:r>
            <a:r>
              <a:rPr lang="ru-RU" sz="1700" dirty="0" smtClean="0"/>
              <a:t>.</a:t>
            </a:r>
          </a:p>
          <a:p>
            <a:pPr indent="355600" algn="just"/>
            <a:endParaRPr lang="ru-RU" sz="170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indent="355600"/>
            <a:r>
              <a:rPr lang="ru-RU" sz="1700" b="1" dirty="0" smtClean="0"/>
              <a:t>5. Стандарты ВФК и ВФА:</a:t>
            </a:r>
          </a:p>
          <a:p>
            <a:pPr indent="355600" algn="just"/>
            <a:r>
              <a:rPr lang="ru-RU" sz="1700" dirty="0" smtClean="0"/>
              <a:t>ВФК и ВФА осуществляются </a:t>
            </a:r>
            <a:r>
              <a:rPr lang="ru-RU" sz="1700" dirty="0"/>
              <a:t>в соответствии со стандартами  внутреннего финансового контроля и внутреннего финансового аудита, устанавливаемыми Министерством финансов Российской Федерации</a:t>
            </a:r>
            <a:r>
              <a:rPr lang="ru-RU" sz="1700" dirty="0" smtClean="0"/>
              <a:t>.</a:t>
            </a:r>
          </a:p>
          <a:p>
            <a:pPr indent="355600"/>
            <a:endParaRPr lang="ru-RU" b="1" dirty="0" smtClean="0"/>
          </a:p>
          <a:p>
            <a:pPr indent="355600"/>
            <a:endParaRPr lang="ru-RU" b="1" dirty="0"/>
          </a:p>
          <a:p>
            <a:pPr indent="355600"/>
            <a:endParaRPr lang="ru-RU" b="1" dirty="0" smtClean="0"/>
          </a:p>
          <a:p>
            <a:pPr indent="355600"/>
            <a:endParaRPr lang="ru-RU" b="1" dirty="0"/>
          </a:p>
          <a:p>
            <a:pPr indent="355600"/>
            <a:endParaRPr lang="ru-RU" b="1" dirty="0" smtClean="0"/>
          </a:p>
          <a:p>
            <a:pPr lvl="1" indent="355600" algn="just"/>
            <a:endParaRPr lang="ru-RU" sz="1500" b="1" dirty="0" smtClean="0"/>
          </a:p>
          <a:p>
            <a:pPr lvl="1" indent="355600" algn="just"/>
            <a:endParaRPr lang="ru-RU" sz="1500" b="1" dirty="0" smtClean="0"/>
          </a:p>
          <a:p>
            <a:pPr lvl="1" indent="355600" algn="just"/>
            <a:r>
              <a:rPr lang="ru-RU" sz="1500" b="1" dirty="0" smtClean="0"/>
              <a:t>Норма вступит в силу с 01 января 2019 года.</a:t>
            </a:r>
          </a:p>
          <a:p>
            <a:pPr lvl="1" indent="355600" algn="just"/>
            <a:r>
              <a:rPr lang="ru-RU" sz="1500" b="1" dirty="0" smtClean="0"/>
              <a:t>До указанного момента ВФК и ВФА осуществляется в соответствии с Порядками,</a:t>
            </a:r>
          </a:p>
          <a:p>
            <a:pPr lvl="1" indent="355600" algn="just"/>
            <a:r>
              <a:rPr lang="ru-RU" sz="1500" b="1" dirty="0" smtClean="0"/>
              <a:t>предусмотренными пунктом 5 статьи 160.2-1 БК РФ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2592" y="3942060"/>
            <a:ext cx="914400" cy="927100"/>
          </a:xfrm>
          <a:prstGeom prst="roundRect">
            <a:avLst/>
          </a:prstGeom>
          <a:gradFill>
            <a:gsLst>
              <a:gs pos="0">
                <a:srgbClr val="DDEBCF"/>
              </a:gs>
              <a:gs pos="70000">
                <a:srgbClr val="9CB86E"/>
              </a:gs>
              <a:gs pos="100000">
                <a:srgbClr val="156B13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БК РФ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691680" y="3942060"/>
            <a:ext cx="2520280" cy="927100"/>
          </a:xfrm>
          <a:prstGeom prst="roundRect">
            <a:avLst/>
          </a:prstGeom>
          <a:gradFill>
            <a:gsLst>
              <a:gs pos="0">
                <a:srgbClr val="DDEBCF"/>
              </a:gs>
              <a:gs pos="85000">
                <a:srgbClr val="9CB86E"/>
              </a:gs>
              <a:gs pos="100000">
                <a:srgbClr val="156B13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Стандарты ВФК и </a:t>
            </a:r>
            <a:r>
              <a:rPr lang="ru-RU" sz="1600" b="1" dirty="0" smtClean="0">
                <a:solidFill>
                  <a:schemeClr val="tx1"/>
                </a:solidFill>
              </a:rPr>
              <a:t>ВФА (нормативные акты Минфина России)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16602" y="3942060"/>
            <a:ext cx="4147886" cy="927100"/>
          </a:xfrm>
          <a:prstGeom prst="roundRect">
            <a:avLst/>
          </a:prstGeom>
          <a:gradFill>
            <a:gsLst>
              <a:gs pos="0">
                <a:srgbClr val="DDEBCF"/>
              </a:gs>
              <a:gs pos="70000">
                <a:srgbClr val="9CB86E"/>
              </a:gs>
              <a:gs pos="100000">
                <a:srgbClr val="156B13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Внутренние (ненормативные) акты ГАБСов, </a:t>
            </a:r>
            <a:r>
              <a:rPr lang="ru-RU" sz="1600" b="1" dirty="0" err="1">
                <a:solidFill>
                  <a:schemeClr val="tx1"/>
                </a:solidFill>
              </a:rPr>
              <a:t>АБСов</a:t>
            </a:r>
            <a:r>
              <a:rPr lang="ru-RU" sz="1600" b="1" dirty="0">
                <a:solidFill>
                  <a:schemeClr val="tx1"/>
                </a:solidFill>
              </a:rPr>
              <a:t>, </a:t>
            </a:r>
            <a:r>
              <a:rPr lang="ru-RU" sz="1600" b="1" dirty="0" err="1">
                <a:solidFill>
                  <a:schemeClr val="tx1"/>
                </a:solidFill>
              </a:rPr>
              <a:t>ПБСов</a:t>
            </a:r>
            <a:r>
              <a:rPr lang="ru-RU" sz="1600" b="1" dirty="0">
                <a:solidFill>
                  <a:schemeClr val="tx1"/>
                </a:solidFill>
              </a:rPr>
              <a:t>, ФО, принятые с соблюдением стандартов ВФК и ВФА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1086992" y="4163294"/>
            <a:ext cx="489204" cy="484632"/>
          </a:xfrm>
          <a:prstGeom prst="rightArrow">
            <a:avLst/>
          </a:prstGeom>
          <a:gradFill>
            <a:gsLst>
              <a:gs pos="1400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4217234" y="4163294"/>
            <a:ext cx="489204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84" y="5350827"/>
            <a:ext cx="799008" cy="948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0183" y="227689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21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931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88045" y="254940"/>
            <a:ext cx="69324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ctr"/>
            <a:r>
              <a:rPr lang="ru-RU" sz="2000" b="1" dirty="0"/>
              <a:t>Стандарты </a:t>
            </a:r>
            <a:r>
              <a:rPr lang="ru-RU" sz="2000" b="1" dirty="0" smtClean="0"/>
              <a:t>внутреннего финансового контроля и </a:t>
            </a:r>
          </a:p>
          <a:p>
            <a:pPr indent="355600" algn="ctr"/>
            <a:r>
              <a:rPr lang="ru-RU" sz="2000" b="1" dirty="0" smtClean="0"/>
              <a:t>внутреннего финансового аудита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7" y="1211419"/>
            <a:ext cx="8496945" cy="516141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ru-RU" dirty="0" smtClean="0"/>
              <a:t>Одновременно с внесением изменений в БК РФ разработаны </a:t>
            </a:r>
            <a:r>
              <a:rPr lang="ru-RU" dirty="0"/>
              <a:t>концептуальные подходы по "наполнению" стандартов, а также их примерный перечень</a:t>
            </a:r>
            <a:r>
              <a:rPr lang="ru-RU" dirty="0" smtClean="0"/>
              <a:t>:</a:t>
            </a:r>
          </a:p>
          <a:p>
            <a:endParaRPr lang="ru-RU" dirty="0"/>
          </a:p>
          <a:p>
            <a:pPr algn="ctr">
              <a:lnSpc>
                <a:spcPct val="130000"/>
              </a:lnSpc>
            </a:pPr>
            <a:r>
              <a:rPr lang="ru-RU" b="1" dirty="0"/>
              <a:t>Стандарты по внутреннему финансовому контролю:</a:t>
            </a:r>
          </a:p>
          <a:p>
            <a:pPr>
              <a:lnSpc>
                <a:spcPct val="130000"/>
              </a:lnSpc>
            </a:pPr>
            <a:r>
              <a:rPr lang="ru-RU" dirty="0"/>
              <a:t>1. «Организация и подготовка к проведению внутреннего финансового контроля»</a:t>
            </a:r>
          </a:p>
          <a:p>
            <a:pPr indent="-342900">
              <a:lnSpc>
                <a:spcPct val="130000"/>
              </a:lnSpc>
              <a:buAutoNum type="arabicPeriod" startAt="2"/>
            </a:pPr>
            <a:r>
              <a:rPr lang="ru-RU" dirty="0"/>
              <a:t>«Проведение внутреннего финансового контроля»</a:t>
            </a:r>
          </a:p>
          <a:p>
            <a:endParaRPr lang="ru-RU" dirty="0" smtClean="0"/>
          </a:p>
          <a:p>
            <a:pPr algn="ctr">
              <a:lnSpc>
                <a:spcPct val="130000"/>
              </a:lnSpc>
            </a:pPr>
            <a:r>
              <a:rPr lang="ru-RU" b="1" dirty="0" smtClean="0"/>
              <a:t>Стандарты </a:t>
            </a:r>
            <a:r>
              <a:rPr lang="ru-RU" b="1" dirty="0"/>
              <a:t>по внутреннему финансовому </a:t>
            </a:r>
            <a:r>
              <a:rPr lang="ru-RU" b="1" dirty="0" smtClean="0"/>
              <a:t>аудиту:</a:t>
            </a:r>
            <a:endParaRPr lang="ru-RU" b="1" dirty="0"/>
          </a:p>
          <a:p>
            <a:pPr>
              <a:lnSpc>
                <a:spcPct val="130000"/>
              </a:lnSpc>
            </a:pPr>
            <a:r>
              <a:rPr lang="ru-RU" dirty="0" smtClean="0"/>
              <a:t>3. «Организация </a:t>
            </a:r>
            <a:r>
              <a:rPr lang="ru-RU" dirty="0"/>
              <a:t>внутреннего финансового </a:t>
            </a:r>
            <a:r>
              <a:rPr lang="ru-RU" dirty="0" smtClean="0"/>
              <a:t>аудита»</a:t>
            </a:r>
            <a:endParaRPr lang="ru-RU" dirty="0"/>
          </a:p>
          <a:p>
            <a:pPr>
              <a:lnSpc>
                <a:spcPct val="130000"/>
              </a:lnSpc>
            </a:pPr>
            <a:r>
              <a:rPr lang="ru-RU" dirty="0" smtClean="0"/>
              <a:t>4. «Планирование </a:t>
            </a:r>
            <a:r>
              <a:rPr lang="ru-RU" dirty="0"/>
              <a:t>внутреннего финансового </a:t>
            </a:r>
            <a:r>
              <a:rPr lang="ru-RU" dirty="0" smtClean="0"/>
              <a:t>аудита»</a:t>
            </a:r>
            <a:endParaRPr lang="ru-RU" dirty="0"/>
          </a:p>
          <a:p>
            <a:pPr>
              <a:lnSpc>
                <a:spcPct val="130000"/>
              </a:lnSpc>
            </a:pPr>
            <a:r>
              <a:rPr lang="ru-RU" dirty="0" smtClean="0"/>
              <a:t>5. «Оценка </a:t>
            </a:r>
            <a:r>
              <a:rPr lang="ru-RU" dirty="0"/>
              <a:t>надежности внутреннего финансового </a:t>
            </a:r>
            <a:r>
              <a:rPr lang="ru-RU" dirty="0" smtClean="0"/>
              <a:t>контроля»</a:t>
            </a:r>
            <a:endParaRPr lang="ru-RU" dirty="0"/>
          </a:p>
          <a:p>
            <a:pPr>
              <a:lnSpc>
                <a:spcPct val="130000"/>
              </a:lnSpc>
            </a:pPr>
            <a:r>
              <a:rPr lang="ru-RU" dirty="0" smtClean="0"/>
              <a:t>6. «Аудит </a:t>
            </a:r>
            <a:r>
              <a:rPr lang="ru-RU" dirty="0"/>
              <a:t>бюджетной </a:t>
            </a:r>
            <a:r>
              <a:rPr lang="ru-RU" dirty="0" smtClean="0"/>
              <a:t>отчетности»</a:t>
            </a:r>
            <a:endParaRPr lang="ru-RU" dirty="0"/>
          </a:p>
          <a:p>
            <a:pPr>
              <a:lnSpc>
                <a:spcPct val="130000"/>
              </a:lnSpc>
            </a:pPr>
            <a:r>
              <a:rPr lang="ru-RU" dirty="0" smtClean="0"/>
              <a:t>7. «Подготовка </a:t>
            </a:r>
            <a:r>
              <a:rPr lang="ru-RU" dirty="0"/>
              <a:t>предложений по повышению результативности и экономности использования бюджетных </a:t>
            </a:r>
            <a:r>
              <a:rPr lang="ru-RU" dirty="0" smtClean="0"/>
              <a:t>средств»</a:t>
            </a:r>
            <a:endParaRPr lang="ru-RU" dirty="0"/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0183" y="227689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22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193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30526" y="141270"/>
            <a:ext cx="68134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ctr"/>
            <a:r>
              <a:rPr lang="ru-RU" sz="2400" dirty="0">
                <a:solidFill>
                  <a:prstClr val="black"/>
                </a:solidFill>
                <a:cs typeface="Arial" panose="020B0604020202020204" pitchFamily="34" charset="0"/>
              </a:rPr>
              <a:t>Совершенствование организации и осуществления </a:t>
            </a:r>
            <a:endParaRPr lang="ru-RU" sz="2400" dirty="0" smtClean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indent="355600" algn="ctr"/>
            <a:r>
              <a:rPr lang="ru-RU" sz="2400" dirty="0" smtClean="0">
                <a:solidFill>
                  <a:prstClr val="black"/>
                </a:solidFill>
                <a:cs typeface="Arial" panose="020B0604020202020204" pitchFamily="34" charset="0"/>
              </a:rPr>
              <a:t>внутреннего </a:t>
            </a:r>
            <a:r>
              <a:rPr lang="ru-RU" sz="2400" dirty="0">
                <a:solidFill>
                  <a:prstClr val="black"/>
                </a:solidFill>
                <a:cs typeface="Arial" panose="020B0604020202020204" pitchFamily="34" charset="0"/>
              </a:rPr>
              <a:t>финансового контроля и </a:t>
            </a:r>
            <a:r>
              <a:rPr lang="ru-RU" sz="2400" dirty="0" smtClean="0">
                <a:solidFill>
                  <a:prstClr val="black"/>
                </a:solidFill>
                <a:cs typeface="Arial" panose="020B0604020202020204" pitchFamily="34" charset="0"/>
              </a:rPr>
              <a:t>аудита (3)</a:t>
            </a:r>
            <a:endParaRPr lang="ru-RU" sz="24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450518"/>
            <a:ext cx="8928992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/>
            <a:r>
              <a:rPr lang="ru-RU" sz="1700" b="1" dirty="0" smtClean="0"/>
              <a:t>6. Увязка ВФК и ВФА с осуществлением финансового менеджмента:</a:t>
            </a:r>
          </a:p>
          <a:p>
            <a:pPr indent="355600" algn="just"/>
            <a:r>
              <a:rPr lang="ru-RU" sz="1700" dirty="0" smtClean="0"/>
              <a:t>ВФК и ВФА осуществляются </a:t>
            </a:r>
            <a:r>
              <a:rPr lang="ru-RU" sz="1700" dirty="0"/>
              <a:t>с учетом необходимости достижения целевых </a:t>
            </a:r>
            <a:r>
              <a:rPr lang="ru-RU" sz="1700" dirty="0" smtClean="0"/>
              <a:t>значений </a:t>
            </a:r>
            <a:r>
              <a:rPr lang="ru-RU" sz="1700" dirty="0"/>
              <a:t>показателей качества исполнения бюджетных </a:t>
            </a:r>
            <a:r>
              <a:rPr lang="ru-RU" sz="1700" dirty="0" smtClean="0"/>
              <a:t>полномочий </a:t>
            </a:r>
            <a:r>
              <a:rPr lang="ru-RU" sz="1700" b="1" dirty="0" smtClean="0"/>
              <a:t>(качества </a:t>
            </a:r>
            <a:r>
              <a:rPr lang="ru-RU" sz="1700" b="1" dirty="0"/>
              <a:t>финансового менеджмента</a:t>
            </a:r>
            <a:r>
              <a:rPr lang="ru-RU" sz="1700" b="1" dirty="0" smtClean="0"/>
              <a:t>)</a:t>
            </a:r>
            <a:r>
              <a:rPr lang="ru-RU" sz="1700" dirty="0" smtClean="0"/>
              <a:t>.</a:t>
            </a:r>
          </a:p>
          <a:p>
            <a:pPr indent="355600" algn="just"/>
            <a:endParaRPr lang="ru-RU" sz="1700" b="1" dirty="0"/>
          </a:p>
          <a:p>
            <a:pPr indent="355600" algn="just"/>
            <a:r>
              <a:rPr lang="ru-RU" sz="1500" b="1" dirty="0" smtClean="0"/>
              <a:t>Расчет </a:t>
            </a:r>
            <a:r>
              <a:rPr lang="ru-RU" sz="1500" b="1" dirty="0"/>
              <a:t>и анализ целевых значений показателей качества финансового </a:t>
            </a:r>
            <a:r>
              <a:rPr lang="ru-RU" sz="1500" b="1" dirty="0" smtClean="0"/>
              <a:t>менеджмента:</a:t>
            </a:r>
          </a:p>
          <a:p>
            <a:pPr indent="355600"/>
            <a:endParaRPr lang="ru-RU" b="1" dirty="0"/>
          </a:p>
          <a:p>
            <a:pPr indent="355600"/>
            <a:endParaRPr lang="ru-RU" b="1" dirty="0" smtClean="0"/>
          </a:p>
          <a:p>
            <a:pPr indent="355600"/>
            <a:endParaRPr lang="ru-RU" b="1" dirty="0"/>
          </a:p>
          <a:p>
            <a:pPr indent="355600"/>
            <a:endParaRPr lang="ru-RU" b="1" dirty="0" smtClean="0"/>
          </a:p>
          <a:p>
            <a:pPr indent="355600"/>
            <a:endParaRPr lang="ru-RU" b="1" dirty="0"/>
          </a:p>
          <a:p>
            <a:pPr indent="355600"/>
            <a:endParaRPr lang="ru-RU" b="1" dirty="0" smtClean="0"/>
          </a:p>
          <a:p>
            <a:pPr indent="355600"/>
            <a:endParaRPr lang="ru-RU" b="1" dirty="0"/>
          </a:p>
          <a:p>
            <a:pPr indent="355600"/>
            <a:endParaRPr lang="ru-RU" b="1" dirty="0" smtClean="0"/>
          </a:p>
          <a:p>
            <a:pPr indent="355600"/>
            <a:endParaRPr lang="ru-RU" b="1" dirty="0"/>
          </a:p>
          <a:p>
            <a:pPr indent="355600" algn="just"/>
            <a:endParaRPr lang="ru-RU" sz="1600" dirty="0" smtClean="0"/>
          </a:p>
          <a:p>
            <a:pPr indent="355600" algn="just"/>
            <a:r>
              <a:rPr lang="ru-RU" sz="1600" dirty="0" smtClean="0"/>
              <a:t>Минфин </a:t>
            </a:r>
            <a:r>
              <a:rPr lang="ru-RU" sz="1600" dirty="0"/>
              <a:t>России осуществляет нормативное и методическое обеспечение </a:t>
            </a:r>
            <a:r>
              <a:rPr lang="ru-RU" sz="1600" dirty="0" smtClean="0"/>
              <a:t>осуществления ВФК и ВФА, </a:t>
            </a:r>
            <a:r>
              <a:rPr lang="ru-RU" sz="1600" dirty="0"/>
              <a:t>а также </a:t>
            </a:r>
            <a:r>
              <a:rPr lang="ru-RU" sz="1600" dirty="0" smtClean="0"/>
              <a:t>проведения </a:t>
            </a:r>
            <a:r>
              <a:rPr lang="ru-RU" sz="1600" dirty="0"/>
              <a:t>финансовыми органами, главными администраторами бюджетных средств мониторинга качества финансового менеджмента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1560" y="3140968"/>
            <a:ext cx="1008112" cy="864096"/>
          </a:xfrm>
          <a:prstGeom prst="roundRect">
            <a:avLst/>
          </a:prstGeom>
          <a:gradFill>
            <a:gsLst>
              <a:gs pos="0">
                <a:srgbClr val="DDEBCF"/>
              </a:gs>
              <a:gs pos="70000">
                <a:srgbClr val="9CB86E"/>
              </a:gs>
              <a:gs pos="100000">
                <a:srgbClr val="156B13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chemeClr val="tx1"/>
                </a:solidFill>
              </a:rPr>
              <a:t>ФО</a:t>
            </a:r>
            <a:endParaRPr lang="ru-RU" sz="1700" b="1" dirty="0">
              <a:solidFill>
                <a:schemeClr val="tx1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1841322" y="3290194"/>
            <a:ext cx="489204" cy="484632"/>
          </a:xfrm>
          <a:prstGeom prst="rightArrow">
            <a:avLst/>
          </a:prstGeom>
          <a:gradFill>
            <a:gsLst>
              <a:gs pos="1400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55776" y="3140968"/>
            <a:ext cx="2376264" cy="864096"/>
          </a:xfrm>
          <a:prstGeom prst="roundRect">
            <a:avLst/>
          </a:prstGeom>
          <a:gradFill>
            <a:gsLst>
              <a:gs pos="0">
                <a:srgbClr val="DDEBCF"/>
              </a:gs>
              <a:gs pos="70000">
                <a:srgbClr val="9CB86E"/>
              </a:gs>
              <a:gs pos="100000">
                <a:srgbClr val="156B13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ГАБСы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92080" y="3140968"/>
            <a:ext cx="3744416" cy="86409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ФО устанавливает </a:t>
            </a:r>
            <a:r>
              <a:rPr lang="ru-RU" sz="1500" dirty="0" smtClean="0"/>
              <a:t>порядок </a:t>
            </a:r>
            <a:r>
              <a:rPr lang="ru-RU" sz="1500" dirty="0"/>
              <a:t>проведения мониторинга качества финансового менеджмента </a:t>
            </a:r>
            <a:r>
              <a:rPr lang="ru-RU" sz="1500" dirty="0" smtClean="0"/>
              <a:t>ГАБСов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1560" y="4255492"/>
            <a:ext cx="1008112" cy="901700"/>
          </a:xfrm>
          <a:prstGeom prst="roundRect">
            <a:avLst/>
          </a:prstGeom>
          <a:gradFill>
            <a:gsLst>
              <a:gs pos="0">
                <a:srgbClr val="DDEBCF"/>
              </a:gs>
              <a:gs pos="70000">
                <a:srgbClr val="9CB86E"/>
              </a:gs>
              <a:gs pos="100000">
                <a:srgbClr val="156B13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err="1" smtClean="0">
                <a:solidFill>
                  <a:schemeClr val="tx1"/>
                </a:solidFill>
              </a:rPr>
              <a:t>ГАБСы</a:t>
            </a:r>
            <a:endParaRPr lang="ru-RU" sz="17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55776" y="4250928"/>
            <a:ext cx="2376264" cy="906264"/>
          </a:xfrm>
          <a:prstGeom prst="roundRect">
            <a:avLst/>
          </a:prstGeom>
          <a:gradFill>
            <a:gsLst>
              <a:gs pos="0">
                <a:srgbClr val="DDEBCF"/>
              </a:gs>
              <a:gs pos="70000">
                <a:srgbClr val="9CB86E"/>
              </a:gs>
              <a:gs pos="100000">
                <a:srgbClr val="156B13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chemeClr val="tx1"/>
                </a:solidFill>
              </a:rPr>
              <a:t>Подведомственные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АБСы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</a:rPr>
              <a:t>ПБСы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1841322" y="4582456"/>
            <a:ext cx="489204" cy="484632"/>
          </a:xfrm>
          <a:prstGeom prst="rightArrow">
            <a:avLst/>
          </a:prstGeom>
          <a:gradFill>
            <a:gsLst>
              <a:gs pos="1400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292080" y="4255492"/>
            <a:ext cx="3744416" cy="9017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ГАБС устанавливает </a:t>
            </a:r>
            <a:r>
              <a:rPr lang="ru-RU" sz="1500" dirty="0">
                <a:solidFill>
                  <a:schemeClr val="tx1"/>
                </a:solidFill>
              </a:rPr>
              <a:t>порядок проведения мониторинга качества финансового менеджмента подведомственных </a:t>
            </a:r>
            <a:r>
              <a:rPr lang="ru-RU" sz="1500" dirty="0" err="1">
                <a:solidFill>
                  <a:schemeClr val="tx1"/>
                </a:solidFill>
              </a:rPr>
              <a:t>АБСов</a:t>
            </a:r>
            <a:r>
              <a:rPr lang="ru-RU" sz="1500" dirty="0">
                <a:solidFill>
                  <a:schemeClr val="tx1"/>
                </a:solidFill>
              </a:rPr>
              <a:t>, </a:t>
            </a:r>
            <a:r>
              <a:rPr lang="ru-RU" sz="1500" dirty="0" err="1">
                <a:solidFill>
                  <a:schemeClr val="tx1"/>
                </a:solidFill>
              </a:rPr>
              <a:t>ПБСов</a:t>
            </a:r>
            <a:endParaRPr lang="ru-RU" sz="1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293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32836" y="151903"/>
            <a:ext cx="691168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Подготовлены изменения </a:t>
            </a:r>
            <a:r>
              <a:rPr lang="ru-RU" dirty="0"/>
              <a:t>в </a:t>
            </a:r>
            <a:r>
              <a:rPr lang="ru-RU" dirty="0" smtClean="0"/>
              <a:t>Правила </a:t>
            </a:r>
            <a:r>
              <a:rPr lang="ru-RU" dirty="0"/>
              <a:t>осуществления главными администраторами средств федерального бюджета внутреннего финансового контроля и аудита </a:t>
            </a:r>
          </a:p>
          <a:p>
            <a:pPr algn="ctr"/>
            <a:r>
              <a:rPr lang="ru-RU" dirty="0"/>
              <a:t>(постановление Правительства Российской Федерации от 17.03.2014 № 193)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29" y="3069358"/>
            <a:ext cx="914348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    </a:t>
            </a:r>
          </a:p>
          <a:p>
            <a:pPr algn="ctr"/>
            <a:r>
              <a:rPr lang="ru-RU" sz="1600" b="1" dirty="0" smtClean="0"/>
              <a:t>1. Усиление </a:t>
            </a:r>
            <a:r>
              <a:rPr lang="ru-RU" sz="1600" b="1" dirty="0"/>
              <a:t>и конкретизация риск-ориентированного подхода к </a:t>
            </a:r>
            <a:endParaRPr lang="ru-RU" sz="1600" b="1" dirty="0" smtClean="0"/>
          </a:p>
          <a:p>
            <a:pPr algn="ctr"/>
            <a:r>
              <a:rPr lang="ru-RU" sz="1600" b="1" dirty="0" smtClean="0"/>
              <a:t>организации </a:t>
            </a:r>
            <a:r>
              <a:rPr lang="ru-RU" sz="1600" b="1" dirty="0"/>
              <a:t>и осуществлению ВФК и </a:t>
            </a:r>
            <a:r>
              <a:rPr lang="ru-RU" sz="1600" b="1" dirty="0" smtClean="0"/>
              <a:t>ВФА</a:t>
            </a:r>
            <a:endParaRPr lang="ru-RU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В карты </a:t>
            </a:r>
            <a:r>
              <a:rPr lang="ru-RU" sz="1600" dirty="0" smtClean="0"/>
              <a:t>ВФК включаются </a:t>
            </a:r>
            <a:r>
              <a:rPr lang="ru-RU" sz="1600" dirty="0"/>
              <a:t>операции </a:t>
            </a:r>
            <a:r>
              <a:rPr lang="ru-RU" sz="1600" b="1" dirty="0" smtClean="0"/>
              <a:t>со </a:t>
            </a:r>
            <a:r>
              <a:rPr lang="ru-RU" sz="1600" b="1" dirty="0"/>
              <a:t>значимыми бюджетными </a:t>
            </a:r>
            <a:r>
              <a:rPr lang="ru-RU" sz="1600" b="1" dirty="0" smtClean="0"/>
              <a:t>рисками</a:t>
            </a:r>
            <a:r>
              <a:rPr lang="ru-RU" sz="1600" dirty="0" smtClean="0"/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Необходимость проведения контрольных действий, способы и характер их осуществления </a:t>
            </a:r>
            <a:r>
              <a:rPr lang="ru-RU" sz="1600" b="1" dirty="0" smtClean="0"/>
              <a:t>определяется по результатам оценки</a:t>
            </a:r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sz="1600" dirty="0" smtClean="0"/>
              <a:t>бюджетных рисков;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dirty="0" smtClean="0"/>
          </a:p>
          <a:p>
            <a:pPr algn="ctr"/>
            <a:r>
              <a:rPr lang="ru-RU" sz="1600" b="1" dirty="0" smtClean="0"/>
              <a:t>	2</a:t>
            </a:r>
            <a:r>
              <a:rPr lang="ru-RU" sz="1600" b="1" dirty="0"/>
              <a:t>. </a:t>
            </a:r>
            <a:r>
              <a:rPr lang="ru-RU" sz="1600" b="1" dirty="0" smtClean="0"/>
              <a:t>Определение достоверности </a:t>
            </a:r>
            <a:r>
              <a:rPr lang="ru-RU" sz="1600" b="1" dirty="0"/>
              <a:t>проверяемых данных и </a:t>
            </a:r>
            <a:r>
              <a:rPr lang="ru-RU" sz="1600" b="1" dirty="0" smtClean="0"/>
              <a:t>используемых </a:t>
            </a:r>
          </a:p>
          <a:p>
            <a:pPr algn="ctr"/>
            <a:r>
              <a:rPr lang="ru-RU" sz="1600" b="1" dirty="0" smtClean="0"/>
              <a:t>в </a:t>
            </a:r>
            <a:r>
              <a:rPr lang="ru-RU" sz="1600" b="1" dirty="0"/>
              <a:t>отношении них методов </a:t>
            </a:r>
            <a:r>
              <a:rPr lang="ru-RU" sz="1600" b="1" dirty="0" smtClean="0"/>
              <a:t>аудита</a:t>
            </a:r>
            <a:endParaRPr lang="ru-RU" sz="1600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Оценка рисков </a:t>
            </a:r>
            <a:r>
              <a:rPr lang="ru-RU" sz="1600" dirty="0"/>
              <a:t>искажений бюджетной отчетности осуществляется по двум параметрам: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ru-RU" sz="1600" dirty="0"/>
              <a:t>Существенность </a:t>
            </a:r>
            <a:r>
              <a:rPr lang="ru-RU" sz="1600" dirty="0" smtClean="0"/>
              <a:t>ошибки;</a:t>
            </a:r>
            <a:endParaRPr lang="ru-RU" sz="1600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ru-RU" sz="1600" dirty="0" smtClean="0"/>
              <a:t>Вероятность допущения ошибки;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Определение </a:t>
            </a:r>
            <a:r>
              <a:rPr lang="ru-RU" sz="1600" b="1" dirty="0" smtClean="0"/>
              <a:t>по </a:t>
            </a:r>
            <a:r>
              <a:rPr lang="ru-RU" sz="1600" b="1" dirty="0"/>
              <a:t>результатам оценки рисков </a:t>
            </a:r>
            <a:r>
              <a:rPr lang="ru-RU" sz="1600" dirty="0"/>
              <a:t>подлежащих проверке элементов отчетности, объема выборки данных, используемых для подтверждения достоверности информации, содержащейся в бюджетной отчетности, а также </a:t>
            </a:r>
            <a:r>
              <a:rPr lang="ru-RU" sz="1600" b="1" dirty="0"/>
              <a:t>применяемых</a:t>
            </a:r>
            <a:r>
              <a:rPr lang="ru-RU" sz="1600" dirty="0"/>
              <a:t> к ним соответствующих </a:t>
            </a:r>
            <a:r>
              <a:rPr lang="ru-RU" sz="1600" b="1" dirty="0"/>
              <a:t>методов аудита:</a:t>
            </a:r>
          </a:p>
          <a:p>
            <a:endParaRPr lang="ru-RU" sz="1600" dirty="0" smtClean="0"/>
          </a:p>
          <a:p>
            <a:pPr marL="285750" indent="-285750">
              <a:spcBef>
                <a:spcPct val="0"/>
              </a:spcBef>
              <a:buClrTx/>
            </a:pPr>
            <a:endParaRPr lang="ru-RU" altLang="ru-RU" sz="1600" b="1" dirty="0">
              <a:solidFill>
                <a:schemeClr val="tx2"/>
              </a:solidFill>
              <a:cs typeface="Arial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828240"/>
              </p:ext>
            </p:extLst>
          </p:nvPr>
        </p:nvGraphicFramePr>
        <p:xfrm>
          <a:off x="1429" y="1687598"/>
          <a:ext cx="9142571" cy="13817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858872"/>
                <a:gridCol w="7283699"/>
              </a:tblGrid>
              <a:tr h="0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Риск искажения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Применяемые</a:t>
                      </a:r>
                      <a:r>
                        <a:rPr lang="ru-RU" sz="1500" baseline="0" dirty="0" smtClean="0"/>
                        <a:t> методы аудита</a:t>
                      </a:r>
                      <a:endParaRPr lang="ru-RU" sz="15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высокий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2 и более методов: инспектирование, пересчет, подтверждение,</a:t>
                      </a:r>
                      <a:r>
                        <a:rPr lang="ru-RU" sz="1500" baseline="0" dirty="0" smtClean="0"/>
                        <a:t> запрос</a:t>
                      </a:r>
                      <a:endParaRPr lang="ru-RU" sz="15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средний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По решению руководителя субъекта ВФА</a:t>
                      </a:r>
                      <a:endParaRPr lang="ru-RU" sz="1500" dirty="0"/>
                    </a:p>
                  </a:txBody>
                  <a:tcPr/>
                </a:tc>
              </a:tr>
              <a:tr h="235319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низкий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Аналитические процедуры</a:t>
                      </a:r>
                      <a:r>
                        <a:rPr lang="ru-RU" sz="1500" baseline="0" dirty="0" smtClean="0"/>
                        <a:t> и(или) наблюдение / аудит не производится</a:t>
                      </a:r>
                      <a:endParaRPr lang="ru-RU" sz="15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616437" y="0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24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1610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115878" y="247901"/>
            <a:ext cx="6781187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800" dirty="0" smtClean="0">
                <a:solidFill>
                  <a:prstClr val="black"/>
                </a:solidFill>
                <a:cs typeface="Arial" panose="020B0604020202020204" pitchFamily="34" charset="0"/>
              </a:rPr>
              <a:t>Расширение сферы внутреннего государственного</a:t>
            </a:r>
          </a:p>
          <a:p>
            <a:pPr algn="ctr">
              <a:lnSpc>
                <a:spcPts val="2200"/>
              </a:lnSpc>
            </a:pPr>
            <a:r>
              <a:rPr lang="ru-RU" sz="2800" dirty="0" smtClean="0">
                <a:solidFill>
                  <a:prstClr val="black"/>
                </a:solidFill>
                <a:cs typeface="Arial" panose="020B0604020202020204" pitchFamily="34" charset="0"/>
              </a:rPr>
              <a:t> (муниципального) финансового контроля</a:t>
            </a:r>
            <a:endParaRPr lang="ru-RU" sz="28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7543" y="2057010"/>
            <a:ext cx="8002873" cy="148748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prstClr val="black"/>
                </a:solidFill>
              </a:rPr>
              <a:t>ВГМФК – контрольная деятельность  ФК, региональных и муниципальных </a:t>
            </a:r>
            <a:r>
              <a:rPr lang="ru-RU" dirty="0" err="1" smtClean="0">
                <a:solidFill>
                  <a:prstClr val="black"/>
                </a:solidFill>
              </a:rPr>
              <a:t>финнадзоров</a:t>
            </a:r>
            <a:r>
              <a:rPr lang="ru-RU" dirty="0" smtClean="0">
                <a:solidFill>
                  <a:prstClr val="black"/>
                </a:solidFill>
              </a:rPr>
              <a:t>, финансовых органов в целях обеспечения соблюдения бюджетного законодательства </a:t>
            </a:r>
            <a:r>
              <a:rPr lang="ru-RU" b="1" dirty="0" smtClean="0">
                <a:solidFill>
                  <a:prstClr val="black"/>
                </a:solidFill>
              </a:rPr>
              <a:t>(надзор в сфере бюджетных правоотношений)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01492" y="1560464"/>
            <a:ext cx="180020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00" b="1" dirty="0" smtClean="0">
                <a:solidFill>
                  <a:prstClr val="black"/>
                </a:solidFill>
              </a:rPr>
              <a:t>Сейчас</a:t>
            </a:r>
            <a:r>
              <a:rPr lang="en-US" sz="1900" b="1" dirty="0" smtClean="0">
                <a:solidFill>
                  <a:prstClr val="black"/>
                </a:solidFill>
              </a:rPr>
              <a:t>:</a:t>
            </a:r>
            <a:endParaRPr lang="ru-RU" sz="1900" b="1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01492" y="3638270"/>
            <a:ext cx="180020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00" b="1" dirty="0" smtClean="0">
                <a:solidFill>
                  <a:prstClr val="black"/>
                </a:solidFill>
              </a:rPr>
              <a:t>Предлагается</a:t>
            </a:r>
            <a:r>
              <a:rPr lang="en-US" sz="1900" b="1" dirty="0" smtClean="0">
                <a:solidFill>
                  <a:prstClr val="black"/>
                </a:solidFill>
              </a:rPr>
              <a:t>:</a:t>
            </a:r>
            <a:endParaRPr lang="ru-RU" sz="1900" b="1" dirty="0">
              <a:solidFill>
                <a:prstClr val="black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538885" y="4022991"/>
            <a:ext cx="8002872" cy="1969770"/>
            <a:chOff x="891221" y="2127604"/>
            <a:chExt cx="4619009" cy="1969770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938230" y="2127604"/>
              <a:ext cx="4572000" cy="196977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/>
              <a:endParaRPr lang="ru-RU" sz="1400" dirty="0" smtClean="0">
                <a:solidFill>
                  <a:prstClr val="black"/>
                </a:solidFill>
              </a:endParaRPr>
            </a:p>
            <a:p>
              <a:pPr algn="just"/>
              <a:r>
                <a:rPr lang="ru-RU" dirty="0" smtClean="0">
                  <a:solidFill>
                    <a:prstClr val="black"/>
                  </a:solidFill>
                </a:rPr>
                <a:t>ВГМФК – надзор </a:t>
              </a:r>
              <a:r>
                <a:rPr lang="ru-RU" dirty="0">
                  <a:solidFill>
                    <a:prstClr val="black"/>
                  </a:solidFill>
                </a:rPr>
                <a:t>в сфере бюджетных </a:t>
              </a:r>
              <a:r>
                <a:rPr lang="ru-RU" dirty="0" smtClean="0">
                  <a:solidFill>
                    <a:prstClr val="black"/>
                  </a:solidFill>
                </a:rPr>
                <a:t>правоотношений </a:t>
              </a:r>
              <a:r>
                <a:rPr lang="ru-RU" b="1" dirty="0" smtClean="0">
                  <a:solidFill>
                    <a:prstClr val="black"/>
                  </a:solidFill>
                </a:rPr>
                <a:t>и за соблюдением положений</a:t>
              </a:r>
              <a:r>
                <a:rPr lang="ru-RU" dirty="0" smtClean="0">
                  <a:solidFill>
                    <a:prstClr val="black"/>
                  </a:solidFill>
                </a:rPr>
                <a:t> </a:t>
              </a:r>
              <a:r>
                <a:rPr lang="ru-RU" b="1" dirty="0" smtClean="0">
                  <a:solidFill>
                    <a:prstClr val="black"/>
                  </a:solidFill>
                </a:rPr>
                <a:t>НПА, обусловливающих расходные обязательства</a:t>
              </a:r>
              <a:r>
                <a:rPr lang="ru-RU" dirty="0">
                  <a:solidFill>
                    <a:prstClr val="black"/>
                  </a:solidFill>
                </a:rPr>
                <a:t> </a:t>
              </a:r>
              <a:r>
                <a:rPr lang="ru-RU" dirty="0" smtClean="0">
                  <a:solidFill>
                    <a:prstClr val="black"/>
                  </a:solidFill>
                </a:rPr>
                <a:t>или устанавливающих  </a:t>
              </a:r>
              <a:r>
                <a:rPr lang="ru-RU" b="1" dirty="0" smtClean="0">
                  <a:solidFill>
                    <a:prstClr val="black"/>
                  </a:solidFill>
                </a:rPr>
                <a:t>порядок формирования документов, используемых для обоснований бюджетных ассигнований</a:t>
              </a:r>
              <a:r>
                <a:rPr lang="ru-RU" dirty="0" smtClean="0">
                  <a:solidFill>
                    <a:prstClr val="black"/>
                  </a:solidFill>
                </a:rPr>
                <a:t>, соблюдением  условий государственных (муниципальных) контрактов, договоров (соглашений) о предоставлении средств из бюджета </a:t>
              </a: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891221" y="2160903"/>
              <a:ext cx="4619009" cy="191070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002060"/>
                </a:solidFill>
              </a:endParaRPr>
            </a:p>
          </p:txBody>
        </p:sp>
      </p:grp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70416" y="142629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25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5652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42847"/>
              </p:ext>
            </p:extLst>
          </p:nvPr>
        </p:nvGraphicFramePr>
        <p:xfrm>
          <a:off x="111634" y="1124743"/>
          <a:ext cx="8848724" cy="5488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8505"/>
                <a:gridCol w="4400219"/>
              </a:tblGrid>
              <a:tr h="44479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Действующая</a:t>
                      </a:r>
                      <a:r>
                        <a:rPr lang="ru-RU" sz="2000" baseline="0" dirty="0" smtClean="0"/>
                        <a:t> редакция БК</a:t>
                      </a:r>
                      <a:endParaRPr lang="ru-RU" sz="2000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Предлагаемая </a:t>
                      </a:r>
                      <a:r>
                        <a:rPr lang="ru-RU" sz="2000" baseline="0" dirty="0" smtClean="0"/>
                        <a:t>редакция</a:t>
                      </a:r>
                      <a:endParaRPr lang="ru-RU" sz="2000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1079208"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</a:t>
                      </a:r>
                      <a:r>
                        <a:rPr lang="ru-RU" sz="1800" dirty="0" smtClean="0"/>
                        <a:t>а</a:t>
                      </a:r>
                      <a:r>
                        <a:rPr lang="ru-RU" sz="1800" baseline="0" dirty="0" smtClean="0"/>
                        <a:t> каждом уровне бюджетной системы устанавливается свой порядок внутреннего госфинконтроля (на федеральном уровне  для ФК – ППРФ № 1092)</a:t>
                      </a:r>
                      <a:endParaRPr lang="ru-RU" sz="1800" dirty="0" smtClean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Для всех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уровней бюджетной системы устанавливаются единые стандарты контроля, определяющие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принципы,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</a:rPr>
                        <a:t> определения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, основания и порядок проведения контрольных мероприятий, права и обязанности контролеров и объектов контроля, порядок 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</a:rPr>
                        <a:t>досудебного обжалования,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</a:rPr>
                        <a:t>внутреннего контроля качества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 проведения проверок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321567"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</a:t>
                      </a:r>
                      <a:r>
                        <a:rPr lang="ru-RU" sz="1800" dirty="0" smtClean="0"/>
                        <a:t>тдельный</a:t>
                      </a:r>
                      <a:r>
                        <a:rPr lang="ru-RU" sz="1800" baseline="0" dirty="0" smtClean="0"/>
                        <a:t> порядок финансового контроля в сфере закупок, общие требования к региональным и муниципальным порядкам финансового контроля в сфере закупок</a:t>
                      </a:r>
                      <a:endParaRPr lang="ru-RU" sz="18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563925"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dirty="0" smtClean="0"/>
                        <a:t>Порядок</a:t>
                      </a:r>
                      <a:r>
                        <a:rPr lang="ru-RU" sz="1800" baseline="0" dirty="0" smtClean="0"/>
                        <a:t> внутреннего госфинконтроля устанавливает основания и порядок проведения контрольных мероприятий, права и обязанности контролеров и объектов контроля при проведении проверок 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 каждом уровне бюджетной системы принимаются локальные стандарты внутренней организации госфинконтроля 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соответствии с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утвержденными 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федеральными стандартами</a:t>
                      </a:r>
                      <a:endParaRPr lang="ru-RU" sz="1800" b="1" dirty="0" smtClean="0"/>
                    </a:p>
                    <a:p>
                      <a:pPr>
                        <a:lnSpc>
                          <a:spcPts val="1700"/>
                        </a:lnSpc>
                      </a:pP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079208"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каждом уровне бюджетной системы принимаются стандарты внутреннего госфинконтроля в соответствии с утвержденными порядками 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Порядки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 осуществления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 внутреннего госфинконтроля действуют 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</a:rPr>
                        <a:t>до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</a:rPr>
                        <a:t>01.01.2019 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4"/>
          <p:cNvSpPr/>
          <p:nvPr/>
        </p:nvSpPr>
        <p:spPr>
          <a:xfrm>
            <a:off x="2169042" y="319333"/>
            <a:ext cx="7011470" cy="667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400" dirty="0" smtClean="0">
                <a:solidFill>
                  <a:prstClr val="black"/>
                </a:solidFill>
                <a:cs typeface="Arial" panose="020B0604020202020204" pitchFamily="34" charset="0"/>
              </a:rPr>
              <a:t>Система стандартов внутреннего государственного </a:t>
            </a:r>
          </a:p>
          <a:p>
            <a:pPr algn="ctr">
              <a:lnSpc>
                <a:spcPts val="2200"/>
              </a:lnSpc>
            </a:pPr>
            <a:r>
              <a:rPr lang="ru-RU" sz="2400" dirty="0" smtClean="0">
                <a:solidFill>
                  <a:prstClr val="black"/>
                </a:solidFill>
                <a:cs typeface="Arial" panose="020B0604020202020204" pitchFamily="34" charset="0"/>
              </a:rPr>
              <a:t>(муниципального) финансового контроля (1)</a:t>
            </a:r>
            <a:endParaRPr lang="ru-RU" sz="24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615526" y="0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26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0660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2169836" y="640154"/>
            <a:ext cx="7010675" cy="667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400" dirty="0" smtClean="0">
                <a:solidFill>
                  <a:prstClr val="black"/>
                </a:solidFill>
                <a:cs typeface="Arial" panose="020B0604020202020204" pitchFamily="34" charset="0"/>
              </a:rPr>
              <a:t>Система стандартов внутреннего государственного </a:t>
            </a:r>
          </a:p>
          <a:p>
            <a:pPr algn="ctr">
              <a:lnSpc>
                <a:spcPts val="2200"/>
              </a:lnSpc>
            </a:pPr>
            <a:r>
              <a:rPr lang="ru-RU" sz="2400" dirty="0" smtClean="0">
                <a:solidFill>
                  <a:prstClr val="black"/>
                </a:solidFill>
                <a:cs typeface="Arial" panose="020B0604020202020204" pitchFamily="34" charset="0"/>
              </a:rPr>
              <a:t>(муниципального) финансового контроля (2)</a:t>
            </a:r>
            <a:endParaRPr lang="ru-RU" sz="24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71002" y="1809420"/>
            <a:ext cx="8280919" cy="4411983"/>
            <a:chOff x="-2726" y="1545636"/>
            <a:chExt cx="8463158" cy="3239054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2195737" y="1545636"/>
              <a:ext cx="6202331" cy="540060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62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prstClr val="white"/>
                  </a:solidFill>
                </a:rPr>
                <a:t>1 </a:t>
              </a:r>
              <a:r>
                <a:rPr lang="ru-RU" sz="2000" b="1" dirty="0" smtClean="0">
                  <a:solidFill>
                    <a:prstClr val="white"/>
                  </a:solidFill>
                </a:rPr>
                <a:t>уровень: «стандарт стандартов», принципы</a:t>
              </a:r>
              <a:endParaRPr lang="ru-RU" sz="2000" b="1" dirty="0">
                <a:solidFill>
                  <a:prstClr val="white"/>
                </a:solidFill>
              </a:endParaRP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2195736" y="2318264"/>
              <a:ext cx="6202331" cy="540060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63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>
                  <a:solidFill>
                    <a:prstClr val="white"/>
                  </a:solidFill>
                </a:rPr>
                <a:t>2</a:t>
              </a:r>
              <a:r>
                <a:rPr lang="en-US" sz="2000" b="1" dirty="0" smtClean="0">
                  <a:solidFill>
                    <a:prstClr val="white"/>
                  </a:solidFill>
                </a:rPr>
                <a:t> </a:t>
              </a:r>
              <a:r>
                <a:rPr lang="ru-RU" sz="2000" b="1" dirty="0">
                  <a:solidFill>
                    <a:prstClr val="white"/>
                  </a:solidFill>
                </a:rPr>
                <a:t>уровень: общие стандарты</a:t>
              </a: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2195736" y="3090461"/>
              <a:ext cx="6202332" cy="540060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62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prstClr val="white"/>
                  </a:solidFill>
                </a:rPr>
                <a:t>3</a:t>
              </a:r>
              <a:r>
                <a:rPr lang="en-US" sz="2000" b="1" dirty="0" smtClean="0">
                  <a:solidFill>
                    <a:prstClr val="white"/>
                  </a:solidFill>
                </a:rPr>
                <a:t> </a:t>
              </a:r>
              <a:r>
                <a:rPr lang="ru-RU" sz="2000" b="1" dirty="0" smtClean="0">
                  <a:solidFill>
                    <a:prstClr val="white"/>
                  </a:solidFill>
                </a:rPr>
                <a:t>уровень: специальные стандарты</a:t>
              </a:r>
              <a:endParaRPr lang="ru-RU" sz="2000" b="1" dirty="0">
                <a:solidFill>
                  <a:prstClr val="white"/>
                </a:solidFill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2195734" y="3867894"/>
              <a:ext cx="6264698" cy="864096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62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prstClr val="white"/>
                  </a:solidFill>
                </a:rPr>
                <a:t>4</a:t>
              </a:r>
              <a:r>
                <a:rPr lang="en-US" sz="2000" b="1" dirty="0" smtClean="0">
                  <a:solidFill>
                    <a:prstClr val="white"/>
                  </a:solidFill>
                </a:rPr>
                <a:t> </a:t>
              </a:r>
              <a:r>
                <a:rPr lang="ru-RU" sz="2000" b="1" dirty="0" smtClean="0">
                  <a:solidFill>
                    <a:prstClr val="white"/>
                  </a:solidFill>
                </a:rPr>
                <a:t>уровень: стандарты внутренней организации, внутренние регламенты, методические рекомендации, классификаторы </a:t>
              </a:r>
              <a:endParaRPr lang="ru-RU" sz="2000" b="1" dirty="0">
                <a:solidFill>
                  <a:prstClr val="white"/>
                </a:solidFill>
              </a:endParaRPr>
            </a:p>
          </p:txBody>
        </p:sp>
        <p:sp>
          <p:nvSpPr>
            <p:cNvPr id="11" name="Стрелка вниз 10"/>
            <p:cNvSpPr/>
            <p:nvPr/>
          </p:nvSpPr>
          <p:spPr>
            <a:xfrm>
              <a:off x="5134884" y="2102240"/>
              <a:ext cx="324036" cy="216024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Стрелка вниз 11"/>
            <p:cNvSpPr/>
            <p:nvPr/>
          </p:nvSpPr>
          <p:spPr>
            <a:xfrm>
              <a:off x="5134884" y="2874437"/>
              <a:ext cx="324036" cy="216024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Стрелка вниз 12"/>
            <p:cNvSpPr/>
            <p:nvPr/>
          </p:nvSpPr>
          <p:spPr>
            <a:xfrm>
              <a:off x="5134882" y="3653081"/>
              <a:ext cx="324036" cy="216024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" name="Правая фигурная скобка 13"/>
            <p:cNvSpPr/>
            <p:nvPr/>
          </p:nvSpPr>
          <p:spPr>
            <a:xfrm rot="10800000">
              <a:off x="1763688" y="1545636"/>
              <a:ext cx="266491" cy="2084885"/>
            </a:xfrm>
            <a:prstGeom prst="rightBrace">
              <a:avLst>
                <a:gd name="adj1" fmla="val 8333"/>
                <a:gd name="adj2" fmla="val 49654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5494" y="2289952"/>
              <a:ext cx="1800202" cy="969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900" b="1" dirty="0" smtClean="0">
                  <a:solidFill>
                    <a:prstClr val="black"/>
                  </a:solidFill>
                </a:rPr>
                <a:t>Правительство</a:t>
              </a:r>
              <a:br>
                <a:rPr lang="ru-RU" sz="1900" b="1" dirty="0" smtClean="0">
                  <a:solidFill>
                    <a:prstClr val="black"/>
                  </a:solidFill>
                </a:rPr>
              </a:br>
              <a:r>
                <a:rPr lang="ru-RU" sz="1900" b="1" dirty="0" smtClean="0">
                  <a:solidFill>
                    <a:prstClr val="black"/>
                  </a:solidFill>
                </a:rPr>
                <a:t>Российской</a:t>
              </a:r>
              <a:br>
                <a:rPr lang="ru-RU" sz="1900" b="1" dirty="0" smtClean="0">
                  <a:solidFill>
                    <a:prstClr val="black"/>
                  </a:solidFill>
                </a:rPr>
              </a:br>
              <a:r>
                <a:rPr lang="ru-RU" sz="1900" b="1" dirty="0" smtClean="0">
                  <a:solidFill>
                    <a:prstClr val="black"/>
                  </a:solidFill>
                </a:rPr>
                <a:t>Федерации </a:t>
              </a:r>
              <a:endParaRPr lang="ru-RU" sz="1900" b="1" dirty="0">
                <a:solidFill>
                  <a:prstClr val="black"/>
                </a:solidFill>
              </a:endParaRPr>
            </a:p>
          </p:txBody>
        </p:sp>
        <p:sp>
          <p:nvSpPr>
            <p:cNvPr id="16" name="Правая фигурная скобка 15"/>
            <p:cNvSpPr/>
            <p:nvPr/>
          </p:nvSpPr>
          <p:spPr>
            <a:xfrm rot="10800000">
              <a:off x="1764257" y="3783781"/>
              <a:ext cx="266492" cy="948209"/>
            </a:xfrm>
            <a:prstGeom prst="rightBrace">
              <a:avLst>
                <a:gd name="adj1" fmla="val 8333"/>
                <a:gd name="adj2" fmla="val 49654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-2726" y="3815194"/>
              <a:ext cx="1800202" cy="969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900" b="1" dirty="0" smtClean="0">
                  <a:solidFill>
                    <a:prstClr val="black"/>
                  </a:solidFill>
                </a:rPr>
                <a:t>Минфин России, органы ВГМФК </a:t>
              </a:r>
              <a:endParaRPr lang="ru-RU" sz="19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18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90899" y="37092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27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95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5270" y="1383618"/>
            <a:ext cx="8426356" cy="291763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spcBef>
                <a:spcPts val="300"/>
              </a:spcBef>
            </a:pPr>
            <a:endParaRPr lang="ru-RU" dirty="0" smtClean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325270" y="1677867"/>
            <a:ext cx="8609133" cy="4392487"/>
            <a:chOff x="134286" y="854843"/>
            <a:chExt cx="8796670" cy="3517107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134286" y="1790381"/>
              <a:ext cx="1715001" cy="894560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73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700" b="1" dirty="0" smtClean="0">
                  <a:solidFill>
                    <a:prstClr val="white"/>
                  </a:solidFill>
                </a:rPr>
                <a:t>Планирование контрольной деятельности</a:t>
              </a:r>
              <a:endParaRPr lang="ru-RU" sz="1700" b="1" dirty="0">
                <a:solidFill>
                  <a:prstClr val="white"/>
                </a:solidFill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697158" y="854843"/>
              <a:ext cx="7992888" cy="496665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73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prstClr val="white"/>
                  </a:solidFill>
                </a:rPr>
                <a:t>Общие стандарты (основы организации деятельности)</a:t>
              </a:r>
              <a:endParaRPr lang="ru-RU" sz="2000" b="1" dirty="0">
                <a:solidFill>
                  <a:prstClr val="white"/>
                </a:solidFill>
              </a:endParaRP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7236296" y="1790382"/>
              <a:ext cx="1694660" cy="947609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73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700" b="1" dirty="0" smtClean="0">
                  <a:solidFill>
                    <a:prstClr val="white"/>
                  </a:solidFill>
                </a:rPr>
                <a:t>Отчет о результатах контрольной деятельности </a:t>
              </a:r>
              <a:endParaRPr lang="ru-RU" sz="1700" b="1" dirty="0">
                <a:solidFill>
                  <a:prstClr val="white"/>
                </a:solidFill>
              </a:endParaRPr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>
              <a:off x="4671630" y="1351507"/>
              <a:ext cx="0" cy="19412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273222" y="1532890"/>
              <a:ext cx="6823994" cy="849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 стрелкой 10"/>
            <p:cNvCxnSpPr/>
            <p:nvPr/>
          </p:nvCxnSpPr>
          <p:spPr>
            <a:xfrm>
              <a:off x="1273222" y="1537138"/>
              <a:ext cx="0" cy="25462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>
              <a:off x="8083626" y="1545636"/>
              <a:ext cx="0" cy="24474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Скругленный прямоугольник 12"/>
            <p:cNvSpPr/>
            <p:nvPr/>
          </p:nvSpPr>
          <p:spPr>
            <a:xfrm>
              <a:off x="1926360" y="1805225"/>
              <a:ext cx="1768699" cy="904922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73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700" b="1" dirty="0" smtClean="0">
                  <a:solidFill>
                    <a:prstClr val="white"/>
                  </a:solidFill>
                </a:rPr>
                <a:t>Организация и осуществление контрольного мероприятия</a:t>
              </a:r>
              <a:endParaRPr lang="ru-RU" sz="1700" b="1" dirty="0">
                <a:solidFill>
                  <a:prstClr val="white"/>
                </a:solidFill>
              </a:endParaRP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5554706" y="1796380"/>
              <a:ext cx="1634989" cy="934991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73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700" b="1" dirty="0" smtClean="0">
                  <a:solidFill>
                    <a:prstClr val="white"/>
                  </a:solidFill>
                </a:rPr>
                <a:t>Досудебное обжалование</a:t>
              </a:r>
              <a:endParaRPr lang="ru-RU" sz="1700" b="1" dirty="0">
                <a:solidFill>
                  <a:prstClr val="white"/>
                </a:solidFill>
              </a:endParaRPr>
            </a:p>
          </p:txBody>
        </p:sp>
        <p:cxnSp>
          <p:nvCxnSpPr>
            <p:cNvPr id="15" name="Прямая со стрелкой 14"/>
            <p:cNvCxnSpPr>
              <a:endCxn id="14" idx="0"/>
            </p:cNvCxnSpPr>
            <p:nvPr/>
          </p:nvCxnSpPr>
          <p:spPr>
            <a:xfrm>
              <a:off x="6372200" y="1560059"/>
              <a:ext cx="0" cy="23632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>
            <a:xfrm>
              <a:off x="2929406" y="1560059"/>
              <a:ext cx="0" cy="23632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1259632" y="2981028"/>
              <a:ext cx="5521406" cy="375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Скругленный прямоугольник 17"/>
            <p:cNvSpPr/>
            <p:nvPr/>
          </p:nvSpPr>
          <p:spPr>
            <a:xfrm>
              <a:off x="467544" y="3274470"/>
              <a:ext cx="1584176" cy="1097480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73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700" b="1" dirty="0" smtClean="0">
                  <a:solidFill>
                    <a:prstClr val="white"/>
                  </a:solidFill>
                </a:rPr>
                <a:t>Общие вопросы подготовки и назначения </a:t>
              </a:r>
              <a:endParaRPr lang="ru-RU" sz="1700" b="1" dirty="0">
                <a:solidFill>
                  <a:prstClr val="white"/>
                </a:solidFill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2313472" y="3252153"/>
              <a:ext cx="1502445" cy="883683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73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prstClr val="white"/>
                  </a:solidFill>
                </a:rPr>
                <a:t>Общие вопросы проведения</a:t>
              </a:r>
              <a:endParaRPr lang="ru-RU" sz="1600" b="1" dirty="0">
                <a:solidFill>
                  <a:prstClr val="white"/>
                </a:solidFill>
              </a:endParaRP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4071706" y="3273828"/>
              <a:ext cx="1576082" cy="954106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73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prstClr val="white"/>
                  </a:solidFill>
                </a:rPr>
                <a:t>Общие вопросы оформления результатов</a:t>
              </a:r>
              <a:endParaRPr lang="ru-RU" sz="1600" b="1" dirty="0">
                <a:solidFill>
                  <a:prstClr val="white"/>
                </a:solidFill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5972345" y="3273828"/>
              <a:ext cx="1600661" cy="1027420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73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700" b="1" dirty="0" smtClean="0">
                  <a:solidFill>
                    <a:prstClr val="white"/>
                  </a:solidFill>
                </a:rPr>
                <a:t>Общие вопросы реализации результатов</a:t>
              </a:r>
              <a:endParaRPr lang="ru-RU" sz="1700" b="1" dirty="0">
                <a:solidFill>
                  <a:prstClr val="white"/>
                </a:solidFill>
              </a:endParaRPr>
            </a:p>
          </p:txBody>
        </p:sp>
        <p:cxnSp>
          <p:nvCxnSpPr>
            <p:cNvPr id="22" name="Прямая со стрелкой 21"/>
            <p:cNvCxnSpPr/>
            <p:nvPr/>
          </p:nvCxnSpPr>
          <p:spPr>
            <a:xfrm>
              <a:off x="4859747" y="2981028"/>
              <a:ext cx="0" cy="29344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 стрелкой 22"/>
            <p:cNvCxnSpPr/>
            <p:nvPr/>
          </p:nvCxnSpPr>
          <p:spPr>
            <a:xfrm>
              <a:off x="1259632" y="2997526"/>
              <a:ext cx="0" cy="25462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/>
            <p:nvPr/>
          </p:nvCxnSpPr>
          <p:spPr>
            <a:xfrm>
              <a:off x="6772674" y="2981028"/>
              <a:ext cx="8364" cy="30575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Скругленный прямоугольник 24"/>
            <p:cNvSpPr/>
            <p:nvPr/>
          </p:nvSpPr>
          <p:spPr>
            <a:xfrm>
              <a:off x="3776003" y="1791765"/>
              <a:ext cx="1728192" cy="946226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73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700" b="1" dirty="0" smtClean="0">
                  <a:solidFill>
                    <a:prstClr val="white"/>
                  </a:solidFill>
                </a:rPr>
                <a:t>Обеспечение качества  контрольной деятельности</a:t>
              </a:r>
              <a:endParaRPr lang="ru-RU" sz="1700" b="1" dirty="0">
                <a:solidFill>
                  <a:prstClr val="white"/>
                </a:solidFill>
              </a:endParaRPr>
            </a:p>
          </p:txBody>
        </p:sp>
        <p:cxnSp>
          <p:nvCxnSpPr>
            <p:cNvPr id="26" name="Прямая со стрелкой 25"/>
            <p:cNvCxnSpPr/>
            <p:nvPr/>
          </p:nvCxnSpPr>
          <p:spPr>
            <a:xfrm>
              <a:off x="3149412" y="2997526"/>
              <a:ext cx="0" cy="25462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 стрелкой 26"/>
            <p:cNvCxnSpPr/>
            <p:nvPr/>
          </p:nvCxnSpPr>
          <p:spPr>
            <a:xfrm>
              <a:off x="2810708" y="2737990"/>
              <a:ext cx="0" cy="25462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/>
            <p:cNvCxnSpPr/>
            <p:nvPr/>
          </p:nvCxnSpPr>
          <p:spPr>
            <a:xfrm>
              <a:off x="4671630" y="1537139"/>
              <a:ext cx="8383" cy="26808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ctangle 4"/>
          <p:cNvSpPr/>
          <p:nvPr/>
        </p:nvSpPr>
        <p:spPr>
          <a:xfrm>
            <a:off x="2110437" y="284159"/>
            <a:ext cx="7013665" cy="667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400" dirty="0" smtClean="0">
                <a:solidFill>
                  <a:prstClr val="black"/>
                </a:solidFill>
                <a:cs typeface="Arial" panose="020B0604020202020204" pitchFamily="34" charset="0"/>
              </a:rPr>
              <a:t>Система стандартов внутреннего государственного </a:t>
            </a:r>
          </a:p>
          <a:p>
            <a:pPr algn="ctr">
              <a:lnSpc>
                <a:spcPts val="2200"/>
              </a:lnSpc>
            </a:pPr>
            <a:r>
              <a:rPr lang="ru-RU" sz="2400" dirty="0" smtClean="0">
                <a:solidFill>
                  <a:prstClr val="black"/>
                </a:solidFill>
                <a:cs typeface="Arial" panose="020B0604020202020204" pitchFamily="34" charset="0"/>
              </a:rPr>
              <a:t>(муниципального) финансового контроля (3)</a:t>
            </a:r>
            <a:endParaRPr lang="ru-RU" sz="24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30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95628" y="37092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28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964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56077" y="1302564"/>
            <a:ext cx="8839024" cy="4254030"/>
            <a:chOff x="153243" y="854842"/>
            <a:chExt cx="8839024" cy="4254030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153243" y="1843977"/>
              <a:ext cx="2265800" cy="540058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73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prstClr val="white"/>
                  </a:solidFill>
                </a:rPr>
                <a:t>Наименование</a:t>
              </a:r>
              <a:endParaRPr lang="ru-RU" b="1" dirty="0">
                <a:solidFill>
                  <a:prstClr val="white"/>
                </a:solidFill>
              </a:endParaRPr>
            </a:p>
          </p:txBody>
        </p:sp>
        <p:sp>
          <p:nvSpPr>
            <p:cNvPr id="4" name="Скругленный прямоугольник 3"/>
            <p:cNvSpPr/>
            <p:nvPr/>
          </p:nvSpPr>
          <p:spPr>
            <a:xfrm>
              <a:off x="672871" y="854842"/>
              <a:ext cx="7992888" cy="528776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73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prstClr val="white"/>
                  </a:solidFill>
                </a:rPr>
                <a:t>Специальный стандарт</a:t>
              </a:r>
              <a:endParaRPr lang="ru-RU" sz="2000" b="1" dirty="0">
                <a:solidFill>
                  <a:prstClr val="white"/>
                </a:solidFill>
              </a:endParaRPr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6937567" y="1830867"/>
              <a:ext cx="2054700" cy="540061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73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prstClr val="white"/>
                  </a:solidFill>
                </a:rPr>
                <a:t>Приложения</a:t>
              </a:r>
              <a:endParaRPr lang="ru-RU" b="1" dirty="0">
                <a:solidFill>
                  <a:prstClr val="white"/>
                </a:solidFill>
              </a:endParaRPr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>
              <a:off x="4633481" y="1383618"/>
              <a:ext cx="0" cy="19412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1267815" y="1582507"/>
              <a:ext cx="6771075" cy="684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 стрелкой 7"/>
            <p:cNvCxnSpPr/>
            <p:nvPr/>
          </p:nvCxnSpPr>
          <p:spPr>
            <a:xfrm>
              <a:off x="1292649" y="1589350"/>
              <a:ext cx="0" cy="25462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 стрелкой 8"/>
            <p:cNvCxnSpPr/>
            <p:nvPr/>
          </p:nvCxnSpPr>
          <p:spPr>
            <a:xfrm>
              <a:off x="8038889" y="1594546"/>
              <a:ext cx="0" cy="23632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Скругленный прямоугольник 9"/>
            <p:cNvSpPr/>
            <p:nvPr/>
          </p:nvSpPr>
          <p:spPr>
            <a:xfrm>
              <a:off x="2523591" y="1869674"/>
              <a:ext cx="1915184" cy="540058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73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prstClr val="white"/>
                  </a:solidFill>
                </a:rPr>
                <a:t>Общие положения</a:t>
              </a:r>
              <a:endParaRPr lang="ru-RU" b="1" dirty="0">
                <a:solidFill>
                  <a:prstClr val="white"/>
                </a:solidFill>
              </a:endParaRP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4752496" y="1869674"/>
              <a:ext cx="2029320" cy="540060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73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prstClr val="white"/>
                  </a:solidFill>
                </a:rPr>
                <a:t>Основная часть</a:t>
              </a:r>
              <a:endParaRPr lang="ru-RU" b="1" dirty="0">
                <a:solidFill>
                  <a:prstClr val="white"/>
                </a:solidFill>
              </a:endParaRPr>
            </a:p>
          </p:txBody>
        </p:sp>
        <p:cxnSp>
          <p:nvCxnSpPr>
            <p:cNvPr id="12" name="Прямая со стрелкой 11"/>
            <p:cNvCxnSpPr/>
            <p:nvPr/>
          </p:nvCxnSpPr>
          <p:spPr>
            <a:xfrm>
              <a:off x="3481183" y="1607656"/>
              <a:ext cx="0" cy="26201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1556655" y="2734575"/>
              <a:ext cx="5812661" cy="671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Скругленный прямоугольник 13"/>
            <p:cNvSpPr/>
            <p:nvPr/>
          </p:nvSpPr>
          <p:spPr>
            <a:xfrm>
              <a:off x="683568" y="3039078"/>
              <a:ext cx="1746172" cy="1404880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73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prstClr val="white"/>
                  </a:solidFill>
                </a:rPr>
                <a:t>Специфика в части подготовки и назначения  контрольного</a:t>
              </a:r>
              <a:br>
                <a:rPr lang="ru-RU" sz="1600" b="1" dirty="0" smtClean="0">
                  <a:solidFill>
                    <a:prstClr val="white"/>
                  </a:solidFill>
                </a:rPr>
              </a:br>
              <a:r>
                <a:rPr lang="ru-RU" sz="1600" b="1" dirty="0" smtClean="0">
                  <a:solidFill>
                    <a:prstClr val="white"/>
                  </a:solidFill>
                </a:rPr>
                <a:t>мероприятия</a:t>
              </a:r>
              <a:endParaRPr lang="ru-RU" sz="1600" b="1" dirty="0">
                <a:solidFill>
                  <a:prstClr val="white"/>
                </a:solidFill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2627784" y="3038312"/>
              <a:ext cx="1656184" cy="1200374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73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prstClr val="white"/>
                  </a:solidFill>
                </a:rPr>
                <a:t>Специфика в части проведения контрольного</a:t>
              </a:r>
              <a:br>
                <a:rPr lang="ru-RU" sz="1600" b="1" dirty="0" smtClean="0">
                  <a:solidFill>
                    <a:prstClr val="white"/>
                  </a:solidFill>
                </a:rPr>
              </a:br>
              <a:r>
                <a:rPr lang="ru-RU" sz="1600" b="1" dirty="0" smtClean="0">
                  <a:solidFill>
                    <a:prstClr val="white"/>
                  </a:solidFill>
                </a:rPr>
                <a:t>мероприятия</a:t>
              </a:r>
              <a:endParaRPr lang="ru-RU" sz="1600" b="1" dirty="0">
                <a:solidFill>
                  <a:prstClr val="white"/>
                </a:solidFill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4527751" y="3054648"/>
              <a:ext cx="1781917" cy="1203449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73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prstClr val="white"/>
                  </a:solidFill>
                </a:rPr>
                <a:t>Специфика в части содержания акта проверки </a:t>
              </a:r>
              <a:endParaRPr lang="ru-RU" sz="1600" b="1" dirty="0">
                <a:solidFill>
                  <a:prstClr val="white"/>
                </a:solidFill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6555533" y="3039078"/>
              <a:ext cx="1606170" cy="1216168"/>
            </a:xfrm>
            <a:prstGeom prst="roundRect">
              <a:avLst/>
            </a:prstGeom>
            <a:gradFill>
              <a:gsLst>
                <a:gs pos="100000">
                  <a:srgbClr val="00863D">
                    <a:alpha val="73000"/>
                  </a:srgb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prstClr val="white"/>
                  </a:solidFill>
                </a:rPr>
                <a:t>Специфика в части реализации результатов</a:t>
              </a:r>
              <a:endParaRPr lang="ru-RU" sz="1600" b="1" dirty="0">
                <a:solidFill>
                  <a:prstClr val="white"/>
                </a:solidFill>
              </a:endParaRPr>
            </a:p>
          </p:txBody>
        </p:sp>
        <p:sp>
          <p:nvSpPr>
            <p:cNvPr id="18" name="Правая фигурная скобка 17"/>
            <p:cNvSpPr/>
            <p:nvPr/>
          </p:nvSpPr>
          <p:spPr>
            <a:xfrm rot="5400000">
              <a:off x="4332967" y="766544"/>
              <a:ext cx="293089" cy="7529793"/>
            </a:xfrm>
            <a:prstGeom prst="rightBrace">
              <a:avLst>
                <a:gd name="adj1" fmla="val 0"/>
                <a:gd name="adj2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83568" y="4677985"/>
              <a:ext cx="8042216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rgbClr val="007434"/>
                  </a:solidFill>
                </a:rPr>
                <a:t>Структура основной части любого специального стандарта</a:t>
              </a:r>
              <a:endParaRPr lang="ru-RU" sz="2200" b="1" dirty="0">
                <a:solidFill>
                  <a:srgbClr val="007434"/>
                </a:solidFill>
              </a:endParaRPr>
            </a:p>
          </p:txBody>
        </p:sp>
        <p:cxnSp>
          <p:nvCxnSpPr>
            <p:cNvPr id="20" name="Прямая со стрелкой 19"/>
            <p:cNvCxnSpPr/>
            <p:nvPr/>
          </p:nvCxnSpPr>
          <p:spPr>
            <a:xfrm>
              <a:off x="5433010" y="2768055"/>
              <a:ext cx="0" cy="29344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/>
            <p:nvPr/>
          </p:nvCxnSpPr>
          <p:spPr>
            <a:xfrm>
              <a:off x="3433157" y="2768055"/>
              <a:ext cx="0" cy="27690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/>
            <p:nvPr/>
          </p:nvCxnSpPr>
          <p:spPr>
            <a:xfrm>
              <a:off x="1551936" y="2734576"/>
              <a:ext cx="0" cy="28891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 стрелкой 22"/>
            <p:cNvCxnSpPr>
              <a:endCxn id="17" idx="0"/>
            </p:cNvCxnSpPr>
            <p:nvPr/>
          </p:nvCxnSpPr>
          <p:spPr>
            <a:xfrm>
              <a:off x="7358618" y="2734575"/>
              <a:ext cx="0" cy="30450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/>
            <p:nvPr/>
          </p:nvCxnSpPr>
          <p:spPr>
            <a:xfrm>
              <a:off x="5767156" y="1607656"/>
              <a:ext cx="0" cy="26201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4"/>
          <p:cNvSpPr/>
          <p:nvPr/>
        </p:nvSpPr>
        <p:spPr>
          <a:xfrm>
            <a:off x="2066540" y="490218"/>
            <a:ext cx="7077460" cy="667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400" dirty="0" smtClean="0">
                <a:solidFill>
                  <a:prstClr val="black"/>
                </a:solidFill>
                <a:cs typeface="Arial" panose="020B0604020202020204" pitchFamily="34" charset="0"/>
              </a:rPr>
              <a:t>Система стандартов внутреннего государственного </a:t>
            </a:r>
          </a:p>
          <a:p>
            <a:pPr algn="ctr">
              <a:lnSpc>
                <a:spcPts val="2200"/>
              </a:lnSpc>
            </a:pPr>
            <a:r>
              <a:rPr lang="ru-RU" sz="2400" dirty="0" smtClean="0">
                <a:solidFill>
                  <a:prstClr val="black"/>
                </a:solidFill>
                <a:cs typeface="Arial" panose="020B0604020202020204" pitchFamily="34" charset="0"/>
              </a:rPr>
              <a:t>(муниципального) финансового контроля (4)</a:t>
            </a:r>
            <a:endParaRPr lang="ru-RU" sz="24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53164" y="5445224"/>
            <a:ext cx="8352928" cy="373949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lvl="1" algn="just">
              <a:spcAft>
                <a:spcPts val="600"/>
              </a:spcAft>
            </a:pPr>
            <a:r>
              <a:rPr lang="ru-RU" sz="1600" b="1" dirty="0" smtClean="0">
                <a:solidFill>
                  <a:prstClr val="black"/>
                </a:solidFill>
              </a:rPr>
              <a:t>Примеры</a:t>
            </a:r>
            <a:r>
              <a:rPr lang="ru-RU" sz="1600" dirty="0" smtClean="0">
                <a:solidFill>
                  <a:prstClr val="black"/>
                </a:solidFill>
              </a:rPr>
              <a:t> спецстандартов</a:t>
            </a:r>
            <a:r>
              <a:rPr lang="en-US" sz="1600" dirty="0" smtClean="0">
                <a:solidFill>
                  <a:prstClr val="black"/>
                </a:solidFill>
              </a:rPr>
              <a:t>: </a:t>
            </a:r>
            <a:r>
              <a:rPr lang="ru-RU" sz="1600" b="1" dirty="0" smtClean="0">
                <a:solidFill>
                  <a:prstClr val="black"/>
                </a:solidFill>
              </a:rPr>
              <a:t>Проверка условий предоставления межбюджетных трансфертов</a:t>
            </a:r>
            <a:r>
              <a:rPr lang="en-US" sz="1600" dirty="0" smtClean="0">
                <a:solidFill>
                  <a:prstClr val="black"/>
                </a:solidFill>
              </a:rPr>
              <a:t>;</a:t>
            </a:r>
            <a:r>
              <a:rPr lang="ru-RU" sz="1600" dirty="0" smtClean="0">
                <a:solidFill>
                  <a:prstClr val="black"/>
                </a:solidFill>
              </a:rPr>
              <a:t> Проверка отчетности о реализации государственных программ</a:t>
            </a:r>
            <a:r>
              <a:rPr lang="en-US" sz="1600" dirty="0" smtClean="0">
                <a:solidFill>
                  <a:prstClr val="black"/>
                </a:solidFill>
              </a:rPr>
              <a:t>;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ru-RU" sz="1600" dirty="0" smtClean="0">
                <a:solidFill>
                  <a:prstClr val="black"/>
                </a:solidFill>
              </a:rPr>
              <a:t>Проверка отчетности </a:t>
            </a:r>
            <a:r>
              <a:rPr lang="ru-RU" sz="1600" dirty="0">
                <a:solidFill>
                  <a:prstClr val="black"/>
                </a:solidFill>
              </a:rPr>
              <a:t>об исполнении государственных </a:t>
            </a:r>
            <a:r>
              <a:rPr lang="ru-RU" sz="1600" dirty="0" smtClean="0">
                <a:solidFill>
                  <a:prstClr val="black"/>
                </a:solidFill>
              </a:rPr>
              <a:t>(муниципальных) заданий</a:t>
            </a:r>
            <a:r>
              <a:rPr lang="en-US" sz="1600" dirty="0" smtClean="0">
                <a:solidFill>
                  <a:prstClr val="black"/>
                </a:solidFill>
              </a:rPr>
              <a:t>;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  <a:r>
              <a:rPr lang="ru-RU" sz="1600" b="1" dirty="0" smtClean="0">
                <a:solidFill>
                  <a:prstClr val="black"/>
                </a:solidFill>
              </a:rPr>
              <a:t>Проверка условий предоставления субсидий юридическим лицам</a:t>
            </a:r>
            <a:r>
              <a:rPr lang="en-US" sz="1600" b="1" dirty="0" smtClean="0">
                <a:solidFill>
                  <a:prstClr val="black"/>
                </a:solidFill>
              </a:rPr>
              <a:t>;</a:t>
            </a:r>
            <a:r>
              <a:rPr lang="ru-RU" sz="1600" b="1" dirty="0">
                <a:solidFill>
                  <a:prstClr val="black"/>
                </a:solidFill>
              </a:rPr>
              <a:t> Проверка достоверности бухгалтерской (бюджетной) отчетности</a:t>
            </a:r>
          </a:p>
          <a:p>
            <a:pPr marL="0" lvl="1">
              <a:spcAft>
                <a:spcPts val="600"/>
              </a:spcAft>
            </a:pP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2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615526" y="109024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29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315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63373" y="321830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/>
              <a:t>Централизация обеспечивающих функций деятельности получателей бюджетных средств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58130" y="608883"/>
            <a:ext cx="539084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Предложения </a:t>
            </a:r>
            <a:r>
              <a:rPr lang="ru-RU" b="1" smtClean="0"/>
              <a:t>в Концепцию </a:t>
            </a:r>
            <a:r>
              <a:rPr lang="ru-RU" b="1" dirty="0"/>
              <a:t>повышения эффективности бюджетных расходов до 2023 года в части оптимизации функций государственного (муниципального) управления и повышение эффективности их обеспечения</a:t>
            </a:r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 rot="5400000">
            <a:off x="4332507" y="2391176"/>
            <a:ext cx="1033732" cy="453882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4990" y="4977444"/>
            <a:ext cx="8122101" cy="8885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передача </a:t>
            </a:r>
            <a:r>
              <a:rPr lang="ru-RU" dirty="0"/>
              <a:t>государственными органами и получателями бюджетных средств обеспечивающих функций специализированному учреждению и (или) уполномоченному государственному </a:t>
            </a:r>
            <a:r>
              <a:rPr lang="ru-RU" dirty="0" smtClean="0"/>
              <a:t>органу</a:t>
            </a:r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 rot="5400000">
            <a:off x="4522696" y="4332806"/>
            <a:ext cx="677242" cy="453882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34108" y="6137065"/>
            <a:ext cx="880989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организационное и информационное обеспечение, материально-техническое снабжение, автотранспортное обслуживание, </a:t>
            </a:r>
            <a:r>
              <a:rPr lang="ru-RU" sz="11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</a:t>
            </a:r>
            <a:r>
              <a:rPr lang="ru-RU" sz="11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проведение закупки товаров, работ (услуг), начисление и </a:t>
            </a:r>
            <a:r>
              <a:rPr lang="ru-RU" sz="11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выплата </a:t>
            </a:r>
            <a:r>
              <a:rPr lang="ru-RU" sz="11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заработной платы, ведение бюджетного учета и формирование бюджетной отчетности и </a:t>
            </a:r>
            <a:r>
              <a:rPr lang="ru-RU" sz="11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т.п</a:t>
            </a:r>
            <a:r>
              <a:rPr lang="ru-RU" sz="11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0183" y="227689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3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5149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292510"/>
              </p:ext>
            </p:extLst>
          </p:nvPr>
        </p:nvGraphicFramePr>
        <p:xfrm>
          <a:off x="216830" y="1386186"/>
          <a:ext cx="8848724" cy="5295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8505"/>
                <a:gridCol w="4400219"/>
              </a:tblGrid>
              <a:tr h="23970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Действующая</a:t>
                      </a:r>
                      <a:r>
                        <a:rPr lang="ru-RU" sz="2000" baseline="0" dirty="0" smtClean="0"/>
                        <a:t> редакция БК</a:t>
                      </a:r>
                      <a:endParaRPr lang="ru-RU" sz="2000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Предлагаемая </a:t>
                      </a:r>
                      <a:r>
                        <a:rPr lang="ru-RU" sz="2000" baseline="0" dirty="0" smtClean="0"/>
                        <a:t>редакция</a:t>
                      </a:r>
                      <a:endParaRPr lang="ru-RU" sz="2000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1170940"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Не предусматривает возможность взыскания сумм в федеральный бюджет из бюджетов муниципалитетов за нарушение целей и условий предоставления  целевых федеральных трансфертов через региональные бюджеты на финансирование расходных обязательств муниципалитетов </a:t>
                      </a:r>
                      <a:endParaRPr lang="ru-RU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Предусматривается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 такая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возможность в соответствии с правилами, установленными Минфином России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45529"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Отсутствуют основания для уточнения уведомлений о применении бюджетных мер принуждения и изменения решений финоргана о применении бюджетных меры принуждения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Предусматривается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 3 варианта уточнения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:</a:t>
                      </a:r>
                    </a:p>
                    <a:p>
                      <a:pPr marL="0" marR="0" indent="0" algn="just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орган  ГФК сам уточняет сумму нарушения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;</a:t>
                      </a:r>
                    </a:p>
                    <a:p>
                      <a:pPr marL="285750" marR="0" indent="-285750" algn="just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при принятии финорганом решения об отказе (закрытый перечень случаев)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;</a:t>
                      </a:r>
                    </a:p>
                    <a:p>
                      <a:pPr marL="285750" marR="0" indent="-285750" algn="just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по  решению Правительства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95521"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dirty="0" smtClean="0"/>
                        <a:t>Отсутствуют</a:t>
                      </a:r>
                      <a:r>
                        <a:rPr lang="ru-RU" sz="1800" baseline="0" dirty="0" smtClean="0"/>
                        <a:t> правила принятия решений о применении бюджетных мер принуждения с учетом информации об устранении нарушений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Правила принятия решений о применении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 БМП предусматривают корректировку БМП с учетом представленной ГРБС информации об устранении нарушения 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77312"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Увеличены сроки принятия решения о применении БМП с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30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 до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</a:rPr>
                        <a:t>50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</a:rPr>
                        <a:t> дней в связи с процедурами уточнения уведомлений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4"/>
          <p:cNvSpPr/>
          <p:nvPr/>
        </p:nvSpPr>
        <p:spPr>
          <a:xfrm>
            <a:off x="2168849" y="383651"/>
            <a:ext cx="6896705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400" dirty="0" smtClean="0">
                <a:solidFill>
                  <a:prstClr val="black"/>
                </a:solidFill>
                <a:cs typeface="Arial" panose="020B0604020202020204" pitchFamily="34" charset="0"/>
              </a:rPr>
              <a:t>Уточнение механизмов применения бюджетных мер принуждения</a:t>
            </a:r>
            <a:endParaRPr lang="ru-RU" sz="24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37080" y="37092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30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3306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3292" y="856357"/>
            <a:ext cx="8712968" cy="570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Статья 15.15.3 КоАП </a:t>
            </a:r>
            <a:r>
              <a:rPr lang="ru-RU" altLang="ru-RU" sz="16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Нарушение </a:t>
            </a:r>
            <a:r>
              <a:rPr lang="ru-RU" altLang="ru-RU" sz="16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порядка и (или) условий </a:t>
            </a:r>
            <a:r>
              <a:rPr lang="ru-RU" altLang="ru-RU" sz="1600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предоставления </a:t>
            </a:r>
            <a:r>
              <a:rPr lang="ru-RU" altLang="ru-RU" sz="16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межбюджетных трансфертов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5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1. Нарушение главным распорядителем бюджетных средств, предоставляющим межбюджетные трансферты, </a:t>
            </a:r>
            <a:r>
              <a:rPr lang="ru-RU" altLang="ru-RU" sz="15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порядка и (или) условий </a:t>
            </a:r>
            <a:r>
              <a:rPr lang="ru-RU" altLang="ru-RU" sz="15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их предоставления</a:t>
            </a:r>
            <a:r>
              <a:rPr lang="ru-RU" altLang="ru-RU" sz="15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, за исключением случаев, предусмотренных статьей 15.14 настоящего </a:t>
            </a:r>
            <a:r>
              <a:rPr lang="ru-RU" altLang="ru-RU" sz="1500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Кодекса </a:t>
            </a:r>
            <a:r>
              <a:rPr lang="ru-RU" altLang="ru-RU" sz="15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и частью 2</a:t>
            </a:r>
            <a:r>
              <a:rPr lang="ru-RU" altLang="ru-RU" sz="1500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,  </a:t>
            </a:r>
            <a:r>
              <a:rPr lang="ru-RU" altLang="ru-RU" sz="15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- штраф 10-30 т. рублей или дисквалификация</a:t>
            </a:r>
            <a:r>
              <a:rPr lang="en-US" altLang="ru-RU" sz="15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;</a:t>
            </a:r>
            <a:endParaRPr lang="ru-RU" altLang="ru-RU" sz="1500" dirty="0">
              <a:solidFill>
                <a:srgbClr val="000000"/>
              </a:solidFill>
              <a:latin typeface="Arial Narrow" pitchFamily="34" charset="0"/>
              <a:cs typeface="Arial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5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2. </a:t>
            </a:r>
            <a:r>
              <a:rPr lang="ru-RU" altLang="ru-RU" sz="15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Нарушение главным распорядителем бюджетных средств, предоставляющим межбюджетные трансферты </a:t>
            </a:r>
            <a:r>
              <a:rPr lang="ru-RU" altLang="ru-RU" sz="15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на </a:t>
            </a:r>
            <a:r>
              <a:rPr lang="ru-RU" altLang="ru-RU" sz="1500" b="1" dirty="0" err="1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софинансирование</a:t>
            </a:r>
            <a:r>
              <a:rPr lang="ru-RU" altLang="ru-RU" sz="15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 капитальных вложений в объекты государственной (муниципальной) собственности</a:t>
            </a:r>
            <a:r>
              <a:rPr lang="ru-RU" altLang="ru-RU" sz="15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, </a:t>
            </a:r>
            <a:r>
              <a:rPr lang="ru-RU" altLang="ru-RU" sz="15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порядка и (или) условий </a:t>
            </a:r>
            <a:r>
              <a:rPr lang="ru-RU" altLang="ru-RU" sz="1500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их </a:t>
            </a:r>
            <a:r>
              <a:rPr lang="ru-RU" altLang="ru-RU" sz="15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предоставления, за исключением случаев, предусмотренных статьей 15.14 настоящего Кодекса, - </a:t>
            </a:r>
            <a:r>
              <a:rPr lang="ru-RU" altLang="ru-RU" sz="15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штраф 20-50 т. </a:t>
            </a:r>
            <a:r>
              <a:rPr lang="ru-RU" altLang="ru-RU" sz="15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рублей или дисквалификация</a:t>
            </a:r>
            <a:r>
              <a:rPr lang="en-US" altLang="ru-RU" sz="15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;</a:t>
            </a:r>
            <a:endParaRPr lang="ru-RU" altLang="ru-RU" sz="1500" dirty="0">
              <a:solidFill>
                <a:srgbClr val="000000"/>
              </a:solidFill>
              <a:latin typeface="Arial Narrow" pitchFamily="34" charset="0"/>
              <a:cs typeface="Arial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Статья 15.15.4 КоАП </a:t>
            </a:r>
            <a:r>
              <a:rPr lang="ru-RU" altLang="ru-RU" sz="16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Нарушение порядка предоставления бюджетных инвестиций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500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1. Нарушение </a:t>
            </a:r>
            <a:r>
              <a:rPr lang="ru-RU" altLang="ru-RU" sz="15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главным распорядителем бюджетных средств, предоставляющим бюджетные инвестиции, </a:t>
            </a:r>
            <a:r>
              <a:rPr lang="ru-RU" altLang="ru-RU" sz="15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получателем бюджетных средств, учреждением или </a:t>
            </a:r>
            <a:r>
              <a:rPr lang="ru-RU" altLang="ru-RU" sz="15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унитарным предприятием </a:t>
            </a:r>
            <a:r>
              <a:rPr lang="ru-RU" altLang="ru-RU" sz="15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(в части переданных </a:t>
            </a:r>
            <a:r>
              <a:rPr lang="ru-RU" altLang="ru-RU" sz="15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им полномочий </a:t>
            </a:r>
            <a:r>
              <a:rPr lang="ru-RU" altLang="ru-RU" sz="15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по осуществлению бюджетных инвестиций) порядка осуществления </a:t>
            </a:r>
            <a:r>
              <a:rPr lang="ru-RU" altLang="ru-RU" sz="15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бюджетных инвестиций или порядка предоставления бюджетных инвестиций либо неисполнение ими решения о подготовке и реализации бюджетных инвестиций или решения о предоставлении бюджетных инвестиций</a:t>
            </a:r>
            <a:r>
              <a:rPr lang="ru-RU" altLang="ru-RU" sz="1500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, </a:t>
            </a:r>
            <a:r>
              <a:rPr lang="ru-RU" altLang="ru-RU" sz="15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за исключением случаев, предусмотренных статьей 15.14 настоящего Кодекса, </a:t>
            </a:r>
            <a:r>
              <a:rPr lang="ru-RU" altLang="ru-RU" sz="15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штраф 20-50 т. </a:t>
            </a:r>
            <a:r>
              <a:rPr lang="ru-RU" altLang="ru-RU" sz="15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рублей или дисквалификация</a:t>
            </a:r>
            <a:r>
              <a:rPr lang="en-US" altLang="ru-RU" sz="15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;</a:t>
            </a:r>
            <a:endParaRPr lang="ru-RU" altLang="ru-RU" sz="1500" dirty="0">
              <a:solidFill>
                <a:srgbClr val="000000"/>
              </a:solidFill>
              <a:latin typeface="Arial Narrow" pitchFamily="34" charset="0"/>
              <a:cs typeface="Arial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altLang="ru-RU" sz="1600" dirty="0" smtClean="0">
              <a:solidFill>
                <a:srgbClr val="000000"/>
              </a:solidFill>
              <a:latin typeface="Arial Narrow" pitchFamily="34" charset="0"/>
              <a:cs typeface="Arial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Статья </a:t>
            </a:r>
            <a:r>
              <a:rPr lang="ru-RU" altLang="ru-RU" sz="16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15.15.5 КоАП  </a:t>
            </a:r>
            <a:r>
              <a:rPr lang="ru-RU" altLang="ru-RU" sz="16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Нарушение условий предоставления субсидий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5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1.1</a:t>
            </a:r>
            <a:r>
              <a:rPr lang="ru-RU" altLang="ru-RU" sz="15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. Нарушение главным распорядителем бюджетных средств, получателем бюджетных средств, предоставляющими субсидии на осуществление капитальных вложений в объекты государственной (муниципальной) собственности, порядка предоставления указанных </a:t>
            </a:r>
            <a:r>
              <a:rPr lang="ru-RU" altLang="ru-RU" sz="15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субсидий либо неисполнение ими  </a:t>
            </a:r>
            <a:r>
              <a:rPr lang="ru-RU" altLang="ru-RU" sz="15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решения об их предоставлении, за исключением случаев, предусмотренных статьей 15.14 настоящего Кодекса, </a:t>
            </a:r>
            <a:r>
              <a:rPr lang="ru-RU" altLang="ru-RU" sz="15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- </a:t>
            </a:r>
            <a:r>
              <a:rPr lang="ru-RU" altLang="ru-RU" sz="15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штраф</a:t>
            </a:r>
            <a:r>
              <a:rPr lang="ru-RU" altLang="ru-RU" sz="1500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ru-RU" altLang="ru-RU" sz="15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20-50 </a:t>
            </a:r>
            <a:r>
              <a:rPr lang="ru-RU" altLang="ru-RU" sz="15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т. рублей или дисквалификация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11324" y="260648"/>
            <a:ext cx="84249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77A3E"/>
                </a:solidFill>
              </a:rPr>
              <a:t>Расширение составов административных</a:t>
            </a:r>
          </a:p>
          <a:p>
            <a:pPr algn="ctr"/>
            <a:r>
              <a:rPr lang="ru-RU" sz="2000" b="1" dirty="0" smtClean="0">
                <a:solidFill>
                  <a:srgbClr val="077A3E"/>
                </a:solidFill>
              </a:rPr>
              <a:t>правонарушений (Закон № 118-ФЗ от 07.06.2017)</a:t>
            </a:r>
            <a:r>
              <a:rPr lang="ru-RU" sz="2000" dirty="0" smtClean="0">
                <a:solidFill>
                  <a:prstClr val="black"/>
                </a:solidFill>
              </a:rPr>
              <a:t> </a:t>
            </a:r>
            <a:endParaRPr lang="ru-RU" sz="2000" b="1" dirty="0">
              <a:solidFill>
                <a:srgbClr val="077A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5415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05843" y="1196752"/>
            <a:ext cx="8582025" cy="5232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9pPr>
          </a:lstStyle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sz="16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Статья 15.15.5-1 </a:t>
            </a:r>
            <a:r>
              <a:rPr lang="ru-RU" altLang="ru-RU" sz="16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КоАП  </a:t>
            </a:r>
            <a:r>
              <a:rPr lang="ru-RU" altLang="ru-RU" sz="16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Невыполнение государственного (муниципального) задания</a:t>
            </a:r>
            <a:endParaRPr lang="ru-RU" altLang="ru-RU" sz="1600" b="1" dirty="0">
              <a:solidFill>
                <a:srgbClr val="000000"/>
              </a:solidFill>
              <a:latin typeface="Arial Narrow" pitchFamily="34" charset="0"/>
              <a:cs typeface="Arial" charset="0"/>
            </a:endParaRP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sz="16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1. Невыполнение государственного (муниципального) задания – влечет предупреждение или наложение административного штрафа на должностных лиц в размере от 100 до 1000 рублей</a:t>
            </a:r>
            <a:r>
              <a:rPr lang="en-US" altLang="ru-RU" sz="16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;</a:t>
            </a:r>
            <a:r>
              <a:rPr lang="ru-RU" altLang="ru-RU" sz="16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 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Georgia" pitchFamily="18" charset="0"/>
              <a:buNone/>
            </a:pPr>
            <a:r>
              <a:rPr lang="en-US" altLang="ru-RU" sz="16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2. </a:t>
            </a:r>
            <a:r>
              <a:rPr lang="ru-RU" altLang="ru-RU" sz="16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Повторное совершение административного правонарушения, предусмотренного частью 1, - </a:t>
            </a:r>
            <a:r>
              <a:rPr lang="ru-RU" altLang="ru-RU" sz="16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влечет </a:t>
            </a:r>
            <a:r>
              <a:rPr lang="ru-RU" altLang="ru-RU" sz="16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наложение </a:t>
            </a:r>
            <a:r>
              <a:rPr lang="ru-RU" altLang="ru-RU" sz="16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административного штрафа на должностных лиц в размере от </a:t>
            </a:r>
            <a:r>
              <a:rPr lang="ru-RU" altLang="ru-RU" sz="16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10 тысяч рублей </a:t>
            </a:r>
            <a:r>
              <a:rPr lang="ru-RU" altLang="ru-RU" sz="16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до </a:t>
            </a:r>
            <a:r>
              <a:rPr lang="ru-RU" altLang="ru-RU" sz="16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30 тысяч </a:t>
            </a:r>
            <a:r>
              <a:rPr lang="ru-RU" altLang="ru-RU" sz="16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рублей</a:t>
            </a:r>
            <a:r>
              <a:rPr lang="en-US" altLang="ru-RU" sz="16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;</a:t>
            </a:r>
            <a:r>
              <a:rPr lang="ru-RU" altLang="ru-RU" sz="16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 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ru-RU" altLang="ru-RU" sz="1600" dirty="0">
              <a:solidFill>
                <a:srgbClr val="000000"/>
              </a:solidFill>
              <a:latin typeface="Arial Narrow" pitchFamily="34" charset="0"/>
              <a:cs typeface="Arial" charset="0"/>
            </a:endParaRP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sz="16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Статья 15.15.7 КоАП</a:t>
            </a:r>
            <a:r>
              <a:rPr lang="ru-RU" altLang="ru-RU" sz="1600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. Нарушение порядка составления, утверждения и ведения бюджетных смет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Нарушение казенным учреждением порядка составления, утверждения и ведения бюджетных смет или </a:t>
            </a:r>
            <a:r>
              <a:rPr lang="ru-RU" altLang="ru-RU" sz="16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порядка бюджетного учета казенным учреждением показателей бюджетных ассигнований, лимитов бюджетных обязательств,  а также принятых бюджетных и денежных обязательств </a:t>
            </a:r>
            <a:r>
              <a:rPr lang="ru-RU" altLang="ru-RU" sz="1600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-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влечет наложение административного штрафа на должностных лиц в размере от десяти тысяч до тридцати тысяч рублей.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ru-RU" altLang="ru-RU" sz="1600" b="1" dirty="0" smtClean="0">
              <a:solidFill>
                <a:srgbClr val="000000"/>
              </a:solidFill>
              <a:latin typeface="Arial Narrow" pitchFamily="34" charset="0"/>
              <a:cs typeface="Arial" charset="0"/>
            </a:endParaRP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sz="16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Статья 15.15.11 КоАП. </a:t>
            </a:r>
            <a:r>
              <a:rPr lang="ru-RU" altLang="ru-RU" sz="1600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Нарушение сроков </a:t>
            </a:r>
            <a:r>
              <a:rPr lang="ru-RU" altLang="ru-RU" sz="16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распределения, отзыва  либо доведения </a:t>
            </a:r>
            <a:r>
              <a:rPr lang="ru-RU" altLang="ru-RU" sz="1600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бюджетных ассигнований и (или) лимитов бюджетных обязательств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Несвоевременные </a:t>
            </a:r>
            <a:r>
              <a:rPr lang="ru-RU" altLang="ru-RU" sz="16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распределение, отзыв либо </a:t>
            </a:r>
            <a:r>
              <a:rPr lang="ru-RU" altLang="ru-RU" sz="1600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доведение</a:t>
            </a:r>
            <a:r>
              <a:rPr lang="ru-RU" altLang="ru-RU" sz="16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ru-RU" altLang="ru-RU" sz="1600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до распорядителей или получателей бюджетных средств бюджетных ассигнований и (или) лимитов бюджетных обязательств -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sz="1600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влечет наложение административного штрафа на должностных лиц в размере от десяти тысяч до тридцати тысяч рублей.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ru-RU" altLang="ru-RU" sz="1400" dirty="0" smtClean="0">
              <a:solidFill>
                <a:srgbClr val="000000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69041" y="386914"/>
            <a:ext cx="65411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77A3E"/>
                </a:solidFill>
              </a:rPr>
              <a:t>Расширение составов административных</a:t>
            </a:r>
          </a:p>
          <a:p>
            <a:pPr algn="ctr"/>
            <a:r>
              <a:rPr lang="ru-RU" sz="2000" b="1" dirty="0" smtClean="0">
                <a:solidFill>
                  <a:srgbClr val="077A3E"/>
                </a:solidFill>
              </a:rPr>
              <a:t>правонарушений (Закон № 118-ФЗ от 07.06.2017)</a:t>
            </a:r>
            <a:r>
              <a:rPr lang="ru-RU" sz="2000" dirty="0" smtClean="0">
                <a:solidFill>
                  <a:prstClr val="black"/>
                </a:solidFill>
              </a:rPr>
              <a:t> </a:t>
            </a:r>
            <a:endParaRPr lang="ru-RU" sz="2000" b="1" dirty="0">
              <a:solidFill>
                <a:srgbClr val="077A3E"/>
              </a:solidFill>
            </a:endParaRP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0183" y="227689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32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214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8360" y="1129643"/>
            <a:ext cx="8317720" cy="2086637"/>
          </a:xfrm>
          <a:prstGeom prst="rect">
            <a:avLst/>
          </a:prstGeom>
          <a:noFill/>
          <a:ln w="19050" cap="flat" cmpd="sng" algn="ctr">
            <a:solidFill>
              <a:srgbClr val="53548A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kern="0" smtClean="0">
              <a:solidFill>
                <a:prstClr val="white"/>
              </a:solidFill>
            </a:endParaRPr>
          </a:p>
        </p:txBody>
      </p:sp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515744" y="1129643"/>
            <a:ext cx="8300556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Arial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Arial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Arial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9pPr>
          </a:lstStyle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sz="16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Статья </a:t>
            </a:r>
            <a:r>
              <a:rPr lang="ru-RU" altLang="ru-RU" sz="16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15.15.6 КоАП </a:t>
            </a:r>
            <a:r>
              <a:rPr lang="ru-RU" altLang="ru-RU" sz="1600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Нарушение </a:t>
            </a:r>
            <a:r>
              <a:rPr lang="ru-RU" altLang="ru-RU" sz="16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порядка представления бюджетной отчетности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sz="16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Непредставление или представление с нарушением сроков, установленных бюджетным законодательством и иными нормативными правовыми актами, регулирующими бюджетные правоотношения, бюджетной отчетности или </a:t>
            </a:r>
            <a:r>
              <a:rPr lang="ru-RU" altLang="ru-RU" sz="1600" b="1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формирование и представление с нарушением установленных требований </a:t>
            </a:r>
            <a:r>
              <a:rPr lang="ru-RU" altLang="ru-RU" sz="1600" b="1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сведений (документов), </a:t>
            </a:r>
            <a:r>
              <a:rPr lang="ru-RU" altLang="ru-RU" sz="16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необходимых для составления и рассмотрения проектов бюджетов бюджетной системы Российской Федерации, исполнения бюджетов бюджетной системы Российской Федерации, либо представление </a:t>
            </a:r>
            <a:r>
              <a:rPr lang="ru-RU" altLang="ru-RU" sz="1600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заведомо недостоверной </a:t>
            </a:r>
            <a:r>
              <a:rPr lang="ru-RU" altLang="ru-RU" sz="1600" dirty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бюджетной отчетности или иных </a:t>
            </a:r>
            <a:r>
              <a:rPr lang="ru-RU" altLang="ru-RU" sz="1600" dirty="0" smtClean="0">
                <a:solidFill>
                  <a:srgbClr val="000000"/>
                </a:solidFill>
                <a:latin typeface="Arial Narrow" pitchFamily="34" charset="0"/>
                <a:cs typeface="Arial" charset="0"/>
              </a:rPr>
              <a:t>сведений, - …</a:t>
            </a:r>
            <a:endParaRPr lang="ru-RU" altLang="ru-RU" sz="1600" dirty="0">
              <a:solidFill>
                <a:srgbClr val="000000"/>
              </a:solidFill>
              <a:latin typeface="Arial Narrow" pitchFamily="34" charset="0"/>
              <a:cs typeface="Arial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4617452" y="3284984"/>
            <a:ext cx="0" cy="421591"/>
          </a:xfrm>
          <a:prstGeom prst="straightConnector1">
            <a:avLst/>
          </a:prstGeom>
          <a:noFill/>
          <a:ln w="76200" cap="flat" cmpd="tri" algn="ctr">
            <a:solidFill>
              <a:srgbClr val="C4652D"/>
            </a:solidFill>
            <a:prstDash val="solid"/>
            <a:tailEnd type="triangle"/>
          </a:ln>
          <a:effectLst>
            <a:outerShdw blurRad="50800" dist="25400" dir="5400000" rotWithShape="0">
              <a:srgbClr val="000000">
                <a:alpha val="45000"/>
              </a:srgbClr>
            </a:outerShdw>
          </a:effectLst>
        </p:spPr>
      </p:cxnSp>
      <p:grpSp>
        <p:nvGrpSpPr>
          <p:cNvPr id="9" name="Группа 8"/>
          <p:cNvGrpSpPr/>
          <p:nvPr/>
        </p:nvGrpSpPr>
        <p:grpSpPr>
          <a:xfrm>
            <a:off x="511924" y="3789039"/>
            <a:ext cx="8317720" cy="2116110"/>
            <a:chOff x="430745" y="3219821"/>
            <a:chExt cx="8317720" cy="2116110"/>
          </a:xfrm>
        </p:grpSpPr>
        <p:sp>
          <p:nvSpPr>
            <p:cNvPr id="10" name="TextBox 9"/>
            <p:cNvSpPr txBox="1"/>
            <p:nvPr/>
          </p:nvSpPr>
          <p:spPr>
            <a:xfrm>
              <a:off x="447910" y="3273828"/>
              <a:ext cx="8156539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600" b="1" dirty="0" smtClean="0">
                  <a:solidFill>
                    <a:prstClr val="black"/>
                  </a:solidFill>
                </a:rPr>
                <a:t>I</a:t>
              </a:r>
              <a:r>
                <a:rPr lang="en-US" sz="1600" b="1" dirty="0">
                  <a:solidFill>
                    <a:prstClr val="black"/>
                  </a:solidFill>
                </a:rPr>
                <a:t>I</a:t>
              </a:r>
              <a:r>
                <a:rPr lang="en-US" sz="1600" b="1" dirty="0" smtClean="0">
                  <a:solidFill>
                    <a:prstClr val="black"/>
                  </a:solidFill>
                </a:rPr>
                <a:t> </a:t>
              </a:r>
              <a:r>
                <a:rPr lang="ru-RU" sz="1600" b="1" dirty="0" smtClean="0">
                  <a:solidFill>
                    <a:prstClr val="black"/>
                  </a:solidFill>
                </a:rPr>
                <a:t>этап</a:t>
              </a:r>
              <a:r>
                <a:rPr lang="en-US" sz="1600" b="1" dirty="0" smtClean="0">
                  <a:solidFill>
                    <a:prstClr val="black"/>
                  </a:solidFill>
                </a:rPr>
                <a:t> – </a:t>
              </a:r>
              <a:r>
                <a:rPr lang="ru-RU" sz="1600" b="1" dirty="0" smtClean="0">
                  <a:solidFill>
                    <a:prstClr val="black"/>
                  </a:solidFill>
                </a:rPr>
                <a:t>разделение норм статьи 15.15.6 КоАП по двум статьям КоАП</a:t>
              </a:r>
              <a:r>
                <a:rPr lang="en-US" sz="1600" b="1" dirty="0" smtClean="0">
                  <a:solidFill>
                    <a:prstClr val="black"/>
                  </a:solidFill>
                </a:rPr>
                <a:t>:</a:t>
              </a:r>
              <a:r>
                <a:rPr lang="ru-RU" sz="1600" b="1" dirty="0" smtClean="0">
                  <a:solidFill>
                    <a:prstClr val="black"/>
                  </a:solidFill>
                </a:rPr>
                <a:t> </a:t>
              </a:r>
            </a:p>
            <a:p>
              <a:pPr algn="just"/>
              <a:r>
                <a:rPr lang="ru-RU" sz="1600" dirty="0" smtClean="0">
                  <a:solidFill>
                    <a:prstClr val="black"/>
                  </a:solidFill>
                </a:rPr>
                <a:t>         «Нарушение порядка ведения бюджетных смет, формирования документов для составления и исполнения бюджетов», </a:t>
              </a:r>
            </a:p>
            <a:p>
              <a:pPr algn="just"/>
              <a:r>
                <a:rPr lang="ru-RU" sz="1600" dirty="0">
                  <a:solidFill>
                    <a:prstClr val="black"/>
                  </a:solidFill>
                </a:rPr>
                <a:t> </a:t>
              </a:r>
              <a:r>
                <a:rPr lang="ru-RU" sz="1600" dirty="0" smtClean="0">
                  <a:solidFill>
                    <a:prstClr val="black"/>
                  </a:solidFill>
                </a:rPr>
                <a:t>        «Нарушение порядка формирования и представления бюджетной (бухгалтерской) отчетности организациями госсектора», </a:t>
              </a:r>
            </a:p>
            <a:p>
              <a:pPr algn="just"/>
              <a:r>
                <a:rPr lang="ru-RU" sz="1600" b="1" dirty="0" smtClean="0">
                  <a:solidFill>
                    <a:prstClr val="black"/>
                  </a:solidFill>
                </a:rPr>
                <a:t>      </a:t>
              </a:r>
              <a:r>
                <a:rPr lang="ru-RU" sz="1600" dirty="0" smtClean="0">
                  <a:solidFill>
                    <a:prstClr val="black"/>
                  </a:solidFill>
                </a:rPr>
                <a:t>в целях </a:t>
              </a:r>
              <a:r>
                <a:rPr lang="ru-RU" sz="1600" b="1" dirty="0" smtClean="0">
                  <a:solidFill>
                    <a:prstClr val="black"/>
                  </a:solidFill>
                </a:rPr>
                <a:t>установления критериев </a:t>
              </a:r>
              <a:r>
                <a:rPr lang="ru-RU" sz="1600" b="1" dirty="0">
                  <a:solidFill>
                    <a:prstClr val="black"/>
                  </a:solidFill>
                </a:rPr>
                <a:t>признания отчетности </a:t>
              </a:r>
              <a:r>
                <a:rPr lang="ru-RU" sz="1600" b="1" dirty="0" smtClean="0">
                  <a:solidFill>
                    <a:prstClr val="black"/>
                  </a:solidFill>
                </a:rPr>
                <a:t>недостоверной и заведомо недостоверной</a:t>
              </a:r>
              <a:r>
                <a:rPr lang="ru-RU" sz="1600" dirty="0" smtClean="0">
                  <a:solidFill>
                    <a:prstClr val="black"/>
                  </a:solidFill>
                </a:rPr>
                <a:t>, </a:t>
              </a:r>
              <a:r>
                <a:rPr lang="ru-RU" sz="1600" b="1" dirty="0" smtClean="0">
                  <a:solidFill>
                    <a:prstClr val="black"/>
                  </a:solidFill>
                </a:rPr>
                <a:t>дифференциация ответственности </a:t>
              </a:r>
              <a:r>
                <a:rPr lang="ru-RU" sz="1600" dirty="0" smtClean="0">
                  <a:solidFill>
                    <a:prstClr val="black"/>
                  </a:solidFill>
                </a:rPr>
                <a:t>за недостоверную отчетность                  </a:t>
              </a:r>
              <a:r>
                <a:rPr lang="ru-RU" sz="1600" b="1" dirty="0" smtClean="0">
                  <a:solidFill>
                    <a:prstClr val="black"/>
                  </a:solidFill>
                </a:rPr>
                <a:t>в зависимости от значительности  искажения бюджетной (бухгалтерской) отчетности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0745" y="3219821"/>
              <a:ext cx="8317720" cy="2116109"/>
            </a:xfrm>
            <a:prstGeom prst="rect">
              <a:avLst/>
            </a:prstGeom>
            <a:noFill/>
            <a:ln w="19050" cap="flat" cmpd="sng" algn="ctr">
              <a:solidFill>
                <a:srgbClr val="53548A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kern="0" smtClean="0">
                <a:solidFill>
                  <a:prstClr val="white"/>
                </a:solidFill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2029343" y="354180"/>
            <a:ext cx="6656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77A3E"/>
                </a:solidFill>
              </a:rPr>
              <a:t>Ответственность за недостоверные сведения (отчетность)</a:t>
            </a:r>
            <a:endParaRPr lang="ru-RU" sz="2000" b="1" dirty="0">
              <a:solidFill>
                <a:srgbClr val="077A3E"/>
              </a:solidFill>
            </a:endParaRPr>
          </a:p>
        </p:txBody>
      </p:sp>
      <p:sp>
        <p:nvSpPr>
          <p:cNvPr id="13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88249" y="37092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33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0783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72796"/>
              </p:ext>
            </p:extLst>
          </p:nvPr>
        </p:nvGraphicFramePr>
        <p:xfrm>
          <a:off x="539552" y="1772816"/>
          <a:ext cx="8064896" cy="4130078"/>
        </p:xfrm>
        <a:graphic>
          <a:graphicData uri="http://schemas.openxmlformats.org/drawingml/2006/table">
            <a:tbl>
              <a:tblPr/>
              <a:tblGrid>
                <a:gridCol w="1509096"/>
                <a:gridCol w="3301147"/>
                <a:gridCol w="3254653"/>
              </a:tblGrid>
              <a:tr h="36998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 kern="1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Искажение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показателя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 kern="1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до 10 % 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 kern="1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от 10% до 100%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126747">
                <a:tc>
                  <a:txBody>
                    <a:bodyPr/>
                    <a:lstStyle>
                      <a:lvl1pPr marL="0" indent="179388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 kern="1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свыше 1 млн. рублей  </a:t>
                      </a:r>
                    </a:p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T="34283" marB="34283" horzOverflow="overflow">
                    <a:lnL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 kern="1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Грубое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искажение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отчетности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(штраф – 30-50 т. р)</a:t>
                      </a:r>
                    </a:p>
                  </a:txBody>
                  <a:tcPr marT="34283" marB="34283" horzOverflow="overflow">
                    <a:lnL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>
                        <a:alpha val="74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indent="179388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 kern="1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Грубое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искажение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отчетности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(штраф – 30-50 т. р)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T="34283" marB="34283" horzOverflow="overflow">
                    <a:lnL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>
                        <a:alpha val="74000"/>
                      </a:srgbClr>
                    </a:solidFill>
                  </a:tcPr>
                </a:tc>
              </a:tr>
              <a:tr h="1336964">
                <a:tc>
                  <a:txBody>
                    <a:bodyPr/>
                    <a:lstStyle/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от 100 тыс. рублей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до 1 млн. рублей 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T="34283" marB="34283" horzOverflow="overflow">
                    <a:lnL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Значительное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искажение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отчетности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(штраф – 10-30 т. р)</a:t>
                      </a:r>
                    </a:p>
                  </a:txBody>
                  <a:tcPr marT="34283" marB="34283" horzOverflow="overflow">
                    <a:lnL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Грубое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искажение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отчетности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(штраф – 30-50 т. р)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T="34283" marB="34283" horzOverflow="overflow">
                    <a:lnL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>
                        <a:alpha val="74000"/>
                      </a:srgbClr>
                    </a:solidFill>
                  </a:tcPr>
                </a:tc>
              </a:tr>
              <a:tr h="112674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менее 100 тыс. рублей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T="34283" marB="34283" horzOverflow="overflow">
                    <a:lnL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Незначительное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искажение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отчетности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(штраф – 5-10 т. р)</a:t>
                      </a:r>
                    </a:p>
                  </a:txBody>
                  <a:tcPr marT="34283" marB="34283" horzOverflow="overflow">
                    <a:lnL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Грубое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искажение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отчетности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(штраф – 30-50 т. р)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T="34283" marB="34283" horzOverflow="overflow">
                    <a:lnL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>
                        <a:alpha val="74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2326260" y="485511"/>
            <a:ext cx="61926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Дифференциация </a:t>
            </a:r>
            <a:r>
              <a:rPr lang="ru-RU" sz="2000" b="1" dirty="0">
                <a:solidFill>
                  <a:prstClr val="black"/>
                </a:solidFill>
              </a:rPr>
              <a:t>ответственности </a:t>
            </a:r>
            <a:r>
              <a:rPr lang="ru-RU" sz="2000" b="1" dirty="0" smtClean="0">
                <a:solidFill>
                  <a:prstClr val="black"/>
                </a:solidFill>
              </a:rPr>
              <a:t>за  недостоверную бюджетную </a:t>
            </a:r>
            <a:r>
              <a:rPr lang="ru-RU" sz="2000" b="1" dirty="0">
                <a:solidFill>
                  <a:prstClr val="black"/>
                </a:solidFill>
              </a:rPr>
              <a:t>(</a:t>
            </a:r>
            <a:r>
              <a:rPr lang="ru-RU" sz="2000" b="1" dirty="0" smtClean="0">
                <a:solidFill>
                  <a:prstClr val="black"/>
                </a:solidFill>
              </a:rPr>
              <a:t>бухгалтерску</a:t>
            </a:r>
            <a:r>
              <a:rPr lang="ru-RU" sz="2000" b="1" dirty="0">
                <a:solidFill>
                  <a:prstClr val="black"/>
                </a:solidFill>
              </a:rPr>
              <a:t>ю</a:t>
            </a:r>
            <a:r>
              <a:rPr lang="ru-RU" sz="2000" b="1" dirty="0" smtClean="0">
                <a:solidFill>
                  <a:prstClr val="black"/>
                </a:solidFill>
              </a:rPr>
              <a:t>) отчетность организации госсектора (</a:t>
            </a:r>
            <a:r>
              <a:rPr lang="en-US" sz="2000" b="1" dirty="0" smtClean="0">
                <a:solidFill>
                  <a:prstClr val="black"/>
                </a:solidFill>
              </a:rPr>
              <a:t>II </a:t>
            </a:r>
            <a:r>
              <a:rPr lang="ru-RU" sz="2000" b="1" dirty="0" smtClean="0">
                <a:solidFill>
                  <a:prstClr val="black"/>
                </a:solidFill>
              </a:rPr>
              <a:t>этап изменений в КоАП)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18948" y="108722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34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003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2339975" y="463620"/>
            <a:ext cx="6786461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400" dirty="0" smtClean="0">
                <a:solidFill>
                  <a:prstClr val="black"/>
                </a:solidFill>
                <a:cs typeface="Arial" panose="020B0604020202020204" pitchFamily="34" charset="0"/>
              </a:rPr>
              <a:t>Уточнение механизмов пресекающего финансового</a:t>
            </a:r>
          </a:p>
          <a:p>
            <a:pPr algn="ctr">
              <a:lnSpc>
                <a:spcPts val="2200"/>
              </a:lnSpc>
            </a:pPr>
            <a:r>
              <a:rPr lang="ru-RU" sz="2400" dirty="0" smtClean="0">
                <a:solidFill>
                  <a:prstClr val="black"/>
                </a:solidFill>
                <a:cs typeface="Arial" panose="020B0604020202020204" pitchFamily="34" charset="0"/>
              </a:rPr>
              <a:t>контроля</a:t>
            </a:r>
            <a:endParaRPr lang="ru-RU" sz="24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323850" y="1826370"/>
            <a:ext cx="8424863" cy="4519711"/>
            <a:chOff x="323850" y="1675607"/>
            <a:chExt cx="8424863" cy="4519711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5795963" y="1844675"/>
              <a:ext cx="2952750" cy="504825"/>
            </a:xfrm>
            <a:prstGeom prst="roundRect">
              <a:avLst/>
            </a:prstGeom>
            <a:solidFill>
              <a:sysClr val="window" lastClr="FFFFFF"/>
            </a:solidFill>
            <a:ln w="635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b="1" kern="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Оран ВГМФК</a:t>
              </a:r>
              <a:endParaRPr lang="ru-RU" b="1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323850" y="1844675"/>
              <a:ext cx="2232025" cy="576263"/>
            </a:xfrm>
            <a:prstGeom prst="roundRect">
              <a:avLst/>
            </a:prstGeom>
            <a:solidFill>
              <a:sysClr val="window" lastClr="FFFFFF"/>
            </a:solidFill>
            <a:ln w="635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70C0"/>
                </a:buClr>
                <a:buSzPct val="120000"/>
                <a:defRPr/>
              </a:pPr>
              <a:r>
                <a:rPr lang="ru-RU" b="1" kern="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Государственный заказчик</a:t>
              </a:r>
            </a:p>
          </p:txBody>
        </p:sp>
        <p:cxnSp>
          <p:nvCxnSpPr>
            <p:cNvPr id="10" name="Прямая со стрелкой 9"/>
            <p:cNvCxnSpPr/>
            <p:nvPr/>
          </p:nvCxnSpPr>
          <p:spPr>
            <a:xfrm>
              <a:off x="684213" y="2492375"/>
              <a:ext cx="0" cy="1657350"/>
            </a:xfrm>
            <a:prstGeom prst="straightConnector1">
              <a:avLst/>
            </a:prstGeom>
            <a:noFill/>
            <a:ln w="63500" cap="flat" cmpd="sng" algn="ctr">
              <a:solidFill>
                <a:srgbClr val="00B050"/>
              </a:solidFill>
              <a:prstDash val="solid"/>
              <a:tailEnd type="arrow"/>
            </a:ln>
            <a:effectLst/>
          </p:spPr>
        </p:cxnSp>
        <p:grpSp>
          <p:nvGrpSpPr>
            <p:cNvPr id="11" name="Группа 112"/>
            <p:cNvGrpSpPr>
              <a:grpSpLocks/>
            </p:cNvGrpSpPr>
            <p:nvPr/>
          </p:nvGrpSpPr>
          <p:grpSpPr bwMode="auto">
            <a:xfrm>
              <a:off x="2587103" y="1675607"/>
              <a:ext cx="3492227" cy="358025"/>
              <a:chOff x="2589805" y="1603439"/>
              <a:chExt cx="3494081" cy="358467"/>
            </a:xfrm>
          </p:grpSpPr>
          <p:sp>
            <p:nvSpPr>
              <p:cNvPr id="18" name="TextBox 40"/>
              <p:cNvSpPr txBox="1">
                <a:spLocks noChangeArrowheads="1"/>
              </p:cNvSpPr>
              <p:nvPr/>
            </p:nvSpPr>
            <p:spPr bwMode="auto">
              <a:xfrm flipH="1">
                <a:off x="2703893" y="1603439"/>
                <a:ext cx="3379993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sz="1600" b="1" kern="0" dirty="0">
                    <a:solidFill>
                      <a:srgbClr val="1F497D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1) заключение</a:t>
                </a:r>
                <a:r>
                  <a:rPr lang="ru-RU" sz="1600" kern="0" dirty="0">
                    <a:solidFill>
                      <a:srgbClr val="1F497D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  <p:cxnSp>
            <p:nvCxnSpPr>
              <p:cNvPr id="19" name="Прямая со стрелкой 18"/>
              <p:cNvCxnSpPr/>
              <p:nvPr/>
            </p:nvCxnSpPr>
            <p:spPr>
              <a:xfrm flipH="1">
                <a:off x="2589805" y="1961906"/>
                <a:ext cx="3168744" cy="0"/>
              </a:xfrm>
              <a:prstGeom prst="straightConnector1">
                <a:avLst/>
              </a:prstGeom>
              <a:noFill/>
              <a:ln w="63500" cap="flat" cmpd="sng" algn="ctr">
                <a:solidFill>
                  <a:srgbClr val="00B050"/>
                </a:solidFill>
                <a:prstDash val="solid"/>
                <a:tailEnd type="arrow"/>
              </a:ln>
              <a:effectLst/>
            </p:spPr>
          </p:cxnSp>
        </p:grpSp>
        <p:sp>
          <p:nvSpPr>
            <p:cNvPr id="12" name="Скругленный прямоугольник 11"/>
            <p:cNvSpPr/>
            <p:nvPr/>
          </p:nvSpPr>
          <p:spPr>
            <a:xfrm>
              <a:off x="395288" y="4221163"/>
              <a:ext cx="3889375" cy="792162"/>
            </a:xfrm>
            <a:prstGeom prst="roundRect">
              <a:avLst/>
            </a:prstGeom>
            <a:solidFill>
              <a:sysClr val="window" lastClr="FFFFFF"/>
            </a:solidFill>
            <a:ln w="635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b="1" kern="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Ор</a:t>
              </a:r>
              <a:endParaRPr lang="ru-RU" b="1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Box 38"/>
            <p:cNvSpPr txBox="1">
              <a:spLocks noChangeArrowheads="1"/>
            </p:cNvSpPr>
            <p:nvPr/>
          </p:nvSpPr>
          <p:spPr bwMode="auto">
            <a:xfrm rot="10800000" flipH="1" flipV="1">
              <a:off x="647700" y="2874165"/>
              <a:ext cx="2987675" cy="1076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600" b="1" kern="0" dirty="0">
                  <a:solidFill>
                    <a:srgbClr val="1F497D">
                      <a:lumMod val="50000"/>
                    </a:srgbClr>
                  </a:solidFill>
                  <a:latin typeface="Times New Roman" pitchFamily="18" charset="0"/>
                  <a:cs typeface="Times New Roman" pitchFamily="18" charset="0"/>
                </a:rPr>
                <a:t>2) заявка на кассовый расход,</a:t>
              </a:r>
            </a:p>
            <a:p>
              <a:pPr marL="342900" indent="-34290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600" b="1" kern="0" dirty="0">
                  <a:solidFill>
                    <a:srgbClr val="1F497D">
                      <a:lumMod val="50000"/>
                    </a:srgbClr>
                  </a:solidFill>
                  <a:latin typeface="Times New Roman" pitchFamily="18" charset="0"/>
                  <a:cs typeface="Times New Roman" pitchFamily="18" charset="0"/>
                </a:rPr>
                <a:t>акт выполненных работ </a:t>
              </a:r>
            </a:p>
            <a:p>
              <a:pPr marL="342900" indent="-34290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600" b="1" kern="0" dirty="0">
                  <a:solidFill>
                    <a:srgbClr val="1F497D">
                      <a:lumMod val="50000"/>
                    </a:srgbClr>
                  </a:solidFill>
                  <a:latin typeface="Times New Roman" pitchFamily="18" charset="0"/>
                  <a:cs typeface="Times New Roman" pitchFamily="18" charset="0"/>
                </a:rPr>
                <a:t>(оказанных  услуг) и (или) счет, и (или) счет  фактура</a:t>
              </a:r>
            </a:p>
          </p:txBody>
        </p:sp>
        <p:sp>
          <p:nvSpPr>
            <p:cNvPr id="14" name="TextBox 29"/>
            <p:cNvSpPr txBox="1">
              <a:spLocks noChangeArrowheads="1"/>
            </p:cNvSpPr>
            <p:nvPr/>
          </p:nvSpPr>
          <p:spPr bwMode="auto">
            <a:xfrm>
              <a:off x="5795963" y="2370138"/>
              <a:ext cx="2952750" cy="1323975"/>
            </a:xfrm>
            <a:prstGeom prst="rect">
              <a:avLst/>
            </a:prstGeom>
            <a:noFill/>
            <a:ln w="12700">
              <a:solidFill>
                <a:srgbClr val="0070C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ru-RU" altLang="ru-RU" sz="1600" i="1" kern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 случае соответствия объемов и стоимости фактически выполненных работ (оказанных услуг) актом приемки выполненных работ </a:t>
              </a: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6084888" y="4221163"/>
              <a:ext cx="2374900" cy="792162"/>
            </a:xfrm>
            <a:prstGeom prst="roundRect">
              <a:avLst/>
            </a:prstGeom>
            <a:solidFill>
              <a:sysClr val="window" lastClr="FFFFFF"/>
            </a:solidFill>
            <a:ln w="635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70C0"/>
                </a:buClr>
                <a:buSzPct val="120000"/>
                <a:defRPr/>
              </a:pPr>
              <a:r>
                <a:rPr lang="ru-RU" b="1" kern="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Подрядчик</a:t>
              </a:r>
            </a:p>
          </p:txBody>
        </p:sp>
        <p:sp>
          <p:nvSpPr>
            <p:cNvPr id="16" name="TextBox 38"/>
            <p:cNvSpPr txBox="1">
              <a:spLocks noChangeArrowheads="1"/>
            </p:cNvSpPr>
            <p:nvPr/>
          </p:nvSpPr>
          <p:spPr bwMode="auto">
            <a:xfrm rot="10800000" flipH="1" flipV="1">
              <a:off x="4427538" y="4437063"/>
              <a:ext cx="1728787" cy="1323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600" b="1" kern="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     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600" b="1" kern="0" dirty="0">
                  <a:solidFill>
                    <a:srgbClr val="1F497D">
                      <a:lumMod val="50000"/>
                    </a:srgbClr>
                  </a:solidFill>
                  <a:latin typeface="Times New Roman" pitchFamily="18" charset="0"/>
                  <a:cs typeface="Times New Roman" pitchFamily="18" charset="0"/>
                </a:rPr>
                <a:t>3) оплата 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600" b="1" kern="0" dirty="0">
                  <a:solidFill>
                    <a:srgbClr val="1F497D">
                      <a:lumMod val="50000"/>
                    </a:srgbClr>
                  </a:solidFill>
                  <a:latin typeface="Times New Roman" pitchFamily="18" charset="0"/>
                  <a:cs typeface="Times New Roman" pitchFamily="18" charset="0"/>
                </a:rPr>
                <a:t>заявки на кассовый расход</a:t>
              </a:r>
              <a:endParaRPr lang="ru-RU" sz="16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 kern="0" dirty="0">
                <a:solidFill>
                  <a:srgbClr val="FF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7" name="TextBox 40"/>
            <p:cNvSpPr txBox="1">
              <a:spLocks noChangeArrowheads="1"/>
            </p:cNvSpPr>
            <p:nvPr/>
          </p:nvSpPr>
          <p:spPr bwMode="auto">
            <a:xfrm flipH="1">
              <a:off x="395288" y="5118100"/>
              <a:ext cx="3889375" cy="1077218"/>
            </a:xfrm>
            <a:prstGeom prst="rect">
              <a:avLst/>
            </a:prstGeom>
            <a:noFill/>
            <a:ln w="9525">
              <a:solidFill>
                <a:sysClr val="windowText" lastClr="0000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ru-RU" altLang="ru-RU" sz="1600" i="1" kern="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проверка  документов, подтверждающих возникновение денежного обязательства,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ru-RU" altLang="ru-RU" sz="1600" i="1" kern="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 том числе положительного заключения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ru-RU" altLang="ru-RU" sz="1600" i="1" kern="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органа ГМФК</a:t>
              </a:r>
            </a:p>
          </p:txBody>
        </p:sp>
      </p:grpSp>
      <p:cxnSp>
        <p:nvCxnSpPr>
          <p:cNvPr id="20" name="Прямая со стрелкой 19"/>
          <p:cNvCxnSpPr/>
          <p:nvPr/>
        </p:nvCxnSpPr>
        <p:spPr>
          <a:xfrm>
            <a:off x="4279105" y="4768006"/>
            <a:ext cx="1800225" cy="0"/>
          </a:xfrm>
          <a:prstGeom prst="straightConnector1">
            <a:avLst/>
          </a:prstGeom>
          <a:ln w="63500">
            <a:solidFill>
              <a:srgbClr val="00B05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561283" y="4444841"/>
            <a:ext cx="35573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70C0"/>
              </a:buClr>
              <a:buSzPct val="120000"/>
              <a:defRPr/>
            </a:pPr>
            <a:r>
              <a:rPr lang="ru-RU" b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 кассового обслуживания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70C0"/>
              </a:buClr>
              <a:buSzPct val="120000"/>
              <a:defRPr/>
            </a:pPr>
            <a:r>
              <a:rPr lang="ru-RU" b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исполнения бюджета</a:t>
            </a:r>
            <a:endParaRPr lang="ru-RU" b="1" kern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40"/>
          <p:cNvSpPr txBox="1">
            <a:spLocks noChangeArrowheads="1"/>
          </p:cNvSpPr>
          <p:nvPr/>
        </p:nvSpPr>
        <p:spPr bwMode="auto">
          <a:xfrm flipH="1">
            <a:off x="2628900" y="2190841"/>
            <a:ext cx="3167063" cy="830997"/>
          </a:xfrm>
          <a:prstGeom prst="rect">
            <a:avLst/>
          </a:prstGeom>
          <a:noFill/>
          <a:ln w="9525">
            <a:solidFill>
              <a:sysClr val="windowText" lastClr="00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ru-RU" altLang="ru-RU" sz="1600" i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случаях, установленных высшим органом исполнительной власти (местной администрацией)</a:t>
            </a:r>
          </a:p>
        </p:txBody>
      </p:sp>
      <p:sp>
        <p:nvSpPr>
          <p:cNvPr id="22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97962" y="82426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35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951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07037" y="316716"/>
            <a:ext cx="55501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проектов нормативных правовых актов по казначейскому учету и казначейской отчетности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0180" y="2828260"/>
            <a:ext cx="3097546" cy="1392866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Реализация положений Концепции реформирования системы бюджетных платежей на период до 2017 года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82086" y="2654059"/>
            <a:ext cx="3641675" cy="1828799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Проект приказа Минфина России </a:t>
            </a:r>
            <a:r>
              <a:rPr lang="ru-RU" sz="1600" dirty="0" smtClean="0"/>
              <a:t>«Об </a:t>
            </a:r>
            <a:r>
              <a:rPr lang="ru-RU" sz="1600" dirty="0"/>
              <a:t>утверждении форм первичных учетных </a:t>
            </a:r>
            <a:r>
              <a:rPr lang="ru-RU" sz="1600" dirty="0" smtClean="0"/>
              <a:t> документов </a:t>
            </a:r>
            <a:r>
              <a:rPr lang="ru-RU" sz="1600" dirty="0"/>
              <a:t>и регистров </a:t>
            </a:r>
            <a:r>
              <a:rPr lang="ru-RU" sz="1600" dirty="0" smtClean="0"/>
              <a:t>казначейского учета</a:t>
            </a:r>
            <a:r>
              <a:rPr lang="ru-RU" sz="1600" dirty="0"/>
              <a:t>, применяемых </a:t>
            </a:r>
            <a:r>
              <a:rPr lang="ru-RU" sz="1600" dirty="0" smtClean="0"/>
              <a:t>органами Федерального </a:t>
            </a:r>
            <a:r>
              <a:rPr lang="ru-RU" sz="1600" dirty="0"/>
              <a:t>казначейства, </a:t>
            </a:r>
            <a:r>
              <a:rPr lang="ru-RU" sz="1600" dirty="0" smtClean="0"/>
              <a:t>и методических </a:t>
            </a:r>
            <a:r>
              <a:rPr lang="ru-RU" sz="1600" dirty="0"/>
              <a:t>указаний по </a:t>
            </a:r>
            <a:r>
              <a:rPr lang="ru-RU" sz="1600" dirty="0" smtClean="0"/>
              <a:t>их применению</a:t>
            </a:r>
            <a:r>
              <a:rPr lang="ru-RU" sz="1600" dirty="0"/>
              <a:t>»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82088" y="1240047"/>
            <a:ext cx="3641676" cy="1143001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Проект приказа </a:t>
            </a:r>
            <a:r>
              <a:rPr lang="ru-RU" sz="1600" dirty="0"/>
              <a:t>Минфина России </a:t>
            </a:r>
            <a:r>
              <a:rPr lang="ru-RU" sz="1600" dirty="0" smtClean="0"/>
              <a:t>«Об </a:t>
            </a:r>
            <a:r>
              <a:rPr lang="ru-RU" sz="1600" dirty="0"/>
              <a:t>утверждении </a:t>
            </a:r>
            <a:r>
              <a:rPr lang="ru-RU" sz="1600" dirty="0" smtClean="0"/>
              <a:t>Плана </a:t>
            </a:r>
            <a:r>
              <a:rPr lang="ru-RU" sz="1600" dirty="0"/>
              <a:t>счетов казначейского учета и инструкции по его применению»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982086" y="4779749"/>
            <a:ext cx="3641677" cy="1143001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Проект приказа Минфина России «Об утверждении </a:t>
            </a:r>
            <a:r>
              <a:rPr lang="ru-RU" sz="1600" dirty="0" smtClean="0"/>
              <a:t>форм </a:t>
            </a:r>
            <a:r>
              <a:rPr lang="ru-RU" sz="1600" dirty="0"/>
              <a:t>казначейской отчетности и инструкции о порядке ее составления»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3686797" y="3300982"/>
            <a:ext cx="1074984" cy="484632"/>
          </a:xfrm>
          <a:prstGeom prst="rightArrow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dk1"/>
              </a:solidFill>
            </a:endParaRPr>
          </a:p>
        </p:txBody>
      </p:sp>
      <p:sp>
        <p:nvSpPr>
          <p:cNvPr id="7" name="Стрелка углом 6"/>
          <p:cNvSpPr/>
          <p:nvPr/>
        </p:nvSpPr>
        <p:spPr>
          <a:xfrm>
            <a:off x="1879231" y="1552755"/>
            <a:ext cx="2882550" cy="1135810"/>
          </a:xfrm>
          <a:prstGeom prst="bentArrow">
            <a:avLst>
              <a:gd name="adj1" fmla="val 19684"/>
              <a:gd name="adj2" fmla="val 25000"/>
              <a:gd name="adj3" fmla="val 25000"/>
              <a:gd name="adj4" fmla="val 43750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dk1"/>
              </a:solidFill>
            </a:endParaRPr>
          </a:p>
        </p:txBody>
      </p:sp>
      <p:sp>
        <p:nvSpPr>
          <p:cNvPr id="13" name="Стрелка углом 12"/>
          <p:cNvSpPr/>
          <p:nvPr/>
        </p:nvSpPr>
        <p:spPr>
          <a:xfrm flipV="1">
            <a:off x="1879231" y="4311766"/>
            <a:ext cx="2882550" cy="1398920"/>
          </a:xfrm>
          <a:prstGeom prst="bentArrow">
            <a:avLst>
              <a:gd name="adj1" fmla="val 15750"/>
              <a:gd name="adj2" fmla="val 25000"/>
              <a:gd name="adj3" fmla="val 25000"/>
              <a:gd name="adj4" fmla="val 43750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dk1"/>
              </a:solidFill>
            </a:endParaRPr>
          </a:p>
        </p:txBody>
      </p:sp>
      <p:pic>
        <p:nvPicPr>
          <p:cNvPr id="14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6940" y="949534"/>
            <a:ext cx="71364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6940" y="2363547"/>
            <a:ext cx="71364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6940" y="4489236"/>
            <a:ext cx="71364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0183" y="227689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4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785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54349" y="757617"/>
            <a:ext cx="55501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казначейского учета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07872" y="2746798"/>
            <a:ext cx="3097546" cy="729648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КАЗНАЧЕЙСКИЙ УЧЕТ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835629" y="4097548"/>
            <a:ext cx="5442031" cy="1784955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разновидность бюджетного учета, </a:t>
            </a:r>
            <a:r>
              <a:rPr lang="ru-RU" sz="1600" dirty="0" smtClean="0"/>
              <a:t>направленная </a:t>
            </a:r>
            <a:r>
              <a:rPr lang="ru-RU" sz="1600" dirty="0"/>
              <a:t>на сбор, регистрацию и обобщение информации об операциях с денежными средствами, осуществляемых Федеральным казначейством в системе казначейских платежей, а также о результатах указанных операций</a:t>
            </a:r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4381233" y="3620822"/>
            <a:ext cx="350822" cy="447353"/>
          </a:xfrm>
          <a:prstGeom prst="rightArrow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/>
              </a:solidFill>
            </a:endParaRPr>
          </a:p>
        </p:txBody>
      </p:sp>
      <p:pic>
        <p:nvPicPr>
          <p:cNvPr id="15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839" y="4180851"/>
            <a:ext cx="71364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132711" y="1872649"/>
            <a:ext cx="8847869" cy="4294519"/>
          </a:xfrm>
          <a:prstGeom prst="roundRect">
            <a:avLst/>
          </a:prstGeom>
          <a:noFill/>
          <a:ln w="38100"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r"/>
            <a:r>
              <a:rPr lang="ru-RU" dirty="0" smtClean="0"/>
              <a:t>Проект изменений в Бюджетный кодекс Российской Федерации</a:t>
            </a:r>
            <a:endParaRPr lang="ru-RU" dirty="0"/>
          </a:p>
        </p:txBody>
      </p: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0183" y="227689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5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4825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468073"/>
              </p:ext>
            </p:extLst>
          </p:nvPr>
        </p:nvGraphicFramePr>
        <p:xfrm>
          <a:off x="80155" y="1506295"/>
          <a:ext cx="8965206" cy="2608262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57872"/>
                <a:gridCol w="157872"/>
                <a:gridCol w="157872"/>
                <a:gridCol w="157872"/>
                <a:gridCol w="157872"/>
                <a:gridCol w="160694"/>
                <a:gridCol w="160694"/>
                <a:gridCol w="160694"/>
                <a:gridCol w="194522"/>
                <a:gridCol w="225583"/>
                <a:gridCol w="184653"/>
                <a:gridCol w="214257"/>
                <a:gridCol w="214257"/>
                <a:gridCol w="214257"/>
                <a:gridCol w="211758"/>
                <a:gridCol w="167219"/>
                <a:gridCol w="207034"/>
                <a:gridCol w="214997"/>
                <a:gridCol w="167220"/>
                <a:gridCol w="191108"/>
                <a:gridCol w="199071"/>
                <a:gridCol w="191949"/>
                <a:gridCol w="432870"/>
                <a:gridCol w="311666"/>
                <a:gridCol w="380925"/>
                <a:gridCol w="163094"/>
                <a:gridCol w="179230"/>
                <a:gridCol w="180426"/>
                <a:gridCol w="180426"/>
                <a:gridCol w="180426"/>
                <a:gridCol w="180426"/>
                <a:gridCol w="180426"/>
                <a:gridCol w="180426"/>
                <a:gridCol w="180426"/>
                <a:gridCol w="180426"/>
                <a:gridCol w="180426"/>
                <a:gridCol w="180426"/>
                <a:gridCol w="180426"/>
                <a:gridCol w="180426"/>
                <a:gridCol w="180426"/>
                <a:gridCol w="180426"/>
                <a:gridCol w="180426"/>
                <a:gridCol w="180426"/>
                <a:gridCol w="180426"/>
                <a:gridCol w="180426"/>
                <a:gridCol w="180426"/>
              </a:tblGrid>
              <a:tr h="268154">
                <a:tc rowSpan="5"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Код счета казначей-</a:t>
                      </a:r>
                      <a:r>
                        <a:rPr lang="ru-RU" sz="1200" u="none" strike="noStrike" dirty="0" err="1" smtClean="0">
                          <a:effectLst/>
                        </a:rPr>
                        <a:t>ского</a:t>
                      </a:r>
                      <a:r>
                        <a:rPr lang="ru-RU" sz="1200" u="none" strike="noStrike" dirty="0" smtClean="0">
                          <a:effectLst/>
                        </a:rPr>
                        <a:t> </a:t>
                      </a:r>
                      <a:r>
                        <a:rPr lang="ru-RU" sz="1200" u="none" strike="noStrike" dirty="0">
                          <a:effectLst/>
                        </a:rPr>
                        <a:t>учета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ctr"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grid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Код </a:t>
                      </a:r>
                      <a:r>
                        <a:rPr lang="ru-RU" sz="1200" u="none" strike="noStrike" dirty="0" smtClean="0">
                          <a:effectLst/>
                        </a:rPr>
                        <a:t>валю-ты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ctr"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11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Идентификатор участника </a:t>
                      </a:r>
                      <a:r>
                        <a:rPr lang="ru-RU" sz="1200" u="none" strike="noStrike" dirty="0">
                          <a:effectLst/>
                        </a:rPr>
                        <a:t>системы казначейских платежей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grid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Порядковый номер счета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ctr"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grid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Код </a:t>
                      </a:r>
                      <a:r>
                        <a:rPr lang="ru-RU" sz="1200" u="none" strike="noStrike" dirty="0" smtClean="0">
                          <a:effectLst/>
                        </a:rPr>
                        <a:t>аналитической классификации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ctr"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ctr"/>
                </a:tc>
                <a:tc rowSpan="5" gridSpan="20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Код бюджетной </a:t>
                      </a:r>
                      <a:r>
                        <a:rPr lang="ru-RU" sz="1200" u="none" strike="noStrike" dirty="0" smtClean="0">
                          <a:effectLst/>
                        </a:rPr>
                        <a:t>классификации</a:t>
                      </a:r>
                    </a:p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Российской </a:t>
                      </a:r>
                      <a:r>
                        <a:rPr lang="ru-RU" sz="1200" u="none" strike="noStrike" dirty="0">
                          <a:effectLst/>
                        </a:rPr>
                        <a:t>Федерации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ctr"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0079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1" vMerge="1"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ctr"/>
                </a:tc>
                <a:tc gridSpan="20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0055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6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Идентификатор бюджета бюджетной системы Российской Федерации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Номер организации в реестровой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 записи</a:t>
                      </a:r>
                      <a:r>
                        <a:rPr lang="ru-RU" sz="1200" u="none" strike="noStrike" dirty="0" smtClean="0">
                          <a:effectLst/>
                        </a:rPr>
                        <a:t> Реестра УБП и НУБП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ctr"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39" marR="773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0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6885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 vMerge="1">
                  <a:txBody>
                    <a:bodyPr/>
                    <a:lstStyle/>
                    <a:p>
                      <a:pPr algn="ctr" fontAlgn="ctr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pPr algn="ctr" fontAlgn="ctr"/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ctr"/>
                </a:tc>
                <a:tc gridSpan="20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8233"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Код ТО ФК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kern="1200" dirty="0" smtClean="0">
                          <a:effectLst/>
                        </a:rPr>
                        <a:t>Порядковый номер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39" marR="773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39" marR="773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39" marR="773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39" marR="7739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0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242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>
                          <a:effectLst/>
                        </a:rPr>
                        <a:t>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19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20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30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31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32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33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34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35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36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37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38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39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40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41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42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43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44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45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</a:tr>
              <a:tr h="19242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3" marR="7143" marT="9526" marB="0" anchor="b"/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2148023" y="768250"/>
            <a:ext cx="55501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номера счета казначейского учета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2708" y="4606507"/>
            <a:ext cx="8847869" cy="2070338"/>
          </a:xfrm>
          <a:prstGeom prst="roundRect">
            <a:avLst/>
          </a:prstGeom>
          <a:noFill/>
          <a:ln w="38100"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1692000" rtlCol="0" anchor="ctr" anchorCtr="0"/>
          <a:lstStyle/>
          <a:p>
            <a:r>
              <a:rPr lang="ru-RU" sz="1600" dirty="0"/>
              <a:t>30112 </a:t>
            </a:r>
            <a:r>
              <a:rPr lang="ru-RU" sz="1600" dirty="0" smtClean="0"/>
              <a:t>– кассовые </a:t>
            </a:r>
            <a:r>
              <a:rPr lang="ru-RU" sz="1600" dirty="0"/>
              <a:t>выплаты получателей средств федерального </a:t>
            </a:r>
            <a:r>
              <a:rPr lang="ru-RU" sz="1600" dirty="0" smtClean="0"/>
              <a:t>бюджета;</a:t>
            </a:r>
          </a:p>
          <a:p>
            <a:r>
              <a:rPr lang="ru-RU" sz="1600" dirty="0" smtClean="0"/>
              <a:t>810 – российский рубль;</a:t>
            </a:r>
          </a:p>
          <a:p>
            <a:r>
              <a:rPr lang="ru-RU" sz="1600" dirty="0" smtClean="0"/>
              <a:t>66 – Управление Федерального казначейства по Тульской области;</a:t>
            </a:r>
          </a:p>
          <a:p>
            <a:r>
              <a:rPr lang="ru-RU" sz="1600" dirty="0" smtClean="0"/>
              <a:t>0001 – код федерального бюджета;</a:t>
            </a:r>
          </a:p>
          <a:p>
            <a:r>
              <a:rPr lang="ru-RU" sz="1600" dirty="0" smtClean="0"/>
              <a:t>77777 – код организации по Сводному реестру;</a:t>
            </a:r>
          </a:p>
          <a:p>
            <a:r>
              <a:rPr lang="ru-RU" sz="1600" dirty="0" smtClean="0"/>
              <a:t>001 – порядковый номер лицевого счета, открытого организации;</a:t>
            </a:r>
          </a:p>
          <a:p>
            <a:r>
              <a:rPr lang="ru-RU" sz="1600" dirty="0" smtClean="0"/>
              <a:t>000 – код дополнительной аналитической классификации;</a:t>
            </a:r>
          </a:p>
          <a:p>
            <a:r>
              <a:rPr lang="ru-RU" sz="1600" dirty="0" smtClean="0"/>
              <a:t>17711301090016000244 – код бюджетной классификации</a:t>
            </a:r>
            <a:endParaRPr lang="ru-RU" sz="1600" dirty="0"/>
          </a:p>
        </p:txBody>
      </p:sp>
      <p:sp>
        <p:nvSpPr>
          <p:cNvPr id="8" name="Стрелка вправо 7"/>
          <p:cNvSpPr/>
          <p:nvPr/>
        </p:nvSpPr>
        <p:spPr>
          <a:xfrm rot="5400000">
            <a:off x="4392387" y="4140939"/>
            <a:ext cx="328514" cy="447353"/>
          </a:xfrm>
          <a:prstGeom prst="rightArrow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/>
              </a:solidFill>
            </a:endParaRPr>
          </a:p>
        </p:txBody>
      </p:sp>
      <p:pic>
        <p:nvPicPr>
          <p:cNvPr id="9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133" y="4696326"/>
            <a:ext cx="213544" cy="21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133" y="4923089"/>
            <a:ext cx="213544" cy="21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133" y="5211035"/>
            <a:ext cx="213544" cy="21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133" y="5429572"/>
            <a:ext cx="213544" cy="21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132" y="5643555"/>
            <a:ext cx="213544" cy="21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133" y="5909310"/>
            <a:ext cx="213544" cy="21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133" y="6165305"/>
            <a:ext cx="213544" cy="21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128" y="6401481"/>
            <a:ext cx="213544" cy="21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0183" y="227689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6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18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495749780"/>
              </p:ext>
            </p:extLst>
          </p:nvPr>
        </p:nvGraphicFramePr>
        <p:xfrm>
          <a:off x="457627" y="1250098"/>
          <a:ext cx="8191500" cy="5891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7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04" y="3424139"/>
            <a:ext cx="579834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04" y="4071839"/>
            <a:ext cx="579834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04" y="4729060"/>
            <a:ext cx="579834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04" y="5376760"/>
            <a:ext cx="579834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129443" y="1466937"/>
            <a:ext cx="8847869" cy="4752709"/>
          </a:xfrm>
          <a:prstGeom prst="roundRect">
            <a:avLst/>
          </a:prstGeom>
          <a:noFill/>
          <a:ln w="38100"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r"/>
            <a:r>
              <a:rPr lang="ru-RU" dirty="0" smtClean="0"/>
              <a:t>Проект изменений в Бюджетный кодекс Российской Федерации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201187" y="800148"/>
            <a:ext cx="55501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казначейской отчетности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0183" y="227689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7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9193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408907855"/>
              </p:ext>
            </p:extLst>
          </p:nvPr>
        </p:nvGraphicFramePr>
        <p:xfrm>
          <a:off x="613140" y="1678268"/>
          <a:ext cx="8273395" cy="4940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114798" y="818706"/>
            <a:ext cx="7609792" cy="751307"/>
          </a:xfrm>
          <a:prstGeom prst="roundRect">
            <a:avLst/>
          </a:prstGeom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Нарушения, выявленные Счетной палатой Российской Федерации по результатам проверки годовой отчетности за 2016 год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2874587" y="1613142"/>
            <a:ext cx="318513" cy="396814"/>
          </a:xfrm>
          <a:prstGeom prst="downArrow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6717809" y="1610274"/>
            <a:ext cx="318513" cy="396814"/>
          </a:xfrm>
          <a:prstGeom prst="downArrow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0183" y="227689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8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406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566739" y="115888"/>
            <a:ext cx="8053387" cy="7921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6190" tIns="48096" rIns="96190" bIns="48096" anchor="ctr"/>
          <a:lstStyle>
            <a:lvl1pPr defTabSz="963613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63613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63613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63613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63613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63613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63613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63613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63613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buFont typeface="Arial" pitchFamily="34" charset="0"/>
              <a:buNone/>
              <a:defRPr/>
            </a:pPr>
            <a:endParaRPr kumimoji="0" lang="ru-RU" altLang="ru-RU" sz="1800" dirty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5" name="Rectangle 7"/>
          <p:cNvSpPr>
            <a:spLocks noChangeArrowheads="1"/>
          </p:cNvSpPr>
          <p:nvPr/>
        </p:nvSpPr>
        <p:spPr bwMode="auto">
          <a:xfrm>
            <a:off x="566738" y="1484313"/>
            <a:ext cx="8108950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190" tIns="48096" rIns="96190" bIns="48096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kumimoji="0" lang="ru-RU" altLang="ru-RU" sz="1400" dirty="0">
                <a:latin typeface="Times New Roman" pitchFamily="18" charset="0"/>
                <a:cs typeface="Times New Roman" pitchFamily="18" charset="0"/>
              </a:rPr>
              <a:t>В соответствие с п.18 Приказа Минфина России от 01.12.2010 </a:t>
            </a:r>
            <a:r>
              <a:rPr kumimoji="0" lang="ru-RU" altLang="ru-RU" sz="1400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kumimoji="0" lang="ru-RU" altLang="ru-RU" sz="1400" dirty="0">
                <a:latin typeface="Times New Roman" pitchFamily="18" charset="0"/>
                <a:cs typeface="Times New Roman" pitchFamily="18" charset="0"/>
              </a:rPr>
              <a:t>157н "Об утверждении Единого плана счетов бухгалтерского учета для органов государственной власти (государственных органов), органов местного самоуправления, органов управления государственными внебюджетными фондами, государственных академий наук, государственных (муниципальных) учреждений и Инструкции по его применению»</a:t>
            </a:r>
          </a:p>
          <a:p>
            <a:pPr algn="just">
              <a:spcBef>
                <a:spcPct val="0"/>
              </a:spcBef>
              <a:buFontTx/>
              <a:buNone/>
            </a:pPr>
            <a:endParaRPr kumimoji="0" lang="ru-RU" alt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kumimoji="0" lang="ru-RU" altLang="ru-RU" sz="1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kumimoji="0" lang="ru-RU" altLang="ru-RU" sz="1400" b="1" dirty="0">
                <a:latin typeface="Times New Roman" pitchFamily="18" charset="0"/>
                <a:cs typeface="Times New Roman" pitchFamily="18" charset="0"/>
              </a:rPr>
              <a:t>Исправление ошибок, обнаруженных в регистрах бухгалтерского учета, производится в следующем порядке: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kumimoji="0" lang="ru-RU" altLang="ru-RU" sz="1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kumimoji="0"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kumimoji="0" lang="ru-RU" altLang="ru-RU" sz="1400" b="1" i="1" dirty="0">
                <a:latin typeface="Times New Roman" pitchFamily="18" charset="0"/>
                <a:cs typeface="Times New Roman" pitchFamily="18" charset="0"/>
              </a:rPr>
              <a:t>ошибка, обнаруженная в регистрах бухгалтерского учета за отчетный период, за который бухгалтерская (финансовая) отчетность в установленном </a:t>
            </a:r>
            <a:r>
              <a:rPr kumimoji="0" lang="ru-RU" alt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порядке уже представлена</a:t>
            </a:r>
            <a:r>
              <a:rPr kumimoji="0" lang="ru-RU" altLang="ru-RU" sz="1400" b="1" i="1" dirty="0">
                <a:latin typeface="Times New Roman" pitchFamily="18" charset="0"/>
                <a:cs typeface="Times New Roman" pitchFamily="18" charset="0"/>
              </a:rPr>
              <a:t>, в зависимости от ее характера, отражается </a:t>
            </a:r>
            <a:r>
              <a:rPr kumimoji="0" lang="ru-RU" alt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датой обнаружения ошибки </a:t>
            </a:r>
            <a:r>
              <a:rPr kumimoji="0" lang="ru-RU" altLang="ru-RU" sz="1400" b="1" i="1" dirty="0">
                <a:latin typeface="Times New Roman" pitchFamily="18" charset="0"/>
                <a:cs typeface="Times New Roman" pitchFamily="18" charset="0"/>
              </a:rPr>
              <a:t>дополнительной бухгалтерской записью, либо бухгалтерской записью, оформленной по способу "Красное сторно", и (или) дополнительной бухгалтерской записью</a:t>
            </a:r>
          </a:p>
          <a:p>
            <a:pPr algn="just">
              <a:spcBef>
                <a:spcPct val="0"/>
              </a:spcBef>
              <a:buFontTx/>
              <a:buNone/>
            </a:pPr>
            <a:endParaRPr kumimoji="0" lang="ru-RU" altLang="ru-RU" sz="1400" dirty="0">
              <a:solidFill>
                <a:srgbClr val="00277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39883" y="481373"/>
            <a:ext cx="530658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Исправление ошибок, </a:t>
            </a:r>
            <a:endParaRPr lang="ru-RU" b="1" dirty="0" smtClean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обнаруженных </a:t>
            </a:r>
            <a:r>
              <a:rPr lang="ru-RU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регистрах бухгалтерского учета</a:t>
            </a:r>
          </a:p>
        </p:txBody>
      </p:sp>
      <p:pic>
        <p:nvPicPr>
          <p:cNvPr id="5" name="Picture 2" descr="http://270055.umi.ru/images/cms/data/2013082616284497449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971" y="4282876"/>
            <a:ext cx="1903001" cy="13997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 flipV="1">
            <a:off x="668879" y="5736568"/>
            <a:ext cx="7851365" cy="258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948908" y="5682591"/>
            <a:ext cx="0" cy="2308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940945" y="5979546"/>
            <a:ext cx="3213008" cy="697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20.04.2017</a:t>
            </a:r>
            <a:r>
              <a:rPr lang="ru-RU" sz="1400" dirty="0">
                <a:solidFill>
                  <a:schemeClr val="tx1"/>
                </a:solidFill>
              </a:rPr>
              <a:t> Казначейство </a:t>
            </a:r>
            <a:r>
              <a:rPr lang="ru-RU" sz="1400" dirty="0" smtClean="0">
                <a:solidFill>
                  <a:schemeClr val="tx1"/>
                </a:solidFill>
              </a:rPr>
              <a:t>представило отчетность в МФ РФ, МФ – в Правительство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64773" y="6015488"/>
            <a:ext cx="2479210" cy="475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Казначейство принимает отчетность до 01.04.2017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828996" y="5642724"/>
            <a:ext cx="0" cy="2308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авая фигурная скобка 10"/>
          <p:cNvSpPr/>
          <p:nvPr/>
        </p:nvSpPr>
        <p:spPr>
          <a:xfrm rot="16200000">
            <a:off x="2679499" y="3234770"/>
            <a:ext cx="258793" cy="4280029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28410" y="4744787"/>
            <a:ext cx="3833371" cy="4758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Исправления отчета возможны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58472" y="5356612"/>
            <a:ext cx="3833371" cy="4758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Исправления отчета не возможны – п. 18 157н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45095" y="6034179"/>
            <a:ext cx="2095850" cy="475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Казначейство формирует отчет об исполнении консолидированного бюджета РФ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30183" y="227689"/>
            <a:ext cx="528474" cy="381194"/>
          </a:xfrm>
        </p:spPr>
        <p:txBody>
          <a:bodyPr/>
          <a:lstStyle/>
          <a:p>
            <a:fld id="{B2D350B4-811D-9C49-8D4A-B431FFD45952}" type="slidenum">
              <a:rPr lang="en-US" smtClean="0">
                <a:solidFill>
                  <a:srgbClr val="DEAA46"/>
                </a:solidFill>
              </a:rPr>
              <a:pPr/>
              <a:t>9</a:t>
            </a:fld>
            <a:endParaRPr lang="en-US" dirty="0">
              <a:solidFill>
                <a:srgbClr val="DEAA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3803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22006</TotalTime>
  <Words>4039</Words>
  <Application>Microsoft Macintosh PowerPoint</Application>
  <PresentationFormat>Экран (4:3)</PresentationFormat>
  <Paragraphs>660</Paragraphs>
  <Slides>35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Изменения в Бюджетный кодекс Российской Федерации</vt:lpstr>
      <vt:lpstr>Презентация PowerPoint</vt:lpstr>
      <vt:lpstr>Презентация PowerPoint</vt:lpstr>
      <vt:lpstr>Презентация PowerPoint</vt:lpstr>
      <vt:lpstr>Субъекты учета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ОБЗ</dc:creator>
  <cp:lastModifiedBy>Сергей Романов</cp:lastModifiedBy>
  <cp:revision>795</cp:revision>
  <cp:lastPrinted>2017-09-18T09:25:09Z</cp:lastPrinted>
  <dcterms:created xsi:type="dcterms:W3CDTF">2014-05-13T07:16:38Z</dcterms:created>
  <dcterms:modified xsi:type="dcterms:W3CDTF">2017-09-18T23:26:22Z</dcterms:modified>
</cp:coreProperties>
</file>