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346" r:id="rId3"/>
    <p:sldId id="347" r:id="rId4"/>
    <p:sldId id="311" r:id="rId5"/>
    <p:sldId id="312" r:id="rId6"/>
    <p:sldId id="313" r:id="rId7"/>
    <p:sldId id="348" r:id="rId8"/>
    <p:sldId id="287" r:id="rId9"/>
    <p:sldId id="305" r:id="rId10"/>
    <p:sldId id="349" r:id="rId11"/>
    <p:sldId id="351" r:id="rId12"/>
    <p:sldId id="352" r:id="rId13"/>
    <p:sldId id="353" r:id="rId14"/>
    <p:sldId id="350" r:id="rId15"/>
    <p:sldId id="354" r:id="rId16"/>
    <p:sldId id="355" r:id="rId17"/>
    <p:sldId id="356" r:id="rId18"/>
    <p:sldId id="357" r:id="rId19"/>
    <p:sldId id="358" r:id="rId20"/>
    <p:sldId id="359" r:id="rId21"/>
    <p:sldId id="308" r:id="rId22"/>
    <p:sldId id="360" r:id="rId23"/>
    <p:sldId id="361" r:id="rId24"/>
    <p:sldId id="362" r:id="rId25"/>
    <p:sldId id="363" r:id="rId26"/>
    <p:sldId id="364" r:id="rId27"/>
    <p:sldId id="323" r:id="rId28"/>
    <p:sldId id="326" r:id="rId29"/>
    <p:sldId id="342" r:id="rId30"/>
    <p:sldId id="340" r:id="rId31"/>
    <p:sldId id="260" r:id="rId32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B23"/>
    <a:srgbClr val="25AE88"/>
    <a:srgbClr val="48A0DC"/>
    <a:srgbClr val="EFCE4A"/>
    <a:srgbClr val="8DC63F"/>
    <a:srgbClr val="43B05C"/>
    <a:srgbClr val="23A37F"/>
    <a:srgbClr val="7283BF"/>
    <a:srgbClr val="45BDE5"/>
    <a:srgbClr val="F79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3" autoAdjust="0"/>
    <p:restoredTop sz="95716" autoAdjust="0"/>
  </p:normalViewPr>
  <p:slideViewPr>
    <p:cSldViewPr>
      <p:cViewPr varScale="1">
        <p:scale>
          <a:sx n="69" d="100"/>
          <a:sy n="69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urlakova\Desktop\&#1089;&#1083;&#1072;&#1081;&#1076;&#1099;_&#1089;&#1072;&#1083;&#1076;&#1091;&#1089;&#1086;&#1074;&#1072;\&#1089;&#1083;&#1072;&#1081;&#1076;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urlakova\Desktop\&#1089;&#1083;&#1072;&#1081;&#1076;&#1099;_&#1089;&#1072;&#1083;&#1076;&#1091;&#1089;&#1086;&#1074;&#1072;\&#1089;&#1083;&#1072;&#1081;&#1076;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urlakova\Desktop\&#1089;&#1083;&#1072;&#1081;&#1076;&#1099;_&#1089;&#1072;&#1083;&#1076;&#1091;&#1089;&#1086;&#1074;&#1072;\&#1089;&#1083;&#1072;&#1081;&#1076;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69717847769"/>
          <c:y val="0"/>
          <c:w val="0.88042486876640402"/>
          <c:h val="0.74002697579469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ф.0503125</c:v>
                </c:pt>
              </c:strCache>
            </c:strRef>
          </c:tx>
          <c:spPr>
            <a:solidFill>
              <a:srgbClr val="45BDE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17.07.2017</c:v>
                </c:pt>
                <c:pt idx="1">
                  <c:v>18.07.2017 (нарушение 1 день)</c:v>
                </c:pt>
                <c:pt idx="2">
                  <c:v>19.07.2017 (нарушение 2 дня)</c:v>
                </c:pt>
              </c:strCache>
            </c:strRef>
          </c:cat>
          <c:val>
            <c:numRef>
              <c:f>Лист1!$B$2:$D$2</c:f>
              <c:numCache>
                <c:formatCode>0</c:formatCode>
                <c:ptCount val="3"/>
                <c:pt idx="0">
                  <c:v>89.534883720930253</c:v>
                </c:pt>
                <c:pt idx="1">
                  <c:v>6.9767441860465134</c:v>
                </c:pt>
                <c:pt idx="2">
                  <c:v>3.4883720930232531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C7-4B16-B519-0292572F3052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ф.0503317</c:v>
                </c:pt>
              </c:strCache>
            </c:strRef>
          </c:tx>
          <c:spPr>
            <a:solidFill>
              <a:srgbClr val="8DC63F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C7-4B16-B519-0292572F30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C7-4B16-B519-0292572F30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17.07.2017</c:v>
                </c:pt>
                <c:pt idx="1">
                  <c:v>18.07.2017 (нарушение 1 день)</c:v>
                </c:pt>
                <c:pt idx="2">
                  <c:v>19.07.2017 (нарушение 2 дня)</c:v>
                </c:pt>
              </c:strCache>
            </c:strRef>
          </c:cat>
          <c:val>
            <c:numRef>
              <c:f>Лист1!$B$3:$D$3</c:f>
              <c:numCache>
                <c:formatCode>0</c:formatCode>
                <c:ptCount val="3"/>
                <c:pt idx="0">
                  <c:v>88.372093023255758</c:v>
                </c:pt>
                <c:pt idx="1">
                  <c:v>9.3023255813953494</c:v>
                </c:pt>
                <c:pt idx="2">
                  <c:v>2.3255813953488369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C7-4B16-B519-0292572F3052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ф.0503387</c:v>
                </c:pt>
              </c:strCache>
            </c:strRef>
          </c:tx>
          <c:spPr>
            <a:solidFill>
              <a:srgbClr val="F7931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17.07.2017</c:v>
                </c:pt>
                <c:pt idx="1">
                  <c:v>18.07.2017 (нарушение 1 день)</c:v>
                </c:pt>
                <c:pt idx="2">
                  <c:v>19.07.2017 (нарушение 2 дня)</c:v>
                </c:pt>
              </c:strCache>
            </c:strRef>
          </c:cat>
          <c:val>
            <c:numRef>
              <c:f>Лист1!$B$4:$D$4</c:f>
              <c:numCache>
                <c:formatCode>0</c:formatCode>
                <c:ptCount val="3"/>
                <c:pt idx="0">
                  <c:v>82.558139534883637</c:v>
                </c:pt>
                <c:pt idx="1">
                  <c:v>13.95348837209302</c:v>
                </c:pt>
                <c:pt idx="2">
                  <c:v>3.4883720930232531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C7-4B16-B519-0292572F3052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ф.0503324</c:v>
                </c:pt>
              </c:strCache>
            </c:strRef>
          </c:tx>
          <c:spPr>
            <a:solidFill>
              <a:srgbClr val="ED1B2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17.07.2017</c:v>
                </c:pt>
                <c:pt idx="1">
                  <c:v>18.07.2017 (нарушение 1 день)</c:v>
                </c:pt>
                <c:pt idx="2">
                  <c:v>19.07.2017 (нарушение 2 дня)</c:v>
                </c:pt>
              </c:strCache>
            </c:strRef>
          </c:cat>
          <c:val>
            <c:numRef>
              <c:f>Лист1!$B$5:$D$5</c:f>
              <c:numCache>
                <c:formatCode>0</c:formatCode>
                <c:ptCount val="3"/>
                <c:pt idx="0">
                  <c:v>76.744186046511629</c:v>
                </c:pt>
                <c:pt idx="1">
                  <c:v>15.11627906976744</c:v>
                </c:pt>
                <c:pt idx="2">
                  <c:v>8.139534883720934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EC7-4B16-B519-0292572F305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278498352"/>
        <c:axId val="-1278831104"/>
      </c:barChart>
      <c:catAx>
        <c:axId val="-1278498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  <c:crossAx val="-1278831104"/>
        <c:crosses val="autoZero"/>
        <c:auto val="1"/>
        <c:lblAlgn val="ctr"/>
        <c:lblOffset val="100"/>
        <c:noMultiLvlLbl val="0"/>
      </c:catAx>
      <c:valAx>
        <c:axId val="-12788311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27849835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0" i="0">
          <a:latin typeface="SF UI Text" charset="0"/>
          <a:ea typeface="SF UI Text" charset="0"/>
          <a:cs typeface="SF UI Text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88407699037693E-2"/>
          <c:y val="0.14399314668999799"/>
          <c:w val="0.861737528083518"/>
          <c:h val="0.74002697579469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ф.0503323</c:v>
                </c:pt>
              </c:strCache>
            </c:strRef>
          </c:tx>
          <c:spPr>
            <a:solidFill>
              <a:srgbClr val="45BDE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25.07.2017</c:v>
                </c:pt>
                <c:pt idx="1">
                  <c:v>26.07.2017 (нарушение 1 день)</c:v>
                </c:pt>
                <c:pt idx="2">
                  <c:v>27.07.2017 (нарушение 2 дня и более)</c:v>
                </c:pt>
              </c:strCache>
            </c:strRef>
          </c:cat>
          <c:val>
            <c:numRef>
              <c:f>Лист1!$B$2:$D$2</c:f>
              <c:numCache>
                <c:formatCode>0</c:formatCode>
                <c:ptCount val="3"/>
                <c:pt idx="0">
                  <c:v>77.906976744186053</c:v>
                </c:pt>
                <c:pt idx="1">
                  <c:v>16.279069767441861</c:v>
                </c:pt>
                <c:pt idx="2">
                  <c:v>5.8139534883720927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BA-45F5-B0AD-77B1E3BBF626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ф.0503361</c:v>
                </c:pt>
              </c:strCache>
            </c:strRef>
          </c:tx>
          <c:spPr>
            <a:solidFill>
              <a:srgbClr val="8DC63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25.07.2017</c:v>
                </c:pt>
                <c:pt idx="1">
                  <c:v>26.07.2017 (нарушение 1 день)</c:v>
                </c:pt>
                <c:pt idx="2">
                  <c:v>27.07.2017 (нарушение 2 дня и более)</c:v>
                </c:pt>
              </c:strCache>
            </c:strRef>
          </c:cat>
          <c:val>
            <c:numRef>
              <c:f>Лист1!$B$3:$D$3</c:f>
              <c:numCache>
                <c:formatCode>0</c:formatCode>
                <c:ptCount val="3"/>
                <c:pt idx="0">
                  <c:v>94.186046511627808</c:v>
                </c:pt>
                <c:pt idx="1">
                  <c:v>3.4883720930232531</c:v>
                </c:pt>
                <c:pt idx="2">
                  <c:v>2.3255813953488369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BA-45F5-B0AD-77B1E3BBF6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319357712"/>
        <c:axId val="-1319460464"/>
      </c:barChart>
      <c:catAx>
        <c:axId val="-1319357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  <c:crossAx val="-1319460464"/>
        <c:crosses val="autoZero"/>
        <c:auto val="1"/>
        <c:lblAlgn val="ctr"/>
        <c:lblOffset val="100"/>
        <c:noMultiLvlLbl val="0"/>
      </c:catAx>
      <c:valAx>
        <c:axId val="-131946046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3193577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0" i="0">
          <a:latin typeface="SF UI Text" charset="0"/>
          <a:ea typeface="SF UI Text" charset="0"/>
          <a:cs typeface="SF UI Text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88407699037693E-2"/>
          <c:y val="0.14399314668999799"/>
          <c:w val="0.87665080927384098"/>
          <c:h val="0.74002697579469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ф.0503779</c:v>
                </c:pt>
              </c:strCache>
            </c:strRef>
          </c:tx>
          <c:spPr>
            <a:solidFill>
              <a:srgbClr val="45BDE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37 день </c:v>
                </c:pt>
                <c:pt idx="1">
                  <c:v>38 день (нарушение 1 день)</c:v>
                </c:pt>
                <c:pt idx="2">
                  <c:v>39 день (нарушение 2 дня)</c:v>
                </c:pt>
              </c:strCache>
            </c:strRef>
          </c:cat>
          <c:val>
            <c:numRef>
              <c:f>Лист1!$B$2:$D$2</c:f>
              <c:numCache>
                <c:formatCode>0</c:formatCode>
                <c:ptCount val="3"/>
                <c:pt idx="0">
                  <c:v>91.860465116279016</c:v>
                </c:pt>
                <c:pt idx="1">
                  <c:v>3.4883720930232531</c:v>
                </c:pt>
                <c:pt idx="2">
                  <c:v>4.65116279069768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25-4EC8-A365-29A6C74407E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ф.0503737</c:v>
                </c:pt>
              </c:strCache>
            </c:strRef>
          </c:tx>
          <c:spPr>
            <a:solidFill>
              <a:srgbClr val="8DC63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37 день </c:v>
                </c:pt>
                <c:pt idx="1">
                  <c:v>38 день (нарушение 1 день)</c:v>
                </c:pt>
                <c:pt idx="2">
                  <c:v>39 день (нарушение 2 дня)</c:v>
                </c:pt>
              </c:strCache>
            </c:strRef>
          </c:cat>
          <c:val>
            <c:numRef>
              <c:f>Лист1!$B$3:$D$3</c:f>
              <c:numCache>
                <c:formatCode>0</c:formatCode>
                <c:ptCount val="3"/>
                <c:pt idx="0">
                  <c:v>91.860465116279016</c:v>
                </c:pt>
                <c:pt idx="1">
                  <c:v>3.4883720930232531</c:v>
                </c:pt>
                <c:pt idx="2">
                  <c:v>4.65116279069768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25-4EC8-A365-29A6C74407E3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ф.0503723</c:v>
                </c:pt>
              </c:strCache>
            </c:strRef>
          </c:tx>
          <c:spPr>
            <a:solidFill>
              <a:srgbClr val="F7931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37 день </c:v>
                </c:pt>
                <c:pt idx="1">
                  <c:v>38 день (нарушение 1 день)</c:v>
                </c:pt>
                <c:pt idx="2">
                  <c:v>39 день (нарушение 2 дня)</c:v>
                </c:pt>
              </c:strCache>
            </c:strRef>
          </c:cat>
          <c:val>
            <c:numRef>
              <c:f>Лист1!$B$4:$D$4</c:f>
              <c:numCache>
                <c:formatCode>0</c:formatCode>
                <c:ptCount val="3"/>
                <c:pt idx="0">
                  <c:v>87.209302325581277</c:v>
                </c:pt>
                <c:pt idx="1">
                  <c:v>5.8139534883720927</c:v>
                </c:pt>
                <c:pt idx="2">
                  <c:v>6.9767441860465134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25-4EC8-A365-29A6C74407E3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ф.0503769</c:v>
                </c:pt>
              </c:strCache>
            </c:strRef>
          </c:tx>
          <c:spPr>
            <a:solidFill>
              <a:srgbClr val="ED1B2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37 день </c:v>
                </c:pt>
                <c:pt idx="1">
                  <c:v>38 день (нарушение 1 день)</c:v>
                </c:pt>
                <c:pt idx="2">
                  <c:v>39 день (нарушение 2 дня)</c:v>
                </c:pt>
              </c:strCache>
            </c:strRef>
          </c:cat>
          <c:val>
            <c:numRef>
              <c:f>Лист1!$B$5:$D$5</c:f>
              <c:numCache>
                <c:formatCode>0</c:formatCode>
                <c:ptCount val="3"/>
                <c:pt idx="0">
                  <c:v>89.534883720930253</c:v>
                </c:pt>
                <c:pt idx="1">
                  <c:v>4.65116279069768</c:v>
                </c:pt>
                <c:pt idx="2">
                  <c:v>5.8139534883720927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25-4EC8-A365-29A6C74407E3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ф.0503369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F UI Text" charset="0"/>
                    <a:ea typeface="SF UI Text" charset="0"/>
                    <a:cs typeface="SF UI Text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37 день </c:v>
                </c:pt>
                <c:pt idx="1">
                  <c:v>38 день (нарушение 1 день)</c:v>
                </c:pt>
                <c:pt idx="2">
                  <c:v>39 день (нарушение 2 дня)</c:v>
                </c:pt>
              </c:strCache>
            </c:strRef>
          </c:cat>
          <c:val>
            <c:numRef>
              <c:f>Лист1!$B$6:$D$6</c:f>
              <c:numCache>
                <c:formatCode>0</c:formatCode>
                <c:ptCount val="3"/>
                <c:pt idx="0">
                  <c:v>90.697674418604649</c:v>
                </c:pt>
                <c:pt idx="1">
                  <c:v>3.4883720930232531</c:v>
                </c:pt>
                <c:pt idx="2">
                  <c:v>5.8139534883720927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25-4EC8-A365-29A6C74407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-1188480064"/>
        <c:axId val="-1188478016"/>
      </c:barChart>
      <c:catAx>
        <c:axId val="-1188480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  <c:crossAx val="-1188478016"/>
        <c:crosses val="autoZero"/>
        <c:auto val="1"/>
        <c:lblAlgn val="ctr"/>
        <c:lblOffset val="100"/>
        <c:noMultiLvlLbl val="0"/>
      </c:catAx>
      <c:valAx>
        <c:axId val="-1188478016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18848006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F UI Text" charset="0"/>
                <a:ea typeface="SF UI Text" charset="0"/>
                <a:cs typeface="SF UI Text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0" i="0">
          <a:latin typeface="SF UI Text" charset="0"/>
          <a:ea typeface="SF UI Text" charset="0"/>
          <a:cs typeface="SF UI Text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2BAF9-ED2F-094F-B169-010D0C8476F5}" type="datetimeFigureOut">
              <a:rPr lang="ru-RU" smtClean="0"/>
              <a:pPr/>
              <a:t>20.09.2017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21173-3A7F-684A-918B-55D96954B4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3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9324C6DE-181D-424A-9197-7B131F869AD4}" type="datetimeFigureOut">
              <a:rPr lang="ru-RU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605595B-784D-6E48-B1CC-2BCE0EC847B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Calibri" charset="0"/>
            </a:endParaRP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D43FBAA-FC64-DD49-80BE-49A414B4C37D}" type="slidenum">
              <a:rPr lang="ru-RU" altLang="ru-RU" sz="1200"/>
              <a:pPr/>
              <a:t>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 dirty="0">
              <a:latin typeface="Calibri" charset="0"/>
            </a:endParaRP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B291877-9F83-3248-9421-E07D249D43FF}" type="slidenum">
              <a:rPr lang="ru-RU" altLang="ru-RU" sz="1200"/>
              <a:pPr/>
              <a:t>21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E315775-E9FD-EE45-A491-F38E7B6CBEEF}" type="slidenum">
              <a:rPr lang="ru-RU" altLang="ru-RU" sz="1200"/>
              <a:pPr/>
              <a:t>26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205059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E315775-E9FD-EE45-A491-F38E7B6CBEEF}" type="slidenum">
              <a:rPr lang="ru-RU" altLang="ru-RU" sz="1200"/>
              <a:pPr/>
              <a:t>29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39923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>
              <a:buFontTx/>
              <a:buAutoNum type="arabicPeriod"/>
            </a:pPr>
            <a:r>
              <a:rPr lang="ru-RU" altLang="ru-RU" dirty="0">
                <a:latin typeface="Calibri" charset="0"/>
              </a:rPr>
              <a:t>Ф.0503125  - 18.07.2017 (01, 05, 06, 13, 41, 79), 19.07.2017  (51), 03.08.2017 (56), 19.07.2017  (76) </a:t>
            </a:r>
          </a:p>
          <a:p>
            <a:pPr marL="228600" indent="-228600">
              <a:buFontTx/>
              <a:buAutoNum type="arabicPeriod"/>
            </a:pPr>
            <a:r>
              <a:rPr lang="ru-RU" altLang="ru-RU" dirty="0">
                <a:latin typeface="Calibri" charset="0"/>
              </a:rPr>
              <a:t>Ф.0503317 - 18.07.2017 (01, 06, 09, 41, 50, 76, 79, 96), 19.07.2017 (47), 21.07.2017  (51)</a:t>
            </a:r>
          </a:p>
          <a:p>
            <a:pPr marL="228600" indent="-228600">
              <a:buFontTx/>
              <a:buAutoNum type="arabicPeriod"/>
            </a:pPr>
            <a:r>
              <a:rPr lang="ru-RU" altLang="ru-RU" dirty="0">
                <a:latin typeface="Calibri" charset="0"/>
              </a:rPr>
              <a:t>Ф.0503387 – 18.07.2017 (01, 06, 07, 09, 13, 41, 42, 44, 62, 63, 79, 96), 19.07.2017 (47, 51, 76)</a:t>
            </a:r>
          </a:p>
          <a:p>
            <a:pPr marL="228600" indent="-228600">
              <a:buFontTx/>
              <a:buAutoNum type="arabicPeriod"/>
            </a:pPr>
            <a:r>
              <a:rPr lang="ru-RU" altLang="ru-RU" dirty="0">
                <a:latin typeface="Calibri" charset="0"/>
              </a:rPr>
              <a:t>Ф.0503324 - 18.07.2017 (01, 04, 06, 09, 12, 13, 14, 18, 41, 43, 50, 63, 79), 19.07.2017 (16, 47, 49, 76), 20.07.2017 (51), 26.07.2017 (96), 07.08.2017 (27)  </a:t>
            </a: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A74FDEA-489F-AF40-B1A7-DA67710A5352}" type="slidenum">
              <a:rPr lang="ru-RU" altLang="ru-RU" sz="1200"/>
              <a:pPr/>
              <a:t>4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dirty="0">
                <a:latin typeface="Calibri" charset="0"/>
              </a:rPr>
              <a:t>1. ф. 0503323 – 26.07.2017 (02, 06, 08, 13, 34, 35, 37, 39, 51, 52, 54, 60, 69, 96), 28.07.2017  (16), 07.08.2017 (23), 27.07.2017  (46, 61), 31.07.2017 (77)</a:t>
            </a:r>
          </a:p>
          <a:p>
            <a:r>
              <a:rPr lang="ru-RU" altLang="ru-RU" dirty="0">
                <a:latin typeface="Calibri" charset="0"/>
              </a:rPr>
              <a:t>2. ф.0503361 - 26.07.2017 (08, 10, 41), 31.07.2017 (14),  01.08.2017 (46) </a:t>
            </a:r>
          </a:p>
          <a:p>
            <a:r>
              <a:rPr lang="ru-RU" altLang="ru-RU" dirty="0">
                <a:latin typeface="Calibri" charset="0"/>
              </a:rPr>
              <a:t> </a:t>
            </a:r>
          </a:p>
          <a:p>
            <a:endParaRPr lang="ru-RU" altLang="ru-RU" dirty="0">
              <a:latin typeface="Calibri" charset="0"/>
            </a:endParaRPr>
          </a:p>
          <a:p>
            <a:endParaRPr lang="ru-RU" altLang="ru-RU" dirty="0">
              <a:latin typeface="Calibri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06D79C2-D1AC-1A46-8628-7F15C77ABC26}" type="slidenum">
              <a:rPr lang="ru-RU" altLang="ru-RU" sz="1200"/>
              <a:pPr/>
              <a:t>5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  <a:defRPr/>
            </a:pPr>
            <a:r>
              <a:rPr lang="ru-RU" dirty="0" smtClean="0"/>
              <a:t>ф. 0503779 - 08.08.2017 0503779 (36, 41, 54), 09.08.2017 (12, 26, 34), 10.08.2017 (80) </a:t>
            </a:r>
          </a:p>
          <a:p>
            <a:pPr marL="228600" indent="-228600">
              <a:buFontTx/>
              <a:buAutoNum type="arabicPeriod"/>
              <a:defRPr/>
            </a:pPr>
            <a:r>
              <a:rPr lang="ru-RU" dirty="0" smtClean="0"/>
              <a:t>Ф. 0503737 - 08.08.2017 (36, 41, 54), 09.08.2017 (12, 26, 34), 10.08.2017 (80) </a:t>
            </a:r>
          </a:p>
          <a:p>
            <a:pPr marL="228600" indent="-228600">
              <a:buFontTx/>
              <a:buAutoNum type="arabicPeriod"/>
              <a:defRPr/>
            </a:pPr>
            <a:r>
              <a:rPr lang="ru-RU" dirty="0" smtClean="0"/>
              <a:t>Ф. 0503723 - 08.08.2017 (14, 36, 41, 54, 87), 09.08.2017 (12, 26, 34), 10.08.2017 (25, 80), 11.08.2017 (44) </a:t>
            </a:r>
          </a:p>
          <a:p>
            <a:pPr marL="228600" indent="-228600">
              <a:buFontTx/>
              <a:buAutoNum type="arabicPeriod"/>
              <a:defRPr/>
            </a:pPr>
            <a:r>
              <a:rPr lang="ru-RU" dirty="0" smtClean="0"/>
              <a:t>Ф.0503769 - 08.08.2017 (14, 36, 41, 54), 09.08.2017 (12, 026, 34), 10.08.2017 (80), 17.08.2017 (96)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FB2D2C5-B8D3-8A43-8419-E82A5DF17657}" type="slidenum">
              <a:rPr lang="ru-RU" altLang="ru-RU" sz="1200"/>
              <a:pPr/>
              <a:t>6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09B1123-7D0F-A642-86BA-E99BD045C0C2}" type="slidenum">
              <a:rPr lang="ru-RU" altLang="ru-RU" sz="1200"/>
              <a:pPr/>
              <a:t>11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5A462F0-A508-7840-87E7-3231E7A75A28}" type="slidenum">
              <a:rPr lang="ru-RU" altLang="ru-RU" sz="1200"/>
              <a:pPr/>
              <a:t>13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E315775-E9FD-EE45-A491-F38E7B6CBEEF}" type="slidenum">
              <a:rPr lang="ru-RU" altLang="ru-RU" sz="1200"/>
              <a:pPr/>
              <a:t>16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374EE7D-EBE4-BC4C-8542-99E86940DB24}" type="slidenum">
              <a:rPr lang="ru-RU" altLang="ru-RU" sz="1200"/>
              <a:pPr/>
              <a:t>19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ru-RU" altLang="ru-RU">
              <a:latin typeface="Calibri" charset="0"/>
            </a:endParaRP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15DF8EF-863A-554E-8D26-739C200F4BF6}" type="slidenum">
              <a:rPr lang="ru-RU" altLang="ru-RU" sz="1200"/>
              <a:pPr/>
              <a:t>20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5760640" cy="50405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8B57-6238-B441-A202-A6ED4C554EE1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1E3E9-ACC6-A140-8156-AEE0C8ED0A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92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02A81-B12E-9E4D-85FA-4B873F0CB074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43537-02CC-9A44-8CEA-072C5E8ED5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280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544ED-5729-7A4A-B118-8FA1C960CABE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A2044-280E-C543-B6D7-D84D5E6C6D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1204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268538" y="115888"/>
            <a:ext cx="5759450" cy="504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2895-C7E4-E943-8A0E-98D43881F37F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B227D-0F6F-2341-AEBE-97D7A05F92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409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A70-8215-C34B-873B-0EE5DA86F8D2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26001-7890-F440-ADE1-8A0E050DB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9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7DE1A-2A2E-B94C-B352-E4E4BE6778B0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993DC-05E1-5247-A00C-2BF7BDFEF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18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51D1C-6A0E-634B-AA0C-00C8F599D418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65340-AA72-9E47-B245-FD194AD8E9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671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A9C01-06E4-7140-ADC4-7B9211B2D064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90F01-3F45-2349-B475-EE9D4082BE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546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70423-9050-2543-B173-4DFA2D980759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39AE8-9F60-B44A-AF30-AE595EEA20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1666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F8404-E943-774D-B051-CC944282A6D5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55498-74A4-8745-875E-F0948889E8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900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B2CE9-6BBE-8D46-9518-823E39FE290A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447EE-C683-734C-80FE-0691E7BB12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711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1FE5F-C439-A243-B49E-2E82E0681514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1E124-1958-3349-97C1-7C5B57037A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0767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Shablon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268538" y="115888"/>
            <a:ext cx="57594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58783A-CAA2-E446-9DD3-18A5D501029D}" type="datetime1">
              <a:rPr lang="ru-RU" smtClean="0"/>
              <a:pPr>
                <a:defRPr/>
              </a:pPr>
              <a:t>20.09.2017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B3B947CB-D091-4F45-9714-401601D548E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2400" b="1" kern="1200" dirty="0">
          <a:solidFill>
            <a:srgbClr val="00449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support_eb@roskazna.ru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0" y="299695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Отдельные вопросы формирования бюджетной (бухгалтерской) отчетности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995936" y="5517232"/>
            <a:ext cx="48609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ts val="1500"/>
              </a:lnSpc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Заместитель руководителя Межрегионального операционного УФК</a:t>
            </a:r>
          </a:p>
          <a:p>
            <a:pPr algn="r" eaLnBrk="1" hangingPunct="1">
              <a:lnSpc>
                <a:spcPts val="1500"/>
              </a:lnSpc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Б.В. Салдусова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 flipH="1">
            <a:off x="7524750" y="3716338"/>
            <a:ext cx="14398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23556" name="Рисунок 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" t="17764" r="38351" b="46546"/>
          <a:stretch/>
        </p:blipFill>
        <p:spPr bwMode="auto">
          <a:xfrm>
            <a:off x="525463" y="3141663"/>
            <a:ext cx="6076478" cy="22320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Рисунок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" t="18614" r="11502" b="31374"/>
          <a:stretch>
            <a:fillRect/>
          </a:stretch>
        </p:blipFill>
        <p:spPr bwMode="auto">
          <a:xfrm>
            <a:off x="525463" y="1196975"/>
            <a:ext cx="5270673" cy="187166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85852" y="142852"/>
            <a:ext cx="6710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 об использовании межбюджетных трансфертов из федерального бюджета субъектами РФ, муниципальными образованиями и территориальным государственным внебюджетным фондом (ф.0503324)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13075" y="2200230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ф</a:t>
            </a:r>
            <a:r>
              <a:rPr lang="ru-RU" altLang="ru-RU" sz="1200" b="1" dirty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. 0503324 в составе квартальной отчетности </a:t>
            </a:r>
            <a:endParaRPr lang="fr-FR" altLang="ru-RU" sz="1200" b="1" dirty="0">
              <a:solidFill>
                <a:srgbClr val="353535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13075" y="1383915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446" y="1569929"/>
            <a:ext cx="540000" cy="540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813075" y="4447069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ф</a:t>
            </a:r>
            <a:r>
              <a:rPr lang="ru-RU" altLang="ru-RU" sz="1200" b="1" dirty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. 0503324 в составе </a:t>
            </a:r>
            <a:r>
              <a:rPr lang="ru-RU" altLang="ru-RU" sz="1200" b="1" dirty="0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годовой отчетности </a:t>
            </a:r>
            <a:endParaRPr lang="fr-FR" altLang="ru-RU" sz="1200" b="1" dirty="0">
              <a:solidFill>
                <a:srgbClr val="353535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13075" y="3630754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446" y="3816768"/>
            <a:ext cx="540000" cy="540000"/>
          </a:xfrm>
          <a:prstGeom prst="rect">
            <a:avLst/>
          </a:prstGeom>
        </p:spPr>
      </p:pic>
      <p:sp>
        <p:nvSpPr>
          <p:cNvPr id="16" name="Прямоугольник 8"/>
          <p:cNvSpPr>
            <a:spLocks noChangeArrowheads="1"/>
          </p:cNvSpPr>
          <p:nvPr/>
        </p:nvSpPr>
        <p:spPr bwMode="auto">
          <a:xfrm>
            <a:off x="1979682" y="5739627"/>
            <a:ext cx="58181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1450" indent="-171450" eaLnBrk="1" hangingPunct="1">
              <a:buFont typeface="Arial" charset="0"/>
              <a:buChar char="•"/>
            </a:pP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. 1.12.3 письма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Минфина России и Федерального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казначейства</a:t>
            </a:r>
            <a:r>
              <a:rPr lang="en-US" altLang="ru-RU" sz="1200" dirty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en-US" altLang="ru-RU" sz="1200" dirty="0" smtClean="0">
                <a:latin typeface="SF UI Text" charset="0"/>
                <a:ea typeface="SF UI Text" charset="0"/>
                <a:cs typeface="SF UI Text" charset="0"/>
              </a:rPr>
              <a:t>         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от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02.02.2017 № 02-07-07/ 5671,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07-04-05/02-121</a:t>
            </a:r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 eaLnBrk="1" hangingPunct="1">
              <a:buFont typeface="Arial" charset="0"/>
              <a:buChar char="•"/>
            </a:pP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п. 8 письма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Казначейства России от 11.12.2012 № 42-7.4-05/2.1-704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11773" y="5697741"/>
            <a:ext cx="6584978" cy="695305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658" y="5748393"/>
            <a:ext cx="594000" cy="5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Рисунок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" t="18443" r="36297" b="47424"/>
          <a:stretch/>
        </p:blipFill>
        <p:spPr bwMode="auto">
          <a:xfrm>
            <a:off x="323528" y="1220693"/>
            <a:ext cx="8316000" cy="28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Прямоугольник 2"/>
          <p:cNvSpPr>
            <a:spLocks noChangeArrowheads="1"/>
          </p:cNvSpPr>
          <p:nvPr/>
        </p:nvSpPr>
        <p:spPr bwMode="auto">
          <a:xfrm>
            <a:off x="1476426" y="5514629"/>
            <a:ext cx="63896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>
                <a:solidFill>
                  <a:srgbClr val="162387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Организованная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работа АДБ с ТОФК по оперативному уточнению платежей, перечисленных в виде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МБТ,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на соответствующие КБК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58000" y="2132855"/>
            <a:ext cx="1781528" cy="1931837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487" y="1862854"/>
            <a:ext cx="540000" cy="540000"/>
          </a:xfrm>
          <a:prstGeom prst="rect">
            <a:avLst/>
          </a:prstGeom>
        </p:spPr>
      </p:pic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2336559" y="5006797"/>
            <a:ext cx="525977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dirty="0">
                <a:latin typeface="SF UI Text" charset="0"/>
                <a:ea typeface="SF UI Text" charset="0"/>
                <a:cs typeface="SF UI Text" charset="0"/>
              </a:rPr>
              <a:t>НВС по коду 10011701010010000180 </a:t>
            </a:r>
            <a:r>
              <a:rPr lang="ru-RU" sz="1200" dirty="0" smtClean="0">
                <a:latin typeface="SF UI Text" charset="0"/>
                <a:ea typeface="SF UI Text" charset="0"/>
                <a:cs typeface="SF UI Text" charset="0"/>
              </a:rPr>
              <a:t>(по </a:t>
            </a:r>
            <a:r>
              <a:rPr lang="ru-RU" sz="1200" dirty="0">
                <a:latin typeface="SF UI Text" charset="0"/>
                <a:ea typeface="SF UI Text" charset="0"/>
                <a:cs typeface="SF UI Text" charset="0"/>
              </a:rPr>
              <a:t>состоянию на </a:t>
            </a:r>
            <a:r>
              <a:rPr lang="ru-RU" sz="1200" dirty="0" smtClean="0">
                <a:latin typeface="SF UI Text" charset="0"/>
                <a:ea typeface="SF UI Text" charset="0"/>
                <a:cs typeface="SF UI Text" charset="0"/>
              </a:rPr>
              <a:t>01.01.2017)</a:t>
            </a: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Причины отклонений: </a:t>
            </a:r>
            <a:endParaRPr lang="ru-RU" altLang="ru-RU" sz="1200" b="1" dirty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>
              <a:buFontTx/>
              <a:buAutoNum type="arabicPeriod"/>
            </a:pP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 Некорректно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заполненные платежные поручения;</a:t>
            </a:r>
          </a:p>
          <a:p>
            <a:pPr eaLnBrk="1" hangingPunct="1">
              <a:buFontTx/>
              <a:buAutoNum type="arabicPeriod"/>
            </a:pP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 Перечисление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МБТ осуществляется последним числом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месяца</a:t>
            </a:r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31640" y="4869160"/>
            <a:ext cx="6264697" cy="1317659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13" y="5230989"/>
            <a:ext cx="594000" cy="5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Прямоугольник 7"/>
          <p:cNvSpPr>
            <a:spLocks noChangeArrowheads="1"/>
          </p:cNvSpPr>
          <p:nvPr/>
        </p:nvSpPr>
        <p:spPr bwMode="auto">
          <a:xfrm>
            <a:off x="4851400" y="3284538"/>
            <a:ext cx="2428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353535"/>
                </a:solidFill>
                <a:latin typeface="SF UI Display" charset="0"/>
                <a:ea typeface="SF UI Display" charset="0"/>
                <a:cs typeface="SF UI Display" charset="0"/>
              </a:rPr>
              <a:t> </a:t>
            </a:r>
          </a:p>
        </p:txBody>
      </p:sp>
      <p:pic>
        <p:nvPicPr>
          <p:cNvPr id="14344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2" t="48160" r="33812" b="30396"/>
          <a:stretch>
            <a:fillRect/>
          </a:stretch>
        </p:blipFill>
        <p:spPr bwMode="auto">
          <a:xfrm>
            <a:off x="179512" y="1417280"/>
            <a:ext cx="6361113" cy="160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9" t="43546" r="27454" b="36218"/>
          <a:stretch>
            <a:fillRect/>
          </a:stretch>
        </p:blipFill>
        <p:spPr bwMode="auto">
          <a:xfrm>
            <a:off x="179512" y="4130238"/>
            <a:ext cx="6361113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Сверка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взаимных расчетов по переданным и полученным </a:t>
            </a:r>
          </a:p>
          <a:p>
            <a:pPr algn="ctr" eaLnBrk="1" hangingPunct="1"/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активам и обязательствам по состоянию на 01.01.2016</a:t>
            </a:r>
            <a:endParaRPr lang="fr-FR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68432" y="2373107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b="1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ГРБС </a:t>
            </a:r>
            <a:r>
              <a:rPr lang="ru-RU" altLang="ru-RU" sz="1200" b="1" dirty="0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Справка ф.0503125 по счету 1 401 20 251</a:t>
            </a:r>
            <a:endParaRPr lang="fr-FR" altLang="ru-RU" sz="1200" b="1" dirty="0" smtClean="0">
              <a:solidFill>
                <a:srgbClr val="353535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68432" y="1556792"/>
            <a:ext cx="2124743" cy="1401663"/>
          </a:xfrm>
          <a:prstGeom prst="roundRect">
            <a:avLst/>
          </a:prstGeom>
          <a:noFill/>
          <a:ln w="12700">
            <a:solidFill>
              <a:srgbClr val="43B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803" y="1742806"/>
            <a:ext cx="540000" cy="540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768432" y="5025051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rgbClr val="353535"/>
                </a:solidFill>
                <a:latin typeface="SF UI Display Thin" charset="0"/>
                <a:ea typeface="SF UI Display Thin" charset="0"/>
                <a:cs typeface="SF UI Display Thin" charset="0"/>
              </a:rPr>
              <a:t>ФО Справка ф.0503125 по счету 1 401 10 151</a:t>
            </a:r>
            <a:endParaRPr lang="fr-FR" altLang="ru-RU" sz="1200" b="1" dirty="0">
              <a:solidFill>
                <a:srgbClr val="353535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768432" y="4208736"/>
            <a:ext cx="2124743" cy="1401663"/>
          </a:xfrm>
          <a:prstGeom prst="roundRect">
            <a:avLst/>
          </a:prstGeom>
          <a:noFill/>
          <a:ln w="12700">
            <a:solidFill>
              <a:srgbClr val="43B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803" y="4394750"/>
            <a:ext cx="540000" cy="540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5508104" y="4130238"/>
            <a:ext cx="1109544" cy="1534396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1417280"/>
            <a:ext cx="1109543" cy="1600844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104" y="5394634"/>
            <a:ext cx="540000" cy="5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51" y="2704565"/>
            <a:ext cx="507780" cy="5077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94257" y="3370786"/>
            <a:ext cx="506546" cy="506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" t="26076" r="8501" b="28696"/>
          <a:stretch>
            <a:fillRect/>
          </a:stretch>
        </p:blipFill>
        <p:spPr bwMode="auto">
          <a:xfrm>
            <a:off x="107504" y="2276872"/>
            <a:ext cx="8928100" cy="265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31640" y="44624"/>
            <a:ext cx="6710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Отражение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корректного корреспондирующего счета бюджетного учета при получении ФО активов и обязательств в Справке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ф.0503125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  <a:p>
            <a:pPr algn="ctr" eaLnBrk="1" hangingPunct="1"/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 по счету 1 401 10 151 «Доходы от поступлений от других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бюджетов бюджетной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системы Российской Федерации»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2886" y="2637258"/>
            <a:ext cx="1109544" cy="1872208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30" y="2290502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" t="25208" r="8241" b="28345"/>
          <a:stretch>
            <a:fillRect/>
          </a:stretch>
        </p:blipFill>
        <p:spPr bwMode="auto">
          <a:xfrm>
            <a:off x="107950" y="2132856"/>
            <a:ext cx="9036050" cy="273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31640" y="26621"/>
            <a:ext cx="6710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Отражение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корректного корреспондирующего счета бюджетного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учета при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передаче ФО активов и обязательств в Справке ф.0503125 </a:t>
            </a:r>
          </a:p>
          <a:p>
            <a:pPr algn="ctr" eaLnBrk="1" hangingPunct="1"/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 по счету 1 401 20 251 «Расходы на перечисления другим бюджетам бюджетной системы Российской Федерации»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2708821"/>
            <a:ext cx="1109544" cy="1750420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624" y="2438821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" t="45938" r="13036" b="25742"/>
          <a:stretch>
            <a:fillRect/>
          </a:stretch>
        </p:blipFill>
        <p:spPr bwMode="auto">
          <a:xfrm>
            <a:off x="772840" y="3700673"/>
            <a:ext cx="7827962" cy="17240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31640" y="332656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Справка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 консолидируемым расчетам (ф.0503125) по счету 1 205 51 000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17256" y="4787909"/>
            <a:ext cx="864096" cy="636790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863" y="4487861"/>
            <a:ext cx="540000" cy="540000"/>
          </a:xfrm>
          <a:prstGeom prst="rect">
            <a:avLst/>
          </a:prstGeom>
        </p:spPr>
      </p:pic>
      <p:sp>
        <p:nvSpPr>
          <p:cNvPr id="17" name="Прямоугольник 8"/>
          <p:cNvSpPr>
            <a:spLocks noChangeArrowheads="1"/>
          </p:cNvSpPr>
          <p:nvPr/>
        </p:nvSpPr>
        <p:spPr bwMode="auto">
          <a:xfrm>
            <a:off x="2423403" y="5799982"/>
            <a:ext cx="5212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. 1.4.2 письма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02.02.2017 № 02-07-07/ 5671, 07-04-05/02-121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59430" y="5683163"/>
            <a:ext cx="5904656" cy="695305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315" y="5733815"/>
            <a:ext cx="594000" cy="594000"/>
          </a:xfrm>
          <a:prstGeom prst="rect">
            <a:avLst/>
          </a:prstGeom>
        </p:spPr>
      </p:pic>
      <p:pic>
        <p:nvPicPr>
          <p:cNvPr id="20" name="Рисунок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" t="17999" r="12502" b="27800"/>
          <a:stretch>
            <a:fillRect/>
          </a:stretch>
        </p:blipFill>
        <p:spPr bwMode="auto">
          <a:xfrm>
            <a:off x="772840" y="1026677"/>
            <a:ext cx="7866062" cy="254476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427306" y="2750702"/>
            <a:ext cx="1592726" cy="731128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308" y="2543129"/>
            <a:ext cx="507780" cy="50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Рисунок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2" t="44765" r="32272" b="23064"/>
          <a:stretch>
            <a:fillRect/>
          </a:stretch>
        </p:blipFill>
        <p:spPr bwMode="auto">
          <a:xfrm>
            <a:off x="435909" y="3664130"/>
            <a:ext cx="5965800" cy="189389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Рисунок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9" t="16684" r="20853" b="32542"/>
          <a:stretch>
            <a:fillRect/>
          </a:stretch>
        </p:blipFill>
        <p:spPr bwMode="auto">
          <a:xfrm>
            <a:off x="435909" y="1155275"/>
            <a:ext cx="5362748" cy="233362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31640" y="170056"/>
            <a:ext cx="6710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Соответствие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показателей сводных Справок ф.0503725 </a:t>
            </a:r>
            <a:endParaRPr lang="ru-RU" altLang="ru-RU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коду счета 0 304 06 000 показателям Справки ф.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0503125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коду счета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1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304 06 000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94822" y="2274482"/>
            <a:ext cx="2124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Сводная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Справка ф.0503725 по коду счета 4 304 06 000</a:t>
            </a:r>
          </a:p>
          <a:p>
            <a:pPr algn="ctr"/>
            <a:endParaRPr lang="fr-FR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94822" y="1527950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193" y="1713964"/>
            <a:ext cx="540000" cy="540000"/>
          </a:xfrm>
          <a:prstGeom prst="rect">
            <a:avLst/>
          </a:prstGeom>
        </p:spPr>
      </p:pic>
      <p:sp>
        <p:nvSpPr>
          <p:cNvPr id="24" name="Прямоугольник 8"/>
          <p:cNvSpPr>
            <a:spLocks noChangeArrowheads="1"/>
          </p:cNvSpPr>
          <p:nvPr/>
        </p:nvSpPr>
        <p:spPr bwMode="auto">
          <a:xfrm>
            <a:off x="1131285" y="5850074"/>
            <a:ext cx="4980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dirty="0">
                <a:solidFill>
                  <a:srgbClr val="353535"/>
                </a:solidFill>
                <a:latin typeface="SF UI Text" charset="0"/>
                <a:ea typeface="SF UI Text" charset="0"/>
                <a:cs typeface="SF UI Text" charset="0"/>
              </a:rPr>
              <a:t>п. 2.2 письма </a:t>
            </a:r>
            <a:r>
              <a:rPr lang="ru-RU" altLang="ru-RU" sz="1200" dirty="0">
                <a:solidFill>
                  <a:srgbClr val="353535"/>
                </a:solidFill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02.02.2017 № 02-07-07/ 5671, 07-04-05/02-121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5909" y="5733255"/>
            <a:ext cx="5576074" cy="695305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94" y="5783907"/>
            <a:ext cx="594000" cy="59400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566409" y="2904452"/>
            <a:ext cx="1512168" cy="232975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711194" y="4446051"/>
            <a:ext cx="1843514" cy="232975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"/>
          <p:cNvSpPr>
            <a:spLocks noChangeArrowheads="1"/>
          </p:cNvSpPr>
          <p:nvPr/>
        </p:nvSpPr>
        <p:spPr bwMode="auto">
          <a:xfrm flipH="1">
            <a:off x="7515923" y="3972487"/>
            <a:ext cx="14398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804248" y="4703218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Справка ф.0503125 по коду счета 1 304 06 000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804248" y="3886903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619" y="4072917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Сверка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остатков МБТ в Сведениях (ф.0503369) и Справке (ф. 0503125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3564901"/>
            <a:ext cx="26934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Справка ф. 0503125</a:t>
            </a:r>
          </a:p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по счетам бюджетного учета:</a:t>
            </a:r>
          </a:p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120551000, 120651000 и 130251000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3605711"/>
            <a:ext cx="26934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 0503369</a:t>
            </a:r>
          </a:p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по счетам бюджетного учета:</a:t>
            </a:r>
          </a:p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120551000, 120651000 и 130251000</a:t>
            </a:r>
          </a:p>
          <a:p>
            <a:endParaRPr lang="ru-RU" sz="12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624" y="2708920"/>
            <a:ext cx="2693491" cy="1807751"/>
          </a:xfrm>
          <a:prstGeom prst="roundRect">
            <a:avLst/>
          </a:prstGeom>
          <a:noFill/>
          <a:ln w="12700">
            <a:solidFill>
              <a:srgbClr val="728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92080" y="2708920"/>
            <a:ext cx="2693491" cy="1820122"/>
          </a:xfrm>
          <a:prstGeom prst="roundRect">
            <a:avLst/>
          </a:prstGeom>
          <a:noFill/>
          <a:ln w="12700">
            <a:solidFill>
              <a:srgbClr val="728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597" y="3408279"/>
            <a:ext cx="540000" cy="5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369" y="2904128"/>
            <a:ext cx="540000" cy="54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825" y="2904128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Сведения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 дебиторской и кредиторской задолженности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ф.0503369)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564901"/>
            <a:ext cx="29523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. 0503369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за 2015 год по графе 4 «на конец отчетного периода» по счетам бюджетного учета: 120551000, 120651000 и 130251000, 207Х1000 и 301Х1000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276" y="3571869"/>
            <a:ext cx="2922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. 0503369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за 2016 год по графе 2 «на начало года» по счетам бюджетного учета: 120551000, 120651000 и 130251000, </a:t>
            </a:r>
          </a:p>
          <a:p>
            <a:pPr algn="ctr" eaLnBrk="1" hangingPunct="1"/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207Х1000 и 301Х1000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624" y="2708920"/>
            <a:ext cx="2952327" cy="2088232"/>
          </a:xfrm>
          <a:prstGeom prst="roundRect">
            <a:avLst/>
          </a:prstGeom>
          <a:noFill/>
          <a:ln w="12700">
            <a:solidFill>
              <a:srgbClr val="728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83036"/>
            <a:ext cx="540000" cy="54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787" y="2955612"/>
            <a:ext cx="540000" cy="540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4970353" y="2690909"/>
            <a:ext cx="2952327" cy="2088232"/>
          </a:xfrm>
          <a:prstGeom prst="roundRect">
            <a:avLst/>
          </a:prstGeom>
          <a:noFill/>
          <a:ln w="12700">
            <a:solidFill>
              <a:srgbClr val="728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516" y="2937601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251917"/>
              </p:ext>
            </p:extLst>
          </p:nvPr>
        </p:nvGraphicFramePr>
        <p:xfrm>
          <a:off x="291845" y="1268760"/>
          <a:ext cx="8635810" cy="3380994"/>
        </p:xfrm>
        <a:graphic>
          <a:graphicData uri="http://schemas.openxmlformats.org/drawingml/2006/table">
            <a:tbl>
              <a:tblPr/>
              <a:tblGrid>
                <a:gridCol w="1903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71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01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392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Наименование показателя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стро-ки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по КОСГУ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 Консолидированный бюджет субъекта Российской Федерации  и территориального государственного внебюджетного фонда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Суммы, подлежащие исключению в рамках консолидированного бюджета субъекта Российской Федерации и бюджета территориального государственного внебюджетного фонда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Консолидированный бюджет субъекта Российской Федерации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Суммы, подлежащие исключению в рамках консолидированного бюджета субъекта Российской Федерации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Бюджет субъекта Российской Федерации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Бюджеты внутригородских муниципальных образований городов федерального значения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8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9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8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135045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выбытие денежных средств во временном распоряжении</a:t>
                      </a:r>
                    </a:p>
                  </a:txBody>
                  <a:tcPr marL="135045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442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610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1 189 556 342,88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1 189 092 442,82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554 762 660,09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8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135045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по расчетам с филиалами и обособленными структурными подразделениями</a:t>
                      </a:r>
                    </a:p>
                  </a:txBody>
                  <a:tcPr marL="67523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450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580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 том числе:</a:t>
                      </a:r>
                    </a:p>
                  </a:txBody>
                  <a:tcPr marL="67523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1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увеличение расчетов</a:t>
                      </a:r>
                    </a:p>
                  </a:txBody>
                  <a:tcPr marL="135045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451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510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7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уменьшение расчетов</a:t>
                      </a:r>
                    </a:p>
                  </a:txBody>
                  <a:tcPr marL="135045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452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610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169 733,27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13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Изменение остатков средств при </a:t>
                      </a:r>
                      <a:b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</a:b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управлении остатками - всего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-90 000 000,00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-90 000 000,00 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2" name="Рамка 11"/>
          <p:cNvSpPr/>
          <p:nvPr/>
        </p:nvSpPr>
        <p:spPr>
          <a:xfrm>
            <a:off x="457200" y="40690800"/>
            <a:ext cx="1008063" cy="431800"/>
          </a:xfrm>
          <a:prstGeom prst="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ctr">
              <a:defRPr/>
            </a:pPr>
            <a:r>
              <a:rPr lang="ru-RU" sz="800"/>
              <a:t>ф</a:t>
            </a:r>
            <a:endParaRPr lang="ru-RU" sz="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31640" y="170056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Консолидированный отчет о движении денежных средств (ф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.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0503323)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>
            <a:off x="2392196" y="5375745"/>
            <a:ext cx="47720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В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соответствии с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п. 150.3 Инструкции №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191Н</a:t>
            </a:r>
            <a:endParaRPr lang="ru-RU" altLang="ru-RU" sz="1200" b="1" dirty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показатели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строк 450, 451, 452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должны быть равны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нулю</a:t>
            </a:r>
            <a:endParaRPr lang="ru-RU" altLang="ru-RU" sz="12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63688" y="5229200"/>
            <a:ext cx="5360275" cy="792593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14" y="5346956"/>
            <a:ext cx="540000" cy="540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563888" y="3645024"/>
            <a:ext cx="4896544" cy="576064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432" y="3373965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63713" y="1210431"/>
            <a:ext cx="5616575" cy="720725"/>
          </a:xfrm>
          <a:prstGeom prst="roundRect">
            <a:avLst/>
          </a:prstGeom>
          <a:noFill/>
          <a:ln>
            <a:solidFill>
              <a:srgbClr val="48A0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Официальный сайт Федерального казначейства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en-US" sz="1200" u="sng" dirty="0">
                <a:solidFill>
                  <a:srgbClr val="45BDE5"/>
                </a:solidFill>
                <a:latin typeface="SF UI Text" charset="0"/>
                <a:ea typeface="SF UI Text" charset="0"/>
                <a:cs typeface="SF UI Text" charset="0"/>
              </a:rPr>
              <a:t>www.roskazna.ru</a:t>
            </a:r>
            <a:endParaRPr lang="ru-RU" sz="1200" u="sng" dirty="0">
              <a:solidFill>
                <a:srgbClr val="45BDE5"/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712" y="2528888"/>
            <a:ext cx="5616575" cy="935038"/>
          </a:xfrm>
          <a:prstGeom prst="roundRect">
            <a:avLst/>
          </a:prstGeom>
          <a:noFill/>
          <a:ln>
            <a:solidFill>
              <a:srgbClr val="48A0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ГИС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/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Электронный бюджет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/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Учет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и отчетность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4646" y="4058008"/>
            <a:ext cx="5615641" cy="2309165"/>
          </a:xfrm>
          <a:prstGeom prst="roundRect">
            <a:avLst/>
          </a:prstGeom>
          <a:noFill/>
          <a:ln>
            <a:solidFill>
              <a:srgbClr val="48A0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Руководство пользователя подсистемы учета и отчетности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База знаний пользователя подсистемы учета и отчетности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Краткая памятка пользователю при работе в подсистеме учета и отчетности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Список обновлений подсистемы учета и отчетности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Обучающие видеоролики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Презентации по работе в подсистеме учета и отчетности «Электронный бюджет»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Часто задаваемые вопросы по подсистеме учета и отчетности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Типовые ошибки в подсистеме учета и отчетности </a:t>
            </a:r>
          </a:p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ctr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Информация о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подсистеме учета и отчетности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ГИИС «Электронный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бюджет»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90168" y="1765224"/>
            <a:ext cx="763664" cy="7636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90168" y="3294344"/>
            <a:ext cx="763664" cy="763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Рамка 11"/>
          <p:cNvSpPr/>
          <p:nvPr/>
        </p:nvSpPr>
        <p:spPr>
          <a:xfrm>
            <a:off x="457200" y="40690800"/>
            <a:ext cx="1008063" cy="431800"/>
          </a:xfrm>
          <a:prstGeom prst="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ctr">
              <a:defRPr/>
            </a:pPr>
            <a:r>
              <a:rPr lang="ru-RU" sz="800"/>
              <a:t>ф</a:t>
            </a:r>
            <a:endParaRPr lang="ru-RU" sz="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5" name="Рисунок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26041" r="25942" b="11653"/>
          <a:stretch/>
        </p:blipFill>
        <p:spPr bwMode="auto">
          <a:xfrm>
            <a:off x="1089412" y="1242577"/>
            <a:ext cx="6965176" cy="3512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Консолидированный </a:t>
            </a:r>
            <a:r>
              <a:rPr lang="ru-RU" altLang="ru-RU" sz="1400" b="1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 о движении денежных средств (ф.0503323)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4" name="Прямоугольник 8"/>
          <p:cNvSpPr>
            <a:spLocks noChangeArrowheads="1"/>
          </p:cNvSpPr>
          <p:nvPr/>
        </p:nvSpPr>
        <p:spPr bwMode="auto">
          <a:xfrm>
            <a:off x="1087213" y="5021569"/>
            <a:ext cx="7776914" cy="132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Согласно разделу </a:t>
            </a:r>
            <a:r>
              <a:rPr lang="en-US" altLang="ru-RU" sz="1200" dirty="0">
                <a:latin typeface="SF UI Text" charset="0"/>
                <a:ea typeface="SF UI Text" charset="0"/>
                <a:cs typeface="SF UI Text" charset="0"/>
              </a:rPr>
              <a:t>V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 «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Классификации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операций сектора государственного управления» Указаний о порядке применения бюджетной классификации Российской Федерации, утвержденных приказом Минфина России от 01.07.2013 № 65н:</a:t>
            </a:r>
          </a:p>
          <a:p>
            <a:pPr eaLnBrk="1" hangingPunct="1"/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Для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отражения кассовых поступлений и выбытий статья КОСГУ 270 «Расходы по операциям с активами»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не применяется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!</a:t>
            </a:r>
            <a:endParaRPr lang="ru-RU" altLang="ru-RU" sz="12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5013176"/>
            <a:ext cx="8640960" cy="1317659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3" y="5375005"/>
            <a:ext cx="594000" cy="594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851920" y="3140968"/>
            <a:ext cx="4202668" cy="432048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588" y="2836459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460466"/>
              </p:ext>
            </p:extLst>
          </p:nvPr>
        </p:nvGraphicFramePr>
        <p:xfrm>
          <a:off x="251520" y="1556792"/>
          <a:ext cx="5472163" cy="2043753"/>
        </p:xfrm>
        <a:graphic>
          <a:graphicData uri="http://schemas.openxmlformats.org/drawingml/2006/table">
            <a:tbl>
              <a:tblPr/>
              <a:tblGrid>
                <a:gridCol w="158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92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1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96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524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607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544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85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6192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формы по ОКУД </a:t>
                      </a: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Ф.0503779</a:t>
                      </a:r>
                    </a:p>
                  </a:txBody>
                  <a:tcPr marL="9525" marR="9525" marT="9528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3">
                <a:tc gridSpan="1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Сведения об остатках денежных средств учреждения</a:t>
                      </a: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1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1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Номер счета (банковского (лицевого) счета / код валюты по ОКВ)</a:t>
                      </a: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счета бухгалтерского учета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На начало года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На конец отчетного периода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7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остаток средств на счете 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средства в пути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остаток средств на счете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средства в пути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7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</a:t>
                      </a: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</a:t>
                      </a: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</a:t>
                      </a:r>
                    </a:p>
                  </a:txBody>
                  <a:tcPr marL="9525" marR="9525" marT="9528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59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1. Счета в кредитных организациях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20120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000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42202810300220000009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20122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000</a:t>
                      </a:r>
                    </a:p>
                  </a:txBody>
                  <a:tcPr marL="9525" marR="9525" marT="9528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0,00 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0,00 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500 000,00 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0,00 </a:t>
                      </a:r>
                    </a:p>
                  </a:txBody>
                  <a:tcPr marL="9525" marR="9525" marT="9528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996071"/>
              </p:ext>
            </p:extLst>
          </p:nvPr>
        </p:nvGraphicFramePr>
        <p:xfrm>
          <a:off x="262731" y="3792785"/>
          <a:ext cx="5460952" cy="2160590"/>
        </p:xfrm>
        <a:graphic>
          <a:graphicData uri="http://schemas.openxmlformats.org/drawingml/2006/table">
            <a:tbl>
              <a:tblPr/>
              <a:tblGrid>
                <a:gridCol w="2889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5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7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6213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3. ИЗМЕНЕНИЕ ОСТАТКОВ СРЕДСТВ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Наименование показателя</a:t>
                      </a:r>
                    </a:p>
                  </a:txBody>
                  <a:tcPr marL="67117" marR="6711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строки</a:t>
                      </a:r>
                    </a:p>
                  </a:txBody>
                  <a:tcPr marL="67117" marR="6711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по КОСГУ</a:t>
                      </a:r>
                    </a:p>
                  </a:txBody>
                  <a:tcPr marL="67117" marR="6711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За отчетный период</a:t>
                      </a:r>
                    </a:p>
                  </a:txBody>
                  <a:tcPr marL="67117" marR="67117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19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Изменение остатков средств  при управлении остатками — всего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500 000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938">
                <a:tc>
                  <a:txBody>
                    <a:bodyPr/>
                    <a:lstStyle>
                      <a:lvl1pPr indent="228600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2286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поступление денежных средств на  депозитные счета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461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510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3 826 949,64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325">
                <a:tc>
                  <a:txBody>
                    <a:bodyPr/>
                    <a:lstStyle>
                      <a:lvl1pPr indent="228600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2286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выбытие денежных средств с депозитных счетов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462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610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-3 326 949,64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938">
                <a:tc>
                  <a:txBody>
                    <a:bodyPr/>
                    <a:lstStyle>
                      <a:lvl1pPr indent="228600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2286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поступление денежных средств при управлении остатками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463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510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938">
                <a:tc>
                  <a:txBody>
                    <a:bodyPr/>
                    <a:lstStyle>
                      <a:lvl1pPr indent="228600"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2286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выбытие денежных средств при управлении остатками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464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610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</a:t>
                      </a:r>
                    </a:p>
                  </a:txBody>
                  <a:tcPr marL="67117" marR="67117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Соответствие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показателей по остаткам средств на депозитных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счетах</a:t>
            </a:r>
            <a:endParaRPr lang="en-US" altLang="ru-RU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  <a:p>
            <a:pPr algn="ctr">
              <a:defRPr/>
            </a:pP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в формах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0503779 и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0507723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4" name="Прямоугольник 8"/>
          <p:cNvSpPr>
            <a:spLocks noChangeArrowheads="1"/>
          </p:cNvSpPr>
          <p:nvPr/>
        </p:nvSpPr>
        <p:spPr bwMode="auto">
          <a:xfrm>
            <a:off x="6712675" y="5233295"/>
            <a:ext cx="20357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Пример правильного </a:t>
            </a:r>
            <a:r>
              <a:rPr lang="ru-RU" altLang="ru-RU" sz="1200" smtClean="0">
                <a:latin typeface="SF UI Text" charset="0"/>
                <a:ea typeface="SF UI Text" charset="0"/>
                <a:cs typeface="SF UI Text" charset="0"/>
              </a:rPr>
              <a:t>отражения оборотов</a:t>
            </a:r>
          </a:p>
          <a:p>
            <a:pPr algn="just"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по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счету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120122000</a:t>
            </a:r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84168" y="5161287"/>
            <a:ext cx="2808312" cy="792088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22" y="5306218"/>
            <a:ext cx="540000" cy="54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3603" y="4827662"/>
            <a:ext cx="720080" cy="216024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355531" y="3418620"/>
            <a:ext cx="720080" cy="216024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835251" y="3418620"/>
            <a:ext cx="1008112" cy="216024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62731" y="4971677"/>
            <a:ext cx="2868664" cy="490695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>
            <a:stCxn id="20" idx="3"/>
            <a:endCxn id="2" idx="3"/>
          </p:cNvCxnSpPr>
          <p:nvPr/>
        </p:nvCxnSpPr>
        <p:spPr>
          <a:xfrm>
            <a:off x="5075611" y="3526632"/>
            <a:ext cx="648072" cy="1346448"/>
          </a:xfrm>
          <a:prstGeom prst="bentConnector3">
            <a:avLst>
              <a:gd name="adj1" fmla="val 338411"/>
            </a:avLst>
          </a:prstGeom>
          <a:ln w="19050">
            <a:solidFill>
              <a:srgbClr val="23A37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Рисунок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t="17246" r="42462" b="42991"/>
          <a:stretch/>
        </p:blipFill>
        <p:spPr bwMode="auto">
          <a:xfrm>
            <a:off x="1923117" y="3188780"/>
            <a:ext cx="5176704" cy="22240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" t="19492" r="42580" b="47655"/>
          <a:stretch>
            <a:fillRect/>
          </a:stretch>
        </p:blipFill>
        <p:spPr bwMode="auto">
          <a:xfrm>
            <a:off x="1907704" y="1196752"/>
            <a:ext cx="5192117" cy="1784455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 движении денежных средств учреждения (ф.0503723)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73177" y="3982427"/>
            <a:ext cx="575756" cy="1534805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115" y="3713976"/>
            <a:ext cx="540000" cy="540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173177" y="1954313"/>
            <a:ext cx="575756" cy="1000531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87" y="1637060"/>
            <a:ext cx="507780" cy="507780"/>
          </a:xfrm>
          <a:prstGeom prst="rect">
            <a:avLst/>
          </a:prstGeom>
        </p:spPr>
      </p:pic>
      <p:sp>
        <p:nvSpPr>
          <p:cNvPr id="21" name="Прямоугольник 8"/>
          <p:cNvSpPr>
            <a:spLocks noChangeArrowheads="1"/>
          </p:cNvSpPr>
          <p:nvPr/>
        </p:nvSpPr>
        <p:spPr bwMode="auto">
          <a:xfrm>
            <a:off x="2345968" y="5798137"/>
            <a:ext cx="48879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п. 12 письма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07.04.2017 № 02-07-07/ 21964, 07-04-05/02-309</a:t>
            </a:r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91680" y="5681318"/>
            <a:ext cx="5610126" cy="695305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565" y="5731970"/>
            <a:ext cx="594000" cy="5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" t="16841" r="40712" b="56908"/>
          <a:stretch>
            <a:fillRect/>
          </a:stretch>
        </p:blipFill>
        <p:spPr bwMode="auto">
          <a:xfrm>
            <a:off x="1619672" y="1268760"/>
            <a:ext cx="5705475" cy="165278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" t="16841" r="40558" b="50468"/>
          <a:stretch>
            <a:fillRect/>
          </a:stretch>
        </p:blipFill>
        <p:spPr bwMode="auto">
          <a:xfrm>
            <a:off x="1619672" y="3178928"/>
            <a:ext cx="5705475" cy="204285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31640" y="116632"/>
            <a:ext cx="6710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Порядок заполнения раздела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2 «Причины изменений»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Сведений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ф.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0503173, ф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. 0503373) при изменении типа государственного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учреждения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16660" y="3977222"/>
            <a:ext cx="1109544" cy="601037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16660" y="2071996"/>
            <a:ext cx="1109543" cy="561518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407" y="3642654"/>
            <a:ext cx="540000" cy="54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627" y="1738107"/>
            <a:ext cx="507780" cy="507780"/>
          </a:xfrm>
          <a:prstGeom prst="rect">
            <a:avLst/>
          </a:prstGeom>
        </p:spPr>
      </p:pic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1719180" y="6925602"/>
            <a:ext cx="63896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>
                <a:solidFill>
                  <a:srgbClr val="162387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</p:txBody>
      </p:sp>
      <p:sp>
        <p:nvSpPr>
          <p:cNvPr id="17" name="Прямоугольник 8"/>
          <p:cNvSpPr>
            <a:spLocks noChangeArrowheads="1"/>
          </p:cNvSpPr>
          <p:nvPr/>
        </p:nvSpPr>
        <p:spPr bwMode="auto">
          <a:xfrm>
            <a:off x="1687253" y="5584671"/>
            <a:ext cx="65922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п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. 170 Инструкции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о порядке составления и представления годовой, квартальной и месячной отчетности об исполнении бюджетов бюджетной системы Российской Федерации, утвержденной приказом Минфина России от 28.12.2010 №191н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27584" y="5479165"/>
            <a:ext cx="7580218" cy="876400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22" y="5603036"/>
            <a:ext cx="594000" cy="5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Рисунок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" t="17349" r="48889" b="47510"/>
          <a:stretch>
            <a:fillRect/>
          </a:stretch>
        </p:blipFill>
        <p:spPr bwMode="auto">
          <a:xfrm>
            <a:off x="179512" y="3871537"/>
            <a:ext cx="5328593" cy="2235203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6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t="19453" r="47842" b="50684"/>
          <a:stretch>
            <a:fillRect/>
          </a:stretch>
        </p:blipFill>
        <p:spPr bwMode="auto">
          <a:xfrm>
            <a:off x="209375" y="1196752"/>
            <a:ext cx="5263182" cy="1944688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331640" y="26621"/>
            <a:ext cx="6710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Порядок заполнения раздела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2 «Причины изменений»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Сведений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(ф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.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0503173, ф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. 0503373) в рамках передачи учреждения между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бюджетами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4" name="Прямоугольник 8"/>
          <p:cNvSpPr>
            <a:spLocks noChangeArrowheads="1"/>
          </p:cNvSpPr>
          <p:nvPr/>
        </p:nvSpPr>
        <p:spPr bwMode="auto">
          <a:xfrm>
            <a:off x="6377016" y="3789040"/>
            <a:ext cx="248623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100" b="1" dirty="0" smtClean="0">
                <a:latin typeface="SF UI Text" charset="0"/>
                <a:ea typeface="SF UI Text" charset="0"/>
                <a:cs typeface="SF UI Text" charset="0"/>
              </a:rPr>
              <a:t>п</a:t>
            </a:r>
            <a:r>
              <a:rPr lang="ru-RU" altLang="ru-RU" sz="1100" b="1" dirty="0">
                <a:latin typeface="SF UI Text" charset="0"/>
                <a:ea typeface="SF UI Text" charset="0"/>
                <a:cs typeface="SF UI Text" charset="0"/>
              </a:rPr>
              <a:t>. 170 Инструкции </a:t>
            </a:r>
            <a:r>
              <a:rPr lang="ru-RU" altLang="ru-RU" sz="1100" dirty="0">
                <a:latin typeface="SF UI Text" charset="0"/>
                <a:ea typeface="SF UI Text" charset="0"/>
                <a:cs typeface="SF UI Text" charset="0"/>
              </a:rPr>
              <a:t>о порядке составления и представления годовой, квартальной и месячной отчетности об исполнении бюджетов бюджетной системы </a:t>
            </a:r>
            <a:r>
              <a:rPr lang="ru-RU" altLang="ru-RU" sz="1100" dirty="0" smtClean="0">
                <a:latin typeface="SF UI Text" charset="0"/>
                <a:ea typeface="SF UI Text" charset="0"/>
                <a:cs typeface="SF UI Text" charset="0"/>
              </a:rPr>
              <a:t>РФ, </a:t>
            </a:r>
            <a:r>
              <a:rPr lang="ru-RU" altLang="ru-RU" sz="1100" dirty="0">
                <a:latin typeface="SF UI Text" charset="0"/>
                <a:ea typeface="SF UI Text" charset="0"/>
                <a:cs typeface="SF UI Text" charset="0"/>
              </a:rPr>
              <a:t>утвержденной </a:t>
            </a:r>
            <a:r>
              <a:rPr lang="ru-RU" altLang="ru-RU" sz="1100" b="1" dirty="0">
                <a:latin typeface="SF UI Text" charset="0"/>
                <a:ea typeface="SF UI Text" charset="0"/>
                <a:cs typeface="SF UI Text" charset="0"/>
              </a:rPr>
              <a:t>приказом Минфина России от 28.12.2010 №</a:t>
            </a:r>
            <a:r>
              <a:rPr lang="ru-RU" altLang="ru-RU" sz="1100" b="1" dirty="0" smtClean="0">
                <a:latin typeface="SF UI Text" charset="0"/>
                <a:ea typeface="SF UI Text" charset="0"/>
                <a:cs typeface="SF UI Text" charset="0"/>
              </a:rPr>
              <a:t>191Н</a:t>
            </a:r>
          </a:p>
          <a:p>
            <a:pPr eaLnBrk="1" hangingPunct="1"/>
            <a:endParaRPr lang="ru-RU" altLang="ru-RU" sz="1100" b="1" dirty="0" smtClean="0"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100" b="1" dirty="0" smtClean="0">
                <a:latin typeface="SF UI Text" charset="0"/>
                <a:ea typeface="SF UI Text" charset="0"/>
                <a:cs typeface="SF UI Text" charset="0"/>
              </a:rPr>
              <a:t>п</a:t>
            </a:r>
            <a:r>
              <a:rPr lang="ru-RU" altLang="ru-RU" sz="1100" b="1" dirty="0">
                <a:latin typeface="SF UI Text" charset="0"/>
                <a:ea typeface="SF UI Text" charset="0"/>
                <a:cs typeface="SF UI Text" charset="0"/>
              </a:rPr>
              <a:t>. 1.10 письма </a:t>
            </a:r>
            <a:r>
              <a:rPr lang="ru-RU" altLang="ru-RU" sz="1100" dirty="0"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</a:t>
            </a:r>
            <a:r>
              <a:rPr lang="ru-RU" altLang="ru-RU" sz="1100" b="1" dirty="0">
                <a:latin typeface="SF UI Text" charset="0"/>
                <a:ea typeface="SF UI Text" charset="0"/>
                <a:cs typeface="SF UI Text" charset="0"/>
              </a:rPr>
              <a:t>от 02.02.2017 № 02-07-07/ 5671, </a:t>
            </a:r>
            <a:r>
              <a:rPr lang="ru-RU" altLang="ru-RU" sz="1100" b="1" dirty="0" smtClean="0">
                <a:latin typeface="SF UI Text" charset="0"/>
                <a:ea typeface="SF UI Text" charset="0"/>
                <a:cs typeface="SF UI Text" charset="0"/>
              </a:rPr>
              <a:t>07-04-05/02-121</a:t>
            </a:r>
            <a:endParaRPr lang="ru-RU" altLang="ru-RU" sz="1100" b="1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52073" y="3645024"/>
            <a:ext cx="3120291" cy="2665738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469" y="4630265"/>
            <a:ext cx="594000" cy="59400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2286194" y="5517232"/>
            <a:ext cx="2265692" cy="240997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499" y="5367730"/>
            <a:ext cx="540000" cy="5400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286194" y="4841478"/>
            <a:ext cx="2265692" cy="240997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499" y="4691976"/>
            <a:ext cx="540000" cy="54000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286194" y="2794725"/>
            <a:ext cx="2121676" cy="202228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282499" y="2996952"/>
            <a:ext cx="2121676" cy="205952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98" y="2643367"/>
            <a:ext cx="507780" cy="50778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>
            <a:off x="5752074" y="1359708"/>
            <a:ext cx="3120291" cy="720080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752075" y="2535799"/>
            <a:ext cx="3120291" cy="720080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Соединительная линия уступом 3"/>
          <p:cNvCxnSpPr>
            <a:stCxn id="27" idx="3"/>
            <a:endCxn id="30" idx="1"/>
          </p:cNvCxnSpPr>
          <p:nvPr/>
        </p:nvCxnSpPr>
        <p:spPr>
          <a:xfrm flipV="1">
            <a:off x="4407870" y="1719748"/>
            <a:ext cx="1344204" cy="1176091"/>
          </a:xfrm>
          <a:prstGeom prst="bentConnector3">
            <a:avLst/>
          </a:prstGeom>
          <a:ln w="12700">
            <a:solidFill>
              <a:srgbClr val="25AE8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>
            <a:stCxn id="29" idx="3"/>
            <a:endCxn id="31" idx="1"/>
          </p:cNvCxnSpPr>
          <p:nvPr/>
        </p:nvCxnSpPr>
        <p:spPr>
          <a:xfrm flipV="1">
            <a:off x="4404175" y="2895839"/>
            <a:ext cx="1347900" cy="204089"/>
          </a:xfrm>
          <a:prstGeom prst="bentConnector3">
            <a:avLst>
              <a:gd name="adj1" fmla="val 87990"/>
            </a:avLst>
          </a:prstGeom>
          <a:ln w="12700">
            <a:solidFill>
              <a:srgbClr val="25AE8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8"/>
          <p:cNvSpPr>
            <a:spLocks noChangeArrowheads="1"/>
          </p:cNvSpPr>
          <p:nvPr/>
        </p:nvSpPr>
        <p:spPr bwMode="auto">
          <a:xfrm>
            <a:off x="6611724" y="2595757"/>
            <a:ext cx="212399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100" dirty="0" smtClean="0">
                <a:latin typeface="SF UI Text" charset="0"/>
                <a:ea typeface="SF UI Text" charset="0"/>
                <a:cs typeface="SF UI Text" charset="0"/>
              </a:rPr>
              <a:t>Если </a:t>
            </a:r>
            <a:r>
              <a:rPr lang="ru-RU" sz="1100" dirty="0">
                <a:latin typeface="SF UI Text" charset="0"/>
                <a:ea typeface="SF UI Text" charset="0"/>
                <a:cs typeface="SF UI Text" charset="0"/>
              </a:rPr>
              <a:t>передача учреждения </a:t>
            </a:r>
            <a:r>
              <a:rPr lang="ru-RU" sz="1100" dirty="0" smtClean="0">
                <a:latin typeface="SF UI Text" charset="0"/>
                <a:ea typeface="SF UI Text" charset="0"/>
                <a:cs typeface="SF UI Text" charset="0"/>
              </a:rPr>
              <a:t>производилась между бюджетами </a:t>
            </a:r>
            <a:r>
              <a:rPr lang="ru-RU" sz="1100" dirty="0">
                <a:latin typeface="SF UI Text" charset="0"/>
                <a:ea typeface="SF UI Text" charset="0"/>
                <a:cs typeface="SF UI Text" charset="0"/>
              </a:rPr>
              <a:t>субъектов РФ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98" y="1465858"/>
            <a:ext cx="507780" cy="507780"/>
          </a:xfrm>
          <a:prstGeom prst="rect">
            <a:avLst/>
          </a:prstGeom>
        </p:spPr>
      </p:pic>
      <p:sp>
        <p:nvSpPr>
          <p:cNvPr id="34" name="Прямоугольник 8"/>
          <p:cNvSpPr>
            <a:spLocks noChangeArrowheads="1"/>
          </p:cNvSpPr>
          <p:nvPr/>
        </p:nvSpPr>
        <p:spPr bwMode="auto">
          <a:xfrm>
            <a:off x="6611724" y="1408944"/>
            <a:ext cx="212399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100" dirty="0">
                <a:latin typeface="SF UI Text" charset="0"/>
                <a:ea typeface="SF UI Text" charset="0"/>
                <a:cs typeface="SF UI Text" charset="0"/>
              </a:rPr>
              <a:t>Если передача учреждения </a:t>
            </a:r>
            <a:r>
              <a:rPr lang="ru-RU" sz="1100" dirty="0" smtClean="0">
                <a:latin typeface="SF UI Text" charset="0"/>
                <a:ea typeface="SF UI Text" charset="0"/>
                <a:cs typeface="SF UI Text" charset="0"/>
              </a:rPr>
              <a:t>производилась между </a:t>
            </a:r>
            <a:r>
              <a:rPr lang="ru-RU" sz="1100" dirty="0">
                <a:latin typeface="SF UI Text" charset="0"/>
                <a:ea typeface="SF UI Text" charset="0"/>
                <a:cs typeface="SF UI Text" charset="0"/>
              </a:rPr>
              <a:t>ФБ и бюджетом субъекта РФ</a:t>
            </a:r>
          </a:p>
        </p:txBody>
      </p:sp>
    </p:spTree>
    <p:extLst>
      <p:ext uri="{BB962C8B-B14F-4D97-AF65-F5344CB8AC3E}">
        <p14:creationId xmlns:p14="http://schemas.microsoft.com/office/powerpoint/2010/main" val="15354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Прямоугольник 2"/>
          <p:cNvSpPr>
            <a:spLocks noChangeArrowheads="1"/>
          </p:cNvSpPr>
          <p:nvPr/>
        </p:nvSpPr>
        <p:spPr bwMode="auto">
          <a:xfrm>
            <a:off x="870471" y="7084709"/>
            <a:ext cx="7632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dirty="0">
                <a:solidFill>
                  <a:srgbClr val="162387"/>
                </a:solidFill>
                <a:latin typeface="Times New Roman" charset="0"/>
                <a:ea typeface="Times New Roman" charset="0"/>
                <a:cs typeface="Times New Roman" charset="0"/>
              </a:rPr>
              <a:t>п. 1.8 письма Минфина России и Федерального казначейства от 02.02.2017 № 02-07-07/ 5671, 07-04-05/02-121</a:t>
            </a:r>
          </a:p>
          <a:p>
            <a:pPr algn="ctr" eaLnBrk="1" hangingPunct="1"/>
            <a:endParaRPr lang="ru-RU" altLang="ru-RU" dirty="0"/>
          </a:p>
        </p:txBody>
      </p:sp>
      <p:pic>
        <p:nvPicPr>
          <p:cNvPr id="21512" name="Рисунок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" t="19579" r="50197" b="54819"/>
          <a:stretch/>
        </p:blipFill>
        <p:spPr bwMode="auto">
          <a:xfrm>
            <a:off x="2267744" y="3068960"/>
            <a:ext cx="5328000" cy="1964691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Сведения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 финансовых вложениях (ф. 0503371)</a:t>
            </a:r>
          </a:p>
        </p:txBody>
      </p:sp>
      <p:pic>
        <p:nvPicPr>
          <p:cNvPr id="14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t="50534" r="50063" b="27295"/>
          <a:stretch>
            <a:fillRect/>
          </a:stretch>
        </p:blipFill>
        <p:spPr bwMode="auto">
          <a:xfrm>
            <a:off x="2267744" y="1444449"/>
            <a:ext cx="4968875" cy="143178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267744" y="1444449"/>
            <a:ext cx="864096" cy="1431783"/>
          </a:xfrm>
          <a:prstGeom prst="rect">
            <a:avLst/>
          </a:prstGeom>
          <a:solidFill>
            <a:srgbClr val="23A37F">
              <a:alpha val="30000"/>
            </a:srgbClr>
          </a:solidFill>
          <a:ln>
            <a:solidFill>
              <a:srgbClr val="23A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96752"/>
            <a:ext cx="507780" cy="50778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267744" y="3645024"/>
            <a:ext cx="792088" cy="1388627"/>
          </a:xfrm>
          <a:prstGeom prst="rect">
            <a:avLst/>
          </a:prstGeom>
          <a:solidFill>
            <a:srgbClr val="ED1B23">
              <a:alpha val="20000"/>
            </a:srgbClr>
          </a:solidFill>
          <a:ln>
            <a:solidFill>
              <a:srgbClr val="ED1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744" y="4633513"/>
            <a:ext cx="540000" cy="540000"/>
          </a:xfrm>
          <a:prstGeom prst="rect">
            <a:avLst/>
          </a:prstGeom>
        </p:spPr>
      </p:pic>
      <p:sp>
        <p:nvSpPr>
          <p:cNvPr id="20" name="Прямоугольник 8"/>
          <p:cNvSpPr>
            <a:spLocks noChangeArrowheads="1"/>
          </p:cNvSpPr>
          <p:nvPr/>
        </p:nvSpPr>
        <p:spPr bwMode="auto">
          <a:xfrm>
            <a:off x="1544729" y="5520742"/>
            <a:ext cx="69526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Согласно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п. 1.8 письма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02.02.2017</a:t>
            </a:r>
          </a:p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№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02-07-07/ 5671,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07-04-05/02-121 информация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о финансовых вложениях, числящихся на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счете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1 215 00 000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«Вложения в финансовые активы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»,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отражается с указанием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в номере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счета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ХХ ХХ 00000 00000 ХХХ 1 215 ХХ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000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кодов раздела, подраздела и вида расходов бюджета</a:t>
            </a:r>
            <a:endParaRPr lang="ru-RU" altLang="ru-RU" sz="1200" dirty="0">
              <a:solidFill>
                <a:srgbClr val="162387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1560" y="5479165"/>
            <a:ext cx="7992888" cy="876400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98" y="5603036"/>
            <a:ext cx="59400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 (ф. 0503317) и Баланс (ф. 0503320)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85475" y="2724652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Отчет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об исполнении консолидированного бюджета </a:t>
            </a:r>
            <a:r>
              <a:rPr lang="ru-RU" altLang="ru-RU" sz="120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субъекта </a:t>
            </a:r>
            <a:r>
              <a:rPr lang="ru-RU" altLang="ru-RU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РФ и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бюджета территориального государственного внебюджетного фонда 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ф.0503317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85475" y="1700808"/>
            <a:ext cx="3384376" cy="2124689"/>
          </a:xfrm>
          <a:prstGeom prst="roundRect">
            <a:avLst/>
          </a:prstGeom>
          <a:noFill/>
          <a:ln w="12700">
            <a:solidFill>
              <a:srgbClr val="EFCE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663" y="1908801"/>
            <a:ext cx="540000" cy="540000"/>
          </a:xfrm>
          <a:prstGeom prst="rect">
            <a:avLst/>
          </a:prstGeom>
        </p:spPr>
      </p:pic>
      <p:sp>
        <p:nvSpPr>
          <p:cNvPr id="22" name="Прямоугольник 8"/>
          <p:cNvSpPr>
            <a:spLocks noChangeArrowheads="1"/>
          </p:cNvSpPr>
          <p:nvPr/>
        </p:nvSpPr>
        <p:spPr bwMode="auto">
          <a:xfrm>
            <a:off x="2843807" y="4453065"/>
            <a:ext cx="45040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Не отражались остатки средств бюджета субъекта Российской Федерации в кредитной организации, сложившиеся за счет перечисления избирательным комиссиям</a:t>
            </a:r>
            <a:endParaRPr lang="ru-RU" altLang="ru-RU" sz="1200" dirty="0">
              <a:solidFill>
                <a:srgbClr val="162387"/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63688" y="4293096"/>
            <a:ext cx="5688632" cy="1152128"/>
          </a:xfrm>
          <a:prstGeom prst="roundRect">
            <a:avLst/>
          </a:prstGeom>
          <a:noFill/>
          <a:ln w="12700">
            <a:solidFill>
              <a:srgbClr val="EFCE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63" y="4598563"/>
            <a:ext cx="540000" cy="54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17923" y="2724652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Баланс исполнения консолидированного бюджета субъекта Российской Федерации и бюджета территориального государственного внебюджетного фонда</a:t>
            </a:r>
          </a:p>
          <a:p>
            <a:pPr algn="ctr" eaLnBrk="1" hangingPunct="1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 0503320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17923" y="1700808"/>
            <a:ext cx="3384376" cy="2124689"/>
          </a:xfrm>
          <a:prstGeom prst="roundRect">
            <a:avLst/>
          </a:prstGeom>
          <a:noFill/>
          <a:ln w="12700">
            <a:solidFill>
              <a:srgbClr val="EFCE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111" y="190880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899592" y="991504"/>
            <a:ext cx="741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dirty="0">
              <a:solidFill>
                <a:srgbClr val="162387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 eaLnBrk="1" hangingPunct="1"/>
            <a:endParaRPr lang="ru-RU" altLang="ru-RU" dirty="0"/>
          </a:p>
        </p:txBody>
      </p:sp>
      <p:sp>
        <p:nvSpPr>
          <p:cNvPr id="17412" name="Прямоугольник 2"/>
          <p:cNvSpPr>
            <a:spLocks noChangeArrowheads="1"/>
          </p:cNvSpPr>
          <p:nvPr/>
        </p:nvSpPr>
        <p:spPr bwMode="auto">
          <a:xfrm>
            <a:off x="2627784" y="1412776"/>
            <a:ext cx="612958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Общие требования: </a:t>
            </a:r>
          </a:p>
          <a:p>
            <a:pPr eaLnBrk="1" hangingPunct="1"/>
            <a:r>
              <a:rPr lang="ru-RU" alt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п.п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. 152 – 174 Инструкции №191н</a:t>
            </a:r>
          </a:p>
          <a:p>
            <a:pPr eaLnBrk="1" hangingPunct="1"/>
            <a:endParaRPr lang="ru-RU" alt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ПЗ (ф.0503360)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формируется в структуре разделов, предусмотренных п. 152 Инструкции 191н, с отражением иной информации, существенно характеризующей исполнение консолидированного бюджета, не отраженной в таблицах и приложениях, включаемых в ПЗ (ф. 0503360):</a:t>
            </a:r>
          </a:p>
          <a:p>
            <a:pPr eaLnBrk="1" hangingPunct="1"/>
            <a:endParaRPr lang="ru-RU" alt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Раздел 1.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«Организационная структура бюджетной отчетности»;</a:t>
            </a: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Раздел 2.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«Результаты деятельности субъекта бюджетной отчетности»;</a:t>
            </a: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Раздел 3.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«Анализ отчета об исполнении бюджета субъектом бюджетной отчетности»;</a:t>
            </a: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Раздел 4.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Анализ показателей бухгалтерской отчетности субъекта бюджетной отчетности»;</a:t>
            </a: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Раздел 5.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«Прочие вопросы деятельности субъекта бюджетной отчетности»</a:t>
            </a:r>
          </a:p>
          <a:p>
            <a:pPr eaLnBrk="1" hangingPunct="1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eaLnBrk="1" hangingPunct="1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Особенности составления: п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исьма Минфина России и Федерального казначейства от 02.02.2017 № 02-07-07/ 5671, 07-04-05/02-121, от 17.02.2017 № 02-06-07/ 10292, 07-04-05/02-174, от 07.04.2017 № 02-07-07/ 21964, 07-04-05/02-309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Пояснительная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записка (ф. 0503360)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40" y="3068960"/>
            <a:ext cx="1080000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Прямоугольник 2"/>
          <p:cNvSpPr>
            <a:spLocks noChangeArrowheads="1"/>
          </p:cNvSpPr>
          <p:nvPr/>
        </p:nvSpPr>
        <p:spPr bwMode="auto">
          <a:xfrm>
            <a:off x="2555776" y="1628800"/>
            <a:ext cx="633670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Сведения об использовании информационно-коммуникационных технологий в консолидированном бюджете 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ф.0503377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 не формируется и не представляется в МОУ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ФК (письмо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17.02.2017 №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02-06-07/10292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07-04-05/02-174)</a:t>
            </a:r>
          </a:p>
          <a:p>
            <a:pPr algn="just" eaLnBrk="1" hangingPunct="1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Сведения (</a:t>
            </a:r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ф.0503373 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ф. </a:t>
            </a:r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0503173)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(в случае отсутствия показателей в графе 5 раздела 1) 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-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в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составе отчетности за 2016 год не составляются и не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представляются (п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. 1.10 письма Минфина России и Федерального казначейства от 02.02.2017 №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02-07-07/5671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07-04-05/02-121)</a:t>
            </a:r>
          </a:p>
          <a:p>
            <a:pPr algn="just" eaLnBrk="1" hangingPunct="1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Сведения (</a:t>
            </a:r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ф.0503769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 в МОУ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ФК (раздел 2) - не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формируется и не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заполняется (п.2.4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письма Минфина России и Федерального казначейства от 02.02.2017 №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02-07-07/5671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07-04-05/2-121)</a:t>
            </a:r>
          </a:p>
          <a:p>
            <a:pPr algn="just" eaLnBrk="1" hangingPunct="1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Сведения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ф.0503372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(показатели раздела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3 не заполняются, в разделе 4 отражается только итоговая сумма расчетов (по строке «Всего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») (п.1.9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письма Минфина России и Федерального казначейства от 02.02.2017 №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02-07-07/5671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07-04-05/02-121</a:t>
            </a:r>
          </a:p>
          <a:p>
            <a:pPr algn="just" eaLnBrk="1" hangingPunct="1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Сведения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ф.0503772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(раздел 3) - не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формируется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(п.2.5 письма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Минфина России и Федерального казначейства от 02.02.2017 №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02-07-07/5671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,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07-04-05/02-121)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18022" y="384919"/>
            <a:ext cx="6710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Порядок представления годовой отчетности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996952"/>
            <a:ext cx="1080000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" t="20595" r="42580" b="42333"/>
          <a:stretch/>
        </p:blipFill>
        <p:spPr bwMode="auto">
          <a:xfrm>
            <a:off x="611560" y="1622881"/>
            <a:ext cx="5266145" cy="208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331640" y="384919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Порядок отражения показателей раздела 1 «Доходы бюджета» Отчета (ф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.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0503117)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2130" y="2774676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Отчет об исполнении бюджета 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ф.0503117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12130" y="1935498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501" y="2121512"/>
            <a:ext cx="540000" cy="540000"/>
          </a:xfrm>
          <a:prstGeom prst="rect">
            <a:avLst/>
          </a:prstGeom>
        </p:spPr>
      </p:pic>
      <p:sp>
        <p:nvSpPr>
          <p:cNvPr id="20" name="Прямоугольник 8"/>
          <p:cNvSpPr>
            <a:spLocks noChangeArrowheads="1"/>
          </p:cNvSpPr>
          <p:nvPr/>
        </p:nvSpPr>
        <p:spPr bwMode="auto">
          <a:xfrm>
            <a:off x="2012138" y="4527330"/>
            <a:ext cx="648454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Согласно </a:t>
            </a:r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п.134 Инструкции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 порядке составления и представления годовой, квартальной и месячной отчетности об исполнении бюджетов бюджетной системы Российской Федерации, утвержденной приказом Минфина России от 28.12.2010 </a:t>
            </a:r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№191н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:</a:t>
            </a: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в графе 4 – суммы плановых показателей доходов бюджета, утвержденных законом (решением) о бюджете;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 eaLnBrk="1" hangingPunct="1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в графе 6 - суммы неисполненных назначений по строкам, не содержащим данных в графе 4, и (или) при исполнении сверх плановых показателей графа 6 не заполняется.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1560" y="4365104"/>
            <a:ext cx="8025313" cy="1872208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26" y="4968901"/>
            <a:ext cx="594000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8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91740" y="1556791"/>
            <a:ext cx="7940700" cy="648073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Субъект отчетности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(ФО, ГВБФ)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81278" y="4165837"/>
            <a:ext cx="2951162" cy="1623324"/>
          </a:xfrm>
          <a:prstGeom prst="round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ТОФК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6587" y="4165837"/>
            <a:ext cx="3548213" cy="1623324"/>
          </a:xfrm>
          <a:prstGeom prst="roundRect">
            <a:avLst/>
          </a:prstGeom>
          <a:noFill/>
          <a:ln w="9525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Номер телефона горячей линии – 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8(800)222-27-77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</a:pP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Обращение на адрес электронной почты –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  <a:hlinkClick r:id="rId2"/>
              </a:rPr>
              <a:t>support_eb@roskazna.ru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</a:pP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Обращение в личном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кабинете – </a:t>
            </a:r>
            <a:r>
              <a:rPr lang="en-US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Alt+Shift+P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Порядок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действий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субъекта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отчетности при возникновении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вопросов при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работе в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подсистеме учета и отчетности ГИИС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Arial" charset="0"/>
              </a:rPr>
              <a:t>Электронный бюджет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924495" y="2313375"/>
            <a:ext cx="0" cy="1800200"/>
          </a:xfrm>
          <a:prstGeom prst="straightConnector1">
            <a:avLst/>
          </a:prstGeom>
          <a:ln w="12700">
            <a:solidFill>
              <a:srgbClr val="25AE8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5400000">
            <a:off x="2294034" y="3013420"/>
            <a:ext cx="1661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Номер запроса</a:t>
            </a:r>
          </a:p>
          <a:p>
            <a:pPr algn="ctr"/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SD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ХХХХХХХ (решение)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1763688" y="2306808"/>
            <a:ext cx="0" cy="1800200"/>
          </a:xfrm>
          <a:prstGeom prst="straightConnector1">
            <a:avLst/>
          </a:prstGeom>
          <a:ln w="12700">
            <a:solidFill>
              <a:srgbClr val="ED1B2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5400000">
            <a:off x="1264676" y="3083797"/>
            <a:ext cx="13981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Проблема (запрос)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7627090" y="2276872"/>
            <a:ext cx="0" cy="1800200"/>
          </a:xfrm>
          <a:prstGeom prst="straightConnector1">
            <a:avLst/>
          </a:prstGeom>
          <a:ln w="12700">
            <a:solidFill>
              <a:srgbClr val="25AE8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5400000">
            <a:off x="6996629" y="2976917"/>
            <a:ext cx="1661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Номер запроса</a:t>
            </a:r>
          </a:p>
          <a:p>
            <a:pPr algn="ctr"/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SD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ХХХХХХХ (решение)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6466283" y="2270305"/>
            <a:ext cx="0" cy="1800200"/>
          </a:xfrm>
          <a:prstGeom prst="straightConnector1">
            <a:avLst/>
          </a:prstGeom>
          <a:ln w="12700">
            <a:solidFill>
              <a:srgbClr val="ED1B2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5400000">
            <a:off x="5967271" y="3047294"/>
            <a:ext cx="13981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Проблема (запрос)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5" name="Rectangle 5"/>
          <p:cNvSpPr>
            <a:spLocks noChangeArrowheads="1"/>
          </p:cNvSpPr>
          <p:nvPr/>
        </p:nvSpPr>
        <p:spPr bwMode="auto">
          <a:xfrm>
            <a:off x="250825" y="1052513"/>
            <a:ext cx="8655050" cy="504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ru-RU" sz="1800" dirty="0">
              <a:solidFill>
                <a:srgbClr val="16238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6632" name="Rectangle 23"/>
          <p:cNvSpPr>
            <a:spLocks noChangeArrowheads="1"/>
          </p:cNvSpPr>
          <p:nvPr/>
        </p:nvSpPr>
        <p:spPr bwMode="auto">
          <a:xfrm>
            <a:off x="827584" y="6858000"/>
            <a:ext cx="9432602" cy="93811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>
              <a:defRPr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Согласно Указаниям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 порядке применения бюджетной классификации Российской Федерации,</a:t>
            </a:r>
          </a:p>
          <a:p>
            <a:pPr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утвержденным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приказом Минфина России от 01.07.2013 №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65Н необходимо:</a:t>
            </a:r>
          </a:p>
          <a:p>
            <a:pPr>
              <a:defRPr/>
            </a:pPr>
            <a:r>
              <a:rPr lang="ru-RU" altLang="zh-CN" sz="12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F UI Text" charset="0"/>
                <a:ea typeface="SF UI Text" charset="0"/>
                <a:cs typeface="SF UI Text" charset="0"/>
              </a:rPr>
              <a:t>Отражение показателей в соответствии с  утвержденным законом (решением) о бюджете на текущий финансовый год 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SF UI Text" charset="0"/>
              <a:ea typeface="SF UI Text" charset="0"/>
              <a:cs typeface="SF UI Text" charset="0"/>
            </a:endParaRPr>
          </a:p>
          <a:p>
            <a:pPr algn="ctr" defTabSz="963613">
              <a:defRPr/>
            </a:pPr>
            <a:r>
              <a:rPr lang="ru-RU" sz="1200" dirty="0">
                <a:effectLst>
                  <a:outerShdw blurRad="38100" dist="38100" dir="2700000" algn="tl">
                    <a:srgbClr val="FFFFFF"/>
                  </a:outerShdw>
                </a:effectLst>
                <a:latin typeface="SF UI Text" charset="0"/>
                <a:ea typeface="SF UI Text" charset="0"/>
                <a:cs typeface="SF UI Text" charset="0"/>
              </a:rPr>
              <a:t>Отражение показателей</a:t>
            </a:r>
          </a:p>
          <a:p>
            <a:pPr algn="ctr">
              <a:defRPr/>
            </a:pPr>
            <a:r>
              <a:rPr lang="ru-RU" sz="1200" dirty="0">
                <a:effectLst>
                  <a:outerShdw blurRad="38100" dist="38100" dir="2700000" algn="tl">
                    <a:srgbClr val="FFFFFF"/>
                  </a:outerShdw>
                </a:effectLst>
                <a:latin typeface="SF UI Text" charset="0"/>
                <a:ea typeface="SF UI Text" charset="0"/>
                <a:cs typeface="SF UI Text" charset="0"/>
              </a:rPr>
              <a:t>строго по иерархии в соответствии с Указаниями 65 н*</a:t>
            </a: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>
              <a:defRPr/>
            </a:pPr>
            <a:endParaRPr lang="ru-RU" sz="1200" dirty="0">
              <a:solidFill>
                <a:schemeClr val="tx2">
                  <a:lumMod val="7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>
              <a:defRPr/>
            </a:pP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</p:txBody>
      </p:sp>
      <p:pic>
        <p:nvPicPr>
          <p:cNvPr id="28679" name="Рисунок 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21292" r="49188" b="37668"/>
          <a:stretch/>
        </p:blipFill>
        <p:spPr bwMode="auto">
          <a:xfrm>
            <a:off x="685790" y="1548887"/>
            <a:ext cx="5184000" cy="2881034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Порядок </a:t>
            </a:r>
            <a:r>
              <a:rPr lang="ru-RU" altLang="ru-RU" sz="1400" b="1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отражения </a:t>
            </a:r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показателей</a:t>
            </a: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Раздела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1 «Доходы бюджеты» в ф. 0503117</a:t>
            </a:r>
          </a:p>
        </p:txBody>
      </p:sp>
      <p:sp>
        <p:nvSpPr>
          <p:cNvPr id="11" name="Прямоугольник 8"/>
          <p:cNvSpPr>
            <a:spLocks noChangeArrowheads="1"/>
          </p:cNvSpPr>
          <p:nvPr/>
        </p:nvSpPr>
        <p:spPr bwMode="auto">
          <a:xfrm>
            <a:off x="1567820" y="4837969"/>
            <a:ext cx="58326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200" dirty="0">
                <a:latin typeface="SF UI Text" charset="0"/>
                <a:ea typeface="SF UI Text" charset="0"/>
                <a:cs typeface="SF UI Text" charset="0"/>
              </a:rPr>
              <a:t>Согласно Указаниям о порядке применения бюджетной классификации Российской Федерации,  утвержденным приказом Минфина России от 01.07.2013 № 65Н необходимо:</a:t>
            </a:r>
          </a:p>
          <a:p>
            <a:pPr>
              <a:defRPr/>
            </a:pP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  <a:defRPr/>
            </a:pPr>
            <a:r>
              <a:rPr lang="ru-RU" altLang="zh-CN" sz="1200" dirty="0" smtClean="0">
                <a:latin typeface="SF UI Text" charset="0"/>
                <a:ea typeface="SF UI Text" charset="0"/>
                <a:cs typeface="SF UI Text" charset="0"/>
              </a:rPr>
              <a:t>Отражать показатели </a:t>
            </a:r>
            <a:r>
              <a:rPr lang="ru-RU" altLang="zh-CN" sz="1200" dirty="0">
                <a:latin typeface="SF UI Text" charset="0"/>
                <a:ea typeface="SF UI Text" charset="0"/>
                <a:cs typeface="SF UI Text" charset="0"/>
              </a:rPr>
              <a:t>в соответствии с  утвержденным законом (решением) о бюджете на текущий финансовый </a:t>
            </a:r>
            <a:r>
              <a:rPr lang="ru-RU" altLang="zh-CN" sz="1200" dirty="0" smtClean="0">
                <a:latin typeface="SF UI Text" charset="0"/>
                <a:ea typeface="SF UI Text" charset="0"/>
                <a:cs typeface="SF UI Text" charset="0"/>
              </a:rPr>
              <a:t>год</a:t>
            </a:r>
            <a:r>
              <a:rPr lang="en-US" altLang="zh-CN" sz="1200" dirty="0" smtClean="0">
                <a:latin typeface="SF UI Text" charset="0"/>
                <a:ea typeface="SF UI Text" charset="0"/>
                <a:cs typeface="SF UI Text" charset="0"/>
              </a:rPr>
              <a:t>;</a:t>
            </a:r>
            <a:endParaRPr lang="ru-RU" altLang="zh-CN" sz="1200" dirty="0"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  <a:defRPr/>
            </a:pPr>
            <a:r>
              <a:rPr lang="ru-RU" sz="1200" dirty="0" smtClean="0">
                <a:latin typeface="SF UI Text" charset="0"/>
                <a:ea typeface="SF UI Text" charset="0"/>
                <a:cs typeface="SF UI Text" charset="0"/>
              </a:rPr>
              <a:t>Отражать показатели </a:t>
            </a:r>
            <a:r>
              <a:rPr lang="ru-RU" sz="1200" dirty="0">
                <a:latin typeface="SF UI Text" charset="0"/>
                <a:ea typeface="SF UI Text" charset="0"/>
                <a:cs typeface="SF UI Text" charset="0"/>
              </a:rPr>
              <a:t>строго по </a:t>
            </a:r>
            <a:r>
              <a:rPr lang="ru-RU" sz="1200" dirty="0" smtClean="0">
                <a:latin typeface="SF UI Text" charset="0"/>
                <a:ea typeface="SF UI Text" charset="0"/>
                <a:cs typeface="SF UI Text" charset="0"/>
              </a:rPr>
              <a:t>иерархии.</a:t>
            </a:r>
            <a:endParaRPr lang="ru-RU" sz="1200" dirty="0"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790" y="4797797"/>
            <a:ext cx="6714678" cy="1512168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05" y="5220877"/>
            <a:ext cx="594000" cy="594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265975" y="3133345"/>
            <a:ext cx="2124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Отчет об исполнении бюджета (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ф.0503117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)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65975" y="2294167"/>
            <a:ext cx="2124743" cy="1401663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346" y="2480181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/>
          </p:cNvSpPr>
          <p:nvPr/>
        </p:nvSpPr>
        <p:spPr bwMode="auto">
          <a:xfrm>
            <a:off x="1284288" y="249238"/>
            <a:ext cx="65405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1F497D"/>
              </a:solidFill>
              <a:ea typeface="Arial" charset="0"/>
              <a:cs typeface="Arial" charset="0"/>
              <a:sym typeface="Arial" charset="0"/>
            </a:endParaRPr>
          </a:p>
        </p:txBody>
      </p:sp>
      <p:sp>
        <p:nvSpPr>
          <p:cNvPr id="32771" name="Rectangle 23"/>
          <p:cNvSpPr>
            <a:spLocks/>
          </p:cNvSpPr>
          <p:nvPr/>
        </p:nvSpPr>
        <p:spPr bwMode="auto">
          <a:xfrm>
            <a:off x="323850" y="363538"/>
            <a:ext cx="8585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endParaRPr lang="en-US" altLang="ru-RU" sz="2000" b="1">
              <a:latin typeface="Times New Roman" charset="0"/>
              <a:sym typeface="Lucida Grande" charset="0"/>
            </a:endParaRPr>
          </a:p>
        </p:txBody>
      </p:sp>
      <p:sp>
        <p:nvSpPr>
          <p:cNvPr id="32772" name="Rectangle 24"/>
          <p:cNvSpPr>
            <a:spLocks/>
          </p:cNvSpPr>
          <p:nvPr/>
        </p:nvSpPr>
        <p:spPr bwMode="auto">
          <a:xfrm>
            <a:off x="0" y="3141663"/>
            <a:ext cx="9144000" cy="43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SzPct val="100000"/>
              <a:buFont typeface="Lucida Grande" charset="0"/>
              <a:buNone/>
            </a:pPr>
            <a:r>
              <a:rPr lang="ru-RU" altLang="ru-RU" sz="2400" b="1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  <a:sym typeface="Lucida Grande" charset="0"/>
              </a:rPr>
              <a:t>Спасибо за внимание!</a:t>
            </a:r>
            <a:endParaRPr lang="en-US" alt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  <a:sym typeface="Lucida Grande" charset="0"/>
            </a:endParaRPr>
          </a:p>
        </p:txBody>
      </p:sp>
      <p:sp>
        <p:nvSpPr>
          <p:cNvPr id="32773" name="Rectangle 26"/>
          <p:cNvSpPr>
            <a:spLocks/>
          </p:cNvSpPr>
          <p:nvPr/>
        </p:nvSpPr>
        <p:spPr bwMode="auto">
          <a:xfrm>
            <a:off x="4695825" y="5013325"/>
            <a:ext cx="184150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763"/>
              </a:spcBef>
            </a:pPr>
            <a:endParaRPr lang="en-US" altLang="ru-RU" b="1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  <a:sym typeface="Lucida Grande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59894261"/>
              </p:ext>
            </p:extLst>
          </p:nvPr>
        </p:nvGraphicFramePr>
        <p:xfrm>
          <a:off x="0" y="1412776"/>
          <a:ext cx="91440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Представление в ГИИС ЭБ квартальных форм бюджетной отчетности ФО по состоянию на 01.07.2017 (срок представления 15.07.2017)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03824055"/>
              </p:ext>
            </p:extLst>
          </p:nvPr>
        </p:nvGraphicFramePr>
        <p:xfrm>
          <a:off x="0" y="980728"/>
          <a:ext cx="91440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31640" y="260648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Представление</a:t>
            </a:r>
            <a:r>
              <a:rPr lang="ru-RU" altLang="ru-RU" sz="1400" b="1" dirty="0" smtClean="0">
                <a:solidFill>
                  <a:srgbClr val="162387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в ГИИС ЭБ квартальных форм бюджетной отчетности ФО по состоянию на 01.07.2017 (срок представления 25.07.2017)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52846347"/>
              </p:ext>
            </p:extLst>
          </p:nvPr>
        </p:nvGraphicFramePr>
        <p:xfrm>
          <a:off x="0" y="1124744"/>
          <a:ext cx="91440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31640" y="151610"/>
            <a:ext cx="6710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Представление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в ГИИС ЭБ квартальных форм бухгалтерской (бюджетной) отчетности ФО  по состоянию на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01.07.2017</a:t>
            </a:r>
            <a:endParaRPr lang="en-US" altLang="ru-RU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(срок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представления  -  37 день после отчетной даты)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341329" y="3074658"/>
            <a:ext cx="2880319" cy="175432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Проблемы:</a:t>
            </a:r>
          </a:p>
          <a:p>
            <a:pPr algn="ctr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1. Замена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квалифицированного сертификата ключа проверки электронной подписи в ГИИС ЭБ подсистемы «Учет и отчетность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»</a:t>
            </a:r>
            <a:endParaRPr lang="en-US" alt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/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2. Блокировка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учетной записи в ГИИС ЭБ «Учет и отчетность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»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31640" y="241484"/>
            <a:ext cx="6710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Причины </a:t>
            </a:r>
            <a:r>
              <a:rPr lang="ru-RU" altLang="ru-RU" sz="1400" b="1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несвоевременного представления отчетности финансовыми органами субъектов Российской Федерации в МОУ ФК</a:t>
            </a:r>
            <a:endParaRPr lang="ru-RU" alt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SF UI Display" charset="0"/>
              <a:ea typeface="SF UI Display" charset="0"/>
              <a:cs typeface="SF UI Display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319" y="2276992"/>
            <a:ext cx="540000" cy="540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008611" y="2015597"/>
            <a:ext cx="3060847" cy="3446454"/>
          </a:xfrm>
          <a:prstGeom prst="roundRect">
            <a:avLst/>
          </a:prstGeom>
          <a:noFill/>
          <a:ln w="12700">
            <a:solidFill>
              <a:srgbClr val="25AE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40896" y="2564904"/>
            <a:ext cx="3060847" cy="2520280"/>
          </a:xfrm>
          <a:prstGeom prst="roundRect">
            <a:avLst/>
          </a:prstGeom>
          <a:noFill/>
          <a:ln w="12700">
            <a:solidFill>
              <a:srgbClr val="48A0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155198" y="2461230"/>
            <a:ext cx="2767671" cy="2308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Пути </a:t>
            </a:r>
            <a:r>
              <a:rPr lang="ru-RU" alt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решения:</a:t>
            </a:r>
          </a:p>
          <a:p>
            <a:pPr algn="just"/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>
              <a:buFontTx/>
              <a:buAutoNum type="arabicPeriod"/>
            </a:pP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Своевременное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направление документов в МОУ ФК для замены квалифицированного сертификата ключа проверки электронной </a:t>
            </a: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подписи</a:t>
            </a:r>
            <a:endParaRPr lang="en-US" alt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>
              <a:buFontTx/>
              <a:buAutoNum type="arabicPeriod"/>
            </a:pP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SF UI Text" charset="0"/>
              <a:ea typeface="SF UI Text" charset="0"/>
              <a:cs typeface="SF UI Text" charset="0"/>
            </a:endParaRPr>
          </a:p>
          <a:p>
            <a:pPr algn="just">
              <a:buFontTx/>
              <a:buAutoNum type="arabicPeriod"/>
            </a:pPr>
            <a:r>
              <a:rPr lang="ru-RU" alt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 Своевременное 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оповещение УФК по субъекту Российской Федерации о блокировке учетной записи в ГИИС ЭБ «Учет и отчетность»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033" y="1751286"/>
            <a:ext cx="540000" cy="5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648" y="3356992"/>
            <a:ext cx="763664" cy="763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987824" y="2276872"/>
            <a:ext cx="561687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В соответствии с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Разъяснениями Минфина России от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13.07.2016</a:t>
            </a:r>
          </a:p>
          <a:p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№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02-05-11</a:t>
            </a:r>
            <a:r>
              <a:rPr lang="en-US" altLang="ru-RU" sz="1200" b="1" dirty="0">
                <a:latin typeface="SF UI Text" charset="0"/>
                <a:ea typeface="SF UI Text" charset="0"/>
                <a:cs typeface="SF UI Text" charset="0"/>
              </a:rPr>
              <a:t>/40976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 о применении положений постановления Правительства Российской Федерации от 30.09.2014 №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999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.</a:t>
            </a:r>
            <a:endParaRPr lang="ru-RU" altLang="ru-RU" sz="1200" dirty="0" smtClean="0">
              <a:latin typeface="SF UI Text" charset="0"/>
              <a:ea typeface="SF UI Text" charset="0"/>
              <a:cs typeface="SF UI Text" charset="0"/>
            </a:endParaRPr>
          </a:p>
          <a:p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В случае </a:t>
            </a:r>
            <a:r>
              <a:rPr lang="ru-RU" altLang="ru-RU" sz="1200" u="sng" dirty="0" err="1" smtClean="0">
                <a:latin typeface="SF UI Text" charset="0"/>
                <a:ea typeface="SF UI Text" charset="0"/>
                <a:cs typeface="SF UI Text" charset="0"/>
              </a:rPr>
              <a:t>недостижения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целевых показателей госпрограмм, в рамках которых представлялись МБТ, Субъекты Российской Федерации возвращают средства в добровольном порядке в доход федерального бюджета по следующим КБК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:</a:t>
            </a:r>
            <a:endParaRPr lang="ru-RU" altLang="ru-RU" sz="1200" dirty="0">
              <a:latin typeface="SF UI Text" charset="0"/>
              <a:ea typeface="SF UI Text" charset="0"/>
              <a:cs typeface="SF UI Text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субъекты Российской Федерации осуществляют возврат по КБК расходов ВР </a:t>
            </a:r>
            <a:r>
              <a:rPr lang="ru-RU" alt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Text" charset="0"/>
                <a:ea typeface="SF UI Text" charset="0"/>
                <a:cs typeface="SF UI Text" charset="0"/>
              </a:rPr>
              <a:t>853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 «Уплата иных платежей»;</a:t>
            </a:r>
          </a:p>
          <a:p>
            <a:pPr marL="171450" indent="-171450">
              <a:buFont typeface="Arial" charset="0"/>
              <a:buChar char="•"/>
            </a:pP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ГРБС учитывает на КБК доходов </a:t>
            </a:r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1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16 49010 01 0000 140 </a:t>
            </a:r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«Денежные взыскания (штрафы) за нарушение условий договоров (соглашений) о предоставлении субсидии из федерального бюджета».</a:t>
            </a:r>
          </a:p>
        </p:txBody>
      </p:sp>
      <p:sp>
        <p:nvSpPr>
          <p:cNvPr id="6148" name="Text Box 22"/>
          <p:cNvSpPr txBox="1">
            <a:spLocks noChangeArrowheads="1"/>
          </p:cNvSpPr>
          <p:nvPr/>
        </p:nvSpPr>
        <p:spPr bwMode="auto">
          <a:xfrm>
            <a:off x="8748713" y="6237288"/>
            <a:ext cx="3143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6BC315B-64A4-D346-B0BA-DC10EA6399F7}" type="slidenum">
              <a:rPr lang="en-US" altLang="ru-RU" sz="1400">
                <a:solidFill>
                  <a:srgbClr val="1F497D"/>
                </a:solidFill>
                <a:latin typeface="Lucida Grande" charset="0"/>
                <a:sym typeface="Lucida Grande" charset="0"/>
              </a:rPr>
              <a:pPr algn="r" eaLnBrk="1" hangingPunct="1"/>
              <a:t>8</a:t>
            </a:fld>
            <a:endParaRPr lang="en-US" altLang="ru-RU" sz="1400">
              <a:solidFill>
                <a:srgbClr val="1F497D"/>
              </a:solidFill>
              <a:latin typeface="Lucida Grande" charset="0"/>
              <a:sym typeface="Lucida Grande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31640" y="26621"/>
            <a:ext cx="6710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Правила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формирования, предоставления и распределения субсидий из федерального бюджета бюджетам субъектов Российской Федерации, утвержденные постановлением Правительства Российской Федерации от 30.09.2014 № 999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852936"/>
            <a:ext cx="1080000" cy="10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794669"/>
              </p:ext>
            </p:extLst>
          </p:nvPr>
        </p:nvGraphicFramePr>
        <p:xfrm>
          <a:off x="395288" y="1412875"/>
          <a:ext cx="8424862" cy="2661284"/>
        </p:xfrm>
        <a:graphic>
          <a:graphicData uri="http://schemas.openxmlformats.org/drawingml/2006/table">
            <a:tbl>
              <a:tblPr/>
              <a:tblGrid>
                <a:gridCol w="4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7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7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83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4610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главы по БК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целевой статьи расходов по БК</a:t>
                      </a:r>
                      <a:endParaRPr kumimoji="0" lang="ru-RU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Код доходов по БК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Остаток на начало отчетного периода</a:t>
                      </a:r>
                      <a:endParaRPr kumimoji="0" lang="ru-RU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Поступило из федерального бюджета</a:t>
                      </a:r>
                      <a:endParaRPr kumimoji="0" lang="ru-RU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Кассовый расход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Восстановлено остатков межбюджетного трансферта прошлых лет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Возвращено неиспользован-</a:t>
                      </a:r>
                      <a:b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</a:b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ных остатков прошлых лет в федеральный бюджет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Возвращено из федерального бюджета в объеме потребности в расходовании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Остаток на конец отчетного периода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6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всего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 том числе потребность в котором подтверждена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всего (гр.5+гр.7+ гр.9-гр.8 – (гр.10-гр.11))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в том числе подлежащий возврату в федеральный бюджет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7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2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3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4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5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6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7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8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9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10</a:t>
                      </a: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11</a:t>
                      </a:r>
                      <a:endParaRPr kumimoji="0" lang="cs-CZ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12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13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092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0335082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 920  20202173020000151</a:t>
                      </a:r>
                      <a:endParaRPr kumimoji="0" lang="is-IS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79 925 488,35 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s-IS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79 925 488,35 </a:t>
                      </a:r>
                      <a:endParaRPr kumimoji="0" lang="is-IS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ru-RU" sz="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F UI Display Light" charset="0"/>
                          <a:ea typeface="SF UI Display Light" charset="0"/>
                          <a:cs typeface="SF UI Display Light" charset="0"/>
                        </a:rPr>
                        <a:t> </a:t>
                      </a:r>
                      <a:endParaRPr kumimoji="0" lang="sk-SK" alt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F UI Display Light" charset="0"/>
                        <a:ea typeface="SF UI Display Light" charset="0"/>
                        <a:cs typeface="SF UI Display Light" charset="0"/>
                      </a:endParaRPr>
                    </a:p>
                  </a:txBody>
                  <a:tcPr marL="9845" marR="9845" marT="98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268" name="Прямоугольник 8"/>
          <p:cNvSpPr>
            <a:spLocks noChangeArrowheads="1"/>
          </p:cNvSpPr>
          <p:nvPr/>
        </p:nvSpPr>
        <p:spPr bwMode="auto">
          <a:xfrm>
            <a:off x="1475656" y="5194066"/>
            <a:ext cx="73444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1200" dirty="0">
                <a:latin typeface="SF UI Text" charset="0"/>
                <a:ea typeface="SF UI Text" charset="0"/>
                <a:cs typeface="SF UI Text" charset="0"/>
              </a:rPr>
              <a:t>В случае бесспорного взыскания средств бюджета по решению Минфина России за счет доходов подлежащих зачислению в доход бюджета нарушителя показатели </a:t>
            </a:r>
            <a:r>
              <a:rPr lang="ru-RU" altLang="ru-RU" sz="1200" dirty="0" smtClean="0">
                <a:latin typeface="SF UI Text" charset="0"/>
                <a:ea typeface="SF UI Text" charset="0"/>
                <a:cs typeface="SF UI Text" charset="0"/>
              </a:rPr>
              <a:t>отражаются</a:t>
            </a:r>
          </a:p>
          <a:p>
            <a:pPr algn="just" eaLnBrk="1" hangingPunct="1"/>
            <a:r>
              <a:rPr lang="ru-RU" altLang="ru-RU" sz="1200" b="1" dirty="0" smtClean="0">
                <a:latin typeface="SF UI Text" charset="0"/>
                <a:ea typeface="SF UI Text" charset="0"/>
                <a:cs typeface="SF UI Text" charset="0"/>
              </a:rPr>
              <a:t>в </a:t>
            </a:r>
            <a:r>
              <a:rPr lang="ru-RU" altLang="ru-RU" sz="1200" b="1" dirty="0">
                <a:latin typeface="SF UI Text" charset="0"/>
                <a:ea typeface="SF UI Text" charset="0"/>
                <a:cs typeface="SF UI Text" charset="0"/>
              </a:rPr>
              <a:t>графе 9 и графе 10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31640" y="116632"/>
            <a:ext cx="67103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Отчет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об использовании межбюджетных трансфертов из федерального бюджета субъектами 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РФ, 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муниципальными образованиями и территориальным государственным внебюджетным фондом (</a:t>
            </a:r>
            <a:r>
              <a:rPr lang="ru-RU" alt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ф.0503324</a:t>
            </a:r>
            <a:r>
              <a:rPr lang="ru-RU" alt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F UI Display" charset="0"/>
                <a:ea typeface="SF UI Display" charset="0"/>
                <a:cs typeface="SF UI Display" charset="0"/>
              </a:rPr>
              <a:t>)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288" y="5085184"/>
            <a:ext cx="8497192" cy="864096"/>
          </a:xfrm>
          <a:prstGeom prst="roundRect">
            <a:avLst/>
          </a:prstGeom>
          <a:noFill/>
          <a:ln w="12700">
            <a:solidFill>
              <a:srgbClr val="F793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72" y="5247231"/>
            <a:ext cx="540000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32966</TotalTime>
  <Words>2583</Words>
  <Application>Microsoft Office PowerPoint</Application>
  <PresentationFormat>Экран (4:3)</PresentationFormat>
  <Paragraphs>378</Paragraphs>
  <Slides>31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Calibri</vt:lpstr>
      <vt:lpstr>Lucida Grande</vt:lpstr>
      <vt:lpstr>SF UI Display</vt:lpstr>
      <vt:lpstr>SF UI Display Light</vt:lpstr>
      <vt:lpstr>SF UI Display Thin</vt:lpstr>
      <vt:lpstr>SF UI Text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vvnikolaev</dc:creator>
  <cp:lastModifiedBy>Пользователь</cp:lastModifiedBy>
  <cp:revision>851</cp:revision>
  <cp:lastPrinted>2017-09-14T08:44:42Z</cp:lastPrinted>
  <dcterms:created xsi:type="dcterms:W3CDTF">2012-02-14T07:53:23Z</dcterms:created>
  <dcterms:modified xsi:type="dcterms:W3CDTF">2017-09-20T17:42:53Z</dcterms:modified>
</cp:coreProperties>
</file>