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3" r:id="rId5"/>
    <p:sldId id="266" r:id="rId6"/>
    <p:sldId id="265" r:id="rId7"/>
    <p:sldId id="264" r:id="rId8"/>
    <p:sldId id="269" r:id="rId9"/>
    <p:sldId id="270" r:id="rId10"/>
    <p:sldId id="259" r:id="rId11"/>
    <p:sldId id="268" r:id="rId12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1E1E"/>
    <a:srgbClr val="9387A9"/>
    <a:srgbClr val="A9879F"/>
    <a:srgbClr val="E2834E"/>
    <a:srgbClr val="3D6DC3"/>
    <a:srgbClr val="335CA7"/>
    <a:srgbClr val="C3571B"/>
    <a:srgbClr val="81BB59"/>
    <a:srgbClr val="3968BD"/>
    <a:srgbClr val="3C6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68" autoAdjust="0"/>
    <p:restoredTop sz="89915" autoAdjust="0"/>
  </p:normalViewPr>
  <p:slideViewPr>
    <p:cSldViewPr snapToGrid="0">
      <p:cViewPr>
        <p:scale>
          <a:sx n="125" d="100"/>
          <a:sy n="125" d="100"/>
        </p:scale>
        <p:origin x="-246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Количество организаций, представляющих отчетность в подсистему учета и отчетности</a:t>
            </a:r>
          </a:p>
        </c:rich>
      </c:tx>
      <c:layout>
        <c:manualLayout>
          <c:xMode val="edge"/>
          <c:yMode val="edge"/>
          <c:x val="3.5406102017734462E-2"/>
          <c:y val="8.3988750196895598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организаций, представляющих отчетность в подсистему учета и отчетности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21E1E"/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УФК по Калужской области </c:v>
                </c:pt>
                <c:pt idx="1">
                  <c:v>УФК по Ивановской области</c:v>
                </c:pt>
                <c:pt idx="2">
                  <c:v>УФК по Костромской области</c:v>
                </c:pt>
                <c:pt idx="3">
                  <c:v>УФК по Липецкой области</c:v>
                </c:pt>
                <c:pt idx="4">
                  <c:v>УФК по Тамбовской области</c:v>
                </c:pt>
                <c:pt idx="5">
                  <c:v>УФК по Тверской области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123</c:v>
                </c:pt>
                <c:pt idx="1">
                  <c:v>106</c:v>
                </c:pt>
                <c:pt idx="2">
                  <c:v>88</c:v>
                </c:pt>
                <c:pt idx="3">
                  <c:v>100</c:v>
                </c:pt>
                <c:pt idx="4">
                  <c:v>95</c:v>
                </c:pt>
                <c:pt idx="5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50449764769689E-2"/>
                  <c:y val="-0.423972990257588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859069524517183E-2"/>
                  <c:y val="-0.253890802305416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1 квартал 2017 года</c:v>
                </c:pt>
                <c:pt idx="1">
                  <c:v>2 квартал 2017 года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450</c:v>
                </c:pt>
                <c:pt idx="1">
                  <c:v>220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6817280"/>
        <c:axId val="46818816"/>
        <c:axId val="0"/>
      </c:bar3DChart>
      <c:catAx>
        <c:axId val="46817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6818816"/>
        <c:crosses val="autoZero"/>
        <c:auto val="1"/>
        <c:lblAlgn val="ctr"/>
        <c:lblOffset val="100"/>
        <c:noMultiLvlLbl val="0"/>
      </c:catAx>
      <c:valAx>
        <c:axId val="46818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6817280"/>
        <c:crosses val="autoZero"/>
        <c:crossBetween val="between"/>
        <c:majorUnit val="1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-0.13283704768351504"/>
                  <c:y val="-0.1728017503418776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9.6980297395420009E-2"/>
                  <c:y val="0.1378226477096994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Организации, представившие Пояснительную записку без нарушений требований инструкции</c:v>
                </c:pt>
                <c:pt idx="1">
                  <c:v>Организации, представившие Пояснительную записку с нарушением требований инструкций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631</c:v>
                </c:pt>
                <c:pt idx="1">
                  <c:v>152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560396888071337"/>
          <c:y val="0.29071676428314847"/>
          <c:w val="0.34439603111928668"/>
          <c:h val="0.5293495848037687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29922978722598E-2"/>
                  <c:y val="-0.359528515038636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592802127658998E-3"/>
                  <c:y val="-0.430255436029843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 01.04.2017</c:v>
                </c:pt>
                <c:pt idx="1">
                  <c:v>на 01.07.2017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660</c:v>
                </c:pt>
                <c:pt idx="1">
                  <c:v>679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878144"/>
        <c:axId val="5879680"/>
        <c:axId val="0"/>
      </c:bar3DChart>
      <c:catAx>
        <c:axId val="5878144"/>
        <c:scaling>
          <c:orientation val="minMax"/>
        </c:scaling>
        <c:delete val="0"/>
        <c:axPos val="b"/>
        <c:numFmt formatCode="dd/mm/yyyy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879680"/>
        <c:crosses val="autoZero"/>
        <c:auto val="1"/>
        <c:lblAlgn val="ctr"/>
        <c:lblOffset val="100"/>
        <c:noMultiLvlLbl val="0"/>
      </c:catAx>
      <c:valAx>
        <c:axId val="5879680"/>
        <c:scaling>
          <c:orientation val="minMax"/>
          <c:max val="680"/>
        </c:scaling>
        <c:delete val="1"/>
        <c:axPos val="l"/>
        <c:numFmt formatCode="General" sourceLinked="1"/>
        <c:majorTickMark val="out"/>
        <c:minorTickMark val="none"/>
        <c:tickLblPos val="nextTo"/>
        <c:crossAx val="5878144"/>
        <c:crosses val="autoZero"/>
        <c:crossBetween val="between"/>
        <c:majorUnit val="60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B0D589-A90C-410D-9DA8-5A917B59917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643DFD-5189-4B27-979A-CC77129C6562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Распоряжение Правительства Российской Федерации от 20 июля 2011 г. № 1275-р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975CC11-7578-41F4-AC79-4657563600EA}" type="parTrans" cxnId="{6CBB569E-0EBA-4F8A-990B-57A1E4EA64F4}">
      <dgm:prSet/>
      <dgm:spPr/>
      <dgm:t>
        <a:bodyPr/>
        <a:lstStyle/>
        <a:p>
          <a:endParaRPr lang="ru-RU"/>
        </a:p>
      </dgm:t>
    </dgm:pt>
    <dgm:pt modelId="{876F662E-9394-422A-A4AD-B453B22589B9}" type="sibTrans" cxnId="{6CBB569E-0EBA-4F8A-990B-57A1E4EA64F4}">
      <dgm:prSet/>
      <dgm:spPr/>
      <dgm:t>
        <a:bodyPr/>
        <a:lstStyle/>
        <a:p>
          <a:endParaRPr lang="ru-RU"/>
        </a:p>
      </dgm:t>
    </dgm:pt>
    <dgm:pt modelId="{1E80FAD6-42D5-455D-A14B-D954D0DCDE0A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Постановление Правительства РФ от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30.06.2015 </a:t>
          </a:r>
          <a:r>
            <a:rPr lang="en-US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№658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AC9686A-8933-45A3-8ABE-1E70DE903507}" type="parTrans" cxnId="{C29ADE68-554A-4647-AEF2-76BF9BB065E7}">
      <dgm:prSet/>
      <dgm:spPr/>
      <dgm:t>
        <a:bodyPr/>
        <a:lstStyle/>
        <a:p>
          <a:endParaRPr lang="ru-RU"/>
        </a:p>
      </dgm:t>
    </dgm:pt>
    <dgm:pt modelId="{28BC9958-BB85-48F9-AE5B-396524829E77}" type="sibTrans" cxnId="{C29ADE68-554A-4647-AEF2-76BF9BB065E7}">
      <dgm:prSet/>
      <dgm:spPr/>
      <dgm:t>
        <a:bodyPr/>
        <a:lstStyle/>
        <a:p>
          <a:endParaRPr lang="ru-RU"/>
        </a:p>
      </dgm:t>
    </dgm:pt>
    <dgm:pt modelId="{5A79BA5F-4EF3-464C-B7F6-318C1A809DDB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Письмо Министерства финансов от 12.12.2016 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№ 21-03-04/74236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3CA4DFF-7F2F-4916-B6A3-05FBEC992A28}" type="parTrans" cxnId="{93503ACB-6EB3-448A-BBFD-6EC112F5D87A}">
      <dgm:prSet/>
      <dgm:spPr/>
      <dgm:t>
        <a:bodyPr/>
        <a:lstStyle/>
        <a:p>
          <a:endParaRPr lang="ru-RU"/>
        </a:p>
      </dgm:t>
    </dgm:pt>
    <dgm:pt modelId="{731BE019-2544-4352-827E-11170B21C6A3}" type="sibTrans" cxnId="{93503ACB-6EB3-448A-BBFD-6EC112F5D87A}">
      <dgm:prSet/>
      <dgm:spPr/>
      <dgm:t>
        <a:bodyPr/>
        <a:lstStyle/>
        <a:p>
          <a:endParaRPr lang="ru-RU"/>
        </a:p>
      </dgm:t>
    </dgm:pt>
    <dgm:pt modelId="{E39534B0-30E0-4FE5-A7E0-5C5928391940}" type="pres">
      <dgm:prSet presAssocID="{7FB0D589-A90C-410D-9DA8-5A917B5991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61EBBC-66F3-41AB-A039-F31AF2CB22C5}" type="pres">
      <dgm:prSet presAssocID="{FF643DFD-5189-4B27-979A-CC77129C6562}" presName="parentLin" presStyleCnt="0"/>
      <dgm:spPr/>
    </dgm:pt>
    <dgm:pt modelId="{A0395CA6-25CC-4387-A81B-BA31FCE7F257}" type="pres">
      <dgm:prSet presAssocID="{FF643DFD-5189-4B27-979A-CC77129C656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CC58AB8-B842-4B59-A6ED-6717C1652119}" type="pres">
      <dgm:prSet presAssocID="{FF643DFD-5189-4B27-979A-CC77129C6562}" presName="parentText" presStyleLbl="node1" presStyleIdx="0" presStyleCnt="3" custScaleX="1200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BD06FC-9A88-4F9D-AF40-68716847778C}" type="pres">
      <dgm:prSet presAssocID="{FF643DFD-5189-4B27-979A-CC77129C6562}" presName="negativeSpace" presStyleCnt="0"/>
      <dgm:spPr/>
    </dgm:pt>
    <dgm:pt modelId="{348E9C52-32B4-43C9-BC31-CBABCC4347A3}" type="pres">
      <dgm:prSet presAssocID="{FF643DFD-5189-4B27-979A-CC77129C6562}" presName="childText" presStyleLbl="conFgAcc1" presStyleIdx="0" presStyleCnt="3">
        <dgm:presLayoutVars>
          <dgm:bulletEnabled val="1"/>
        </dgm:presLayoutVars>
      </dgm:prSet>
      <dgm:spPr/>
    </dgm:pt>
    <dgm:pt modelId="{C12A29FB-E167-4E27-9C2E-3ED77A3DCF08}" type="pres">
      <dgm:prSet presAssocID="{876F662E-9394-422A-A4AD-B453B22589B9}" presName="spaceBetweenRectangles" presStyleCnt="0"/>
      <dgm:spPr/>
    </dgm:pt>
    <dgm:pt modelId="{F5FE4A90-DB45-4888-965B-5183584EB6FA}" type="pres">
      <dgm:prSet presAssocID="{1E80FAD6-42D5-455D-A14B-D954D0DCDE0A}" presName="parentLin" presStyleCnt="0"/>
      <dgm:spPr/>
    </dgm:pt>
    <dgm:pt modelId="{04302486-07FB-4F74-9A5C-98A99DFCF06B}" type="pres">
      <dgm:prSet presAssocID="{1E80FAD6-42D5-455D-A14B-D954D0DCDE0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F6DEA50-9FB4-4AC0-8C86-D16CA3F5619A}" type="pres">
      <dgm:prSet presAssocID="{1E80FAD6-42D5-455D-A14B-D954D0DCDE0A}" presName="parentText" presStyleLbl="node1" presStyleIdx="1" presStyleCnt="3" custScaleX="1097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0B628-ECD5-45AA-808C-E7333AF32428}" type="pres">
      <dgm:prSet presAssocID="{1E80FAD6-42D5-455D-A14B-D954D0DCDE0A}" presName="negativeSpace" presStyleCnt="0"/>
      <dgm:spPr/>
    </dgm:pt>
    <dgm:pt modelId="{EA3ECF96-4626-41F0-87FE-8C473D143396}" type="pres">
      <dgm:prSet presAssocID="{1E80FAD6-42D5-455D-A14B-D954D0DCDE0A}" presName="childText" presStyleLbl="conFgAcc1" presStyleIdx="1" presStyleCnt="3">
        <dgm:presLayoutVars>
          <dgm:bulletEnabled val="1"/>
        </dgm:presLayoutVars>
      </dgm:prSet>
      <dgm:spPr/>
    </dgm:pt>
    <dgm:pt modelId="{5C7275AD-83D8-4D09-8024-C6D9439DBCFF}" type="pres">
      <dgm:prSet presAssocID="{28BC9958-BB85-48F9-AE5B-396524829E77}" presName="spaceBetweenRectangles" presStyleCnt="0"/>
      <dgm:spPr/>
    </dgm:pt>
    <dgm:pt modelId="{46B0A5AE-31E6-4358-8A2A-7C03BB2692A4}" type="pres">
      <dgm:prSet presAssocID="{5A79BA5F-4EF3-464C-B7F6-318C1A809DDB}" presName="parentLin" presStyleCnt="0"/>
      <dgm:spPr/>
    </dgm:pt>
    <dgm:pt modelId="{EE747FEC-4FEB-4708-8B20-BC43F336F05B}" type="pres">
      <dgm:prSet presAssocID="{5A79BA5F-4EF3-464C-B7F6-318C1A809DD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38890C4-87FC-4B36-B37D-E4A1E9F7E1D0}" type="pres">
      <dgm:prSet presAssocID="{5A79BA5F-4EF3-464C-B7F6-318C1A809DDB}" presName="parentText" presStyleLbl="node1" presStyleIdx="2" presStyleCnt="3" custScaleX="1053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F3DF4-0A9B-4D00-9CA8-3274CB7D8633}" type="pres">
      <dgm:prSet presAssocID="{5A79BA5F-4EF3-464C-B7F6-318C1A809DDB}" presName="negativeSpace" presStyleCnt="0"/>
      <dgm:spPr/>
    </dgm:pt>
    <dgm:pt modelId="{3A2FCE7A-0458-4262-B361-96637F133934}" type="pres">
      <dgm:prSet presAssocID="{5A79BA5F-4EF3-464C-B7F6-318C1A809DD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3503ACB-6EB3-448A-BBFD-6EC112F5D87A}" srcId="{7FB0D589-A90C-410D-9DA8-5A917B59917F}" destId="{5A79BA5F-4EF3-464C-B7F6-318C1A809DDB}" srcOrd="2" destOrd="0" parTransId="{B3CA4DFF-7F2F-4916-B6A3-05FBEC992A28}" sibTransId="{731BE019-2544-4352-827E-11170B21C6A3}"/>
    <dgm:cxn modelId="{3B811DC7-E9D5-4C60-8CA4-1BFCA8867F8A}" type="presOf" srcId="{FF643DFD-5189-4B27-979A-CC77129C6562}" destId="{CCC58AB8-B842-4B59-A6ED-6717C1652119}" srcOrd="1" destOrd="0" presId="urn:microsoft.com/office/officeart/2005/8/layout/list1"/>
    <dgm:cxn modelId="{C29ADE68-554A-4647-AEF2-76BF9BB065E7}" srcId="{7FB0D589-A90C-410D-9DA8-5A917B59917F}" destId="{1E80FAD6-42D5-455D-A14B-D954D0DCDE0A}" srcOrd="1" destOrd="0" parTransId="{1AC9686A-8933-45A3-8ABE-1E70DE903507}" sibTransId="{28BC9958-BB85-48F9-AE5B-396524829E77}"/>
    <dgm:cxn modelId="{BAB941A8-0885-48C2-844B-FFE316557EEA}" type="presOf" srcId="{1E80FAD6-42D5-455D-A14B-D954D0DCDE0A}" destId="{04302486-07FB-4F74-9A5C-98A99DFCF06B}" srcOrd="0" destOrd="0" presId="urn:microsoft.com/office/officeart/2005/8/layout/list1"/>
    <dgm:cxn modelId="{246E4638-5983-47D5-9E71-BB83C214AA35}" type="presOf" srcId="{5A79BA5F-4EF3-464C-B7F6-318C1A809DDB}" destId="{938890C4-87FC-4B36-B37D-E4A1E9F7E1D0}" srcOrd="1" destOrd="0" presId="urn:microsoft.com/office/officeart/2005/8/layout/list1"/>
    <dgm:cxn modelId="{28A418D4-F7F2-47DD-85D3-7A3A8996FE6F}" type="presOf" srcId="{FF643DFD-5189-4B27-979A-CC77129C6562}" destId="{A0395CA6-25CC-4387-A81B-BA31FCE7F257}" srcOrd="0" destOrd="0" presId="urn:microsoft.com/office/officeart/2005/8/layout/list1"/>
    <dgm:cxn modelId="{49C73E1A-2010-492D-9293-DE556AD376E4}" type="presOf" srcId="{1E80FAD6-42D5-455D-A14B-D954D0DCDE0A}" destId="{9F6DEA50-9FB4-4AC0-8C86-D16CA3F5619A}" srcOrd="1" destOrd="0" presId="urn:microsoft.com/office/officeart/2005/8/layout/list1"/>
    <dgm:cxn modelId="{0576E207-DFCB-4D96-81D0-A1495B5DE78B}" type="presOf" srcId="{7FB0D589-A90C-410D-9DA8-5A917B59917F}" destId="{E39534B0-30E0-4FE5-A7E0-5C5928391940}" srcOrd="0" destOrd="0" presId="urn:microsoft.com/office/officeart/2005/8/layout/list1"/>
    <dgm:cxn modelId="{374D9FE1-F9B3-42AF-9D63-54BA1BAE1E17}" type="presOf" srcId="{5A79BA5F-4EF3-464C-B7F6-318C1A809DDB}" destId="{EE747FEC-4FEB-4708-8B20-BC43F336F05B}" srcOrd="0" destOrd="0" presId="urn:microsoft.com/office/officeart/2005/8/layout/list1"/>
    <dgm:cxn modelId="{6CBB569E-0EBA-4F8A-990B-57A1E4EA64F4}" srcId="{7FB0D589-A90C-410D-9DA8-5A917B59917F}" destId="{FF643DFD-5189-4B27-979A-CC77129C6562}" srcOrd="0" destOrd="0" parTransId="{B975CC11-7578-41F4-AC79-4657563600EA}" sibTransId="{876F662E-9394-422A-A4AD-B453B22589B9}"/>
    <dgm:cxn modelId="{54873051-5CE4-4B3D-9FEA-DD821F2E7C45}" type="presParOf" srcId="{E39534B0-30E0-4FE5-A7E0-5C5928391940}" destId="{9661EBBC-66F3-41AB-A039-F31AF2CB22C5}" srcOrd="0" destOrd="0" presId="urn:microsoft.com/office/officeart/2005/8/layout/list1"/>
    <dgm:cxn modelId="{D54D8FD3-775F-46CF-97C3-D197DEFB961B}" type="presParOf" srcId="{9661EBBC-66F3-41AB-A039-F31AF2CB22C5}" destId="{A0395CA6-25CC-4387-A81B-BA31FCE7F257}" srcOrd="0" destOrd="0" presId="urn:microsoft.com/office/officeart/2005/8/layout/list1"/>
    <dgm:cxn modelId="{3ADBF3AB-AD1D-443B-89A5-F5981CF5AD5F}" type="presParOf" srcId="{9661EBBC-66F3-41AB-A039-F31AF2CB22C5}" destId="{CCC58AB8-B842-4B59-A6ED-6717C1652119}" srcOrd="1" destOrd="0" presId="urn:microsoft.com/office/officeart/2005/8/layout/list1"/>
    <dgm:cxn modelId="{D3842E95-B02B-43F8-A301-4ADA24FD4F7A}" type="presParOf" srcId="{E39534B0-30E0-4FE5-A7E0-5C5928391940}" destId="{C6BD06FC-9A88-4F9D-AF40-68716847778C}" srcOrd="1" destOrd="0" presId="urn:microsoft.com/office/officeart/2005/8/layout/list1"/>
    <dgm:cxn modelId="{85218C0F-7EE6-4D22-8C05-F94BCBCBE90E}" type="presParOf" srcId="{E39534B0-30E0-4FE5-A7E0-5C5928391940}" destId="{348E9C52-32B4-43C9-BC31-CBABCC4347A3}" srcOrd="2" destOrd="0" presId="urn:microsoft.com/office/officeart/2005/8/layout/list1"/>
    <dgm:cxn modelId="{1783BEBC-037D-4855-86FA-38B915649899}" type="presParOf" srcId="{E39534B0-30E0-4FE5-A7E0-5C5928391940}" destId="{C12A29FB-E167-4E27-9C2E-3ED77A3DCF08}" srcOrd="3" destOrd="0" presId="urn:microsoft.com/office/officeart/2005/8/layout/list1"/>
    <dgm:cxn modelId="{20E8F795-4961-4433-8207-46CEDE0FFD3C}" type="presParOf" srcId="{E39534B0-30E0-4FE5-A7E0-5C5928391940}" destId="{F5FE4A90-DB45-4888-965B-5183584EB6FA}" srcOrd="4" destOrd="0" presId="urn:microsoft.com/office/officeart/2005/8/layout/list1"/>
    <dgm:cxn modelId="{8C14643D-FCBB-4C97-B909-50D4412A8EB1}" type="presParOf" srcId="{F5FE4A90-DB45-4888-965B-5183584EB6FA}" destId="{04302486-07FB-4F74-9A5C-98A99DFCF06B}" srcOrd="0" destOrd="0" presId="urn:microsoft.com/office/officeart/2005/8/layout/list1"/>
    <dgm:cxn modelId="{52336C7C-A517-406E-B260-95CDE590542C}" type="presParOf" srcId="{F5FE4A90-DB45-4888-965B-5183584EB6FA}" destId="{9F6DEA50-9FB4-4AC0-8C86-D16CA3F5619A}" srcOrd="1" destOrd="0" presId="urn:microsoft.com/office/officeart/2005/8/layout/list1"/>
    <dgm:cxn modelId="{1641C47B-732B-44E9-98BD-4D922BDFC314}" type="presParOf" srcId="{E39534B0-30E0-4FE5-A7E0-5C5928391940}" destId="{07F0B628-ECD5-45AA-808C-E7333AF32428}" srcOrd="5" destOrd="0" presId="urn:microsoft.com/office/officeart/2005/8/layout/list1"/>
    <dgm:cxn modelId="{AD4ED182-9FAE-40F2-9E5D-C42F32F17C5B}" type="presParOf" srcId="{E39534B0-30E0-4FE5-A7E0-5C5928391940}" destId="{EA3ECF96-4626-41F0-87FE-8C473D143396}" srcOrd="6" destOrd="0" presId="urn:microsoft.com/office/officeart/2005/8/layout/list1"/>
    <dgm:cxn modelId="{143D9E12-93ED-440F-B04D-B89D6D04412F}" type="presParOf" srcId="{E39534B0-30E0-4FE5-A7E0-5C5928391940}" destId="{5C7275AD-83D8-4D09-8024-C6D9439DBCFF}" srcOrd="7" destOrd="0" presId="urn:microsoft.com/office/officeart/2005/8/layout/list1"/>
    <dgm:cxn modelId="{575B50B1-4730-44CD-B7FA-454C8B39B50E}" type="presParOf" srcId="{E39534B0-30E0-4FE5-A7E0-5C5928391940}" destId="{46B0A5AE-31E6-4358-8A2A-7C03BB2692A4}" srcOrd="8" destOrd="0" presId="urn:microsoft.com/office/officeart/2005/8/layout/list1"/>
    <dgm:cxn modelId="{C9FD1AA8-DF0A-463F-A159-DD852C7A8E85}" type="presParOf" srcId="{46B0A5AE-31E6-4358-8A2A-7C03BB2692A4}" destId="{EE747FEC-4FEB-4708-8B20-BC43F336F05B}" srcOrd="0" destOrd="0" presId="urn:microsoft.com/office/officeart/2005/8/layout/list1"/>
    <dgm:cxn modelId="{5DF7C6B3-672C-45D3-830C-C1EDF7721F26}" type="presParOf" srcId="{46B0A5AE-31E6-4358-8A2A-7C03BB2692A4}" destId="{938890C4-87FC-4B36-B37D-E4A1E9F7E1D0}" srcOrd="1" destOrd="0" presId="urn:microsoft.com/office/officeart/2005/8/layout/list1"/>
    <dgm:cxn modelId="{CFA14698-1A11-48E7-A848-096EE4DDA40E}" type="presParOf" srcId="{E39534B0-30E0-4FE5-A7E0-5C5928391940}" destId="{9C8F3DF4-0A9B-4D00-9CA8-3274CB7D8633}" srcOrd="9" destOrd="0" presId="urn:microsoft.com/office/officeart/2005/8/layout/list1"/>
    <dgm:cxn modelId="{E4902D80-5474-49D6-B21B-2F819653D8DD}" type="presParOf" srcId="{E39534B0-30E0-4FE5-A7E0-5C5928391940}" destId="{3A2FCE7A-0458-4262-B361-96637F13393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125C7F-6876-4590-9E8C-803FB43A7929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A2715A-3390-4076-BA53-55F557AD4AC6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Отдел централизованной бухгалтерии</a:t>
          </a:r>
          <a:endParaRPr lang="ru-RU" sz="1400" dirty="0"/>
        </a:p>
      </dgm:t>
    </dgm:pt>
    <dgm:pt modelId="{3787F3D5-1738-46E8-BF51-E197950563A1}" type="parTrans" cxnId="{29C9AA06-730C-42DD-B1F9-ACBC22A8A44E}">
      <dgm:prSet/>
      <dgm:spPr/>
      <dgm:t>
        <a:bodyPr/>
        <a:lstStyle/>
        <a:p>
          <a:endParaRPr lang="ru-RU"/>
        </a:p>
      </dgm:t>
    </dgm:pt>
    <dgm:pt modelId="{4DB4D851-CEA2-4BA1-9572-CD63B284E098}" type="sibTrans" cxnId="{29C9AA06-730C-42DD-B1F9-ACBC22A8A44E}">
      <dgm:prSet/>
      <dgm:spPr/>
      <dgm:t>
        <a:bodyPr/>
        <a:lstStyle/>
        <a:p>
          <a:endParaRPr lang="ru-RU"/>
        </a:p>
      </dgm:t>
    </dgm:pt>
    <dgm:pt modelId="{B9FE7C5B-FDA8-43AB-9541-07F379D27ADB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 представленной отчетности</a:t>
          </a:r>
          <a:endParaRPr lang="ru-RU" sz="1200" dirty="0">
            <a:solidFill>
              <a:schemeClr val="tx1"/>
            </a:solidFill>
          </a:endParaRPr>
        </a:p>
      </dgm:t>
    </dgm:pt>
    <dgm:pt modelId="{16D4CB35-A1FA-46F6-B186-88763B0CCFC5}" type="parTrans" cxnId="{734D806A-A648-41E4-B9BA-973875B5A6D9}">
      <dgm:prSet/>
      <dgm:spPr/>
      <dgm:t>
        <a:bodyPr/>
        <a:lstStyle/>
        <a:p>
          <a:endParaRPr lang="ru-RU"/>
        </a:p>
      </dgm:t>
    </dgm:pt>
    <dgm:pt modelId="{5E1CBC97-DB83-43DF-A626-360D39B01828}" type="sibTrans" cxnId="{734D806A-A648-41E4-B9BA-973875B5A6D9}">
      <dgm:prSet/>
      <dgm:spPr/>
      <dgm:t>
        <a:bodyPr/>
        <a:lstStyle/>
        <a:p>
          <a:endParaRPr lang="ru-RU"/>
        </a:p>
      </dgm:t>
    </dgm:pt>
    <dgm:pt modelId="{04F246B2-2D20-4520-9B85-238C70AD3BBA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 субъектов мониторинга</a:t>
          </a:r>
          <a:endParaRPr lang="ru-RU" sz="1200" dirty="0">
            <a:solidFill>
              <a:schemeClr val="tx1"/>
            </a:solidFill>
          </a:endParaRPr>
        </a:p>
      </dgm:t>
    </dgm:pt>
    <dgm:pt modelId="{A75C8B26-E20C-4D2C-AEF2-73A377CB8AA0}" type="parTrans" cxnId="{BE84EC22-740B-4D2E-BB56-48BA4E469E59}">
      <dgm:prSet/>
      <dgm:spPr/>
      <dgm:t>
        <a:bodyPr/>
        <a:lstStyle/>
        <a:p>
          <a:endParaRPr lang="ru-RU"/>
        </a:p>
      </dgm:t>
    </dgm:pt>
    <dgm:pt modelId="{D59F370C-4C5B-40FE-9DF8-4591F9D17503}" type="sibTrans" cxnId="{BE84EC22-740B-4D2E-BB56-48BA4E469E59}">
      <dgm:prSet/>
      <dgm:spPr/>
      <dgm:t>
        <a:bodyPr/>
        <a:lstStyle/>
        <a:p>
          <a:endParaRPr lang="ru-RU"/>
        </a:p>
      </dgm:t>
    </dgm:pt>
    <dgm:pt modelId="{D2AC5122-BFA8-479B-AE0C-5EE3957F40EE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Сроки представления отчетности</a:t>
          </a:r>
          <a:endParaRPr lang="ru-RU" sz="1200" dirty="0">
            <a:solidFill>
              <a:schemeClr val="tx1"/>
            </a:solidFill>
          </a:endParaRPr>
        </a:p>
      </dgm:t>
    </dgm:pt>
    <dgm:pt modelId="{1BC4DFBF-682E-40BD-89DF-9FAC0CBFFD66}" type="parTrans" cxnId="{592F1393-F367-482C-8A42-60411AEAD954}">
      <dgm:prSet/>
      <dgm:spPr/>
      <dgm:t>
        <a:bodyPr/>
        <a:lstStyle/>
        <a:p>
          <a:endParaRPr lang="ru-RU"/>
        </a:p>
      </dgm:t>
    </dgm:pt>
    <dgm:pt modelId="{A6A7C595-5208-4AFA-A8F0-4E62B1C8BAC2}" type="sibTrans" cxnId="{592F1393-F367-482C-8A42-60411AEAD954}">
      <dgm:prSet/>
      <dgm:spPr/>
      <dgm:t>
        <a:bodyPr/>
        <a:lstStyle/>
        <a:p>
          <a:endParaRPr lang="ru-RU"/>
        </a:p>
      </dgm:t>
    </dgm:pt>
    <dgm:pt modelId="{F5A74CA8-92EA-4989-889B-B0F1380C6BB9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Раскрытие пояснительной записки</a:t>
          </a:r>
          <a:endParaRPr lang="ru-RU" sz="1200" dirty="0">
            <a:solidFill>
              <a:schemeClr val="tx1"/>
            </a:solidFill>
          </a:endParaRPr>
        </a:p>
      </dgm:t>
    </dgm:pt>
    <dgm:pt modelId="{AF0B83E8-17A4-47AB-8BCB-A835742FCBC5}" type="parTrans" cxnId="{22F98FBC-3E91-48A6-947E-5C86C278BE24}">
      <dgm:prSet/>
      <dgm:spPr/>
      <dgm:t>
        <a:bodyPr/>
        <a:lstStyle/>
        <a:p>
          <a:endParaRPr lang="ru-RU"/>
        </a:p>
      </dgm:t>
    </dgm:pt>
    <dgm:pt modelId="{408817C2-C9B0-48C8-8C3C-8D4DD6915F40}" type="sibTrans" cxnId="{22F98FBC-3E91-48A6-947E-5C86C278BE24}">
      <dgm:prSet/>
      <dgm:spPr/>
      <dgm:t>
        <a:bodyPr/>
        <a:lstStyle/>
        <a:p>
          <a:endParaRPr lang="ru-RU"/>
        </a:p>
      </dgm:t>
    </dgm:pt>
    <dgm:pt modelId="{F4B197FD-7BF3-45BA-8F7C-7D9180402BB0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Наличие арифметических и логических ошибок</a:t>
          </a:r>
          <a:endParaRPr lang="ru-RU" sz="1200" dirty="0">
            <a:solidFill>
              <a:schemeClr val="tx1"/>
            </a:solidFill>
          </a:endParaRPr>
        </a:p>
      </dgm:t>
    </dgm:pt>
    <dgm:pt modelId="{3F37E61C-B0A5-4E87-B9CB-34C7E7FBA741}" type="parTrans" cxnId="{9C5256C3-86EC-4608-BC7E-49F474E9F2FF}">
      <dgm:prSet/>
      <dgm:spPr/>
      <dgm:t>
        <a:bodyPr/>
        <a:lstStyle/>
        <a:p>
          <a:endParaRPr lang="ru-RU"/>
        </a:p>
      </dgm:t>
    </dgm:pt>
    <dgm:pt modelId="{D28BD35D-0982-4801-AC35-6EAABC6907FB}" type="sibTrans" cxnId="{9C5256C3-86EC-4608-BC7E-49F474E9F2FF}">
      <dgm:prSet/>
      <dgm:spPr/>
      <dgm:t>
        <a:bodyPr/>
        <a:lstStyle/>
        <a:p>
          <a:endParaRPr lang="ru-RU"/>
        </a:p>
      </dgm:t>
    </dgm:pt>
    <dgm:pt modelId="{C1B7D644-230F-4F71-9E90-92E0B59BBD8E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отчетности  классификаторам и справочникам</a:t>
          </a:r>
          <a:endParaRPr lang="ru-RU" sz="1200" dirty="0">
            <a:solidFill>
              <a:schemeClr val="tx1"/>
            </a:solidFill>
          </a:endParaRPr>
        </a:p>
      </dgm:t>
    </dgm:pt>
    <dgm:pt modelId="{15ACF51F-2859-4E29-B0A7-AD61C9EF1F71}" type="parTrans" cxnId="{28EFEB3A-2CF8-4A4A-9E34-29C3966281A7}">
      <dgm:prSet/>
      <dgm:spPr/>
      <dgm:t>
        <a:bodyPr/>
        <a:lstStyle/>
        <a:p>
          <a:endParaRPr lang="ru-RU"/>
        </a:p>
      </dgm:t>
    </dgm:pt>
    <dgm:pt modelId="{8F9D4348-F08E-4537-81D9-13469D1BA6D9}" type="sibTrans" cxnId="{28EFEB3A-2CF8-4A4A-9E34-29C3966281A7}">
      <dgm:prSet/>
      <dgm:spPr/>
      <dgm:t>
        <a:bodyPr/>
        <a:lstStyle/>
        <a:p>
          <a:endParaRPr lang="ru-RU"/>
        </a:p>
      </dgm:t>
    </dgm:pt>
    <dgm:pt modelId="{538B41B5-AC33-442F-9D41-710954CFC7E3}" type="pres">
      <dgm:prSet presAssocID="{33125C7F-6876-4590-9E8C-803FB43A79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14EB00-CB98-47F4-B83D-47F57C53A1B3}" type="pres">
      <dgm:prSet presAssocID="{66A2715A-3390-4076-BA53-55F557AD4AC6}" presName="centerShape" presStyleLbl="node0" presStyleIdx="0" presStyleCnt="1" custScaleX="129623" custScaleY="116086" custLinFactNeighborX="-2255" custLinFactNeighborY="-902"/>
      <dgm:spPr/>
      <dgm:t>
        <a:bodyPr/>
        <a:lstStyle/>
        <a:p>
          <a:endParaRPr lang="ru-RU"/>
        </a:p>
      </dgm:t>
    </dgm:pt>
    <dgm:pt modelId="{11A56D66-0D3B-4648-B8B1-074D1FCED5A1}" type="pres">
      <dgm:prSet presAssocID="{B9FE7C5B-FDA8-43AB-9541-07F379D27ADB}" presName="node" presStyleLbl="node1" presStyleIdx="0" presStyleCnt="6" custScaleX="124188" custScaleY="117456" custRadScaleRad="107053" custRadScaleInc="-1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D0C7F-909C-449D-9059-31D9897D02AA}" type="pres">
      <dgm:prSet presAssocID="{B9FE7C5B-FDA8-43AB-9541-07F379D27ADB}" presName="dummy" presStyleCnt="0"/>
      <dgm:spPr/>
    </dgm:pt>
    <dgm:pt modelId="{43FA2DE6-1766-48FC-92FC-6C50BDB262D1}" type="pres">
      <dgm:prSet presAssocID="{5E1CBC97-DB83-43DF-A626-360D39B0182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C5ED6CB2-3A16-4DD8-BAC7-A39612FFA5BC}" type="pres">
      <dgm:prSet presAssocID="{04F246B2-2D20-4520-9B85-238C70AD3BBA}" presName="node" presStyleLbl="node1" presStyleIdx="1" presStyleCnt="6" custScaleX="129940" custScaleY="123517" custRadScaleRad="104817" custRadScaleInc="8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D8658-F6F4-41EA-B2DE-4C4A22B34E79}" type="pres">
      <dgm:prSet presAssocID="{04F246B2-2D20-4520-9B85-238C70AD3BBA}" presName="dummy" presStyleCnt="0"/>
      <dgm:spPr/>
    </dgm:pt>
    <dgm:pt modelId="{2DECB01A-756E-49E7-BE84-F67C19911C25}" type="pres">
      <dgm:prSet presAssocID="{D59F370C-4C5B-40FE-9DF8-4591F9D17503}" presName="sibTrans" presStyleLbl="sibTrans2D1" presStyleIdx="1" presStyleCnt="6"/>
      <dgm:spPr/>
      <dgm:t>
        <a:bodyPr/>
        <a:lstStyle/>
        <a:p>
          <a:endParaRPr lang="ru-RU"/>
        </a:p>
      </dgm:t>
    </dgm:pt>
    <dgm:pt modelId="{407D24B2-3C95-4ABE-8A23-AE2B79729FCE}" type="pres">
      <dgm:prSet presAssocID="{D2AC5122-BFA8-479B-AE0C-5EE3957F40EE}" presName="node" presStyleLbl="node1" presStyleIdx="2" presStyleCnt="6" custScaleX="136336" custScaleY="129825" custRadScaleRad="108008" custRadScaleInc="41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CE682-C816-49CC-AB49-169F109F6D09}" type="pres">
      <dgm:prSet presAssocID="{D2AC5122-BFA8-479B-AE0C-5EE3957F40EE}" presName="dummy" presStyleCnt="0"/>
      <dgm:spPr/>
    </dgm:pt>
    <dgm:pt modelId="{C46D175F-9216-45D0-B12A-596A1F2E849F}" type="pres">
      <dgm:prSet presAssocID="{A6A7C595-5208-4AFA-A8F0-4E62B1C8BAC2}" presName="sibTrans" presStyleLbl="sibTrans2D1" presStyleIdx="2" presStyleCnt="6"/>
      <dgm:spPr/>
      <dgm:t>
        <a:bodyPr/>
        <a:lstStyle/>
        <a:p>
          <a:endParaRPr lang="ru-RU"/>
        </a:p>
      </dgm:t>
    </dgm:pt>
    <dgm:pt modelId="{768B7F13-D512-4C98-A6F9-22CD3740706A}" type="pres">
      <dgm:prSet presAssocID="{F5A74CA8-92EA-4989-889B-B0F1380C6BB9}" presName="node" presStyleLbl="node1" presStyleIdx="3" presStyleCnt="6" custScaleX="120527" custScaleY="116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B44A9-BDA4-479F-8731-5E14C0F9C19B}" type="pres">
      <dgm:prSet presAssocID="{F5A74CA8-92EA-4989-889B-B0F1380C6BB9}" presName="dummy" presStyleCnt="0"/>
      <dgm:spPr/>
    </dgm:pt>
    <dgm:pt modelId="{5B349B5F-B4F9-4898-8F0E-6FE2FB67B6D6}" type="pres">
      <dgm:prSet presAssocID="{408817C2-C9B0-48C8-8C3C-8D4DD6915F40}" presName="sibTrans" presStyleLbl="sibTrans2D1" presStyleIdx="3" presStyleCnt="6"/>
      <dgm:spPr/>
      <dgm:t>
        <a:bodyPr/>
        <a:lstStyle/>
        <a:p>
          <a:endParaRPr lang="ru-RU"/>
        </a:p>
      </dgm:t>
    </dgm:pt>
    <dgm:pt modelId="{B04AB373-E61D-4B96-8CDC-D5FCD661C396}" type="pres">
      <dgm:prSet presAssocID="{F4B197FD-7BF3-45BA-8F7C-7D9180402BB0}" presName="node" presStyleLbl="node1" presStyleIdx="4" presStyleCnt="6" custScaleX="141223" custScaleY="127738" custRadScaleRad="111672" custRadScaleInc="-3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46A1D-0AE9-4429-B1DD-C3193FCB3FDC}" type="pres">
      <dgm:prSet presAssocID="{F4B197FD-7BF3-45BA-8F7C-7D9180402BB0}" presName="dummy" presStyleCnt="0"/>
      <dgm:spPr/>
    </dgm:pt>
    <dgm:pt modelId="{3A3A8AF6-54B9-468B-8CE0-4CAD7DDF9AB7}" type="pres">
      <dgm:prSet presAssocID="{D28BD35D-0982-4801-AC35-6EAABC6907FB}" presName="sibTrans" presStyleLbl="sibTrans2D1" presStyleIdx="4" presStyleCnt="6"/>
      <dgm:spPr/>
      <dgm:t>
        <a:bodyPr/>
        <a:lstStyle/>
        <a:p>
          <a:endParaRPr lang="ru-RU"/>
        </a:p>
      </dgm:t>
    </dgm:pt>
    <dgm:pt modelId="{C0647FDD-75AA-47A0-B52A-89C098C1BE33}" type="pres">
      <dgm:prSet presAssocID="{C1B7D644-230F-4F71-9E90-92E0B59BBD8E}" presName="node" presStyleLbl="node1" presStyleIdx="5" presStyleCnt="6" custScaleX="142036" custScaleY="131085" custRadScaleRad="110068" custRadScaleInc="-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0F9D1-63A7-4445-B3F3-35B98259596C}" type="pres">
      <dgm:prSet presAssocID="{C1B7D644-230F-4F71-9E90-92E0B59BBD8E}" presName="dummy" presStyleCnt="0"/>
      <dgm:spPr/>
    </dgm:pt>
    <dgm:pt modelId="{B31F1454-E1D8-4C3E-ABE4-DBE034875764}" type="pres">
      <dgm:prSet presAssocID="{8F9D4348-F08E-4537-81D9-13469D1BA6D9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3D1003D8-93D7-4B01-9282-120FE87D3A53}" type="presOf" srcId="{D59F370C-4C5B-40FE-9DF8-4591F9D17503}" destId="{2DECB01A-756E-49E7-BE84-F67C19911C25}" srcOrd="0" destOrd="0" presId="urn:microsoft.com/office/officeart/2005/8/layout/radial6"/>
    <dgm:cxn modelId="{9C5256C3-86EC-4608-BC7E-49F474E9F2FF}" srcId="{66A2715A-3390-4076-BA53-55F557AD4AC6}" destId="{F4B197FD-7BF3-45BA-8F7C-7D9180402BB0}" srcOrd="4" destOrd="0" parTransId="{3F37E61C-B0A5-4E87-B9CB-34C7E7FBA741}" sibTransId="{D28BD35D-0982-4801-AC35-6EAABC6907FB}"/>
    <dgm:cxn modelId="{E1C04FFB-43E5-4837-828A-DF81C9BAF080}" type="presOf" srcId="{A6A7C595-5208-4AFA-A8F0-4E62B1C8BAC2}" destId="{C46D175F-9216-45D0-B12A-596A1F2E849F}" srcOrd="0" destOrd="0" presId="urn:microsoft.com/office/officeart/2005/8/layout/radial6"/>
    <dgm:cxn modelId="{28EFEB3A-2CF8-4A4A-9E34-29C3966281A7}" srcId="{66A2715A-3390-4076-BA53-55F557AD4AC6}" destId="{C1B7D644-230F-4F71-9E90-92E0B59BBD8E}" srcOrd="5" destOrd="0" parTransId="{15ACF51F-2859-4E29-B0A7-AD61C9EF1F71}" sibTransId="{8F9D4348-F08E-4537-81D9-13469D1BA6D9}"/>
    <dgm:cxn modelId="{C1938B28-0E4D-4730-8996-24983A2427D1}" type="presOf" srcId="{D28BD35D-0982-4801-AC35-6EAABC6907FB}" destId="{3A3A8AF6-54B9-468B-8CE0-4CAD7DDF9AB7}" srcOrd="0" destOrd="0" presId="urn:microsoft.com/office/officeart/2005/8/layout/radial6"/>
    <dgm:cxn modelId="{85FD0EB0-B09A-4534-93A0-5A7CF232E300}" type="presOf" srcId="{F5A74CA8-92EA-4989-889B-B0F1380C6BB9}" destId="{768B7F13-D512-4C98-A6F9-22CD3740706A}" srcOrd="0" destOrd="0" presId="urn:microsoft.com/office/officeart/2005/8/layout/radial6"/>
    <dgm:cxn modelId="{734D806A-A648-41E4-B9BA-973875B5A6D9}" srcId="{66A2715A-3390-4076-BA53-55F557AD4AC6}" destId="{B9FE7C5B-FDA8-43AB-9541-07F379D27ADB}" srcOrd="0" destOrd="0" parTransId="{16D4CB35-A1FA-46F6-B186-88763B0CCFC5}" sibTransId="{5E1CBC97-DB83-43DF-A626-360D39B01828}"/>
    <dgm:cxn modelId="{29C9AA06-730C-42DD-B1F9-ACBC22A8A44E}" srcId="{33125C7F-6876-4590-9E8C-803FB43A7929}" destId="{66A2715A-3390-4076-BA53-55F557AD4AC6}" srcOrd="0" destOrd="0" parTransId="{3787F3D5-1738-46E8-BF51-E197950563A1}" sibTransId="{4DB4D851-CEA2-4BA1-9572-CD63B284E098}"/>
    <dgm:cxn modelId="{592F1393-F367-482C-8A42-60411AEAD954}" srcId="{66A2715A-3390-4076-BA53-55F557AD4AC6}" destId="{D2AC5122-BFA8-479B-AE0C-5EE3957F40EE}" srcOrd="2" destOrd="0" parTransId="{1BC4DFBF-682E-40BD-89DF-9FAC0CBFFD66}" sibTransId="{A6A7C595-5208-4AFA-A8F0-4E62B1C8BAC2}"/>
    <dgm:cxn modelId="{824B9BCF-1331-47C8-B01B-6291AF24708E}" type="presOf" srcId="{5E1CBC97-DB83-43DF-A626-360D39B01828}" destId="{43FA2DE6-1766-48FC-92FC-6C50BDB262D1}" srcOrd="0" destOrd="0" presId="urn:microsoft.com/office/officeart/2005/8/layout/radial6"/>
    <dgm:cxn modelId="{2CDF157B-B417-4965-A4C4-53F17BE23BDA}" type="presOf" srcId="{04F246B2-2D20-4520-9B85-238C70AD3BBA}" destId="{C5ED6CB2-3A16-4DD8-BAC7-A39612FFA5BC}" srcOrd="0" destOrd="0" presId="urn:microsoft.com/office/officeart/2005/8/layout/radial6"/>
    <dgm:cxn modelId="{98C67245-397F-4E63-A48C-C664F89F3892}" type="presOf" srcId="{C1B7D644-230F-4F71-9E90-92E0B59BBD8E}" destId="{C0647FDD-75AA-47A0-B52A-89C098C1BE33}" srcOrd="0" destOrd="0" presId="urn:microsoft.com/office/officeart/2005/8/layout/radial6"/>
    <dgm:cxn modelId="{22F98FBC-3E91-48A6-947E-5C86C278BE24}" srcId="{66A2715A-3390-4076-BA53-55F557AD4AC6}" destId="{F5A74CA8-92EA-4989-889B-B0F1380C6BB9}" srcOrd="3" destOrd="0" parTransId="{AF0B83E8-17A4-47AB-8BCB-A835742FCBC5}" sibTransId="{408817C2-C9B0-48C8-8C3C-8D4DD6915F40}"/>
    <dgm:cxn modelId="{43A871F6-1AFF-411B-914C-40313B1EE479}" type="presOf" srcId="{F4B197FD-7BF3-45BA-8F7C-7D9180402BB0}" destId="{B04AB373-E61D-4B96-8CDC-D5FCD661C396}" srcOrd="0" destOrd="0" presId="urn:microsoft.com/office/officeart/2005/8/layout/radial6"/>
    <dgm:cxn modelId="{3ED578FF-6158-412D-977F-74DF5E17513F}" type="presOf" srcId="{33125C7F-6876-4590-9E8C-803FB43A7929}" destId="{538B41B5-AC33-442F-9D41-710954CFC7E3}" srcOrd="0" destOrd="0" presId="urn:microsoft.com/office/officeart/2005/8/layout/radial6"/>
    <dgm:cxn modelId="{670E041D-6DE0-447F-A72C-716835906CEF}" type="presOf" srcId="{8F9D4348-F08E-4537-81D9-13469D1BA6D9}" destId="{B31F1454-E1D8-4C3E-ABE4-DBE034875764}" srcOrd="0" destOrd="0" presId="urn:microsoft.com/office/officeart/2005/8/layout/radial6"/>
    <dgm:cxn modelId="{10995E4B-9E75-4CC2-8FE8-7E5495ACF3D5}" type="presOf" srcId="{66A2715A-3390-4076-BA53-55F557AD4AC6}" destId="{F114EB00-CB98-47F4-B83D-47F57C53A1B3}" srcOrd="0" destOrd="0" presId="urn:microsoft.com/office/officeart/2005/8/layout/radial6"/>
    <dgm:cxn modelId="{BE84EC22-740B-4D2E-BB56-48BA4E469E59}" srcId="{66A2715A-3390-4076-BA53-55F557AD4AC6}" destId="{04F246B2-2D20-4520-9B85-238C70AD3BBA}" srcOrd="1" destOrd="0" parTransId="{A75C8B26-E20C-4D2C-AEF2-73A377CB8AA0}" sibTransId="{D59F370C-4C5B-40FE-9DF8-4591F9D17503}"/>
    <dgm:cxn modelId="{0AB5D4F3-1672-458E-84D4-44D9CF81618A}" type="presOf" srcId="{D2AC5122-BFA8-479B-AE0C-5EE3957F40EE}" destId="{407D24B2-3C95-4ABE-8A23-AE2B79729FCE}" srcOrd="0" destOrd="0" presId="urn:microsoft.com/office/officeart/2005/8/layout/radial6"/>
    <dgm:cxn modelId="{7926208C-68E2-469E-9631-C595DF2FCBFB}" type="presOf" srcId="{408817C2-C9B0-48C8-8C3C-8D4DD6915F40}" destId="{5B349B5F-B4F9-4898-8F0E-6FE2FB67B6D6}" srcOrd="0" destOrd="0" presId="urn:microsoft.com/office/officeart/2005/8/layout/radial6"/>
    <dgm:cxn modelId="{45488C19-5B7B-4867-93BB-FE99AAA0B995}" type="presOf" srcId="{B9FE7C5B-FDA8-43AB-9541-07F379D27ADB}" destId="{11A56D66-0D3B-4648-B8B1-074D1FCED5A1}" srcOrd="0" destOrd="0" presId="urn:microsoft.com/office/officeart/2005/8/layout/radial6"/>
    <dgm:cxn modelId="{4FCF78AA-ED0A-477B-800C-FC9F83A825C6}" type="presParOf" srcId="{538B41B5-AC33-442F-9D41-710954CFC7E3}" destId="{F114EB00-CB98-47F4-B83D-47F57C53A1B3}" srcOrd="0" destOrd="0" presId="urn:microsoft.com/office/officeart/2005/8/layout/radial6"/>
    <dgm:cxn modelId="{E2FFB3B3-49E8-4CE3-BE4E-60E98C015B08}" type="presParOf" srcId="{538B41B5-AC33-442F-9D41-710954CFC7E3}" destId="{11A56D66-0D3B-4648-B8B1-074D1FCED5A1}" srcOrd="1" destOrd="0" presId="urn:microsoft.com/office/officeart/2005/8/layout/radial6"/>
    <dgm:cxn modelId="{18CC3060-E91E-4E50-AD19-EC69BF11AEFE}" type="presParOf" srcId="{538B41B5-AC33-442F-9D41-710954CFC7E3}" destId="{E88D0C7F-909C-449D-9059-31D9897D02AA}" srcOrd="2" destOrd="0" presId="urn:microsoft.com/office/officeart/2005/8/layout/radial6"/>
    <dgm:cxn modelId="{619BE676-07AF-4FA3-A5FF-B4731685F557}" type="presParOf" srcId="{538B41B5-AC33-442F-9D41-710954CFC7E3}" destId="{43FA2DE6-1766-48FC-92FC-6C50BDB262D1}" srcOrd="3" destOrd="0" presId="urn:microsoft.com/office/officeart/2005/8/layout/radial6"/>
    <dgm:cxn modelId="{2A9D6DBC-71C7-41F6-AF9E-984F1BD9568B}" type="presParOf" srcId="{538B41B5-AC33-442F-9D41-710954CFC7E3}" destId="{C5ED6CB2-3A16-4DD8-BAC7-A39612FFA5BC}" srcOrd="4" destOrd="0" presId="urn:microsoft.com/office/officeart/2005/8/layout/radial6"/>
    <dgm:cxn modelId="{58620474-5B92-45EB-ACB6-3F64415768B2}" type="presParOf" srcId="{538B41B5-AC33-442F-9D41-710954CFC7E3}" destId="{E00D8658-F6F4-41EA-B2DE-4C4A22B34E79}" srcOrd="5" destOrd="0" presId="urn:microsoft.com/office/officeart/2005/8/layout/radial6"/>
    <dgm:cxn modelId="{7E3D1475-1C26-45C6-8E58-3B841A219E07}" type="presParOf" srcId="{538B41B5-AC33-442F-9D41-710954CFC7E3}" destId="{2DECB01A-756E-49E7-BE84-F67C19911C25}" srcOrd="6" destOrd="0" presId="urn:microsoft.com/office/officeart/2005/8/layout/radial6"/>
    <dgm:cxn modelId="{A93889C5-CC7B-402F-9397-7523D9DF5661}" type="presParOf" srcId="{538B41B5-AC33-442F-9D41-710954CFC7E3}" destId="{407D24B2-3C95-4ABE-8A23-AE2B79729FCE}" srcOrd="7" destOrd="0" presId="urn:microsoft.com/office/officeart/2005/8/layout/radial6"/>
    <dgm:cxn modelId="{B2A060CF-5944-488A-BCB4-5C4EF4502FCD}" type="presParOf" srcId="{538B41B5-AC33-442F-9D41-710954CFC7E3}" destId="{F87CE682-C816-49CC-AB49-169F109F6D09}" srcOrd="8" destOrd="0" presId="urn:microsoft.com/office/officeart/2005/8/layout/radial6"/>
    <dgm:cxn modelId="{B5968E6E-052A-4B23-856E-303F059DEB10}" type="presParOf" srcId="{538B41B5-AC33-442F-9D41-710954CFC7E3}" destId="{C46D175F-9216-45D0-B12A-596A1F2E849F}" srcOrd="9" destOrd="0" presId="urn:microsoft.com/office/officeart/2005/8/layout/radial6"/>
    <dgm:cxn modelId="{EC88685A-DD0E-4D16-8C6A-7748E7F7C6F0}" type="presParOf" srcId="{538B41B5-AC33-442F-9D41-710954CFC7E3}" destId="{768B7F13-D512-4C98-A6F9-22CD3740706A}" srcOrd="10" destOrd="0" presId="urn:microsoft.com/office/officeart/2005/8/layout/radial6"/>
    <dgm:cxn modelId="{D3E4E37B-FA4F-4129-BFAA-0583D22B70D8}" type="presParOf" srcId="{538B41B5-AC33-442F-9D41-710954CFC7E3}" destId="{9B8B44A9-BDA4-479F-8731-5E14C0F9C19B}" srcOrd="11" destOrd="0" presId="urn:microsoft.com/office/officeart/2005/8/layout/radial6"/>
    <dgm:cxn modelId="{4FEBD92F-BC3D-484D-A7DA-5BA87FE3F7D3}" type="presParOf" srcId="{538B41B5-AC33-442F-9D41-710954CFC7E3}" destId="{5B349B5F-B4F9-4898-8F0E-6FE2FB67B6D6}" srcOrd="12" destOrd="0" presId="urn:microsoft.com/office/officeart/2005/8/layout/radial6"/>
    <dgm:cxn modelId="{B6E337E7-15E4-4D32-BAA9-43764AC5CCCF}" type="presParOf" srcId="{538B41B5-AC33-442F-9D41-710954CFC7E3}" destId="{B04AB373-E61D-4B96-8CDC-D5FCD661C396}" srcOrd="13" destOrd="0" presId="urn:microsoft.com/office/officeart/2005/8/layout/radial6"/>
    <dgm:cxn modelId="{1A84E3F3-199D-4CC8-A3F2-6941C09C8631}" type="presParOf" srcId="{538B41B5-AC33-442F-9D41-710954CFC7E3}" destId="{2D946A1D-0AE9-4429-B1DD-C3193FCB3FDC}" srcOrd="14" destOrd="0" presId="urn:microsoft.com/office/officeart/2005/8/layout/radial6"/>
    <dgm:cxn modelId="{E1F58B71-1EC3-43B7-B4FB-528DF751A3C2}" type="presParOf" srcId="{538B41B5-AC33-442F-9D41-710954CFC7E3}" destId="{3A3A8AF6-54B9-468B-8CE0-4CAD7DDF9AB7}" srcOrd="15" destOrd="0" presId="urn:microsoft.com/office/officeart/2005/8/layout/radial6"/>
    <dgm:cxn modelId="{F05C7B19-B9B9-43E6-ABE5-8B2BD2F783FE}" type="presParOf" srcId="{538B41B5-AC33-442F-9D41-710954CFC7E3}" destId="{C0647FDD-75AA-47A0-B52A-89C098C1BE33}" srcOrd="16" destOrd="0" presId="urn:microsoft.com/office/officeart/2005/8/layout/radial6"/>
    <dgm:cxn modelId="{4D062272-5518-4B6F-A5F8-BB87574657E9}" type="presParOf" srcId="{538B41B5-AC33-442F-9D41-710954CFC7E3}" destId="{A580F9D1-63A7-4445-B3F3-35B98259596C}" srcOrd="17" destOrd="0" presId="urn:microsoft.com/office/officeart/2005/8/layout/radial6"/>
    <dgm:cxn modelId="{F62BF27B-49B0-4599-9836-6436E57AAEED}" type="presParOf" srcId="{538B41B5-AC33-442F-9D41-710954CFC7E3}" destId="{B31F1454-E1D8-4C3E-ABE4-DBE034875764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125C7F-6876-4590-9E8C-803FB43A7929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A2715A-3390-4076-BA53-55F557AD4AC6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Отдел бюджетного учета и отчетности по операциям бюджетов</a:t>
          </a:r>
          <a:endParaRPr lang="ru-RU" sz="1400" dirty="0"/>
        </a:p>
      </dgm:t>
    </dgm:pt>
    <dgm:pt modelId="{3787F3D5-1738-46E8-BF51-E197950563A1}" type="parTrans" cxnId="{29C9AA06-730C-42DD-B1F9-ACBC22A8A44E}">
      <dgm:prSet/>
      <dgm:spPr/>
      <dgm:t>
        <a:bodyPr/>
        <a:lstStyle/>
        <a:p>
          <a:endParaRPr lang="ru-RU"/>
        </a:p>
      </dgm:t>
    </dgm:pt>
    <dgm:pt modelId="{4DB4D851-CEA2-4BA1-9572-CD63B284E098}" type="sibTrans" cxnId="{29C9AA06-730C-42DD-B1F9-ACBC22A8A44E}">
      <dgm:prSet/>
      <dgm:spPr/>
      <dgm:t>
        <a:bodyPr/>
        <a:lstStyle/>
        <a:p>
          <a:endParaRPr lang="ru-RU"/>
        </a:p>
      </dgm:t>
    </dgm:pt>
    <dgm:pt modelId="{B9FE7C5B-FDA8-43AB-9541-07F379D27ADB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отчетности показателям кассового исполнения федерального бюджета</a:t>
          </a:r>
          <a:endParaRPr lang="ru-RU" sz="1200" dirty="0">
            <a:solidFill>
              <a:schemeClr val="tx1"/>
            </a:solidFill>
          </a:endParaRPr>
        </a:p>
      </dgm:t>
    </dgm:pt>
    <dgm:pt modelId="{16D4CB35-A1FA-46F6-B186-88763B0CCFC5}" type="parTrans" cxnId="{734D806A-A648-41E4-B9BA-973875B5A6D9}">
      <dgm:prSet/>
      <dgm:spPr/>
      <dgm:t>
        <a:bodyPr/>
        <a:lstStyle/>
        <a:p>
          <a:endParaRPr lang="ru-RU"/>
        </a:p>
      </dgm:t>
    </dgm:pt>
    <dgm:pt modelId="{5E1CBC97-DB83-43DF-A626-360D39B01828}" type="sibTrans" cxnId="{734D806A-A648-41E4-B9BA-973875B5A6D9}">
      <dgm:prSet/>
      <dgm:spPr/>
      <dgm:t>
        <a:bodyPr/>
        <a:lstStyle/>
        <a:p>
          <a:endParaRPr lang="ru-RU"/>
        </a:p>
      </dgm:t>
    </dgm:pt>
    <dgm:pt modelId="{04F246B2-2D20-4520-9B85-238C70AD3BBA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 показателям бюджетных и денежных обязательств</a:t>
          </a:r>
          <a:endParaRPr lang="ru-RU" sz="1200" dirty="0">
            <a:solidFill>
              <a:schemeClr val="tx1"/>
            </a:solidFill>
          </a:endParaRPr>
        </a:p>
      </dgm:t>
    </dgm:pt>
    <dgm:pt modelId="{A75C8B26-E20C-4D2C-AEF2-73A377CB8AA0}" type="parTrans" cxnId="{BE84EC22-740B-4D2E-BB56-48BA4E469E59}">
      <dgm:prSet/>
      <dgm:spPr/>
      <dgm:t>
        <a:bodyPr/>
        <a:lstStyle/>
        <a:p>
          <a:endParaRPr lang="ru-RU"/>
        </a:p>
      </dgm:t>
    </dgm:pt>
    <dgm:pt modelId="{D59F370C-4C5B-40FE-9DF8-4591F9D17503}" type="sibTrans" cxnId="{BE84EC22-740B-4D2E-BB56-48BA4E469E59}">
      <dgm:prSet/>
      <dgm:spPr/>
      <dgm:t>
        <a:bodyPr/>
        <a:lstStyle/>
        <a:p>
          <a:endParaRPr lang="ru-RU"/>
        </a:p>
      </dgm:t>
    </dgm:pt>
    <dgm:pt modelId="{F4B197FD-7BF3-45BA-8F7C-7D9180402BB0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остатков денежных средств федеральных бюджетных и автономных учреждений</a:t>
          </a:r>
          <a:endParaRPr lang="ru-RU" sz="1000" dirty="0">
            <a:solidFill>
              <a:schemeClr val="tx1"/>
            </a:solidFill>
          </a:endParaRPr>
        </a:p>
      </dgm:t>
    </dgm:pt>
    <dgm:pt modelId="{3F37E61C-B0A5-4E87-B9CB-34C7E7FBA741}" type="parTrans" cxnId="{9C5256C3-86EC-4608-BC7E-49F474E9F2FF}">
      <dgm:prSet/>
      <dgm:spPr/>
      <dgm:t>
        <a:bodyPr/>
        <a:lstStyle/>
        <a:p>
          <a:endParaRPr lang="ru-RU"/>
        </a:p>
      </dgm:t>
    </dgm:pt>
    <dgm:pt modelId="{D28BD35D-0982-4801-AC35-6EAABC6907FB}" type="sibTrans" cxnId="{9C5256C3-86EC-4608-BC7E-49F474E9F2FF}">
      <dgm:prSet/>
      <dgm:spPr/>
      <dgm:t>
        <a:bodyPr/>
        <a:lstStyle/>
        <a:p>
          <a:endParaRPr lang="ru-RU"/>
        </a:p>
      </dgm:t>
    </dgm:pt>
    <dgm:pt modelId="{50588EB0-5FCE-49D0-A29E-2FDBB97BDDB9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остатков денежных средств получателей бюджетных средств, полученных во временное распоряжение</a:t>
          </a:r>
          <a:endParaRPr lang="ru-RU" sz="1000" dirty="0"/>
        </a:p>
      </dgm:t>
    </dgm:pt>
    <dgm:pt modelId="{D33F1BFE-20EF-4729-828D-B6A703205637}" type="parTrans" cxnId="{C6D26E75-6D87-4A9E-9B85-A006362E2033}">
      <dgm:prSet/>
      <dgm:spPr/>
      <dgm:t>
        <a:bodyPr/>
        <a:lstStyle/>
        <a:p>
          <a:endParaRPr lang="ru-RU"/>
        </a:p>
      </dgm:t>
    </dgm:pt>
    <dgm:pt modelId="{F3A0C4BA-43B1-4247-9D89-867BC84EBC58}" type="sibTrans" cxnId="{C6D26E75-6D87-4A9E-9B85-A006362E2033}">
      <dgm:prSet/>
      <dgm:spPr/>
      <dgm:t>
        <a:bodyPr/>
        <a:lstStyle/>
        <a:p>
          <a:endParaRPr lang="ru-RU"/>
        </a:p>
      </dgm:t>
    </dgm:pt>
    <dgm:pt modelId="{538B41B5-AC33-442F-9D41-710954CFC7E3}" type="pres">
      <dgm:prSet presAssocID="{33125C7F-6876-4590-9E8C-803FB43A79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14EB00-CB98-47F4-B83D-47F57C53A1B3}" type="pres">
      <dgm:prSet presAssocID="{66A2715A-3390-4076-BA53-55F557AD4AC6}" presName="centerShape" presStyleLbl="node0" presStyleIdx="0" presStyleCnt="1" custScaleX="118872" custScaleY="110286" custLinFactNeighborX="-250" custLinFactNeighborY="-267"/>
      <dgm:spPr/>
      <dgm:t>
        <a:bodyPr/>
        <a:lstStyle/>
        <a:p>
          <a:endParaRPr lang="ru-RU"/>
        </a:p>
      </dgm:t>
    </dgm:pt>
    <dgm:pt modelId="{11A56D66-0D3B-4648-B8B1-074D1FCED5A1}" type="pres">
      <dgm:prSet presAssocID="{B9FE7C5B-FDA8-43AB-9541-07F379D27ADB}" presName="node" presStyleLbl="node1" presStyleIdx="0" presStyleCnt="4" custScaleX="146965" custScaleY="133802" custRadScaleRad="100861" custRadScaleInc="-4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8D0C7F-909C-449D-9059-31D9897D02AA}" type="pres">
      <dgm:prSet presAssocID="{B9FE7C5B-FDA8-43AB-9541-07F379D27ADB}" presName="dummy" presStyleCnt="0"/>
      <dgm:spPr/>
    </dgm:pt>
    <dgm:pt modelId="{43FA2DE6-1766-48FC-92FC-6C50BDB262D1}" type="pres">
      <dgm:prSet presAssocID="{5E1CBC97-DB83-43DF-A626-360D39B01828}" presName="sibTrans" presStyleLbl="sibTrans2D1" presStyleIdx="0" presStyleCnt="4" custLinFactNeighborX="-1241" custLinFactNeighborY="-2177"/>
      <dgm:spPr/>
      <dgm:t>
        <a:bodyPr/>
        <a:lstStyle/>
        <a:p>
          <a:endParaRPr lang="ru-RU"/>
        </a:p>
      </dgm:t>
    </dgm:pt>
    <dgm:pt modelId="{C5ED6CB2-3A16-4DD8-BAC7-A39612FFA5BC}" type="pres">
      <dgm:prSet presAssocID="{04F246B2-2D20-4520-9B85-238C70AD3BBA}" presName="node" presStyleLbl="node1" presStyleIdx="1" presStyleCnt="4" custScaleX="139870" custScaleY="131063" custRadScaleRad="109280" custRadScaleInc="9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D8658-F6F4-41EA-B2DE-4C4A22B34E79}" type="pres">
      <dgm:prSet presAssocID="{04F246B2-2D20-4520-9B85-238C70AD3BBA}" presName="dummy" presStyleCnt="0"/>
      <dgm:spPr/>
    </dgm:pt>
    <dgm:pt modelId="{2DECB01A-756E-49E7-BE84-F67C19911C25}" type="pres">
      <dgm:prSet presAssocID="{D59F370C-4C5B-40FE-9DF8-4591F9D17503}" presName="sibTrans" presStyleLbl="sibTrans2D1" presStyleIdx="1" presStyleCnt="4" custLinFactNeighborX="414" custLinFactNeighborY="-4343"/>
      <dgm:spPr/>
      <dgm:t>
        <a:bodyPr/>
        <a:lstStyle/>
        <a:p>
          <a:endParaRPr lang="ru-RU"/>
        </a:p>
      </dgm:t>
    </dgm:pt>
    <dgm:pt modelId="{B04AB373-E61D-4B96-8CDC-D5FCD661C396}" type="pres">
      <dgm:prSet presAssocID="{F4B197FD-7BF3-45BA-8F7C-7D9180402BB0}" presName="node" presStyleLbl="node1" presStyleIdx="2" presStyleCnt="4" custScaleX="134727" custScaleY="140033" custRadScaleRad="111672" custRadScaleInc="-3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946A1D-0AE9-4429-B1DD-C3193FCB3FDC}" type="pres">
      <dgm:prSet presAssocID="{F4B197FD-7BF3-45BA-8F7C-7D9180402BB0}" presName="dummy" presStyleCnt="0"/>
      <dgm:spPr/>
    </dgm:pt>
    <dgm:pt modelId="{3A3A8AF6-54B9-468B-8CE0-4CAD7DDF9AB7}" type="pres">
      <dgm:prSet presAssocID="{D28BD35D-0982-4801-AC35-6EAABC6907FB}" presName="sibTrans" presStyleLbl="sibTrans2D1" presStyleIdx="2" presStyleCnt="4" custLinFactNeighborX="-1861" custLinFactNeighborY="-2689"/>
      <dgm:spPr/>
      <dgm:t>
        <a:bodyPr/>
        <a:lstStyle/>
        <a:p>
          <a:endParaRPr lang="ru-RU"/>
        </a:p>
      </dgm:t>
    </dgm:pt>
    <dgm:pt modelId="{FE47AB43-3DC1-4891-A5A3-F68E5AD90CDA}" type="pres">
      <dgm:prSet presAssocID="{50588EB0-5FCE-49D0-A29E-2FDBB97BDDB9}" presName="node" presStyleLbl="node1" presStyleIdx="3" presStyleCnt="4" custScaleX="134727" custScaleY="140033" custRadScaleRad="111672" custRadScaleInc="-3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AB668-5BA9-4C25-A3BB-F844F331C768}" type="pres">
      <dgm:prSet presAssocID="{50588EB0-5FCE-49D0-A29E-2FDBB97BDDB9}" presName="dummy" presStyleCnt="0"/>
      <dgm:spPr/>
    </dgm:pt>
    <dgm:pt modelId="{AA0F6600-620D-4BA2-AC1C-558A9A1A0A23}" type="pres">
      <dgm:prSet presAssocID="{F3A0C4BA-43B1-4247-9D89-867BC84EBC58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C6D26E75-6D87-4A9E-9B85-A006362E2033}" srcId="{66A2715A-3390-4076-BA53-55F557AD4AC6}" destId="{50588EB0-5FCE-49D0-A29E-2FDBB97BDDB9}" srcOrd="3" destOrd="0" parTransId="{D33F1BFE-20EF-4729-828D-B6A703205637}" sibTransId="{F3A0C4BA-43B1-4247-9D89-867BC84EBC58}"/>
    <dgm:cxn modelId="{734D806A-A648-41E4-B9BA-973875B5A6D9}" srcId="{66A2715A-3390-4076-BA53-55F557AD4AC6}" destId="{B9FE7C5B-FDA8-43AB-9541-07F379D27ADB}" srcOrd="0" destOrd="0" parTransId="{16D4CB35-A1FA-46F6-B186-88763B0CCFC5}" sibTransId="{5E1CBC97-DB83-43DF-A626-360D39B01828}"/>
    <dgm:cxn modelId="{10DDA5EE-4440-4898-A077-06FBE39FA2A9}" type="presOf" srcId="{66A2715A-3390-4076-BA53-55F557AD4AC6}" destId="{F114EB00-CB98-47F4-B83D-47F57C53A1B3}" srcOrd="0" destOrd="0" presId="urn:microsoft.com/office/officeart/2005/8/layout/radial6"/>
    <dgm:cxn modelId="{5D3359F4-DD42-4CF8-BB64-35A411669081}" type="presOf" srcId="{5E1CBC97-DB83-43DF-A626-360D39B01828}" destId="{43FA2DE6-1766-48FC-92FC-6C50BDB262D1}" srcOrd="0" destOrd="0" presId="urn:microsoft.com/office/officeart/2005/8/layout/radial6"/>
    <dgm:cxn modelId="{D37E4100-CCCE-44FE-93E8-4E375ED07F3D}" type="presOf" srcId="{B9FE7C5B-FDA8-43AB-9541-07F379D27ADB}" destId="{11A56D66-0D3B-4648-B8B1-074D1FCED5A1}" srcOrd="0" destOrd="0" presId="urn:microsoft.com/office/officeart/2005/8/layout/radial6"/>
    <dgm:cxn modelId="{63FFB6B1-E9C1-4C4F-967C-33A860019155}" type="presOf" srcId="{D59F370C-4C5B-40FE-9DF8-4591F9D17503}" destId="{2DECB01A-756E-49E7-BE84-F67C19911C25}" srcOrd="0" destOrd="0" presId="urn:microsoft.com/office/officeart/2005/8/layout/radial6"/>
    <dgm:cxn modelId="{29C9AA06-730C-42DD-B1F9-ACBC22A8A44E}" srcId="{33125C7F-6876-4590-9E8C-803FB43A7929}" destId="{66A2715A-3390-4076-BA53-55F557AD4AC6}" srcOrd="0" destOrd="0" parTransId="{3787F3D5-1738-46E8-BF51-E197950563A1}" sibTransId="{4DB4D851-CEA2-4BA1-9572-CD63B284E098}"/>
    <dgm:cxn modelId="{6094A0D2-2AB2-4FF9-935C-E92030071115}" type="presOf" srcId="{D28BD35D-0982-4801-AC35-6EAABC6907FB}" destId="{3A3A8AF6-54B9-468B-8CE0-4CAD7DDF9AB7}" srcOrd="0" destOrd="0" presId="urn:microsoft.com/office/officeart/2005/8/layout/radial6"/>
    <dgm:cxn modelId="{E05547CC-4558-4208-88BA-73497D451516}" type="presOf" srcId="{04F246B2-2D20-4520-9B85-238C70AD3BBA}" destId="{C5ED6CB2-3A16-4DD8-BAC7-A39612FFA5BC}" srcOrd="0" destOrd="0" presId="urn:microsoft.com/office/officeart/2005/8/layout/radial6"/>
    <dgm:cxn modelId="{9C5256C3-86EC-4608-BC7E-49F474E9F2FF}" srcId="{66A2715A-3390-4076-BA53-55F557AD4AC6}" destId="{F4B197FD-7BF3-45BA-8F7C-7D9180402BB0}" srcOrd="2" destOrd="0" parTransId="{3F37E61C-B0A5-4E87-B9CB-34C7E7FBA741}" sibTransId="{D28BD35D-0982-4801-AC35-6EAABC6907FB}"/>
    <dgm:cxn modelId="{8AF80FB5-9CFA-4AFF-B595-00F0A347C95E}" type="presOf" srcId="{F4B197FD-7BF3-45BA-8F7C-7D9180402BB0}" destId="{B04AB373-E61D-4B96-8CDC-D5FCD661C396}" srcOrd="0" destOrd="0" presId="urn:microsoft.com/office/officeart/2005/8/layout/radial6"/>
    <dgm:cxn modelId="{C2C28153-BA26-4E97-A0AB-A9543F6DBA36}" type="presOf" srcId="{33125C7F-6876-4590-9E8C-803FB43A7929}" destId="{538B41B5-AC33-442F-9D41-710954CFC7E3}" srcOrd="0" destOrd="0" presId="urn:microsoft.com/office/officeart/2005/8/layout/radial6"/>
    <dgm:cxn modelId="{882620C8-A430-4368-B2F0-D6885E5A2457}" type="presOf" srcId="{F3A0C4BA-43B1-4247-9D89-867BC84EBC58}" destId="{AA0F6600-620D-4BA2-AC1C-558A9A1A0A23}" srcOrd="0" destOrd="0" presId="urn:microsoft.com/office/officeart/2005/8/layout/radial6"/>
    <dgm:cxn modelId="{5DA89091-76A1-4F50-8365-947C2BC2A4C7}" type="presOf" srcId="{50588EB0-5FCE-49D0-A29E-2FDBB97BDDB9}" destId="{FE47AB43-3DC1-4891-A5A3-F68E5AD90CDA}" srcOrd="0" destOrd="0" presId="urn:microsoft.com/office/officeart/2005/8/layout/radial6"/>
    <dgm:cxn modelId="{BE84EC22-740B-4D2E-BB56-48BA4E469E59}" srcId="{66A2715A-3390-4076-BA53-55F557AD4AC6}" destId="{04F246B2-2D20-4520-9B85-238C70AD3BBA}" srcOrd="1" destOrd="0" parTransId="{A75C8B26-E20C-4D2C-AEF2-73A377CB8AA0}" sibTransId="{D59F370C-4C5B-40FE-9DF8-4591F9D17503}"/>
    <dgm:cxn modelId="{22EB125A-C296-4ACF-90E7-8DDEDB2F7432}" type="presParOf" srcId="{538B41B5-AC33-442F-9D41-710954CFC7E3}" destId="{F114EB00-CB98-47F4-B83D-47F57C53A1B3}" srcOrd="0" destOrd="0" presId="urn:microsoft.com/office/officeart/2005/8/layout/radial6"/>
    <dgm:cxn modelId="{3D8CA614-ADD0-4A12-947E-99E58A904617}" type="presParOf" srcId="{538B41B5-AC33-442F-9D41-710954CFC7E3}" destId="{11A56D66-0D3B-4648-B8B1-074D1FCED5A1}" srcOrd="1" destOrd="0" presId="urn:microsoft.com/office/officeart/2005/8/layout/radial6"/>
    <dgm:cxn modelId="{8F01A9F6-0353-43F7-8DBE-703D6F5EA0B8}" type="presParOf" srcId="{538B41B5-AC33-442F-9D41-710954CFC7E3}" destId="{E88D0C7F-909C-449D-9059-31D9897D02AA}" srcOrd="2" destOrd="0" presId="urn:microsoft.com/office/officeart/2005/8/layout/radial6"/>
    <dgm:cxn modelId="{7D0BD6BD-B85C-4BAB-B5BF-2C01FBA1FEC8}" type="presParOf" srcId="{538B41B5-AC33-442F-9D41-710954CFC7E3}" destId="{43FA2DE6-1766-48FC-92FC-6C50BDB262D1}" srcOrd="3" destOrd="0" presId="urn:microsoft.com/office/officeart/2005/8/layout/radial6"/>
    <dgm:cxn modelId="{491DFB53-E094-4E01-A4B3-19896A2D2B35}" type="presParOf" srcId="{538B41B5-AC33-442F-9D41-710954CFC7E3}" destId="{C5ED6CB2-3A16-4DD8-BAC7-A39612FFA5BC}" srcOrd="4" destOrd="0" presId="urn:microsoft.com/office/officeart/2005/8/layout/radial6"/>
    <dgm:cxn modelId="{5B6B4114-8701-49FC-8A82-1847A3AC794C}" type="presParOf" srcId="{538B41B5-AC33-442F-9D41-710954CFC7E3}" destId="{E00D8658-F6F4-41EA-B2DE-4C4A22B34E79}" srcOrd="5" destOrd="0" presId="urn:microsoft.com/office/officeart/2005/8/layout/radial6"/>
    <dgm:cxn modelId="{104181D2-AB2B-4362-AD7F-8B45D61A8603}" type="presParOf" srcId="{538B41B5-AC33-442F-9D41-710954CFC7E3}" destId="{2DECB01A-756E-49E7-BE84-F67C19911C25}" srcOrd="6" destOrd="0" presId="urn:microsoft.com/office/officeart/2005/8/layout/radial6"/>
    <dgm:cxn modelId="{E402D2C5-1A34-4B4F-AA0A-DC83EBECBDBA}" type="presParOf" srcId="{538B41B5-AC33-442F-9D41-710954CFC7E3}" destId="{B04AB373-E61D-4B96-8CDC-D5FCD661C396}" srcOrd="7" destOrd="0" presId="urn:microsoft.com/office/officeart/2005/8/layout/radial6"/>
    <dgm:cxn modelId="{BEEED22D-55EF-47C7-BA14-55F289144F97}" type="presParOf" srcId="{538B41B5-AC33-442F-9D41-710954CFC7E3}" destId="{2D946A1D-0AE9-4429-B1DD-C3193FCB3FDC}" srcOrd="8" destOrd="0" presId="urn:microsoft.com/office/officeart/2005/8/layout/radial6"/>
    <dgm:cxn modelId="{E8929513-6B07-443D-8EC1-9DBFFA0E4753}" type="presParOf" srcId="{538B41B5-AC33-442F-9D41-710954CFC7E3}" destId="{3A3A8AF6-54B9-468B-8CE0-4CAD7DDF9AB7}" srcOrd="9" destOrd="0" presId="urn:microsoft.com/office/officeart/2005/8/layout/radial6"/>
    <dgm:cxn modelId="{6F887B45-2B50-4DAB-8E13-23F93A7CF49A}" type="presParOf" srcId="{538B41B5-AC33-442F-9D41-710954CFC7E3}" destId="{FE47AB43-3DC1-4891-A5A3-F68E5AD90CDA}" srcOrd="10" destOrd="0" presId="urn:microsoft.com/office/officeart/2005/8/layout/radial6"/>
    <dgm:cxn modelId="{35D343D2-03C8-4DF9-BB6D-B3439E238F61}" type="presParOf" srcId="{538B41B5-AC33-442F-9D41-710954CFC7E3}" destId="{3EAAB668-5BA9-4C25-A3BB-F844F331C768}" srcOrd="11" destOrd="0" presId="urn:microsoft.com/office/officeart/2005/8/layout/radial6"/>
    <dgm:cxn modelId="{09193902-4698-452C-9E59-D5FAE85B2E5D}" type="presParOf" srcId="{538B41B5-AC33-442F-9D41-710954CFC7E3}" destId="{AA0F6600-620D-4BA2-AC1C-558A9A1A0A2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245669-F512-408A-896F-26D52F80605F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7F7225C1-A21C-4690-8343-C2317CB6EA3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Несоответствие форматов файлов, настройки параметров, при загрузке форм отчетности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BEA8A2A-71AB-4611-8CEA-0AB9C959F61A}" type="parTrans" cxnId="{B5B8461F-6EE7-4CC3-A559-F275F3399734}">
      <dgm:prSet/>
      <dgm:spPr/>
      <dgm:t>
        <a:bodyPr/>
        <a:lstStyle/>
        <a:p>
          <a:endParaRPr lang="ru-RU"/>
        </a:p>
      </dgm:t>
    </dgm:pt>
    <dgm:pt modelId="{1D86CF53-2065-4D78-8A2B-9BB8B2381A65}" type="sibTrans" cxnId="{B5B8461F-6EE7-4CC3-A559-F275F3399734}">
      <dgm:prSet/>
      <dgm:spPr/>
      <dgm:t>
        <a:bodyPr/>
        <a:lstStyle/>
        <a:p>
          <a:endParaRPr lang="ru-RU"/>
        </a:p>
      </dgm:t>
    </dgm:pt>
    <dgm:pt modelId="{66ABD944-53CA-491B-9717-4CAFE05E8C06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Некорректная настройка Справочника согласования отчетных форм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1374D7E-0C60-4D93-A7B1-15D3E3EB5A60}" type="parTrans" cxnId="{EFA1D974-B083-4AD6-8153-32B3BF3ED351}">
      <dgm:prSet/>
      <dgm:spPr/>
      <dgm:t>
        <a:bodyPr/>
        <a:lstStyle/>
        <a:p>
          <a:endParaRPr lang="ru-RU"/>
        </a:p>
      </dgm:t>
    </dgm:pt>
    <dgm:pt modelId="{886AA361-74C7-4201-AF09-C3420A31B074}" type="sibTrans" cxnId="{EFA1D974-B083-4AD6-8153-32B3BF3ED351}">
      <dgm:prSet/>
      <dgm:spPr/>
      <dgm:t>
        <a:bodyPr/>
        <a:lstStyle/>
        <a:p>
          <a:endParaRPr lang="ru-RU"/>
        </a:p>
      </dgm:t>
    </dgm:pt>
    <dgm:pt modelId="{A518C339-51C0-4E6A-A6EA-0689EEC03E1F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 представление отчетных форм  в подсистему учета и отчетности до соответствующих указаний ГР</a:t>
          </a:r>
          <a:r>
            <a:rPr lang="ru-RU" sz="1900" dirty="0" smtClean="0">
              <a:latin typeface="Times New Roman" pitchFamily="18" charset="0"/>
              <a:cs typeface="Times New Roman" pitchFamily="18" charset="0"/>
            </a:rPr>
            <a:t>БС</a:t>
          </a:r>
          <a:endParaRPr lang="ru-RU" sz="1900" dirty="0">
            <a:latin typeface="Times New Roman" pitchFamily="18" charset="0"/>
            <a:cs typeface="Times New Roman" pitchFamily="18" charset="0"/>
          </a:endParaRPr>
        </a:p>
      </dgm:t>
    </dgm:pt>
    <dgm:pt modelId="{F3CF8371-9CF8-4618-82FE-1D52ED2D26A1}" type="parTrans" cxnId="{0993766F-1E0B-45C0-AD67-7F68053F98E1}">
      <dgm:prSet/>
      <dgm:spPr/>
      <dgm:t>
        <a:bodyPr/>
        <a:lstStyle/>
        <a:p>
          <a:endParaRPr lang="ru-RU"/>
        </a:p>
      </dgm:t>
    </dgm:pt>
    <dgm:pt modelId="{2A4E7235-67F6-4ED7-BF86-8DE536DF8DC1}" type="sibTrans" cxnId="{0993766F-1E0B-45C0-AD67-7F68053F98E1}">
      <dgm:prSet/>
      <dgm:spPr/>
      <dgm:t>
        <a:bodyPr/>
        <a:lstStyle/>
        <a:p>
          <a:endParaRPr lang="ru-RU"/>
        </a:p>
      </dgm:t>
    </dgm:pt>
    <dgm:pt modelId="{1292AAA2-E28A-40F3-B376-FF7576201EA0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Недостаточный уровень самостоятельного изучения некоторыми субъектами отчетности методических материалов, размещенных на  сайте (Руководство  пользователя,  обучающие   ролики и т.п.)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AE18530-547D-49FB-B6CA-5F6FE1644E66}" type="parTrans" cxnId="{FEA95FF0-6A0E-4237-9961-6F4621CDCFC7}">
      <dgm:prSet/>
      <dgm:spPr/>
      <dgm:t>
        <a:bodyPr/>
        <a:lstStyle/>
        <a:p>
          <a:endParaRPr lang="ru-RU"/>
        </a:p>
      </dgm:t>
    </dgm:pt>
    <dgm:pt modelId="{3AADF135-CC28-4EB6-A082-2C4B134D5A73}" type="sibTrans" cxnId="{FEA95FF0-6A0E-4237-9961-6F4621CDCFC7}">
      <dgm:prSet/>
      <dgm:spPr/>
      <dgm:t>
        <a:bodyPr/>
        <a:lstStyle/>
        <a:p>
          <a:endParaRPr lang="ru-RU"/>
        </a:p>
      </dgm:t>
    </dgm:pt>
    <dgm:pt modelId="{8E36C26C-A9EB-4A0B-B087-2ADE0678EDC3}" type="pres">
      <dgm:prSet presAssocID="{49245669-F512-408A-896F-26D52F80605F}" presName="linearFlow" presStyleCnt="0">
        <dgm:presLayoutVars>
          <dgm:dir/>
          <dgm:resizeHandles val="exact"/>
        </dgm:presLayoutVars>
      </dgm:prSet>
      <dgm:spPr/>
    </dgm:pt>
    <dgm:pt modelId="{C9F575D7-7B78-499F-8875-DD05EB025E28}" type="pres">
      <dgm:prSet presAssocID="{7F7225C1-A21C-4690-8343-C2317CB6EA3F}" presName="composite" presStyleCnt="0"/>
      <dgm:spPr/>
    </dgm:pt>
    <dgm:pt modelId="{69F8CEC4-81F0-4D3B-87EE-7FC510B727AA}" type="pres">
      <dgm:prSet presAssocID="{7F7225C1-A21C-4690-8343-C2317CB6EA3F}" presName="imgShp" presStyleLbl="fgImgPlace1" presStyleIdx="0" presStyleCnt="4" custLinFactNeighborX="-84033" custLinFactNeighborY="-79"/>
      <dgm:spPr/>
    </dgm:pt>
    <dgm:pt modelId="{8F6F8B81-B338-4B51-A41E-90B5576DD354}" type="pres">
      <dgm:prSet presAssocID="{7F7225C1-A21C-4690-8343-C2317CB6EA3F}" presName="txShp" presStyleLbl="node1" presStyleIdx="0" presStyleCnt="4" custScaleX="125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8CD33-8DA6-4007-AC1A-CB0166A8390F}" type="pres">
      <dgm:prSet presAssocID="{1D86CF53-2065-4D78-8A2B-9BB8B2381A65}" presName="spacing" presStyleCnt="0"/>
      <dgm:spPr/>
    </dgm:pt>
    <dgm:pt modelId="{AA988F71-777C-4FC4-A25D-D4F0C3E2D77F}" type="pres">
      <dgm:prSet presAssocID="{66ABD944-53CA-491B-9717-4CAFE05E8C06}" presName="composite" presStyleCnt="0"/>
      <dgm:spPr/>
    </dgm:pt>
    <dgm:pt modelId="{BD756D99-1E7C-4026-8A0C-E122E70E6876}" type="pres">
      <dgm:prSet presAssocID="{66ABD944-53CA-491B-9717-4CAFE05E8C06}" presName="imgShp" presStyleLbl="fgImgPlace1" presStyleIdx="1" presStyleCnt="4" custLinFactNeighborX="-85965" custLinFactNeighborY="-966"/>
      <dgm:spPr/>
    </dgm:pt>
    <dgm:pt modelId="{04469F55-E153-490F-AF3C-558A92541909}" type="pres">
      <dgm:prSet presAssocID="{66ABD944-53CA-491B-9717-4CAFE05E8C06}" presName="txShp" presStyleLbl="node1" presStyleIdx="1" presStyleCnt="4" custScaleX="125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F692A-25F5-4EDC-A911-162C31ABEB75}" type="pres">
      <dgm:prSet presAssocID="{886AA361-74C7-4201-AF09-C3420A31B074}" presName="spacing" presStyleCnt="0"/>
      <dgm:spPr/>
    </dgm:pt>
    <dgm:pt modelId="{C8C3131D-4711-448A-A394-2F0AEC8A9BF3}" type="pres">
      <dgm:prSet presAssocID="{1292AAA2-E28A-40F3-B376-FF7576201EA0}" presName="composite" presStyleCnt="0"/>
      <dgm:spPr/>
    </dgm:pt>
    <dgm:pt modelId="{9417CEA8-DCF5-458C-A3D7-03CE30268153}" type="pres">
      <dgm:prSet presAssocID="{1292AAA2-E28A-40F3-B376-FF7576201EA0}" presName="imgShp" presStyleLbl="fgImgPlace1" presStyleIdx="2" presStyleCnt="4" custLinFactNeighborX="-88863" custLinFactNeighborY="-7727"/>
      <dgm:spPr/>
    </dgm:pt>
    <dgm:pt modelId="{549BB513-A8AE-4E20-856A-E45962A11E1A}" type="pres">
      <dgm:prSet presAssocID="{1292AAA2-E28A-40F3-B376-FF7576201EA0}" presName="txShp" presStyleLbl="node1" presStyleIdx="2" presStyleCnt="4" custScaleX="125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41405C-8FB0-453E-9497-482A136D612C}" type="pres">
      <dgm:prSet presAssocID="{3AADF135-CC28-4EB6-A082-2C4B134D5A73}" presName="spacing" presStyleCnt="0"/>
      <dgm:spPr/>
    </dgm:pt>
    <dgm:pt modelId="{C727BCF2-C644-4560-83BB-9110D6742ED5}" type="pres">
      <dgm:prSet presAssocID="{A518C339-51C0-4E6A-A6EA-0689EEC03E1F}" presName="composite" presStyleCnt="0"/>
      <dgm:spPr/>
    </dgm:pt>
    <dgm:pt modelId="{22635E1E-B5EB-4679-83A5-F08730EDAF15}" type="pres">
      <dgm:prSet presAssocID="{A518C339-51C0-4E6A-A6EA-0689EEC03E1F}" presName="imgShp" presStyleLbl="fgImgPlace1" presStyleIdx="3" presStyleCnt="4" custScaleY="96885" custLinFactNeighborX="-87896" custLinFactNeighborY="-10625"/>
      <dgm:spPr/>
    </dgm:pt>
    <dgm:pt modelId="{1F34DF15-992C-4B18-A9F4-231481D2BC63}" type="pres">
      <dgm:prSet presAssocID="{A518C339-51C0-4E6A-A6EA-0689EEC03E1F}" presName="txShp" presStyleLbl="node1" presStyleIdx="3" presStyleCnt="4" custScaleX="124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B3699D-DD61-45F4-B2E3-616072694C3B}" type="presOf" srcId="{A518C339-51C0-4E6A-A6EA-0689EEC03E1F}" destId="{1F34DF15-992C-4B18-A9F4-231481D2BC63}" srcOrd="0" destOrd="0" presId="urn:microsoft.com/office/officeart/2005/8/layout/vList3#1"/>
    <dgm:cxn modelId="{0993766F-1E0B-45C0-AD67-7F68053F98E1}" srcId="{49245669-F512-408A-896F-26D52F80605F}" destId="{A518C339-51C0-4E6A-A6EA-0689EEC03E1F}" srcOrd="3" destOrd="0" parTransId="{F3CF8371-9CF8-4618-82FE-1D52ED2D26A1}" sibTransId="{2A4E7235-67F6-4ED7-BF86-8DE536DF8DC1}"/>
    <dgm:cxn modelId="{EFA1D974-B083-4AD6-8153-32B3BF3ED351}" srcId="{49245669-F512-408A-896F-26D52F80605F}" destId="{66ABD944-53CA-491B-9717-4CAFE05E8C06}" srcOrd="1" destOrd="0" parTransId="{11374D7E-0C60-4D93-A7B1-15D3E3EB5A60}" sibTransId="{886AA361-74C7-4201-AF09-C3420A31B074}"/>
    <dgm:cxn modelId="{593A9EA3-4473-4DC1-BAC0-5A589943D32D}" type="presOf" srcId="{7F7225C1-A21C-4690-8343-C2317CB6EA3F}" destId="{8F6F8B81-B338-4B51-A41E-90B5576DD354}" srcOrd="0" destOrd="0" presId="urn:microsoft.com/office/officeart/2005/8/layout/vList3#1"/>
    <dgm:cxn modelId="{39E90DFD-9DCE-48D0-9CC3-E5733D9FAC35}" type="presOf" srcId="{49245669-F512-408A-896F-26D52F80605F}" destId="{8E36C26C-A9EB-4A0B-B087-2ADE0678EDC3}" srcOrd="0" destOrd="0" presId="urn:microsoft.com/office/officeart/2005/8/layout/vList3#1"/>
    <dgm:cxn modelId="{E0E9D973-F58A-43A4-9C0F-F937F6330ACF}" type="presOf" srcId="{66ABD944-53CA-491B-9717-4CAFE05E8C06}" destId="{04469F55-E153-490F-AF3C-558A92541909}" srcOrd="0" destOrd="0" presId="urn:microsoft.com/office/officeart/2005/8/layout/vList3#1"/>
    <dgm:cxn modelId="{FEA95FF0-6A0E-4237-9961-6F4621CDCFC7}" srcId="{49245669-F512-408A-896F-26D52F80605F}" destId="{1292AAA2-E28A-40F3-B376-FF7576201EA0}" srcOrd="2" destOrd="0" parTransId="{2AE18530-547D-49FB-B6CA-5F6FE1644E66}" sibTransId="{3AADF135-CC28-4EB6-A082-2C4B134D5A73}"/>
    <dgm:cxn modelId="{B5B8461F-6EE7-4CC3-A559-F275F3399734}" srcId="{49245669-F512-408A-896F-26D52F80605F}" destId="{7F7225C1-A21C-4690-8343-C2317CB6EA3F}" srcOrd="0" destOrd="0" parTransId="{CBEA8A2A-71AB-4611-8CEA-0AB9C959F61A}" sibTransId="{1D86CF53-2065-4D78-8A2B-9BB8B2381A65}"/>
    <dgm:cxn modelId="{13991E46-E0F8-47E8-B378-F53FA2FADEE3}" type="presOf" srcId="{1292AAA2-E28A-40F3-B376-FF7576201EA0}" destId="{549BB513-A8AE-4E20-856A-E45962A11E1A}" srcOrd="0" destOrd="0" presId="urn:microsoft.com/office/officeart/2005/8/layout/vList3#1"/>
    <dgm:cxn modelId="{6B32848A-55B6-4AFB-B414-F5F191E483BB}" type="presParOf" srcId="{8E36C26C-A9EB-4A0B-B087-2ADE0678EDC3}" destId="{C9F575D7-7B78-499F-8875-DD05EB025E28}" srcOrd="0" destOrd="0" presId="urn:microsoft.com/office/officeart/2005/8/layout/vList3#1"/>
    <dgm:cxn modelId="{05E25236-411A-4E6C-BA58-1CBEE6F9E013}" type="presParOf" srcId="{C9F575D7-7B78-499F-8875-DD05EB025E28}" destId="{69F8CEC4-81F0-4D3B-87EE-7FC510B727AA}" srcOrd="0" destOrd="0" presId="urn:microsoft.com/office/officeart/2005/8/layout/vList3#1"/>
    <dgm:cxn modelId="{CF3B58C2-0D4A-4B09-B774-61AA1DF43332}" type="presParOf" srcId="{C9F575D7-7B78-499F-8875-DD05EB025E28}" destId="{8F6F8B81-B338-4B51-A41E-90B5576DD354}" srcOrd="1" destOrd="0" presId="urn:microsoft.com/office/officeart/2005/8/layout/vList3#1"/>
    <dgm:cxn modelId="{13A72509-727C-4934-8C1E-0E30CFBF85F2}" type="presParOf" srcId="{8E36C26C-A9EB-4A0B-B087-2ADE0678EDC3}" destId="{40B8CD33-8DA6-4007-AC1A-CB0166A8390F}" srcOrd="1" destOrd="0" presId="urn:microsoft.com/office/officeart/2005/8/layout/vList3#1"/>
    <dgm:cxn modelId="{67BD6088-C862-4226-AFEC-E174BF4CB47F}" type="presParOf" srcId="{8E36C26C-A9EB-4A0B-B087-2ADE0678EDC3}" destId="{AA988F71-777C-4FC4-A25D-D4F0C3E2D77F}" srcOrd="2" destOrd="0" presId="urn:microsoft.com/office/officeart/2005/8/layout/vList3#1"/>
    <dgm:cxn modelId="{26D0FA2E-BB34-417D-A3E0-2EF606AF32F5}" type="presParOf" srcId="{AA988F71-777C-4FC4-A25D-D4F0C3E2D77F}" destId="{BD756D99-1E7C-4026-8A0C-E122E70E6876}" srcOrd="0" destOrd="0" presId="urn:microsoft.com/office/officeart/2005/8/layout/vList3#1"/>
    <dgm:cxn modelId="{E0047D06-30CF-4E98-BA14-6C93168AB456}" type="presParOf" srcId="{AA988F71-777C-4FC4-A25D-D4F0C3E2D77F}" destId="{04469F55-E153-490F-AF3C-558A92541909}" srcOrd="1" destOrd="0" presId="urn:microsoft.com/office/officeart/2005/8/layout/vList3#1"/>
    <dgm:cxn modelId="{233558DE-D788-4DAD-8466-B7E80C54AC35}" type="presParOf" srcId="{8E36C26C-A9EB-4A0B-B087-2ADE0678EDC3}" destId="{0ADF692A-25F5-4EDC-A911-162C31ABEB75}" srcOrd="3" destOrd="0" presId="urn:microsoft.com/office/officeart/2005/8/layout/vList3#1"/>
    <dgm:cxn modelId="{20648D85-B666-468A-90AF-67BE99BA375C}" type="presParOf" srcId="{8E36C26C-A9EB-4A0B-B087-2ADE0678EDC3}" destId="{C8C3131D-4711-448A-A394-2F0AEC8A9BF3}" srcOrd="4" destOrd="0" presId="urn:microsoft.com/office/officeart/2005/8/layout/vList3#1"/>
    <dgm:cxn modelId="{97C139B6-E638-4AE3-8069-DCC9D4D3A1C3}" type="presParOf" srcId="{C8C3131D-4711-448A-A394-2F0AEC8A9BF3}" destId="{9417CEA8-DCF5-458C-A3D7-03CE30268153}" srcOrd="0" destOrd="0" presId="urn:microsoft.com/office/officeart/2005/8/layout/vList3#1"/>
    <dgm:cxn modelId="{B08F8848-06AF-482F-90C0-6A7B388CD955}" type="presParOf" srcId="{C8C3131D-4711-448A-A394-2F0AEC8A9BF3}" destId="{549BB513-A8AE-4E20-856A-E45962A11E1A}" srcOrd="1" destOrd="0" presId="urn:microsoft.com/office/officeart/2005/8/layout/vList3#1"/>
    <dgm:cxn modelId="{E7A0E1B1-844C-44DC-8272-A2D8BBECC573}" type="presParOf" srcId="{8E36C26C-A9EB-4A0B-B087-2ADE0678EDC3}" destId="{1541405C-8FB0-453E-9497-482A136D612C}" srcOrd="5" destOrd="0" presId="urn:microsoft.com/office/officeart/2005/8/layout/vList3#1"/>
    <dgm:cxn modelId="{54454D84-A08E-4C46-984F-A6BBEC3DA465}" type="presParOf" srcId="{8E36C26C-A9EB-4A0B-B087-2ADE0678EDC3}" destId="{C727BCF2-C644-4560-83BB-9110D6742ED5}" srcOrd="6" destOrd="0" presId="urn:microsoft.com/office/officeart/2005/8/layout/vList3#1"/>
    <dgm:cxn modelId="{5FCB3301-502D-4DDD-A14A-98D071B1351F}" type="presParOf" srcId="{C727BCF2-C644-4560-83BB-9110D6742ED5}" destId="{22635E1E-B5EB-4679-83A5-F08730EDAF15}" srcOrd="0" destOrd="0" presId="urn:microsoft.com/office/officeart/2005/8/layout/vList3#1"/>
    <dgm:cxn modelId="{7C431952-2397-4F3E-ABAE-F9683DA9358D}" type="presParOf" srcId="{C727BCF2-C644-4560-83BB-9110D6742ED5}" destId="{1F34DF15-992C-4B18-A9F4-231481D2BC63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E9C52-32B4-43C9-BC31-CBABCC4347A3}">
      <dsp:nvSpPr>
        <dsp:cNvPr id="0" name=""/>
        <dsp:cNvSpPr/>
      </dsp:nvSpPr>
      <dsp:spPr>
        <a:xfrm>
          <a:off x="0" y="519781"/>
          <a:ext cx="1006702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C58AB8-B842-4B59-A6ED-6717C1652119}">
      <dsp:nvSpPr>
        <dsp:cNvPr id="0" name=""/>
        <dsp:cNvSpPr/>
      </dsp:nvSpPr>
      <dsp:spPr>
        <a:xfrm>
          <a:off x="503351" y="62221"/>
          <a:ext cx="8459614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357" tIns="0" rIns="2663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Распоряжение Правительства Российской Федерации от 20 июля 2011 г. № 1275-р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8023" y="106893"/>
        <a:ext cx="8370270" cy="825776"/>
      </dsp:txXfrm>
    </dsp:sp>
    <dsp:sp modelId="{EA3ECF96-4626-41F0-87FE-8C473D143396}">
      <dsp:nvSpPr>
        <dsp:cNvPr id="0" name=""/>
        <dsp:cNvSpPr/>
      </dsp:nvSpPr>
      <dsp:spPr>
        <a:xfrm>
          <a:off x="0" y="1925941"/>
          <a:ext cx="1006702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6DEA50-9FB4-4AC0-8C86-D16CA3F5619A}">
      <dsp:nvSpPr>
        <dsp:cNvPr id="0" name=""/>
        <dsp:cNvSpPr/>
      </dsp:nvSpPr>
      <dsp:spPr>
        <a:xfrm>
          <a:off x="503351" y="1468381"/>
          <a:ext cx="7737094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357" tIns="0" rIns="2663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Постановление Правительства РФ от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30.06.2015 </a:t>
          </a:r>
          <a:r>
            <a:rPr lang="en-US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№658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8023" y="1513053"/>
        <a:ext cx="7647750" cy="825776"/>
      </dsp:txXfrm>
    </dsp:sp>
    <dsp:sp modelId="{3A2FCE7A-0458-4262-B361-96637F133934}">
      <dsp:nvSpPr>
        <dsp:cNvPr id="0" name=""/>
        <dsp:cNvSpPr/>
      </dsp:nvSpPr>
      <dsp:spPr>
        <a:xfrm>
          <a:off x="0" y="3332101"/>
          <a:ext cx="10067027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890C4-87FC-4B36-B37D-E4A1E9F7E1D0}">
      <dsp:nvSpPr>
        <dsp:cNvPr id="0" name=""/>
        <dsp:cNvSpPr/>
      </dsp:nvSpPr>
      <dsp:spPr>
        <a:xfrm>
          <a:off x="503351" y="2874541"/>
          <a:ext cx="7426465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357" tIns="0" rIns="26635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Письмо Министерства финансов от 12.12.2016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№ 21-03-04/74236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8023" y="2919213"/>
        <a:ext cx="7337121" cy="82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1F1454-E1D8-4C3E-ABE4-DBE034875764}">
      <dsp:nvSpPr>
        <dsp:cNvPr id="0" name=""/>
        <dsp:cNvSpPr/>
      </dsp:nvSpPr>
      <dsp:spPr>
        <a:xfrm>
          <a:off x="703494" y="584514"/>
          <a:ext cx="4073683" cy="4073683"/>
        </a:xfrm>
        <a:prstGeom prst="blockArc">
          <a:avLst>
            <a:gd name="adj1" fmla="val 12778529"/>
            <a:gd name="adj2" fmla="val 16570446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3A8AF6-54B9-468B-8CE0-4CAD7DDF9AB7}">
      <dsp:nvSpPr>
        <dsp:cNvPr id="0" name=""/>
        <dsp:cNvSpPr/>
      </dsp:nvSpPr>
      <dsp:spPr>
        <a:xfrm>
          <a:off x="675672" y="626237"/>
          <a:ext cx="4073683" cy="4073683"/>
        </a:xfrm>
        <a:prstGeom prst="blockArc">
          <a:avLst>
            <a:gd name="adj1" fmla="val 8772410"/>
            <a:gd name="adj2" fmla="val 12865126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349B5F-B4F9-4898-8F0E-6FE2FB67B6D6}">
      <dsp:nvSpPr>
        <dsp:cNvPr id="0" name=""/>
        <dsp:cNvSpPr/>
      </dsp:nvSpPr>
      <dsp:spPr>
        <a:xfrm>
          <a:off x="667190" y="613668"/>
          <a:ext cx="4073683" cy="4073683"/>
        </a:xfrm>
        <a:prstGeom prst="blockArc">
          <a:avLst>
            <a:gd name="adj1" fmla="val 4942467"/>
            <a:gd name="adj2" fmla="val 8746228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6D175F-9216-45D0-B12A-596A1F2E849F}">
      <dsp:nvSpPr>
        <dsp:cNvPr id="0" name=""/>
        <dsp:cNvSpPr/>
      </dsp:nvSpPr>
      <dsp:spPr>
        <a:xfrm>
          <a:off x="1114195" y="604473"/>
          <a:ext cx="4073683" cy="4073683"/>
        </a:xfrm>
        <a:prstGeom prst="blockArc">
          <a:avLst>
            <a:gd name="adj1" fmla="val 1998600"/>
            <a:gd name="adj2" fmla="val 5716124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ECB01A-756E-49E7-BE84-F67C19911C25}">
      <dsp:nvSpPr>
        <dsp:cNvPr id="0" name=""/>
        <dsp:cNvSpPr/>
      </dsp:nvSpPr>
      <dsp:spPr>
        <a:xfrm>
          <a:off x="1079059" y="659912"/>
          <a:ext cx="4073683" cy="4073683"/>
        </a:xfrm>
        <a:prstGeom prst="blockArc">
          <a:avLst>
            <a:gd name="adj1" fmla="val 19687890"/>
            <a:gd name="adj2" fmla="val 1885260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FA2DE6-1766-48FC-92FC-6C50BDB262D1}">
      <dsp:nvSpPr>
        <dsp:cNvPr id="0" name=""/>
        <dsp:cNvSpPr/>
      </dsp:nvSpPr>
      <dsp:spPr>
        <a:xfrm>
          <a:off x="1038892" y="592364"/>
          <a:ext cx="4073683" cy="4073683"/>
        </a:xfrm>
        <a:prstGeom prst="blockArc">
          <a:avLst>
            <a:gd name="adj1" fmla="val 15990454"/>
            <a:gd name="adj2" fmla="val 19823600"/>
            <a:gd name="adj3" fmla="val 451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14EB00-CB98-47F4-B83D-47F57C53A1B3}">
      <dsp:nvSpPr>
        <dsp:cNvPr id="0" name=""/>
        <dsp:cNvSpPr/>
      </dsp:nvSpPr>
      <dsp:spPr>
        <a:xfrm>
          <a:off x="1696526" y="1538514"/>
          <a:ext cx="2363807" cy="21169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Отдел централизованной бухгалтерии</a:t>
          </a:r>
          <a:endParaRPr lang="ru-RU" sz="1400" kern="1200" dirty="0"/>
        </a:p>
      </dsp:txBody>
      <dsp:txXfrm>
        <a:off x="2042698" y="1848534"/>
        <a:ext cx="1671463" cy="1496906"/>
      </dsp:txXfrm>
    </dsp:sp>
    <dsp:sp modelId="{11A56D66-0D3B-4648-B8B1-074D1FCED5A1}">
      <dsp:nvSpPr>
        <dsp:cNvPr id="0" name=""/>
        <dsp:cNvSpPr/>
      </dsp:nvSpPr>
      <dsp:spPr>
        <a:xfrm>
          <a:off x="2161813" y="-107658"/>
          <a:ext cx="1585286" cy="1499350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 представленной отчетности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393973" y="111917"/>
        <a:ext cx="1120966" cy="1060200"/>
      </dsp:txXfrm>
    </dsp:sp>
    <dsp:sp modelId="{C5ED6CB2-3A16-4DD8-BAC7-A39612FFA5BC}">
      <dsp:nvSpPr>
        <dsp:cNvPr id="0" name=""/>
        <dsp:cNvSpPr/>
      </dsp:nvSpPr>
      <dsp:spPr>
        <a:xfrm>
          <a:off x="3977329" y="857261"/>
          <a:ext cx="1658711" cy="1576720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 субъектов мониторинга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220242" y="1088166"/>
        <a:ext cx="1172885" cy="1114910"/>
      </dsp:txXfrm>
    </dsp:sp>
    <dsp:sp modelId="{407D24B2-3C95-4ABE-8A23-AE2B79729FCE}">
      <dsp:nvSpPr>
        <dsp:cNvPr id="0" name=""/>
        <dsp:cNvSpPr/>
      </dsp:nvSpPr>
      <dsp:spPr>
        <a:xfrm>
          <a:off x="3944665" y="2906025"/>
          <a:ext cx="1740358" cy="165724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Сроки представления отчетности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199535" y="3148723"/>
        <a:ext cx="1230618" cy="1171847"/>
      </dsp:txXfrm>
    </dsp:sp>
    <dsp:sp modelId="{768B7F13-D512-4C98-A6F9-22CD3740706A}">
      <dsp:nvSpPr>
        <dsp:cNvPr id="0" name=""/>
        <dsp:cNvSpPr/>
      </dsp:nvSpPr>
      <dsp:spPr>
        <a:xfrm>
          <a:off x="2198942" y="3878116"/>
          <a:ext cx="1538552" cy="149134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Раскрытие пояснительной записки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424258" y="4096519"/>
        <a:ext cx="1087920" cy="1054541"/>
      </dsp:txXfrm>
    </dsp:sp>
    <dsp:sp modelId="{B04AB373-E61D-4B96-8CDC-D5FCD661C396}">
      <dsp:nvSpPr>
        <dsp:cNvPr id="0" name=""/>
        <dsp:cNvSpPr/>
      </dsp:nvSpPr>
      <dsp:spPr>
        <a:xfrm>
          <a:off x="156614" y="2955101"/>
          <a:ext cx="1802741" cy="163060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Наличие арифметических и логических ошибок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20619" y="3193897"/>
        <a:ext cx="1274731" cy="1153010"/>
      </dsp:txXfrm>
    </dsp:sp>
    <dsp:sp modelId="{C0647FDD-75AA-47A0-B52A-89C098C1BE33}">
      <dsp:nvSpPr>
        <dsp:cNvPr id="0" name=""/>
        <dsp:cNvSpPr/>
      </dsp:nvSpPr>
      <dsp:spPr>
        <a:xfrm>
          <a:off x="163614" y="701091"/>
          <a:ext cx="1813119" cy="1673327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отчетности  классификаторам и справочникам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29139" y="946144"/>
        <a:ext cx="1282069" cy="11832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0F6600-620D-4BA2-AC1C-558A9A1A0A23}">
      <dsp:nvSpPr>
        <dsp:cNvPr id="0" name=""/>
        <dsp:cNvSpPr/>
      </dsp:nvSpPr>
      <dsp:spPr>
        <a:xfrm>
          <a:off x="747287" y="522413"/>
          <a:ext cx="3637113" cy="3637113"/>
        </a:xfrm>
        <a:prstGeom prst="blockArc">
          <a:avLst>
            <a:gd name="adj1" fmla="val 10713965"/>
            <a:gd name="adj2" fmla="val 16439807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3A8AF6-54B9-468B-8CE0-4CAD7DDF9AB7}">
      <dsp:nvSpPr>
        <dsp:cNvPr id="0" name=""/>
        <dsp:cNvSpPr/>
      </dsp:nvSpPr>
      <dsp:spPr>
        <a:xfrm>
          <a:off x="679938" y="441197"/>
          <a:ext cx="3637113" cy="3637113"/>
        </a:xfrm>
        <a:prstGeom prst="blockArc">
          <a:avLst>
            <a:gd name="adj1" fmla="val 4995783"/>
            <a:gd name="adj2" fmla="val 10746070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DECB01A-756E-49E7-BE84-F67C19911C25}">
      <dsp:nvSpPr>
        <dsp:cNvPr id="0" name=""/>
        <dsp:cNvSpPr/>
      </dsp:nvSpPr>
      <dsp:spPr>
        <a:xfrm>
          <a:off x="1095772" y="373156"/>
          <a:ext cx="3637113" cy="3637113"/>
        </a:xfrm>
        <a:prstGeom prst="blockArc">
          <a:avLst>
            <a:gd name="adj1" fmla="val 180436"/>
            <a:gd name="adj2" fmla="val 5641542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FA2DE6-1766-48FC-92FC-6C50BDB262D1}">
      <dsp:nvSpPr>
        <dsp:cNvPr id="0" name=""/>
        <dsp:cNvSpPr/>
      </dsp:nvSpPr>
      <dsp:spPr>
        <a:xfrm>
          <a:off x="1036547" y="435027"/>
          <a:ext cx="3637113" cy="3637113"/>
        </a:xfrm>
        <a:prstGeom prst="blockArc">
          <a:avLst>
            <a:gd name="adj1" fmla="val 15791493"/>
            <a:gd name="adj2" fmla="val 213214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14EB00-CB98-47F4-B83D-47F57C53A1B3}">
      <dsp:nvSpPr>
        <dsp:cNvPr id="0" name=""/>
        <dsp:cNvSpPr/>
      </dsp:nvSpPr>
      <dsp:spPr>
        <a:xfrm>
          <a:off x="1729712" y="1411891"/>
          <a:ext cx="1991683" cy="18478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Отдел бюджетного учета и отчетности по операциям бюджетов</a:t>
          </a:r>
          <a:endParaRPr lang="ru-RU" sz="1400" kern="1200" dirty="0"/>
        </a:p>
      </dsp:txBody>
      <dsp:txXfrm>
        <a:off x="2021387" y="1682499"/>
        <a:ext cx="1408333" cy="1306610"/>
      </dsp:txXfrm>
    </dsp:sp>
    <dsp:sp modelId="{11A56D66-0D3B-4648-B8B1-074D1FCED5A1}">
      <dsp:nvSpPr>
        <dsp:cNvPr id="0" name=""/>
        <dsp:cNvSpPr/>
      </dsp:nvSpPr>
      <dsp:spPr>
        <a:xfrm>
          <a:off x="1827823" y="-215685"/>
          <a:ext cx="1723664" cy="156928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отчетности показателям кассового исполнения федерального бюджета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2080248" y="14131"/>
        <a:ext cx="1218814" cy="1109651"/>
      </dsp:txXfrm>
    </dsp:sp>
    <dsp:sp modelId="{C5ED6CB2-3A16-4DD8-BAC7-A39612FFA5BC}">
      <dsp:nvSpPr>
        <dsp:cNvPr id="0" name=""/>
        <dsp:cNvSpPr/>
      </dsp:nvSpPr>
      <dsp:spPr>
        <a:xfrm>
          <a:off x="3852934" y="1674284"/>
          <a:ext cx="1640451" cy="1537159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 показателям бюджетных и денежных обязательств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4093172" y="1899396"/>
        <a:ext cx="1159975" cy="1086935"/>
      </dsp:txXfrm>
    </dsp:sp>
    <dsp:sp modelId="{B04AB373-E61D-4B96-8CDC-D5FCD661C396}">
      <dsp:nvSpPr>
        <dsp:cNvPr id="0" name=""/>
        <dsp:cNvSpPr/>
      </dsp:nvSpPr>
      <dsp:spPr>
        <a:xfrm>
          <a:off x="1984500" y="3300443"/>
          <a:ext cx="1580132" cy="164236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остатков денежных средств федеральных бюджетных и автономных учреждений</a:t>
          </a:r>
          <a:endParaRPr lang="ru-RU" sz="1000" kern="1200" dirty="0">
            <a:solidFill>
              <a:schemeClr val="tx1"/>
            </a:solidFill>
          </a:endParaRPr>
        </a:p>
      </dsp:txBody>
      <dsp:txXfrm>
        <a:off x="2215905" y="3540961"/>
        <a:ext cx="1117322" cy="1161327"/>
      </dsp:txXfrm>
    </dsp:sp>
    <dsp:sp modelId="{FE47AB43-3DC1-4891-A5A3-F68E5AD90CDA}">
      <dsp:nvSpPr>
        <dsp:cNvPr id="0" name=""/>
        <dsp:cNvSpPr/>
      </dsp:nvSpPr>
      <dsp:spPr>
        <a:xfrm>
          <a:off x="0" y="1564239"/>
          <a:ext cx="1580132" cy="1642363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Соответствие показателей остатков денежных средств получателей бюджетных средств, полученных во временное распоряжение</a:t>
          </a:r>
          <a:endParaRPr lang="ru-RU" sz="1000" kern="1200" dirty="0"/>
        </a:p>
      </dsp:txBody>
      <dsp:txXfrm>
        <a:off x="231405" y="1804757"/>
        <a:ext cx="1117322" cy="11613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F8B81-B338-4B51-A41E-90B5576DD354}">
      <dsp:nvSpPr>
        <dsp:cNvPr id="0" name=""/>
        <dsp:cNvSpPr/>
      </dsp:nvSpPr>
      <dsp:spPr>
        <a:xfrm rot="10800000">
          <a:off x="679286" y="731"/>
          <a:ext cx="6817238" cy="9281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927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Несоответствие форматов файлов, настройки параметров, при загрузке форм отчетности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1316" y="731"/>
        <a:ext cx="6585208" cy="928122"/>
      </dsp:txXfrm>
    </dsp:sp>
    <dsp:sp modelId="{69F8CEC4-81F0-4D3B-87EE-7FC510B727AA}">
      <dsp:nvSpPr>
        <dsp:cNvPr id="0" name=""/>
        <dsp:cNvSpPr/>
      </dsp:nvSpPr>
      <dsp:spPr>
        <a:xfrm>
          <a:off x="125458" y="0"/>
          <a:ext cx="928122" cy="9281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69F55-E153-490F-AF3C-558A92541909}">
      <dsp:nvSpPr>
        <dsp:cNvPr id="0" name=""/>
        <dsp:cNvSpPr/>
      </dsp:nvSpPr>
      <dsp:spPr>
        <a:xfrm rot="10800000">
          <a:off x="670669" y="1205904"/>
          <a:ext cx="6834473" cy="9281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927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Некорректная настройка Справочника согласования отчетных форм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02699" y="1205904"/>
        <a:ext cx="6602443" cy="928122"/>
      </dsp:txXfrm>
    </dsp:sp>
    <dsp:sp modelId="{BD756D99-1E7C-4026-8A0C-E122E70E6876}">
      <dsp:nvSpPr>
        <dsp:cNvPr id="0" name=""/>
        <dsp:cNvSpPr/>
      </dsp:nvSpPr>
      <dsp:spPr>
        <a:xfrm>
          <a:off x="107526" y="1196939"/>
          <a:ext cx="928122" cy="9281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9BB513-A8AE-4E20-856A-E45962A11E1A}">
      <dsp:nvSpPr>
        <dsp:cNvPr id="0" name=""/>
        <dsp:cNvSpPr/>
      </dsp:nvSpPr>
      <dsp:spPr>
        <a:xfrm rot="10800000">
          <a:off x="679286" y="2411078"/>
          <a:ext cx="6817238" cy="9281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927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Недостаточный уровень самостоятельного изучения некоторыми субъектами отчетности методических материалов, размещенных на  сайте (Руководство  пользователя,  обучающие   ролики и т.п.)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11316" y="2411078"/>
        <a:ext cx="6585208" cy="928122"/>
      </dsp:txXfrm>
    </dsp:sp>
    <dsp:sp modelId="{9417CEA8-DCF5-458C-A3D7-03CE30268153}">
      <dsp:nvSpPr>
        <dsp:cNvPr id="0" name=""/>
        <dsp:cNvSpPr/>
      </dsp:nvSpPr>
      <dsp:spPr>
        <a:xfrm>
          <a:off x="80629" y="2339362"/>
          <a:ext cx="928122" cy="92812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4DF15-992C-4B18-A9F4-231481D2BC63}">
      <dsp:nvSpPr>
        <dsp:cNvPr id="0" name=""/>
        <dsp:cNvSpPr/>
      </dsp:nvSpPr>
      <dsp:spPr>
        <a:xfrm rot="10800000">
          <a:off x="696548" y="3616252"/>
          <a:ext cx="6782714" cy="92812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9276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Не представление отчетных форм  в подсистему учета и отчетности до соответствующих указаний ГР</a:t>
          </a: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БС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928578" y="3616252"/>
        <a:ext cx="6550684" cy="928122"/>
      </dsp:txXfrm>
    </dsp:sp>
    <dsp:sp modelId="{22635E1E-B5EB-4679-83A5-F08730EDAF15}">
      <dsp:nvSpPr>
        <dsp:cNvPr id="0" name=""/>
        <dsp:cNvSpPr/>
      </dsp:nvSpPr>
      <dsp:spPr>
        <a:xfrm>
          <a:off x="89604" y="3532095"/>
          <a:ext cx="928122" cy="89921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2DCF1-3494-4548-926F-DD685A8B6933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6C2CF-5F29-4144-B719-3CF68F3D52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092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33649-2060-4460-A5CD-17F1CCE9A9AE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DEA95-66EA-47A1-AFBD-284DB76734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597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5CDA1-4F5A-4760-9FD9-715D7B6F2598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08FF0-C493-4DF6-B93E-537568583AE4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AEAF4-2C7C-41BC-9DDE-E176001EE37E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C77BF-15D2-44BE-884B-D33DA89A9C78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77A0F-2701-4D09-9498-672A4774502C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26C8-41F1-4B11-82BC-62D7CDCFDEB9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82A47-8626-4CED-99E8-B8DD0121E85E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6A55-9407-4BD6-BC45-AF1E1D6D4AE1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2321E-C0D0-4BC3-A6E7-BADD651CCA9F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0B470-48BB-46E8-AE5A-CC96F96D2133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831EF-7A53-4989-BDD1-BDC26A9CDA93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3B91FB-0342-4B61-A8DC-4453687D0C32}" type="datetime1">
              <a:rPr lang="ru-RU" smtClean="0"/>
              <a:pPr>
                <a:defRPr/>
              </a:pPr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6464" y="2061257"/>
            <a:ext cx="9144000" cy="2387600"/>
          </a:xfrm>
        </p:spPr>
        <p:txBody>
          <a:bodyPr/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 УФК по Липецкой области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представления субъектами отчетности бюджетной (бухгалтерской) отчетности в подсистеме «Учет и отчетность» государственной интегрированной информационной системы управления общественными финансами «Электронный бюджет»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22235" y="4432945"/>
            <a:ext cx="3478138" cy="1655762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централизованной бухгалтерии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Мильцева Ольга Александровна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Картинки по запросу знак плюс с человечком"/>
          <p:cNvPicPr>
            <a:picLocks noChangeAspect="1" noChangeArrowheads="1"/>
          </p:cNvPicPr>
          <p:nvPr/>
        </p:nvPicPr>
        <p:blipFill>
          <a:blip r:embed="rId3" cstate="print"/>
          <a:srcRect b="22845"/>
          <a:stretch>
            <a:fillRect/>
          </a:stretch>
        </p:blipFill>
        <p:spPr bwMode="auto">
          <a:xfrm>
            <a:off x="1" y="1835183"/>
            <a:ext cx="2216988" cy="1536667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знак плюс с человечк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23345" y="4994778"/>
            <a:ext cx="1374646" cy="1154703"/>
          </a:xfrm>
          <a:prstGeom prst="rect">
            <a:avLst/>
          </a:prstGeom>
          <a:noFill/>
        </p:spPr>
      </p:pic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4392706" y="903817"/>
            <a:ext cx="7617760" cy="7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 по улучшению организации работы в ГИИС "Электронный бюджет"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Picture 2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3034" y="2121786"/>
            <a:ext cx="7168551" cy="1090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2002765" y="3371851"/>
            <a:ext cx="2103409" cy="2658014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962181" y="3380475"/>
            <a:ext cx="2001327" cy="2674191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096000" y="3371850"/>
            <a:ext cx="1738224" cy="2682817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192436" y="3402042"/>
            <a:ext cx="1802922" cy="2652625"/>
          </a:xfrm>
          <a:prstGeom prst="round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2766" y="3458587"/>
            <a:ext cx="21084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ообщения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всплывающих окон в ГИИС «Электронный бюджет» о текущем состоянии работоспособности программы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92436" y="3508894"/>
            <a:ext cx="18029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Быстродействие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 моменты пиковых нагрузок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90891" y="3571406"/>
            <a:ext cx="16433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книги субъектов отчетности по состоянию на отчетные даты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962181" y="3554782"/>
            <a:ext cx="2001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Пояснительной записки,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соответствующий нормативным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актам</a:t>
            </a:r>
          </a:p>
        </p:txBody>
      </p:sp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051370" y="2652663"/>
            <a:ext cx="63374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Заголовок 2"/>
          <p:cNvSpPr txBox="1">
            <a:spLocks/>
          </p:cNvSpPr>
          <p:nvPr/>
        </p:nvSpPr>
        <p:spPr bwMode="auto">
          <a:xfrm>
            <a:off x="4092170" y="847362"/>
            <a:ext cx="7864508" cy="81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Нормативно – правовая база, регулирующая развитие ГИИС Электронный бюджет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732636752"/>
              </p:ext>
            </p:extLst>
          </p:nvPr>
        </p:nvGraphicFramePr>
        <p:xfrm>
          <a:off x="1915063" y="1938406"/>
          <a:ext cx="10067027" cy="4175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38" name="AutoShape 2" descr="Картинки по запросу нормативная ба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Картинки по запросу нормативная ба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6" descr="Картинки по запросу нормативная база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1433" y="5169366"/>
            <a:ext cx="1556684" cy="15566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оловок 2"/>
          <p:cNvSpPr txBox="1">
            <a:spLocks/>
          </p:cNvSpPr>
          <p:nvPr/>
        </p:nvSpPr>
        <p:spPr bwMode="auto">
          <a:xfrm>
            <a:off x="5461906" y="924283"/>
            <a:ext cx="6539595" cy="53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функций и задач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организации Мониторинга информации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41951698"/>
              </p:ext>
            </p:extLst>
          </p:nvPr>
        </p:nvGraphicFramePr>
        <p:xfrm>
          <a:off x="181360" y="1596195"/>
          <a:ext cx="5900058" cy="5261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347007630"/>
              </p:ext>
            </p:extLst>
          </p:nvPr>
        </p:nvGraphicFramePr>
        <p:xfrm>
          <a:off x="6502470" y="1883228"/>
          <a:ext cx="5499031" cy="4727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4011706" y="1035194"/>
            <a:ext cx="7864508" cy="45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Основные мероприятия по организации </a:t>
            </a:r>
          </a:p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представления отчетности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196" name="AutoShape 4" descr="Картинки по запросу нормативная баз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8" name="Picture 16" descr="Картинки по запросу галочки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9673" y="2887211"/>
            <a:ext cx="2874376" cy="2151320"/>
          </a:xfrm>
          <a:prstGeom prst="rect">
            <a:avLst/>
          </a:prstGeom>
          <a:noFill/>
        </p:spPr>
      </p:pic>
      <p:sp>
        <p:nvSpPr>
          <p:cNvPr id="48" name="Скругленный прямоугольник 47"/>
          <p:cNvSpPr/>
          <p:nvPr/>
        </p:nvSpPr>
        <p:spPr>
          <a:xfrm>
            <a:off x="352187" y="1716466"/>
            <a:ext cx="7160237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038806" y="2335764"/>
            <a:ext cx="8110867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9624" y="2960916"/>
            <a:ext cx="7162800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1066800" y="3586064"/>
            <a:ext cx="7171765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40659" y="4220547"/>
            <a:ext cx="7162800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048506" y="4846431"/>
            <a:ext cx="8038344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358588" y="5471582"/>
            <a:ext cx="7144871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1045029" y="6104049"/>
            <a:ext cx="7315200" cy="578498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385482" y="1770094"/>
            <a:ext cx="72345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Создание рабочей группы для оказания помощи организациям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039907" y="2442447"/>
            <a:ext cx="81097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Назначение лиц, ответственных за взаимодействие с организациями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18564" y="3038146"/>
            <a:ext cx="6562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Проведение совещания с субъектами отчетности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32121" y="3674640"/>
            <a:ext cx="70375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Размещение на сайте Управления информации о кураторах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2764" y="4319687"/>
            <a:ext cx="70696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Направление информации о работоспособности программы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066799" y="4916706"/>
            <a:ext cx="80200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Взаимодействие с субъектами отчетности в оперативном режиме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70058" y="5566194"/>
            <a:ext cx="5990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Создание рабочего места на базе Управления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048870" y="6180728"/>
            <a:ext cx="74093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Проведение экономической учебы для сотрудников Управления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Картинки по запросу компетенция 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58029" y="1989137"/>
            <a:ext cx="1833971" cy="1462274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308199229"/>
              </p:ext>
            </p:extLst>
          </p:nvPr>
        </p:nvGraphicFramePr>
        <p:xfrm>
          <a:off x="170328" y="1622612"/>
          <a:ext cx="7342096" cy="4989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4092170" y="881756"/>
            <a:ext cx="7864508" cy="78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Организация мониторинга информации, представляемой в подсистему «Учет и отчетность» 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0273434">
            <a:off x="6580740" y="2623343"/>
            <a:ext cx="1055626" cy="927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8730221" y="3607390"/>
            <a:ext cx="977767" cy="9309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104095" y="4867837"/>
            <a:ext cx="2303929" cy="95025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ФК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718614" y="2061883"/>
            <a:ext cx="2779057" cy="134470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КОМПЕТЕНЦИИ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УФК по Липецкой области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306143539"/>
              </p:ext>
            </p:extLst>
          </p:nvPr>
        </p:nvGraphicFramePr>
        <p:xfrm>
          <a:off x="2408518" y="1515036"/>
          <a:ext cx="7972612" cy="5152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499386" y="850765"/>
            <a:ext cx="7617760" cy="7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нарушения сроков представления отчетности в подсистему  «Учет и отчетность»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737412" y="2545977"/>
            <a:ext cx="1819836" cy="1255058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 descr="Картинки по запросу ср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2484"/>
            <a:ext cx="2707341" cy="27073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954906662"/>
              </p:ext>
            </p:extLst>
          </p:nvPr>
        </p:nvGraphicFramePr>
        <p:xfrm>
          <a:off x="5841999" y="1712258"/>
          <a:ext cx="6170707" cy="4470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Заголовок 2"/>
          <p:cNvSpPr txBox="1">
            <a:spLocks/>
          </p:cNvSpPr>
          <p:nvPr/>
        </p:nvSpPr>
        <p:spPr bwMode="auto">
          <a:xfrm>
            <a:off x="4392706" y="870221"/>
            <a:ext cx="7617760" cy="7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Представление Пояснительной записки в подсистему  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«Учет и отчетность»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 rot="5732058">
            <a:off x="4799620" y="817770"/>
            <a:ext cx="777016" cy="2913485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76399" y="2779059"/>
            <a:ext cx="3612777" cy="371138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пояснений по ф.0503128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наименования и кодов форм бюджетной отчетности, по которым на отчетную дату показатели отсутствуют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Картинки по запросу восклицательный знак 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84638"/>
            <a:ext cx="1394283" cy="2360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4392706" y="1040824"/>
            <a:ext cx="7617760" cy="7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Представление Пояснительной записки в подсистему </a:t>
            </a:r>
            <a:endParaRPr lang="en-US" sz="2000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«Учет и отчетность»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02377362"/>
              </p:ext>
            </p:extLst>
          </p:nvPr>
        </p:nvGraphicFramePr>
        <p:xfrm>
          <a:off x="3608614" y="2088776"/>
          <a:ext cx="7435903" cy="4069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Прямая со стрелкой 14"/>
          <p:cNvCxnSpPr/>
          <p:nvPr/>
        </p:nvCxnSpPr>
        <p:spPr>
          <a:xfrm flipV="1">
            <a:off x="6866964" y="2689411"/>
            <a:ext cx="1120588" cy="663390"/>
          </a:xfrm>
          <a:prstGeom prst="straightConnector1">
            <a:avLst/>
          </a:prstGeom>
          <a:ln w="4762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Картинки по запросу рос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622" y="3380908"/>
            <a:ext cx="2759915" cy="2759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370936"/>
            <a:ext cx="12192000" cy="414068"/>
          </a:xfrm>
          <a:prstGeom prst="roundRect">
            <a:avLst/>
          </a:prstGeom>
          <a:solidFill>
            <a:srgbClr val="9387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389" y="388188"/>
            <a:ext cx="68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Управление Федерального казначейства по Липецкой области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и по запросу липецк гер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385" y="103517"/>
            <a:ext cx="1561381" cy="156138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429336" y="6202392"/>
            <a:ext cx="1762664" cy="17253"/>
          </a:xfrm>
          <a:prstGeom prst="line">
            <a:avLst/>
          </a:prstGeom>
          <a:ln w="25400">
            <a:solidFill>
              <a:srgbClr val="9387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Заголовок 2"/>
          <p:cNvSpPr txBox="1">
            <a:spLocks/>
          </p:cNvSpPr>
          <p:nvPr/>
        </p:nvSpPr>
        <p:spPr bwMode="auto">
          <a:xfrm>
            <a:off x="4392706" y="908321"/>
            <a:ext cx="7617760" cy="761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r" eaLnBrk="0" hangingPunct="0">
              <a:lnSpc>
                <a:spcPct val="9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несвоевременного представления отчетности в ГИИС "Электронный бюджет"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Картинки по запросу знак минус с человеч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1586" y="3787588"/>
            <a:ext cx="2282826" cy="2853533"/>
          </a:xfrm>
          <a:prstGeom prst="rect">
            <a:avLst/>
          </a:prstGeom>
          <a:noFill/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122811332"/>
              </p:ext>
            </p:extLst>
          </p:nvPr>
        </p:nvGraphicFramePr>
        <p:xfrm>
          <a:off x="224118" y="1981200"/>
          <a:ext cx="8175812" cy="454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3328" y="1910696"/>
            <a:ext cx="1083516" cy="1083516"/>
          </a:xfrm>
          <a:prstGeom prst="rect">
            <a:avLst/>
          </a:prstGeom>
          <a:noFill/>
        </p:spPr>
      </p:pic>
      <p:pic>
        <p:nvPicPr>
          <p:cNvPr id="11" name="Picture 4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6434" y="3094037"/>
            <a:ext cx="1083516" cy="1083516"/>
          </a:xfrm>
          <a:prstGeom prst="rect">
            <a:avLst/>
          </a:prstGeom>
          <a:noFill/>
        </p:spPr>
      </p:pic>
      <p:pic>
        <p:nvPicPr>
          <p:cNvPr id="14" name="Picture 4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6434" y="4268414"/>
            <a:ext cx="1083516" cy="1083516"/>
          </a:xfrm>
          <a:prstGeom prst="rect">
            <a:avLst/>
          </a:prstGeom>
          <a:noFill/>
        </p:spPr>
      </p:pic>
      <p:pic>
        <p:nvPicPr>
          <p:cNvPr id="15" name="Picture 4" descr="Похожее изображени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398" y="5433825"/>
            <a:ext cx="1083516" cy="10835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27475</TotalTime>
  <Words>471</Words>
  <Application>Microsoft Office PowerPoint</Application>
  <PresentationFormat>Произвольный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Опыт УФК по Липецкой области  в организации представления субъектами отчетности бюджетной (бухгалтерской) отчетности в подсистеме «Учет и отчетность» государственной интегрированной информационной системы управления общественными финансами «Электронный бюджет»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Мильцева Ольга Александровна</cp:lastModifiedBy>
  <cp:revision>1042</cp:revision>
  <cp:lastPrinted>2016-12-23T06:05:17Z</cp:lastPrinted>
  <dcterms:created xsi:type="dcterms:W3CDTF">2015-03-03T16:27:21Z</dcterms:created>
  <dcterms:modified xsi:type="dcterms:W3CDTF">2017-09-15T07:31:56Z</dcterms:modified>
</cp:coreProperties>
</file>