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5"/>
  </p:notesMasterIdLst>
  <p:sldIdLst>
    <p:sldId id="257" r:id="rId2"/>
    <p:sldId id="258" r:id="rId3"/>
    <p:sldId id="259" r:id="rId4"/>
    <p:sldId id="261" r:id="rId5"/>
    <p:sldId id="262" r:id="rId6"/>
    <p:sldId id="263" r:id="rId7"/>
    <p:sldId id="264" r:id="rId8"/>
    <p:sldId id="269" r:id="rId9"/>
    <p:sldId id="270" r:id="rId10"/>
    <p:sldId id="286" r:id="rId11"/>
    <p:sldId id="288" r:id="rId12"/>
    <p:sldId id="289" r:id="rId13"/>
    <p:sldId id="290" r:id="rId14"/>
    <p:sldId id="291" r:id="rId15"/>
    <p:sldId id="320" r:id="rId16"/>
    <p:sldId id="321" r:id="rId17"/>
    <p:sldId id="294" r:id="rId18"/>
    <p:sldId id="295" r:id="rId19"/>
    <p:sldId id="292" r:id="rId20"/>
    <p:sldId id="293" r:id="rId21"/>
    <p:sldId id="287" r:id="rId22"/>
    <p:sldId id="299" r:id="rId23"/>
    <p:sldId id="300" r:id="rId24"/>
    <p:sldId id="301" r:id="rId25"/>
    <p:sldId id="277" r:id="rId26"/>
    <p:sldId id="278" r:id="rId27"/>
    <p:sldId id="279" r:id="rId28"/>
    <p:sldId id="280" r:id="rId29"/>
    <p:sldId id="281" r:id="rId30"/>
    <p:sldId id="282" r:id="rId31"/>
    <p:sldId id="283" r:id="rId32"/>
    <p:sldId id="302" r:id="rId33"/>
    <p:sldId id="303" r:id="rId34"/>
    <p:sldId id="306" r:id="rId35"/>
    <p:sldId id="307" r:id="rId36"/>
    <p:sldId id="308" r:id="rId37"/>
    <p:sldId id="309" r:id="rId38"/>
    <p:sldId id="310" r:id="rId39"/>
    <p:sldId id="265" r:id="rId40"/>
    <p:sldId id="266" r:id="rId41"/>
    <p:sldId id="267" r:id="rId42"/>
    <p:sldId id="268" r:id="rId43"/>
    <p:sldId id="296" r:id="rId44"/>
    <p:sldId id="297" r:id="rId45"/>
    <p:sldId id="298" r:id="rId46"/>
    <p:sldId id="271" r:id="rId47"/>
    <p:sldId id="272" r:id="rId48"/>
    <p:sldId id="273" r:id="rId49"/>
    <p:sldId id="274" r:id="rId50"/>
    <p:sldId id="275" r:id="rId51"/>
    <p:sldId id="276" r:id="rId52"/>
    <p:sldId id="284" r:id="rId53"/>
    <p:sldId id="285" r:id="rId54"/>
    <p:sldId id="311" r:id="rId55"/>
    <p:sldId id="312" r:id="rId56"/>
    <p:sldId id="313" r:id="rId57"/>
    <p:sldId id="315" r:id="rId58"/>
    <p:sldId id="316" r:id="rId59"/>
    <p:sldId id="317" r:id="rId60"/>
    <p:sldId id="314" r:id="rId61"/>
    <p:sldId id="304" r:id="rId62"/>
    <p:sldId id="305" r:id="rId63"/>
    <p:sldId id="260" r:id="rId6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2AA356-99C6-4D97-AF6F-B7B098FAE843}" type="datetimeFigureOut">
              <a:rPr lang="ru-RU" smtClean="0"/>
              <a:t>21.09.2017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F67B6A-2EA4-4AF4-8536-E478EB13FCA7}" type="slidenum">
              <a:rPr lang="ru-RU" smtClean="0"/>
              <a:t>‹#›</a:t>
            </a:fld>
            <a:endParaRPr lang="ru-RU"/>
          </a:p>
        </p:txBody>
      </p:sp>
    </p:spTree>
    <p:extLst>
      <p:ext uri="{BB962C8B-B14F-4D97-AF65-F5344CB8AC3E}">
        <p14:creationId xmlns:p14="http://schemas.microsoft.com/office/powerpoint/2010/main" val="2268477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dirty="0" smtClean="0"/>
          </a:p>
        </p:txBody>
      </p:sp>
      <p:sp>
        <p:nvSpPr>
          <p:cNvPr id="26628"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1200">
                <a:solidFill>
                  <a:schemeClr val="tx1"/>
                </a:solidFill>
                <a:latin typeface="Calibri" pitchFamily="34" charset="0"/>
              </a:defRPr>
            </a:lvl1pPr>
            <a:lvl2pPr marL="742950" indent="-285750" defTabSz="919163">
              <a:defRPr sz="1200">
                <a:solidFill>
                  <a:schemeClr val="tx1"/>
                </a:solidFill>
                <a:latin typeface="Calibri" pitchFamily="34" charset="0"/>
              </a:defRPr>
            </a:lvl2pPr>
            <a:lvl3pPr marL="1143000" indent="-228600" defTabSz="919163">
              <a:defRPr sz="1200">
                <a:solidFill>
                  <a:schemeClr val="tx1"/>
                </a:solidFill>
                <a:latin typeface="Calibri" pitchFamily="34" charset="0"/>
              </a:defRPr>
            </a:lvl3pPr>
            <a:lvl4pPr marL="1600200" indent="-228600" defTabSz="919163">
              <a:defRPr sz="1200">
                <a:solidFill>
                  <a:schemeClr val="tx1"/>
                </a:solidFill>
                <a:latin typeface="Calibri" pitchFamily="34" charset="0"/>
              </a:defRPr>
            </a:lvl4pPr>
            <a:lvl5pPr marL="2057400" indent="-228600" defTabSz="919163">
              <a:defRPr sz="1200">
                <a:solidFill>
                  <a:schemeClr val="tx1"/>
                </a:solidFill>
                <a:latin typeface="Calibri" pitchFamily="34" charset="0"/>
              </a:defRPr>
            </a:lvl5pPr>
            <a:lvl6pPr marL="2514600" indent="-228600" defTabSz="919163" eaLnBrk="0" fontAlgn="base" hangingPunct="0">
              <a:spcBef>
                <a:spcPct val="30000"/>
              </a:spcBef>
              <a:spcAft>
                <a:spcPct val="0"/>
              </a:spcAft>
              <a:defRPr sz="1200">
                <a:solidFill>
                  <a:schemeClr val="tx1"/>
                </a:solidFill>
                <a:latin typeface="Calibri" pitchFamily="34" charset="0"/>
              </a:defRPr>
            </a:lvl6pPr>
            <a:lvl7pPr marL="2971800" indent="-228600" defTabSz="919163" eaLnBrk="0" fontAlgn="base" hangingPunct="0">
              <a:spcBef>
                <a:spcPct val="30000"/>
              </a:spcBef>
              <a:spcAft>
                <a:spcPct val="0"/>
              </a:spcAft>
              <a:defRPr sz="1200">
                <a:solidFill>
                  <a:schemeClr val="tx1"/>
                </a:solidFill>
                <a:latin typeface="Calibri" pitchFamily="34" charset="0"/>
              </a:defRPr>
            </a:lvl7pPr>
            <a:lvl8pPr marL="3429000" indent="-228600" defTabSz="919163" eaLnBrk="0" fontAlgn="base" hangingPunct="0">
              <a:spcBef>
                <a:spcPct val="30000"/>
              </a:spcBef>
              <a:spcAft>
                <a:spcPct val="0"/>
              </a:spcAft>
              <a:defRPr sz="1200">
                <a:solidFill>
                  <a:schemeClr val="tx1"/>
                </a:solidFill>
                <a:latin typeface="Calibri" pitchFamily="34" charset="0"/>
              </a:defRPr>
            </a:lvl8pPr>
            <a:lvl9pPr marL="3886200" indent="-228600" defTabSz="919163" eaLnBrk="0" fontAlgn="base" hangingPunct="0">
              <a:spcBef>
                <a:spcPct val="30000"/>
              </a:spcBef>
              <a:spcAft>
                <a:spcPct val="0"/>
              </a:spcAft>
              <a:defRPr sz="1200">
                <a:solidFill>
                  <a:schemeClr val="tx1"/>
                </a:solidFill>
                <a:latin typeface="Calibri" pitchFamily="34" charset="0"/>
              </a:defRPr>
            </a:lvl9pPr>
          </a:lstStyle>
          <a:p>
            <a:fld id="{8B31EDCE-2FC2-48DE-93F5-78BFC5B3C2AF}" type="slidenum">
              <a:rPr lang="ru-RU" altLang="ru-RU" smtClean="0">
                <a:solidFill>
                  <a:prstClr val="black"/>
                </a:solidFill>
                <a:latin typeface="Arial" pitchFamily="34" charset="0"/>
              </a:rPr>
              <a:pPr/>
              <a:t>1</a:t>
            </a:fld>
            <a:endParaRPr lang="ru-RU" altLang="ru-RU" dirty="0" smtClean="0">
              <a:solidFill>
                <a:prstClr val="black"/>
              </a:solidFill>
              <a:latin typeface="Arial" pitchFamily="34" charset="0"/>
            </a:endParaRPr>
          </a:p>
        </p:txBody>
      </p:sp>
    </p:spTree>
    <p:extLst>
      <p:ext uri="{BB962C8B-B14F-4D97-AF65-F5344CB8AC3E}">
        <p14:creationId xmlns:p14="http://schemas.microsoft.com/office/powerpoint/2010/main" val="2354105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D11CDE3-1C5D-40EF-AD86-C59F4683A3D6}" type="datetime1">
              <a:rPr lang="ru-RU">
                <a:solidFill>
                  <a:prstClr val="black">
                    <a:tint val="75000"/>
                  </a:prstClr>
                </a:solidFill>
              </a:rPr>
              <a:pPr>
                <a:defRPr/>
              </a:pPr>
              <a:t>21.09.2017</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7A362CD4-50CF-4FA6-9880-CB3F7C85A955}" type="slidenum">
              <a:rPr lang="ru-RU" altLang="ru-RU"/>
              <a:pPr>
                <a:defRPr/>
              </a:pPr>
              <a:t>‹#›</a:t>
            </a:fld>
            <a:endParaRPr lang="ru-RU" altLang="ru-RU" dirty="0"/>
          </a:p>
        </p:txBody>
      </p:sp>
    </p:spTree>
    <p:extLst>
      <p:ext uri="{BB962C8B-B14F-4D97-AF65-F5344CB8AC3E}">
        <p14:creationId xmlns:p14="http://schemas.microsoft.com/office/powerpoint/2010/main" val="444275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E912183-51FE-439D-B91E-ECBD2255602C}" type="datetime1">
              <a:rPr lang="ru-RU">
                <a:solidFill>
                  <a:prstClr val="black">
                    <a:tint val="75000"/>
                  </a:prstClr>
                </a:solidFill>
              </a:rPr>
              <a:pPr>
                <a:defRPr/>
              </a:pPr>
              <a:t>21.09.2017</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C4F96AE-F8BB-4775-95CA-27F4B3FFC4C4}" type="slidenum">
              <a:rPr lang="ru-RU" altLang="ru-RU"/>
              <a:pPr>
                <a:defRPr/>
              </a:pPr>
              <a:t>‹#›</a:t>
            </a:fld>
            <a:endParaRPr lang="ru-RU" altLang="ru-RU" dirty="0"/>
          </a:p>
        </p:txBody>
      </p:sp>
    </p:spTree>
    <p:extLst>
      <p:ext uri="{BB962C8B-B14F-4D97-AF65-F5344CB8AC3E}">
        <p14:creationId xmlns:p14="http://schemas.microsoft.com/office/powerpoint/2010/main" val="306457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6" y="365125"/>
            <a:ext cx="1971675"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2"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2F13D49-6AB2-485E-BEA4-C34C57B14294}" type="datetime1">
              <a:rPr lang="ru-RU">
                <a:solidFill>
                  <a:prstClr val="black">
                    <a:tint val="75000"/>
                  </a:prstClr>
                </a:solidFill>
              </a:rPr>
              <a:pPr>
                <a:defRPr/>
              </a:pPr>
              <a:t>21.09.2017</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8D346FBB-1DF7-4425-8755-130DE1F91D7D}" type="slidenum">
              <a:rPr lang="ru-RU" altLang="ru-RU"/>
              <a:pPr>
                <a:defRPr/>
              </a:pPr>
              <a:t>‹#›</a:t>
            </a:fld>
            <a:endParaRPr lang="ru-RU" altLang="ru-RU" dirty="0"/>
          </a:p>
        </p:txBody>
      </p:sp>
    </p:spTree>
    <p:extLst>
      <p:ext uri="{BB962C8B-B14F-4D97-AF65-F5344CB8AC3E}">
        <p14:creationId xmlns:p14="http://schemas.microsoft.com/office/powerpoint/2010/main" val="387606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DE3F835-BFC8-4307-92E6-88EB9CDBE1E0}" type="datetime1">
              <a:rPr lang="ru-RU">
                <a:solidFill>
                  <a:prstClr val="black">
                    <a:tint val="75000"/>
                  </a:prstClr>
                </a:solidFill>
              </a:rPr>
              <a:pPr>
                <a:defRPr/>
              </a:pPr>
              <a:t>21.09.2017</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2377A2B-B5F5-4D1F-81EE-06AA310F5956}" type="slidenum">
              <a:rPr lang="ru-RU" altLang="ru-RU"/>
              <a:pPr>
                <a:defRPr/>
              </a:pPr>
              <a:t>‹#›</a:t>
            </a:fld>
            <a:endParaRPr lang="ru-RU" altLang="ru-RU" dirty="0"/>
          </a:p>
        </p:txBody>
      </p:sp>
    </p:spTree>
    <p:extLst>
      <p:ext uri="{BB962C8B-B14F-4D97-AF65-F5344CB8AC3E}">
        <p14:creationId xmlns:p14="http://schemas.microsoft.com/office/powerpoint/2010/main" val="2972338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43"/>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8"/>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F313BFC9-316D-467B-8121-63D561FCB120}" type="datetime1">
              <a:rPr lang="ru-RU">
                <a:solidFill>
                  <a:prstClr val="black">
                    <a:tint val="75000"/>
                  </a:prstClr>
                </a:solidFill>
              </a:rPr>
              <a:pPr>
                <a:defRPr/>
              </a:pPr>
              <a:t>21.09.2017</a:t>
            </a:fld>
            <a:endParaRPr lang="ru-RU" dirty="0">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F6D32C0B-7F0C-4EA8-A076-81CFDBF59A64}" type="slidenum">
              <a:rPr lang="ru-RU" altLang="ru-RU"/>
              <a:pPr>
                <a:defRPr/>
              </a:pPr>
              <a:t>‹#›</a:t>
            </a:fld>
            <a:endParaRPr lang="ru-RU" altLang="ru-RU" dirty="0"/>
          </a:p>
        </p:txBody>
      </p:sp>
    </p:spTree>
    <p:extLst>
      <p:ext uri="{BB962C8B-B14F-4D97-AF65-F5344CB8AC3E}">
        <p14:creationId xmlns:p14="http://schemas.microsoft.com/office/powerpoint/2010/main" val="2235503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8C287E6-7B32-48DC-9D47-9605317F7543}" type="datetime1">
              <a:rPr lang="ru-RU">
                <a:solidFill>
                  <a:prstClr val="black">
                    <a:tint val="75000"/>
                  </a:prstClr>
                </a:solidFill>
              </a:rPr>
              <a:pPr>
                <a:defRPr/>
              </a:pPr>
              <a:t>21.09.2017</a:t>
            </a:fld>
            <a:endParaRPr lang="ru-RU" dirty="0">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0F48A65-7172-42D8-8BEC-B21203F16069}" type="slidenum">
              <a:rPr lang="ru-RU" altLang="ru-RU"/>
              <a:pPr>
                <a:defRPr/>
              </a:pPr>
              <a:t>‹#›</a:t>
            </a:fld>
            <a:endParaRPr lang="ru-RU" altLang="ru-RU" dirty="0"/>
          </a:p>
        </p:txBody>
      </p:sp>
    </p:spTree>
    <p:extLst>
      <p:ext uri="{BB962C8B-B14F-4D97-AF65-F5344CB8AC3E}">
        <p14:creationId xmlns:p14="http://schemas.microsoft.com/office/powerpoint/2010/main" val="2476139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9"/>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2"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2"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E244277-4CAA-4B89-91B7-96B4D172FEA2}" type="datetime1">
              <a:rPr lang="ru-RU">
                <a:solidFill>
                  <a:prstClr val="black">
                    <a:tint val="75000"/>
                  </a:prstClr>
                </a:solidFill>
              </a:rPr>
              <a:pPr>
                <a:defRPr/>
              </a:pPr>
              <a:t>21.09.2017</a:t>
            </a:fld>
            <a:endParaRPr lang="ru-RU" dirty="0">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3CD7F516-DE25-4482-9630-51C07F8855EB}" type="slidenum">
              <a:rPr lang="ru-RU" altLang="ru-RU"/>
              <a:pPr>
                <a:defRPr/>
              </a:pPr>
              <a:t>‹#›</a:t>
            </a:fld>
            <a:endParaRPr lang="ru-RU" altLang="ru-RU" dirty="0"/>
          </a:p>
        </p:txBody>
      </p:sp>
    </p:spTree>
    <p:extLst>
      <p:ext uri="{BB962C8B-B14F-4D97-AF65-F5344CB8AC3E}">
        <p14:creationId xmlns:p14="http://schemas.microsoft.com/office/powerpoint/2010/main" val="1138812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48BD743-B275-44AB-9B9F-DC1D980EFAC2}" type="datetime1">
              <a:rPr lang="ru-RU">
                <a:solidFill>
                  <a:prstClr val="black">
                    <a:tint val="75000"/>
                  </a:prstClr>
                </a:solidFill>
              </a:rPr>
              <a:pPr>
                <a:defRPr/>
              </a:pPr>
              <a:t>21.09.2017</a:t>
            </a:fld>
            <a:endParaRPr lang="ru-RU" dirty="0">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5E1F45E-3B07-49CB-A49B-4D41253E9C55}" type="slidenum">
              <a:rPr lang="ru-RU" altLang="ru-RU"/>
              <a:pPr>
                <a:defRPr/>
              </a:pPr>
              <a:t>‹#›</a:t>
            </a:fld>
            <a:endParaRPr lang="ru-RU" altLang="ru-RU" dirty="0"/>
          </a:p>
        </p:txBody>
      </p:sp>
    </p:spTree>
    <p:extLst>
      <p:ext uri="{BB962C8B-B14F-4D97-AF65-F5344CB8AC3E}">
        <p14:creationId xmlns:p14="http://schemas.microsoft.com/office/powerpoint/2010/main" val="3670409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CDC0475-3DAF-4EBE-BC8A-E581441FF059}" type="datetime1">
              <a:rPr lang="ru-RU">
                <a:solidFill>
                  <a:prstClr val="black">
                    <a:tint val="75000"/>
                  </a:prstClr>
                </a:solidFill>
              </a:rPr>
              <a:pPr>
                <a:defRPr/>
              </a:pPr>
              <a:t>21.09.2017</a:t>
            </a:fld>
            <a:endParaRPr lang="ru-RU" dirty="0">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02209804-0D71-4FFC-85D2-1A66C865A54B}" type="slidenum">
              <a:rPr lang="ru-RU" altLang="ru-RU"/>
              <a:pPr>
                <a:defRPr/>
              </a:pPr>
              <a:t>‹#›</a:t>
            </a:fld>
            <a:endParaRPr lang="ru-RU" altLang="ru-RU" dirty="0"/>
          </a:p>
        </p:txBody>
      </p:sp>
    </p:spTree>
    <p:extLst>
      <p:ext uri="{BB962C8B-B14F-4D97-AF65-F5344CB8AC3E}">
        <p14:creationId xmlns:p14="http://schemas.microsoft.com/office/powerpoint/2010/main" val="1994308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391" y="987430"/>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4C304CA-AB70-4235-95FD-AC7AB9C88504}" type="datetime1">
              <a:rPr lang="ru-RU">
                <a:solidFill>
                  <a:prstClr val="black">
                    <a:tint val="75000"/>
                  </a:prstClr>
                </a:solidFill>
              </a:rPr>
              <a:pPr>
                <a:defRPr/>
              </a:pPr>
              <a:t>21.09.2017</a:t>
            </a:fld>
            <a:endParaRPr lang="ru-RU" dirty="0">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7E63444-F408-4219-A8C6-EC084C221C85}" type="slidenum">
              <a:rPr lang="ru-RU" altLang="ru-RU"/>
              <a:pPr>
                <a:defRPr/>
              </a:pPr>
              <a:t>‹#›</a:t>
            </a:fld>
            <a:endParaRPr lang="ru-RU" altLang="ru-RU" dirty="0"/>
          </a:p>
        </p:txBody>
      </p:sp>
    </p:spTree>
    <p:extLst>
      <p:ext uri="{BB962C8B-B14F-4D97-AF65-F5344CB8AC3E}">
        <p14:creationId xmlns:p14="http://schemas.microsoft.com/office/powerpoint/2010/main" val="3203992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391" y="987430"/>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58E2492-9777-4C55-B0DD-31C25B8337C5}" type="datetime1">
              <a:rPr lang="ru-RU">
                <a:solidFill>
                  <a:prstClr val="black">
                    <a:tint val="75000"/>
                  </a:prstClr>
                </a:solidFill>
              </a:rPr>
              <a:pPr>
                <a:defRPr/>
              </a:pPr>
              <a:t>21.09.2017</a:t>
            </a:fld>
            <a:endParaRPr lang="ru-RU" dirty="0">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dirty="0">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D776CA09-3E68-45BB-A868-494378437C9C}" type="slidenum">
              <a:rPr lang="ru-RU" altLang="ru-RU"/>
              <a:pPr>
                <a:defRPr/>
              </a:pPr>
              <a:t>‹#›</a:t>
            </a:fld>
            <a:endParaRPr lang="ru-RU" altLang="ru-RU" dirty="0"/>
          </a:p>
        </p:txBody>
      </p:sp>
    </p:spTree>
    <p:extLst>
      <p:ext uri="{BB962C8B-B14F-4D97-AF65-F5344CB8AC3E}">
        <p14:creationId xmlns:p14="http://schemas.microsoft.com/office/powerpoint/2010/main" val="962401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628650" y="365126"/>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E5E9F068-213D-4D46-A08A-69D1CDF584ED}" type="datetime1">
              <a:rPr lang="ru-RU">
                <a:solidFill>
                  <a:prstClr val="black">
                    <a:tint val="75000"/>
                  </a:prstClr>
                </a:solidFill>
              </a:rPr>
              <a:pPr>
                <a:defRPr/>
              </a:pPr>
              <a:t>21.09.2017</a:t>
            </a:fld>
            <a:endParaRPr lang="ru-RU" dirty="0">
              <a:solidFill>
                <a:prstClr val="black">
                  <a:tint val="75000"/>
                </a:prstClr>
              </a:solidFill>
            </a:endParaRPr>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ru-RU" dirty="0">
              <a:solidFill>
                <a:prstClr val="black">
                  <a:tint val="75000"/>
                </a:prstClr>
              </a:solidFill>
            </a:endParaRPr>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charset="0"/>
              </a:defRPr>
            </a:lvl1pPr>
          </a:lstStyle>
          <a:p>
            <a:pPr fontAlgn="base">
              <a:spcBef>
                <a:spcPct val="0"/>
              </a:spcBef>
              <a:spcAft>
                <a:spcPct val="0"/>
              </a:spcAft>
              <a:defRPr/>
            </a:pPr>
            <a:fld id="{BBB73D42-0058-495A-8DC5-9A0071C31585}" type="slidenum">
              <a:rPr lang="ru-RU" altLang="ru-RU"/>
              <a:pPr fontAlgn="base">
                <a:spcBef>
                  <a:spcPct val="0"/>
                </a:spcBef>
                <a:spcAft>
                  <a:spcPct val="0"/>
                </a:spcAft>
                <a:defRPr/>
              </a:pPr>
              <a:t>‹#›</a:t>
            </a:fld>
            <a:endParaRPr lang="ru-RU" altLang="ru-RU" dirty="0"/>
          </a:p>
        </p:txBody>
      </p:sp>
    </p:spTree>
    <p:extLst>
      <p:ext uri="{BB962C8B-B14F-4D97-AF65-F5344CB8AC3E}">
        <p14:creationId xmlns:p14="http://schemas.microsoft.com/office/powerpoint/2010/main" val="5154968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consultantplus://offline/ref=139B7B3E96D0A23BE6C598F548FA6803ABED696013C9C07014D02A52B317989D39BB4F3D64AC0B9CW3OFI" TargetMode="External"/><Relationship Id="rId2" Type="http://schemas.openxmlformats.org/officeDocument/2006/relationships/hyperlink" Target="consultantplus://offline/ref=139B7B3E96D0A23BE6C598F548FA6803ABED696013C9C07014D02A52B317989D39BB4F3D64AD0899W3O8I" TargetMode="External"/><Relationship Id="rId1" Type="http://schemas.openxmlformats.org/officeDocument/2006/relationships/slideLayout" Target="../slideLayouts/slideLayout7.xml"/><Relationship Id="rId4" Type="http://schemas.openxmlformats.org/officeDocument/2006/relationships/hyperlink" Target="consultantplus://offline/ref=139B7B3E96D0A23BE6C598F548FA6803ABED696013C9C07014D02A52B317989D39BB4F3D64AD0A9EW3ODI"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consultantplus://offline/ref=CB96017742F3BBC751EA4DD529883841ACCAE1213618138593CF839AE05CC56A010051623B71B72Bn4f4O" TargetMode="External"/><Relationship Id="rId2" Type="http://schemas.openxmlformats.org/officeDocument/2006/relationships/hyperlink" Target="consultantplus://offline/ref=CB96017742F3BBC751EA4DD529883841ACCAE1213618138593CF839AE0n5fCO" TargetMode="External"/><Relationship Id="rId1" Type="http://schemas.openxmlformats.org/officeDocument/2006/relationships/slideLayout" Target="../slideLayouts/slideLayout7.xml"/><Relationship Id="rId6" Type="http://schemas.openxmlformats.org/officeDocument/2006/relationships/hyperlink" Target="consultantplus://offline/ref=CB96017742F3BBC751EA4DD529883841AFC3E2203C4F4487C29A8D9FE80C8D7A4F455C633B72nBf3O" TargetMode="External"/><Relationship Id="rId5" Type="http://schemas.openxmlformats.org/officeDocument/2006/relationships/hyperlink" Target="consultantplus://offline/ref=CB96017742F3BBC751EA4DD529883841ACCAE1213618138593CF839AE05CC56A010051623B70B42Fn4f5O" TargetMode="External"/><Relationship Id="rId4" Type="http://schemas.openxmlformats.org/officeDocument/2006/relationships/hyperlink" Target="consultantplus://offline/ref=CB96017742F3BBC751EA4DD529883841ACCAE1213618138593CF839AE05CC56A010051623B70B52Cn4f2O"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consultantplus://offline/ref=4ECDAF03391405453D02A14D132E75DAD1AB35534F2742B76F0B60DBD5C2eAI"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hyperlink" Target="http://www.zakonprost.ru/content/base/47037#c1d12"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hyperlink" Target="http://www.zakonprost.ru/content/base/47037#c1d12"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hyperlink" Target="consultantplus://offline/ref=D38CFFFF9407A2E18979B193ECBF8E26C1C8D65B0CCDA80D82A89EDBCFEF97CE2156C034FCC72Ct5O"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hyperlink" Target="consultantplus://offline/ref=0BA2A8089513EC241891F1E520BBA66276CE7F3EA3981C2B51FD87D50661E8409E4A6CD0FA1DE49FEDGFJ" TargetMode="External"/><Relationship Id="rId2" Type="http://schemas.openxmlformats.org/officeDocument/2006/relationships/hyperlink" Target="consultantplus://offline/ref=0BA2A8089513EC241891F1E520BBA66276CE7F3EA3981C2B51FD87D50661E8409E4A6CD0FA1CE394EDG3J" TargetMode="Externa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hyperlink" Target="http://docs.cntd.ru/document/902249301" TargetMode="External"/><Relationship Id="rId2" Type="http://schemas.openxmlformats.org/officeDocument/2006/relationships/hyperlink" Target="http://docs.cntd.ru/document/901774800"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consultantplus://offline/ref=639B6EC8C40767B112DDD9EAD71CB222C8D6594995C655B31356961F4F3C78D64E8E1FC8C07BxBN" TargetMode="External"/><Relationship Id="rId2" Type="http://schemas.openxmlformats.org/officeDocument/2006/relationships/hyperlink" Target="consultantplus://offline/ref=639B6EC8C40767B112DDD9EAD71CB222C8D6594995C655B31356961F4F3C78D64E8E1FCAC07BxDN" TargetMode="External"/><Relationship Id="rId1" Type="http://schemas.openxmlformats.org/officeDocument/2006/relationships/slideLayout" Target="../slideLayouts/slideLayout7.xml"/><Relationship Id="rId4" Type="http://schemas.openxmlformats.org/officeDocument/2006/relationships/hyperlink" Target="consultantplus://offline/ref=639B6EC8C40767B112DDD9EAD71CB222C8D6594995C655B31356961F4F3C78D64E8E1FCAC1BCEB2479x0N"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hyperlink" Target="consultantplus://offline/ref=5CB5E174B5E5E13B3AF320076D4447EC637386A4E98C15DD9BA94E7DCA60C367F71B79F53E2AE22FmEo8H" TargetMode="External"/><Relationship Id="rId2" Type="http://schemas.openxmlformats.org/officeDocument/2006/relationships/hyperlink" Target="consultantplus://offline/ref=5CB5E174B5E5E13B3AF320076D4447EC637386A4E98C15DD9BA94E7DCA60C367F71B79F53E2AE22DmEoEH" TargetMode="Externa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hyperlink" Target="http://base.garant.ru/12128965/5/#block_292" TargetMode="External"/><Relationship Id="rId7" Type="http://schemas.openxmlformats.org/officeDocument/2006/relationships/hyperlink" Target="http://base.garant.ru/12125505/" TargetMode="External"/><Relationship Id="rId2" Type="http://schemas.openxmlformats.org/officeDocument/2006/relationships/hyperlink" Target="http://base.garant.ru/12128965/5/#block_291" TargetMode="External"/><Relationship Id="rId1" Type="http://schemas.openxmlformats.org/officeDocument/2006/relationships/slideLayout" Target="../slideLayouts/slideLayout7.xml"/><Relationship Id="rId6" Type="http://schemas.openxmlformats.org/officeDocument/2006/relationships/hyperlink" Target="http://base.garant.ru/12109720/" TargetMode="External"/><Relationship Id="rId5" Type="http://schemas.openxmlformats.org/officeDocument/2006/relationships/hyperlink" Target="http://base.garant.ru/12125505/3/#block_307" TargetMode="External"/><Relationship Id="rId4" Type="http://schemas.openxmlformats.org/officeDocument/2006/relationships/hyperlink" Target="http://base.garant.ru/12128965/5/#block_341"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base.garant.ru/12125505/7/#block_704" TargetMode="External"/><Relationship Id="rId2" Type="http://schemas.openxmlformats.org/officeDocument/2006/relationships/hyperlink" Target="http://base.garant.ru/12125505/3/#block_11" TargetMode="Externa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8" Type="http://schemas.openxmlformats.org/officeDocument/2006/relationships/hyperlink" Target="http://base.garant.ru/12125505/7/#block_706" TargetMode="External"/><Relationship Id="rId3" Type="http://schemas.openxmlformats.org/officeDocument/2006/relationships/hyperlink" Target="http://base.garant.ru/12125505/3/#block_11" TargetMode="External"/><Relationship Id="rId7" Type="http://schemas.openxmlformats.org/officeDocument/2006/relationships/hyperlink" Target="http://base.garant.ru/12125505/7/#block_703" TargetMode="External"/><Relationship Id="rId2" Type="http://schemas.openxmlformats.org/officeDocument/2006/relationships/hyperlink" Target="http://base.garant.ru/10164072/4/#block_59" TargetMode="External"/><Relationship Id="rId1" Type="http://schemas.openxmlformats.org/officeDocument/2006/relationships/slideLayout" Target="../slideLayouts/slideLayout7.xml"/><Relationship Id="rId6" Type="http://schemas.openxmlformats.org/officeDocument/2006/relationships/hyperlink" Target="http://base.garant.ru/12125505/7/#block_702" TargetMode="External"/><Relationship Id="rId5" Type="http://schemas.openxmlformats.org/officeDocument/2006/relationships/hyperlink" Target="http://base.garant.ru/12125505/" TargetMode="External"/><Relationship Id="rId4" Type="http://schemas.openxmlformats.org/officeDocument/2006/relationships/hyperlink" Target="http://base.garant.ru/12109720/" TargetMode="External"/></Relationships>
</file>

<file path=ppt/slides/_rels/slide58.xml.rels><?xml version="1.0" encoding="UTF-8" standalone="yes"?>
<Relationships xmlns="http://schemas.openxmlformats.org/package/2006/relationships"><Relationship Id="rId2" Type="http://schemas.openxmlformats.org/officeDocument/2006/relationships/hyperlink" Target="http://base.garant.ru/12125505/7/#block_705" TargetMode="Externa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hyperlink" Target="http://base.garant.ru/12123875/5/#block_131" TargetMode="External"/><Relationship Id="rId2" Type="http://schemas.openxmlformats.org/officeDocument/2006/relationships/hyperlink" Target="http://base.garant.ru/70175442/" TargetMode="External"/><Relationship Id="rId1" Type="http://schemas.openxmlformats.org/officeDocument/2006/relationships/slideLayout" Target="../slideLayouts/slideLayout7.xml"/><Relationship Id="rId5" Type="http://schemas.openxmlformats.org/officeDocument/2006/relationships/hyperlink" Target="http://base.garant.ru/12123875/3/#block_912" TargetMode="External"/><Relationship Id="rId4" Type="http://schemas.openxmlformats.org/officeDocument/2006/relationships/hyperlink" Target="http://base.garant.ru/12128965/5/#block_297"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www.mebelizh.ru/images_editor/875346_thumb.gif"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31979" y="1052736"/>
            <a:ext cx="8496944" cy="1384995"/>
          </a:xfrm>
          <a:prstGeom prst="rect">
            <a:avLst/>
          </a:prstGeom>
        </p:spPr>
        <p:txBody>
          <a:bodyPr wrap="square">
            <a:spAutoFit/>
          </a:bodyPr>
          <a:lstStyle/>
          <a:p>
            <a:pPr algn="ctr"/>
            <a:r>
              <a:rPr lang="ru-RU" altLang="ru-RU" sz="2800" dirty="0"/>
              <a:t>Всероссийское совещание по вопросам бюджетного (бухгалтерского) учета и формирования бюджетной (бухгалтерской) </a:t>
            </a:r>
            <a:r>
              <a:rPr lang="ru-RU" altLang="ru-RU" sz="2800" dirty="0" smtClean="0"/>
              <a:t>отчетности</a:t>
            </a:r>
            <a:endParaRPr lang="ru-RU" sz="2800" dirty="0"/>
          </a:p>
        </p:txBody>
      </p:sp>
      <p:sp>
        <p:nvSpPr>
          <p:cNvPr id="5" name="Прямоугольник 4"/>
          <p:cNvSpPr/>
          <p:nvPr/>
        </p:nvSpPr>
        <p:spPr>
          <a:xfrm>
            <a:off x="179512" y="6309320"/>
            <a:ext cx="2671116" cy="369332"/>
          </a:xfrm>
          <a:prstGeom prst="rect">
            <a:avLst/>
          </a:prstGeom>
        </p:spPr>
        <p:txBody>
          <a:bodyPr wrap="none">
            <a:spAutoFit/>
          </a:bodyPr>
          <a:lstStyle/>
          <a:p>
            <a:pPr algn="ctr">
              <a:defRPr/>
            </a:pPr>
            <a:r>
              <a:rPr lang="ru-RU" dirty="0"/>
              <a:t>18-22 сентября 2017 года</a:t>
            </a:r>
          </a:p>
        </p:txBody>
      </p:sp>
      <p:sp>
        <p:nvSpPr>
          <p:cNvPr id="6" name="Прямоугольник 5"/>
          <p:cNvSpPr/>
          <p:nvPr/>
        </p:nvSpPr>
        <p:spPr>
          <a:xfrm>
            <a:off x="6372200" y="6309320"/>
            <a:ext cx="2376264" cy="523220"/>
          </a:xfrm>
          <a:prstGeom prst="rect">
            <a:avLst/>
          </a:prstGeom>
        </p:spPr>
        <p:txBody>
          <a:bodyPr wrap="square">
            <a:spAutoFit/>
          </a:bodyPr>
          <a:lstStyle/>
          <a:p>
            <a:pPr algn="ctr">
              <a:defRPr/>
            </a:pPr>
            <a:r>
              <a:rPr lang="ru-RU" sz="2800" b="1" dirty="0">
                <a:latin typeface="Monotype Corsiva" pitchFamily="66" charset="0"/>
              </a:rPr>
              <a:t>Т.А. </a:t>
            </a:r>
            <a:r>
              <a:rPr lang="ru-RU" sz="2800" b="1" dirty="0" err="1">
                <a:latin typeface="Monotype Corsiva" pitchFamily="66" charset="0"/>
              </a:rPr>
              <a:t>Зачиняева</a:t>
            </a:r>
            <a:endParaRPr lang="ru-RU" sz="2800" b="1" dirty="0">
              <a:latin typeface="Monotype Corsiva" pitchFamily="66" charset="0"/>
            </a:endParaRPr>
          </a:p>
        </p:txBody>
      </p:sp>
      <p:pic>
        <p:nvPicPr>
          <p:cNvPr id="7" name="Picture 5"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231" y="2579482"/>
            <a:ext cx="3392366" cy="3914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6104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10</a:t>
            </a:fld>
            <a:endParaRPr lang="ru-RU" altLang="ru-RU" dirty="0"/>
          </a:p>
        </p:txBody>
      </p:sp>
      <p:sp>
        <p:nvSpPr>
          <p:cNvPr id="3" name="Прямоугольник 2"/>
          <p:cNvSpPr/>
          <p:nvPr/>
        </p:nvSpPr>
        <p:spPr>
          <a:xfrm>
            <a:off x="251520" y="2132856"/>
            <a:ext cx="8047806" cy="33843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1"/>
                </a:solidFill>
              </a:rPr>
              <a:t>3</a:t>
            </a:r>
            <a:r>
              <a:rPr lang="ru-RU" sz="2800" dirty="0" smtClean="0">
                <a:solidFill>
                  <a:schemeClr val="tx1"/>
                </a:solidFill>
              </a:rPr>
              <a:t>. Коммуникации внутри зданий. Учет</a:t>
            </a:r>
            <a:endParaRPr lang="ru-RU" sz="2800" dirty="0">
              <a:solidFill>
                <a:schemeClr val="tx1"/>
              </a:solidFill>
            </a:endParaRPr>
          </a:p>
        </p:txBody>
      </p:sp>
    </p:spTree>
    <p:extLst>
      <p:ext uri="{BB962C8B-B14F-4D97-AF65-F5344CB8AC3E}">
        <p14:creationId xmlns:p14="http://schemas.microsoft.com/office/powerpoint/2010/main" val="26377639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11</a:t>
            </a:fld>
            <a:endParaRPr lang="ru-RU" altLang="ru-RU" dirty="0"/>
          </a:p>
        </p:txBody>
      </p:sp>
      <p:sp>
        <p:nvSpPr>
          <p:cNvPr id="3" name="Прямоугольник 2"/>
          <p:cNvSpPr/>
          <p:nvPr/>
        </p:nvSpPr>
        <p:spPr>
          <a:xfrm>
            <a:off x="683568" y="908720"/>
            <a:ext cx="8208912" cy="4401205"/>
          </a:xfrm>
          <a:prstGeom prst="rect">
            <a:avLst/>
          </a:prstGeom>
        </p:spPr>
        <p:txBody>
          <a:bodyPr wrap="square">
            <a:spAutoFit/>
          </a:bodyPr>
          <a:lstStyle/>
          <a:p>
            <a:pPr algn="ctr"/>
            <a:r>
              <a:rPr lang="ru-RU" sz="2400" dirty="0">
                <a:latin typeface="Times New Roman" panose="02020603050405020304" pitchFamily="18" charset="0"/>
                <a:ea typeface="Calibri" panose="020F0502020204030204" pitchFamily="34" charset="0"/>
              </a:rPr>
              <a:t>коммуникации внутри зданий, необходимые для их эксплуатации, в частности система отопления, включая котельную установку для отопления (если последняя находится в самом здании); внутренняя сеть водопровода, газопровода и канализации со всеми устройствами; внутренняя сеть силовой и осветительной электропроводки со всей осветительной арматурой; внутренние телефонные и сигнализационные сети; вентиляционные устройства </a:t>
            </a:r>
            <a:r>
              <a:rPr lang="ru-RU" sz="2400" dirty="0" err="1">
                <a:latin typeface="Times New Roman" panose="02020603050405020304" pitchFamily="18" charset="0"/>
                <a:ea typeface="Calibri" panose="020F0502020204030204" pitchFamily="34" charset="0"/>
              </a:rPr>
              <a:t>общесанитарного</a:t>
            </a:r>
            <a:r>
              <a:rPr lang="ru-RU" sz="2400" dirty="0">
                <a:latin typeface="Times New Roman" panose="02020603050405020304" pitchFamily="18" charset="0"/>
                <a:ea typeface="Calibri" panose="020F0502020204030204" pitchFamily="34" charset="0"/>
              </a:rPr>
              <a:t> назначения; подъемники и лифты, входят в состав здания </a:t>
            </a:r>
            <a:r>
              <a:rPr lang="ru-RU" sz="3200" b="1" dirty="0">
                <a:latin typeface="Times New Roman" panose="02020603050405020304" pitchFamily="18" charset="0"/>
                <a:ea typeface="Calibri" panose="020F0502020204030204" pitchFamily="34" charset="0"/>
              </a:rPr>
              <a:t>и отдельными инвентарными объектами не являются</a:t>
            </a:r>
            <a:endParaRPr lang="ru-RU" sz="3200" b="1" dirty="0"/>
          </a:p>
        </p:txBody>
      </p:sp>
      <p:sp>
        <p:nvSpPr>
          <p:cNvPr id="4" name="Прямоугольник 3"/>
          <p:cNvSpPr/>
          <p:nvPr/>
        </p:nvSpPr>
        <p:spPr>
          <a:xfrm>
            <a:off x="251520" y="5229200"/>
            <a:ext cx="8892480" cy="954107"/>
          </a:xfrm>
          <a:prstGeom prst="rect">
            <a:avLst/>
          </a:prstGeom>
        </p:spPr>
        <p:txBody>
          <a:bodyPr wrap="square">
            <a:spAutoFit/>
          </a:bodyPr>
          <a:lstStyle/>
          <a:p>
            <a:pPr algn="ctr"/>
            <a:r>
              <a:rPr lang="ru-RU" sz="2800" dirty="0">
                <a:latin typeface="Times New Roman" panose="02020603050405020304" pitchFamily="18" charset="0"/>
                <a:ea typeface="Calibri" panose="020F0502020204030204" pitchFamily="34" charset="0"/>
              </a:rPr>
              <a:t>К самостоятельным инвентарным объектам относится оборудование указанных </a:t>
            </a:r>
            <a:r>
              <a:rPr lang="ru-RU" sz="2800" dirty="0" smtClean="0">
                <a:latin typeface="Times New Roman" panose="02020603050405020304" pitchFamily="18" charset="0"/>
                <a:ea typeface="Calibri" panose="020F0502020204030204" pitchFamily="34" charset="0"/>
              </a:rPr>
              <a:t>систем</a:t>
            </a:r>
            <a:endParaRPr lang="ru-RU" sz="2800" dirty="0"/>
          </a:p>
        </p:txBody>
      </p:sp>
    </p:spTree>
    <p:extLst>
      <p:ext uri="{BB962C8B-B14F-4D97-AF65-F5344CB8AC3E}">
        <p14:creationId xmlns:p14="http://schemas.microsoft.com/office/powerpoint/2010/main" val="3563131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12</a:t>
            </a:fld>
            <a:endParaRPr lang="ru-RU" alt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3174549704"/>
              </p:ext>
            </p:extLst>
          </p:nvPr>
        </p:nvGraphicFramePr>
        <p:xfrm>
          <a:off x="628650" y="1052736"/>
          <a:ext cx="8263830" cy="5486400"/>
        </p:xfrm>
        <a:graphic>
          <a:graphicData uri="http://schemas.openxmlformats.org/drawingml/2006/table">
            <a:tbl>
              <a:tblPr>
                <a:tableStyleId>{5C22544A-7EE6-4342-B048-85BDC9FD1C3A}</a:tableStyleId>
              </a:tblPr>
              <a:tblGrid>
                <a:gridCol w="8263830"/>
              </a:tblGrid>
              <a:tr h="3619118">
                <a:tc>
                  <a:txBody>
                    <a:bodyPr/>
                    <a:lstStyle/>
                    <a:p>
                      <a:pPr indent="342900" algn="just">
                        <a:spcBef>
                          <a:spcPts val="1100"/>
                        </a:spcBef>
                        <a:spcAft>
                          <a:spcPts val="0"/>
                        </a:spcAft>
                      </a:pPr>
                      <a:r>
                        <a:rPr lang="ru-RU" sz="2400" dirty="0" err="1">
                          <a:effectLst/>
                        </a:rPr>
                        <a:t>Разукомплектация</a:t>
                      </a:r>
                      <a:r>
                        <a:rPr lang="ru-RU" sz="2400" dirty="0">
                          <a:effectLst/>
                        </a:rPr>
                        <a:t> объекта основного средства, являющегося единицей инвентарного учета, при внесении изменений в данные бухгалтерского учета, </a:t>
                      </a:r>
                      <a:r>
                        <a:rPr lang="ru-RU" sz="2400" dirty="0" smtClean="0">
                          <a:effectLst/>
                        </a:rPr>
                        <a:t>отражается </a:t>
                      </a:r>
                      <a:r>
                        <a:rPr lang="ru-RU" sz="2400" dirty="0">
                          <a:effectLst/>
                        </a:rPr>
                        <a:t>по его первоначальной (балансовой) стоимости по дебету соответствующих счетов аналитического учета счета </a:t>
                      </a:r>
                      <a:r>
                        <a:rPr lang="ru-RU" sz="2400" u="none" strike="noStrike" dirty="0">
                          <a:effectLst/>
                          <a:hlinkClick r:id="rId2"/>
                        </a:rPr>
                        <a:t>010400000</a:t>
                      </a:r>
                      <a:r>
                        <a:rPr lang="ru-RU" sz="2400" dirty="0">
                          <a:effectLst/>
                        </a:rPr>
                        <a:t> </a:t>
                      </a:r>
                      <a:r>
                        <a:rPr lang="ru-RU" sz="2400" dirty="0" smtClean="0">
                          <a:effectLst/>
                        </a:rPr>
                        <a:t>«Амортизация», </a:t>
                      </a:r>
                      <a:r>
                        <a:rPr lang="ru-RU" sz="2400" dirty="0">
                          <a:effectLst/>
                        </a:rPr>
                        <a:t>счета </a:t>
                      </a:r>
                      <a:r>
                        <a:rPr lang="ru-RU" sz="2400" u="none" strike="noStrike" dirty="0">
                          <a:effectLst/>
                          <a:hlinkClick r:id="rId3"/>
                        </a:rPr>
                        <a:t>040110172</a:t>
                      </a:r>
                      <a:r>
                        <a:rPr lang="ru-RU" sz="2400" dirty="0">
                          <a:effectLst/>
                        </a:rPr>
                        <a:t> </a:t>
                      </a:r>
                      <a:r>
                        <a:rPr lang="ru-RU" sz="2400" dirty="0" smtClean="0">
                          <a:effectLst/>
                        </a:rPr>
                        <a:t>«Доходы </a:t>
                      </a:r>
                      <a:r>
                        <a:rPr lang="ru-RU" sz="2400" dirty="0">
                          <a:effectLst/>
                        </a:rPr>
                        <a:t>от операций с </a:t>
                      </a:r>
                      <a:r>
                        <a:rPr lang="ru-RU" sz="2400" dirty="0" smtClean="0">
                          <a:effectLst/>
                        </a:rPr>
                        <a:t>активами» </a:t>
                      </a:r>
                      <a:r>
                        <a:rPr lang="ru-RU" sz="2400" dirty="0">
                          <a:effectLst/>
                        </a:rPr>
                        <a:t>и кредиту соответствующих счетов аналитического учета счета </a:t>
                      </a:r>
                      <a:r>
                        <a:rPr lang="ru-RU" sz="2400" u="none" strike="noStrike" dirty="0" smtClean="0">
                          <a:effectLst/>
                          <a:hlinkClick r:id="rId4"/>
                        </a:rPr>
                        <a:t>010100000</a:t>
                      </a:r>
                      <a:r>
                        <a:rPr lang="ru-RU" sz="2400" u="none" strike="noStrike" dirty="0" smtClean="0">
                          <a:effectLst/>
                        </a:rPr>
                        <a:t> «</a:t>
                      </a:r>
                      <a:r>
                        <a:rPr lang="ru-RU" sz="2400" dirty="0" smtClean="0">
                          <a:effectLst/>
                        </a:rPr>
                        <a:t>Основные средства». </a:t>
                      </a:r>
                      <a:r>
                        <a:rPr lang="ru-RU" sz="2400" dirty="0">
                          <a:effectLst/>
                        </a:rPr>
                        <a:t>Одновременно отражается принятие полученных по результатам </a:t>
                      </a:r>
                      <a:r>
                        <a:rPr lang="ru-RU" sz="2400" dirty="0" err="1">
                          <a:effectLst/>
                        </a:rPr>
                        <a:t>разукомплектации</a:t>
                      </a:r>
                      <a:r>
                        <a:rPr lang="ru-RU" sz="2400" dirty="0">
                          <a:effectLst/>
                        </a:rPr>
                        <a:t> новых инвентарных объектов учета - по дебету соответствующих счетов аналитического учета счета </a:t>
                      </a:r>
                      <a:r>
                        <a:rPr lang="ru-RU" sz="2400" u="none" strike="noStrike" dirty="0">
                          <a:effectLst/>
                          <a:hlinkClick r:id="rId4"/>
                        </a:rPr>
                        <a:t>010100000</a:t>
                      </a:r>
                      <a:r>
                        <a:rPr lang="ru-RU" sz="2400" dirty="0">
                          <a:effectLst/>
                        </a:rPr>
                        <a:t> </a:t>
                      </a:r>
                      <a:r>
                        <a:rPr lang="ru-RU" sz="2400" dirty="0" smtClean="0">
                          <a:effectLst/>
                        </a:rPr>
                        <a:t>«Основные средства» </a:t>
                      </a:r>
                      <a:r>
                        <a:rPr lang="ru-RU" sz="2400" dirty="0">
                          <a:effectLst/>
                        </a:rPr>
                        <a:t>и кредиту соответствующих счетов аналитического учета счета </a:t>
                      </a:r>
                      <a:r>
                        <a:rPr lang="ru-RU" sz="2400" u="none" strike="noStrike" dirty="0">
                          <a:effectLst/>
                          <a:hlinkClick r:id="rId2"/>
                        </a:rPr>
                        <a:t>010400000</a:t>
                      </a:r>
                      <a:r>
                        <a:rPr lang="ru-RU" sz="2400" dirty="0">
                          <a:effectLst/>
                        </a:rPr>
                        <a:t> </a:t>
                      </a:r>
                      <a:r>
                        <a:rPr lang="ru-RU" sz="2400" dirty="0" smtClean="0">
                          <a:effectLst/>
                        </a:rPr>
                        <a:t>«Амортизация», </a:t>
                      </a:r>
                      <a:r>
                        <a:rPr lang="ru-RU" sz="2400" dirty="0">
                          <a:effectLst/>
                        </a:rPr>
                        <a:t>счета </a:t>
                      </a:r>
                      <a:r>
                        <a:rPr lang="ru-RU" sz="2400" u="none" strike="noStrike" dirty="0">
                          <a:effectLst/>
                          <a:hlinkClick r:id="rId3"/>
                        </a:rPr>
                        <a:t>040110172</a:t>
                      </a:r>
                      <a:r>
                        <a:rPr lang="ru-RU" sz="2400" dirty="0">
                          <a:effectLst/>
                        </a:rPr>
                        <a:t> </a:t>
                      </a:r>
                      <a:r>
                        <a:rPr lang="ru-RU" sz="2400" dirty="0" smtClean="0">
                          <a:effectLst/>
                        </a:rPr>
                        <a:t>«Доходы </a:t>
                      </a:r>
                      <a:r>
                        <a:rPr lang="ru-RU" sz="2400" dirty="0">
                          <a:effectLst/>
                        </a:rPr>
                        <a:t>от операций с </a:t>
                      </a:r>
                      <a:r>
                        <a:rPr lang="ru-RU" sz="2400" dirty="0" smtClean="0">
                          <a:effectLst/>
                        </a:rPr>
                        <a:t>активами».</a:t>
                      </a:r>
                      <a:endParaRPr lang="ru-RU" sz="24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3626780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13</a:t>
            </a:fld>
            <a:endParaRPr lang="ru-RU" alt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2017107366"/>
              </p:ext>
            </p:extLst>
          </p:nvPr>
        </p:nvGraphicFramePr>
        <p:xfrm>
          <a:off x="628650" y="2060848"/>
          <a:ext cx="7886700" cy="2926080"/>
        </p:xfrm>
        <a:graphic>
          <a:graphicData uri="http://schemas.openxmlformats.org/drawingml/2006/table">
            <a:tbl>
              <a:tblPr>
                <a:tableStyleId>{5C22544A-7EE6-4342-B048-85BDC9FD1C3A}</a:tableStyleId>
              </a:tblPr>
              <a:tblGrid>
                <a:gridCol w="7886700"/>
              </a:tblGrid>
              <a:tr h="0">
                <a:tc>
                  <a:txBody>
                    <a:bodyPr/>
                    <a:lstStyle/>
                    <a:p>
                      <a:pPr algn="ctr">
                        <a:spcAft>
                          <a:spcPts val="0"/>
                        </a:spcAft>
                      </a:pPr>
                      <a:r>
                        <a:rPr lang="ru-RU" sz="2400" dirty="0">
                          <a:effectLst/>
                        </a:rPr>
                        <a:t>Корректировки учета основных средств осуществляются на основании бухгалтерской справки (Ф.0503833) со ссылкой на изменение законодательства и согласовывать ее с ГРБС не требуется. </a:t>
                      </a:r>
                      <a:endParaRPr lang="ru-RU" sz="2400" dirty="0" smtClean="0">
                        <a:effectLst/>
                      </a:endParaRPr>
                    </a:p>
                    <a:p>
                      <a:pPr algn="ctr">
                        <a:spcAft>
                          <a:spcPts val="0"/>
                        </a:spcAft>
                      </a:pPr>
                      <a:r>
                        <a:rPr lang="ru-RU" sz="2400" dirty="0" smtClean="0">
                          <a:effectLst/>
                        </a:rPr>
                        <a:t>Однако </a:t>
                      </a:r>
                      <a:r>
                        <a:rPr lang="ru-RU" sz="2400" dirty="0">
                          <a:effectLst/>
                        </a:rPr>
                        <a:t>при внесении изменений в учетную политику в случае, если не дано учреждению самостоятельно </a:t>
                      </a:r>
                      <a:r>
                        <a:rPr lang="ru-RU" sz="2400" dirty="0" smtClean="0">
                          <a:effectLst/>
                        </a:rPr>
                        <a:t>ее (учетную</a:t>
                      </a:r>
                      <a:r>
                        <a:rPr lang="ru-RU" sz="2400" baseline="0" dirty="0" smtClean="0">
                          <a:effectLst/>
                        </a:rPr>
                        <a:t> политику)</a:t>
                      </a:r>
                      <a:r>
                        <a:rPr lang="ru-RU" sz="2400" dirty="0" smtClean="0">
                          <a:effectLst/>
                        </a:rPr>
                        <a:t> </a:t>
                      </a:r>
                      <a:r>
                        <a:rPr lang="ru-RU" sz="2400" dirty="0">
                          <a:effectLst/>
                        </a:rPr>
                        <a:t>принимать, то необходимо согласовывать с </a:t>
                      </a:r>
                      <a:r>
                        <a:rPr lang="ru-RU" sz="2400" dirty="0" err="1">
                          <a:effectLst/>
                        </a:rPr>
                        <a:t>ГРБСом</a:t>
                      </a:r>
                      <a:r>
                        <a:rPr lang="ru-RU" sz="2400" dirty="0">
                          <a:effectLst/>
                        </a:rPr>
                        <a:t>.</a:t>
                      </a:r>
                      <a:endParaRPr lang="ru-RU" sz="24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32719749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14</a:t>
            </a:fld>
            <a:endParaRPr lang="ru-RU" altLang="ru-RU" dirty="0"/>
          </a:p>
        </p:txBody>
      </p:sp>
      <p:sp>
        <p:nvSpPr>
          <p:cNvPr id="3" name="Прямоугольник 2"/>
          <p:cNvSpPr/>
          <p:nvPr/>
        </p:nvSpPr>
        <p:spPr>
          <a:xfrm>
            <a:off x="649717" y="924280"/>
            <a:ext cx="8478688" cy="5888792"/>
          </a:xfrm>
          <a:prstGeom prst="rect">
            <a:avLst/>
          </a:prstGeom>
        </p:spPr>
        <p:txBody>
          <a:bodyPr wrap="square">
            <a:spAutoFit/>
          </a:bodyPr>
          <a:lstStyle/>
          <a:p>
            <a:pPr indent="342900" algn="ctr">
              <a:spcBef>
                <a:spcPts val="1000"/>
              </a:spcBef>
              <a:spcAft>
                <a:spcPts val="0"/>
              </a:spcAft>
            </a:pPr>
            <a:r>
              <a:rPr lang="ru-RU" sz="2000" dirty="0">
                <a:latin typeface="Arial" panose="020B0604020202020204" pitchFamily="34" charset="0"/>
                <a:ea typeface="Times New Roman" panose="02020603050405020304" pitchFamily="18" charset="0"/>
              </a:rPr>
              <a:t>Срок полезного использования объектов нефинансовых активов в целях принятия к учету в составе основных средств и начисления амортизации определяется исходя из:</a:t>
            </a:r>
          </a:p>
          <a:p>
            <a:pPr indent="342900" algn="ctr">
              <a:spcBef>
                <a:spcPts val="1000"/>
              </a:spcBef>
              <a:spcAft>
                <a:spcPts val="0"/>
              </a:spcAft>
            </a:pPr>
            <a:r>
              <a:rPr lang="ru-RU" sz="2000" dirty="0">
                <a:latin typeface="Arial" panose="020B0604020202020204" pitchFamily="34" charset="0"/>
                <a:ea typeface="Times New Roman" panose="02020603050405020304" pitchFamily="18" charset="0"/>
              </a:rPr>
              <a:t>информации, содержащейся в законодательстве Российской Федерации, устанавливающем сроки полезного использования имущества в целях начисления амортизации. По объектам основных средств, включенным согласно </a:t>
            </a:r>
            <a:r>
              <a:rPr lang="ru-RU" sz="2000" dirty="0">
                <a:solidFill>
                  <a:srgbClr val="0000FF"/>
                </a:solidFill>
                <a:latin typeface="Arial" panose="020B0604020202020204" pitchFamily="34" charset="0"/>
                <a:ea typeface="Times New Roman" panose="02020603050405020304" pitchFamily="18" charset="0"/>
                <a:hlinkClick r:id="rId2" tooltip="Постановление Правительства РФ от 01.01.2002 N 1 (ред. от 07.07.2016) &quot;О Классификации основных средств, включаемых в амортизационные группы&quot;{КонсультантПлюс}"/>
              </a:rPr>
              <a:t>Постановлению</a:t>
            </a:r>
            <a:r>
              <a:rPr lang="ru-RU" sz="2000" dirty="0">
                <a:latin typeface="Arial" panose="020B0604020202020204" pitchFamily="34" charset="0"/>
                <a:ea typeface="Times New Roman" panose="02020603050405020304" pitchFamily="18" charset="0"/>
              </a:rPr>
              <a:t> Правительства Российской Федерации от 01.01.2002 </a:t>
            </a:r>
            <a:r>
              <a:rPr lang="ru-RU" sz="2000" dirty="0" smtClean="0">
                <a:latin typeface="Arial" panose="020B0604020202020204" pitchFamily="34" charset="0"/>
                <a:ea typeface="Times New Roman" panose="02020603050405020304" pitchFamily="18" charset="0"/>
              </a:rPr>
              <a:t>№ </a:t>
            </a:r>
            <a:r>
              <a:rPr lang="ru-RU" sz="2000" dirty="0">
                <a:latin typeface="Arial" panose="020B0604020202020204" pitchFamily="34" charset="0"/>
                <a:ea typeface="Times New Roman" panose="02020603050405020304" pitchFamily="18" charset="0"/>
              </a:rPr>
              <a:t>1 </a:t>
            </a:r>
            <a:r>
              <a:rPr lang="ru-RU" sz="2000" dirty="0" smtClean="0">
                <a:latin typeface="Arial" panose="020B0604020202020204" pitchFamily="34" charset="0"/>
                <a:ea typeface="Times New Roman" panose="02020603050405020304" pitchFamily="18" charset="0"/>
              </a:rPr>
              <a:t>«О </a:t>
            </a:r>
            <a:r>
              <a:rPr lang="ru-RU" sz="2000" dirty="0">
                <a:latin typeface="Arial" panose="020B0604020202020204" pitchFamily="34" charset="0"/>
                <a:ea typeface="Times New Roman" panose="02020603050405020304" pitchFamily="18" charset="0"/>
              </a:rPr>
              <a:t>Классификации основных средств, включаемых в амортизационные </a:t>
            </a:r>
            <a:r>
              <a:rPr lang="ru-RU" sz="2000" dirty="0" smtClean="0">
                <a:latin typeface="Arial" panose="020B0604020202020204" pitchFamily="34" charset="0"/>
                <a:ea typeface="Times New Roman" panose="02020603050405020304" pitchFamily="18" charset="0"/>
              </a:rPr>
              <a:t>группы» </a:t>
            </a:r>
            <a:r>
              <a:rPr lang="ru-RU" sz="2000" dirty="0">
                <a:latin typeface="Arial" panose="020B0604020202020204" pitchFamily="34" charset="0"/>
                <a:ea typeface="Times New Roman" panose="02020603050405020304" pitchFamily="18" charset="0"/>
              </a:rPr>
              <a:t>в амортизационные группы с </a:t>
            </a:r>
            <a:r>
              <a:rPr lang="ru-RU" sz="2000" dirty="0">
                <a:solidFill>
                  <a:srgbClr val="0000FF"/>
                </a:solidFill>
                <a:latin typeface="Arial" panose="020B0604020202020204" pitchFamily="34" charset="0"/>
                <a:ea typeface="Times New Roman" panose="02020603050405020304" pitchFamily="18" charset="0"/>
                <a:hlinkClick r:id="rId3" tooltip="Постановление Правительства РФ от 01.01.2002 N 1 (ред. от 07.07.2016) &quot;О Классификации основных средств, включаемых в амортизационные группы&quot;{КонсультантПлюс}"/>
              </a:rPr>
              <a:t>первой</a:t>
            </a:r>
            <a:r>
              <a:rPr lang="ru-RU" sz="2000" dirty="0">
                <a:latin typeface="Arial" panose="020B0604020202020204" pitchFamily="34" charset="0"/>
                <a:ea typeface="Times New Roman" panose="02020603050405020304" pitchFamily="18" charset="0"/>
              </a:rPr>
              <a:t> по </a:t>
            </a:r>
            <a:r>
              <a:rPr lang="ru-RU" sz="2000" dirty="0">
                <a:solidFill>
                  <a:srgbClr val="0000FF"/>
                </a:solidFill>
                <a:latin typeface="Arial" panose="020B0604020202020204" pitchFamily="34" charset="0"/>
                <a:ea typeface="Times New Roman" panose="02020603050405020304" pitchFamily="18" charset="0"/>
                <a:hlinkClick r:id="rId4" tooltip="Постановление Правительства РФ от 01.01.2002 N 1 (ред. от 07.07.2016) &quot;О Классификации основных средств, включаемых в амортизационные группы&quot;{КонсультантПлюс}"/>
              </a:rPr>
              <a:t>девятую</a:t>
            </a:r>
            <a:r>
              <a:rPr lang="ru-RU" sz="2000" dirty="0">
                <a:latin typeface="Arial" panose="020B0604020202020204" pitchFamily="34" charset="0"/>
                <a:ea typeface="Times New Roman" panose="02020603050405020304" pitchFamily="18" charset="0"/>
              </a:rPr>
              <a:t>, срок полезного использования определяется по наибольшему сроку, установленному для указанных амортизационных групп; в </a:t>
            </a:r>
            <a:r>
              <a:rPr lang="ru-RU" sz="2000" dirty="0">
                <a:solidFill>
                  <a:srgbClr val="0000FF"/>
                </a:solidFill>
                <a:latin typeface="Arial" panose="020B0604020202020204" pitchFamily="34" charset="0"/>
                <a:ea typeface="Times New Roman" panose="02020603050405020304" pitchFamily="18" charset="0"/>
                <a:hlinkClick r:id="rId5" tooltip="Постановление Правительства РФ от 01.01.2002 N 1 (ред. от 07.07.2016) &quot;О Классификации основных средств, включаемых в амортизационные группы&quot;{КонсультантПлюс}"/>
              </a:rPr>
              <a:t>десятую</a:t>
            </a:r>
            <a:r>
              <a:rPr lang="ru-RU" sz="2000" dirty="0">
                <a:latin typeface="Arial" panose="020B0604020202020204" pitchFamily="34" charset="0"/>
                <a:ea typeface="Times New Roman" panose="02020603050405020304" pitchFamily="18" charset="0"/>
              </a:rPr>
              <a:t> амортизационную группу - срок полезного использования, рассчитывается исходя из единых </a:t>
            </a:r>
            <a:r>
              <a:rPr lang="ru-RU" sz="2000" dirty="0">
                <a:solidFill>
                  <a:srgbClr val="0000FF"/>
                </a:solidFill>
                <a:latin typeface="Arial" panose="020B0604020202020204" pitchFamily="34" charset="0"/>
                <a:ea typeface="Times New Roman" panose="02020603050405020304" pitchFamily="18" charset="0"/>
                <a:hlinkClick r:id="rId6" tooltip="Постановление Совмина СССР от 22.10.1990 N 1072 &quot;О единых нормах амортизационных отчислений на полное восстановление основных фондов народного хозяйства СССР&quot;{КонсультантПлюс}"/>
              </a:rPr>
              <a:t>норм</a:t>
            </a:r>
            <a:r>
              <a:rPr lang="ru-RU" sz="2000" dirty="0">
                <a:latin typeface="Arial" panose="020B0604020202020204" pitchFamily="34" charset="0"/>
                <a:ea typeface="Times New Roman" panose="02020603050405020304" pitchFamily="18" charset="0"/>
              </a:rPr>
              <a:t> амортизационных отчислений на полное восстановление основных фондов народного хозяйства СССР, утвержденных Постановлением Совета Министров СССР от 22 октября 1990 г. </a:t>
            </a:r>
            <a:r>
              <a:rPr lang="ru-RU" sz="2000" dirty="0" smtClean="0">
                <a:latin typeface="Arial" panose="020B0604020202020204" pitchFamily="34" charset="0"/>
                <a:ea typeface="Times New Roman" panose="02020603050405020304" pitchFamily="18" charset="0"/>
              </a:rPr>
              <a:t>№ 1072</a:t>
            </a:r>
          </a:p>
          <a:p>
            <a:pPr indent="342900" algn="ctr">
              <a:spcBef>
                <a:spcPts val="1000"/>
              </a:spcBef>
              <a:spcAft>
                <a:spcPts val="0"/>
              </a:spcAft>
            </a:pPr>
            <a:r>
              <a:rPr lang="ru-RU" sz="2000" dirty="0" smtClean="0">
                <a:effectLst/>
                <a:latin typeface="Arial" panose="020B0604020202020204" pitchFamily="34" charset="0"/>
                <a:ea typeface="Times New Roman" panose="02020603050405020304" pitchFamily="18" charset="0"/>
              </a:rPr>
              <a:t>(п.44 Инструкции № 157н)</a:t>
            </a:r>
            <a:endParaRPr lang="ru-RU" sz="20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2780484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15</a:t>
            </a:fld>
            <a:endParaRPr lang="ru-RU" altLang="ru-RU" dirty="0"/>
          </a:p>
        </p:txBody>
      </p:sp>
      <p:sp>
        <p:nvSpPr>
          <p:cNvPr id="3" name="Прямоугольник 2"/>
          <p:cNvSpPr/>
          <p:nvPr/>
        </p:nvSpPr>
        <p:spPr>
          <a:xfrm>
            <a:off x="539552" y="1412776"/>
            <a:ext cx="8424936" cy="4401205"/>
          </a:xfrm>
          <a:prstGeom prst="rect">
            <a:avLst/>
          </a:prstGeom>
        </p:spPr>
        <p:txBody>
          <a:bodyPr wrap="square">
            <a:spAutoFit/>
          </a:bodyPr>
          <a:lstStyle/>
          <a:p>
            <a:pPr indent="342900" algn="just">
              <a:spcBef>
                <a:spcPts val="1000"/>
              </a:spcBef>
              <a:spcAft>
                <a:spcPts val="0"/>
              </a:spcAft>
            </a:pPr>
            <a:r>
              <a:rPr lang="ru-RU" sz="2000" dirty="0">
                <a:latin typeface="Arial" panose="020B0604020202020204" pitchFamily="34" charset="0"/>
                <a:ea typeface="Times New Roman" panose="02020603050405020304" pitchFamily="18" charset="0"/>
              </a:rPr>
              <a:t>Согласно п.34. Инструкции № </a:t>
            </a:r>
            <a:r>
              <a:rPr lang="ru-RU" sz="2000" dirty="0" smtClean="0">
                <a:latin typeface="Arial" panose="020B0604020202020204" pitchFamily="34" charset="0"/>
                <a:ea typeface="Times New Roman" panose="02020603050405020304" pitchFamily="18" charset="0"/>
              </a:rPr>
              <a:t>157н </a:t>
            </a:r>
            <a:r>
              <a:rPr lang="ru-RU" sz="2000" dirty="0">
                <a:latin typeface="Arial" panose="020B0604020202020204" pitchFamily="34" charset="0"/>
                <a:ea typeface="Times New Roman" panose="02020603050405020304" pitchFamily="18" charset="0"/>
              </a:rPr>
              <a:t>Принятие к учету объектов основных средств, нематериальных, непроизведенных активов, материальных запасов, в отношении которых установлен срок эксплуатации, а также выбытие основных средств, нематериальных, непроизведенных активов, материальных запасов, в отношении которых установлен срок эксплуатации, (в том числе в результате принятия решения об их списании) осуществляется, если иное не установлено настоящей Инструкцией, на основании решения постоянно действующей комиссии по поступлению и выбытию активов, оформленного оправдательным документом (первичным (сводным) учетным документом) </a:t>
            </a:r>
            <a:r>
              <a:rPr lang="ru-RU" sz="2000" dirty="0">
                <a:latin typeface="Arial" panose="020B0604020202020204" pitchFamily="34" charset="0"/>
                <a:cs typeface="Arial" panose="020B0604020202020204" pitchFamily="34" charset="0"/>
              </a:rPr>
              <a:t>- Актом по форме, установленной нормативными правовыми актами, принятыми в соответствии с законодательством Российской Федерации Министерством финансов Российской Федерации</a:t>
            </a:r>
            <a:endParaRPr lang="ru-RU"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0116672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16</a:t>
            </a:fld>
            <a:endParaRPr lang="ru-RU" altLang="ru-RU" dirty="0"/>
          </a:p>
        </p:txBody>
      </p:sp>
      <p:sp>
        <p:nvSpPr>
          <p:cNvPr id="3" name="Прямоугольник 2"/>
          <p:cNvSpPr/>
          <p:nvPr/>
        </p:nvSpPr>
        <p:spPr>
          <a:xfrm>
            <a:off x="395536" y="1628800"/>
            <a:ext cx="8640960" cy="4154984"/>
          </a:xfrm>
          <a:prstGeom prst="rect">
            <a:avLst/>
          </a:prstGeom>
        </p:spPr>
        <p:txBody>
          <a:bodyPr wrap="square">
            <a:spAutoFit/>
          </a:bodyPr>
          <a:lstStyle/>
          <a:p>
            <a:pPr algn="ctr">
              <a:spcAft>
                <a:spcPts val="0"/>
              </a:spcAft>
            </a:pPr>
            <a:r>
              <a:rPr lang="ru-RU" sz="2400" b="1" dirty="0">
                <a:latin typeface="Arial" panose="020B0604020202020204" pitchFamily="34" charset="0"/>
                <a:ea typeface="Times New Roman" panose="02020603050405020304" pitchFamily="18" charset="0"/>
              </a:rPr>
              <a:t>Таким нормативным правовым актом является Приказ Минфина России </a:t>
            </a:r>
            <a:r>
              <a:rPr lang="ru-RU" sz="2400" b="1" dirty="0" smtClean="0">
                <a:latin typeface="Arial" panose="020B0604020202020204" pitchFamily="34" charset="0"/>
                <a:ea typeface="Times New Roman" panose="02020603050405020304" pitchFamily="18" charset="0"/>
              </a:rPr>
              <a:t>от 30 марта 2015г. № </a:t>
            </a:r>
            <a:r>
              <a:rPr lang="ru-RU" sz="2400" b="1" dirty="0">
                <a:latin typeface="Arial" panose="020B0604020202020204" pitchFamily="34" charset="0"/>
                <a:ea typeface="Times New Roman" panose="02020603050405020304" pitchFamily="18" charset="0"/>
              </a:rPr>
              <a:t>52Н «Об утверждении форм первичных учетных документов и регистров бухгалтерского учета, применяемых органами государственной власти (государственными органами), органами местного самоуправления, органами управления государственными внебюджетными фондами, государственными (муниципальными) учреждениями и методических указаний по их применению» и соответственно Акты по форме </a:t>
            </a:r>
            <a:r>
              <a:rPr lang="ru-RU" sz="2400" b="1" dirty="0" smtClean="0">
                <a:latin typeface="Arial" panose="020B0604020202020204" pitchFamily="34" charset="0"/>
                <a:ea typeface="Times New Roman" panose="02020603050405020304" pitchFamily="18" charset="0"/>
              </a:rPr>
              <a:t>0504104 </a:t>
            </a:r>
            <a:r>
              <a:rPr lang="ru-RU" sz="2400" b="1" dirty="0">
                <a:latin typeface="Arial" panose="020B0604020202020204" pitchFamily="34" charset="0"/>
                <a:ea typeface="Times New Roman" panose="02020603050405020304" pitchFamily="18" charset="0"/>
              </a:rPr>
              <a:t>и 0504105</a:t>
            </a:r>
            <a:endParaRPr lang="ru-RU" sz="2400" b="1"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30113118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17</a:t>
            </a:fld>
            <a:endParaRPr lang="ru-RU" altLang="ru-RU" dirty="0"/>
          </a:p>
        </p:txBody>
      </p:sp>
      <p:sp>
        <p:nvSpPr>
          <p:cNvPr id="3" name="Прямоугольник 2"/>
          <p:cNvSpPr/>
          <p:nvPr/>
        </p:nvSpPr>
        <p:spPr>
          <a:xfrm>
            <a:off x="251520" y="2420888"/>
            <a:ext cx="826383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1"/>
                </a:solidFill>
              </a:rPr>
              <a:t>4</a:t>
            </a:r>
            <a:r>
              <a:rPr lang="ru-RU" sz="2800" dirty="0" smtClean="0">
                <a:solidFill>
                  <a:schemeClr val="tx1"/>
                </a:solidFill>
              </a:rPr>
              <a:t>. Новый ОКОФ</a:t>
            </a:r>
            <a:r>
              <a:rPr lang="ru-RU" sz="2400" dirty="0">
                <a:solidFill>
                  <a:prstClr val="black"/>
                </a:solidFill>
                <a:latin typeface="Arial" panose="020B0604020202020204" pitchFamily="34" charset="0"/>
                <a:ea typeface="Calibri" panose="020F0502020204030204" pitchFamily="34" charset="0"/>
              </a:rPr>
              <a:t> ОК 013-2014 (СНС 2008</a:t>
            </a:r>
            <a:r>
              <a:rPr lang="ru-RU" sz="2400" dirty="0" smtClean="0">
                <a:solidFill>
                  <a:prstClr val="black"/>
                </a:solidFill>
                <a:latin typeface="Arial" panose="020B0604020202020204" pitchFamily="34" charset="0"/>
                <a:ea typeface="Calibri" panose="020F0502020204030204" pitchFamily="34" charset="0"/>
              </a:rPr>
              <a:t>)</a:t>
            </a:r>
            <a:r>
              <a:rPr lang="ru-RU" sz="2800" dirty="0" smtClean="0">
                <a:solidFill>
                  <a:schemeClr val="tx1"/>
                </a:solidFill>
              </a:rPr>
              <a:t> </a:t>
            </a:r>
            <a:endParaRPr lang="ru-RU" sz="2800" dirty="0">
              <a:solidFill>
                <a:schemeClr val="tx1"/>
              </a:solidFill>
            </a:endParaRPr>
          </a:p>
        </p:txBody>
      </p:sp>
    </p:spTree>
    <p:extLst>
      <p:ext uri="{BB962C8B-B14F-4D97-AF65-F5344CB8AC3E}">
        <p14:creationId xmlns:p14="http://schemas.microsoft.com/office/powerpoint/2010/main" val="18721753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18</a:t>
            </a:fld>
            <a:endParaRPr lang="ru-RU" altLang="ru-RU" dirty="0"/>
          </a:p>
        </p:txBody>
      </p:sp>
      <p:sp>
        <p:nvSpPr>
          <p:cNvPr id="5" name="Прямоугольник 4"/>
          <p:cNvSpPr/>
          <p:nvPr/>
        </p:nvSpPr>
        <p:spPr>
          <a:xfrm>
            <a:off x="755576" y="1052736"/>
            <a:ext cx="8568952" cy="1938992"/>
          </a:xfrm>
          <a:prstGeom prst="rect">
            <a:avLst/>
          </a:prstGeom>
        </p:spPr>
        <p:txBody>
          <a:bodyPr wrap="square">
            <a:spAutoFit/>
          </a:bodyPr>
          <a:lstStyle/>
          <a:p>
            <a:pPr algn="ctr"/>
            <a:r>
              <a:rPr lang="ru-RU" sz="2000" dirty="0" smtClean="0">
                <a:latin typeface="Arial" panose="020B0604020202020204" pitchFamily="34" charset="0"/>
                <a:cs typeface="Arial" panose="020B0604020202020204" pitchFamily="34" charset="0"/>
              </a:rPr>
              <a:t>Письмо  </a:t>
            </a:r>
            <a:r>
              <a:rPr lang="ru-RU" sz="2000" dirty="0">
                <a:latin typeface="Arial" panose="020B0604020202020204" pitchFamily="34" charset="0"/>
                <a:cs typeface="Arial" panose="020B0604020202020204" pitchFamily="34" charset="0"/>
              </a:rPr>
              <a:t>Минфина России № 02-07-07/5669, Казначейства России № 07-04-05/02-120 от 02.02.2017</a:t>
            </a:r>
          </a:p>
          <a:p>
            <a:pPr algn="ctr"/>
            <a:r>
              <a:rPr lang="ru-RU" sz="2000" dirty="0">
                <a:latin typeface="Arial" panose="020B0604020202020204" pitchFamily="34" charset="0"/>
                <a:cs typeface="Arial" panose="020B0604020202020204" pitchFamily="34" charset="0"/>
              </a:rPr>
              <a:t>«О составлении и представлении годовой бюджетной отчетности и сводной бухгалтерской отчетности государственных бюджетных и автономных учреждений главными администраторами средств федерального бюджета за 2016 год», </a:t>
            </a:r>
          </a:p>
        </p:txBody>
      </p:sp>
      <p:sp>
        <p:nvSpPr>
          <p:cNvPr id="6" name="Прямоугольник 5"/>
          <p:cNvSpPr/>
          <p:nvPr/>
        </p:nvSpPr>
        <p:spPr>
          <a:xfrm>
            <a:off x="395536" y="3108645"/>
            <a:ext cx="8496944" cy="1015663"/>
          </a:xfrm>
          <a:prstGeom prst="rect">
            <a:avLst/>
          </a:prstGeom>
        </p:spPr>
        <p:txBody>
          <a:bodyPr wrap="square">
            <a:spAutoFit/>
          </a:bodyPr>
          <a:lstStyle/>
          <a:p>
            <a:pPr algn="ctr"/>
            <a:r>
              <a:rPr lang="ru-RU" sz="2000" dirty="0">
                <a:latin typeface="Arial" panose="020B0604020202020204" pitchFamily="34" charset="0"/>
                <a:ea typeface="Calibri" panose="020F0502020204030204" pitchFamily="34" charset="0"/>
              </a:rPr>
              <a:t>Письма Минфина России от 27.12.2016 </a:t>
            </a:r>
            <a:r>
              <a:rPr lang="ru-RU" sz="2000" dirty="0" smtClean="0">
                <a:latin typeface="Arial" panose="020B0604020202020204" pitchFamily="34" charset="0"/>
                <a:ea typeface="Calibri" panose="020F0502020204030204" pitchFamily="34" charset="0"/>
              </a:rPr>
              <a:t>№ </a:t>
            </a:r>
            <a:r>
              <a:rPr lang="ru-RU" sz="2000" dirty="0">
                <a:latin typeface="Arial" panose="020B0604020202020204" pitchFamily="34" charset="0"/>
                <a:ea typeface="Calibri" panose="020F0502020204030204" pitchFamily="34" charset="0"/>
              </a:rPr>
              <a:t>02-07-08/78243 «О введении с 1 января 2017 года нового Общероссийского классификатора основных фондов (ОКОФ)» </a:t>
            </a:r>
            <a:endParaRPr lang="ru-RU" sz="2000" dirty="0"/>
          </a:p>
        </p:txBody>
      </p:sp>
      <p:sp>
        <p:nvSpPr>
          <p:cNvPr id="7" name="Прямоугольник 6"/>
          <p:cNvSpPr/>
          <p:nvPr/>
        </p:nvSpPr>
        <p:spPr>
          <a:xfrm>
            <a:off x="395536" y="4241225"/>
            <a:ext cx="8496944" cy="2308324"/>
          </a:xfrm>
          <a:prstGeom prst="rect">
            <a:avLst/>
          </a:prstGeom>
        </p:spPr>
        <p:txBody>
          <a:bodyPr wrap="square">
            <a:spAutoFit/>
          </a:bodyPr>
          <a:lstStyle/>
          <a:p>
            <a:pPr algn="ctr"/>
            <a:r>
              <a:rPr lang="ru-RU" sz="2400" dirty="0" err="1" smtClean="0">
                <a:latin typeface="Arial" panose="020B0604020202020204" pitchFamily="34" charset="0"/>
                <a:ea typeface="Calibri" panose="020F0502020204030204" pitchFamily="34" charset="0"/>
              </a:rPr>
              <a:t>Реклассификация</a:t>
            </a:r>
            <a:r>
              <a:rPr lang="ru-RU" sz="2400" dirty="0" smtClean="0">
                <a:latin typeface="Arial" panose="020B0604020202020204" pitchFamily="34" charset="0"/>
                <a:ea typeface="Calibri" panose="020F0502020204030204" pitchFamily="34" charset="0"/>
              </a:rPr>
              <a:t> </a:t>
            </a:r>
            <a:r>
              <a:rPr lang="ru-RU" sz="2400" dirty="0">
                <a:latin typeface="Arial" panose="020B0604020202020204" pitchFamily="34" charset="0"/>
                <a:ea typeface="Calibri" panose="020F0502020204030204" pitchFamily="34" charset="0"/>
              </a:rPr>
              <a:t>объектов основных средств (перенос из группы в группу), принятых до 01.01.2017, а также перерасчет амортизации указанных объектов при формировании бюджетной отчетности за 2016 год, ввиду введения нового </a:t>
            </a:r>
            <a:r>
              <a:rPr lang="ru-RU" sz="2400" dirty="0">
                <a:solidFill>
                  <a:srgbClr val="0000FF"/>
                </a:solidFill>
                <a:latin typeface="Arial" panose="020B0604020202020204" pitchFamily="34" charset="0"/>
                <a:ea typeface="Calibri" panose="020F0502020204030204" pitchFamily="34" charset="0"/>
                <a:hlinkClick r:id="rId2"/>
              </a:rPr>
              <a:t>ОКОФ</a:t>
            </a:r>
            <a:r>
              <a:rPr lang="ru-RU" sz="2400" dirty="0">
                <a:latin typeface="Arial" panose="020B0604020202020204" pitchFamily="34" charset="0"/>
                <a:ea typeface="Calibri" panose="020F0502020204030204" pitchFamily="34" charset="0"/>
              </a:rPr>
              <a:t> ОК 013-2014 (СНС 2008), не допускается.</a:t>
            </a:r>
            <a:endParaRPr lang="ru-RU" sz="2400" dirty="0"/>
          </a:p>
        </p:txBody>
      </p:sp>
    </p:spTree>
    <p:extLst>
      <p:ext uri="{BB962C8B-B14F-4D97-AF65-F5344CB8AC3E}">
        <p14:creationId xmlns:p14="http://schemas.microsoft.com/office/powerpoint/2010/main" val="3699989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19</a:t>
            </a:fld>
            <a:endParaRPr lang="ru-RU" altLang="ru-RU" dirty="0"/>
          </a:p>
        </p:txBody>
      </p:sp>
      <p:sp>
        <p:nvSpPr>
          <p:cNvPr id="3" name="Прямоугольник 2"/>
          <p:cNvSpPr/>
          <p:nvPr/>
        </p:nvSpPr>
        <p:spPr>
          <a:xfrm>
            <a:off x="611560" y="2060848"/>
            <a:ext cx="8064896" cy="22825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1"/>
                </a:solidFill>
              </a:rPr>
              <a:t>5</a:t>
            </a:r>
            <a:r>
              <a:rPr lang="ru-RU" sz="2800" dirty="0" smtClean="0">
                <a:solidFill>
                  <a:schemeClr val="tx1"/>
                </a:solidFill>
              </a:rPr>
              <a:t>. Принятие к учету объекта казны в связи с расторжением договора купли продажи</a:t>
            </a:r>
            <a:endParaRPr lang="ru-RU" sz="2800" dirty="0">
              <a:solidFill>
                <a:schemeClr val="tx1"/>
              </a:solidFill>
            </a:endParaRPr>
          </a:p>
        </p:txBody>
      </p:sp>
    </p:spTree>
    <p:extLst>
      <p:ext uri="{BB962C8B-B14F-4D97-AF65-F5344CB8AC3E}">
        <p14:creationId xmlns:p14="http://schemas.microsoft.com/office/powerpoint/2010/main" val="30985630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a:t>
            </a:fld>
            <a:endParaRPr lang="ru-RU" altLang="ru-RU" dirty="0"/>
          </a:p>
        </p:txBody>
      </p:sp>
      <p:sp>
        <p:nvSpPr>
          <p:cNvPr id="3" name="Прямоугольник 2"/>
          <p:cNvSpPr/>
          <p:nvPr/>
        </p:nvSpPr>
        <p:spPr>
          <a:xfrm>
            <a:off x="881984" y="2492896"/>
            <a:ext cx="7632848" cy="1938992"/>
          </a:xfrm>
          <a:prstGeom prst="rect">
            <a:avLst/>
          </a:prstGeom>
        </p:spPr>
        <p:txBody>
          <a:bodyPr wrap="square">
            <a:spAutoFit/>
          </a:bodyPr>
          <a:lstStyle/>
          <a:p>
            <a:pPr lvl="0" algn="ctr" fontAlgn="base">
              <a:spcBef>
                <a:spcPct val="0"/>
              </a:spcBef>
              <a:spcAft>
                <a:spcPct val="0"/>
              </a:spcAft>
            </a:pPr>
            <a:r>
              <a:rPr lang="ru-RU" sz="4000" b="1" dirty="0">
                <a:solidFill>
                  <a:prstClr val="black"/>
                </a:solidFill>
                <a:latin typeface="Times New Roman" pitchFamily="18" charset="0"/>
              </a:rPr>
              <a:t>Актуальные вопросы учета и отчетности по нефинансовым активам</a:t>
            </a:r>
          </a:p>
        </p:txBody>
      </p:sp>
    </p:spTree>
    <p:extLst>
      <p:ext uri="{BB962C8B-B14F-4D97-AF65-F5344CB8AC3E}">
        <p14:creationId xmlns:p14="http://schemas.microsoft.com/office/powerpoint/2010/main" val="15589989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20</a:t>
            </a:fld>
            <a:endParaRPr lang="ru-RU" altLang="ru-RU" dirty="0"/>
          </a:p>
        </p:txBody>
      </p:sp>
      <p:sp>
        <p:nvSpPr>
          <p:cNvPr id="3" name="Прямоугольник 2"/>
          <p:cNvSpPr/>
          <p:nvPr/>
        </p:nvSpPr>
        <p:spPr>
          <a:xfrm>
            <a:off x="467544" y="1196752"/>
            <a:ext cx="8136904" cy="35066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В связи с тем что списание было произведено не ошибочно, то и восстановление в учете казны должно также производиться оборотами по той же стоимости</a:t>
            </a:r>
            <a:endParaRPr lang="ru-RU" sz="2800" dirty="0">
              <a:solidFill>
                <a:schemeClr val="tx1"/>
              </a:solidFill>
            </a:endParaRPr>
          </a:p>
        </p:txBody>
      </p:sp>
    </p:spTree>
    <p:extLst>
      <p:ext uri="{BB962C8B-B14F-4D97-AF65-F5344CB8AC3E}">
        <p14:creationId xmlns:p14="http://schemas.microsoft.com/office/powerpoint/2010/main" val="23615057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21</a:t>
            </a:fld>
            <a:endParaRPr lang="ru-RU" altLang="ru-RU" dirty="0"/>
          </a:p>
        </p:txBody>
      </p:sp>
      <p:sp>
        <p:nvSpPr>
          <p:cNvPr id="3" name="Прямоугольник 2"/>
          <p:cNvSpPr/>
          <p:nvPr/>
        </p:nvSpPr>
        <p:spPr>
          <a:xfrm>
            <a:off x="683568" y="2852936"/>
            <a:ext cx="7488832"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1"/>
                </a:solidFill>
              </a:rPr>
              <a:t>6</a:t>
            </a:r>
            <a:r>
              <a:rPr lang="ru-RU" sz="2400" dirty="0" smtClean="0">
                <a:solidFill>
                  <a:schemeClr val="tx1"/>
                </a:solidFill>
              </a:rPr>
              <a:t>. Ошибочное списание основных средств</a:t>
            </a:r>
            <a:endParaRPr lang="ru-RU" sz="2400" dirty="0">
              <a:solidFill>
                <a:schemeClr val="tx1"/>
              </a:solidFill>
            </a:endParaRPr>
          </a:p>
        </p:txBody>
      </p:sp>
    </p:spTree>
    <p:extLst>
      <p:ext uri="{BB962C8B-B14F-4D97-AF65-F5344CB8AC3E}">
        <p14:creationId xmlns:p14="http://schemas.microsoft.com/office/powerpoint/2010/main" val="12080745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22</a:t>
            </a:fld>
            <a:endParaRPr lang="ru-RU" altLang="ru-RU" dirty="0"/>
          </a:p>
        </p:txBody>
      </p:sp>
      <p:sp>
        <p:nvSpPr>
          <p:cNvPr id="5" name="Прямоугольник 4"/>
          <p:cNvSpPr/>
          <p:nvPr/>
        </p:nvSpPr>
        <p:spPr>
          <a:xfrm>
            <a:off x="755576" y="1988840"/>
            <a:ext cx="7992888" cy="3139321"/>
          </a:xfrm>
          <a:prstGeom prst="rect">
            <a:avLst/>
          </a:prstGeom>
        </p:spPr>
        <p:txBody>
          <a:bodyPr wrap="square">
            <a:spAutoFit/>
          </a:bodyPr>
          <a:lstStyle/>
          <a:p>
            <a:pPr algn="ctr"/>
            <a:r>
              <a:rPr lang="ru-RU" dirty="0"/>
              <a:t>В связи с тем, что списание объекта основного средства было произведено в прошлые годы, то согласно п.18  Приказ Минфина России от 01.12.2010 </a:t>
            </a:r>
            <a:r>
              <a:rPr lang="ru-RU" dirty="0" smtClean="0"/>
              <a:t>№ </a:t>
            </a:r>
            <a:r>
              <a:rPr lang="ru-RU" dirty="0"/>
              <a:t>157н ошибка, обнаруженная в регистрах бухгалтерского учета за отчетный период, за который бухгалтерская (финансовая) отчетность в установленном порядке уже представлена, в зависимости от ее характера, отражается датой обнаружения ошибки дополнительной бухгалтерской записью, либо бухгалтерской записью, оформленной по способу "Красное </a:t>
            </a:r>
            <a:r>
              <a:rPr lang="ru-RU" dirty="0" err="1"/>
              <a:t>сторно</a:t>
            </a:r>
            <a:r>
              <a:rPr lang="ru-RU" dirty="0"/>
              <a:t>", и (или) дополнительной бухгалтерской записью.</a:t>
            </a:r>
          </a:p>
          <a:p>
            <a:r>
              <a:rPr lang="ru-RU" dirty="0"/>
              <a:t>Первоначальная стоимость объекта основного     </a:t>
            </a:r>
          </a:p>
          <a:p>
            <a:r>
              <a:rPr lang="ru-RU" dirty="0"/>
              <a:t> средства                                       	</a:t>
            </a:r>
            <a:r>
              <a:rPr lang="ru-RU" dirty="0" smtClean="0"/>
              <a:t>   </a:t>
            </a:r>
            <a:r>
              <a:rPr lang="ru-RU" dirty="0" err="1" smtClean="0"/>
              <a:t>Дт</a:t>
            </a:r>
            <a:r>
              <a:rPr lang="ru-RU" dirty="0" smtClean="0"/>
              <a:t> 0 </a:t>
            </a:r>
            <a:r>
              <a:rPr lang="ru-RU" dirty="0"/>
              <a:t>101 00 310	</a:t>
            </a:r>
            <a:r>
              <a:rPr lang="ru-RU" dirty="0" smtClean="0"/>
              <a:t>   </a:t>
            </a:r>
            <a:r>
              <a:rPr lang="ru-RU" dirty="0" err="1" smtClean="0"/>
              <a:t>Кт</a:t>
            </a:r>
            <a:r>
              <a:rPr lang="ru-RU" dirty="0" smtClean="0"/>
              <a:t> 0 </a:t>
            </a:r>
            <a:r>
              <a:rPr lang="ru-RU" dirty="0"/>
              <a:t>401 10 180</a:t>
            </a:r>
          </a:p>
          <a:p>
            <a:r>
              <a:rPr lang="ru-RU" dirty="0"/>
              <a:t> Сумма начисленной амортизации      </a:t>
            </a:r>
            <a:r>
              <a:rPr lang="ru-RU" dirty="0" smtClean="0"/>
              <a:t>        </a:t>
            </a:r>
            <a:r>
              <a:rPr lang="ru-RU" dirty="0" err="1" smtClean="0"/>
              <a:t>Дт</a:t>
            </a:r>
            <a:r>
              <a:rPr lang="ru-RU" dirty="0" smtClean="0"/>
              <a:t> 0 </a:t>
            </a:r>
            <a:r>
              <a:rPr lang="ru-RU" dirty="0"/>
              <a:t>401 10 </a:t>
            </a:r>
            <a:r>
              <a:rPr lang="ru-RU" dirty="0" smtClean="0"/>
              <a:t>180   </a:t>
            </a:r>
            <a:r>
              <a:rPr lang="ru-RU" dirty="0" err="1" smtClean="0"/>
              <a:t>Кт</a:t>
            </a:r>
            <a:r>
              <a:rPr lang="ru-RU" dirty="0" smtClean="0"/>
              <a:t> 0 </a:t>
            </a:r>
            <a:r>
              <a:rPr lang="ru-RU" dirty="0"/>
              <a:t>104 00 410</a:t>
            </a:r>
          </a:p>
        </p:txBody>
      </p:sp>
    </p:spTree>
    <p:extLst>
      <p:ext uri="{BB962C8B-B14F-4D97-AF65-F5344CB8AC3E}">
        <p14:creationId xmlns:p14="http://schemas.microsoft.com/office/powerpoint/2010/main" val="33454508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23</a:t>
            </a:fld>
            <a:endParaRPr lang="ru-RU" altLang="ru-RU" dirty="0"/>
          </a:p>
        </p:txBody>
      </p:sp>
      <p:sp>
        <p:nvSpPr>
          <p:cNvPr id="3" name="Прямоугольник 2"/>
          <p:cNvSpPr/>
          <p:nvPr/>
        </p:nvSpPr>
        <p:spPr>
          <a:xfrm>
            <a:off x="467544" y="2492896"/>
            <a:ext cx="8496944"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1"/>
                </a:solidFill>
              </a:rPr>
              <a:t>7</a:t>
            </a:r>
            <a:r>
              <a:rPr lang="ru-RU" sz="2800" dirty="0" smtClean="0">
                <a:solidFill>
                  <a:schemeClr val="tx1"/>
                </a:solidFill>
              </a:rPr>
              <a:t>. Перемещение объектов основных средств между  видами имущества</a:t>
            </a:r>
            <a:endParaRPr lang="ru-RU" sz="2800" dirty="0">
              <a:solidFill>
                <a:schemeClr val="tx1"/>
              </a:solidFill>
            </a:endParaRPr>
          </a:p>
        </p:txBody>
      </p:sp>
    </p:spTree>
    <p:extLst>
      <p:ext uri="{BB962C8B-B14F-4D97-AF65-F5344CB8AC3E}">
        <p14:creationId xmlns:p14="http://schemas.microsoft.com/office/powerpoint/2010/main" val="32356450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24</a:t>
            </a:fld>
            <a:endParaRPr lang="ru-RU" alt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1014554737"/>
              </p:ext>
            </p:extLst>
          </p:nvPr>
        </p:nvGraphicFramePr>
        <p:xfrm>
          <a:off x="827584" y="1052736"/>
          <a:ext cx="7886700" cy="4803140"/>
        </p:xfrm>
        <a:graphic>
          <a:graphicData uri="http://schemas.openxmlformats.org/drawingml/2006/table">
            <a:tbl>
              <a:tblPr>
                <a:tableStyleId>{5C22544A-7EE6-4342-B048-85BDC9FD1C3A}</a:tableStyleId>
              </a:tblPr>
              <a:tblGrid>
                <a:gridCol w="7886700"/>
              </a:tblGrid>
              <a:tr h="0">
                <a:tc>
                  <a:txBody>
                    <a:bodyPr/>
                    <a:lstStyle/>
                    <a:p>
                      <a:pPr indent="342900" algn="just">
                        <a:spcAft>
                          <a:spcPts val="0"/>
                        </a:spcAft>
                      </a:pPr>
                      <a:r>
                        <a:rPr lang="ru-RU" sz="1800" dirty="0" smtClean="0">
                          <a:effectLst/>
                        </a:rPr>
                        <a:t>Выбытие </a:t>
                      </a:r>
                      <a:r>
                        <a:rPr lang="ru-RU" sz="1800" dirty="0">
                          <a:effectLst/>
                        </a:rPr>
                        <a:t>объектов основных средств из группы и (или) вида имущества отражается по их первоначальной (балансовой) стоимости по дебету счета 040110172 </a:t>
                      </a:r>
                      <a:r>
                        <a:rPr lang="ru-RU" sz="1800" dirty="0" smtClean="0">
                          <a:effectLst/>
                        </a:rPr>
                        <a:t>«Доходы </a:t>
                      </a:r>
                      <a:r>
                        <a:rPr lang="ru-RU" sz="1800" dirty="0">
                          <a:effectLst/>
                        </a:rPr>
                        <a:t>от операций с </a:t>
                      </a:r>
                      <a:r>
                        <a:rPr lang="ru-RU" sz="1800" dirty="0" smtClean="0">
                          <a:effectLst/>
                        </a:rPr>
                        <a:t>активами» </a:t>
                      </a:r>
                      <a:r>
                        <a:rPr lang="ru-RU" sz="1800" dirty="0">
                          <a:effectLst/>
                        </a:rPr>
                        <a:t>и кредиту соответствующих счетов аналитического учета счета 010100000 </a:t>
                      </a:r>
                      <a:r>
                        <a:rPr lang="ru-RU" sz="1800" dirty="0" smtClean="0">
                          <a:effectLst/>
                        </a:rPr>
                        <a:t>«Основные средства» </a:t>
                      </a:r>
                      <a:r>
                        <a:rPr lang="ru-RU" sz="1800" dirty="0">
                          <a:effectLst/>
                        </a:rPr>
                        <a:t>(010111310 - 010113310, 010115310, 010118310, 010131310 - 010138310) с одновременным отражением по дебету соответствующих счетов аналитического учета счета 010400000 </a:t>
                      </a:r>
                      <a:r>
                        <a:rPr lang="ru-RU" sz="1800" dirty="0" smtClean="0">
                          <a:effectLst/>
                        </a:rPr>
                        <a:t>«Амортизация» </a:t>
                      </a:r>
                      <a:r>
                        <a:rPr lang="ru-RU" sz="1800" dirty="0">
                          <a:effectLst/>
                        </a:rPr>
                        <a:t>и кредиту счета 040110172 </a:t>
                      </a:r>
                      <a:r>
                        <a:rPr lang="ru-RU" sz="1800" dirty="0" smtClean="0">
                          <a:effectLst/>
                        </a:rPr>
                        <a:t>«Доходы </a:t>
                      </a:r>
                      <a:r>
                        <a:rPr lang="ru-RU" sz="1800" dirty="0">
                          <a:effectLst/>
                        </a:rPr>
                        <a:t>от операций с </a:t>
                      </a:r>
                      <a:r>
                        <a:rPr lang="ru-RU" sz="1800" dirty="0" smtClean="0">
                          <a:effectLst/>
                        </a:rPr>
                        <a:t>активами»</a:t>
                      </a:r>
                      <a:endParaRPr lang="ru-RU" sz="1800" dirty="0">
                        <a:effectLst/>
                      </a:endParaRPr>
                    </a:p>
                    <a:p>
                      <a:pPr indent="342900" algn="just">
                        <a:spcBef>
                          <a:spcPts val="1100"/>
                        </a:spcBef>
                        <a:spcAft>
                          <a:spcPts val="0"/>
                        </a:spcAft>
                      </a:pPr>
                      <a:r>
                        <a:rPr lang="ru-RU" sz="1800" dirty="0" smtClean="0">
                          <a:effectLst/>
                        </a:rPr>
                        <a:t>Одновременно </a:t>
                      </a:r>
                      <a:r>
                        <a:rPr lang="ru-RU" sz="1800" dirty="0">
                          <a:effectLst/>
                        </a:rPr>
                        <a:t>принятие инвентарных объектов основных средств на соответствующую группу и (или) вид имущества отражается по их первоначальной (балансовой) стоимости по дебету соответствующих счетов аналитического учета счета 010100000 </a:t>
                      </a:r>
                      <a:r>
                        <a:rPr lang="ru-RU" sz="1800" dirty="0" smtClean="0">
                          <a:effectLst/>
                        </a:rPr>
                        <a:t>«Основные средства» </a:t>
                      </a:r>
                      <a:r>
                        <a:rPr lang="ru-RU" sz="1800" dirty="0">
                          <a:effectLst/>
                        </a:rPr>
                        <a:t>(010111310 - 010113310, 010115310, 010118310, 010131310 - 010138310) и кредиту счета 040110172 </a:t>
                      </a:r>
                      <a:r>
                        <a:rPr lang="ru-RU" sz="1800" dirty="0" smtClean="0">
                          <a:effectLst/>
                        </a:rPr>
                        <a:t>«Доходы </a:t>
                      </a:r>
                      <a:r>
                        <a:rPr lang="ru-RU" sz="1800" dirty="0">
                          <a:effectLst/>
                        </a:rPr>
                        <a:t>от операций с </a:t>
                      </a:r>
                      <a:r>
                        <a:rPr lang="ru-RU" sz="1800" dirty="0" smtClean="0">
                          <a:effectLst/>
                        </a:rPr>
                        <a:t>активами» </a:t>
                      </a:r>
                      <a:r>
                        <a:rPr lang="ru-RU" sz="1800" dirty="0">
                          <a:effectLst/>
                        </a:rPr>
                        <a:t>с одновременным отражением суммы начисленной амортизации по кредиту соответствующих счетов аналитического учета счета 010400000 </a:t>
                      </a:r>
                      <a:r>
                        <a:rPr lang="ru-RU" sz="1800" dirty="0" smtClean="0">
                          <a:effectLst/>
                        </a:rPr>
                        <a:t>«Амортизация» </a:t>
                      </a:r>
                      <a:r>
                        <a:rPr lang="ru-RU" sz="1800" dirty="0">
                          <a:effectLst/>
                        </a:rPr>
                        <a:t>и дебету счета 040110172 </a:t>
                      </a:r>
                      <a:r>
                        <a:rPr lang="ru-RU" sz="1800" dirty="0" smtClean="0">
                          <a:effectLst/>
                        </a:rPr>
                        <a:t>«Доходы </a:t>
                      </a:r>
                      <a:r>
                        <a:rPr lang="ru-RU" sz="1800" dirty="0">
                          <a:effectLst/>
                        </a:rPr>
                        <a:t>от операций с </a:t>
                      </a:r>
                      <a:r>
                        <a:rPr lang="ru-RU" sz="1800" dirty="0" smtClean="0">
                          <a:effectLst/>
                        </a:rPr>
                        <a:t>активами»    (п.7 инструкции № 162н)</a:t>
                      </a:r>
                      <a:endParaRPr lang="ru-RU" sz="18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40225604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25</a:t>
            </a:fld>
            <a:endParaRPr lang="ru-RU" altLang="ru-RU" dirty="0"/>
          </a:p>
        </p:txBody>
      </p:sp>
      <p:sp>
        <p:nvSpPr>
          <p:cNvPr id="3" name="Прямоугольник 2"/>
          <p:cNvSpPr/>
          <p:nvPr/>
        </p:nvSpPr>
        <p:spPr>
          <a:xfrm>
            <a:off x="539552" y="2636912"/>
            <a:ext cx="8136904"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1"/>
                </a:solidFill>
              </a:rPr>
              <a:t>8</a:t>
            </a:r>
            <a:r>
              <a:rPr lang="ru-RU" sz="2800" dirty="0" smtClean="0">
                <a:solidFill>
                  <a:schemeClr val="tx1"/>
                </a:solidFill>
              </a:rPr>
              <a:t>. Отражение в учете имущества  бюджетным учреждением при централизованном снабжении</a:t>
            </a:r>
            <a:endParaRPr lang="ru-RU" sz="2800" dirty="0">
              <a:solidFill>
                <a:schemeClr val="tx1"/>
              </a:solidFill>
            </a:endParaRPr>
          </a:p>
        </p:txBody>
      </p:sp>
    </p:spTree>
    <p:extLst>
      <p:ext uri="{BB962C8B-B14F-4D97-AF65-F5344CB8AC3E}">
        <p14:creationId xmlns:p14="http://schemas.microsoft.com/office/powerpoint/2010/main" val="26344858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26</a:t>
            </a:fld>
            <a:endParaRPr lang="ru-RU" altLang="ru-RU" dirty="0"/>
          </a:p>
        </p:txBody>
      </p:sp>
      <p:sp>
        <p:nvSpPr>
          <p:cNvPr id="3" name="Прямоугольник 2"/>
          <p:cNvSpPr/>
          <p:nvPr/>
        </p:nvSpPr>
        <p:spPr>
          <a:xfrm>
            <a:off x="323528" y="1916832"/>
            <a:ext cx="8352928" cy="4248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2400" dirty="0">
                <a:solidFill>
                  <a:prstClr val="black"/>
                </a:solidFill>
              </a:rPr>
              <a:t>Приказ Минфина России от 06.12.2010 № 162н</a:t>
            </a:r>
            <a:br>
              <a:rPr lang="ru-RU" sz="2400" dirty="0">
                <a:solidFill>
                  <a:prstClr val="black"/>
                </a:solidFill>
              </a:rPr>
            </a:br>
            <a:r>
              <a:rPr lang="ru-RU" sz="2400" dirty="0">
                <a:solidFill>
                  <a:prstClr val="black"/>
                </a:solidFill>
              </a:rPr>
              <a:t>«Об утверждении Плана счетов бюджетного учета и Инструкции по его применению</a:t>
            </a:r>
            <a:r>
              <a:rPr lang="ru-RU" sz="2400" dirty="0" smtClean="0">
                <a:solidFill>
                  <a:prstClr val="black"/>
                </a:solidFill>
              </a:rPr>
              <a:t>»</a:t>
            </a:r>
          </a:p>
          <a:p>
            <a:pPr lvl="0" algn="ctr"/>
            <a:r>
              <a:rPr lang="ru-RU" sz="2400" dirty="0" smtClean="0">
                <a:solidFill>
                  <a:prstClr val="black"/>
                </a:solidFill>
              </a:rPr>
              <a:t>П.153</a:t>
            </a:r>
          </a:p>
          <a:p>
            <a:pPr lvl="0" algn="ctr"/>
            <a:r>
              <a:rPr lang="ru-RU" sz="2400" dirty="0">
                <a:solidFill>
                  <a:prstClr val="black"/>
                </a:solidFill>
              </a:rPr>
              <a:t>расчеты с поставщиками по централизованному снабжению материальными ценностями для государственных (муниципальных) нужд производятся получателем бюджетных средств, уполномоченным на заключение государственного (муниципального) контракта (договора) на централизованное снабжение.</a:t>
            </a:r>
            <a:br>
              <a:rPr lang="ru-RU" sz="2400" dirty="0">
                <a:solidFill>
                  <a:prstClr val="black"/>
                </a:solidFill>
              </a:rPr>
            </a:br>
            <a:endParaRPr lang="ru-RU" sz="2400" dirty="0">
              <a:solidFill>
                <a:prstClr val="black"/>
              </a:solidFill>
            </a:endParaRPr>
          </a:p>
        </p:txBody>
      </p:sp>
    </p:spTree>
    <p:extLst>
      <p:ext uri="{BB962C8B-B14F-4D97-AF65-F5344CB8AC3E}">
        <p14:creationId xmlns:p14="http://schemas.microsoft.com/office/powerpoint/2010/main" val="26755074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27</a:t>
            </a:fld>
            <a:endParaRPr lang="ru-RU" altLang="ru-RU" dirty="0"/>
          </a:p>
        </p:txBody>
      </p:sp>
      <p:sp>
        <p:nvSpPr>
          <p:cNvPr id="3" name="Прямоугольник 2"/>
          <p:cNvSpPr/>
          <p:nvPr/>
        </p:nvSpPr>
        <p:spPr>
          <a:xfrm>
            <a:off x="612740" y="1124743"/>
            <a:ext cx="8496944" cy="52316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a:solidFill>
                  <a:schemeClr val="tx1"/>
                </a:solidFill>
              </a:rPr>
              <a:t>На основании полученных от поставщика оправдательных документов (счетов, накладных и др.), подтверждающих исполнение им обязанностей по поставке материальных ценностей учреждению (грузополучателю), учреждение-заказчик (в данном случае - ГРБС) производит запись по дебету счета 1 401 20 241 «Расходы на безвозмездные перечисления государственным и муниципальным организациям» и кредиту счета 1 302 31 730 "Увеличение кредиторской задолженности по приобретению основных средств" (</a:t>
            </a:r>
            <a:r>
              <a:rPr lang="ru-RU" sz="2000" dirty="0" err="1">
                <a:solidFill>
                  <a:schemeClr val="tx1"/>
                </a:solidFill>
              </a:rPr>
              <a:t>абз</a:t>
            </a:r>
            <a:r>
              <a:rPr lang="ru-RU" sz="2000" dirty="0">
                <a:solidFill>
                  <a:schemeClr val="tx1"/>
                </a:solidFill>
              </a:rPr>
              <a:t>. 4 п. 156 Инструкции </a:t>
            </a:r>
            <a:r>
              <a:rPr lang="ru-RU" sz="2000" dirty="0" smtClean="0">
                <a:solidFill>
                  <a:schemeClr val="tx1"/>
                </a:solidFill>
              </a:rPr>
              <a:t>№ </a:t>
            </a:r>
            <a:r>
              <a:rPr lang="ru-RU" sz="2000" dirty="0">
                <a:solidFill>
                  <a:schemeClr val="tx1"/>
                </a:solidFill>
              </a:rPr>
              <a:t>162н</a:t>
            </a:r>
            <a:r>
              <a:rPr lang="ru-RU" sz="2000" dirty="0" smtClean="0">
                <a:solidFill>
                  <a:schemeClr val="tx1"/>
                </a:solidFill>
              </a:rPr>
              <a:t>).</a:t>
            </a:r>
          </a:p>
          <a:p>
            <a:pPr algn="ctr"/>
            <a:endParaRPr lang="ru-RU" sz="2000" dirty="0">
              <a:solidFill>
                <a:schemeClr val="tx1"/>
              </a:solidFill>
            </a:endParaRPr>
          </a:p>
          <a:p>
            <a:pPr algn="ctr"/>
            <a:r>
              <a:rPr lang="ru-RU" sz="2000" dirty="0">
                <a:solidFill>
                  <a:schemeClr val="tx1"/>
                </a:solidFill>
              </a:rPr>
              <a:t>Учреждение-грузополучатель по получении от учреждения-заказчика (в данном случае - ГРБС) Извещения (ф. 0504805) в двух экземплярах об отправке в его адрес поставщиком материальных ценностей контролирует их отгрузку и сообщает учреждению-заказчику о поступлении и отражении в учете этих ценностей, направляя ему второй экземпляр Извещения. Отражение в учете в соответствии с п. 9 Инструкции </a:t>
            </a:r>
            <a:r>
              <a:rPr lang="ru-RU" sz="2000" dirty="0" smtClean="0">
                <a:solidFill>
                  <a:schemeClr val="tx1"/>
                </a:solidFill>
              </a:rPr>
              <a:t> 174н</a:t>
            </a:r>
            <a:r>
              <a:rPr lang="ru-RU" sz="2000" dirty="0">
                <a:solidFill>
                  <a:schemeClr val="tx1"/>
                </a:solidFill>
              </a:rPr>
              <a:t>: дебет соответствующих счетов аналитического учета счета 010600000 «Вложения в нефинансовые активы» и  кредиту счетов 440110180 «Прочие доходы»</a:t>
            </a:r>
          </a:p>
        </p:txBody>
      </p:sp>
    </p:spTree>
    <p:extLst>
      <p:ext uri="{BB962C8B-B14F-4D97-AF65-F5344CB8AC3E}">
        <p14:creationId xmlns:p14="http://schemas.microsoft.com/office/powerpoint/2010/main" val="39786408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28</a:t>
            </a:fld>
            <a:endParaRPr lang="ru-RU" altLang="ru-RU" dirty="0"/>
          </a:p>
        </p:txBody>
      </p:sp>
      <p:sp>
        <p:nvSpPr>
          <p:cNvPr id="3" name="Прямоугольник 2"/>
          <p:cNvSpPr/>
          <p:nvPr/>
        </p:nvSpPr>
        <p:spPr>
          <a:xfrm>
            <a:off x="594412" y="2060848"/>
            <a:ext cx="7903790" cy="27363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1"/>
                </a:solidFill>
              </a:rPr>
              <a:t>9</a:t>
            </a:r>
            <a:r>
              <a:rPr lang="ru-RU" sz="2800" dirty="0" smtClean="0">
                <a:solidFill>
                  <a:schemeClr val="tx1"/>
                </a:solidFill>
              </a:rPr>
              <a:t>. </a:t>
            </a:r>
            <a:r>
              <a:rPr lang="ru-RU" sz="2800" dirty="0">
                <a:solidFill>
                  <a:schemeClr val="tx1"/>
                </a:solidFill>
              </a:rPr>
              <a:t>П</a:t>
            </a:r>
            <a:r>
              <a:rPr lang="ru-RU" sz="2800" dirty="0" smtClean="0">
                <a:solidFill>
                  <a:schemeClr val="tx1"/>
                </a:solidFill>
              </a:rPr>
              <a:t>одписание первичных кассовых документов </a:t>
            </a:r>
            <a:r>
              <a:rPr lang="ru-RU" sz="2800" dirty="0">
                <a:solidFill>
                  <a:schemeClr val="tx1"/>
                </a:solidFill>
              </a:rPr>
              <a:t>в случае передачи полномочий по ведению бюджетного учета, за исключением осуществления наличных денежных </a:t>
            </a:r>
            <a:r>
              <a:rPr lang="ru-RU" sz="2800" dirty="0" smtClean="0">
                <a:solidFill>
                  <a:schemeClr val="tx1"/>
                </a:solidFill>
              </a:rPr>
              <a:t>расчетов  </a:t>
            </a:r>
            <a:endParaRPr lang="ru-RU" sz="2800" dirty="0">
              <a:solidFill>
                <a:schemeClr val="tx1"/>
              </a:solidFill>
            </a:endParaRPr>
          </a:p>
        </p:txBody>
      </p:sp>
    </p:spTree>
    <p:extLst>
      <p:ext uri="{BB962C8B-B14F-4D97-AF65-F5344CB8AC3E}">
        <p14:creationId xmlns:p14="http://schemas.microsoft.com/office/powerpoint/2010/main" val="11953612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29</a:t>
            </a:fld>
            <a:endParaRPr lang="ru-RU" alt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3161231380"/>
              </p:ext>
            </p:extLst>
          </p:nvPr>
        </p:nvGraphicFramePr>
        <p:xfrm>
          <a:off x="628650" y="1628800"/>
          <a:ext cx="7886700" cy="3600400"/>
        </p:xfrm>
        <a:graphic>
          <a:graphicData uri="http://schemas.openxmlformats.org/drawingml/2006/table">
            <a:tbl>
              <a:tblPr>
                <a:tableStyleId>{5C22544A-7EE6-4342-B048-85BDC9FD1C3A}</a:tableStyleId>
              </a:tblPr>
              <a:tblGrid>
                <a:gridCol w="7886700"/>
              </a:tblGrid>
              <a:tr h="3600400">
                <a:tc>
                  <a:txBody>
                    <a:bodyPr/>
                    <a:lstStyle/>
                    <a:p>
                      <a:pPr indent="342900" algn="just">
                        <a:spcAft>
                          <a:spcPts val="0"/>
                        </a:spcAft>
                      </a:pPr>
                      <a:r>
                        <a:rPr lang="ru-RU" sz="2800" dirty="0">
                          <a:effectLst/>
                        </a:rPr>
                        <a:t>Это так называемый вид  частичной централизации. При этом способе централизованной бухгалтерии передается только часть функций, другая - осуществляется учреждением. В связи с чем кассовые документы подписываются руководителем и главным бухгалтером самого учреждения.</a:t>
                      </a:r>
                      <a:endParaRPr lang="ru-RU" sz="28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2528932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a:t>
            </a:fld>
            <a:endParaRPr lang="ru-RU" altLang="ru-RU" dirty="0"/>
          </a:p>
        </p:txBody>
      </p:sp>
      <p:sp>
        <p:nvSpPr>
          <p:cNvPr id="3" name="Прямоугольник 2"/>
          <p:cNvSpPr/>
          <p:nvPr/>
        </p:nvSpPr>
        <p:spPr>
          <a:xfrm>
            <a:off x="611560" y="2276872"/>
            <a:ext cx="8064896" cy="2062103"/>
          </a:xfrm>
          <a:prstGeom prst="rect">
            <a:avLst/>
          </a:prstGeom>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ru-RU" sz="3200" b="0" i="0" u="none" strike="noStrike" kern="0" cap="none" spc="0" normalizeH="0" baseline="0" noProof="0" dirty="0" smtClean="0">
                <a:ln>
                  <a:noFill/>
                </a:ln>
                <a:solidFill>
                  <a:prstClr val="black"/>
                </a:solidFill>
                <a:effectLst/>
                <a:uLnTx/>
                <a:uFillTx/>
              </a:rPr>
              <a:t>1. Отражение поступления объекта недвижимости из другого уровня собственности при отсутствии регистрации права.</a:t>
            </a:r>
            <a:endParaRPr kumimoji="0" lang="ru-RU" sz="32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6108607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30</a:t>
            </a:fld>
            <a:endParaRPr lang="ru-RU" altLang="ru-RU" dirty="0"/>
          </a:p>
        </p:txBody>
      </p:sp>
      <p:sp>
        <p:nvSpPr>
          <p:cNvPr id="3" name="Прямоугольник 2"/>
          <p:cNvSpPr/>
          <p:nvPr/>
        </p:nvSpPr>
        <p:spPr>
          <a:xfrm>
            <a:off x="539552" y="1916832"/>
            <a:ext cx="8208912" cy="2448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10.  </a:t>
            </a:r>
            <a:r>
              <a:rPr lang="ru-RU" sz="2800" dirty="0">
                <a:solidFill>
                  <a:schemeClr val="tx1"/>
                </a:solidFill>
              </a:rPr>
              <a:t>Э</a:t>
            </a:r>
            <a:r>
              <a:rPr lang="ru-RU" sz="2800" dirty="0" smtClean="0">
                <a:solidFill>
                  <a:schemeClr val="tx1"/>
                </a:solidFill>
              </a:rPr>
              <a:t>лектронный </a:t>
            </a:r>
            <a:r>
              <a:rPr lang="ru-RU" sz="2800" dirty="0">
                <a:solidFill>
                  <a:schemeClr val="tx1"/>
                </a:solidFill>
              </a:rPr>
              <a:t>документооборот между учреждением, передавшим полномочия по ведению бюджетного учета, и централизованной бухгалтерией в случае наличия нескольких подписей в первичном учетном документе</a:t>
            </a:r>
          </a:p>
        </p:txBody>
      </p:sp>
    </p:spTree>
    <p:extLst>
      <p:ext uri="{BB962C8B-B14F-4D97-AF65-F5344CB8AC3E}">
        <p14:creationId xmlns:p14="http://schemas.microsoft.com/office/powerpoint/2010/main" val="15525268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31</a:t>
            </a:fld>
            <a:endParaRPr lang="ru-RU" alt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1681851571"/>
              </p:ext>
            </p:extLst>
          </p:nvPr>
        </p:nvGraphicFramePr>
        <p:xfrm>
          <a:off x="628650" y="1213132"/>
          <a:ext cx="7886700" cy="5120640"/>
        </p:xfrm>
        <a:graphic>
          <a:graphicData uri="http://schemas.openxmlformats.org/drawingml/2006/table">
            <a:tbl>
              <a:tblPr>
                <a:tableStyleId>{5C22544A-7EE6-4342-B048-85BDC9FD1C3A}</a:tableStyleId>
              </a:tblPr>
              <a:tblGrid>
                <a:gridCol w="7886700"/>
              </a:tblGrid>
              <a:tr h="2791594">
                <a:tc>
                  <a:txBody>
                    <a:bodyPr/>
                    <a:lstStyle/>
                    <a:p>
                      <a:pPr indent="342900" algn="just">
                        <a:spcAft>
                          <a:spcPts val="0"/>
                        </a:spcAft>
                      </a:pPr>
                      <a:r>
                        <a:rPr lang="ru-RU" sz="2800" dirty="0">
                          <a:effectLst/>
                        </a:rPr>
                        <a:t>Современная система электронного документооборота должна обеспечивать должный уровень защиты информации, что определяется несколькими факторами. К ним относятся: детально проработанная система разграничения прав доступа, возможность использования внутренних и внешних средств криптозащиты, наличие комплекса инструментов для применения электронной подписи. То есть такое же поэтапное прохождение документа. Пока один этап не пройден, документ на следующем этапе не виден. </a:t>
                      </a:r>
                      <a:endParaRPr lang="ru-RU" sz="28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33360166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32</a:t>
            </a:fld>
            <a:endParaRPr lang="ru-RU" altLang="ru-RU" dirty="0"/>
          </a:p>
        </p:txBody>
      </p:sp>
      <p:sp>
        <p:nvSpPr>
          <p:cNvPr id="3" name="Прямоугольник 2"/>
          <p:cNvSpPr/>
          <p:nvPr/>
        </p:nvSpPr>
        <p:spPr>
          <a:xfrm>
            <a:off x="323528" y="2996952"/>
            <a:ext cx="828092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11.  Подписи при передаче полномочий по исполнению бюджета</a:t>
            </a:r>
            <a:endParaRPr lang="ru-RU" sz="2800" dirty="0">
              <a:solidFill>
                <a:schemeClr val="tx1"/>
              </a:solidFill>
            </a:endParaRPr>
          </a:p>
        </p:txBody>
      </p:sp>
    </p:spTree>
    <p:extLst>
      <p:ext uri="{BB962C8B-B14F-4D97-AF65-F5344CB8AC3E}">
        <p14:creationId xmlns:p14="http://schemas.microsoft.com/office/powerpoint/2010/main" val="7755987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33</a:t>
            </a:fld>
            <a:endParaRPr lang="ru-RU" altLang="ru-RU" dirty="0"/>
          </a:p>
        </p:txBody>
      </p:sp>
      <p:sp>
        <p:nvSpPr>
          <p:cNvPr id="3" name="Прямоугольник 2"/>
          <p:cNvSpPr/>
          <p:nvPr/>
        </p:nvSpPr>
        <p:spPr>
          <a:xfrm>
            <a:off x="809976" y="2492896"/>
            <a:ext cx="7704856" cy="1815882"/>
          </a:xfrm>
          <a:prstGeom prst="rect">
            <a:avLst/>
          </a:prstGeom>
        </p:spPr>
        <p:txBody>
          <a:bodyPr wrap="square">
            <a:spAutoFit/>
          </a:bodyPr>
          <a:lstStyle/>
          <a:p>
            <a:pPr algn="ctr"/>
            <a:r>
              <a:rPr lang="ru-RU" sz="2800" b="1" dirty="0">
                <a:latin typeface="Times New Roman" panose="02020603050405020304" pitchFamily="18" charset="0"/>
                <a:ea typeface="Times New Roman" panose="02020603050405020304" pitchFamily="18" charset="0"/>
              </a:rPr>
              <a:t>Если полномочия переданы</a:t>
            </a:r>
            <a:r>
              <a:rPr lang="ru-RU" sz="2800" dirty="0">
                <a:latin typeface="Times New Roman" panose="02020603050405020304" pitchFamily="18" charset="0"/>
                <a:ea typeface="Times New Roman" panose="02020603050405020304" pitchFamily="18" charset="0"/>
              </a:rPr>
              <a:t> финансовому органу муниципального района, то при  формированию отчетности  об исполнении бюджета поселения он же ее и подписывает</a:t>
            </a:r>
            <a:endParaRPr lang="ru-RU" sz="2800" dirty="0"/>
          </a:p>
        </p:txBody>
      </p:sp>
    </p:spTree>
    <p:extLst>
      <p:ext uri="{BB962C8B-B14F-4D97-AF65-F5344CB8AC3E}">
        <p14:creationId xmlns:p14="http://schemas.microsoft.com/office/powerpoint/2010/main" val="40797099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34</a:t>
            </a:fld>
            <a:endParaRPr lang="ru-RU" altLang="ru-RU" dirty="0"/>
          </a:p>
        </p:txBody>
      </p:sp>
      <p:sp>
        <p:nvSpPr>
          <p:cNvPr id="3" name="Прямоугольник 2"/>
          <p:cNvSpPr/>
          <p:nvPr/>
        </p:nvSpPr>
        <p:spPr>
          <a:xfrm>
            <a:off x="539552" y="2708920"/>
            <a:ext cx="7975798"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12. Учет объектов благоустройства</a:t>
            </a:r>
            <a:endParaRPr lang="ru-RU" sz="2800" dirty="0">
              <a:solidFill>
                <a:schemeClr val="tx1"/>
              </a:solidFill>
            </a:endParaRPr>
          </a:p>
        </p:txBody>
      </p:sp>
    </p:spTree>
    <p:extLst>
      <p:ext uri="{BB962C8B-B14F-4D97-AF65-F5344CB8AC3E}">
        <p14:creationId xmlns:p14="http://schemas.microsoft.com/office/powerpoint/2010/main" val="26361783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35</a:t>
            </a:fld>
            <a:endParaRPr lang="ru-RU" altLang="ru-RU" dirty="0"/>
          </a:p>
        </p:txBody>
      </p:sp>
      <p:sp>
        <p:nvSpPr>
          <p:cNvPr id="3" name="Прямоугольник 2"/>
          <p:cNvSpPr/>
          <p:nvPr/>
        </p:nvSpPr>
        <p:spPr>
          <a:xfrm>
            <a:off x="467544" y="1556792"/>
            <a:ext cx="8352928" cy="4493538"/>
          </a:xfrm>
          <a:prstGeom prst="rect">
            <a:avLst/>
          </a:prstGeom>
        </p:spPr>
        <p:txBody>
          <a:bodyPr wrap="square">
            <a:spAutoFit/>
          </a:bodyPr>
          <a:lstStyle/>
          <a:p>
            <a:pPr algn="ctr">
              <a:spcAft>
                <a:spcPts val="0"/>
              </a:spcAft>
            </a:pPr>
            <a:r>
              <a:rPr lang="ru-RU" sz="2200" dirty="0">
                <a:latin typeface="Times New Roman" panose="02020603050405020304" pitchFamily="18" charset="0"/>
                <a:ea typeface="Times New Roman" panose="02020603050405020304" pitchFamily="18" charset="0"/>
              </a:rPr>
              <a:t>К многолетним насаждениям </a:t>
            </a:r>
            <a:r>
              <a:rPr lang="ru-RU" sz="2200" dirty="0" smtClean="0">
                <a:latin typeface="Times New Roman" panose="02020603050405020304" pitchFamily="18" charset="0"/>
                <a:ea typeface="Times New Roman" panose="02020603050405020304" pitchFamily="18" charset="0"/>
              </a:rPr>
              <a:t>относятся </a:t>
            </a:r>
            <a:r>
              <a:rPr lang="ru-RU" sz="2200" dirty="0">
                <a:latin typeface="Times New Roman" panose="02020603050405020304" pitchFamily="18" charset="0"/>
                <a:ea typeface="Times New Roman" panose="02020603050405020304" pitchFamily="18" charset="0"/>
              </a:rPr>
              <a:t>все виды искусственных многолетних насаждений независимо от их возраста, </a:t>
            </a:r>
            <a:endParaRPr lang="ru-RU" sz="2200" dirty="0" smtClean="0">
              <a:latin typeface="Times New Roman" panose="02020603050405020304" pitchFamily="18" charset="0"/>
              <a:ea typeface="Times New Roman" panose="02020603050405020304" pitchFamily="18" charset="0"/>
            </a:endParaRPr>
          </a:p>
          <a:p>
            <a:pPr algn="ctr">
              <a:spcAft>
                <a:spcPts val="0"/>
              </a:spcAft>
            </a:pPr>
            <a:r>
              <a:rPr lang="ru-RU" sz="2200" dirty="0" smtClean="0">
                <a:latin typeface="Times New Roman" panose="02020603050405020304" pitchFamily="18" charset="0"/>
                <a:ea typeface="Times New Roman" panose="02020603050405020304" pitchFamily="18" charset="0"/>
              </a:rPr>
              <a:t>Насаждения </a:t>
            </a:r>
            <a:r>
              <a:rPr lang="ru-RU" sz="2200" dirty="0">
                <a:latin typeface="Times New Roman" panose="02020603050405020304" pitchFamily="18" charset="0"/>
                <a:ea typeface="Times New Roman" panose="02020603050405020304" pitchFamily="18" charset="0"/>
              </a:rPr>
              <a:t>многолетние декоративные озеленительные относятся к основным фондам в соответствии с классификацией, установленной </a:t>
            </a:r>
            <a:r>
              <a:rPr lang="ru-RU" sz="2200" u="sng" dirty="0">
                <a:solidFill>
                  <a:srgbClr val="0000FF"/>
                </a:solidFill>
                <a:latin typeface="Times New Roman" panose="02020603050405020304" pitchFamily="18" charset="0"/>
                <a:ea typeface="Times New Roman" panose="02020603050405020304" pitchFamily="18" charset="0"/>
                <a:hlinkClick r:id="rId2"/>
              </a:rPr>
              <a:t>ОКОФ</a:t>
            </a:r>
            <a:r>
              <a:rPr lang="ru-RU" sz="2200" dirty="0">
                <a:latin typeface="Times New Roman" panose="02020603050405020304" pitchFamily="18" charset="0"/>
                <a:ea typeface="Times New Roman" panose="02020603050405020304" pitchFamily="18" charset="0"/>
              </a:rPr>
              <a:t> (код 18 0160040 6), и учитываются на счете 010109000 </a:t>
            </a:r>
            <a:r>
              <a:rPr lang="ru-RU" sz="2200" dirty="0" smtClean="0">
                <a:latin typeface="Times New Roman" panose="02020603050405020304" pitchFamily="18" charset="0"/>
                <a:ea typeface="Times New Roman" panose="02020603050405020304" pitchFamily="18" charset="0"/>
              </a:rPr>
              <a:t>«Прочие </a:t>
            </a:r>
            <a:r>
              <a:rPr lang="ru-RU" sz="2200" dirty="0">
                <a:latin typeface="Times New Roman" panose="02020603050405020304" pitchFamily="18" charset="0"/>
                <a:ea typeface="Times New Roman" panose="02020603050405020304" pitchFamily="18" charset="0"/>
              </a:rPr>
              <a:t>основные </a:t>
            </a:r>
            <a:r>
              <a:rPr lang="ru-RU" sz="2200" dirty="0" smtClean="0">
                <a:latin typeface="Times New Roman" panose="02020603050405020304" pitchFamily="18" charset="0"/>
                <a:ea typeface="Times New Roman" panose="02020603050405020304" pitchFamily="18" charset="0"/>
              </a:rPr>
              <a:t>средства». </a:t>
            </a:r>
            <a:endParaRPr lang="ru-RU" sz="2200" dirty="0">
              <a:latin typeface="Times New Roman" panose="02020603050405020304" pitchFamily="18" charset="0"/>
              <a:ea typeface="Times New Roman" panose="02020603050405020304" pitchFamily="18" charset="0"/>
            </a:endParaRPr>
          </a:p>
          <a:p>
            <a:pPr algn="ctr">
              <a:spcAft>
                <a:spcPts val="0"/>
              </a:spcAft>
            </a:pPr>
            <a:r>
              <a:rPr lang="ru-RU" sz="2200" dirty="0">
                <a:latin typeface="Times New Roman" panose="02020603050405020304" pitchFamily="18" charset="0"/>
                <a:ea typeface="Times New Roman" panose="02020603050405020304" pitchFamily="18" charset="0"/>
              </a:rPr>
              <a:t>Насаждения многолетние декоративные озеленительные относятся к десятой амортизационной группе со сроком полезного использования свыше тридцати лет. </a:t>
            </a:r>
          </a:p>
          <a:p>
            <a:pPr algn="ctr">
              <a:spcAft>
                <a:spcPts val="0"/>
              </a:spcAft>
            </a:pPr>
            <a:r>
              <a:rPr lang="ru-RU" sz="2200" dirty="0">
                <a:latin typeface="Times New Roman" panose="02020603050405020304" pitchFamily="18" charset="0"/>
                <a:ea typeface="Times New Roman" panose="02020603050405020304" pitchFamily="18" charset="0"/>
              </a:rPr>
              <a:t>Капитальные вложения в многолетние насаждения включаются в состав основных средств ежегодно в сумме вложений, относящихся к принятым в эксплуатацию площадям, независимо от окончания всего комплекса работ. </a:t>
            </a:r>
            <a:endParaRPr lang="ru-RU" sz="2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643996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36</a:t>
            </a:fld>
            <a:endParaRPr lang="ru-RU" altLang="ru-RU" dirty="0"/>
          </a:p>
        </p:txBody>
      </p:sp>
      <p:sp>
        <p:nvSpPr>
          <p:cNvPr id="3" name="Прямоугольник 2"/>
          <p:cNvSpPr/>
          <p:nvPr/>
        </p:nvSpPr>
        <p:spPr>
          <a:xfrm>
            <a:off x="683568" y="1628800"/>
            <a:ext cx="7831782" cy="4524315"/>
          </a:xfrm>
          <a:prstGeom prst="rect">
            <a:avLst/>
          </a:prstGeom>
        </p:spPr>
        <p:txBody>
          <a:bodyPr wrap="square">
            <a:spAutoFit/>
          </a:bodyPr>
          <a:lstStyle/>
          <a:p>
            <a:pPr algn="ctr">
              <a:spcAft>
                <a:spcPts val="0"/>
              </a:spcAft>
            </a:pPr>
            <a:r>
              <a:rPr lang="ru-RU" sz="2400" dirty="0">
                <a:latin typeface="Times New Roman" panose="02020603050405020304" pitchFamily="18" charset="0"/>
                <a:ea typeface="Times New Roman" panose="02020603050405020304" pitchFamily="18" charset="0"/>
              </a:rPr>
              <a:t>Эксплуатационный возраст многолетних насаждений, не относящихся к плодовым насаждениям, определяется учреждением </a:t>
            </a:r>
            <a:r>
              <a:rPr lang="ru-RU" sz="2400" dirty="0" smtClean="0">
                <a:latin typeface="Times New Roman" panose="02020603050405020304" pitchFamily="18" charset="0"/>
                <a:ea typeface="Times New Roman" panose="02020603050405020304" pitchFamily="18" charset="0"/>
              </a:rPr>
              <a:t>самостоятельно </a:t>
            </a:r>
            <a:r>
              <a:rPr lang="ru-RU" sz="2400" dirty="0">
                <a:latin typeface="Times New Roman" panose="02020603050405020304" pitchFamily="18" charset="0"/>
                <a:ea typeface="Times New Roman" panose="02020603050405020304" pitchFamily="18" charset="0"/>
              </a:rPr>
              <a:t>и закрепляется приказом руководителя </a:t>
            </a:r>
            <a:r>
              <a:rPr lang="ru-RU" sz="2400" dirty="0" smtClean="0">
                <a:latin typeface="Times New Roman" panose="02020603050405020304" pitchFamily="18" charset="0"/>
                <a:ea typeface="Times New Roman" panose="02020603050405020304" pitchFamily="18" charset="0"/>
              </a:rPr>
              <a:t>учреждения, если такое право дано </a:t>
            </a:r>
            <a:r>
              <a:rPr lang="ru-RU" sz="2400" dirty="0" err="1" smtClean="0">
                <a:latin typeface="Times New Roman" panose="02020603050405020304" pitchFamily="18" charset="0"/>
                <a:ea typeface="Times New Roman" panose="02020603050405020304" pitchFamily="18" charset="0"/>
              </a:rPr>
              <a:t>ГРБСом</a:t>
            </a:r>
            <a:r>
              <a:rPr lang="ru-RU" sz="2400" dirty="0" smtClean="0">
                <a:latin typeface="Times New Roman" panose="02020603050405020304" pitchFamily="18" charset="0"/>
                <a:ea typeface="Times New Roman" panose="02020603050405020304" pitchFamily="18" charset="0"/>
              </a:rPr>
              <a:t>. </a:t>
            </a:r>
            <a:endParaRPr lang="ru-RU" sz="2400" dirty="0">
              <a:latin typeface="Times New Roman" panose="02020603050405020304" pitchFamily="18" charset="0"/>
              <a:ea typeface="Times New Roman" panose="02020603050405020304" pitchFamily="18" charset="0"/>
            </a:endParaRPr>
          </a:p>
          <a:p>
            <a:pPr algn="ctr">
              <a:spcAft>
                <a:spcPts val="0"/>
              </a:spcAft>
            </a:pPr>
            <a:r>
              <a:rPr lang="ru-RU" sz="2400" dirty="0">
                <a:latin typeface="Times New Roman" panose="02020603050405020304" pitchFamily="18" charset="0"/>
                <a:ea typeface="Times New Roman" panose="02020603050405020304" pitchFamily="18" charset="0"/>
              </a:rPr>
              <a:t>Семена, саженцы и другой посадочный материал учитываются на счете 0 105 06 000 </a:t>
            </a:r>
            <a:r>
              <a:rPr lang="ru-RU" sz="2400" dirty="0" smtClean="0">
                <a:latin typeface="Times New Roman" panose="02020603050405020304" pitchFamily="18" charset="0"/>
                <a:ea typeface="Times New Roman" panose="02020603050405020304" pitchFamily="18" charset="0"/>
              </a:rPr>
              <a:t>«Прочие </a:t>
            </a:r>
            <a:r>
              <a:rPr lang="ru-RU" sz="2400" dirty="0">
                <a:latin typeface="Times New Roman" panose="02020603050405020304" pitchFamily="18" charset="0"/>
                <a:ea typeface="Times New Roman" panose="02020603050405020304" pitchFamily="18" charset="0"/>
              </a:rPr>
              <a:t>материальные </a:t>
            </a:r>
            <a:r>
              <a:rPr lang="ru-RU" sz="2400" dirty="0" smtClean="0">
                <a:latin typeface="Times New Roman" panose="02020603050405020304" pitchFamily="18" charset="0"/>
                <a:ea typeface="Times New Roman" panose="02020603050405020304" pitchFamily="18" charset="0"/>
              </a:rPr>
              <a:t>запасы» </a:t>
            </a:r>
            <a:r>
              <a:rPr lang="ru-RU" sz="2400" dirty="0">
                <a:latin typeface="Times New Roman" panose="02020603050405020304" pitchFamily="18" charset="0"/>
                <a:ea typeface="Times New Roman" panose="02020603050405020304" pitchFamily="18" charset="0"/>
              </a:rPr>
              <a:t>и приобретаются по статье 340 </a:t>
            </a:r>
            <a:r>
              <a:rPr lang="ru-RU" sz="2400" dirty="0" smtClean="0">
                <a:latin typeface="Times New Roman" panose="02020603050405020304" pitchFamily="18" charset="0"/>
                <a:ea typeface="Times New Roman" panose="02020603050405020304" pitchFamily="18" charset="0"/>
              </a:rPr>
              <a:t>«Увеличение </a:t>
            </a:r>
            <a:r>
              <a:rPr lang="ru-RU" sz="2400" dirty="0">
                <a:latin typeface="Times New Roman" panose="02020603050405020304" pitchFamily="18" charset="0"/>
                <a:ea typeface="Times New Roman" panose="02020603050405020304" pitchFamily="18" charset="0"/>
              </a:rPr>
              <a:t>стоимости материальных </a:t>
            </a:r>
            <a:r>
              <a:rPr lang="ru-RU" sz="2400" dirty="0" smtClean="0">
                <a:latin typeface="Times New Roman" panose="02020603050405020304" pitchFamily="18" charset="0"/>
                <a:ea typeface="Times New Roman" panose="02020603050405020304" pitchFamily="18" charset="0"/>
              </a:rPr>
              <a:t>запасов». </a:t>
            </a:r>
            <a:endParaRPr lang="ru-RU" sz="2400" dirty="0">
              <a:latin typeface="Times New Roman" panose="02020603050405020304" pitchFamily="18" charset="0"/>
              <a:ea typeface="Times New Roman" panose="02020603050405020304" pitchFamily="18" charset="0"/>
            </a:endParaRPr>
          </a:p>
          <a:p>
            <a:pPr algn="ctr">
              <a:spcAft>
                <a:spcPts val="0"/>
              </a:spcAft>
            </a:pPr>
            <a:r>
              <a:rPr lang="ru-RU" sz="2400" dirty="0">
                <a:latin typeface="Times New Roman" panose="02020603050405020304" pitchFamily="18" charset="0"/>
                <a:ea typeface="Times New Roman" panose="02020603050405020304" pitchFamily="18" charset="0"/>
              </a:rPr>
              <a:t>Саженцы плодовых насаждений учитываются в составе многолетних насаждений после наступления плодоношения, иных насаждений - после достижения ими эксплуатационного возраста. </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455052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37</a:t>
            </a:fld>
            <a:endParaRPr lang="ru-RU" altLang="ru-RU" dirty="0"/>
          </a:p>
        </p:txBody>
      </p:sp>
      <p:sp>
        <p:nvSpPr>
          <p:cNvPr id="3" name="Прямоугольник 2"/>
          <p:cNvSpPr/>
          <p:nvPr/>
        </p:nvSpPr>
        <p:spPr>
          <a:xfrm>
            <a:off x="539552" y="1443841"/>
            <a:ext cx="8136904" cy="3785652"/>
          </a:xfrm>
          <a:prstGeom prst="rect">
            <a:avLst/>
          </a:prstGeom>
        </p:spPr>
        <p:txBody>
          <a:bodyPr wrap="square">
            <a:spAutoFit/>
          </a:bodyPr>
          <a:lstStyle/>
          <a:p>
            <a:pPr algn="ctr">
              <a:spcAft>
                <a:spcPts val="0"/>
              </a:spcAft>
            </a:pPr>
            <a:r>
              <a:rPr lang="ru-RU" sz="2400" dirty="0">
                <a:latin typeface="Times New Roman" panose="02020603050405020304" pitchFamily="18" charset="0"/>
                <a:ea typeface="Times New Roman" panose="02020603050405020304" pitchFamily="18" charset="0"/>
              </a:rPr>
              <a:t>Объекты благоустройства территории учитываются: </a:t>
            </a:r>
          </a:p>
          <a:p>
            <a:pPr algn="ctr">
              <a:spcAft>
                <a:spcPts val="0"/>
              </a:spcAft>
            </a:pPr>
            <a:r>
              <a:rPr lang="ru-RU" sz="2400" dirty="0">
                <a:latin typeface="Times New Roman" panose="02020603050405020304" pitchFamily="18" charset="0"/>
                <a:ea typeface="Times New Roman" panose="02020603050405020304" pitchFamily="18" charset="0"/>
              </a:rPr>
              <a:t>клумбы, фонтаны, стоянки для автотранспорта, асфальтированные дорожки (коды </a:t>
            </a:r>
            <a:r>
              <a:rPr lang="ru-RU" sz="2400" dirty="0">
                <a:solidFill>
                  <a:srgbClr val="0000FF"/>
                </a:solidFill>
                <a:latin typeface="Times New Roman" panose="02020603050405020304" pitchFamily="18" charset="0"/>
                <a:ea typeface="Times New Roman" panose="02020603050405020304" pitchFamily="18" charset="0"/>
                <a:hlinkClick r:id="rId2"/>
              </a:rPr>
              <a:t>ОКОФ</a:t>
            </a:r>
            <a:r>
              <a:rPr lang="ru-RU" sz="2400" dirty="0">
                <a:latin typeface="Times New Roman" panose="02020603050405020304" pitchFamily="18" charset="0"/>
                <a:ea typeface="Times New Roman" panose="02020603050405020304" pitchFamily="18" charset="0"/>
              </a:rPr>
              <a:t> 12 0001010, 12 0001090), ограждения (коды ОКОФ 12 3697050, 12 4540031) - в составе объектов основных средств на счете 010103000 </a:t>
            </a:r>
            <a:r>
              <a:rPr lang="ru-RU" sz="2400" dirty="0" smtClean="0">
                <a:latin typeface="Times New Roman" panose="02020603050405020304" pitchFamily="18" charset="0"/>
                <a:ea typeface="Times New Roman" panose="02020603050405020304" pitchFamily="18" charset="0"/>
              </a:rPr>
              <a:t>«Сооружения»; </a:t>
            </a:r>
            <a:endParaRPr lang="ru-RU" sz="2400" dirty="0">
              <a:latin typeface="Times New Roman" panose="02020603050405020304" pitchFamily="18" charset="0"/>
              <a:ea typeface="Times New Roman" panose="02020603050405020304" pitchFamily="18" charset="0"/>
            </a:endParaRPr>
          </a:p>
          <a:p>
            <a:pPr algn="ctr">
              <a:spcAft>
                <a:spcPts val="0"/>
              </a:spcAft>
            </a:pPr>
            <a:r>
              <a:rPr lang="ru-RU" sz="2400" dirty="0">
                <a:latin typeface="Times New Roman" panose="02020603050405020304" pitchFamily="18" charset="0"/>
                <a:ea typeface="Times New Roman" panose="02020603050405020304" pitchFamily="18" charset="0"/>
              </a:rPr>
              <a:t>объекты детских игровых площадок, скамьи (код </a:t>
            </a:r>
            <a:r>
              <a:rPr lang="ru-RU" sz="2400" dirty="0">
                <a:solidFill>
                  <a:srgbClr val="0000FF"/>
                </a:solidFill>
                <a:latin typeface="Times New Roman" panose="02020603050405020304" pitchFamily="18" charset="0"/>
                <a:ea typeface="Times New Roman" panose="02020603050405020304" pitchFamily="18" charset="0"/>
                <a:hlinkClick r:id="rId2"/>
              </a:rPr>
              <a:t>ОКОФ</a:t>
            </a:r>
            <a:r>
              <a:rPr lang="ru-RU" sz="2400" dirty="0">
                <a:latin typeface="Times New Roman" panose="02020603050405020304" pitchFamily="18" charset="0"/>
                <a:ea typeface="Times New Roman" panose="02020603050405020304" pitchFamily="18" charset="0"/>
              </a:rPr>
              <a:t> 16 3612254, 16 3612369, 16 3612560, 16 3697050) - в составе объектов основных средств на счете 010106000 </a:t>
            </a:r>
            <a:r>
              <a:rPr lang="ru-RU" sz="2400" dirty="0" smtClean="0">
                <a:latin typeface="Times New Roman" panose="02020603050405020304" pitchFamily="18" charset="0"/>
                <a:ea typeface="Times New Roman" panose="02020603050405020304" pitchFamily="18" charset="0"/>
              </a:rPr>
              <a:t>«Производственный </a:t>
            </a:r>
            <a:r>
              <a:rPr lang="ru-RU" sz="2400" dirty="0">
                <a:latin typeface="Times New Roman" panose="02020603050405020304" pitchFamily="18" charset="0"/>
                <a:ea typeface="Times New Roman" panose="02020603050405020304" pitchFamily="18" charset="0"/>
              </a:rPr>
              <a:t>и хозяйственный </a:t>
            </a:r>
            <a:r>
              <a:rPr lang="ru-RU" sz="2400" dirty="0" smtClean="0">
                <a:latin typeface="Times New Roman" panose="02020603050405020304" pitchFamily="18" charset="0"/>
                <a:ea typeface="Times New Roman" panose="02020603050405020304" pitchFamily="18" charset="0"/>
              </a:rPr>
              <a:t>инвентарь». </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480925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38</a:t>
            </a:fld>
            <a:endParaRPr lang="ru-RU" altLang="ru-RU" dirty="0"/>
          </a:p>
        </p:txBody>
      </p:sp>
      <p:sp>
        <p:nvSpPr>
          <p:cNvPr id="4" name="Прямоугольник 3"/>
          <p:cNvSpPr/>
          <p:nvPr/>
        </p:nvSpPr>
        <p:spPr>
          <a:xfrm>
            <a:off x="827584" y="1582341"/>
            <a:ext cx="7848872" cy="3785652"/>
          </a:xfrm>
          <a:prstGeom prst="rect">
            <a:avLst/>
          </a:prstGeom>
        </p:spPr>
        <p:txBody>
          <a:bodyPr wrap="square">
            <a:spAutoFit/>
          </a:bodyPr>
          <a:lstStyle/>
          <a:p>
            <a:pPr algn="ctr"/>
            <a:r>
              <a:rPr lang="ru-RU" sz="2400" dirty="0">
                <a:latin typeface="Times New Roman" panose="02020603050405020304" pitchFamily="18" charset="0"/>
                <a:ea typeface="Times New Roman" panose="02020603050405020304" pitchFamily="18" charset="0"/>
              </a:rPr>
              <a:t>Затраты на оплату работ по текущему, среднему или капитальному ремонту данных объектов должны учитываться как расходы учреждения по содержанию имущества (подстатья 225 «Работы, услуги по содержанию имущества» КОСГУ). Если работы по благоустройству территории не связаны с содержанием имущества учреждения и не направлены на создание объектов нефинансовых активов, то они могут классифицироваться как прочие </a:t>
            </a:r>
            <a:r>
              <a:rPr lang="ru-RU" sz="2400" dirty="0" smtClean="0">
                <a:latin typeface="Times New Roman" panose="02020603050405020304" pitchFamily="18" charset="0"/>
                <a:ea typeface="Times New Roman" panose="02020603050405020304" pitchFamily="18" charset="0"/>
              </a:rPr>
              <a:t>подстатья </a:t>
            </a:r>
            <a:r>
              <a:rPr lang="ru-RU" sz="2400" dirty="0">
                <a:latin typeface="Times New Roman" panose="02020603050405020304" pitchFamily="18" charset="0"/>
                <a:ea typeface="Times New Roman" panose="02020603050405020304" pitchFamily="18" charset="0"/>
              </a:rPr>
              <a:t>226 «Прочие работы, услуги» КОСГУ</a:t>
            </a:r>
            <a:endParaRPr lang="ru-RU" sz="2400" dirty="0"/>
          </a:p>
        </p:txBody>
      </p:sp>
    </p:spTree>
    <p:extLst>
      <p:ext uri="{BB962C8B-B14F-4D97-AF65-F5344CB8AC3E}">
        <p14:creationId xmlns:p14="http://schemas.microsoft.com/office/powerpoint/2010/main" val="3345174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39</a:t>
            </a:fld>
            <a:endParaRPr lang="ru-RU" alt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512778823"/>
              </p:ext>
            </p:extLst>
          </p:nvPr>
        </p:nvGraphicFramePr>
        <p:xfrm>
          <a:off x="628650" y="2492896"/>
          <a:ext cx="7886700" cy="1645920"/>
        </p:xfrm>
        <a:graphic>
          <a:graphicData uri="http://schemas.openxmlformats.org/drawingml/2006/table">
            <a:tbl>
              <a:tblPr>
                <a:tableStyleId>{5C22544A-7EE6-4342-B048-85BDC9FD1C3A}</a:tableStyleId>
              </a:tblPr>
              <a:tblGrid>
                <a:gridCol w="7886700"/>
              </a:tblGrid>
              <a:tr h="1592218">
                <a:tc>
                  <a:txBody>
                    <a:bodyPr/>
                    <a:lstStyle/>
                    <a:p>
                      <a:pPr indent="219075" algn="ctr">
                        <a:spcAft>
                          <a:spcPts val="0"/>
                        </a:spcAft>
                      </a:pPr>
                      <a:r>
                        <a:rPr lang="ru-RU" sz="3600" dirty="0" smtClean="0">
                          <a:effectLst/>
                        </a:rPr>
                        <a:t>13. Учет земельных участков, </a:t>
                      </a:r>
                      <a:r>
                        <a:rPr lang="ru-RU" sz="3600" dirty="0">
                          <a:effectLst/>
                        </a:rPr>
                        <a:t>государственная собственность на которые не </a:t>
                      </a:r>
                      <a:r>
                        <a:rPr lang="ru-RU" sz="3600" dirty="0" smtClean="0">
                          <a:effectLst/>
                        </a:rPr>
                        <a:t>разграничена</a:t>
                      </a:r>
                      <a:endParaRPr lang="ru-RU" sz="36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691827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a:t>
            </a:fld>
            <a:endParaRPr lang="ru-RU" altLang="ru-RU" dirty="0"/>
          </a:p>
        </p:txBody>
      </p:sp>
      <p:sp>
        <p:nvSpPr>
          <p:cNvPr id="3" name="Прямоугольник 2"/>
          <p:cNvSpPr/>
          <p:nvPr/>
        </p:nvSpPr>
        <p:spPr>
          <a:xfrm>
            <a:off x="2843808" y="3284984"/>
            <a:ext cx="9144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395536" y="1438324"/>
            <a:ext cx="8568952" cy="4832092"/>
          </a:xfrm>
          <a:prstGeom prst="rect">
            <a:avLst/>
          </a:prstGeom>
        </p:spPr>
        <p:txBody>
          <a:bodyPr wrap="square">
            <a:spAutoFit/>
          </a:bodyPr>
          <a:lstStyle/>
          <a:p>
            <a:pPr algn="ctr"/>
            <a:r>
              <a:rPr lang="ru-RU" sz="2800" dirty="0" smtClean="0">
                <a:latin typeface="Calibri" panose="020F0502020204030204" pitchFamily="34" charset="0"/>
                <a:ea typeface="Times New Roman" panose="02020603050405020304" pitchFamily="18" charset="0"/>
                <a:cs typeface="Times New Roman" panose="02020603050405020304" pitchFamily="18" charset="0"/>
              </a:rPr>
              <a:t>Приказ Минфина России от 01.12.2010 № 157н</a:t>
            </a:r>
            <a:br>
              <a:rPr lang="ru-RU" sz="2800" dirty="0" smtClean="0">
                <a:latin typeface="Calibri" panose="020F0502020204030204" pitchFamily="34" charset="0"/>
                <a:ea typeface="Times New Roman" panose="02020603050405020304" pitchFamily="18" charset="0"/>
                <a:cs typeface="Times New Roman" panose="02020603050405020304" pitchFamily="18" charset="0"/>
              </a:rPr>
            </a:br>
            <a:r>
              <a:rPr lang="ru-RU" sz="2800" dirty="0" smtClean="0">
                <a:latin typeface="Calibri" panose="020F0502020204030204" pitchFamily="34" charset="0"/>
                <a:ea typeface="Times New Roman" panose="02020603050405020304" pitchFamily="18" charset="0"/>
                <a:cs typeface="Times New Roman" panose="02020603050405020304" pitchFamily="18" charset="0"/>
              </a:rPr>
              <a:t>(ред. от 16.11.2016)</a:t>
            </a:r>
            <a:br>
              <a:rPr lang="ru-RU" sz="2800" dirty="0" smtClean="0">
                <a:latin typeface="Calibri" panose="020F0502020204030204" pitchFamily="34" charset="0"/>
                <a:ea typeface="Times New Roman" panose="02020603050405020304" pitchFamily="18" charset="0"/>
                <a:cs typeface="Times New Roman" panose="02020603050405020304" pitchFamily="18" charset="0"/>
              </a:rPr>
            </a:br>
            <a:r>
              <a:rPr lang="ru-RU" sz="2800" dirty="0" smtClean="0">
                <a:latin typeface="Calibri" panose="020F0502020204030204" pitchFamily="34" charset="0"/>
                <a:ea typeface="Times New Roman" panose="02020603050405020304" pitchFamily="18" charset="0"/>
                <a:cs typeface="Times New Roman" panose="02020603050405020304" pitchFamily="18" charset="0"/>
              </a:rPr>
              <a:t>«Об утверждении Единого плана счетов бухгалтерского учета для органов государственной власти (государственных органов), органов местного самоуправления, органов управления государственными внебюджетными фондами, государственных академий наук, государственных (муниципальных) учреждений и Инструкции по его применению»</a:t>
            </a:r>
            <a:br>
              <a:rPr lang="ru-RU" sz="2800" dirty="0" smtClean="0">
                <a:latin typeface="Calibri" panose="020F0502020204030204" pitchFamily="34" charset="0"/>
                <a:ea typeface="Times New Roman" panose="02020603050405020304" pitchFamily="18" charset="0"/>
                <a:cs typeface="Times New Roman" panose="02020603050405020304" pitchFamily="18" charset="0"/>
              </a:rPr>
            </a:br>
            <a:r>
              <a:rPr lang="ru-RU" sz="2800" dirty="0" smtClean="0">
                <a:latin typeface="Calibri" panose="020F0502020204030204" pitchFamily="34" charset="0"/>
                <a:ea typeface="Times New Roman" panose="02020603050405020304" pitchFamily="18" charset="0"/>
                <a:cs typeface="Times New Roman" panose="02020603050405020304" pitchFamily="18" charset="0"/>
              </a:rPr>
              <a:t>п. 36</a:t>
            </a:r>
            <a:endParaRPr lang="ru-RU" sz="2800" dirty="0"/>
          </a:p>
        </p:txBody>
      </p:sp>
    </p:spTree>
    <p:extLst>
      <p:ext uri="{BB962C8B-B14F-4D97-AF65-F5344CB8AC3E}">
        <p14:creationId xmlns:p14="http://schemas.microsoft.com/office/powerpoint/2010/main" val="6515501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40</a:t>
            </a:fld>
            <a:endParaRPr lang="ru-RU" altLang="ru-RU" dirty="0"/>
          </a:p>
        </p:txBody>
      </p:sp>
      <p:sp>
        <p:nvSpPr>
          <p:cNvPr id="5" name="Прямоугольник 4"/>
          <p:cNvSpPr/>
          <p:nvPr/>
        </p:nvSpPr>
        <p:spPr>
          <a:xfrm>
            <a:off x="1043608" y="1124744"/>
            <a:ext cx="7704856" cy="1815882"/>
          </a:xfrm>
          <a:prstGeom prst="rect">
            <a:avLst/>
          </a:prstGeom>
        </p:spPr>
        <p:txBody>
          <a:bodyPr wrap="square">
            <a:spAutoFit/>
          </a:bodyPr>
          <a:lstStyle/>
          <a:p>
            <a:pPr algn="ctr"/>
            <a:r>
              <a:rPr lang="ru-RU" sz="2800" dirty="0" smtClean="0">
                <a:latin typeface="Times" panose="02020603050405020304" pitchFamily="18" charset="0"/>
                <a:ea typeface="Calibri" panose="020F0502020204030204" pitchFamily="34" charset="0"/>
              </a:rPr>
              <a:t>Федеральный закон </a:t>
            </a:r>
            <a:r>
              <a:rPr lang="ru-RU" sz="2800" dirty="0">
                <a:latin typeface="Times" panose="02020603050405020304" pitchFamily="18" charset="0"/>
                <a:ea typeface="Calibri" panose="020F0502020204030204" pitchFamily="34" charset="0"/>
              </a:rPr>
              <a:t>от 25.10.2001 </a:t>
            </a:r>
            <a:r>
              <a:rPr lang="ru-RU" sz="2800" dirty="0" smtClean="0">
                <a:latin typeface="Times" panose="02020603050405020304" pitchFamily="18" charset="0"/>
                <a:ea typeface="Calibri" panose="020F0502020204030204" pitchFamily="34" charset="0"/>
              </a:rPr>
              <a:t>№ </a:t>
            </a:r>
            <a:r>
              <a:rPr lang="ru-RU" sz="2800" dirty="0">
                <a:latin typeface="Times" panose="02020603050405020304" pitchFamily="18" charset="0"/>
                <a:ea typeface="Calibri" panose="020F0502020204030204" pitchFamily="34" charset="0"/>
              </a:rPr>
              <a:t>137-ФЗ </a:t>
            </a:r>
            <a:r>
              <a:rPr lang="ru-RU" sz="2800" dirty="0" smtClean="0">
                <a:latin typeface="Times" panose="02020603050405020304" pitchFamily="18" charset="0"/>
                <a:ea typeface="Calibri" panose="020F0502020204030204" pitchFamily="34" charset="0"/>
              </a:rPr>
              <a:t>«О </a:t>
            </a:r>
            <a:r>
              <a:rPr lang="ru-RU" sz="2800" dirty="0">
                <a:latin typeface="Times" panose="02020603050405020304" pitchFamily="18" charset="0"/>
                <a:ea typeface="Calibri" panose="020F0502020204030204" pitchFamily="34" charset="0"/>
              </a:rPr>
              <a:t>введении в действие Земельного кодекса Российской </a:t>
            </a:r>
            <a:r>
              <a:rPr lang="ru-RU" sz="2800" dirty="0" smtClean="0">
                <a:latin typeface="Times" panose="02020603050405020304" pitchFamily="18" charset="0"/>
                <a:ea typeface="Calibri" panose="020F0502020204030204" pitchFamily="34" charset="0"/>
              </a:rPr>
              <a:t>Федерации»</a:t>
            </a:r>
          </a:p>
          <a:p>
            <a:pPr algn="ctr"/>
            <a:r>
              <a:rPr lang="ru-RU" sz="2800" dirty="0" smtClean="0">
                <a:latin typeface="Times" panose="02020603050405020304" pitchFamily="18" charset="0"/>
              </a:rPr>
              <a:t>Пункт 2 статьи 3.3</a:t>
            </a:r>
            <a:endParaRPr lang="ru-RU" sz="2800" dirty="0"/>
          </a:p>
        </p:txBody>
      </p:sp>
      <p:sp>
        <p:nvSpPr>
          <p:cNvPr id="8" name="Прямоугольник 7"/>
          <p:cNvSpPr/>
          <p:nvPr/>
        </p:nvSpPr>
        <p:spPr>
          <a:xfrm>
            <a:off x="323528" y="3140968"/>
            <a:ext cx="8424936" cy="3108543"/>
          </a:xfrm>
          <a:prstGeom prst="rect">
            <a:avLst/>
          </a:prstGeom>
        </p:spPr>
        <p:txBody>
          <a:bodyPr wrap="square">
            <a:spAutoFit/>
          </a:bodyPr>
          <a:lstStyle/>
          <a:p>
            <a:pPr algn="ctr"/>
            <a:r>
              <a:rPr lang="ru-RU" sz="2800" dirty="0" smtClean="0"/>
              <a:t>Распоряжение </a:t>
            </a:r>
            <a:r>
              <a:rPr lang="ru-RU" sz="2800" dirty="0"/>
              <a:t>земельными участками, государственная собственность на которые не разграничена, осуществляется </a:t>
            </a:r>
            <a:r>
              <a:rPr lang="ru-RU" sz="2800" dirty="0" smtClean="0"/>
              <a:t>органом </a:t>
            </a:r>
            <a:r>
              <a:rPr lang="ru-RU" sz="2800" dirty="0"/>
              <a:t>местного самоуправления городского </a:t>
            </a:r>
            <a:r>
              <a:rPr lang="ru-RU" sz="2800" dirty="0" smtClean="0"/>
              <a:t>округа, поселения, муниципального района </a:t>
            </a:r>
            <a:r>
              <a:rPr lang="ru-RU" sz="2800" dirty="0"/>
              <a:t>в отношении земельных участков, расположенных на </a:t>
            </a:r>
            <a:r>
              <a:rPr lang="ru-RU" sz="2800" dirty="0" smtClean="0"/>
              <a:t>их территории </a:t>
            </a:r>
          </a:p>
          <a:p>
            <a:pPr algn="ctr"/>
            <a:r>
              <a:rPr lang="ru-RU" sz="2800" dirty="0" smtClean="0"/>
              <a:t>С 1 марта 2015 года</a:t>
            </a:r>
            <a:endParaRPr lang="ru-RU" sz="2800" dirty="0"/>
          </a:p>
        </p:txBody>
      </p:sp>
    </p:spTree>
    <p:extLst>
      <p:ext uri="{BB962C8B-B14F-4D97-AF65-F5344CB8AC3E}">
        <p14:creationId xmlns:p14="http://schemas.microsoft.com/office/powerpoint/2010/main" val="32393979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41</a:t>
            </a:fld>
            <a:endParaRPr lang="ru-RU" altLang="ru-RU" dirty="0"/>
          </a:p>
        </p:txBody>
      </p:sp>
      <p:sp>
        <p:nvSpPr>
          <p:cNvPr id="3" name="Прямоугольник 2"/>
          <p:cNvSpPr/>
          <p:nvPr/>
        </p:nvSpPr>
        <p:spPr>
          <a:xfrm>
            <a:off x="827584" y="1028343"/>
            <a:ext cx="7848872" cy="5447645"/>
          </a:xfrm>
          <a:prstGeom prst="rect">
            <a:avLst/>
          </a:prstGeom>
        </p:spPr>
        <p:txBody>
          <a:bodyPr wrap="square">
            <a:spAutoFit/>
          </a:bodyPr>
          <a:lstStyle/>
          <a:p>
            <a:pPr algn="ctr"/>
            <a:r>
              <a:rPr lang="ru-RU" sz="2400" dirty="0" smtClean="0">
                <a:latin typeface="Times" panose="02020603050405020304" pitchFamily="18" charset="0"/>
                <a:ea typeface="Calibri" panose="020F0502020204030204" pitchFamily="34" charset="0"/>
              </a:rPr>
              <a:t>Принятие </a:t>
            </a:r>
            <a:r>
              <a:rPr lang="ru-RU" sz="2400" dirty="0">
                <a:latin typeface="Times" panose="02020603050405020304" pitchFamily="18" charset="0"/>
                <a:ea typeface="Calibri" panose="020F0502020204030204" pitchFamily="34" charset="0"/>
              </a:rPr>
              <a:t>правил землепользования и застройки поселения </a:t>
            </a:r>
            <a:r>
              <a:rPr lang="ru-RU" sz="3200" b="1" dirty="0">
                <a:latin typeface="Times" panose="02020603050405020304" pitchFamily="18" charset="0"/>
                <a:ea typeface="Calibri" panose="020F0502020204030204" pitchFamily="34" charset="0"/>
              </a:rPr>
              <a:t>является основанием </a:t>
            </a:r>
            <a:r>
              <a:rPr lang="ru-RU" sz="2400" dirty="0">
                <a:latin typeface="Times" panose="02020603050405020304" pitchFamily="18" charset="0"/>
                <a:ea typeface="Calibri" panose="020F0502020204030204" pitchFamily="34" charset="0"/>
              </a:rPr>
              <a:t>для возникновения полномочий администратора доходов бюджетов у органов местного самоуправления поселений по осуществлению начисления, учета и контроля за правильностью исчисления, полнотой и своевременностью осуществления платежей в бюджет, пеней и штрафов по ним (</a:t>
            </a:r>
            <a:r>
              <a:rPr lang="ru-RU" sz="2400" dirty="0">
                <a:solidFill>
                  <a:srgbClr val="0000FF"/>
                </a:solidFill>
                <a:latin typeface="Times" panose="02020603050405020304" pitchFamily="18" charset="0"/>
                <a:ea typeface="Calibri" panose="020F0502020204030204" pitchFamily="34" charset="0"/>
                <a:hlinkClick r:id="rId2"/>
              </a:rPr>
              <a:t>статья 160.1</a:t>
            </a:r>
            <a:r>
              <a:rPr lang="ru-RU" sz="2400" dirty="0">
                <a:latin typeface="Times" panose="02020603050405020304" pitchFamily="18" charset="0"/>
                <a:ea typeface="Calibri" panose="020F0502020204030204" pitchFamily="34" charset="0"/>
              </a:rPr>
              <a:t> Бюджетного кодекса), но </a:t>
            </a:r>
            <a:r>
              <a:rPr lang="ru-RU" sz="2800" b="1" dirty="0">
                <a:latin typeface="Times" panose="02020603050405020304" pitchFamily="18" charset="0"/>
                <a:ea typeface="Calibri" panose="020F0502020204030204" pitchFamily="34" charset="0"/>
              </a:rPr>
              <a:t>не является основанием </a:t>
            </a:r>
            <a:r>
              <a:rPr lang="ru-RU" sz="2400" dirty="0">
                <a:latin typeface="Times" panose="02020603050405020304" pitchFamily="18" charset="0"/>
                <a:ea typeface="Calibri" panose="020F0502020204030204" pitchFamily="34" charset="0"/>
              </a:rPr>
              <a:t>для прекращения полномочий администратора доходов бюджетов у муниципальных органов района, ранее осуществлявших указанные полномочия согласно бюджетному законодательству в рамках заключенных ими договоров</a:t>
            </a:r>
            <a:endParaRPr lang="ru-RU" sz="2400" dirty="0"/>
          </a:p>
        </p:txBody>
      </p:sp>
    </p:spTree>
    <p:extLst>
      <p:ext uri="{BB962C8B-B14F-4D97-AF65-F5344CB8AC3E}">
        <p14:creationId xmlns:p14="http://schemas.microsoft.com/office/powerpoint/2010/main" val="20979992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42</a:t>
            </a:fld>
            <a:endParaRPr lang="ru-RU" altLang="ru-RU" dirty="0"/>
          </a:p>
        </p:txBody>
      </p:sp>
      <p:sp>
        <p:nvSpPr>
          <p:cNvPr id="3" name="Прямоугольник 2"/>
          <p:cNvSpPr/>
          <p:nvPr/>
        </p:nvSpPr>
        <p:spPr>
          <a:xfrm>
            <a:off x="323528" y="1916832"/>
            <a:ext cx="8424936" cy="3539430"/>
          </a:xfrm>
          <a:prstGeom prst="rect">
            <a:avLst/>
          </a:prstGeom>
        </p:spPr>
        <p:txBody>
          <a:bodyPr wrap="square">
            <a:spAutoFit/>
          </a:bodyPr>
          <a:lstStyle/>
          <a:p>
            <a:pPr algn="ctr"/>
            <a:r>
              <a:rPr lang="ru-RU" sz="2800" dirty="0">
                <a:latin typeface="Times" panose="02020603050405020304" pitchFamily="18" charset="0"/>
                <a:ea typeface="Calibri" panose="020F0502020204030204" pitchFamily="34" charset="0"/>
              </a:rPr>
              <a:t>Прекращение полномочий администратора доходов органов муниципального района по договорам, заключенным ими до 01.03.2015, </a:t>
            </a:r>
            <a:r>
              <a:rPr lang="ru-RU" sz="2800" dirty="0" smtClean="0">
                <a:latin typeface="Times" panose="02020603050405020304" pitchFamily="18" charset="0"/>
                <a:ea typeface="Calibri" panose="020F0502020204030204" pitchFamily="34" charset="0"/>
              </a:rPr>
              <a:t>осуществляется </a:t>
            </a:r>
            <a:r>
              <a:rPr lang="ru-RU" sz="2800" b="1" dirty="0" smtClean="0">
                <a:latin typeface="Times" panose="02020603050405020304" pitchFamily="18" charset="0"/>
                <a:ea typeface="Calibri" panose="020F0502020204030204" pitchFamily="34" charset="0"/>
              </a:rPr>
              <a:t>только </a:t>
            </a:r>
            <a:r>
              <a:rPr lang="ru-RU" sz="2800" b="1" dirty="0">
                <a:latin typeface="Times" panose="02020603050405020304" pitchFamily="18" charset="0"/>
                <a:ea typeface="Calibri" panose="020F0502020204030204" pitchFamily="34" charset="0"/>
              </a:rPr>
              <a:t>по факту урегулирования </a:t>
            </a:r>
            <a:r>
              <a:rPr lang="ru-RU" sz="2800" dirty="0">
                <a:latin typeface="Times" panose="02020603050405020304" pitchFamily="18" charset="0"/>
                <a:ea typeface="Calibri" panose="020F0502020204030204" pitchFamily="34" charset="0"/>
              </a:rPr>
              <a:t>договорных отношений, в том числе по передаче образовавшихся расчетов по арендным платежам (задолженности арендаторов, переплатам (авансовым платежам) по ранее заключенным договорам).</a:t>
            </a:r>
            <a:endParaRPr lang="ru-RU" sz="2800" dirty="0"/>
          </a:p>
        </p:txBody>
      </p:sp>
    </p:spTree>
    <p:extLst>
      <p:ext uri="{BB962C8B-B14F-4D97-AF65-F5344CB8AC3E}">
        <p14:creationId xmlns:p14="http://schemas.microsoft.com/office/powerpoint/2010/main" val="3304446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43</a:t>
            </a:fld>
            <a:endParaRPr lang="ru-RU" altLang="ru-RU" dirty="0"/>
          </a:p>
        </p:txBody>
      </p:sp>
      <p:sp>
        <p:nvSpPr>
          <p:cNvPr id="3" name="Прямоугольник 2"/>
          <p:cNvSpPr/>
          <p:nvPr/>
        </p:nvSpPr>
        <p:spPr>
          <a:xfrm>
            <a:off x="611560" y="2060848"/>
            <a:ext cx="7903790" cy="14904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14. Учет нематериальных активов (неисключительные права) при централизованных поставках</a:t>
            </a:r>
            <a:endParaRPr lang="ru-RU" sz="2800" dirty="0">
              <a:solidFill>
                <a:schemeClr val="tx1"/>
              </a:solidFill>
            </a:endParaRPr>
          </a:p>
        </p:txBody>
      </p:sp>
    </p:spTree>
    <p:extLst>
      <p:ext uri="{BB962C8B-B14F-4D97-AF65-F5344CB8AC3E}">
        <p14:creationId xmlns:p14="http://schemas.microsoft.com/office/powerpoint/2010/main" val="42742644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44</a:t>
            </a:fld>
            <a:endParaRPr lang="ru-RU" altLang="ru-RU" dirty="0"/>
          </a:p>
        </p:txBody>
      </p:sp>
      <p:sp>
        <p:nvSpPr>
          <p:cNvPr id="4" name="Прямоугольник 3"/>
          <p:cNvSpPr/>
          <p:nvPr/>
        </p:nvSpPr>
        <p:spPr>
          <a:xfrm>
            <a:off x="558542" y="1556792"/>
            <a:ext cx="8568952" cy="4344779"/>
          </a:xfrm>
          <a:prstGeom prst="rect">
            <a:avLst/>
          </a:prstGeom>
        </p:spPr>
        <p:txBody>
          <a:bodyPr wrap="square">
            <a:spAutoFit/>
          </a:bodyPr>
          <a:lstStyle/>
          <a:p>
            <a:pPr indent="342900" algn="just">
              <a:spcBef>
                <a:spcPts val="1000"/>
              </a:spcBef>
              <a:spcAft>
                <a:spcPts val="0"/>
              </a:spcAft>
            </a:pPr>
            <a:r>
              <a:rPr lang="ru-RU" sz="2000" dirty="0" smtClean="0">
                <a:latin typeface="Arial" panose="020B0604020202020204" pitchFamily="34" charset="0"/>
                <a:ea typeface="Times New Roman" panose="02020603050405020304" pitchFamily="18" charset="0"/>
              </a:rPr>
              <a:t>В </a:t>
            </a:r>
            <a:r>
              <a:rPr lang="ru-RU" sz="2000" dirty="0">
                <a:latin typeface="Arial" panose="020B0604020202020204" pitchFamily="34" charset="0"/>
                <a:ea typeface="Times New Roman" panose="02020603050405020304" pitchFamily="18" charset="0"/>
              </a:rPr>
              <a:t>соответствии с </a:t>
            </a:r>
            <a:r>
              <a:rPr lang="ru-RU" sz="2000" dirty="0">
                <a:solidFill>
                  <a:srgbClr val="0000FF"/>
                </a:solidFill>
                <a:latin typeface="Arial" panose="020B0604020202020204" pitchFamily="34" charset="0"/>
                <a:ea typeface="Times New Roman" panose="02020603050405020304" pitchFamily="18" charset="0"/>
                <a:hlinkClick r:id="rId2" tooltip="Приказ Минфина России от 01.12.2010 N 157н (ред. от 06.08.2015) &quot;Об утверждении Единого плана счетов бухгалтерского учета для органов государственной власти (государственных органов), органов местного самоуправления, органов управления государственными вн"/>
              </a:rPr>
              <a:t>пунктом 302</a:t>
            </a:r>
            <a:r>
              <a:rPr lang="ru-RU" sz="2000" dirty="0">
                <a:latin typeface="Arial" panose="020B0604020202020204" pitchFamily="34" charset="0"/>
                <a:ea typeface="Times New Roman" panose="02020603050405020304" pitchFamily="18" charset="0"/>
              </a:rPr>
              <a:t> Инструкции </a:t>
            </a:r>
            <a:r>
              <a:rPr lang="ru-RU" sz="2000" dirty="0" smtClean="0">
                <a:latin typeface="Arial" panose="020B0604020202020204" pitchFamily="34" charset="0"/>
                <a:ea typeface="Times New Roman" panose="02020603050405020304" pitchFamily="18" charset="0"/>
              </a:rPr>
              <a:t>№ </a:t>
            </a:r>
            <a:r>
              <a:rPr lang="ru-RU" sz="2000" dirty="0">
                <a:latin typeface="Arial" panose="020B0604020202020204" pitchFamily="34" charset="0"/>
                <a:ea typeface="Times New Roman" panose="02020603050405020304" pitchFamily="18" charset="0"/>
              </a:rPr>
              <a:t>157н затраты, произведенные учреждением в отчетном периоде, но относящиеся к следующим отчетным периодам, в том числе расходы, связанные с приобретением неисключительного права пользования нематериальными активами в течение нескольких отчетных периодов, отражаются как расходы будущих периодов по дебету счета </a:t>
            </a:r>
            <a:r>
              <a:rPr lang="ru-RU" sz="2000" dirty="0">
                <a:solidFill>
                  <a:srgbClr val="0000FF"/>
                </a:solidFill>
                <a:latin typeface="Arial" panose="020B0604020202020204" pitchFamily="34" charset="0"/>
                <a:ea typeface="Times New Roman" panose="02020603050405020304" pitchFamily="18" charset="0"/>
                <a:hlinkClick r:id="rId3" tooltip="Приказ Минфина России от 01.12.2010 N 157н (ред. от 06.08.2015) &quot;Об утверждении Единого плана счетов бухгалтерского учета для органов государственной власти (государственных органов), органов местного самоуправления, органов управления государственными вн"/>
              </a:rPr>
              <a:t>1 401 50 000</a:t>
            </a:r>
            <a:r>
              <a:rPr lang="ru-RU" sz="2000" dirty="0">
                <a:latin typeface="Arial" panose="020B0604020202020204" pitchFamily="34" charset="0"/>
                <a:ea typeface="Times New Roman" panose="02020603050405020304" pitchFamily="18" charset="0"/>
              </a:rPr>
              <a:t> "Расходы будущих периодов".</a:t>
            </a:r>
          </a:p>
          <a:p>
            <a:pPr indent="342900" algn="just">
              <a:spcBef>
                <a:spcPts val="1000"/>
              </a:spcBef>
              <a:spcAft>
                <a:spcPts val="0"/>
              </a:spcAft>
            </a:pPr>
            <a:r>
              <a:rPr lang="ru-RU" sz="2000" dirty="0">
                <a:latin typeface="Arial" panose="020B0604020202020204" pitchFamily="34" charset="0"/>
                <a:ea typeface="Times New Roman" panose="02020603050405020304" pitchFamily="18" charset="0"/>
              </a:rPr>
              <a:t>Расходы учреждения подлежат отнесению на финансовый результат текущего финансового года в порядке, устанавливаемом учреждением (равномерно, пропорционально объему продукции (работ, услуг) и др.), в течение периода, к которому они относятся</a:t>
            </a:r>
            <a:r>
              <a:rPr lang="ru-RU" dirty="0">
                <a:latin typeface="Arial" panose="020B0604020202020204" pitchFamily="34" charset="0"/>
                <a:ea typeface="Times New Roman" panose="02020603050405020304" pitchFamily="18" charset="0"/>
              </a:rPr>
              <a:t>.</a:t>
            </a:r>
          </a:p>
          <a:p>
            <a:r>
              <a:rPr lang="ru-RU" sz="2400" dirty="0">
                <a:latin typeface="Calibri" panose="020F0502020204030204" pitchFamily="34" charset="0"/>
                <a:ea typeface="Times New Roman" panose="02020603050405020304" pitchFamily="18" charset="0"/>
                <a:cs typeface="Times New Roman" panose="02020603050405020304" pitchFamily="18" charset="0"/>
              </a:rPr>
              <a:t>Порядок признания в бюджетном учете расходов будущих периодов регулируется в рамках учетной политики </a:t>
            </a:r>
            <a:endParaRPr lang="ru-RU" dirty="0"/>
          </a:p>
        </p:txBody>
      </p:sp>
    </p:spTree>
    <p:extLst>
      <p:ext uri="{BB962C8B-B14F-4D97-AF65-F5344CB8AC3E}">
        <p14:creationId xmlns:p14="http://schemas.microsoft.com/office/powerpoint/2010/main" val="20732124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45</a:t>
            </a:fld>
            <a:endParaRPr lang="ru-RU" altLang="ru-RU" dirty="0"/>
          </a:p>
        </p:txBody>
      </p:sp>
      <p:sp>
        <p:nvSpPr>
          <p:cNvPr id="3" name="Прямоугольник 2"/>
          <p:cNvSpPr/>
          <p:nvPr/>
        </p:nvSpPr>
        <p:spPr>
          <a:xfrm>
            <a:off x="323528" y="1844824"/>
            <a:ext cx="8424936" cy="2677656"/>
          </a:xfrm>
          <a:prstGeom prst="rect">
            <a:avLst/>
          </a:prstGeom>
        </p:spPr>
        <p:txBody>
          <a:bodyPr wrap="square">
            <a:spAutoFit/>
          </a:bodyPr>
          <a:lstStyle/>
          <a:p>
            <a:pPr algn="ctr"/>
            <a:r>
              <a:rPr lang="ru-RU" sz="2400" dirty="0">
                <a:latin typeface="Times New Roman" panose="02020603050405020304" pitchFamily="18" charset="0"/>
                <a:ea typeface="Times New Roman" panose="02020603050405020304" pitchFamily="18" charset="0"/>
              </a:rPr>
              <a:t>Нематериальные активы, полученные в пользование учреждением (лицензиатом), учитываются на </a:t>
            </a:r>
            <a:r>
              <a:rPr lang="ru-RU" sz="2400" dirty="0" err="1">
                <a:latin typeface="Times New Roman" panose="02020603050405020304" pitchFamily="18" charset="0"/>
                <a:ea typeface="Times New Roman" panose="02020603050405020304" pitchFamily="18" charset="0"/>
              </a:rPr>
              <a:t>забалансовом</a:t>
            </a:r>
            <a:r>
              <a:rPr lang="ru-RU" sz="2400" dirty="0">
                <a:latin typeface="Times New Roman" panose="02020603050405020304" pitchFamily="18" charset="0"/>
                <a:ea typeface="Times New Roman" panose="02020603050405020304" pitchFamily="18" charset="0"/>
              </a:rPr>
              <a:t> счете </a:t>
            </a:r>
            <a:r>
              <a:rPr lang="ru-RU" sz="2400" u="sng"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2"/>
              </a:rPr>
              <a:t>01</a:t>
            </a:r>
            <a:r>
              <a:rPr lang="ru-RU" sz="2400" dirty="0">
                <a:latin typeface="Times New Roman" panose="02020603050405020304" pitchFamily="18" charset="0"/>
                <a:ea typeface="Times New Roman" panose="02020603050405020304" pitchFamily="18" charset="0"/>
              </a:rPr>
              <a:t> </a:t>
            </a:r>
            <a:r>
              <a:rPr lang="ru-RU" sz="2400" b="1" dirty="0">
                <a:latin typeface="Times New Roman" panose="02020603050405020304" pitchFamily="18" charset="0"/>
                <a:ea typeface="Times New Roman" panose="02020603050405020304" pitchFamily="18" charset="0"/>
              </a:rPr>
              <a:t>"Имущество, полученное в пользование"</a:t>
            </a:r>
            <a:r>
              <a:rPr lang="ru-RU" sz="2400" dirty="0">
                <a:latin typeface="Times New Roman" panose="02020603050405020304" pitchFamily="18" charset="0"/>
                <a:ea typeface="Times New Roman" panose="02020603050405020304" pitchFamily="18" charset="0"/>
              </a:rPr>
              <a:t> по стоимости, определяемой исходя из размера вознаграждения, установленного в договоре (</a:t>
            </a:r>
            <a:r>
              <a:rPr lang="ru-RU" sz="2400" u="sng" dirty="0">
                <a:latin typeface="Times New Roman" panose="02020603050405020304" pitchFamily="18" charset="0"/>
                <a:ea typeface="Times New Roman" panose="02020603050405020304" pitchFamily="18" charset="0"/>
                <a:cs typeface="Times New Roman" panose="02020603050405020304" pitchFamily="18" charset="0"/>
                <a:hlinkClick r:id="rId3"/>
              </a:rPr>
              <a:t>п.66 Инструкции № 157н</a:t>
            </a:r>
            <a:r>
              <a:rPr lang="ru-RU" sz="2400" u="sng" dirty="0" smtClean="0">
                <a:latin typeface="Times New Roman" panose="02020603050405020304" pitchFamily="18" charset="0"/>
                <a:ea typeface="Times New Roman" panose="02020603050405020304" pitchFamily="18" charset="0"/>
                <a:cs typeface="Times New Roman" panose="02020603050405020304" pitchFamily="18" charset="0"/>
              </a:rPr>
              <a:t>)</a:t>
            </a:r>
          </a:p>
          <a:p>
            <a:pPr algn="ctr"/>
            <a:r>
              <a:rPr lang="ru-RU" sz="2400" dirty="0" smtClean="0">
                <a:latin typeface="Times New Roman" panose="02020603050405020304" pitchFamily="18" charset="0"/>
                <a:cs typeface="Times New Roman" panose="02020603050405020304" pitchFamily="18" charset="0"/>
              </a:rPr>
              <a:t>ГРБС передает своим подведомственным учреждениям на основании Актов приемки передачи</a:t>
            </a:r>
            <a:endParaRPr lang="ru-RU" sz="2400" dirty="0"/>
          </a:p>
        </p:txBody>
      </p:sp>
    </p:spTree>
    <p:extLst>
      <p:ext uri="{BB962C8B-B14F-4D97-AF65-F5344CB8AC3E}">
        <p14:creationId xmlns:p14="http://schemas.microsoft.com/office/powerpoint/2010/main" val="3338489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46</a:t>
            </a:fld>
            <a:endParaRPr lang="ru-RU" altLang="ru-RU" dirty="0"/>
          </a:p>
        </p:txBody>
      </p:sp>
      <p:sp>
        <p:nvSpPr>
          <p:cNvPr id="3" name="Прямоугольник 2"/>
          <p:cNvSpPr/>
          <p:nvPr/>
        </p:nvSpPr>
        <p:spPr>
          <a:xfrm>
            <a:off x="1187624" y="1124744"/>
            <a:ext cx="6984776" cy="50405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15. Учет </a:t>
            </a:r>
            <a:r>
              <a:rPr lang="ru-RU" sz="2800" dirty="0" err="1" smtClean="0">
                <a:solidFill>
                  <a:schemeClr val="tx1"/>
                </a:solidFill>
              </a:rPr>
              <a:t>проектно</a:t>
            </a:r>
            <a:r>
              <a:rPr lang="ru-RU" sz="2800" dirty="0" smtClean="0">
                <a:solidFill>
                  <a:schemeClr val="tx1"/>
                </a:solidFill>
              </a:rPr>
              <a:t> –сметной документации как нематериального актива</a:t>
            </a:r>
            <a:endParaRPr lang="ru-RU" sz="2800" dirty="0">
              <a:solidFill>
                <a:schemeClr val="tx1"/>
              </a:solidFill>
            </a:endParaRPr>
          </a:p>
        </p:txBody>
      </p:sp>
    </p:spTree>
    <p:extLst>
      <p:ext uri="{BB962C8B-B14F-4D97-AF65-F5344CB8AC3E}">
        <p14:creationId xmlns:p14="http://schemas.microsoft.com/office/powerpoint/2010/main" val="24916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47</a:t>
            </a:fld>
            <a:endParaRPr lang="ru-RU" altLang="ru-RU" dirty="0"/>
          </a:p>
        </p:txBody>
      </p:sp>
      <p:sp>
        <p:nvSpPr>
          <p:cNvPr id="3" name="Прямоугольник 2"/>
          <p:cNvSpPr/>
          <p:nvPr/>
        </p:nvSpPr>
        <p:spPr>
          <a:xfrm>
            <a:off x="323528" y="980728"/>
            <a:ext cx="8191822" cy="51845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1"/>
                </a:solidFill>
              </a:rPr>
              <a:t>Приказ Минфина России от 01.12.2010 </a:t>
            </a:r>
            <a:r>
              <a:rPr lang="ru-RU" sz="2400" dirty="0" smtClean="0">
                <a:solidFill>
                  <a:schemeClr val="tx1"/>
                </a:solidFill>
              </a:rPr>
              <a:t>№ </a:t>
            </a:r>
            <a:r>
              <a:rPr lang="ru-RU" sz="2400" dirty="0">
                <a:solidFill>
                  <a:schemeClr val="tx1"/>
                </a:solidFill>
              </a:rPr>
              <a:t>157н</a:t>
            </a:r>
            <a:br>
              <a:rPr lang="ru-RU" sz="2400" dirty="0">
                <a:solidFill>
                  <a:schemeClr val="tx1"/>
                </a:solidFill>
              </a:rPr>
            </a:br>
            <a:r>
              <a:rPr lang="ru-RU" sz="2400" dirty="0" smtClean="0">
                <a:solidFill>
                  <a:schemeClr val="tx1"/>
                </a:solidFill>
              </a:rPr>
              <a:t>«Об </a:t>
            </a:r>
            <a:r>
              <a:rPr lang="ru-RU" sz="2400" dirty="0">
                <a:solidFill>
                  <a:schemeClr val="tx1"/>
                </a:solidFill>
              </a:rPr>
              <a:t>утверждении Единого плана счетов бухгалтерского учета для органов государственной власти (государственных органов), органов местного самоуправления, органов управления государственными внебюджетными фондами, государственных академий наук, государственных (муниципальных) учреждений и Инструкции по его </a:t>
            </a:r>
            <a:r>
              <a:rPr lang="ru-RU" sz="2400" dirty="0" smtClean="0">
                <a:solidFill>
                  <a:schemeClr val="tx1"/>
                </a:solidFill>
              </a:rPr>
              <a:t>применению»</a:t>
            </a:r>
          </a:p>
          <a:p>
            <a:pPr algn="ctr"/>
            <a:endParaRPr lang="ru-RU" sz="2400" dirty="0" smtClean="0">
              <a:solidFill>
                <a:schemeClr val="tx1"/>
              </a:solidFill>
            </a:endParaRPr>
          </a:p>
          <a:p>
            <a:pPr algn="ctr"/>
            <a:r>
              <a:rPr lang="ru-RU" sz="2400" dirty="0">
                <a:solidFill>
                  <a:schemeClr val="tx1"/>
                </a:solidFill>
              </a:rPr>
              <a:t>Приказ Минфина России от 06.12.2010 </a:t>
            </a:r>
            <a:r>
              <a:rPr lang="ru-RU" sz="2400" dirty="0" smtClean="0">
                <a:solidFill>
                  <a:schemeClr val="tx1"/>
                </a:solidFill>
              </a:rPr>
              <a:t>№ </a:t>
            </a:r>
            <a:r>
              <a:rPr lang="ru-RU" sz="2400" dirty="0">
                <a:solidFill>
                  <a:schemeClr val="tx1"/>
                </a:solidFill>
              </a:rPr>
              <a:t>162н</a:t>
            </a:r>
            <a:br>
              <a:rPr lang="ru-RU" sz="2400" dirty="0">
                <a:solidFill>
                  <a:schemeClr val="tx1"/>
                </a:solidFill>
              </a:rPr>
            </a:br>
            <a:r>
              <a:rPr lang="ru-RU" sz="2400" dirty="0" smtClean="0">
                <a:solidFill>
                  <a:schemeClr val="tx1"/>
                </a:solidFill>
              </a:rPr>
              <a:t>«Об </a:t>
            </a:r>
            <a:r>
              <a:rPr lang="ru-RU" sz="2400" dirty="0">
                <a:solidFill>
                  <a:schemeClr val="tx1"/>
                </a:solidFill>
              </a:rPr>
              <a:t>утверждении Плана счетов бюджетного учета и Инструкции по его </a:t>
            </a:r>
            <a:r>
              <a:rPr lang="ru-RU" sz="2400" dirty="0" smtClean="0">
                <a:solidFill>
                  <a:schemeClr val="tx1"/>
                </a:solidFill>
              </a:rPr>
              <a:t>применению»</a:t>
            </a:r>
            <a:r>
              <a:rPr lang="ru-RU" sz="2400" dirty="0">
                <a:solidFill>
                  <a:schemeClr val="tx1"/>
                </a:solidFill>
              </a:rPr>
              <a:t/>
            </a:r>
            <a:br>
              <a:rPr lang="ru-RU" sz="2400" dirty="0">
                <a:solidFill>
                  <a:schemeClr val="tx1"/>
                </a:solidFill>
              </a:rPr>
            </a:br>
            <a:endParaRPr lang="ru-RU" sz="2400" dirty="0">
              <a:solidFill>
                <a:schemeClr val="tx1"/>
              </a:solidFill>
            </a:endParaRPr>
          </a:p>
        </p:txBody>
      </p:sp>
    </p:spTree>
    <p:extLst>
      <p:ext uri="{BB962C8B-B14F-4D97-AF65-F5344CB8AC3E}">
        <p14:creationId xmlns:p14="http://schemas.microsoft.com/office/powerpoint/2010/main" val="8773877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48</a:t>
            </a:fld>
            <a:endParaRPr lang="ru-RU" alt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4111003994"/>
              </p:ext>
            </p:extLst>
          </p:nvPr>
        </p:nvGraphicFramePr>
        <p:xfrm>
          <a:off x="628650" y="1628800"/>
          <a:ext cx="7886700" cy="3840480"/>
        </p:xfrm>
        <a:graphic>
          <a:graphicData uri="http://schemas.openxmlformats.org/drawingml/2006/table">
            <a:tbl>
              <a:tblPr>
                <a:tableStyleId>{5C22544A-7EE6-4342-B048-85BDC9FD1C3A}</a:tableStyleId>
              </a:tblPr>
              <a:tblGrid>
                <a:gridCol w="7886700"/>
              </a:tblGrid>
              <a:tr h="2707774">
                <a:tc>
                  <a:txBody>
                    <a:bodyPr/>
                    <a:lstStyle/>
                    <a:p>
                      <a:pPr indent="342900" algn="ctr">
                        <a:spcAft>
                          <a:spcPts val="0"/>
                        </a:spcAft>
                      </a:pPr>
                      <a:r>
                        <a:rPr lang="ru-RU" sz="2800" dirty="0">
                          <a:effectLst/>
                        </a:rPr>
                        <a:t>капитальные вложения, сформированные в результате осуществления бюджетных инвестиций, в объеме фактически произведенных затрат на создание и разработку ПСД в целях формирования стоимости объекта недвижимости учитываются на счете 010610000 </a:t>
                      </a:r>
                      <a:r>
                        <a:rPr lang="ru-RU" sz="2800" dirty="0" smtClean="0">
                          <a:effectLst/>
                        </a:rPr>
                        <a:t>«Вложения </a:t>
                      </a:r>
                      <a:r>
                        <a:rPr lang="ru-RU" sz="2800" dirty="0">
                          <a:effectLst/>
                        </a:rPr>
                        <a:t>в недвижимое имущество </a:t>
                      </a:r>
                      <a:r>
                        <a:rPr lang="ru-RU" sz="2800" dirty="0" smtClean="0">
                          <a:effectLst/>
                        </a:rPr>
                        <a:t>учреждения» </a:t>
                      </a:r>
                      <a:r>
                        <a:rPr lang="ru-RU" sz="2800" dirty="0">
                          <a:effectLst/>
                        </a:rPr>
                        <a:t>с последующем формированием стоимости недвижимого имущества.</a:t>
                      </a:r>
                      <a:endParaRPr lang="ru-RU" sz="28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39874604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49</a:t>
            </a:fld>
            <a:endParaRPr lang="ru-RU" altLang="ru-RU" dirty="0"/>
          </a:p>
        </p:txBody>
      </p:sp>
      <p:sp>
        <p:nvSpPr>
          <p:cNvPr id="3" name="Прямоугольник 2"/>
          <p:cNvSpPr/>
          <p:nvPr/>
        </p:nvSpPr>
        <p:spPr>
          <a:xfrm>
            <a:off x="692738" y="1700808"/>
            <a:ext cx="7848872" cy="3108543"/>
          </a:xfrm>
          <a:prstGeom prst="rect">
            <a:avLst/>
          </a:prstGeom>
        </p:spPr>
        <p:txBody>
          <a:bodyPr wrap="square">
            <a:spAutoFit/>
          </a:bodyPr>
          <a:lstStyle/>
          <a:p>
            <a:pPr algn="ctr"/>
            <a:r>
              <a:rPr lang="ru-RU" sz="2800" dirty="0" smtClean="0">
                <a:latin typeface="Times" panose="02020603050405020304" pitchFamily="18" charset="0"/>
                <a:ea typeface="Calibri" panose="020F0502020204030204" pitchFamily="34" charset="0"/>
                <a:cs typeface="Times New Roman" panose="02020603050405020304" pitchFamily="18" charset="0"/>
              </a:rPr>
              <a:t>Постановление </a:t>
            </a:r>
            <a:r>
              <a:rPr lang="ru-RU" sz="2800" dirty="0">
                <a:latin typeface="Times" panose="02020603050405020304" pitchFamily="18" charset="0"/>
                <a:ea typeface="Calibri" panose="020F0502020204030204" pitchFamily="34" charset="0"/>
                <a:cs typeface="Times New Roman" panose="02020603050405020304" pitchFamily="18" charset="0"/>
              </a:rPr>
              <a:t>Правительства Российской Федерации от 18 ноября 2013 г. </a:t>
            </a:r>
            <a:r>
              <a:rPr lang="ru-RU" sz="2800" dirty="0" smtClean="0">
                <a:latin typeface="Times" panose="02020603050405020304" pitchFamily="18" charset="0"/>
                <a:ea typeface="Calibri" panose="020F0502020204030204" pitchFamily="34" charset="0"/>
                <a:cs typeface="Times New Roman" panose="02020603050405020304" pitchFamily="18" charset="0"/>
              </a:rPr>
              <a:t>№ </a:t>
            </a:r>
            <a:r>
              <a:rPr lang="ru-RU" sz="2800" dirty="0">
                <a:latin typeface="Times" panose="02020603050405020304" pitchFamily="18" charset="0"/>
                <a:ea typeface="Calibri" panose="020F0502020204030204" pitchFamily="34" charset="0"/>
                <a:cs typeface="Times New Roman" panose="02020603050405020304" pitchFamily="18" charset="0"/>
              </a:rPr>
              <a:t>1038 </a:t>
            </a:r>
            <a:endParaRPr lang="ru-RU" sz="2800" dirty="0" smtClean="0">
              <a:latin typeface="Times" panose="02020603050405020304" pitchFamily="18" charset="0"/>
              <a:ea typeface="Calibri" panose="020F0502020204030204" pitchFamily="34" charset="0"/>
              <a:cs typeface="Times New Roman" panose="02020603050405020304" pitchFamily="18" charset="0"/>
            </a:endParaRPr>
          </a:p>
          <a:p>
            <a:pPr algn="ctr"/>
            <a:endParaRPr lang="ru-RU" sz="2800" dirty="0">
              <a:latin typeface="Times" panose="02020603050405020304" pitchFamily="18" charset="0"/>
              <a:ea typeface="Calibri" panose="020F0502020204030204" pitchFamily="34" charset="0"/>
              <a:cs typeface="Times New Roman" panose="02020603050405020304" pitchFamily="18" charset="0"/>
            </a:endParaRPr>
          </a:p>
          <a:p>
            <a:pPr algn="ctr"/>
            <a:r>
              <a:rPr lang="ru-RU" sz="2800" dirty="0" smtClean="0">
                <a:ea typeface="Calibri" panose="020F0502020204030204" pitchFamily="34" charset="0"/>
                <a:cs typeface="Times New Roman" panose="02020603050405020304" pitchFamily="18" charset="0"/>
              </a:rPr>
              <a:t>Министерство </a:t>
            </a:r>
            <a:r>
              <a:rPr lang="ru-RU" sz="2800" dirty="0">
                <a:ea typeface="Calibri" panose="020F0502020204030204" pitchFamily="34" charset="0"/>
                <a:cs typeface="Times New Roman" panose="02020603050405020304" pitchFamily="18" charset="0"/>
              </a:rPr>
              <a:t>строительства и жилищно-коммунального хозяйства Российской </a:t>
            </a:r>
            <a:r>
              <a:rPr lang="ru-RU" sz="2800" dirty="0" smtClean="0">
                <a:ea typeface="Calibri" panose="020F0502020204030204" pitchFamily="34" charset="0"/>
                <a:cs typeface="Times New Roman" panose="02020603050405020304" pitchFamily="18" charset="0"/>
              </a:rPr>
              <a:t>Федерации отвечает за ф</a:t>
            </a:r>
            <a:r>
              <a:rPr lang="ru-RU" sz="2800" dirty="0" smtClean="0"/>
              <a:t>ормирование реестра </a:t>
            </a:r>
            <a:r>
              <a:rPr lang="ru-RU" sz="2800" dirty="0"/>
              <a:t>типовой проектной </a:t>
            </a:r>
            <a:r>
              <a:rPr lang="ru-RU" sz="2800" dirty="0" smtClean="0"/>
              <a:t>документации</a:t>
            </a:r>
            <a:endParaRPr lang="ru-RU" sz="2800" dirty="0"/>
          </a:p>
        </p:txBody>
      </p:sp>
    </p:spTree>
    <p:extLst>
      <p:ext uri="{BB962C8B-B14F-4D97-AF65-F5344CB8AC3E}">
        <p14:creationId xmlns:p14="http://schemas.microsoft.com/office/powerpoint/2010/main" val="28092145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a:t>
            </a:fld>
            <a:endParaRPr lang="ru-RU" altLang="ru-RU" dirty="0"/>
          </a:p>
        </p:txBody>
      </p:sp>
      <p:sp>
        <p:nvSpPr>
          <p:cNvPr id="3" name="Прямоугольник 2"/>
          <p:cNvSpPr/>
          <p:nvPr/>
        </p:nvSpPr>
        <p:spPr>
          <a:xfrm>
            <a:off x="3635896" y="2132856"/>
            <a:ext cx="914400"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val="3219792131"/>
              </p:ext>
            </p:extLst>
          </p:nvPr>
        </p:nvGraphicFramePr>
        <p:xfrm>
          <a:off x="628650" y="1700807"/>
          <a:ext cx="7886700" cy="889249"/>
        </p:xfrm>
        <a:graphic>
          <a:graphicData uri="http://schemas.openxmlformats.org/drawingml/2006/table">
            <a:tbl>
              <a:tblPr>
                <a:tableStyleId>{5C22544A-7EE6-4342-B048-85BDC9FD1C3A}</a:tableStyleId>
              </a:tblPr>
              <a:tblGrid>
                <a:gridCol w="7886700"/>
              </a:tblGrid>
              <a:tr h="889249">
                <a:tc>
                  <a:txBody>
                    <a:bodyPr/>
                    <a:lstStyle/>
                    <a:p>
                      <a:pPr indent="342900" algn="ctr">
                        <a:spcBef>
                          <a:spcPts val="1400"/>
                        </a:spcBef>
                        <a:spcAft>
                          <a:spcPts val="0"/>
                        </a:spcAft>
                      </a:pPr>
                      <a:r>
                        <a:rPr lang="ru-RU" sz="2800" u="none" strike="noStrike" dirty="0" smtClean="0">
                          <a:effectLst/>
                        </a:rPr>
                        <a:t>Письмо</a:t>
                      </a:r>
                      <a:r>
                        <a:rPr lang="ru-RU" sz="2800" dirty="0" smtClean="0">
                          <a:effectLst/>
                        </a:rPr>
                        <a:t> </a:t>
                      </a:r>
                      <a:r>
                        <a:rPr lang="ru-RU" sz="2800" dirty="0">
                          <a:effectLst/>
                        </a:rPr>
                        <a:t>Минфина России от 01.03.2011 </a:t>
                      </a:r>
                      <a:r>
                        <a:rPr lang="ru-RU" sz="2800" dirty="0" smtClean="0">
                          <a:effectLst/>
                        </a:rPr>
                        <a:t>№ </a:t>
                      </a:r>
                      <a:r>
                        <a:rPr lang="ru-RU" sz="2800" dirty="0">
                          <a:effectLst/>
                        </a:rPr>
                        <a:t>02-06-07/733</a:t>
                      </a:r>
                      <a:r>
                        <a:rPr lang="ru-RU" sz="2800" dirty="0" smtClean="0">
                          <a:effectLst/>
                        </a:rPr>
                        <a:t>.</a:t>
                      </a:r>
                      <a:endParaRPr lang="ru-RU" sz="28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graphicFrame>
        <p:nvGraphicFramePr>
          <p:cNvPr id="8" name="Таблица 7"/>
          <p:cNvGraphicFramePr>
            <a:graphicFrameLocks noGrp="1"/>
          </p:cNvGraphicFramePr>
          <p:nvPr>
            <p:extLst>
              <p:ext uri="{D42A27DB-BD31-4B8C-83A1-F6EECF244321}">
                <p14:modId xmlns:p14="http://schemas.microsoft.com/office/powerpoint/2010/main" val="878673127"/>
              </p:ext>
            </p:extLst>
          </p:nvPr>
        </p:nvGraphicFramePr>
        <p:xfrm>
          <a:off x="628650" y="2780928"/>
          <a:ext cx="7886700" cy="3456384"/>
        </p:xfrm>
        <a:graphic>
          <a:graphicData uri="http://schemas.openxmlformats.org/drawingml/2006/table">
            <a:tbl>
              <a:tblPr>
                <a:tableStyleId>{5C22544A-7EE6-4342-B048-85BDC9FD1C3A}</a:tableStyleId>
              </a:tblPr>
              <a:tblGrid>
                <a:gridCol w="7886700"/>
              </a:tblGrid>
              <a:tr h="3456384">
                <a:tc>
                  <a:txBody>
                    <a:bodyPr/>
                    <a:lstStyle/>
                    <a:p>
                      <a:pPr indent="342900" algn="just">
                        <a:spcAft>
                          <a:spcPts val="0"/>
                        </a:spcAft>
                      </a:pPr>
                      <a:r>
                        <a:rPr lang="ru-RU" sz="2000" dirty="0">
                          <a:effectLst/>
                        </a:rPr>
                        <a:t>в соответствии с </a:t>
                      </a:r>
                      <a:r>
                        <a:rPr lang="ru-RU" sz="2000" u="none" strike="noStrike" dirty="0">
                          <a:effectLst/>
                          <a:hlinkClick r:id="rId2"/>
                        </a:rPr>
                        <a:t>пунктами 3</a:t>
                      </a:r>
                      <a:r>
                        <a:rPr lang="ru-RU" sz="2000" dirty="0">
                          <a:effectLst/>
                        </a:rPr>
                        <a:t> и </a:t>
                      </a:r>
                      <a:r>
                        <a:rPr lang="ru-RU" sz="2000" u="none" strike="noStrike" dirty="0">
                          <a:effectLst/>
                          <a:hlinkClick r:id="rId3"/>
                        </a:rPr>
                        <a:t>332</a:t>
                      </a:r>
                      <a:r>
                        <a:rPr lang="ru-RU" sz="2000" dirty="0">
                          <a:effectLst/>
                        </a:rPr>
                        <a:t> Инструкции </a:t>
                      </a:r>
                      <a:r>
                        <a:rPr lang="ru-RU" sz="2000" dirty="0" smtClean="0">
                          <a:effectLst/>
                        </a:rPr>
                        <a:t>№ </a:t>
                      </a:r>
                      <a:r>
                        <a:rPr lang="ru-RU" sz="2000" dirty="0">
                          <a:effectLst/>
                        </a:rPr>
                        <a:t>157н информация в денежном выражении о состоянии имущества, находящегося у учреждения, но не закрепленного за ним на праве оперативного управления, в том числе в период оформления государственной регистрации права оперативного управления (далее - объекты недвижимости до регистрации), подлежит отражению на </a:t>
                      </a:r>
                      <a:r>
                        <a:rPr lang="ru-RU" sz="2000" dirty="0" err="1">
                          <a:effectLst/>
                        </a:rPr>
                        <a:t>забалансовых</a:t>
                      </a:r>
                      <a:r>
                        <a:rPr lang="ru-RU" sz="2000" dirty="0">
                          <a:effectLst/>
                        </a:rPr>
                        <a:t> счетах.</a:t>
                      </a:r>
                    </a:p>
                    <a:p>
                      <a:pPr indent="342900" algn="just">
                        <a:spcBef>
                          <a:spcPts val="1400"/>
                        </a:spcBef>
                        <a:spcAft>
                          <a:spcPts val="0"/>
                        </a:spcAft>
                      </a:pPr>
                      <a:r>
                        <a:rPr lang="ru-RU" sz="2000" dirty="0">
                          <a:effectLst/>
                        </a:rPr>
                        <a:t>Таким образом, объекты недвижимости, находящиеся у учреждения до </a:t>
                      </a:r>
                      <a:r>
                        <a:rPr lang="ru-RU" sz="2000" dirty="0" smtClean="0">
                          <a:effectLst/>
                        </a:rPr>
                        <a:t>регистрации следует </a:t>
                      </a:r>
                      <a:r>
                        <a:rPr lang="ru-RU" sz="2000" dirty="0">
                          <a:effectLst/>
                        </a:rPr>
                        <a:t>отражать на </a:t>
                      </a:r>
                      <a:r>
                        <a:rPr lang="ru-RU" sz="2000" dirty="0" err="1">
                          <a:effectLst/>
                        </a:rPr>
                        <a:t>забалансовом</a:t>
                      </a:r>
                      <a:r>
                        <a:rPr lang="ru-RU" sz="2000" dirty="0">
                          <a:effectLst/>
                        </a:rPr>
                        <a:t> </a:t>
                      </a:r>
                      <a:r>
                        <a:rPr lang="ru-RU" sz="2000" u="none" strike="noStrike" dirty="0">
                          <a:effectLst/>
                          <a:hlinkClick r:id="rId4"/>
                        </a:rPr>
                        <a:t>счете 01</a:t>
                      </a:r>
                      <a:r>
                        <a:rPr lang="ru-RU" sz="2000" dirty="0">
                          <a:effectLst/>
                        </a:rPr>
                        <a:t> "Имущество, полученное в пользование".</a:t>
                      </a:r>
                      <a:endParaRPr lang="ru-RU" sz="20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22632781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50</a:t>
            </a:fld>
            <a:endParaRPr lang="ru-RU" altLang="ru-RU" dirty="0"/>
          </a:p>
        </p:txBody>
      </p:sp>
      <p:sp>
        <p:nvSpPr>
          <p:cNvPr id="3" name="Прямоугольник 2"/>
          <p:cNvSpPr/>
          <p:nvPr/>
        </p:nvSpPr>
        <p:spPr>
          <a:xfrm>
            <a:off x="899592" y="1772816"/>
            <a:ext cx="7416824" cy="4104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chemeClr val="tx1"/>
                </a:solidFill>
              </a:rPr>
              <a:t>Постановка на баланс:</a:t>
            </a:r>
          </a:p>
          <a:p>
            <a:pPr algn="ctr"/>
            <a:endParaRPr lang="ru-RU" sz="2800" dirty="0" smtClean="0">
              <a:solidFill>
                <a:schemeClr val="tx1"/>
              </a:solidFill>
            </a:endParaRPr>
          </a:p>
          <a:p>
            <a:pPr algn="ctr"/>
            <a:r>
              <a:rPr lang="ru-RU" sz="2800" dirty="0" smtClean="0">
                <a:solidFill>
                  <a:schemeClr val="tx1"/>
                </a:solidFill>
              </a:rPr>
              <a:t>Основание : выписка из реестра</a:t>
            </a:r>
          </a:p>
          <a:p>
            <a:pPr algn="ctr"/>
            <a:endParaRPr lang="ru-RU" sz="2800" dirty="0" smtClean="0">
              <a:solidFill>
                <a:schemeClr val="tx1"/>
              </a:solidFill>
            </a:endParaRPr>
          </a:p>
          <a:p>
            <a:pPr algn="ctr"/>
            <a:r>
              <a:rPr lang="ru-RU" sz="2800" dirty="0" smtClean="0">
                <a:solidFill>
                  <a:schemeClr val="tx1"/>
                </a:solidFill>
              </a:rPr>
              <a:t>Стоимость: размер госпошлины</a:t>
            </a:r>
          </a:p>
          <a:p>
            <a:pPr algn="ctr"/>
            <a:endParaRPr lang="ru-RU" sz="2800" dirty="0" smtClean="0">
              <a:solidFill>
                <a:schemeClr val="tx1"/>
              </a:solidFill>
            </a:endParaRPr>
          </a:p>
          <a:p>
            <a:pPr algn="ctr"/>
            <a:r>
              <a:rPr lang="ru-RU" sz="2800" dirty="0" smtClean="0">
                <a:solidFill>
                  <a:schemeClr val="tx1"/>
                </a:solidFill>
              </a:rPr>
              <a:t>Корреспонденция счетов:</a:t>
            </a:r>
          </a:p>
          <a:p>
            <a:pPr algn="ctr"/>
            <a:r>
              <a:rPr lang="ru-RU" sz="2800" dirty="0" err="1" smtClean="0">
                <a:solidFill>
                  <a:schemeClr val="tx1"/>
                </a:solidFill>
              </a:rPr>
              <a:t>Дт</a:t>
            </a:r>
            <a:r>
              <a:rPr lang="ru-RU" sz="2800" dirty="0" smtClean="0">
                <a:solidFill>
                  <a:schemeClr val="tx1"/>
                </a:solidFill>
              </a:rPr>
              <a:t> 010230320</a:t>
            </a:r>
          </a:p>
          <a:p>
            <a:pPr algn="ctr"/>
            <a:r>
              <a:rPr lang="ru-RU" sz="2800" dirty="0" err="1" smtClean="0">
                <a:solidFill>
                  <a:schemeClr val="tx1"/>
                </a:solidFill>
              </a:rPr>
              <a:t>Кт</a:t>
            </a:r>
            <a:r>
              <a:rPr lang="ru-RU" sz="2800" dirty="0" smtClean="0">
                <a:solidFill>
                  <a:schemeClr val="tx1"/>
                </a:solidFill>
              </a:rPr>
              <a:t> 040110180</a:t>
            </a:r>
            <a:endParaRPr lang="ru-RU" sz="2800" dirty="0">
              <a:solidFill>
                <a:schemeClr val="tx1"/>
              </a:solidFill>
            </a:endParaRPr>
          </a:p>
        </p:txBody>
      </p:sp>
    </p:spTree>
    <p:extLst>
      <p:ext uri="{BB962C8B-B14F-4D97-AF65-F5344CB8AC3E}">
        <p14:creationId xmlns:p14="http://schemas.microsoft.com/office/powerpoint/2010/main" val="39605998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51</a:t>
            </a:fld>
            <a:endParaRPr lang="ru-RU" altLang="ru-RU" dirty="0"/>
          </a:p>
        </p:txBody>
      </p:sp>
      <p:sp>
        <p:nvSpPr>
          <p:cNvPr id="3" name="Прямоугольник 2"/>
          <p:cNvSpPr/>
          <p:nvPr/>
        </p:nvSpPr>
        <p:spPr>
          <a:xfrm>
            <a:off x="611560" y="980728"/>
            <a:ext cx="8352928" cy="5693866"/>
          </a:xfrm>
          <a:prstGeom prst="rect">
            <a:avLst/>
          </a:prstGeom>
        </p:spPr>
        <p:txBody>
          <a:bodyPr wrap="square">
            <a:spAutoFit/>
          </a:bodyPr>
          <a:lstStyle/>
          <a:p>
            <a:pPr algn="ctr"/>
            <a:r>
              <a:rPr lang="ru-RU" sz="2800" dirty="0">
                <a:latin typeface="Times" panose="02020603050405020304" pitchFamily="18" charset="0"/>
                <a:ea typeface="Times New Roman" panose="02020603050405020304" pitchFamily="18" charset="0"/>
                <a:cs typeface="Times New Roman" panose="02020603050405020304" pitchFamily="18" charset="0"/>
              </a:rPr>
              <a:t>М</a:t>
            </a:r>
            <a:r>
              <a:rPr lang="ru-RU" sz="2800" dirty="0" smtClean="0">
                <a:latin typeface="Times" panose="02020603050405020304" pitchFamily="18" charset="0"/>
                <a:ea typeface="Times New Roman" panose="02020603050405020304" pitchFamily="18" charset="0"/>
                <a:cs typeface="Times New Roman" panose="02020603050405020304" pitchFamily="18" charset="0"/>
              </a:rPr>
              <a:t>етодические рекомендации </a:t>
            </a:r>
            <a:r>
              <a:rPr lang="ru-RU" sz="2800" dirty="0">
                <a:latin typeface="Times" panose="02020603050405020304" pitchFamily="18" charset="0"/>
                <a:ea typeface="Times New Roman" panose="02020603050405020304" pitchFamily="18" charset="0"/>
                <a:cs typeface="Times New Roman" panose="02020603050405020304" pitchFamily="18" charset="0"/>
              </a:rPr>
              <a:t>по использованию типовой проектной документации, информация о которой внесена в реестр типовой проектной документации, утверждённых приказом Министерства строительства и жилищно-коммунального хозяйства Российской Федерации от 24 сентября 2015 г. </a:t>
            </a:r>
            <a:r>
              <a:rPr lang="ru-RU" sz="2800" dirty="0" smtClean="0">
                <a:latin typeface="Times" panose="02020603050405020304" pitchFamily="18" charset="0"/>
                <a:ea typeface="Times New Roman" panose="02020603050405020304" pitchFamily="18" charset="0"/>
                <a:cs typeface="Times New Roman" panose="02020603050405020304" pitchFamily="18" charset="0"/>
              </a:rPr>
              <a:t>№ 682/</a:t>
            </a:r>
            <a:r>
              <a:rPr lang="ru-RU" sz="2800" dirty="0" err="1" smtClean="0">
                <a:latin typeface="Times" panose="02020603050405020304" pitchFamily="18" charset="0"/>
                <a:ea typeface="Times New Roman" panose="02020603050405020304" pitchFamily="18" charset="0"/>
                <a:cs typeface="Times New Roman" panose="02020603050405020304" pitchFamily="18" charset="0"/>
              </a:rPr>
              <a:t>пр</a:t>
            </a:r>
            <a:endParaRPr lang="ru-RU" sz="2800" dirty="0" smtClean="0">
              <a:latin typeface="Times" panose="02020603050405020304" pitchFamily="18" charset="0"/>
              <a:ea typeface="Times New Roman" panose="02020603050405020304" pitchFamily="18" charset="0"/>
              <a:cs typeface="Times New Roman" panose="02020603050405020304" pitchFamily="18" charset="0"/>
            </a:endParaRPr>
          </a:p>
          <a:p>
            <a:pPr algn="ctr"/>
            <a:r>
              <a:rPr lang="ru-RU" sz="2800" dirty="0">
                <a:latin typeface="Times" panose="02020603050405020304" pitchFamily="18" charset="0"/>
                <a:cs typeface="Times New Roman" panose="02020603050405020304" pitchFamily="18" charset="0"/>
              </a:rPr>
              <a:t>П.5 </a:t>
            </a:r>
            <a:endParaRPr lang="ru-RU" sz="2800" dirty="0" smtClean="0">
              <a:latin typeface="Times" panose="02020603050405020304" pitchFamily="18" charset="0"/>
              <a:cs typeface="Times New Roman" panose="02020603050405020304" pitchFamily="18" charset="0"/>
            </a:endParaRPr>
          </a:p>
          <a:p>
            <a:pPr algn="ctr"/>
            <a:r>
              <a:rPr lang="ru-RU" sz="2800" dirty="0">
                <a:latin typeface="Times" panose="02020603050405020304" pitchFamily="18" charset="0"/>
                <a:cs typeface="Times New Roman" panose="02020603050405020304" pitchFamily="18" charset="0"/>
              </a:rPr>
              <a:t>Р</a:t>
            </a:r>
            <a:r>
              <a:rPr lang="ru-RU" sz="2800" dirty="0" smtClean="0">
                <a:latin typeface="Times" panose="02020603050405020304" pitchFamily="18" charset="0"/>
                <a:cs typeface="Times New Roman" panose="02020603050405020304" pitchFamily="18" charset="0"/>
              </a:rPr>
              <a:t>екомендуемая </a:t>
            </a:r>
            <a:r>
              <a:rPr lang="ru-RU" sz="2800" dirty="0">
                <a:latin typeface="Times" panose="02020603050405020304" pitchFamily="18" charset="0"/>
                <a:cs typeface="Times New Roman" panose="02020603050405020304" pitchFamily="18" charset="0"/>
              </a:rPr>
              <a:t>стоимость приобретения права на использование типовой проектной документации, включенной в </a:t>
            </a:r>
            <a:r>
              <a:rPr lang="ru-RU" sz="2800" dirty="0" smtClean="0">
                <a:latin typeface="Times" panose="02020603050405020304" pitchFamily="18" charset="0"/>
                <a:cs typeface="Times New Roman" panose="02020603050405020304" pitchFamily="18" charset="0"/>
              </a:rPr>
              <a:t>Реестр, </a:t>
            </a:r>
            <a:r>
              <a:rPr lang="ru-RU" sz="2800" dirty="0">
                <a:latin typeface="Times" panose="02020603050405020304" pitchFamily="18" charset="0"/>
                <a:cs typeface="Times New Roman" panose="02020603050405020304" pitchFamily="18" charset="0"/>
              </a:rPr>
              <a:t>составляет до 10% стоимости разработки проектной документации</a:t>
            </a:r>
            <a:endParaRPr lang="ru-RU" sz="2800" dirty="0" smtClean="0">
              <a:latin typeface="Times" panose="02020603050405020304" pitchFamily="18" charset="0"/>
              <a:cs typeface="Times New Roman" panose="02020603050405020304" pitchFamily="18" charset="0"/>
            </a:endParaRPr>
          </a:p>
          <a:p>
            <a:pPr algn="ctr"/>
            <a:endParaRPr lang="ru-RU" sz="2800" dirty="0"/>
          </a:p>
        </p:txBody>
      </p:sp>
    </p:spTree>
    <p:extLst>
      <p:ext uri="{BB962C8B-B14F-4D97-AF65-F5344CB8AC3E}">
        <p14:creationId xmlns:p14="http://schemas.microsoft.com/office/powerpoint/2010/main" val="36947135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52</a:t>
            </a:fld>
            <a:endParaRPr lang="ru-RU" altLang="ru-RU" dirty="0"/>
          </a:p>
        </p:txBody>
      </p:sp>
      <p:sp>
        <p:nvSpPr>
          <p:cNvPr id="3" name="Прямоугольник 2"/>
          <p:cNvSpPr/>
          <p:nvPr/>
        </p:nvSpPr>
        <p:spPr>
          <a:xfrm>
            <a:off x="395536" y="2492896"/>
            <a:ext cx="7848872" cy="1872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16. Документы на списание материальных запасов.</a:t>
            </a:r>
            <a:endParaRPr lang="ru-RU" sz="2800" dirty="0">
              <a:solidFill>
                <a:schemeClr val="tx1"/>
              </a:solidFill>
            </a:endParaRPr>
          </a:p>
        </p:txBody>
      </p:sp>
    </p:spTree>
    <p:extLst>
      <p:ext uri="{BB962C8B-B14F-4D97-AF65-F5344CB8AC3E}">
        <p14:creationId xmlns:p14="http://schemas.microsoft.com/office/powerpoint/2010/main" val="35260241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53</a:t>
            </a:fld>
            <a:endParaRPr lang="ru-RU" altLang="ru-RU" dirty="0"/>
          </a:p>
        </p:txBody>
      </p:sp>
      <p:sp>
        <p:nvSpPr>
          <p:cNvPr id="3" name="Прямоугольник 2"/>
          <p:cNvSpPr/>
          <p:nvPr/>
        </p:nvSpPr>
        <p:spPr>
          <a:xfrm>
            <a:off x="467544" y="2028617"/>
            <a:ext cx="7920880" cy="3170099"/>
          </a:xfrm>
          <a:prstGeom prst="rect">
            <a:avLst/>
          </a:prstGeom>
        </p:spPr>
        <p:txBody>
          <a:bodyPr wrap="square">
            <a:spAutoFit/>
          </a:bodyPr>
          <a:lstStyle/>
          <a:p>
            <a:pPr algn="ctr"/>
            <a:r>
              <a:rPr lang="ru-RU" sz="2400" b="1" dirty="0">
                <a:latin typeface="Times New Roman" panose="02020603050405020304" pitchFamily="18" charset="0"/>
                <a:ea typeface="Calibri" panose="020F0502020204030204" pitchFamily="34" charset="0"/>
              </a:rPr>
              <a:t>П</a:t>
            </a:r>
            <a:r>
              <a:rPr lang="ru-RU" sz="2400" b="1" dirty="0" smtClean="0">
                <a:latin typeface="Times New Roman" panose="02020603050405020304" pitchFamily="18" charset="0"/>
                <a:ea typeface="Calibri" panose="020F0502020204030204" pitchFamily="34" charset="0"/>
              </a:rPr>
              <a:t>исьмо </a:t>
            </a:r>
            <a:r>
              <a:rPr lang="ru-RU" sz="2400" b="1" dirty="0">
                <a:latin typeface="Times New Roman" panose="02020603050405020304" pitchFamily="18" charset="0"/>
                <a:ea typeface="Calibri" panose="020F0502020204030204" pitchFamily="34" charset="0"/>
              </a:rPr>
              <a:t>Минфина России </a:t>
            </a:r>
            <a:r>
              <a:rPr lang="ru-RU" sz="2400" dirty="0">
                <a:latin typeface="Times New Roman" panose="02020603050405020304" pitchFamily="18" charset="0"/>
                <a:ea typeface="Calibri" panose="020F0502020204030204" pitchFamily="34" charset="0"/>
              </a:rPr>
              <a:t>от 4 октября 2013 г. N 02-05-10/41316 </a:t>
            </a:r>
            <a:endParaRPr lang="ru-RU" sz="2400" dirty="0" smtClean="0">
              <a:latin typeface="Times New Roman" panose="02020603050405020304" pitchFamily="18" charset="0"/>
              <a:ea typeface="Calibri" panose="020F0502020204030204" pitchFamily="34" charset="0"/>
            </a:endParaRPr>
          </a:p>
          <a:p>
            <a:endParaRPr lang="ru-RU" sz="2400" dirty="0">
              <a:latin typeface="Times New Roman" panose="02020603050405020304" pitchFamily="18" charset="0"/>
              <a:ea typeface="Calibri" panose="020F0502020204030204" pitchFamily="34" charset="0"/>
            </a:endParaRPr>
          </a:p>
          <a:p>
            <a:pPr algn="ctr"/>
            <a:r>
              <a:rPr lang="ru-RU" sz="2400" dirty="0" smtClean="0">
                <a:latin typeface="Times New Roman" panose="02020603050405020304" pitchFamily="18" charset="0"/>
                <a:ea typeface="Calibri" panose="020F0502020204030204" pitchFamily="34" charset="0"/>
              </a:rPr>
              <a:t>п</a:t>
            </a:r>
            <a:r>
              <a:rPr lang="ru-RU" sz="2400" b="1" dirty="0" smtClean="0">
                <a:latin typeface="Times New Roman" panose="02020603050405020304" pitchFamily="18" charset="0"/>
                <a:ea typeface="Calibri" panose="020F0502020204030204" pitchFamily="34" charset="0"/>
              </a:rPr>
              <a:t>ервичными </a:t>
            </a:r>
            <a:r>
              <a:rPr lang="ru-RU" sz="2400" b="1" dirty="0">
                <a:latin typeface="Times New Roman" panose="02020603050405020304" pitchFamily="18" charset="0"/>
                <a:ea typeface="Calibri" panose="020F0502020204030204" pitchFamily="34" charset="0"/>
              </a:rPr>
              <a:t>учетными документами для оформления списания прочих материальных запасов могут быть ведомость выдачи материальных ценностей на нужды учреждения </a:t>
            </a:r>
            <a:r>
              <a:rPr lang="ru-RU" sz="2400" b="1" dirty="0">
                <a:solidFill>
                  <a:srgbClr val="0000FF"/>
                </a:solidFill>
                <a:latin typeface="Times New Roman" panose="02020603050405020304" pitchFamily="18" charset="0"/>
                <a:ea typeface="Calibri" panose="020F0502020204030204" pitchFamily="34" charset="0"/>
                <a:hlinkClick r:id="rId2"/>
              </a:rPr>
              <a:t>(ф. 0504210)</a:t>
            </a:r>
            <a:r>
              <a:rPr lang="ru-RU" sz="2400" b="1" dirty="0">
                <a:latin typeface="Times New Roman" panose="02020603050405020304" pitchFamily="18" charset="0"/>
                <a:ea typeface="Calibri" panose="020F0502020204030204" pitchFamily="34" charset="0"/>
              </a:rPr>
              <a:t> </a:t>
            </a:r>
            <a:r>
              <a:rPr lang="ru-RU" sz="3200" b="1" dirty="0">
                <a:latin typeface="Times New Roman" panose="02020603050405020304" pitchFamily="18" charset="0"/>
                <a:ea typeface="Calibri" panose="020F0502020204030204" pitchFamily="34" charset="0"/>
              </a:rPr>
              <a:t>или</a:t>
            </a:r>
            <a:r>
              <a:rPr lang="ru-RU" sz="2400" b="1" dirty="0">
                <a:latin typeface="Times New Roman" panose="02020603050405020304" pitchFamily="18" charset="0"/>
                <a:ea typeface="Calibri" panose="020F0502020204030204" pitchFamily="34" charset="0"/>
              </a:rPr>
              <a:t> акт о списании материальных запасов </a:t>
            </a:r>
            <a:r>
              <a:rPr lang="ru-RU" sz="2400" b="1" dirty="0">
                <a:solidFill>
                  <a:srgbClr val="0000FF"/>
                </a:solidFill>
                <a:latin typeface="Times New Roman" panose="02020603050405020304" pitchFamily="18" charset="0"/>
                <a:ea typeface="Calibri" panose="020F0502020204030204" pitchFamily="34" charset="0"/>
                <a:hlinkClick r:id="rId3"/>
              </a:rPr>
              <a:t>(ф. 0504230)</a:t>
            </a:r>
            <a:r>
              <a:rPr lang="ru-RU" sz="2400" b="1" dirty="0">
                <a:latin typeface="Times New Roman" panose="02020603050405020304" pitchFamily="18" charset="0"/>
                <a:ea typeface="Calibri" panose="020F0502020204030204" pitchFamily="34" charset="0"/>
              </a:rPr>
              <a:t>.</a:t>
            </a:r>
            <a:endParaRPr lang="ru-RU" sz="2400" dirty="0"/>
          </a:p>
        </p:txBody>
      </p:sp>
    </p:spTree>
    <p:extLst>
      <p:ext uri="{BB962C8B-B14F-4D97-AF65-F5344CB8AC3E}">
        <p14:creationId xmlns:p14="http://schemas.microsoft.com/office/powerpoint/2010/main" val="12211537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54</a:t>
            </a:fld>
            <a:endParaRPr lang="ru-RU" altLang="ru-RU" dirty="0"/>
          </a:p>
        </p:txBody>
      </p:sp>
      <p:sp>
        <p:nvSpPr>
          <p:cNvPr id="3" name="Прямоугольник 2"/>
          <p:cNvSpPr/>
          <p:nvPr/>
        </p:nvSpPr>
        <p:spPr>
          <a:xfrm>
            <a:off x="755576" y="2348880"/>
            <a:ext cx="7759774"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17. Реорганизация </a:t>
            </a:r>
            <a:r>
              <a:rPr lang="ru-RU" sz="2800" dirty="0" err="1" smtClean="0">
                <a:solidFill>
                  <a:schemeClr val="tx1"/>
                </a:solidFill>
              </a:rPr>
              <a:t>ГУПов</a:t>
            </a:r>
            <a:r>
              <a:rPr lang="ru-RU" sz="2800" dirty="0" smtClean="0">
                <a:solidFill>
                  <a:schemeClr val="tx1"/>
                </a:solidFill>
              </a:rPr>
              <a:t> (</a:t>
            </a:r>
            <a:r>
              <a:rPr lang="ru-RU" sz="2800" dirty="0" err="1" smtClean="0">
                <a:solidFill>
                  <a:schemeClr val="tx1"/>
                </a:solidFill>
              </a:rPr>
              <a:t>МУПов</a:t>
            </a:r>
            <a:r>
              <a:rPr lang="ru-RU" sz="2800" dirty="0" smtClean="0">
                <a:solidFill>
                  <a:schemeClr val="tx1"/>
                </a:solidFill>
              </a:rPr>
              <a:t>)</a:t>
            </a:r>
            <a:endParaRPr lang="ru-RU" sz="2800" dirty="0">
              <a:solidFill>
                <a:schemeClr val="tx1"/>
              </a:solidFill>
            </a:endParaRPr>
          </a:p>
        </p:txBody>
      </p:sp>
    </p:spTree>
    <p:extLst>
      <p:ext uri="{BB962C8B-B14F-4D97-AF65-F5344CB8AC3E}">
        <p14:creationId xmlns:p14="http://schemas.microsoft.com/office/powerpoint/2010/main" val="358878123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55</a:t>
            </a:fld>
            <a:endParaRPr lang="ru-RU" altLang="ru-RU" dirty="0"/>
          </a:p>
        </p:txBody>
      </p:sp>
      <p:sp>
        <p:nvSpPr>
          <p:cNvPr id="3" name="Прямоугольник 2"/>
          <p:cNvSpPr/>
          <p:nvPr/>
        </p:nvSpPr>
        <p:spPr>
          <a:xfrm>
            <a:off x="755576" y="1124744"/>
            <a:ext cx="8496944" cy="5324535"/>
          </a:xfrm>
          <a:prstGeom prst="rect">
            <a:avLst/>
          </a:prstGeom>
        </p:spPr>
        <p:txBody>
          <a:bodyPr wrap="square">
            <a:spAutoFit/>
          </a:bodyPr>
          <a:lstStyle/>
          <a:p>
            <a:pPr marL="342900" indent="-342900" algn="ctr">
              <a:buAutoNum type="arabicPeriod"/>
            </a:pPr>
            <a:r>
              <a:rPr lang="ru-RU" sz="2000" dirty="0">
                <a:latin typeface="Times New Roman" panose="02020603050405020304" pitchFamily="18" charset="0"/>
                <a:ea typeface="Times New Roman" panose="02020603050405020304" pitchFamily="18" charset="0"/>
              </a:rPr>
              <a:t>У</a:t>
            </a:r>
            <a:r>
              <a:rPr lang="ru-RU" sz="2000" dirty="0" smtClean="0">
                <a:latin typeface="Times New Roman" panose="02020603050405020304" pitchFamily="18" charset="0"/>
                <a:ea typeface="Times New Roman" panose="02020603050405020304" pitchFamily="18" charset="0"/>
              </a:rPr>
              <a:t>нитарное </a:t>
            </a:r>
            <a:r>
              <a:rPr lang="ru-RU" sz="2000" dirty="0">
                <a:latin typeface="Times New Roman" panose="02020603050405020304" pitchFamily="18" charset="0"/>
                <a:ea typeface="Times New Roman" panose="02020603050405020304" pitchFamily="18" charset="0"/>
              </a:rPr>
              <a:t>предприятие может быть реорганизовано по решению собственника его имущества в порядке, предусмотренном ГК </a:t>
            </a:r>
            <a:r>
              <a:rPr lang="ru-RU" sz="2000" dirty="0" smtClean="0">
                <a:latin typeface="Times New Roman" panose="02020603050405020304" pitchFamily="18" charset="0"/>
                <a:ea typeface="Times New Roman" panose="02020603050405020304" pitchFamily="18" charset="0"/>
              </a:rPr>
              <a:t>РФ</a:t>
            </a:r>
          </a:p>
          <a:p>
            <a:pPr algn="ctr"/>
            <a:r>
              <a:rPr lang="ru-RU" sz="2000" dirty="0" smtClean="0"/>
              <a:t> </a:t>
            </a:r>
            <a:r>
              <a:rPr lang="ru-RU" sz="2000" u="sng" dirty="0" err="1">
                <a:hlinkClick r:id="rId2"/>
              </a:rPr>
              <a:t>п.п</a:t>
            </a:r>
            <a:r>
              <a:rPr lang="ru-RU" sz="2000" u="sng" dirty="0">
                <a:hlinkClick r:id="rId2"/>
              </a:rPr>
              <a:t>. 1</a:t>
            </a:r>
            <a:r>
              <a:rPr lang="ru-RU" sz="2000" dirty="0"/>
              <a:t> и </a:t>
            </a:r>
            <a:r>
              <a:rPr lang="ru-RU" sz="2000" u="sng" dirty="0">
                <a:hlinkClick r:id="rId3"/>
              </a:rPr>
              <a:t>2 ст. 29</a:t>
            </a:r>
            <a:r>
              <a:rPr lang="ru-RU" sz="2000" dirty="0"/>
              <a:t>, </a:t>
            </a:r>
            <a:r>
              <a:rPr lang="ru-RU" sz="2000" u="sng" dirty="0">
                <a:hlinkClick r:id="rId4"/>
              </a:rPr>
              <a:t>п. 1 ст. 34</a:t>
            </a:r>
            <a:r>
              <a:rPr lang="ru-RU" sz="2000" dirty="0"/>
              <a:t> Федерального закона от 14.11.2002 </a:t>
            </a:r>
            <a:r>
              <a:rPr lang="ru-RU" sz="2000" dirty="0" smtClean="0"/>
              <a:t>№</a:t>
            </a:r>
            <a:r>
              <a:rPr lang="ru-RU" sz="2000" dirty="0"/>
              <a:t> 161-ФЗ </a:t>
            </a:r>
            <a:r>
              <a:rPr lang="ru-RU" sz="2000" dirty="0" smtClean="0"/>
              <a:t>«О </a:t>
            </a:r>
            <a:r>
              <a:rPr lang="ru-RU" sz="2000" dirty="0"/>
              <a:t>государственных и муниципальных унитарных </a:t>
            </a:r>
            <a:r>
              <a:rPr lang="ru-RU" sz="2000" dirty="0" smtClean="0"/>
              <a:t>предприятиях»</a:t>
            </a:r>
          </a:p>
          <a:p>
            <a:pPr algn="ctr"/>
            <a:endParaRPr lang="ru-RU" sz="2000" dirty="0" smtClean="0"/>
          </a:p>
          <a:p>
            <a:pPr algn="ctr"/>
            <a:r>
              <a:rPr lang="ru-RU" sz="2000" dirty="0"/>
              <a:t>в качестве одного из способов приватизации государственного и муниципального имущества названо преобразование унитарного предприятия в общество с ограниченной ответственностью</a:t>
            </a:r>
          </a:p>
          <a:p>
            <a:pPr algn="ctr"/>
            <a:r>
              <a:rPr lang="ru-RU" sz="2000" dirty="0" smtClean="0"/>
              <a:t> </a:t>
            </a:r>
            <a:r>
              <a:rPr lang="ru-RU" sz="2000" u="sng" dirty="0" err="1">
                <a:hlinkClick r:id="rId5"/>
              </a:rPr>
              <a:t>пп</a:t>
            </a:r>
            <a:r>
              <a:rPr lang="ru-RU" sz="2000" u="sng" dirty="0">
                <a:hlinkClick r:id="rId5"/>
              </a:rPr>
              <a:t>. 1.1 п. 1 ст. 13</a:t>
            </a:r>
            <a:r>
              <a:rPr lang="ru-RU" sz="2000" dirty="0"/>
              <a:t> Федерального закона от 21.12.2001 </a:t>
            </a:r>
            <a:r>
              <a:rPr lang="ru-RU" sz="2000" dirty="0" smtClean="0"/>
              <a:t>№</a:t>
            </a:r>
            <a:r>
              <a:rPr lang="ru-RU" sz="2000" dirty="0"/>
              <a:t> 178-ФЗ </a:t>
            </a:r>
            <a:r>
              <a:rPr lang="ru-RU" sz="2000" dirty="0" smtClean="0"/>
              <a:t>«О </a:t>
            </a:r>
            <a:r>
              <a:rPr lang="ru-RU" sz="2000" dirty="0"/>
              <a:t>приватизации государственного и муниципального </a:t>
            </a:r>
            <a:r>
              <a:rPr lang="ru-RU" sz="2000" dirty="0" smtClean="0"/>
              <a:t>имущества»</a:t>
            </a:r>
          </a:p>
          <a:p>
            <a:pPr algn="ctr"/>
            <a:endParaRPr lang="ru-RU" sz="2000" dirty="0"/>
          </a:p>
          <a:p>
            <a:pPr algn="ctr"/>
            <a:r>
              <a:rPr lang="ru-RU" sz="2000" dirty="0" smtClean="0"/>
              <a:t>При этом в </a:t>
            </a:r>
            <a:r>
              <a:rPr lang="ru-RU" sz="2000" dirty="0"/>
              <a:t>уставах созданного путем преобразования унитарного предприятия общества с ограниченной ответственностью должны быть учтены требования </a:t>
            </a:r>
            <a:r>
              <a:rPr lang="ru-RU" sz="2000" u="sng" dirty="0">
                <a:hlinkClick r:id="rId6"/>
              </a:rPr>
              <a:t>Федерального закона</a:t>
            </a:r>
            <a:r>
              <a:rPr lang="ru-RU" sz="2000" dirty="0"/>
              <a:t> от 08.02.1998 </a:t>
            </a:r>
            <a:r>
              <a:rPr lang="ru-RU" sz="2000" dirty="0" smtClean="0"/>
              <a:t>№</a:t>
            </a:r>
            <a:r>
              <a:rPr lang="ru-RU" sz="2000" dirty="0"/>
              <a:t> 14-ФЗ </a:t>
            </a:r>
            <a:r>
              <a:rPr lang="ru-RU" sz="2000" dirty="0" smtClean="0"/>
              <a:t>«Об </a:t>
            </a:r>
            <a:r>
              <a:rPr lang="ru-RU" sz="2000" dirty="0"/>
              <a:t>обществах с ограниченной </a:t>
            </a:r>
            <a:r>
              <a:rPr lang="ru-RU" sz="2000" dirty="0" smtClean="0"/>
              <a:t>ответственностью» </a:t>
            </a:r>
            <a:r>
              <a:rPr lang="ru-RU" sz="2000" dirty="0"/>
              <a:t>и определенные </a:t>
            </a:r>
            <a:r>
              <a:rPr lang="ru-RU" sz="2000" u="sng" dirty="0">
                <a:hlinkClick r:id="rId7"/>
              </a:rPr>
              <a:t>Законом</a:t>
            </a:r>
            <a:r>
              <a:rPr lang="ru-RU" sz="2000" dirty="0"/>
              <a:t> N 178-ФЗ особенности.</a:t>
            </a:r>
            <a:br>
              <a:rPr lang="ru-RU" sz="2000" dirty="0"/>
            </a:br>
            <a:endParaRPr lang="ru-RU" sz="2000" dirty="0"/>
          </a:p>
        </p:txBody>
      </p:sp>
    </p:spTree>
    <p:extLst>
      <p:ext uri="{BB962C8B-B14F-4D97-AF65-F5344CB8AC3E}">
        <p14:creationId xmlns:p14="http://schemas.microsoft.com/office/powerpoint/2010/main" val="220589293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56</a:t>
            </a:fld>
            <a:endParaRPr lang="ru-RU" altLang="ru-RU" dirty="0"/>
          </a:p>
        </p:txBody>
      </p:sp>
      <p:sp>
        <p:nvSpPr>
          <p:cNvPr id="3" name="Прямоугольник 2"/>
          <p:cNvSpPr/>
          <p:nvPr/>
        </p:nvSpPr>
        <p:spPr>
          <a:xfrm>
            <a:off x="539552" y="1859340"/>
            <a:ext cx="7975798" cy="3416320"/>
          </a:xfrm>
          <a:prstGeom prst="rect">
            <a:avLst/>
          </a:prstGeom>
        </p:spPr>
        <p:txBody>
          <a:bodyPr wrap="square">
            <a:spAutoFit/>
          </a:bodyPr>
          <a:lstStyle/>
          <a:p>
            <a:pPr algn="ctr"/>
            <a:r>
              <a:rPr lang="ru-RU" sz="2400" dirty="0" smtClean="0">
                <a:latin typeface="Times New Roman" panose="02020603050405020304" pitchFamily="18" charset="0"/>
                <a:ea typeface="Times New Roman" panose="02020603050405020304" pitchFamily="18" charset="0"/>
              </a:rPr>
              <a:t>2. Размер </a:t>
            </a:r>
            <a:r>
              <a:rPr lang="ru-RU" sz="2400" dirty="0">
                <a:latin typeface="Times New Roman" panose="02020603050405020304" pitchFamily="18" charset="0"/>
                <a:ea typeface="Times New Roman" panose="02020603050405020304" pitchFamily="18" charset="0"/>
              </a:rPr>
              <a:t>уставного капитала создаваемого общества соответствует балансовой стоимости подлежащих приватизации активов, расчет которых производится на основе данных промежуточного бухгалтерского баланса, подготавливаемого с учетом результатов проведения инвентаризации имущества указанного предприятия, на дату составления акта инвентаризации</a:t>
            </a:r>
            <a:r>
              <a:rPr lang="ru-RU" sz="2400" dirty="0" smtClean="0">
                <a:latin typeface="Times New Roman" panose="02020603050405020304" pitchFamily="18" charset="0"/>
                <a:ea typeface="Times New Roman" panose="02020603050405020304" pitchFamily="18" charset="0"/>
              </a:rPr>
              <a:t>. (</a:t>
            </a:r>
            <a:r>
              <a:rPr lang="ru-RU" sz="2400" u="sng" dirty="0">
                <a:hlinkClick r:id="rId2"/>
              </a:rPr>
              <a:t>ст. 11</a:t>
            </a:r>
            <a:r>
              <a:rPr lang="ru-RU" sz="2400" dirty="0"/>
              <a:t>, </a:t>
            </a:r>
            <a:r>
              <a:rPr lang="ru-RU" sz="2400" u="sng" dirty="0">
                <a:hlinkClick r:id="rId3"/>
              </a:rPr>
              <a:t>п. 4 ст. 37</a:t>
            </a:r>
            <a:r>
              <a:rPr lang="ru-RU" sz="2400" dirty="0"/>
              <a:t> Закона </a:t>
            </a:r>
            <a:r>
              <a:rPr lang="ru-RU" sz="2400" dirty="0" smtClean="0"/>
              <a:t>№</a:t>
            </a:r>
            <a:r>
              <a:rPr lang="ru-RU" sz="2400" dirty="0"/>
              <a:t> </a:t>
            </a:r>
            <a:r>
              <a:rPr lang="ru-RU" sz="2400" dirty="0" smtClean="0"/>
              <a:t>178-ФЗ)</a:t>
            </a:r>
            <a:r>
              <a:rPr lang="ru-RU" sz="2400" dirty="0">
                <a:latin typeface="Times New Roman" panose="02020603050405020304" pitchFamily="18" charset="0"/>
                <a:ea typeface="Times New Roman" panose="02020603050405020304" pitchFamily="18" charset="0"/>
              </a:rPr>
              <a:t/>
            </a:r>
            <a:br>
              <a:rPr lang="ru-RU" sz="2400" dirty="0">
                <a:latin typeface="Times New Roman" panose="02020603050405020304" pitchFamily="18" charset="0"/>
                <a:ea typeface="Times New Roman" panose="02020603050405020304" pitchFamily="18" charset="0"/>
              </a:rPr>
            </a:br>
            <a:endParaRPr lang="ru-RU" sz="2400" dirty="0"/>
          </a:p>
        </p:txBody>
      </p:sp>
    </p:spTree>
    <p:extLst>
      <p:ext uri="{BB962C8B-B14F-4D97-AF65-F5344CB8AC3E}">
        <p14:creationId xmlns:p14="http://schemas.microsoft.com/office/powerpoint/2010/main" val="246837320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57</a:t>
            </a:fld>
            <a:endParaRPr lang="ru-RU" altLang="ru-RU" dirty="0"/>
          </a:p>
        </p:txBody>
      </p:sp>
      <p:sp>
        <p:nvSpPr>
          <p:cNvPr id="3" name="Прямоугольник 2"/>
          <p:cNvSpPr/>
          <p:nvPr/>
        </p:nvSpPr>
        <p:spPr>
          <a:xfrm>
            <a:off x="395536" y="1543248"/>
            <a:ext cx="8424936" cy="4801314"/>
          </a:xfrm>
          <a:prstGeom prst="rect">
            <a:avLst/>
          </a:prstGeom>
        </p:spPr>
        <p:txBody>
          <a:bodyPr wrap="square">
            <a:spAutoFit/>
          </a:bodyPr>
          <a:lstStyle/>
          <a:p>
            <a:r>
              <a:rPr lang="ru-RU" dirty="0">
                <a:latin typeface="Times New Roman" panose="02020603050405020304" pitchFamily="18" charset="0"/>
                <a:ea typeface="Times New Roman" panose="02020603050405020304" pitchFamily="18" charset="0"/>
              </a:rPr>
              <a:t>3. Принимая решение о реорганизации ГУП в форме его преобразования в общество с ограниченной ответственностью, собственник его имущества:</a:t>
            </a:r>
            <a:br>
              <a:rPr lang="ru-RU" dirty="0">
                <a:latin typeface="Times New Roman" panose="02020603050405020304" pitchFamily="18" charset="0"/>
                <a:ea typeface="Times New Roman" panose="02020603050405020304" pitchFamily="18" charset="0"/>
              </a:rPr>
            </a:br>
            <a:r>
              <a:rPr lang="ru-RU" dirty="0">
                <a:latin typeface="Times New Roman" panose="02020603050405020304" pitchFamily="18" charset="0"/>
                <a:ea typeface="Times New Roman" panose="02020603050405020304" pitchFamily="18" charset="0"/>
              </a:rPr>
              <a:t>- утверждает передаточный акт, в котором определяет состав подлежащего приватизации имущества (передаточный акт составляется в соответствии с требованиями </a:t>
            </a:r>
            <a:r>
              <a:rPr lang="ru-RU"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2"/>
              </a:rPr>
              <a:t>ст. 59</a:t>
            </a:r>
            <a:r>
              <a:rPr lang="ru-RU" dirty="0">
                <a:latin typeface="Times New Roman" panose="02020603050405020304" pitchFamily="18" charset="0"/>
                <a:ea typeface="Times New Roman" panose="02020603050405020304" pitchFamily="18" charset="0"/>
              </a:rPr>
              <a:t> ГК РФ, </a:t>
            </a:r>
            <a:r>
              <a:rPr lang="ru-RU"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3"/>
              </a:rPr>
              <a:t>ст. 11</a:t>
            </a:r>
            <a:r>
              <a:rPr lang="ru-RU" dirty="0">
                <a:latin typeface="Times New Roman" panose="02020603050405020304" pitchFamily="18" charset="0"/>
                <a:ea typeface="Times New Roman" panose="02020603050405020304" pitchFamily="18" charset="0"/>
              </a:rPr>
              <a:t> Закона </a:t>
            </a:r>
            <a:r>
              <a:rPr lang="ru-RU" dirty="0" smtClean="0">
                <a:latin typeface="Times New Roman" panose="02020603050405020304" pitchFamily="18" charset="0"/>
                <a:ea typeface="Times New Roman" panose="02020603050405020304" pitchFamily="18" charset="0"/>
              </a:rPr>
              <a:t>№</a:t>
            </a:r>
            <a:r>
              <a:rPr lang="ru-RU" dirty="0">
                <a:latin typeface="Times New Roman" panose="02020603050405020304" pitchFamily="18" charset="0"/>
                <a:ea typeface="Times New Roman" panose="02020603050405020304" pitchFamily="18" charset="0"/>
              </a:rPr>
              <a:t> 178-ФЗ на основе данных акта инвентаризации предприятия, аудиторского заключения, а также документов о земельных участках, предоставленных в установленном порядке предприятию, и о правах на них);</a:t>
            </a:r>
            <a:br>
              <a:rPr lang="ru-RU" dirty="0">
                <a:latin typeface="Times New Roman" panose="02020603050405020304" pitchFamily="18" charset="0"/>
                <a:ea typeface="Times New Roman" panose="02020603050405020304" pitchFamily="18" charset="0"/>
              </a:rPr>
            </a:br>
            <a:r>
              <a:rPr lang="ru-RU" dirty="0">
                <a:latin typeface="Times New Roman" panose="02020603050405020304" pitchFamily="18" charset="0"/>
                <a:ea typeface="Times New Roman" panose="02020603050405020304" pitchFamily="18" charset="0"/>
              </a:rPr>
              <a:t>- утверждает устав </a:t>
            </a:r>
            <a:r>
              <a:rPr lang="ru-RU" dirty="0" smtClean="0">
                <a:latin typeface="Times New Roman" panose="02020603050405020304" pitchFamily="18" charset="0"/>
                <a:ea typeface="Times New Roman" panose="02020603050405020304" pitchFamily="18" charset="0"/>
              </a:rPr>
              <a:t>общества ( </a:t>
            </a:r>
            <a:r>
              <a:rPr lang="ru-RU"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4"/>
              </a:rPr>
              <a:t>Закона</a:t>
            </a:r>
            <a:r>
              <a:rPr lang="ru-RU" dirty="0">
                <a:latin typeface="Times New Roman" panose="02020603050405020304" pitchFamily="18" charset="0"/>
                <a:ea typeface="Times New Roman" panose="02020603050405020304" pitchFamily="18" charset="0"/>
              </a:rPr>
              <a:t> </a:t>
            </a:r>
            <a:r>
              <a:rPr lang="ru-RU" dirty="0" smtClean="0">
                <a:latin typeface="Times New Roman" panose="02020603050405020304" pitchFamily="18" charset="0"/>
                <a:ea typeface="Times New Roman" panose="02020603050405020304" pitchFamily="18" charset="0"/>
              </a:rPr>
              <a:t>№</a:t>
            </a:r>
            <a:r>
              <a:rPr lang="ru-RU" dirty="0">
                <a:latin typeface="Times New Roman" panose="02020603050405020304" pitchFamily="18" charset="0"/>
                <a:ea typeface="Times New Roman" panose="02020603050405020304" pitchFamily="18" charset="0"/>
              </a:rPr>
              <a:t> 14-ФЗ и предусмотренных </a:t>
            </a:r>
            <a:r>
              <a:rPr lang="ru-RU"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5"/>
              </a:rPr>
              <a:t>Законом</a:t>
            </a:r>
            <a:r>
              <a:rPr lang="ru-RU" dirty="0">
                <a:latin typeface="Times New Roman" panose="02020603050405020304" pitchFamily="18" charset="0"/>
                <a:ea typeface="Times New Roman" panose="02020603050405020304" pitchFamily="18" charset="0"/>
              </a:rPr>
              <a:t> </a:t>
            </a:r>
            <a:r>
              <a:rPr lang="ru-RU" dirty="0" smtClean="0">
                <a:latin typeface="Times New Roman" panose="02020603050405020304" pitchFamily="18" charset="0"/>
                <a:ea typeface="Times New Roman" panose="02020603050405020304" pitchFamily="18" charset="0"/>
              </a:rPr>
              <a:t>№</a:t>
            </a:r>
            <a:r>
              <a:rPr lang="ru-RU" dirty="0">
                <a:latin typeface="Times New Roman" panose="02020603050405020304" pitchFamily="18" charset="0"/>
                <a:ea typeface="Times New Roman" panose="02020603050405020304" pitchFamily="18" charset="0"/>
              </a:rPr>
              <a:t> </a:t>
            </a:r>
            <a:r>
              <a:rPr lang="ru-RU" dirty="0" smtClean="0">
                <a:latin typeface="Times New Roman" panose="02020603050405020304" pitchFamily="18" charset="0"/>
                <a:ea typeface="Times New Roman" panose="02020603050405020304" pitchFamily="18" charset="0"/>
              </a:rPr>
              <a:t>178-ФЗ);</a:t>
            </a:r>
            <a:r>
              <a:rPr lang="ru-RU" dirty="0">
                <a:latin typeface="Times New Roman" panose="02020603050405020304" pitchFamily="18" charset="0"/>
                <a:ea typeface="Times New Roman" panose="02020603050405020304" pitchFamily="18" charset="0"/>
              </a:rPr>
              <a:t/>
            </a:r>
            <a:br>
              <a:rPr lang="ru-RU" dirty="0">
                <a:latin typeface="Times New Roman" panose="02020603050405020304" pitchFamily="18" charset="0"/>
                <a:ea typeface="Times New Roman" panose="02020603050405020304" pitchFamily="18" charset="0"/>
              </a:rPr>
            </a:br>
            <a:r>
              <a:rPr lang="ru-RU" dirty="0">
                <a:latin typeface="Times New Roman" panose="02020603050405020304" pitchFamily="18" charset="0"/>
                <a:ea typeface="Times New Roman" panose="02020603050405020304" pitchFamily="18" charset="0"/>
              </a:rPr>
              <a:t>- определяет количественный состав совета директоров (наблюдательного совета) и назначает членов совета директоров (наблюдательного совета) и его председателя, назначает членов ревизионной комиссии или ревизора создаваемого общества на период до первого общего собрания участников общества, ревизионной комиссии, решение о назначении ревизора принимается, если наличие в создаваемом обществе соответствующих органов предусматривается в его уставе (</a:t>
            </a:r>
            <a:r>
              <a:rPr lang="ru-RU" dirty="0" err="1">
                <a:solidFill>
                  <a:srgbClr val="0000FF"/>
                </a:solidFill>
                <a:latin typeface="Times New Roman" panose="02020603050405020304" pitchFamily="18" charset="0"/>
                <a:ea typeface="Times New Roman" panose="02020603050405020304" pitchFamily="18" charset="0"/>
                <a:hlinkClick r:id="rId6"/>
              </a:rPr>
              <a:t>п.п</a:t>
            </a:r>
            <a:r>
              <a:rPr lang="ru-RU" dirty="0">
                <a:solidFill>
                  <a:srgbClr val="0000FF"/>
                </a:solidFill>
                <a:latin typeface="Times New Roman" panose="02020603050405020304" pitchFamily="18" charset="0"/>
                <a:ea typeface="Times New Roman" panose="02020603050405020304" pitchFamily="18" charset="0"/>
                <a:hlinkClick r:id="rId6"/>
              </a:rPr>
              <a:t>. 2</a:t>
            </a:r>
            <a:r>
              <a:rPr lang="ru-RU" dirty="0">
                <a:latin typeface="Times New Roman" panose="02020603050405020304" pitchFamily="18" charset="0"/>
                <a:ea typeface="Times New Roman" panose="02020603050405020304" pitchFamily="18" charset="0"/>
              </a:rPr>
              <a:t>, </a:t>
            </a:r>
            <a:r>
              <a:rPr lang="ru-RU"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7"/>
              </a:rPr>
              <a:t>3</a:t>
            </a:r>
            <a:r>
              <a:rPr lang="ru-RU" dirty="0">
                <a:latin typeface="Times New Roman" panose="02020603050405020304" pitchFamily="18" charset="0"/>
                <a:ea typeface="Times New Roman" panose="02020603050405020304" pitchFamily="18" charset="0"/>
              </a:rPr>
              <a:t>, </a:t>
            </a:r>
            <a:r>
              <a:rPr lang="ru-RU"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8"/>
              </a:rPr>
              <a:t>6 ст. 37</a:t>
            </a:r>
            <a:r>
              <a:rPr lang="ru-RU" dirty="0">
                <a:latin typeface="Times New Roman" panose="02020603050405020304" pitchFamily="18" charset="0"/>
                <a:ea typeface="Times New Roman" panose="02020603050405020304" pitchFamily="18" charset="0"/>
              </a:rPr>
              <a:t> Закона </a:t>
            </a:r>
            <a:r>
              <a:rPr lang="ru-RU" dirty="0" smtClean="0">
                <a:latin typeface="Times New Roman" panose="02020603050405020304" pitchFamily="18" charset="0"/>
                <a:ea typeface="Times New Roman" panose="02020603050405020304" pitchFamily="18" charset="0"/>
              </a:rPr>
              <a:t>№</a:t>
            </a:r>
            <a:r>
              <a:rPr lang="ru-RU" dirty="0">
                <a:latin typeface="Times New Roman" panose="02020603050405020304" pitchFamily="18" charset="0"/>
                <a:ea typeface="Times New Roman" panose="02020603050405020304" pitchFamily="18" charset="0"/>
              </a:rPr>
              <a:t> 178-ФЗ</a:t>
            </a:r>
            <a:r>
              <a:rPr lang="ru-RU" dirty="0" smtClean="0">
                <a:latin typeface="Times New Roman" panose="02020603050405020304" pitchFamily="18" charset="0"/>
                <a:ea typeface="Times New Roman" panose="02020603050405020304" pitchFamily="18" charset="0"/>
              </a:rPr>
              <a:t>).</a:t>
            </a:r>
            <a:endParaRPr lang="ru-RU" dirty="0"/>
          </a:p>
        </p:txBody>
      </p:sp>
    </p:spTree>
    <p:extLst>
      <p:ext uri="{BB962C8B-B14F-4D97-AF65-F5344CB8AC3E}">
        <p14:creationId xmlns:p14="http://schemas.microsoft.com/office/powerpoint/2010/main" val="316111923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58</a:t>
            </a:fld>
            <a:endParaRPr lang="ru-RU" altLang="ru-RU" dirty="0"/>
          </a:p>
        </p:txBody>
      </p:sp>
      <p:sp>
        <p:nvSpPr>
          <p:cNvPr id="3" name="Прямоугольник 2"/>
          <p:cNvSpPr/>
          <p:nvPr/>
        </p:nvSpPr>
        <p:spPr>
          <a:xfrm>
            <a:off x="467544" y="2274838"/>
            <a:ext cx="8352928" cy="1938992"/>
          </a:xfrm>
          <a:prstGeom prst="rect">
            <a:avLst/>
          </a:prstGeom>
        </p:spPr>
        <p:txBody>
          <a:bodyPr wrap="square">
            <a:spAutoFit/>
          </a:bodyPr>
          <a:lstStyle/>
          <a:p>
            <a:pPr algn="ctr"/>
            <a:r>
              <a:rPr lang="ru-RU" sz="2400" dirty="0">
                <a:latin typeface="Times New Roman" panose="02020603050405020304" pitchFamily="18" charset="0"/>
                <a:ea typeface="Times New Roman" panose="02020603050405020304" pitchFamily="18" charset="0"/>
              </a:rPr>
              <a:t>Руководитель предприятия, преобразованного в общество с ограниченной ответственностью, назначается директором (генеральным директором) этого общества до первого общего собрания участников общества (</a:t>
            </a:r>
            <a:r>
              <a:rPr lang="ru-RU" sz="2400" u="sng"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2"/>
              </a:rPr>
              <a:t>п. 5 ст. 37</a:t>
            </a:r>
            <a:r>
              <a:rPr lang="ru-RU" sz="2400" dirty="0">
                <a:latin typeface="Times New Roman" panose="02020603050405020304" pitchFamily="18" charset="0"/>
                <a:ea typeface="Times New Roman" panose="02020603050405020304" pitchFamily="18" charset="0"/>
              </a:rPr>
              <a:t> Закона </a:t>
            </a:r>
            <a:r>
              <a:rPr lang="ru-RU" sz="2400" dirty="0" smtClean="0">
                <a:latin typeface="Times New Roman" panose="02020603050405020304" pitchFamily="18" charset="0"/>
                <a:ea typeface="Times New Roman" panose="02020603050405020304" pitchFamily="18" charset="0"/>
              </a:rPr>
              <a:t>№</a:t>
            </a:r>
            <a:r>
              <a:rPr lang="ru-RU" sz="2400" dirty="0">
                <a:latin typeface="Times New Roman" panose="02020603050405020304" pitchFamily="18" charset="0"/>
                <a:ea typeface="Times New Roman" panose="02020603050405020304" pitchFamily="18" charset="0"/>
              </a:rPr>
              <a:t> 178-ФЗ).</a:t>
            </a:r>
            <a:br>
              <a:rPr lang="ru-RU" sz="2400" dirty="0">
                <a:latin typeface="Times New Roman" panose="02020603050405020304" pitchFamily="18" charset="0"/>
                <a:ea typeface="Times New Roman" panose="02020603050405020304" pitchFamily="18" charset="0"/>
              </a:rPr>
            </a:br>
            <a:endParaRPr lang="ru-RU" sz="2400" dirty="0"/>
          </a:p>
        </p:txBody>
      </p:sp>
    </p:spTree>
    <p:extLst>
      <p:ext uri="{BB962C8B-B14F-4D97-AF65-F5344CB8AC3E}">
        <p14:creationId xmlns:p14="http://schemas.microsoft.com/office/powerpoint/2010/main" val="386167534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59</a:t>
            </a:fld>
            <a:endParaRPr lang="ru-RU" altLang="ru-RU" dirty="0"/>
          </a:p>
        </p:txBody>
      </p:sp>
      <p:sp>
        <p:nvSpPr>
          <p:cNvPr id="3" name="Прямоугольник 2"/>
          <p:cNvSpPr/>
          <p:nvPr/>
        </p:nvSpPr>
        <p:spPr>
          <a:xfrm>
            <a:off x="683568" y="1628800"/>
            <a:ext cx="7992888" cy="4093428"/>
          </a:xfrm>
          <a:prstGeom prst="rect">
            <a:avLst/>
          </a:prstGeom>
        </p:spPr>
        <p:txBody>
          <a:bodyPr wrap="square">
            <a:spAutoFit/>
          </a:bodyPr>
          <a:lstStyle/>
          <a:p>
            <a:r>
              <a:rPr lang="ru-RU" sz="2000" dirty="0">
                <a:latin typeface="Times New Roman" panose="02020603050405020304" pitchFamily="18" charset="0"/>
                <a:ea typeface="Times New Roman" panose="02020603050405020304" pitchFamily="18" charset="0"/>
              </a:rPr>
              <a:t>4. В течение трех дней со дня принятия решения о преобразовании ГУП в общество с ограниченной ответственностью в регистрирующий орган должно быть направлено уведомление о начале процедуры реорганизации по форме </a:t>
            </a:r>
            <a:r>
              <a:rPr lang="ru-RU" sz="2000" dirty="0" smtClean="0">
                <a:latin typeface="Times New Roman" panose="02020603050405020304" pitchFamily="18" charset="0"/>
                <a:ea typeface="Times New Roman" panose="02020603050405020304" pitchFamily="18" charset="0"/>
              </a:rPr>
              <a:t>№</a:t>
            </a:r>
            <a:r>
              <a:rPr lang="ru-RU" sz="2000" dirty="0">
                <a:latin typeface="Times New Roman" panose="02020603050405020304" pitchFamily="18" charset="0"/>
                <a:ea typeface="Times New Roman" panose="02020603050405020304" pitchFamily="18" charset="0"/>
              </a:rPr>
              <a:t> Р12003, утвержденной </a:t>
            </a:r>
            <a:r>
              <a:rPr lang="ru-RU" sz="2000" u="sng"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2"/>
              </a:rPr>
              <a:t>приказом</a:t>
            </a:r>
            <a:r>
              <a:rPr lang="ru-RU" sz="2000" dirty="0">
                <a:latin typeface="Times New Roman" panose="02020603050405020304" pitchFamily="18" charset="0"/>
                <a:ea typeface="Times New Roman" panose="02020603050405020304" pitchFamily="18" charset="0"/>
              </a:rPr>
              <a:t> ФНС от 25.01.2012 </a:t>
            </a:r>
            <a:r>
              <a:rPr lang="ru-RU" sz="2000" dirty="0" smtClean="0">
                <a:latin typeface="Times New Roman" panose="02020603050405020304" pitchFamily="18" charset="0"/>
                <a:ea typeface="Times New Roman" panose="02020603050405020304" pitchFamily="18" charset="0"/>
              </a:rPr>
              <a:t>№</a:t>
            </a:r>
            <a:r>
              <a:rPr lang="ru-RU" sz="2000" dirty="0">
                <a:latin typeface="Times New Roman" panose="02020603050405020304" pitchFamily="18" charset="0"/>
                <a:ea typeface="Times New Roman" panose="02020603050405020304" pitchFamily="18" charset="0"/>
              </a:rPr>
              <a:t> </a:t>
            </a:r>
            <a:r>
              <a:rPr lang="ru-RU" sz="2000" dirty="0" smtClean="0">
                <a:latin typeface="Times New Roman" panose="02020603050405020304" pitchFamily="18" charset="0"/>
                <a:ea typeface="Times New Roman" panose="02020603050405020304" pitchFamily="18" charset="0"/>
              </a:rPr>
              <a:t>ММВ-7-6/25@), </a:t>
            </a:r>
            <a:r>
              <a:rPr lang="ru-RU" sz="2000" dirty="0">
                <a:latin typeface="Times New Roman" panose="02020603050405020304" pitchFamily="18" charset="0"/>
                <a:ea typeface="Times New Roman" panose="02020603050405020304" pitchFamily="18" charset="0"/>
              </a:rPr>
              <a:t>за подписью руководителя ГУП  </a:t>
            </a:r>
            <a:r>
              <a:rPr lang="ru-RU" sz="2000" dirty="0" smtClean="0">
                <a:latin typeface="Times New Roman" panose="02020603050405020304" pitchFamily="18" charset="0"/>
                <a:ea typeface="Times New Roman" panose="02020603050405020304" pitchFamily="18" charset="0"/>
              </a:rPr>
              <a:t>и  </a:t>
            </a:r>
            <a:r>
              <a:rPr lang="ru-RU" sz="2000" u="sng"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3"/>
              </a:rPr>
              <a:t>ст. 13.1</a:t>
            </a:r>
            <a:r>
              <a:rPr lang="ru-RU" sz="2000" dirty="0">
                <a:latin typeface="Times New Roman" panose="02020603050405020304" pitchFamily="18" charset="0"/>
                <a:ea typeface="Times New Roman" panose="02020603050405020304" pitchFamily="18" charset="0"/>
              </a:rPr>
              <a:t> Федерального закона от </a:t>
            </a:r>
            <a:r>
              <a:rPr lang="ru-RU" sz="2000" dirty="0" smtClean="0">
                <a:latin typeface="Times New Roman" panose="02020603050405020304" pitchFamily="18" charset="0"/>
                <a:ea typeface="Times New Roman" panose="02020603050405020304" pitchFamily="18" charset="0"/>
              </a:rPr>
              <a:t>08.08.2001 №</a:t>
            </a:r>
            <a:r>
              <a:rPr lang="ru-RU" sz="2000" dirty="0">
                <a:latin typeface="Times New Roman" panose="02020603050405020304" pitchFamily="18" charset="0"/>
                <a:ea typeface="Times New Roman" panose="02020603050405020304" pitchFamily="18" charset="0"/>
              </a:rPr>
              <a:t> 129-ФЗ </a:t>
            </a:r>
            <a:r>
              <a:rPr lang="ru-RU" sz="2000" dirty="0" smtClean="0">
                <a:latin typeface="Times New Roman" panose="02020603050405020304" pitchFamily="18" charset="0"/>
                <a:ea typeface="Times New Roman" panose="02020603050405020304" pitchFamily="18" charset="0"/>
              </a:rPr>
              <a:t>«О </a:t>
            </a:r>
            <a:r>
              <a:rPr lang="ru-RU" sz="2000" dirty="0">
                <a:latin typeface="Times New Roman" panose="02020603050405020304" pitchFamily="18" charset="0"/>
                <a:ea typeface="Times New Roman" panose="02020603050405020304" pitchFamily="18" charset="0"/>
              </a:rPr>
              <a:t>государственной регистрации юридических лиц и индивидуальных </a:t>
            </a:r>
            <a:r>
              <a:rPr lang="ru-RU" sz="2000" dirty="0" smtClean="0">
                <a:latin typeface="Times New Roman" panose="02020603050405020304" pitchFamily="18" charset="0"/>
                <a:ea typeface="Times New Roman" panose="02020603050405020304" pitchFamily="18" charset="0"/>
              </a:rPr>
              <a:t>предпринимателей», </a:t>
            </a:r>
            <a:r>
              <a:rPr lang="ru-RU" sz="2000" u="sng"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4"/>
              </a:rPr>
              <a:t>п. 7 ст. 29</a:t>
            </a:r>
            <a:r>
              <a:rPr lang="ru-RU" sz="2000" dirty="0">
                <a:latin typeface="Times New Roman" panose="02020603050405020304" pitchFamily="18" charset="0"/>
                <a:ea typeface="Times New Roman" panose="02020603050405020304" pitchFamily="18" charset="0"/>
              </a:rPr>
              <a:t> Закона </a:t>
            </a:r>
            <a:r>
              <a:rPr lang="ru-RU" sz="2000" dirty="0" smtClean="0">
                <a:latin typeface="Times New Roman" panose="02020603050405020304" pitchFamily="18" charset="0"/>
                <a:ea typeface="Times New Roman" panose="02020603050405020304" pitchFamily="18" charset="0"/>
              </a:rPr>
              <a:t>№</a:t>
            </a:r>
            <a:r>
              <a:rPr lang="ru-RU" sz="2000" dirty="0">
                <a:latin typeface="Times New Roman" panose="02020603050405020304" pitchFamily="18" charset="0"/>
                <a:ea typeface="Times New Roman" panose="02020603050405020304" pitchFamily="18" charset="0"/>
              </a:rPr>
              <a:t> 161-ФЗ, </a:t>
            </a:r>
            <a:r>
              <a:rPr lang="ru-RU" sz="2000" dirty="0" smtClean="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Подлинность подписи заявителя на уведомлении должна быть засвидетельствована в нотариальном порядке, за исключением случаев, перечисленных в </a:t>
            </a:r>
            <a:r>
              <a:rPr lang="ru-RU" sz="2000" u="sng"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5"/>
              </a:rPr>
              <a:t>п. 1.2 ст. 9</a:t>
            </a:r>
            <a:r>
              <a:rPr lang="ru-RU" sz="2000" dirty="0">
                <a:latin typeface="Times New Roman" panose="02020603050405020304" pitchFamily="18" charset="0"/>
                <a:ea typeface="Times New Roman" panose="02020603050405020304" pitchFamily="18" charset="0"/>
              </a:rPr>
              <a:t> Закона </a:t>
            </a:r>
            <a:r>
              <a:rPr lang="ru-RU" sz="2000" dirty="0" smtClean="0">
                <a:latin typeface="Times New Roman" panose="02020603050405020304" pitchFamily="18" charset="0"/>
                <a:ea typeface="Times New Roman" panose="02020603050405020304" pitchFamily="18" charset="0"/>
              </a:rPr>
              <a:t>№</a:t>
            </a:r>
            <a:r>
              <a:rPr lang="ru-RU" sz="2000" dirty="0">
                <a:latin typeface="Times New Roman" panose="02020603050405020304" pitchFamily="18" charset="0"/>
                <a:ea typeface="Times New Roman" panose="02020603050405020304" pitchFamily="18" charset="0"/>
              </a:rPr>
              <a:t> 129-ФЗ. Уведомлять о принятом решении территориальные органы Пенсионного фонда РФ и Фонда социального страхования РФ с 1 января 2015 года не требуется</a:t>
            </a:r>
            <a:r>
              <a:rPr lang="ru-RU" sz="2000" dirty="0" smtClean="0">
                <a:latin typeface="Times New Roman" panose="02020603050405020304" pitchFamily="18" charset="0"/>
                <a:ea typeface="Times New Roman" panose="02020603050405020304" pitchFamily="18" charset="0"/>
              </a:rPr>
              <a:t>.</a:t>
            </a:r>
            <a:endParaRPr lang="ru-RU" sz="2000" dirty="0"/>
          </a:p>
        </p:txBody>
      </p:sp>
    </p:spTree>
    <p:extLst>
      <p:ext uri="{BB962C8B-B14F-4D97-AF65-F5344CB8AC3E}">
        <p14:creationId xmlns:p14="http://schemas.microsoft.com/office/powerpoint/2010/main" val="33030440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6</a:t>
            </a:fld>
            <a:endParaRPr lang="ru-RU" alt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3825988141"/>
              </p:ext>
            </p:extLst>
          </p:nvPr>
        </p:nvGraphicFramePr>
        <p:xfrm>
          <a:off x="827584" y="1235711"/>
          <a:ext cx="7886700" cy="4815840"/>
        </p:xfrm>
        <a:graphic>
          <a:graphicData uri="http://schemas.openxmlformats.org/drawingml/2006/table">
            <a:tbl>
              <a:tblPr>
                <a:tableStyleId>{5C22544A-7EE6-4342-B048-85BDC9FD1C3A}</a:tableStyleId>
              </a:tblPr>
              <a:tblGrid>
                <a:gridCol w="7886700"/>
              </a:tblGrid>
              <a:tr h="4248472">
                <a:tc>
                  <a:txBody>
                    <a:bodyPr/>
                    <a:lstStyle/>
                    <a:p>
                      <a:pPr indent="342900" algn="just">
                        <a:spcBef>
                          <a:spcPts val="1400"/>
                        </a:spcBef>
                        <a:spcAft>
                          <a:spcPts val="0"/>
                        </a:spcAft>
                      </a:pPr>
                      <a:r>
                        <a:rPr lang="ru-RU" sz="2800" dirty="0" smtClean="0">
                          <a:effectLst/>
                        </a:rPr>
                        <a:t>Отсутствие </a:t>
                      </a:r>
                      <a:r>
                        <a:rPr lang="ru-RU" sz="2800" dirty="0">
                          <a:effectLst/>
                        </a:rPr>
                        <a:t>информации в бюджетном учете (бюджетной отчетности) об имуществе, находящемся в государственной (муниципальной) собственности, в случае отсутствия регистрации прекращения права оперативного управления, а также прекращения в соответствии с государственной регистрацией на него права оперативного управления у передающей стороны без регистрации указанного права за принимающей стороной (новым правообладателем) </a:t>
                      </a:r>
                      <a:r>
                        <a:rPr lang="ru-RU" sz="3600" b="1" dirty="0">
                          <a:effectLst/>
                        </a:rPr>
                        <a:t>недопустимо</a:t>
                      </a:r>
                      <a:r>
                        <a:rPr lang="ru-RU" sz="2800" dirty="0">
                          <a:effectLst/>
                        </a:rPr>
                        <a:t>.</a:t>
                      </a:r>
                      <a:endParaRPr lang="ru-RU" sz="28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30691863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60</a:t>
            </a:fld>
            <a:endParaRPr lang="ru-RU" altLang="ru-RU" dirty="0"/>
          </a:p>
        </p:txBody>
      </p:sp>
      <p:sp>
        <p:nvSpPr>
          <p:cNvPr id="3" name="Прямоугольник 2"/>
          <p:cNvSpPr/>
          <p:nvPr/>
        </p:nvSpPr>
        <p:spPr>
          <a:xfrm>
            <a:off x="683568" y="2204864"/>
            <a:ext cx="7560840" cy="15841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ГРБС:</a:t>
            </a:r>
          </a:p>
          <a:p>
            <a:pPr algn="ctr"/>
            <a:r>
              <a:rPr lang="ru-RU" sz="2400" dirty="0" err="1" smtClean="0">
                <a:solidFill>
                  <a:schemeClr val="tx1"/>
                </a:solidFill>
              </a:rPr>
              <a:t>Дт</a:t>
            </a:r>
            <a:r>
              <a:rPr lang="ru-RU" sz="2400" dirty="0" smtClean="0">
                <a:solidFill>
                  <a:schemeClr val="tx1"/>
                </a:solidFill>
              </a:rPr>
              <a:t> 020434 (планируется 020433)</a:t>
            </a:r>
          </a:p>
          <a:p>
            <a:pPr algn="ctr"/>
            <a:r>
              <a:rPr lang="ru-RU" sz="2400" dirty="0" err="1" smtClean="0">
                <a:solidFill>
                  <a:schemeClr val="tx1"/>
                </a:solidFill>
              </a:rPr>
              <a:t>Кт</a:t>
            </a:r>
            <a:r>
              <a:rPr lang="ru-RU" sz="2400" dirty="0" smtClean="0">
                <a:solidFill>
                  <a:schemeClr val="tx1"/>
                </a:solidFill>
              </a:rPr>
              <a:t> 020432</a:t>
            </a:r>
            <a:endParaRPr lang="ru-RU" sz="2400" dirty="0">
              <a:solidFill>
                <a:schemeClr val="tx1"/>
              </a:solidFill>
            </a:endParaRPr>
          </a:p>
        </p:txBody>
      </p:sp>
    </p:spTree>
    <p:extLst>
      <p:ext uri="{BB962C8B-B14F-4D97-AF65-F5344CB8AC3E}">
        <p14:creationId xmlns:p14="http://schemas.microsoft.com/office/powerpoint/2010/main" val="211322146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61</a:t>
            </a:fld>
            <a:endParaRPr lang="ru-RU" altLang="ru-RU" dirty="0"/>
          </a:p>
        </p:txBody>
      </p:sp>
      <p:sp>
        <p:nvSpPr>
          <p:cNvPr id="3" name="Прямоугольник 2"/>
          <p:cNvSpPr/>
          <p:nvPr/>
        </p:nvSpPr>
        <p:spPr>
          <a:xfrm>
            <a:off x="611560" y="2780928"/>
            <a:ext cx="7488832"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18. Реорганизация учреждений. Сроки представления отчетности</a:t>
            </a:r>
            <a:endParaRPr lang="ru-RU" sz="2800" dirty="0">
              <a:solidFill>
                <a:schemeClr val="tx1"/>
              </a:solidFill>
            </a:endParaRPr>
          </a:p>
        </p:txBody>
      </p:sp>
    </p:spTree>
    <p:extLst>
      <p:ext uri="{BB962C8B-B14F-4D97-AF65-F5344CB8AC3E}">
        <p14:creationId xmlns:p14="http://schemas.microsoft.com/office/powerpoint/2010/main" val="418334643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62</a:t>
            </a:fld>
            <a:endParaRPr lang="ru-RU" altLang="ru-RU" dirty="0"/>
          </a:p>
        </p:txBody>
      </p:sp>
      <p:sp>
        <p:nvSpPr>
          <p:cNvPr id="3" name="Прямоугольник 2"/>
          <p:cNvSpPr/>
          <p:nvPr/>
        </p:nvSpPr>
        <p:spPr>
          <a:xfrm>
            <a:off x="827584" y="2564904"/>
            <a:ext cx="7687766"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Не менее 6 месяцев с начала реорганизации</a:t>
            </a:r>
            <a:endParaRPr lang="ru-RU" sz="2800" dirty="0">
              <a:solidFill>
                <a:schemeClr val="tx1"/>
              </a:solidFill>
            </a:endParaRPr>
          </a:p>
        </p:txBody>
      </p:sp>
    </p:spTree>
    <p:extLst>
      <p:ext uri="{BB962C8B-B14F-4D97-AF65-F5344CB8AC3E}">
        <p14:creationId xmlns:p14="http://schemas.microsoft.com/office/powerpoint/2010/main" val="233176850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63</a:t>
            </a:fld>
            <a:endParaRPr lang="ru-RU" altLang="ru-RU" dirty="0"/>
          </a:p>
        </p:txBody>
      </p:sp>
      <p:pic>
        <p:nvPicPr>
          <p:cNvPr id="3" name="Picture 5" descr="Картинка 120 из 3862">
            <a:hlinkClick r:id="rId2"/>
          </p:cNvPr>
          <p:cNvPicPr>
            <a:picLocks noChangeAspect="1" noChangeArrowheads="1" noCrop="1"/>
          </p:cNvPicPr>
          <p:nvPr/>
        </p:nvPicPr>
        <p:blipFill>
          <a:blip r:embed="rId3"/>
          <a:srcRect/>
          <a:stretch>
            <a:fillRect/>
          </a:stretch>
        </p:blipFill>
        <p:spPr bwMode="auto">
          <a:xfrm>
            <a:off x="1547664" y="2261666"/>
            <a:ext cx="6120680" cy="4286250"/>
          </a:xfrm>
          <a:prstGeom prst="rect">
            <a:avLst/>
          </a:prstGeom>
          <a:noFill/>
          <a:ln w="9525">
            <a:noFill/>
            <a:miter lim="800000"/>
            <a:headEnd/>
            <a:tailEnd/>
          </a:ln>
        </p:spPr>
      </p:pic>
      <p:sp>
        <p:nvSpPr>
          <p:cNvPr id="4" name="Прямоугольник 3"/>
          <p:cNvSpPr/>
          <p:nvPr/>
        </p:nvSpPr>
        <p:spPr>
          <a:xfrm>
            <a:off x="827584" y="1412776"/>
            <a:ext cx="8064896" cy="6696745"/>
          </a:xfrm>
          <a:prstGeom prst="rect">
            <a:avLst/>
          </a:prstGeom>
        </p:spPr>
        <p:txBody>
          <a:bodyPr wrap="square">
            <a:prstTxWarp prst="textArchUp">
              <a:avLst/>
            </a:prstTxWarp>
            <a:spAutoFit/>
          </a:bodyPr>
          <a:lstStyle/>
          <a:p>
            <a:pPr lvl="0" algn="ctr" fontAlgn="base">
              <a:spcBef>
                <a:spcPct val="0"/>
              </a:spcBef>
              <a:spcAft>
                <a:spcPct val="0"/>
              </a:spcAft>
              <a:defRPr/>
            </a:pPr>
            <a:r>
              <a:rPr lang="ru-RU" sz="5400" b="1" dirty="0">
                <a:ln w="11430"/>
                <a:gradFill>
                  <a:gsLst>
                    <a:gs pos="0">
                      <a:srgbClr val="F79646">
                        <a:tint val="90000"/>
                        <a:satMod val="120000"/>
                      </a:srgbClr>
                    </a:gs>
                    <a:gs pos="25000">
                      <a:srgbClr val="F79646">
                        <a:tint val="93000"/>
                        <a:satMod val="120000"/>
                      </a:srgbClr>
                    </a:gs>
                    <a:gs pos="50000">
                      <a:srgbClr val="F79646">
                        <a:shade val="89000"/>
                        <a:satMod val="110000"/>
                      </a:srgbClr>
                    </a:gs>
                    <a:gs pos="75000">
                      <a:srgbClr val="F79646">
                        <a:tint val="93000"/>
                        <a:satMod val="120000"/>
                      </a:srgbClr>
                    </a:gs>
                    <a:gs pos="100000">
                      <a:srgbClr val="F79646">
                        <a:tint val="90000"/>
                        <a:satMod val="120000"/>
                      </a:srgbClr>
                    </a:gs>
                  </a:gsLst>
                  <a:lin ang="5400000"/>
                </a:gradFill>
                <a:effectLst>
                  <a:outerShdw blurRad="80000" dist="40000" dir="5040000" algn="tl">
                    <a:srgbClr val="000000">
                      <a:alpha val="30000"/>
                    </a:srgbClr>
                  </a:outerShdw>
                </a:effectLst>
                <a:latin typeface="Times New Roman" pitchFamily="18" charset="0"/>
              </a:rPr>
              <a:t>Спасибо за </a:t>
            </a:r>
            <a:r>
              <a:rPr lang="ru-RU" sz="5400" b="1" dirty="0">
                <a:ln w="11430">
                  <a:noFill/>
                  <a:round/>
                </a:ln>
                <a:gradFill>
                  <a:gsLst>
                    <a:gs pos="0">
                      <a:srgbClr val="F79646">
                        <a:tint val="90000"/>
                        <a:satMod val="120000"/>
                      </a:srgbClr>
                    </a:gs>
                    <a:gs pos="25000">
                      <a:srgbClr val="F79646">
                        <a:tint val="93000"/>
                        <a:satMod val="120000"/>
                      </a:srgbClr>
                    </a:gs>
                    <a:gs pos="50000">
                      <a:srgbClr val="F79646">
                        <a:shade val="89000"/>
                        <a:satMod val="110000"/>
                      </a:srgbClr>
                    </a:gs>
                    <a:gs pos="75000">
                      <a:srgbClr val="F79646">
                        <a:tint val="93000"/>
                        <a:satMod val="120000"/>
                      </a:srgbClr>
                    </a:gs>
                    <a:gs pos="100000">
                      <a:srgbClr val="F79646">
                        <a:tint val="90000"/>
                        <a:satMod val="120000"/>
                      </a:srgbClr>
                    </a:gs>
                  </a:gsLst>
                  <a:lin ang="5400000"/>
                </a:gradFill>
                <a:effectLst>
                  <a:outerShdw blurRad="80000" dist="40000" dir="5040000" algn="tl">
                    <a:srgbClr val="000000">
                      <a:alpha val="30000"/>
                    </a:srgbClr>
                  </a:outerShdw>
                </a:effectLst>
                <a:latin typeface="Times New Roman" pitchFamily="18" charset="0"/>
              </a:rPr>
              <a:t>внимание</a:t>
            </a:r>
            <a:r>
              <a:rPr lang="ru-RU" sz="5400" b="1" dirty="0">
                <a:ln w="11430"/>
                <a:gradFill>
                  <a:gsLst>
                    <a:gs pos="0">
                      <a:srgbClr val="F79646">
                        <a:tint val="90000"/>
                        <a:satMod val="120000"/>
                      </a:srgbClr>
                    </a:gs>
                    <a:gs pos="25000">
                      <a:srgbClr val="F79646">
                        <a:tint val="93000"/>
                        <a:satMod val="120000"/>
                      </a:srgbClr>
                    </a:gs>
                    <a:gs pos="50000">
                      <a:srgbClr val="F79646">
                        <a:shade val="89000"/>
                        <a:satMod val="110000"/>
                      </a:srgbClr>
                    </a:gs>
                    <a:gs pos="75000">
                      <a:srgbClr val="F79646">
                        <a:tint val="93000"/>
                        <a:satMod val="120000"/>
                      </a:srgbClr>
                    </a:gs>
                    <a:gs pos="100000">
                      <a:srgbClr val="F79646">
                        <a:tint val="90000"/>
                        <a:satMod val="120000"/>
                      </a:srgbClr>
                    </a:gs>
                  </a:gsLst>
                  <a:lin ang="5400000"/>
                </a:gradFill>
                <a:effectLst>
                  <a:outerShdw blurRad="80000" dist="40000" dir="5040000" algn="tl">
                    <a:srgbClr val="000000">
                      <a:alpha val="30000"/>
                    </a:srgbClr>
                  </a:outerShdw>
                </a:effectLst>
                <a:latin typeface="Times New Roman" pitchFamily="18" charset="0"/>
              </a:rPr>
              <a:t>!</a:t>
            </a:r>
          </a:p>
        </p:txBody>
      </p:sp>
    </p:spTree>
    <p:extLst>
      <p:ext uri="{BB962C8B-B14F-4D97-AF65-F5344CB8AC3E}">
        <p14:creationId xmlns:p14="http://schemas.microsoft.com/office/powerpoint/2010/main" val="3681239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7</a:t>
            </a:fld>
            <a:endParaRPr lang="ru-RU" alt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1402997037"/>
              </p:ext>
            </p:extLst>
          </p:nvPr>
        </p:nvGraphicFramePr>
        <p:xfrm>
          <a:off x="638922" y="2132856"/>
          <a:ext cx="7886700" cy="2736304"/>
        </p:xfrm>
        <a:graphic>
          <a:graphicData uri="http://schemas.openxmlformats.org/drawingml/2006/table">
            <a:tbl>
              <a:tblPr>
                <a:tableStyleId>{5C22544A-7EE6-4342-B048-85BDC9FD1C3A}</a:tableStyleId>
              </a:tblPr>
              <a:tblGrid>
                <a:gridCol w="7886700"/>
              </a:tblGrid>
              <a:tr h="2736304">
                <a:tc>
                  <a:txBody>
                    <a:bodyPr/>
                    <a:lstStyle/>
                    <a:p>
                      <a:pPr indent="342900" algn="just">
                        <a:spcAft>
                          <a:spcPts val="0"/>
                        </a:spcAft>
                      </a:pPr>
                      <a:r>
                        <a:rPr lang="ru-RU" sz="2800" dirty="0" smtClean="0">
                          <a:effectLst/>
                        </a:rPr>
                        <a:t>Объект </a:t>
                      </a:r>
                      <a:r>
                        <a:rPr lang="ru-RU" sz="2800" dirty="0">
                          <a:effectLst/>
                        </a:rPr>
                        <a:t>федерального имущества до государственной регистрации права оперативного управления является объектом, составляющим казну Российской Федерации</a:t>
                      </a:r>
                      <a:endParaRPr lang="ru-RU" sz="2800" dirty="0">
                        <a:effectLst/>
                        <a:latin typeface="Times New Roman" panose="02020603050405020304" pitchFamily="18" charset="0"/>
                        <a:ea typeface="Times New Roman" panose="02020603050405020304" pitchFamily="18" charset="0"/>
                      </a:endParaRPr>
                    </a:p>
                  </a:txBody>
                  <a:tcPr marL="114300" marR="114300" marT="0" marB="0">
                    <a:noFill/>
                  </a:tcPr>
                </a:tc>
              </a:tr>
            </a:tbl>
          </a:graphicData>
        </a:graphic>
      </p:graphicFrame>
    </p:spTree>
    <p:extLst>
      <p:ext uri="{BB962C8B-B14F-4D97-AF65-F5344CB8AC3E}">
        <p14:creationId xmlns:p14="http://schemas.microsoft.com/office/powerpoint/2010/main" val="13034516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209804-0D71-4FFC-85D2-1A66C865A54B}" type="slidenum">
              <a:rPr lang="ru-RU" altLang="ru-RU" smtClean="0"/>
              <a:pPr>
                <a:defRPr/>
              </a:pPr>
              <a:t>8</a:t>
            </a:fld>
            <a:endParaRPr lang="ru-RU" altLang="ru-RU" dirty="0"/>
          </a:p>
        </p:txBody>
      </p:sp>
      <p:sp>
        <p:nvSpPr>
          <p:cNvPr id="3" name="Прямоугольник 2"/>
          <p:cNvSpPr/>
          <p:nvPr/>
        </p:nvSpPr>
        <p:spPr>
          <a:xfrm>
            <a:off x="899592" y="2348880"/>
            <a:ext cx="7615758"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solidFill>
                  <a:schemeClr val="tx1"/>
                </a:solidFill>
              </a:rPr>
              <a:t>2</a:t>
            </a:r>
            <a:r>
              <a:rPr lang="ru-RU" sz="2800" dirty="0" smtClean="0">
                <a:solidFill>
                  <a:schemeClr val="tx1"/>
                </a:solidFill>
              </a:rPr>
              <a:t>. Передача имущества Акционерному обществу</a:t>
            </a:r>
            <a:endParaRPr lang="ru-RU" sz="2800" dirty="0">
              <a:solidFill>
                <a:schemeClr val="tx1"/>
              </a:solidFill>
            </a:endParaRPr>
          </a:p>
        </p:txBody>
      </p:sp>
    </p:spTree>
    <p:extLst>
      <p:ext uri="{BB962C8B-B14F-4D97-AF65-F5344CB8AC3E}">
        <p14:creationId xmlns:p14="http://schemas.microsoft.com/office/powerpoint/2010/main" val="868101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a:noFill/>
          <a:ln>
            <a:noFill/>
          </a:ln>
        </p:spPr>
        <p:txBody>
          <a:bodyPr/>
          <a:lstStyle/>
          <a:p>
            <a:pPr>
              <a:defRPr/>
            </a:pPr>
            <a:fld id="{02209804-0D71-4FFC-85D2-1A66C865A54B}" type="slidenum">
              <a:rPr lang="ru-RU" altLang="ru-RU" smtClean="0">
                <a:solidFill>
                  <a:schemeClr val="tx1"/>
                </a:solidFill>
              </a:rPr>
              <a:pPr>
                <a:defRPr/>
              </a:pPr>
              <a:t>9</a:t>
            </a:fld>
            <a:endParaRPr lang="ru-RU" altLang="ru-RU" dirty="0">
              <a:solidFill>
                <a:schemeClr val="tx1"/>
              </a:solidFill>
            </a:endParaRPr>
          </a:p>
        </p:txBody>
      </p:sp>
      <p:sp>
        <p:nvSpPr>
          <p:cNvPr id="3" name="Прямоугольник 2"/>
          <p:cNvSpPr/>
          <p:nvPr/>
        </p:nvSpPr>
        <p:spPr>
          <a:xfrm>
            <a:off x="2957771" y="269284"/>
            <a:ext cx="2808312" cy="1706488"/>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rPr>
              <a:t>Акционерное</a:t>
            </a:r>
            <a:r>
              <a:rPr lang="ru-RU" dirty="0" smtClean="0">
                <a:solidFill>
                  <a:schemeClr val="tx1"/>
                </a:solidFill>
              </a:rPr>
              <a:t> </a:t>
            </a:r>
            <a:r>
              <a:rPr lang="ru-RU" sz="2800" dirty="0" smtClean="0">
                <a:solidFill>
                  <a:schemeClr val="tx1"/>
                </a:solidFill>
              </a:rPr>
              <a:t>общество</a:t>
            </a:r>
            <a:endParaRPr lang="ru-RU" sz="2800" dirty="0">
              <a:solidFill>
                <a:schemeClr val="tx1"/>
              </a:solidFill>
            </a:endParaRPr>
          </a:p>
        </p:txBody>
      </p:sp>
      <p:sp>
        <p:nvSpPr>
          <p:cNvPr id="4" name="Прямоугольник 3"/>
          <p:cNvSpPr/>
          <p:nvPr/>
        </p:nvSpPr>
        <p:spPr>
          <a:xfrm>
            <a:off x="467544" y="2965478"/>
            <a:ext cx="3456909" cy="3390873"/>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Необходимо отследить, чтобы АО поставило имущество на увеличение уставного капитала</a:t>
            </a:r>
          </a:p>
          <a:p>
            <a:pPr algn="ctr"/>
            <a:r>
              <a:rPr lang="ru-RU" sz="2400" dirty="0" smtClean="0">
                <a:solidFill>
                  <a:schemeClr val="tx1"/>
                </a:solidFill>
              </a:rPr>
              <a:t>ГРБС:</a:t>
            </a:r>
          </a:p>
          <a:p>
            <a:pPr algn="ctr"/>
            <a:r>
              <a:rPr lang="ru-RU" sz="2400" dirty="0" smtClean="0">
                <a:solidFill>
                  <a:schemeClr val="tx1"/>
                </a:solidFill>
              </a:rPr>
              <a:t>ДТ 121532530</a:t>
            </a:r>
          </a:p>
          <a:p>
            <a:pPr algn="ctr"/>
            <a:r>
              <a:rPr lang="ru-RU" sz="2400" dirty="0" err="1" smtClean="0">
                <a:solidFill>
                  <a:schemeClr val="tx1"/>
                </a:solidFill>
              </a:rPr>
              <a:t>Кт</a:t>
            </a:r>
            <a:r>
              <a:rPr lang="ru-RU" sz="2400" dirty="0" smtClean="0">
                <a:solidFill>
                  <a:schemeClr val="tx1"/>
                </a:solidFill>
              </a:rPr>
              <a:t> 110611410</a:t>
            </a:r>
            <a:endParaRPr lang="ru-RU" sz="2400" dirty="0">
              <a:solidFill>
                <a:schemeClr val="tx1"/>
              </a:solidFill>
            </a:endParaRPr>
          </a:p>
        </p:txBody>
      </p:sp>
      <p:sp>
        <p:nvSpPr>
          <p:cNvPr id="5" name="Прямоугольник 4"/>
          <p:cNvSpPr/>
          <p:nvPr/>
        </p:nvSpPr>
        <p:spPr>
          <a:xfrm>
            <a:off x="6642617" y="1052237"/>
            <a:ext cx="2305939" cy="5545115"/>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rPr>
              <a:t>Согласно распоряжения </a:t>
            </a:r>
            <a:r>
              <a:rPr lang="ru-RU" sz="2400" dirty="0" err="1" smtClean="0">
                <a:solidFill>
                  <a:schemeClr val="tx1"/>
                </a:solidFill>
              </a:rPr>
              <a:t>Минимущества</a:t>
            </a:r>
            <a:r>
              <a:rPr lang="ru-RU" sz="2400" dirty="0" smtClean="0">
                <a:solidFill>
                  <a:schemeClr val="tx1"/>
                </a:solidFill>
              </a:rPr>
              <a:t> ГРБС производит его списание (п.34 Инструкции 162н) </a:t>
            </a:r>
          </a:p>
          <a:p>
            <a:pPr algn="ctr"/>
            <a:r>
              <a:rPr lang="ru-RU" sz="2400" dirty="0" err="1" smtClean="0">
                <a:solidFill>
                  <a:schemeClr val="tx1"/>
                </a:solidFill>
              </a:rPr>
              <a:t>Дт</a:t>
            </a:r>
            <a:r>
              <a:rPr lang="ru-RU" sz="2400" dirty="0" smtClean="0">
                <a:solidFill>
                  <a:schemeClr val="tx1"/>
                </a:solidFill>
              </a:rPr>
              <a:t> 040120273</a:t>
            </a:r>
          </a:p>
          <a:p>
            <a:pPr algn="ctr"/>
            <a:r>
              <a:rPr lang="ru-RU" sz="2400" dirty="0" err="1" smtClean="0">
                <a:solidFill>
                  <a:schemeClr val="tx1"/>
                </a:solidFill>
              </a:rPr>
              <a:t>Кт</a:t>
            </a:r>
            <a:r>
              <a:rPr lang="ru-RU" sz="2400" dirty="0" smtClean="0">
                <a:solidFill>
                  <a:schemeClr val="tx1"/>
                </a:solidFill>
              </a:rPr>
              <a:t> 010611410</a:t>
            </a:r>
            <a:endParaRPr lang="ru-RU" sz="2400" dirty="0">
              <a:solidFill>
                <a:schemeClr val="tx1"/>
              </a:solidFill>
            </a:endParaRPr>
          </a:p>
        </p:txBody>
      </p:sp>
      <p:cxnSp>
        <p:nvCxnSpPr>
          <p:cNvPr id="7" name="Соединительная линия уступом 6"/>
          <p:cNvCxnSpPr/>
          <p:nvPr/>
        </p:nvCxnSpPr>
        <p:spPr>
          <a:xfrm rot="16200000" flipH="1">
            <a:off x="1637409" y="3055598"/>
            <a:ext cx="980028" cy="799788"/>
          </a:xfrm>
          <a:prstGeom prst="bentConnector3">
            <a:avLst>
              <a:gd name="adj1" fmla="val 50000"/>
            </a:avLst>
          </a:prstGeom>
          <a:ln>
            <a:noFill/>
          </a:ln>
        </p:spPr>
        <p:style>
          <a:lnRef idx="1">
            <a:schemeClr val="accent1"/>
          </a:lnRef>
          <a:fillRef idx="0">
            <a:schemeClr val="accent1"/>
          </a:fillRef>
          <a:effectRef idx="0">
            <a:schemeClr val="accent1"/>
          </a:effectRef>
          <a:fontRef idx="minor">
            <a:schemeClr val="tx1"/>
          </a:fontRef>
        </p:style>
      </p:cxnSp>
      <p:cxnSp>
        <p:nvCxnSpPr>
          <p:cNvPr id="9" name="Соединительная линия уступом 8"/>
          <p:cNvCxnSpPr>
            <a:stCxn id="3" idx="3"/>
            <a:endCxn id="5" idx="1"/>
          </p:cNvCxnSpPr>
          <p:nvPr/>
        </p:nvCxnSpPr>
        <p:spPr>
          <a:xfrm>
            <a:off x="5766083" y="1122528"/>
            <a:ext cx="876534" cy="2702267"/>
          </a:xfrm>
          <a:prstGeom prst="bentConnector3">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rot="16200000">
            <a:off x="1035529" y="1422641"/>
            <a:ext cx="2614242" cy="369332"/>
          </a:xfrm>
          <a:prstGeom prst="rect">
            <a:avLst/>
          </a:prstGeom>
          <a:noFill/>
          <a:ln>
            <a:noFill/>
          </a:ln>
        </p:spPr>
        <p:txBody>
          <a:bodyPr wrap="none" rtlCol="0">
            <a:spAutoFit/>
          </a:bodyPr>
          <a:lstStyle/>
          <a:p>
            <a:r>
              <a:rPr lang="ru-RU" dirty="0" smtClean="0"/>
              <a:t>Подведомственное ГРБС</a:t>
            </a:r>
            <a:endParaRPr lang="ru-RU" dirty="0"/>
          </a:p>
        </p:txBody>
      </p:sp>
      <p:sp>
        <p:nvSpPr>
          <p:cNvPr id="12" name="TextBox 11"/>
          <p:cNvSpPr txBox="1"/>
          <p:nvPr/>
        </p:nvSpPr>
        <p:spPr>
          <a:xfrm rot="16200000">
            <a:off x="3866054" y="2859654"/>
            <a:ext cx="4174220" cy="400110"/>
          </a:xfrm>
          <a:prstGeom prst="rect">
            <a:avLst/>
          </a:prstGeom>
          <a:noFill/>
          <a:ln>
            <a:noFill/>
          </a:ln>
        </p:spPr>
        <p:txBody>
          <a:bodyPr wrap="none" rtlCol="0">
            <a:spAutoFit/>
          </a:bodyPr>
          <a:lstStyle/>
          <a:p>
            <a:r>
              <a:rPr lang="ru-RU" dirty="0" smtClean="0"/>
              <a:t>Сторонняя </a:t>
            </a:r>
            <a:r>
              <a:rPr lang="ru-RU" sz="2000" dirty="0" smtClean="0"/>
              <a:t>коммерческая</a:t>
            </a:r>
            <a:r>
              <a:rPr lang="ru-RU" dirty="0" smtClean="0"/>
              <a:t> организация</a:t>
            </a:r>
            <a:endParaRPr lang="ru-RU" dirty="0"/>
          </a:p>
        </p:txBody>
      </p:sp>
      <p:cxnSp>
        <p:nvCxnSpPr>
          <p:cNvPr id="33" name="Соединительная линия уступом 32"/>
          <p:cNvCxnSpPr>
            <a:stCxn id="3" idx="1"/>
          </p:cNvCxnSpPr>
          <p:nvPr/>
        </p:nvCxnSpPr>
        <p:spPr>
          <a:xfrm rot="10800000" flipV="1">
            <a:off x="2527317" y="1122527"/>
            <a:ext cx="430455" cy="1842949"/>
          </a:xfrm>
          <a:prstGeom prst="bentConnector2">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1908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Тема Office">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4220</TotalTime>
  <Words>2702</Words>
  <Application>Microsoft Office PowerPoint</Application>
  <PresentationFormat>Экран (4:3)</PresentationFormat>
  <Paragraphs>191</Paragraphs>
  <Slides>63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63</vt:i4>
      </vt:variant>
    </vt:vector>
  </HeadingPairs>
  <TitlesOfParts>
    <vt:vector size="70" baseType="lpstr">
      <vt:lpstr>Arial</vt:lpstr>
      <vt:lpstr>Calibri</vt:lpstr>
      <vt:lpstr>Calibri Light</vt:lpstr>
      <vt:lpstr>Monotype Corsiva</vt:lpstr>
      <vt:lpstr>Times</vt:lpstr>
      <vt:lpstr>Times New Roman</vt:lpstr>
      <vt:lpstr>1_Тема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ВЕН</dc:creator>
  <cp:lastModifiedBy>User</cp:lastModifiedBy>
  <cp:revision>53</cp:revision>
  <dcterms:created xsi:type="dcterms:W3CDTF">2017-09-17T10:02:10Z</dcterms:created>
  <dcterms:modified xsi:type="dcterms:W3CDTF">2017-09-21T06:31:14Z</dcterms:modified>
</cp:coreProperties>
</file>