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22"/>
  </p:notesMasterIdLst>
  <p:handoutMasterIdLst>
    <p:handoutMasterId r:id="rId23"/>
  </p:handoutMasterIdLst>
  <p:sldIdLst>
    <p:sldId id="840" r:id="rId2"/>
    <p:sldId id="841" r:id="rId3"/>
    <p:sldId id="811" r:id="rId4"/>
    <p:sldId id="843" r:id="rId5"/>
    <p:sldId id="844" r:id="rId6"/>
    <p:sldId id="845" r:id="rId7"/>
    <p:sldId id="846" r:id="rId8"/>
    <p:sldId id="847" r:id="rId9"/>
    <p:sldId id="848" r:id="rId10"/>
    <p:sldId id="849" r:id="rId11"/>
    <p:sldId id="850" r:id="rId12"/>
    <p:sldId id="851" r:id="rId13"/>
    <p:sldId id="852" r:id="rId14"/>
    <p:sldId id="853" r:id="rId15"/>
    <p:sldId id="854" r:id="rId16"/>
    <p:sldId id="855" r:id="rId17"/>
    <p:sldId id="856" r:id="rId18"/>
    <p:sldId id="859" r:id="rId19"/>
    <p:sldId id="857" r:id="rId20"/>
    <p:sldId id="858" r:id="rId2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000FF"/>
    <a:srgbClr val="006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67" autoAdjust="0"/>
    <p:restoredTop sz="71412" autoAdjust="0"/>
  </p:normalViewPr>
  <p:slideViewPr>
    <p:cSldViewPr>
      <p:cViewPr>
        <p:scale>
          <a:sx n="70" d="100"/>
          <a:sy n="70" d="100"/>
        </p:scale>
        <p:origin x="-822" y="-9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79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90" y="1"/>
            <a:ext cx="2946400" cy="4979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782DD-ED2F-194E-A5A5-818CA6972099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711"/>
            <a:ext cx="2946400" cy="497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90" y="9428711"/>
            <a:ext cx="2946400" cy="4979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24DF1-D5B4-344E-ADF4-30023BAE2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99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633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0685EFD8-5627-4145-8736-D0B6DADA8466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0992" tIns="45496" rIns="90992" bIns="4549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6333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6" y="9428585"/>
            <a:ext cx="2945659" cy="496333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4988981F-6AAF-46F8-B4B3-8B7354F9398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107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47270-B6D8-4E17-8E10-415294056D56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783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41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7"/>
            <a:ext cx="57150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7"/>
            <a:ext cx="28575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41" y="-1587"/>
            <a:ext cx="9525" cy="312737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7"/>
            <a:ext cx="25400" cy="312737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8875715" y="-787"/>
            <a:ext cx="95251" cy="333443"/>
            <a:chOff x="8875715" y="-787"/>
            <a:chExt cx="95251" cy="295141"/>
          </a:xfrm>
        </p:grpSpPr>
        <p:sp>
          <p:nvSpPr>
            <p:cNvPr id="15" name="Прямоугольник 14"/>
            <p:cNvSpPr/>
            <p:nvPr/>
          </p:nvSpPr>
          <p:spPr bwMode="invGray">
            <a:xfrm>
              <a:off x="8915403" y="-787"/>
              <a:ext cx="55563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7" name="Прямоугольник 16"/>
          <p:cNvSpPr/>
          <p:nvPr userDrawn="1"/>
        </p:nvSpPr>
        <p:spPr>
          <a:xfrm>
            <a:off x="541341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Номер слайда 26"/>
          <p:cNvSpPr>
            <a:spLocks noGrp="1"/>
          </p:cNvSpPr>
          <p:nvPr userDrawn="1"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C948A7D-6C52-4157-BEA1-1B3B6891AE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25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1905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Дата 2"/>
          <p:cNvSpPr>
            <a:spLocks noGrp="1"/>
          </p:cNvSpPr>
          <p:nvPr>
            <p:ph type="dt" sz="half" idx="10"/>
          </p:nvPr>
        </p:nvSpPr>
        <p:spPr>
          <a:xfrm>
            <a:off x="7451728" y="6356350"/>
            <a:ext cx="1423987" cy="234950"/>
          </a:xfrm>
        </p:spPr>
        <p:txBody>
          <a:bodyPr/>
          <a:lstStyle/>
          <a:p>
            <a:pPr algn="r">
              <a:defRPr/>
            </a:pPr>
            <a:fld id="{D74A8F75-9877-4763-9403-18A19F4FCC63}" type="datetime8">
              <a:rPr lang="ru-RU" b="1" smtClean="0">
                <a:solidFill>
                  <a:prstClr val="black"/>
                </a:solidFill>
                <a:latin typeface="Trebuchet MS" panose="020B0603020202020204" pitchFamily="34" charset="0"/>
              </a:rPr>
              <a:pPr algn="r">
                <a:defRPr/>
              </a:pPr>
              <a:t>19.09.2017 16:39</a:t>
            </a:fld>
            <a:endParaRPr lang="ru-RU" b="1" dirty="0">
              <a:solidFill>
                <a:prstClr val="black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1783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7"/>
            <a:ext cx="57150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7"/>
            <a:ext cx="28575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41" y="-1587"/>
            <a:ext cx="9525" cy="312737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7"/>
            <a:ext cx="25400" cy="312737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8875715" y="-787"/>
            <a:ext cx="95251" cy="333443"/>
            <a:chOff x="8875715" y="-787"/>
            <a:chExt cx="95251" cy="295141"/>
          </a:xfrm>
        </p:grpSpPr>
        <p:sp>
          <p:nvSpPr>
            <p:cNvPr id="15" name="Прямоугольник 14"/>
            <p:cNvSpPr/>
            <p:nvPr/>
          </p:nvSpPr>
          <p:spPr bwMode="invGray">
            <a:xfrm>
              <a:off x="8915403" y="-787"/>
              <a:ext cx="55563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1" name="Номер слайда 26"/>
          <p:cNvSpPr>
            <a:spLocks noGrp="1"/>
          </p:cNvSpPr>
          <p:nvPr userDrawn="1"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C948A7D-6C52-4157-BEA1-1B3B6891AE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6" name="Дата 2"/>
          <p:cNvSpPr>
            <a:spLocks noGrp="1"/>
          </p:cNvSpPr>
          <p:nvPr>
            <p:ph type="dt" sz="half" idx="10"/>
          </p:nvPr>
        </p:nvSpPr>
        <p:spPr>
          <a:xfrm>
            <a:off x="7451728" y="6356350"/>
            <a:ext cx="1423987" cy="234950"/>
          </a:xfrm>
        </p:spPr>
        <p:txBody>
          <a:bodyPr/>
          <a:lstStyle/>
          <a:p>
            <a:pPr algn="r">
              <a:defRPr/>
            </a:pPr>
            <a:fld id="{D74A8F75-9877-4763-9403-18A19F4FCC63}" type="datetime8">
              <a:rPr lang="ru-RU" b="1" smtClean="0">
                <a:solidFill>
                  <a:prstClr val="black"/>
                </a:solidFill>
                <a:latin typeface="Trebuchet MS" panose="020B0603020202020204" pitchFamily="34" charset="0"/>
              </a:rPr>
              <a:pPr algn="r">
                <a:defRPr/>
              </a:pPr>
              <a:t>19.09.2017 16:39</a:t>
            </a:fld>
            <a:endParaRPr lang="ru-RU" b="1" dirty="0">
              <a:solidFill>
                <a:prstClr val="black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618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6"/>
            <a:ext cx="57150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6"/>
            <a:ext cx="28575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42" y="-1586"/>
            <a:ext cx="9525" cy="312737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6"/>
            <a:ext cx="25400" cy="312737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8875716" y="-786"/>
            <a:ext cx="95251" cy="333443"/>
            <a:chOff x="8875715" y="-787"/>
            <a:chExt cx="95251" cy="295141"/>
          </a:xfrm>
        </p:grpSpPr>
        <p:sp>
          <p:nvSpPr>
            <p:cNvPr id="15" name="Прямоугольник 14"/>
            <p:cNvSpPr/>
            <p:nvPr/>
          </p:nvSpPr>
          <p:spPr bwMode="invGray">
            <a:xfrm>
              <a:off x="8915403" y="-787"/>
              <a:ext cx="55563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7" name="Номер слайда 1"/>
          <p:cNvSpPr txBox="1">
            <a:spLocks/>
          </p:cNvSpPr>
          <p:nvPr userDrawn="1"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‹#›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004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3" name="Дата 2"/>
          <p:cNvSpPr>
            <a:spLocks noGrp="1"/>
          </p:cNvSpPr>
          <p:nvPr>
            <p:ph type="dt" sz="half" idx="2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438086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BD4CA9-6455-4D4B-9A96-1638AD137F56}" type="datetime8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19.09.2017 16:39</a:t>
            </a:fld>
            <a:r>
              <a:rPr lang="ru-RU" dirty="0" smtClean="0"/>
              <a:t>06.10.2009</a:t>
            </a:r>
            <a:endParaRPr lang="ru-RU" dirty="0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257803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A93AEA-1088-46C4-AFD3-1EC02C849BA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41341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3" name="Прямоугольник 17"/>
          <p:cNvSpPr>
            <a:spLocks noChangeArrowheads="1"/>
          </p:cNvSpPr>
          <p:nvPr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" name="TextBox 13"/>
          <p:cNvSpPr txBox="1">
            <a:spLocks noChangeArrowheads="1"/>
          </p:cNvSpPr>
          <p:nvPr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509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856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550" y="3573016"/>
            <a:ext cx="892899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cap="all" dirty="0" smtClean="0">
                <a:solidFill>
                  <a:srgbClr val="006600"/>
                </a:solidFill>
                <a:latin typeface="Trebuchet MS" pitchFamily="34" charset="0"/>
                <a:cs typeface="DINPro-Light"/>
              </a:rPr>
              <a:t>Актуальные вопросы применения бюджетной классификации Российской Федерации </a:t>
            </a:r>
            <a:endParaRPr lang="ru-RU" b="1" cap="all" dirty="0">
              <a:solidFill>
                <a:srgbClr val="006600"/>
              </a:solidFill>
              <a:latin typeface="Trebuchet MS" pitchFamily="34" charset="0"/>
              <a:cs typeface="DINPro-Ligh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87" y="5688877"/>
            <a:ext cx="9142413" cy="1051571"/>
          </a:xfrm>
          <a:prstGeom prst="rect">
            <a:avLst/>
          </a:prstGeom>
          <a:solidFill>
            <a:srgbClr val="0033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 rotWithShape="1">
          <a:blip r:embed="rId3">
            <a:alphaModFix amt="54000"/>
          </a:blip>
          <a:srcRect l="3197" t="33872" r="-6506" b="59973"/>
          <a:stretch/>
        </p:blipFill>
        <p:spPr>
          <a:xfrm>
            <a:off x="225613" y="5711496"/>
            <a:ext cx="9143999" cy="1032595"/>
          </a:xfrm>
          <a:prstGeom prst="rect">
            <a:avLst/>
          </a:prstGeom>
        </p:spPr>
      </p:pic>
      <p:pic>
        <p:nvPicPr>
          <p:cNvPr id="6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230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2201" y="4816498"/>
            <a:ext cx="90147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cap="all" dirty="0" smtClean="0">
                <a:solidFill>
                  <a:srgbClr val="006600"/>
                </a:solidFill>
                <a:latin typeface="Trebuchet MS" pitchFamily="34" charset="0"/>
                <a:cs typeface="DINPro-Light"/>
              </a:rPr>
              <a:t>Н.А. Сафарова,  </a:t>
            </a:r>
            <a:r>
              <a:rPr lang="ru-RU" sz="1600" cap="all" dirty="0" smtClean="0">
                <a:solidFill>
                  <a:srgbClr val="006600"/>
                </a:solidFill>
                <a:latin typeface="Trebuchet MS" pitchFamily="34" charset="0"/>
                <a:cs typeface="DINPro-Light"/>
              </a:rPr>
              <a:t>Начальник Отдела методологии бюджетной классификации  ДЕПАРТАМЕНТА БЮДЖЕТНОЙ МЕТОДОЛОГИИ И ФИНАНСОВОЙ ОТЧЕТНОСТИ В ГОСУДАРСТВЕННОМ СЕКТОРЕ</a:t>
            </a:r>
            <a:endParaRPr lang="ru-RU" sz="1600" cap="all" dirty="0">
              <a:solidFill>
                <a:srgbClr val="006600"/>
              </a:solidFill>
              <a:latin typeface="Trebuchet MS" pitchFamily="34" charset="0"/>
              <a:cs typeface="DINPro-Light"/>
            </a:endParaRPr>
          </a:p>
        </p:txBody>
      </p:sp>
    </p:spTree>
    <p:extLst>
      <p:ext uri="{BB962C8B-B14F-4D97-AF65-F5344CB8AC3E}">
        <p14:creationId xmlns:p14="http://schemas.microsoft.com/office/powerpoint/2010/main" val="246312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48680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Коды направлений расходов при предоставлении субсидий из федерального бюджета</a:t>
            </a:r>
          </a:p>
          <a:p>
            <a:pPr algn="ctr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(принцип </a:t>
            </a:r>
            <a:r>
              <a:rPr lang="ru-RU" alt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расходов муниципального бюджета 2016 года)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2400" y="2711450"/>
            <a:ext cx="2844800" cy="2311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054 0801 11403</a:t>
            </a:r>
            <a:r>
              <a:rPr lang="ru-RU" sz="1600" b="1" dirty="0">
                <a:solidFill>
                  <a:srgbClr val="FF0000"/>
                </a:solidFill>
              </a:rPr>
              <a:t>55190</a:t>
            </a:r>
            <a:r>
              <a:rPr lang="ru-RU" sz="1600" dirty="0">
                <a:solidFill>
                  <a:schemeClr val="tx1"/>
                </a:solidFill>
              </a:rPr>
              <a:t> 523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6900" y="2743200"/>
            <a:ext cx="2857500" cy="2311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5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500" dirty="0">
                <a:solidFill>
                  <a:schemeClr val="tx1"/>
                </a:solidFill>
              </a:rPr>
              <a:t>ХХХ 0801 ХХХХХ</a:t>
            </a:r>
            <a:r>
              <a:rPr lang="en-US" sz="1500" b="1" dirty="0">
                <a:solidFill>
                  <a:srgbClr val="FF0000"/>
                </a:solidFill>
              </a:rPr>
              <a:t>R</a:t>
            </a:r>
            <a:r>
              <a:rPr lang="ru-RU" sz="1500" b="1" dirty="0">
                <a:solidFill>
                  <a:srgbClr val="FF0000"/>
                </a:solidFill>
              </a:rPr>
              <a:t>5190</a:t>
            </a:r>
            <a:r>
              <a:rPr lang="ru-RU" sz="1500" dirty="0">
                <a:solidFill>
                  <a:schemeClr val="tx1"/>
                </a:solidFill>
              </a:rPr>
              <a:t> </a:t>
            </a:r>
            <a:r>
              <a:rPr lang="en-US" sz="1500" dirty="0">
                <a:solidFill>
                  <a:schemeClr val="tx1"/>
                </a:solidFill>
              </a:rPr>
              <a:t>XXX</a:t>
            </a:r>
            <a:endParaRPr lang="ru-RU" sz="15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050" y="2711450"/>
            <a:ext cx="2921000" cy="2311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YYY YYYY YYYYY</a:t>
            </a:r>
            <a:r>
              <a:rPr lang="en-US" sz="1600" b="1" dirty="0">
                <a:solidFill>
                  <a:srgbClr val="FF0000"/>
                </a:solidFill>
              </a:rPr>
              <a:t>R5190</a:t>
            </a:r>
            <a:r>
              <a:rPr lang="en-US" sz="1600" dirty="0">
                <a:solidFill>
                  <a:schemeClr val="tx1"/>
                </a:solidFill>
              </a:rPr>
              <a:t> YYY</a:t>
            </a: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YYY YYYY YYYYY</a:t>
            </a:r>
            <a:r>
              <a:rPr lang="en-US" sz="1600" b="1" dirty="0">
                <a:solidFill>
                  <a:srgbClr val="FF0000"/>
                </a:solidFill>
              </a:rPr>
              <a:t>L5190</a:t>
            </a:r>
            <a:r>
              <a:rPr lang="en-US" sz="1600" dirty="0">
                <a:solidFill>
                  <a:schemeClr val="tx1"/>
                </a:solidFill>
              </a:rPr>
              <a:t> YYY</a:t>
            </a:r>
          </a:p>
        </p:txBody>
      </p:sp>
      <p:sp>
        <p:nvSpPr>
          <p:cNvPr id="7" name="Овал 6"/>
          <p:cNvSpPr/>
          <p:nvPr/>
        </p:nvSpPr>
        <p:spPr>
          <a:xfrm>
            <a:off x="444500" y="2381250"/>
            <a:ext cx="946150" cy="698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ФБ</a:t>
            </a:r>
          </a:p>
        </p:txBody>
      </p:sp>
      <p:sp>
        <p:nvSpPr>
          <p:cNvPr id="8" name="Овал 7"/>
          <p:cNvSpPr/>
          <p:nvPr/>
        </p:nvSpPr>
        <p:spPr>
          <a:xfrm>
            <a:off x="3556000" y="2393950"/>
            <a:ext cx="1854200" cy="698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Бюджет субъекта РФ</a:t>
            </a:r>
          </a:p>
        </p:txBody>
      </p:sp>
      <p:sp>
        <p:nvSpPr>
          <p:cNvPr id="9" name="Овал 8"/>
          <p:cNvSpPr/>
          <p:nvPr/>
        </p:nvSpPr>
        <p:spPr>
          <a:xfrm>
            <a:off x="6115050" y="2381250"/>
            <a:ext cx="2921000" cy="666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Муниципальный бюджет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2482850" y="3981450"/>
            <a:ext cx="1282700" cy="5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</a:rPr>
              <a:t>Субсидия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5264150" y="3898900"/>
            <a:ext cx="1460500" cy="5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</a:rPr>
              <a:t>Субсидия</a:t>
            </a:r>
          </a:p>
        </p:txBody>
      </p:sp>
    </p:spTree>
    <p:extLst>
      <p:ext uri="{BB962C8B-B14F-4D97-AF65-F5344CB8AC3E}">
        <p14:creationId xmlns:p14="http://schemas.microsoft.com/office/powerpoint/2010/main" val="255108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Коды направлений расходов при предоставлении субсидий из федерального бюджета </a:t>
            </a:r>
          </a:p>
          <a:p>
            <a:pPr algn="ctr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(субсидия       субвенция)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2400" y="2711450"/>
            <a:ext cx="2844800" cy="2311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054 0801 11403</a:t>
            </a:r>
            <a:r>
              <a:rPr lang="ru-RU" sz="1600" b="1" dirty="0">
                <a:solidFill>
                  <a:srgbClr val="FF0000"/>
                </a:solidFill>
              </a:rPr>
              <a:t>55190</a:t>
            </a:r>
            <a:r>
              <a:rPr lang="ru-RU" sz="1600" dirty="0">
                <a:solidFill>
                  <a:schemeClr val="tx1"/>
                </a:solidFill>
              </a:rPr>
              <a:t> 523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6900" y="2743200"/>
            <a:ext cx="2857500" cy="2311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5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500" dirty="0">
                <a:solidFill>
                  <a:schemeClr val="tx1"/>
                </a:solidFill>
              </a:rPr>
              <a:t>ХХХ 0801 ХХХХХ</a:t>
            </a:r>
            <a:r>
              <a:rPr lang="en-US" sz="1500" b="1" dirty="0">
                <a:solidFill>
                  <a:srgbClr val="FF0000"/>
                </a:solidFill>
              </a:rPr>
              <a:t>R</a:t>
            </a:r>
            <a:r>
              <a:rPr lang="ru-RU" sz="1500" b="1" dirty="0">
                <a:solidFill>
                  <a:srgbClr val="FF0000"/>
                </a:solidFill>
              </a:rPr>
              <a:t>5190</a:t>
            </a:r>
            <a:r>
              <a:rPr lang="ru-RU" sz="1500" dirty="0">
                <a:solidFill>
                  <a:schemeClr val="tx1"/>
                </a:solidFill>
              </a:rPr>
              <a:t> </a:t>
            </a:r>
            <a:r>
              <a:rPr lang="en-US" sz="1500" dirty="0">
                <a:solidFill>
                  <a:schemeClr val="tx1"/>
                </a:solidFill>
              </a:rPr>
              <a:t>XXX</a:t>
            </a:r>
            <a:endParaRPr lang="ru-RU" sz="15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050" y="2711450"/>
            <a:ext cx="2921000" cy="2311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YYY YYYY YYYYY</a:t>
            </a:r>
            <a:r>
              <a:rPr lang="en-US" sz="1600" b="1" dirty="0">
                <a:solidFill>
                  <a:srgbClr val="FF0000"/>
                </a:solidFill>
              </a:rPr>
              <a:t>R5190</a:t>
            </a:r>
            <a:r>
              <a:rPr lang="en-US" sz="1600" dirty="0">
                <a:solidFill>
                  <a:schemeClr val="tx1"/>
                </a:solidFill>
              </a:rPr>
              <a:t> YYY</a:t>
            </a:r>
          </a:p>
        </p:txBody>
      </p:sp>
      <p:sp>
        <p:nvSpPr>
          <p:cNvPr id="7" name="Овал 6"/>
          <p:cNvSpPr/>
          <p:nvPr/>
        </p:nvSpPr>
        <p:spPr>
          <a:xfrm>
            <a:off x="444500" y="2381250"/>
            <a:ext cx="946150" cy="698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ФБ</a:t>
            </a:r>
          </a:p>
        </p:txBody>
      </p:sp>
      <p:sp>
        <p:nvSpPr>
          <p:cNvPr id="8" name="Овал 7"/>
          <p:cNvSpPr/>
          <p:nvPr/>
        </p:nvSpPr>
        <p:spPr>
          <a:xfrm>
            <a:off x="3556000" y="2393950"/>
            <a:ext cx="1854200" cy="698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Бюджет субъекта РФ</a:t>
            </a:r>
          </a:p>
        </p:txBody>
      </p:sp>
      <p:sp>
        <p:nvSpPr>
          <p:cNvPr id="9" name="Овал 8"/>
          <p:cNvSpPr/>
          <p:nvPr/>
        </p:nvSpPr>
        <p:spPr>
          <a:xfrm>
            <a:off x="6223000" y="2349500"/>
            <a:ext cx="2813050" cy="698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Муниципальный бюджет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2482850" y="3981450"/>
            <a:ext cx="1282700" cy="5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</a:rPr>
              <a:t>Субсидия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5264150" y="4070350"/>
            <a:ext cx="1460500" cy="5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Субвенция</a:t>
            </a:r>
          </a:p>
        </p:txBody>
      </p:sp>
    </p:spTree>
    <p:extLst>
      <p:ext uri="{BB962C8B-B14F-4D97-AF65-F5344CB8AC3E}">
        <p14:creationId xmlns:p14="http://schemas.microsoft.com/office/powerpoint/2010/main" val="333169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3" name="TextBox 12"/>
          <p:cNvSpPr txBox="1">
            <a:spLocks noChangeArrowheads="1"/>
          </p:cNvSpPr>
          <p:nvPr/>
        </p:nvSpPr>
        <p:spPr bwMode="auto">
          <a:xfrm>
            <a:off x="1270000" y="504825"/>
            <a:ext cx="6731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000" b="1" dirty="0"/>
              <a:t>Коды направлений расходов при предоставлении субсидий из бюджета субъекта Российской Федерации без </a:t>
            </a:r>
            <a:r>
              <a:rPr lang="ru-RU" altLang="ru-RU" sz="2000" b="1" dirty="0" err="1"/>
              <a:t>софинансиования</a:t>
            </a:r>
            <a:r>
              <a:rPr lang="ru-RU" altLang="ru-RU" sz="2000" b="1" dirty="0"/>
              <a:t> из федерального бюджета (новый принцип </a:t>
            </a:r>
            <a:r>
              <a:rPr lang="ru-RU" altLang="ru-RU" sz="2000" b="1" dirty="0" err="1"/>
              <a:t>софинансирования</a:t>
            </a:r>
            <a:r>
              <a:rPr lang="ru-RU" altLang="ru-RU" sz="2000" b="1" dirty="0"/>
              <a:t>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796" y="2843296"/>
            <a:ext cx="2857500" cy="2311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5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500" dirty="0">
                <a:solidFill>
                  <a:schemeClr val="tx1"/>
                </a:solidFill>
              </a:rPr>
              <a:t>ХХХ </a:t>
            </a:r>
            <a:r>
              <a:rPr lang="en-US" sz="1500" dirty="0">
                <a:solidFill>
                  <a:schemeClr val="tx1"/>
                </a:solidFill>
              </a:rPr>
              <a:t>XXXX</a:t>
            </a:r>
            <a:r>
              <a:rPr lang="ru-RU" sz="1500" dirty="0">
                <a:solidFill>
                  <a:schemeClr val="tx1"/>
                </a:solidFill>
              </a:rPr>
              <a:t> ХХХХХ</a:t>
            </a:r>
            <a:r>
              <a:rPr lang="en-US" sz="1500" b="1" dirty="0">
                <a:solidFill>
                  <a:srgbClr val="FF0000"/>
                </a:solidFill>
              </a:rPr>
              <a:t>62000</a:t>
            </a:r>
            <a:r>
              <a:rPr lang="ru-RU" sz="1500" dirty="0">
                <a:solidFill>
                  <a:schemeClr val="tx1"/>
                </a:solidFill>
              </a:rPr>
              <a:t> </a:t>
            </a:r>
            <a:r>
              <a:rPr lang="en-US" sz="1500" dirty="0">
                <a:solidFill>
                  <a:schemeClr val="tx1"/>
                </a:solidFill>
              </a:rPr>
              <a:t>XXX</a:t>
            </a:r>
            <a:endParaRPr lang="ru-RU" sz="15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21646" y="2845792"/>
            <a:ext cx="2921000" cy="2311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YYY YYYY YYYYY</a:t>
            </a:r>
            <a:r>
              <a:rPr lang="en-US" sz="1600" b="1" dirty="0">
                <a:solidFill>
                  <a:srgbClr val="FF0000"/>
                </a:solidFill>
              </a:rPr>
              <a:t>S200</a:t>
            </a:r>
            <a:r>
              <a:rPr lang="ru-RU" sz="1600" b="1" dirty="0">
                <a:solidFill>
                  <a:srgbClr val="FF0000"/>
                </a:solidFill>
              </a:rPr>
              <a:t>0</a:t>
            </a:r>
            <a:r>
              <a:rPr lang="en-US" sz="1600" dirty="0">
                <a:solidFill>
                  <a:schemeClr val="tx1"/>
                </a:solidFill>
              </a:rPr>
              <a:t> YYY</a:t>
            </a:r>
          </a:p>
        </p:txBody>
      </p:sp>
      <p:sp>
        <p:nvSpPr>
          <p:cNvPr id="6" name="Овал 5"/>
          <p:cNvSpPr/>
          <p:nvPr/>
        </p:nvSpPr>
        <p:spPr>
          <a:xfrm>
            <a:off x="973446" y="2494046"/>
            <a:ext cx="1854200" cy="698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Бюджет субъекта РФ</a:t>
            </a:r>
          </a:p>
        </p:txBody>
      </p:sp>
      <p:sp>
        <p:nvSpPr>
          <p:cNvPr id="7" name="Овал 6"/>
          <p:cNvSpPr/>
          <p:nvPr/>
        </p:nvSpPr>
        <p:spPr>
          <a:xfrm>
            <a:off x="5469706" y="2494046"/>
            <a:ext cx="3206750" cy="603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Муниципальный бюджет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3786496" y="3490996"/>
            <a:ext cx="1460500" cy="5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Субсидия</a:t>
            </a:r>
          </a:p>
        </p:txBody>
      </p:sp>
    </p:spTree>
    <p:extLst>
      <p:ext uri="{BB962C8B-B14F-4D97-AF65-F5344CB8AC3E}">
        <p14:creationId xmlns:p14="http://schemas.microsoft.com/office/powerpoint/2010/main" val="207151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3" name="TextBox 12"/>
          <p:cNvSpPr txBox="1">
            <a:spLocks noChangeArrowheads="1"/>
          </p:cNvSpPr>
          <p:nvPr/>
        </p:nvSpPr>
        <p:spPr bwMode="auto">
          <a:xfrm>
            <a:off x="1270000" y="590550"/>
            <a:ext cx="6731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000" b="1" dirty="0"/>
              <a:t>Коды направлений расходов при предоставлении субсидий из бюджета субъекта Российской Федерации без </a:t>
            </a:r>
            <a:r>
              <a:rPr lang="ru-RU" altLang="ru-RU" sz="2000" b="1" dirty="0" err="1"/>
              <a:t>софинансиования</a:t>
            </a:r>
            <a:r>
              <a:rPr lang="ru-RU" altLang="ru-RU" sz="2000" b="1" dirty="0"/>
              <a:t> из федерального бюджета (старый принцип </a:t>
            </a:r>
            <a:r>
              <a:rPr lang="ru-RU" altLang="ru-RU" sz="2000" b="1" dirty="0" err="1"/>
              <a:t>софинансирования</a:t>
            </a:r>
            <a:r>
              <a:rPr lang="ru-RU" altLang="ru-RU" sz="2000" b="1" dirty="0"/>
              <a:t>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44500" y="2934757"/>
            <a:ext cx="2857500" cy="210127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5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500" dirty="0">
                <a:solidFill>
                  <a:schemeClr val="tx1"/>
                </a:solidFill>
              </a:rPr>
              <a:t>ХХХ </a:t>
            </a:r>
            <a:r>
              <a:rPr lang="en-US" sz="1500" dirty="0">
                <a:solidFill>
                  <a:schemeClr val="tx1"/>
                </a:solidFill>
              </a:rPr>
              <a:t>XXXX</a:t>
            </a:r>
            <a:r>
              <a:rPr lang="ru-RU" sz="1500" dirty="0">
                <a:solidFill>
                  <a:schemeClr val="tx1"/>
                </a:solidFill>
              </a:rPr>
              <a:t> ХХХХХ</a:t>
            </a:r>
            <a:r>
              <a:rPr lang="en-US" sz="1500" b="1" dirty="0">
                <a:solidFill>
                  <a:srgbClr val="FF0000"/>
                </a:solidFill>
              </a:rPr>
              <a:t>62000</a:t>
            </a:r>
            <a:r>
              <a:rPr lang="ru-RU" sz="1500" dirty="0">
                <a:solidFill>
                  <a:schemeClr val="tx1"/>
                </a:solidFill>
              </a:rPr>
              <a:t> </a:t>
            </a:r>
            <a:r>
              <a:rPr lang="en-US" sz="1500" dirty="0">
                <a:solidFill>
                  <a:schemeClr val="tx1"/>
                </a:solidFill>
              </a:rPr>
              <a:t>XXX</a:t>
            </a:r>
            <a:endParaRPr lang="ru-RU" sz="15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94350" y="2837920"/>
            <a:ext cx="2921000" cy="210127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YYY YYYY YYYYY</a:t>
            </a:r>
            <a:r>
              <a:rPr lang="ru-RU" sz="1600" b="1" dirty="0">
                <a:solidFill>
                  <a:srgbClr val="FF0000"/>
                </a:solidFill>
              </a:rPr>
              <a:t>6</a:t>
            </a:r>
            <a:r>
              <a:rPr lang="en-US" sz="1600" b="1" dirty="0">
                <a:solidFill>
                  <a:srgbClr val="FF0000"/>
                </a:solidFill>
              </a:rPr>
              <a:t>200</a:t>
            </a:r>
            <a:r>
              <a:rPr lang="ru-RU" sz="1600" b="1" dirty="0">
                <a:solidFill>
                  <a:srgbClr val="FF0000"/>
                </a:solidFill>
              </a:rPr>
              <a:t>0</a:t>
            </a:r>
            <a:r>
              <a:rPr lang="en-US" sz="1600" dirty="0">
                <a:solidFill>
                  <a:schemeClr val="tx1"/>
                </a:solidFill>
              </a:rPr>
              <a:t> YYY</a:t>
            </a: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YYY YYYY YYYYY</a:t>
            </a:r>
            <a:r>
              <a:rPr lang="en-US" sz="1600" b="1" dirty="0">
                <a:solidFill>
                  <a:srgbClr val="FF0000"/>
                </a:solidFill>
              </a:rPr>
              <a:t>S200</a:t>
            </a:r>
            <a:r>
              <a:rPr lang="ru-RU" sz="1600" b="1" dirty="0">
                <a:solidFill>
                  <a:srgbClr val="FF0000"/>
                </a:solidFill>
              </a:rPr>
              <a:t>0</a:t>
            </a:r>
            <a:r>
              <a:rPr lang="en-US" sz="1600" dirty="0">
                <a:solidFill>
                  <a:schemeClr val="tx1"/>
                </a:solidFill>
              </a:rPr>
              <a:t> YYY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46150" y="2415356"/>
            <a:ext cx="1854200" cy="63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Бюджет субъекта РФ</a:t>
            </a:r>
          </a:p>
        </p:txBody>
      </p:sp>
      <p:sp>
        <p:nvSpPr>
          <p:cNvPr id="7" name="Овал 6"/>
          <p:cNvSpPr/>
          <p:nvPr/>
        </p:nvSpPr>
        <p:spPr>
          <a:xfrm>
            <a:off x="5594350" y="2353804"/>
            <a:ext cx="2921000" cy="642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Муниципальный бюджет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3759200" y="3363959"/>
            <a:ext cx="1460500" cy="461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Субсидия</a:t>
            </a:r>
          </a:p>
        </p:txBody>
      </p:sp>
    </p:spTree>
    <p:extLst>
      <p:ext uri="{BB962C8B-B14F-4D97-AF65-F5344CB8AC3E}">
        <p14:creationId xmlns:p14="http://schemas.microsoft.com/office/powerpoint/2010/main" val="392790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57200" y="401638"/>
            <a:ext cx="8229600" cy="10636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ru-RU" altLang="ru-RU" sz="2800" dirty="0" smtClean="0">
                <a:solidFill>
                  <a:schemeClr val="tx1"/>
                </a:solidFill>
              </a:rPr>
              <a:t>Особенности порядка применения кодов классификации доходов бюджетов</a:t>
            </a:r>
          </a:p>
        </p:txBody>
      </p:sp>
      <p:sp>
        <p:nvSpPr>
          <p:cNvPr id="5" name="Выгнутая вверх стрелка 4"/>
          <p:cNvSpPr/>
          <p:nvPr/>
        </p:nvSpPr>
        <p:spPr>
          <a:xfrm>
            <a:off x="2959100" y="1498600"/>
            <a:ext cx="3848100" cy="647700"/>
          </a:xfrm>
          <a:prstGeom prst="curved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6" name="Объект 4"/>
          <p:cNvGraphicFramePr>
            <a:graphicFrameLocks/>
          </p:cNvGraphicFramePr>
          <p:nvPr/>
        </p:nvGraphicFramePr>
        <p:xfrm>
          <a:off x="442913" y="2184400"/>
          <a:ext cx="3886199" cy="317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1695"/>
                <a:gridCol w="468561"/>
                <a:gridCol w="481996"/>
                <a:gridCol w="1599656"/>
                <a:gridCol w="674291"/>
              </a:tblGrid>
              <a:tr h="317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074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816" marR="18417" marT="1906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7" marR="18417" marT="1906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7" marR="18417" marT="1906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03 3 07 </a:t>
                      </a: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5082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7" marR="18417" marT="1906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500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8417" marR="18417" marT="1906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595313" y="1670050"/>
            <a:ext cx="3886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dirty="0"/>
              <a:t>КБК расходов федерального бюджета</a:t>
            </a:r>
          </a:p>
        </p:txBody>
      </p:sp>
      <p:sp>
        <p:nvSpPr>
          <p:cNvPr id="8" name="Прямоугольник 6"/>
          <p:cNvSpPr>
            <a:spLocks noChangeArrowheads="1"/>
          </p:cNvSpPr>
          <p:nvPr/>
        </p:nvSpPr>
        <p:spPr bwMode="auto">
          <a:xfrm>
            <a:off x="4849813" y="1670050"/>
            <a:ext cx="3667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/>
              <a:t>КБК доходов бюджета субъекта РФ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164138" y="2159000"/>
          <a:ext cx="3036887" cy="317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281"/>
                <a:gridCol w="2427606"/>
              </a:tblGrid>
              <a:tr h="317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2 02 </a:t>
                      </a:r>
                      <a:r>
                        <a:rPr lang="ru-RU" sz="1600" b="1" u="none" strike="noStrike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5082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02 0000 151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321300" y="2649538"/>
          <a:ext cx="2971800" cy="17176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3710"/>
                <a:gridCol w="2518090"/>
              </a:tblGrid>
              <a:tr h="2453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8080"/>
                          </a:solidFill>
                          <a:effectLst/>
                        </a:rPr>
                        <a:t>1</a:t>
                      </a:r>
                      <a:endParaRPr lang="ru-RU" sz="1400" dirty="0">
                        <a:solidFill>
                          <a:srgbClr val="00808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Дотации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53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8080"/>
                          </a:solidFill>
                          <a:effectLst/>
                        </a:rPr>
                        <a:t>2</a:t>
                      </a:r>
                      <a:endParaRPr lang="ru-RU" sz="1400" dirty="0">
                        <a:solidFill>
                          <a:srgbClr val="00808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Субсидии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/>
                </a:tc>
              </a:tr>
              <a:tr h="2453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8080"/>
                          </a:solidFill>
                          <a:effectLst/>
                        </a:rPr>
                        <a:t>3</a:t>
                      </a:r>
                      <a:endParaRPr lang="ru-RU" sz="1400" dirty="0">
                        <a:solidFill>
                          <a:srgbClr val="00808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Субвенции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/>
                </a:tc>
              </a:tr>
              <a:tr h="490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8080"/>
                          </a:solidFill>
                          <a:effectLst/>
                        </a:rPr>
                        <a:t>4</a:t>
                      </a:r>
                      <a:endParaRPr lang="ru-RU" sz="1400" dirty="0">
                        <a:solidFill>
                          <a:srgbClr val="00808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Иные межбюджетные трансферты </a:t>
                      </a:r>
                      <a:r>
                        <a:rPr lang="ru-RU" sz="1400" dirty="0" smtClean="0">
                          <a:effectLst/>
                        </a:rPr>
                        <a:t>бюджетам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/>
                </a:tc>
              </a:tr>
              <a:tr h="490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8080"/>
                          </a:solidFill>
                          <a:effectLst/>
                        </a:rPr>
                        <a:t>5</a:t>
                      </a:r>
                      <a:endParaRPr lang="ru-RU" sz="1400" dirty="0">
                        <a:solidFill>
                          <a:srgbClr val="00808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Межбюджетные трансферты бюджетам ГВФ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/>
                </a:tc>
              </a:tr>
            </a:tbl>
          </a:graphicData>
        </a:graphic>
      </p:graphicFrame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04813" y="4459288"/>
            <a:ext cx="4076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Доходы ФБ от возврата неиспользованных остатков МБТ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645025" y="4483100"/>
            <a:ext cx="4076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Возврат неиспользованных остатков МБТ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027613" y="5130800"/>
          <a:ext cx="3694112" cy="50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9558"/>
                <a:gridCol w="2614554"/>
              </a:tblGrid>
              <a:tr h="508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1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2 19 </a:t>
                      </a:r>
                      <a:r>
                        <a:rPr lang="ru-RU" sz="1600" b="1" u="none" strike="noStrike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5082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02 0000 151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1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04813" y="5130800"/>
          <a:ext cx="4076700" cy="50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1363"/>
                <a:gridCol w="2885337"/>
              </a:tblGrid>
              <a:tr h="508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1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2 18 </a:t>
                      </a:r>
                      <a:r>
                        <a:rPr lang="ru-RU" sz="1800" b="1" u="none" strike="noStrike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5082</a:t>
                      </a:r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01 0000 151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1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Выгнутая вправо стрелка 14"/>
          <p:cNvSpPr/>
          <p:nvPr/>
        </p:nvSpPr>
        <p:spPr>
          <a:xfrm>
            <a:off x="6946900" y="2387600"/>
            <a:ext cx="762000" cy="2997200"/>
          </a:xfrm>
          <a:prstGeom prst="curvedLef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 rot="10800000">
            <a:off x="2538413" y="5651500"/>
            <a:ext cx="4559300" cy="838200"/>
          </a:xfrm>
          <a:prstGeom prst="curved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404813" y="2603500"/>
          <a:ext cx="3619500" cy="18716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0374"/>
                <a:gridCol w="2449126"/>
              </a:tblGrid>
              <a:tr h="2453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8080"/>
                          </a:solidFill>
                          <a:effectLst/>
                        </a:rPr>
                        <a:t>510</a:t>
                      </a:r>
                      <a:endParaRPr lang="ru-RU" sz="1400" dirty="0">
                        <a:solidFill>
                          <a:srgbClr val="00808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Дотации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53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808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520</a:t>
                      </a:r>
                      <a:endParaRPr lang="ru-RU" sz="1400" dirty="0">
                        <a:solidFill>
                          <a:srgbClr val="00808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Субсидии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/>
                </a:tc>
              </a:tr>
              <a:tr h="2453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808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530</a:t>
                      </a:r>
                      <a:endParaRPr lang="ru-RU" sz="1400" dirty="0">
                        <a:solidFill>
                          <a:srgbClr val="00808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Субвенции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/>
                </a:tc>
              </a:tr>
              <a:tr h="382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808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540</a:t>
                      </a:r>
                      <a:endParaRPr lang="ru-RU" sz="1400" dirty="0">
                        <a:solidFill>
                          <a:srgbClr val="00808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Иные </a:t>
                      </a:r>
                      <a:r>
                        <a:rPr lang="ru-RU" sz="1400" dirty="0" smtClean="0">
                          <a:effectLst/>
                        </a:rPr>
                        <a:t>МБТ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/>
                </a:tc>
              </a:tr>
              <a:tr h="752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808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550,</a:t>
                      </a:r>
                      <a:r>
                        <a:rPr lang="ru-RU" sz="1400" baseline="0" dirty="0" smtClean="0">
                          <a:solidFill>
                            <a:srgbClr val="00808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560, 570, 580</a:t>
                      </a:r>
                      <a:endParaRPr lang="ru-RU" sz="1400" dirty="0">
                        <a:solidFill>
                          <a:srgbClr val="00808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Межбюджетные трансферты бюджетам ГВФ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7" marR="68587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223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457200" y="379413"/>
            <a:ext cx="8229600" cy="189388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ru-RU" altLang="ru-RU" sz="2700" dirty="0" smtClean="0"/>
              <a:t>Особенности порядка применения кодов классификации доходов бюджетов в части возврата остатков межбюджетных трансфертов, предоставленных из бюджетов субъектов РФ без участия федерального бюджета</a:t>
            </a:r>
          </a:p>
        </p:txBody>
      </p:sp>
      <p:sp>
        <p:nvSpPr>
          <p:cNvPr id="4" name="Выгнутая вверх стрелка 3"/>
          <p:cNvSpPr/>
          <p:nvPr/>
        </p:nvSpPr>
        <p:spPr>
          <a:xfrm rot="317749">
            <a:off x="2574925" y="2833688"/>
            <a:ext cx="4116388" cy="838200"/>
          </a:xfrm>
          <a:prstGeom prst="curved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/>
          </p:cNvGraphicFramePr>
          <p:nvPr/>
        </p:nvGraphicFramePr>
        <p:xfrm>
          <a:off x="466725" y="3727450"/>
          <a:ext cx="3886200" cy="317500"/>
        </p:xfrm>
        <a:graphic>
          <a:graphicData uri="http://schemas.openxmlformats.org/drawingml/2006/table">
            <a:tbl>
              <a:tblPr/>
              <a:tblGrid>
                <a:gridCol w="661988"/>
                <a:gridCol w="468312"/>
                <a:gridCol w="482600"/>
                <a:gridCol w="1598613"/>
                <a:gridCol w="674687"/>
              </a:tblGrid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ХХХ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90805" marR="18415" marT="190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B7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ХХ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8415" marR="18415" marT="190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B7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ХХ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8415" marR="18415" marT="190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B7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ХХХХХ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62000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8415" marR="18415" marT="190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B7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8415" marR="18415" marT="190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B7D4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63563" y="3079750"/>
            <a:ext cx="37576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КБК расходов бюджета субъекта РФ</a:t>
            </a:r>
          </a:p>
          <a:p>
            <a:pPr algn="ctr" eaLnBrk="1" hangingPunct="1"/>
            <a:r>
              <a:rPr lang="ru-RU" altLang="ru-RU">
                <a:solidFill>
                  <a:srgbClr val="002060"/>
                </a:solidFill>
              </a:rPr>
              <a:t>(субсидии)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849813" y="3073400"/>
            <a:ext cx="408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/>
              <a:t>КБК доходов муниципального бюджета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164138" y="3727450"/>
          <a:ext cx="3036887" cy="317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281"/>
                <a:gridCol w="2427606"/>
              </a:tblGrid>
              <a:tr h="3175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2 02 </a:t>
                      </a:r>
                      <a:r>
                        <a:rPr lang="ru-RU" sz="1600" b="1" u="none" strike="noStrike" dirty="0" smtClean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9999</a:t>
                      </a: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05 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0000 151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10"/>
          <p:cNvSpPr>
            <a:spLocks noChangeArrowheads="1"/>
          </p:cNvSpPr>
          <p:nvPr/>
        </p:nvSpPr>
        <p:spPr bwMode="auto">
          <a:xfrm>
            <a:off x="404813" y="4459288"/>
            <a:ext cx="4076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dirty="0"/>
              <a:t>Доходы субъекта РФ от возврата остатков МБТ</a:t>
            </a: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4645025" y="4483100"/>
            <a:ext cx="4076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/>
              <a:t>Возврат неиспользованных остатков МБТ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027613" y="5130800"/>
          <a:ext cx="3694112" cy="50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9558"/>
                <a:gridCol w="2614554"/>
              </a:tblGrid>
              <a:tr h="508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1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2 19 </a:t>
                      </a:r>
                      <a:r>
                        <a:rPr lang="ru-RU" sz="1600" b="1" u="none" strike="noStrike" dirty="0" smtClean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60010</a:t>
                      </a:r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05 </a:t>
                      </a: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0000 151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12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04813" y="5130800"/>
          <a:ext cx="4076700" cy="50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1363"/>
                <a:gridCol w="2885337"/>
              </a:tblGrid>
              <a:tr h="508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1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2 18 </a:t>
                      </a:r>
                      <a:r>
                        <a:rPr lang="ru-RU" sz="1800" b="1" u="none" strike="noStrike" dirty="0" smtClean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60010</a:t>
                      </a:r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02 </a:t>
                      </a:r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0000 151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6" marR="9526" marT="951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Выгнутая вверх стрелка 12"/>
          <p:cNvSpPr/>
          <p:nvPr/>
        </p:nvSpPr>
        <p:spPr>
          <a:xfrm rot="10800000">
            <a:off x="2538413" y="5651500"/>
            <a:ext cx="4559300" cy="838200"/>
          </a:xfrm>
          <a:prstGeom prst="curved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99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3" name="Заголовок 4"/>
          <p:cNvSpPr txBox="1">
            <a:spLocks/>
          </p:cNvSpPr>
          <p:nvPr/>
        </p:nvSpPr>
        <p:spPr>
          <a:xfrm>
            <a:off x="471720" y="620688"/>
            <a:ext cx="8229600" cy="10636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ru-RU" altLang="ru-RU" sz="2600" b="1" dirty="0" smtClean="0">
                <a:solidFill>
                  <a:schemeClr val="tx1"/>
                </a:solidFill>
              </a:rPr>
              <a:t>Особенности порядка применения направлений расходов, источником финансового обеспечения которых являются межбюджетные трансферты из Резервного фонда Президента РФ и Правительства РФ</a:t>
            </a:r>
            <a:endParaRPr lang="ru-RU" altLang="ru-RU" sz="2600" dirty="0" smtClean="0">
              <a:solidFill>
                <a:schemeClr val="tx1"/>
              </a:solidFill>
            </a:endParaRPr>
          </a:p>
        </p:txBody>
      </p:sp>
      <p:sp>
        <p:nvSpPr>
          <p:cNvPr id="4" name="Объект 5"/>
          <p:cNvSpPr txBox="1">
            <a:spLocks/>
          </p:cNvSpPr>
          <p:nvPr/>
        </p:nvSpPr>
        <p:spPr>
          <a:xfrm>
            <a:off x="525463" y="3573016"/>
            <a:ext cx="8229600" cy="2339975"/>
          </a:xfrm>
          <a:prstGeom prst="rect">
            <a:avLst/>
          </a:prstGeom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600" dirty="0" smtClean="0"/>
              <a:t>Субсидия (ФБ) </a:t>
            </a:r>
            <a:r>
              <a:rPr lang="ru-RU" sz="2600" b="1" dirty="0" smtClean="0">
                <a:solidFill>
                  <a:srgbClr val="7030A0"/>
                </a:solidFill>
              </a:rPr>
              <a:t>5</a:t>
            </a:r>
            <a:r>
              <a:rPr lang="ru-RU" sz="2600" dirty="0" smtClean="0"/>
              <a:t>ХХХ</a:t>
            </a:r>
            <a:r>
              <a:rPr lang="en-US" sz="2600" b="1" dirty="0" smtClean="0">
                <a:solidFill>
                  <a:srgbClr val="7030A0"/>
                </a:solidFill>
              </a:rPr>
              <a:t>F</a:t>
            </a:r>
            <a:r>
              <a:rPr lang="en-US" sz="2600" dirty="0" smtClean="0"/>
              <a:t> – (</a:t>
            </a:r>
            <a:r>
              <a:rPr lang="ru-RU" sz="2600" dirty="0" smtClean="0"/>
              <a:t>Бюджет субъекта</a:t>
            </a:r>
            <a:r>
              <a:rPr lang="en-US" sz="2600" dirty="0" smtClean="0"/>
              <a:t>)</a:t>
            </a:r>
            <a:r>
              <a:rPr lang="ru-RU" sz="2600" dirty="0" smtClean="0"/>
              <a:t> </a:t>
            </a:r>
            <a:r>
              <a:rPr lang="en-US" sz="2600" b="1" dirty="0" smtClean="0">
                <a:solidFill>
                  <a:srgbClr val="7030A0"/>
                </a:solidFill>
              </a:rPr>
              <a:t>R</a:t>
            </a:r>
            <a:r>
              <a:rPr lang="en-US" sz="2600" dirty="0" smtClean="0"/>
              <a:t>XXX</a:t>
            </a:r>
            <a:r>
              <a:rPr lang="en-US" sz="2600" b="1" dirty="0" smtClean="0">
                <a:solidFill>
                  <a:srgbClr val="7030A0"/>
                </a:solidFill>
              </a:rPr>
              <a:t>F</a:t>
            </a:r>
            <a:endParaRPr lang="en-US" sz="2600" dirty="0" smtClean="0"/>
          </a:p>
          <a:p>
            <a:pPr>
              <a:defRPr/>
            </a:pPr>
            <a:r>
              <a:rPr lang="ru-RU" sz="2600" dirty="0" smtClean="0"/>
              <a:t>Субвенция (ФБ) </a:t>
            </a:r>
            <a:r>
              <a:rPr lang="ru-RU" sz="2600" b="1" dirty="0" smtClean="0">
                <a:solidFill>
                  <a:srgbClr val="7030A0"/>
                </a:solidFill>
              </a:rPr>
              <a:t>5</a:t>
            </a:r>
            <a:r>
              <a:rPr lang="en-US" sz="2600" dirty="0" smtClean="0"/>
              <a:t>YYY</a:t>
            </a:r>
            <a:r>
              <a:rPr lang="en-US" sz="2600" b="1" dirty="0" smtClean="0">
                <a:solidFill>
                  <a:srgbClr val="7030A0"/>
                </a:solidFill>
              </a:rPr>
              <a:t>F</a:t>
            </a:r>
            <a:r>
              <a:rPr lang="en-US" sz="2600" dirty="0" smtClean="0"/>
              <a:t> - (</a:t>
            </a:r>
            <a:r>
              <a:rPr lang="ru-RU" sz="2600" dirty="0" smtClean="0"/>
              <a:t>Бюджет субъекта</a:t>
            </a:r>
            <a:r>
              <a:rPr lang="en-US" sz="2600" dirty="0" smtClean="0"/>
              <a:t>)</a:t>
            </a:r>
            <a:r>
              <a:rPr lang="ru-RU" sz="2600" dirty="0" smtClean="0"/>
              <a:t> </a:t>
            </a:r>
            <a:r>
              <a:rPr lang="en-US" sz="2600" b="1" dirty="0" smtClean="0">
                <a:solidFill>
                  <a:srgbClr val="7030A0"/>
                </a:solidFill>
              </a:rPr>
              <a:t>5</a:t>
            </a:r>
            <a:r>
              <a:rPr lang="en-US" sz="2600" dirty="0" smtClean="0"/>
              <a:t>XXX</a:t>
            </a:r>
            <a:r>
              <a:rPr lang="en-US" sz="2600" b="1" dirty="0" smtClean="0">
                <a:solidFill>
                  <a:srgbClr val="7030A0"/>
                </a:solidFill>
              </a:rPr>
              <a:t>F</a:t>
            </a:r>
            <a:endParaRPr lang="en-US" sz="2600" dirty="0" smtClean="0"/>
          </a:p>
          <a:p>
            <a:pPr>
              <a:defRPr/>
            </a:pPr>
            <a:r>
              <a:rPr lang="ru-RU" sz="2600" dirty="0" smtClean="0"/>
              <a:t>Иной МБТ (ФБ) </a:t>
            </a:r>
            <a:r>
              <a:rPr lang="ru-RU" sz="2600" b="1" dirty="0" smtClean="0">
                <a:solidFill>
                  <a:srgbClr val="7030A0"/>
                </a:solidFill>
              </a:rPr>
              <a:t>5</a:t>
            </a:r>
            <a:r>
              <a:rPr lang="en-US" sz="2600" dirty="0" smtClean="0"/>
              <a:t>ZZZ</a:t>
            </a:r>
            <a:r>
              <a:rPr lang="en-US" sz="2600" b="1" dirty="0" smtClean="0">
                <a:solidFill>
                  <a:srgbClr val="7030A0"/>
                </a:solidFill>
              </a:rPr>
              <a:t>F</a:t>
            </a:r>
            <a:r>
              <a:rPr lang="en-US" sz="2600" dirty="0" smtClean="0"/>
              <a:t> - (</a:t>
            </a:r>
            <a:r>
              <a:rPr lang="ru-RU" sz="2600" dirty="0" smtClean="0"/>
              <a:t>Бюджет субъекта</a:t>
            </a:r>
            <a:r>
              <a:rPr lang="en-US" sz="2600" dirty="0" smtClean="0"/>
              <a:t>)</a:t>
            </a:r>
            <a:r>
              <a:rPr lang="ru-RU" sz="2600" dirty="0" smtClean="0"/>
              <a:t> </a:t>
            </a:r>
            <a:r>
              <a:rPr lang="en-US" sz="2600" b="1" dirty="0" smtClean="0">
                <a:solidFill>
                  <a:srgbClr val="7030A0"/>
                </a:solidFill>
              </a:rPr>
              <a:t>5</a:t>
            </a:r>
            <a:r>
              <a:rPr lang="en-US" sz="2600" dirty="0" smtClean="0"/>
              <a:t>XXX</a:t>
            </a:r>
            <a:r>
              <a:rPr lang="en-US" sz="2600" b="1" dirty="0" smtClean="0">
                <a:solidFill>
                  <a:srgbClr val="7030A0"/>
                </a:solidFill>
              </a:rPr>
              <a:t>F</a:t>
            </a:r>
          </a:p>
          <a:p>
            <a:pPr>
              <a:defRPr/>
            </a:pPr>
            <a:endParaRPr lang="en-US" sz="2600" b="1" dirty="0" smtClean="0">
              <a:solidFill>
                <a:srgbClr val="7030A0"/>
              </a:solidFill>
            </a:endParaRPr>
          </a:p>
          <a:p>
            <a:pPr marL="109537" indent="0">
              <a:buFont typeface="Georgia" pitchFamily="18" charset="0"/>
              <a:buNone/>
              <a:defRPr/>
            </a:pPr>
            <a:r>
              <a:rPr lang="ru-RU" sz="2300" dirty="0" smtClean="0"/>
              <a:t>Отдельная группа направлений расходов </a:t>
            </a:r>
            <a:r>
              <a:rPr lang="ru-RU" sz="2300" b="1" dirty="0" smtClean="0"/>
              <a:t>56ХХ0</a:t>
            </a:r>
            <a:r>
              <a:rPr lang="ru-RU" sz="2300" dirty="0" smtClean="0"/>
              <a:t>.</a:t>
            </a:r>
            <a:endParaRPr lang="en-US" sz="2300" dirty="0" smtClean="0"/>
          </a:p>
          <a:p>
            <a:pPr>
              <a:defRPr/>
            </a:pP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37681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3" name="Заголовок 4"/>
          <p:cNvSpPr txBox="1">
            <a:spLocks/>
          </p:cNvSpPr>
          <p:nvPr/>
        </p:nvSpPr>
        <p:spPr>
          <a:xfrm>
            <a:off x="457200" y="401638"/>
            <a:ext cx="8229600" cy="10636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ru-RU" altLang="ru-RU" sz="2800" dirty="0" smtClean="0"/>
              <a:t>Изменения видов расходов классификации расходов бюджетов на 2018 год</a:t>
            </a:r>
          </a:p>
        </p:txBody>
      </p:sp>
      <p:graphicFrame>
        <p:nvGraphicFramePr>
          <p:cNvPr id="4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6870442"/>
              </p:ext>
            </p:extLst>
          </p:nvPr>
        </p:nvGraphicFramePr>
        <p:xfrm>
          <a:off x="323528" y="1484784"/>
          <a:ext cx="8593827" cy="5368382"/>
        </p:xfrm>
        <a:graphic>
          <a:graphicData uri="http://schemas.openxmlformats.org/drawingml/2006/table">
            <a:tbl>
              <a:tblPr/>
              <a:tblGrid>
                <a:gridCol w="3816424"/>
                <a:gridCol w="2599986"/>
                <a:gridCol w="515741"/>
                <a:gridCol w="522240"/>
                <a:gridCol w="569718"/>
                <a:gridCol w="569718"/>
              </a:tblGrid>
              <a:tr h="2347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расходов, применяемые при исполнении бюджетов в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году </a:t>
                      </a: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Изменения в видах расходов, применяемых при  составлении и исполнении бюджетов бюджетной системы Российской Федерации, начиная с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 </a:t>
                      </a: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Характер изменений </a:t>
                      </a: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79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Изменение наименования</a:t>
                      </a:r>
                    </a:p>
                  </a:txBody>
                  <a:tcPr marL="1546" marR="1546" marT="1546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Новый элемент ВР</a:t>
                      </a:r>
                    </a:p>
                  </a:txBody>
                  <a:tcPr marL="1546" marR="1546" marT="1546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Изменение содержания</a:t>
                      </a:r>
                    </a:p>
                  </a:txBody>
                  <a:tcPr marL="1546" marR="1546" marT="1546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Применение учреждениями</a:t>
                      </a:r>
                    </a:p>
                  </a:txBody>
                  <a:tcPr marL="1546" marR="1546" marT="154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6475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Прочая закупка товаров, работ и услуг для обеспечения государственных (муниципальных) нужд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 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Прочая закупка товаров, работ и услуг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1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521 «Субсидии, за исключением субсидий на </a:t>
                      </a:r>
                      <a:r>
                        <a:rPr lang="ru-RU" sz="13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софинансирование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капитальных вложений в объекты государственной (муниципальной) собственности» 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1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523 «Консолидированные субсидии»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1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634 "Иные субсидии некоммерческим организациям (за исключением государственных (муниципальных) учреждений)"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1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814 "Иные субсидии юридическим лицам (кроме некоммерческих организаций), индивидуальным предпринимателям, физическим лицам - производителям товаров, работ, услуг"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1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815 «Субсидии юридическим лицам на осуществление капитальных вложений в объекты недвижимого имущества»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546" marR="1546" marT="154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25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3" name="Заголовок 4"/>
          <p:cNvSpPr txBox="1">
            <a:spLocks/>
          </p:cNvSpPr>
          <p:nvPr/>
        </p:nvSpPr>
        <p:spPr>
          <a:xfrm>
            <a:off x="457200" y="401639"/>
            <a:ext cx="8229600" cy="86712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ru-RU" altLang="ru-RU" sz="2600" dirty="0" smtClean="0"/>
              <a:t>Изменения видов расходов классификации расходов бюджетов в 2017 году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268761"/>
            <a:ext cx="8640960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(Федеральный </a:t>
            </a:r>
            <a:r>
              <a:rPr lang="ru-RU" dirty="0"/>
              <a:t>закон от 18.07.2017 N </a:t>
            </a:r>
            <a:r>
              <a:rPr lang="ru-RU" dirty="0" smtClean="0"/>
              <a:t>178-ФЗ "</a:t>
            </a:r>
            <a:r>
              <a:rPr lang="ru-RU" dirty="0"/>
              <a:t>О внесении изменений в Бюджетный кодекс Российской Федерации </a:t>
            </a:r>
            <a:r>
              <a:rPr lang="ru-RU" dirty="0" smtClean="0"/>
              <a:t>… ")</a:t>
            </a:r>
          </a:p>
          <a:p>
            <a:pPr algn="ctr"/>
            <a:endParaRPr lang="ru-RU" sz="800" dirty="0" smtClean="0"/>
          </a:p>
          <a:p>
            <a:r>
              <a:rPr lang="ru-RU" sz="1700" dirty="0"/>
              <a:t>820 Субсидии государственным корпорациям (компаниям), </a:t>
            </a:r>
            <a:r>
              <a:rPr lang="ru-RU" sz="1700" dirty="0">
                <a:solidFill>
                  <a:srgbClr val="C00000"/>
                </a:solidFill>
              </a:rPr>
              <a:t>публично правовым </a:t>
            </a:r>
            <a:r>
              <a:rPr lang="ru-RU" sz="1700" dirty="0" smtClean="0">
                <a:solidFill>
                  <a:srgbClr val="C00000"/>
                </a:solidFill>
              </a:rPr>
              <a:t>компаниям</a:t>
            </a:r>
          </a:p>
          <a:p>
            <a:endParaRPr lang="ru-RU" sz="800" dirty="0">
              <a:solidFill>
                <a:srgbClr val="C00000"/>
              </a:solidFill>
            </a:endParaRPr>
          </a:p>
          <a:p>
            <a:r>
              <a:rPr lang="ru-RU" sz="1700" dirty="0"/>
              <a:t>821 Субсидии государственным корпорациям (компаниям), </a:t>
            </a:r>
            <a:r>
              <a:rPr lang="ru-RU" sz="1700" dirty="0">
                <a:solidFill>
                  <a:srgbClr val="C00000"/>
                </a:solidFill>
              </a:rPr>
              <a:t>публично правовым </a:t>
            </a:r>
            <a:r>
              <a:rPr lang="ru-RU" sz="1700" dirty="0" smtClean="0">
                <a:solidFill>
                  <a:srgbClr val="C00000"/>
                </a:solidFill>
              </a:rPr>
              <a:t>компаниям </a:t>
            </a:r>
            <a:r>
              <a:rPr lang="ru-RU" sz="1700" dirty="0" smtClean="0"/>
              <a:t>на </a:t>
            </a:r>
            <a:r>
              <a:rPr lang="ru-RU" sz="1700" dirty="0"/>
              <a:t>осуществление </a:t>
            </a:r>
            <a:r>
              <a:rPr lang="ru-RU" sz="1700" dirty="0" smtClean="0"/>
              <a:t>капитальных вложений </a:t>
            </a:r>
            <a:r>
              <a:rPr lang="ru-RU" sz="1700" dirty="0"/>
              <a:t>в объекты государственных корпораций (компаний), </a:t>
            </a:r>
            <a:r>
              <a:rPr lang="ru-RU" sz="1700" dirty="0">
                <a:solidFill>
                  <a:srgbClr val="C00000"/>
                </a:solidFill>
              </a:rPr>
              <a:t>публично правовых </a:t>
            </a:r>
            <a:r>
              <a:rPr lang="ru-RU" sz="1700" dirty="0" smtClean="0">
                <a:solidFill>
                  <a:srgbClr val="C00000"/>
                </a:solidFill>
              </a:rPr>
              <a:t>компаний</a:t>
            </a:r>
          </a:p>
          <a:p>
            <a:endParaRPr lang="ru-RU" sz="800" dirty="0" smtClean="0"/>
          </a:p>
          <a:p>
            <a:r>
              <a:rPr lang="ru-RU" sz="1700" dirty="0" smtClean="0"/>
              <a:t>822 </a:t>
            </a:r>
            <a:r>
              <a:rPr lang="ru-RU" sz="1700" dirty="0"/>
              <a:t>Субсидии государственным корпорациям (компаниям),</a:t>
            </a:r>
            <a:r>
              <a:rPr lang="ru-RU" sz="1700" dirty="0">
                <a:solidFill>
                  <a:srgbClr val="C00000"/>
                </a:solidFill>
              </a:rPr>
              <a:t> публично правовым </a:t>
            </a:r>
            <a:r>
              <a:rPr lang="ru-RU" sz="1700" dirty="0" smtClean="0">
                <a:solidFill>
                  <a:srgbClr val="C00000"/>
                </a:solidFill>
              </a:rPr>
              <a:t>компаниям</a:t>
            </a:r>
            <a:r>
              <a:rPr lang="ru-RU" sz="1700" dirty="0" smtClean="0"/>
              <a:t> в </a:t>
            </a:r>
            <a:r>
              <a:rPr lang="ru-RU" sz="1700" dirty="0"/>
              <a:t>виде имущественного взноса Российской Федерации на иные цели, не </a:t>
            </a:r>
            <a:r>
              <a:rPr lang="ru-RU" sz="1700" dirty="0" smtClean="0"/>
              <a:t>связанные с </a:t>
            </a:r>
            <a:r>
              <a:rPr lang="ru-RU" sz="1700" dirty="0"/>
              <a:t>капитальными </a:t>
            </a:r>
            <a:r>
              <a:rPr lang="ru-RU" sz="1700" dirty="0" smtClean="0"/>
              <a:t>вложениями</a:t>
            </a:r>
          </a:p>
          <a:p>
            <a:endParaRPr lang="ru-RU" sz="800" dirty="0">
              <a:solidFill>
                <a:srgbClr val="C00000"/>
              </a:solidFill>
            </a:endParaRPr>
          </a:p>
          <a:p>
            <a:r>
              <a:rPr lang="ru-RU" sz="1700" dirty="0"/>
              <a:t>823 Субсидии государственным корпорациям (компаниям), </a:t>
            </a:r>
            <a:r>
              <a:rPr lang="ru-RU" sz="1700" dirty="0">
                <a:solidFill>
                  <a:srgbClr val="C00000"/>
                </a:solidFill>
              </a:rPr>
              <a:t>публично-правовым </a:t>
            </a:r>
            <a:r>
              <a:rPr lang="ru-RU" sz="1700" dirty="0" smtClean="0">
                <a:solidFill>
                  <a:srgbClr val="C00000"/>
                </a:solidFill>
              </a:rPr>
              <a:t>компаниям </a:t>
            </a:r>
            <a:r>
              <a:rPr lang="ru-RU" sz="1700" dirty="0" smtClean="0"/>
              <a:t>на </a:t>
            </a:r>
            <a:r>
              <a:rPr lang="ru-RU" sz="1700" dirty="0"/>
              <a:t>выполнение возложенных на них </a:t>
            </a:r>
            <a:r>
              <a:rPr lang="ru-RU" sz="1700" dirty="0" smtClean="0"/>
              <a:t>государственных полномочий</a:t>
            </a:r>
          </a:p>
          <a:p>
            <a:endParaRPr lang="ru-RU" sz="800" dirty="0" smtClean="0"/>
          </a:p>
          <a:p>
            <a:r>
              <a:rPr lang="ru-RU" sz="1700" dirty="0"/>
              <a:t>824 Субсидии государственным корпорациям (компаниям), </a:t>
            </a:r>
            <a:r>
              <a:rPr lang="ru-RU" sz="1700" dirty="0">
                <a:solidFill>
                  <a:srgbClr val="C00000"/>
                </a:solidFill>
              </a:rPr>
              <a:t>публично-правовым компаниям </a:t>
            </a:r>
            <a:r>
              <a:rPr lang="ru-RU" sz="1700" dirty="0" smtClean="0"/>
              <a:t>на </a:t>
            </a:r>
            <a:r>
              <a:rPr lang="ru-RU" sz="1700" dirty="0"/>
              <a:t>иные </a:t>
            </a:r>
            <a:r>
              <a:rPr lang="ru-RU" sz="1700" dirty="0" smtClean="0"/>
              <a:t>цели</a:t>
            </a:r>
          </a:p>
          <a:p>
            <a:r>
              <a:rPr lang="ru-RU" sz="1700" dirty="0"/>
              <a:t> </a:t>
            </a:r>
            <a:endParaRPr lang="ru-RU" sz="800" dirty="0" smtClean="0"/>
          </a:p>
          <a:p>
            <a:r>
              <a:rPr lang="ru-RU" sz="1700" dirty="0" smtClean="0"/>
              <a:t>825 </a:t>
            </a:r>
            <a:r>
              <a:rPr lang="ru-RU" sz="1700" dirty="0"/>
              <a:t>Субсидии государственным корпорациям (компаниям), </a:t>
            </a:r>
            <a:r>
              <a:rPr lang="ru-RU" sz="1700" dirty="0">
                <a:solidFill>
                  <a:srgbClr val="C00000"/>
                </a:solidFill>
              </a:rPr>
              <a:t>публично-правовым </a:t>
            </a:r>
            <a:r>
              <a:rPr lang="ru-RU" sz="1700" dirty="0" smtClean="0">
                <a:solidFill>
                  <a:srgbClr val="C00000"/>
                </a:solidFill>
              </a:rPr>
              <a:t>компаниям</a:t>
            </a:r>
            <a:r>
              <a:rPr lang="ru-RU" sz="1700" dirty="0" smtClean="0"/>
              <a:t> на </a:t>
            </a:r>
            <a:r>
              <a:rPr lang="ru-RU" sz="1700" dirty="0"/>
              <a:t>осуществление </a:t>
            </a:r>
            <a:r>
              <a:rPr lang="ru-RU" sz="1700" dirty="0" smtClean="0"/>
              <a:t>капитальных вложений </a:t>
            </a:r>
            <a:r>
              <a:rPr lang="ru-RU" sz="1700" dirty="0"/>
              <a:t>в объекты дочерних </a:t>
            </a:r>
            <a:r>
              <a:rPr lang="ru-RU" sz="1700" dirty="0" smtClean="0"/>
              <a:t>обществ</a:t>
            </a:r>
            <a:endParaRPr lang="ru-RU" sz="17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9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80068" y="620688"/>
            <a:ext cx="8858250" cy="612068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rgbClr val="C7C1B1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Symbol" pitchFamily="18" charset="2"/>
              <a:buNone/>
              <a:defRPr/>
            </a:pPr>
            <a:r>
              <a:rPr lang="ru-RU" sz="1800" dirty="0" smtClean="0"/>
              <a:t>	</a:t>
            </a:r>
            <a:r>
              <a:rPr lang="ru-RU" sz="3000" b="1" u="sng" dirty="0" smtClean="0">
                <a:solidFill>
                  <a:schemeClr val="accent6">
                    <a:lumMod val="50000"/>
                  </a:schemeClr>
                </a:solidFill>
              </a:rPr>
              <a:t>Особенности применения видов расходов</a:t>
            </a:r>
          </a:p>
          <a:p>
            <a:pPr algn="ctr">
              <a:buFont typeface="Symbol" pitchFamily="18" charset="2"/>
              <a:buNone/>
              <a:defRPr/>
            </a:pPr>
            <a:endParaRPr lang="ru-RU" sz="19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altLang="ru-RU" sz="1800" b="1" dirty="0"/>
              <a:t>Письмо Минфина России от 10.07.2017 № 16-01-08/ 43369 </a:t>
            </a:r>
            <a:r>
              <a:rPr lang="ru-RU" altLang="ru-RU" sz="1800" dirty="0"/>
              <a:t>(Методические указания по распределению бюджетных ассигнований федерального бюджета по кодам классификации расходов бюджетов на 2018 год и на плановый период 2019 и 2020 годов</a:t>
            </a:r>
            <a:r>
              <a:rPr lang="ru-RU" altLang="ru-RU" sz="1800" dirty="0" smtClean="0"/>
              <a:t>)</a:t>
            </a:r>
          </a:p>
          <a:p>
            <a:r>
              <a:rPr lang="ru-RU" altLang="ru-RU" sz="1800" dirty="0" smtClean="0"/>
              <a:t>Письмо Минфина России от 10.08.2017 № 02-05-11/52212 (Особенности применения видов расходов классификации расходов бюджетов)</a:t>
            </a:r>
          </a:p>
          <a:p>
            <a:r>
              <a:rPr lang="ru-RU" altLang="ru-RU" sz="1800" dirty="0" smtClean="0"/>
              <a:t>Письмо Минфина России от 01.09.2017 № 02-05-11/56418 </a:t>
            </a:r>
            <a:r>
              <a:rPr lang="ru-RU" altLang="ru-RU" sz="1800" dirty="0"/>
              <a:t>(Обзор практики применения ВР и Р </a:t>
            </a:r>
            <a:r>
              <a:rPr lang="ru-RU" altLang="ru-RU" sz="1800" dirty="0" smtClean="0"/>
              <a:t>ПР №2)</a:t>
            </a:r>
          </a:p>
          <a:p>
            <a:r>
              <a:rPr lang="ru-RU" altLang="ru-RU" sz="1800" dirty="0" smtClean="0"/>
              <a:t>Письмо Минфина России от 06.09.2017 № 02-05-11/57536 (Курортный сбор)</a:t>
            </a:r>
            <a:endParaRPr lang="ru-RU" altLang="ru-RU" sz="1800" dirty="0"/>
          </a:p>
          <a:p>
            <a:r>
              <a:rPr lang="ru-RU" altLang="ru-RU" sz="1800" dirty="0"/>
              <a:t>Письмо Минфина России от 05.09.2016 г. № 02-05-10/51964 (О порядке применения разделов и подразделов классификации расходов бюджетов)</a:t>
            </a:r>
          </a:p>
          <a:p>
            <a:r>
              <a:rPr lang="ru-RU" altLang="ru-RU" sz="1800" dirty="0"/>
              <a:t>Письмо Минфина России от 11.11.2016 № 09-02-05/66316 (Детализация ВР 630, 810, порядок применения НР - субсидии)</a:t>
            </a:r>
          </a:p>
          <a:p>
            <a:r>
              <a:rPr lang="ru-RU" altLang="ru-RU" sz="1800" dirty="0"/>
              <a:t>Письмо Минфина России от 14.11.2016 г. № 02-05-11/66464 (Обзор изменений ВР, особенности применения ВР)</a:t>
            </a:r>
          </a:p>
          <a:p>
            <a:r>
              <a:rPr lang="ru-RU" altLang="ru-RU" sz="1800" dirty="0"/>
              <a:t>Письмо Минфина России от 23.12.2016 г. № 02-05-11/77689 (Обзор практики применения ВР и Р ПР)</a:t>
            </a:r>
          </a:p>
          <a:p>
            <a:r>
              <a:rPr lang="ru-RU" altLang="ru-RU" sz="1800" dirty="0"/>
              <a:t>Письмо Минфина России от 26.06.2017 № </a:t>
            </a:r>
            <a:r>
              <a:rPr lang="ru-RU" altLang="ru-RU" sz="1800" dirty="0" smtClean="0"/>
              <a:t>02-05-11/40287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7721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1956" y="456228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/>
              <a:t>Указания о порядке применения бюджетной классификации, утвержденные приказом МФ РФ от 01.07.2013 №65н</a:t>
            </a:r>
            <a:endParaRPr lang="ru-RU" sz="2800" dirty="0"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06084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060848"/>
            <a:ext cx="4038046" cy="277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anose="02020603050405020304" pitchFamily="18" charset="0"/>
              </a:rPr>
              <a:t>На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anose="02020603050405020304" pitchFamily="18" charset="0"/>
              </a:rPr>
              <a:t>2017 год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anose="02020603050405020304" pitchFamily="18" charset="0"/>
              </a:rPr>
              <a:t>:</a:t>
            </a:r>
          </a:p>
          <a:p>
            <a:pPr lvl="0" fontAlgn="base">
              <a:lnSpc>
                <a:spcPct val="81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ред. приказов Минфина </a:t>
            </a:r>
          </a:p>
          <a:p>
            <a:pPr lvl="0" fontAlgn="base">
              <a:lnSpc>
                <a:spcPct val="81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от 13.02.2017 № 23н</a:t>
            </a:r>
          </a:p>
          <a:p>
            <a:pPr marL="285750" lvl="0" indent="-285750" fontAlgn="base">
              <a:lnSpc>
                <a:spcPct val="81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01.03.2017 № 27н</a:t>
            </a:r>
          </a:p>
          <a:p>
            <a:pPr marL="285750" lvl="0" indent="-285750" fontAlgn="base">
              <a:lnSpc>
                <a:spcPct val="81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06.06.2017 № 84н</a:t>
            </a:r>
          </a:p>
          <a:p>
            <a:pPr marL="285750" lvl="0" indent="-285750" fontAlgn="base">
              <a:lnSpc>
                <a:spcPct val="81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16.06.2017 № 95н</a:t>
            </a:r>
          </a:p>
          <a:p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29998" y="2213248"/>
            <a:ext cx="4038046" cy="1608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anose="02020603050405020304" pitchFamily="18" charset="0"/>
              </a:rPr>
              <a:t>На 2018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anose="02020603050405020304" pitchFamily="18" charset="0"/>
              </a:rPr>
              <a:t>год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Arial Unicode MS" pitchFamily="34" charset="-128"/>
                <a:cs typeface="Times New Roman" panose="02020603050405020304" pitchFamily="18" charset="0"/>
              </a:rPr>
              <a:t>:</a:t>
            </a:r>
          </a:p>
          <a:p>
            <a:pPr lvl="0" fontAlgn="base">
              <a:lnSpc>
                <a:spcPct val="81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ред.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</a:t>
            </a:r>
          </a:p>
          <a:p>
            <a:pPr lvl="0" fontAlgn="base">
              <a:lnSpc>
                <a:spcPct val="81000"/>
              </a:lnSpc>
              <a:spcBef>
                <a:spcPts val="65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09.06.2017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87н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0290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25450" y="1401763"/>
            <a:ext cx="8229600" cy="4557712"/>
          </a:xfrm>
          <a:prstGeom prst="rect">
            <a:avLst/>
          </a:prstGeom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altLang="ru-RU" sz="2000" smtClean="0"/>
          </a:p>
          <a:p>
            <a:pPr>
              <a:defRPr/>
            </a:pPr>
            <a:endParaRPr lang="ru-RU" altLang="ru-RU" sz="2000" smtClean="0"/>
          </a:p>
          <a:p>
            <a:pPr>
              <a:defRPr/>
            </a:pPr>
            <a:endParaRPr lang="ru-RU" altLang="ru-RU" sz="2000" smtClean="0"/>
          </a:p>
          <a:p>
            <a:pPr marL="109537" indent="0" algn="ctr">
              <a:buFont typeface="Georgia" pitchFamily="18" charset="0"/>
              <a:buNone/>
              <a:defRPr/>
            </a:pPr>
            <a:r>
              <a:rPr lang="ru-RU" altLang="ru-RU" sz="6000" b="1" smtClean="0"/>
              <a:t>Спасибо за внимание!</a:t>
            </a:r>
            <a:endParaRPr lang="ru-RU" altLang="ru-RU" sz="6000" b="1" dirty="0" smtClean="0"/>
          </a:p>
        </p:txBody>
      </p:sp>
    </p:spTree>
    <p:extLst>
      <p:ext uri="{BB962C8B-B14F-4D97-AF65-F5344CB8AC3E}">
        <p14:creationId xmlns:p14="http://schemas.microsoft.com/office/powerpoint/2010/main" val="423774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20773" y="478306"/>
            <a:ext cx="9145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/>
              <a:t>Применение бюджетной классификации в 2018 году</a:t>
            </a:r>
            <a:endParaRPr lang="ru-RU" altLang="ru-RU" sz="2400" b="1" dirty="0" smtClean="0">
              <a:solidFill>
                <a:srgbClr val="00602B"/>
              </a:solidFill>
              <a:latin typeface="Calibri" pitchFamily="34" charset="0"/>
            </a:endParaRPr>
          </a:p>
        </p:txBody>
      </p:sp>
      <p:sp>
        <p:nvSpPr>
          <p:cNvPr id="17" name="Объект 5"/>
          <p:cNvSpPr txBox="1">
            <a:spLocks/>
          </p:cNvSpPr>
          <p:nvPr/>
        </p:nvSpPr>
        <p:spPr>
          <a:xfrm>
            <a:off x="411201" y="1196752"/>
            <a:ext cx="8229600" cy="4989761"/>
          </a:xfrm>
          <a:prstGeom prst="rect">
            <a:avLst/>
          </a:prstGeom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500" dirty="0" smtClean="0"/>
              <a:t>Указания № 65н в ред. приказа МФ РФ № 87н</a:t>
            </a:r>
          </a:p>
          <a:p>
            <a:pPr>
              <a:defRPr/>
            </a:pPr>
            <a:r>
              <a:rPr lang="ru-RU" sz="2500" dirty="0" smtClean="0"/>
              <a:t>Сопровождающие изменения порядка применения таблицы:</a:t>
            </a:r>
          </a:p>
          <a:p>
            <a:pPr lvl="1">
              <a:defRPr/>
            </a:pPr>
            <a:r>
              <a:rPr lang="ru-RU" sz="2000" dirty="0" smtClean="0"/>
              <a:t>Сопоставительная таблица целевых статей расходов, направлений расходов;</a:t>
            </a:r>
          </a:p>
          <a:p>
            <a:pPr lvl="1">
              <a:defRPr/>
            </a:pPr>
            <a:r>
              <a:rPr lang="ru-RU" sz="2000" dirty="0" smtClean="0"/>
              <a:t>Сопоставительная таблица изменений видов расходов в 2017 – 2018 гг.</a:t>
            </a:r>
          </a:p>
          <a:p>
            <a:pPr lvl="1">
              <a:defRPr/>
            </a:pPr>
            <a:r>
              <a:rPr lang="ru-RU" sz="2000" dirty="0" smtClean="0"/>
              <a:t>Иные сопоставительные таблицы, размещенные на официальном сайте МФ РФ</a:t>
            </a:r>
          </a:p>
          <a:p>
            <a:pPr>
              <a:defRPr/>
            </a:pPr>
            <a:r>
              <a:rPr lang="ru-RU" sz="2500" dirty="0" smtClean="0"/>
              <a:t>Дополнительные аналитические таблицы:</a:t>
            </a:r>
          </a:p>
          <a:p>
            <a:pPr lvl="1">
              <a:defRPr/>
            </a:pPr>
            <a:r>
              <a:rPr lang="ru-RU" sz="2000" dirty="0" smtClean="0"/>
              <a:t>Таблица соответствия разделов (подразделов) и ВР, применяющаяся для : (1) федерального бюджета                  (2) бюджетов субъектов РФ и муниципальных бюджетов</a:t>
            </a:r>
          </a:p>
          <a:p>
            <a:pPr lvl="1">
              <a:defRPr/>
            </a:pPr>
            <a:r>
              <a:rPr lang="ru-RU" sz="2000" dirty="0" smtClean="0"/>
              <a:t>Таблица соответствия направлений расходов и кодов видов доходов</a:t>
            </a:r>
          </a:p>
          <a:p>
            <a:pPr marL="411162" lvl="1" indent="0">
              <a:buFont typeface="Georgia" pitchFamily="18" charset="0"/>
              <a:buNone/>
              <a:defRPr/>
            </a:pPr>
            <a:endParaRPr lang="ru-RU" dirty="0" smtClean="0"/>
          </a:p>
          <a:p>
            <a:pPr lvl="1">
              <a:defRPr/>
            </a:pPr>
            <a:endParaRPr lang="ru-RU" sz="2800" dirty="0" smtClean="0">
              <a:solidFill>
                <a:schemeClr val="tx1"/>
              </a:solidFill>
            </a:endParaRPr>
          </a:p>
          <a:p>
            <a:pPr lvl="1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918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64" y="548680"/>
            <a:ext cx="8820958" cy="5593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низ 3"/>
          <p:cNvSpPr/>
          <p:nvPr/>
        </p:nvSpPr>
        <p:spPr>
          <a:xfrm rot="2301412">
            <a:off x="4854571" y="524014"/>
            <a:ext cx="432048" cy="864096"/>
          </a:xfrm>
          <a:prstGeom prst="downArrow">
            <a:avLst/>
          </a:prstGeom>
          <a:solidFill>
            <a:schemeClr val="accent1"/>
          </a:solidFill>
          <a:ln>
            <a:tailEnd type="arrow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 smtClean="0"/>
          </a:p>
        </p:txBody>
      </p:sp>
    </p:spTree>
    <p:extLst>
      <p:ext uri="{BB962C8B-B14F-4D97-AF65-F5344CB8AC3E}">
        <p14:creationId xmlns:p14="http://schemas.microsoft.com/office/powerpoint/2010/main" val="160461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48680"/>
            <a:ext cx="86409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300" b="1" dirty="0"/>
              <a:t>Изменение порядка применения разделов и подразделов классификации расходов бюджетов в 2018 году</a:t>
            </a:r>
            <a:endParaRPr lang="ru-RU" sz="2300" dirty="0"/>
          </a:p>
        </p:txBody>
      </p:sp>
      <p:sp>
        <p:nvSpPr>
          <p:cNvPr id="13" name="Объект 4"/>
          <p:cNvSpPr txBox="1">
            <a:spLocks/>
          </p:cNvSpPr>
          <p:nvPr/>
        </p:nvSpPr>
        <p:spPr>
          <a:xfrm>
            <a:off x="457200" y="1484784"/>
            <a:ext cx="8229600" cy="4557712"/>
          </a:xfrm>
          <a:prstGeom prst="rect">
            <a:avLst/>
          </a:prstGeom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400" dirty="0" smtClean="0"/>
              <a:t>Уточнены описания подразделов «Прикладные научные исследования в области…» (0112,…0411,…1203):</a:t>
            </a:r>
          </a:p>
          <a:p>
            <a:pPr lvl="1">
              <a:defRPr/>
            </a:pPr>
            <a:r>
              <a:rPr lang="ru-RU" sz="1900" dirty="0" smtClean="0"/>
              <a:t>Расходы по гос. контрактам на НИОКР в определенной области.</a:t>
            </a:r>
          </a:p>
          <a:p>
            <a:pPr lvl="1">
              <a:defRPr/>
            </a:pPr>
            <a:r>
              <a:rPr lang="ru-RU" sz="1900" dirty="0" smtClean="0"/>
              <a:t>Расходы на обеспечение деятельности учреждений по осуществлению прикладных исследований и разработок в определенной области.</a:t>
            </a:r>
          </a:p>
          <a:p>
            <a:pPr marL="365125" lvl="1" indent="-255588">
              <a:buClr>
                <a:srgbClr val="A04DA3"/>
              </a:buClr>
              <a:buFont typeface="Georgia" pitchFamily="18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Подраздел 0708:</a:t>
            </a:r>
          </a:p>
          <a:p>
            <a:pPr lvl="1">
              <a:defRPr/>
            </a:pPr>
            <a:r>
              <a:rPr lang="ru-RU" sz="1800" dirty="0" smtClean="0"/>
              <a:t>подлежат отражению расходы на выполнение по гос. контрактам НИОКР в области образования, на поддержку научных исследований на базе (с участием) организаций высшего образования, научных организаций, на обеспечение деятельности учреждений по осуществлению прикладных исследований и научных разработок в указанной сфере деятельности, а также на обеспечение деятельности </a:t>
            </a:r>
            <a:r>
              <a:rPr lang="ru-RU" sz="1800" b="1" dirty="0" smtClean="0"/>
              <a:t>образовательных учреждений, осуществляющих прикладные научные исследования в различных областях (сферах) исследований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58224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3" name="Заголовок 4"/>
          <p:cNvSpPr txBox="1">
            <a:spLocks/>
          </p:cNvSpPr>
          <p:nvPr/>
        </p:nvSpPr>
        <p:spPr>
          <a:xfrm>
            <a:off x="442913" y="647700"/>
            <a:ext cx="8229600" cy="10636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tx1"/>
                </a:solidFill>
              </a:rPr>
              <a:t>Особенности порядка применения разделов и подразделов. 0705 «Профессиональная подготовка, переподготовка и повышение квалификации»</a:t>
            </a:r>
          </a:p>
        </p:txBody>
      </p:sp>
      <p:sp>
        <p:nvSpPr>
          <p:cNvPr id="4" name="Объект 5"/>
          <p:cNvSpPr txBox="1">
            <a:spLocks/>
          </p:cNvSpPr>
          <p:nvPr/>
        </p:nvSpPr>
        <p:spPr>
          <a:xfrm>
            <a:off x="450850" y="2443163"/>
            <a:ext cx="8250238" cy="3940175"/>
          </a:xfrm>
          <a:prstGeom prst="rect">
            <a:avLst/>
          </a:prstGeom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400" smtClean="0"/>
              <a:t>расходы на приобретение образовательных услуг по программам повышения квалификации и профессиональной переподготовки, а также на оказание услуг (выполнение работ) по реализации основных программ профессионального обучения и дополнительных профессиональных программ, обеспечение деятельности организаций дополнительного профессионального образования</a:t>
            </a:r>
            <a:endParaRPr lang="ru-RU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55560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3" name="Заголовок 4"/>
          <p:cNvSpPr txBox="1">
            <a:spLocks/>
          </p:cNvSpPr>
          <p:nvPr/>
        </p:nvSpPr>
        <p:spPr>
          <a:xfrm>
            <a:off x="442913" y="538163"/>
            <a:ext cx="8229600" cy="10636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ru-RU" altLang="ru-RU" sz="2800" b="1" dirty="0" smtClean="0">
                <a:solidFill>
                  <a:schemeClr val="tx1"/>
                </a:solidFill>
              </a:rPr>
              <a:t>Особенности порядка применения разделов и подразделов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44824"/>
            <a:ext cx="813296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000" dirty="0"/>
              <a:t>Отнесение расходов на финансовое обеспечение выполнения функций (услуг) государственными (муниципальными) учреждениями, в том числе в форме субсидий, осуществляется по соответствующим разделам и подразделам классификации расходов бюджетов, исходя из осуществляемых указанными учреждениями функций (услуг). При реализации учреждением (в том числе его структурными подразделениями) различных функций (услуг, относящихся к отдельным функциям) (например, в сфере высшего образования и оказания стационарной медицинской помощи населению) расходы на обеспечение деятельности (функций) указанного учреждения (его подразделений) отражаются по соответствующим разделам (подразделам) классификации расходов бюджетов.</a:t>
            </a:r>
          </a:p>
        </p:txBody>
      </p:sp>
    </p:spTree>
    <p:extLst>
      <p:ext uri="{BB962C8B-B14F-4D97-AF65-F5344CB8AC3E}">
        <p14:creationId xmlns:p14="http://schemas.microsoft.com/office/powerpoint/2010/main" val="159226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3" name="Заголовок 4"/>
          <p:cNvSpPr txBox="1">
            <a:spLocks/>
          </p:cNvSpPr>
          <p:nvPr/>
        </p:nvSpPr>
        <p:spPr>
          <a:xfrm>
            <a:off x="442913" y="606425"/>
            <a:ext cx="8229600" cy="106362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ru-RU" altLang="ru-RU" sz="2800" b="1" dirty="0" smtClean="0">
                <a:solidFill>
                  <a:schemeClr val="tx1"/>
                </a:solidFill>
              </a:rPr>
              <a:t>Изменение перечня</a:t>
            </a:r>
            <a:br>
              <a:rPr lang="ru-RU" altLang="ru-RU" sz="2800" b="1" dirty="0" smtClean="0">
                <a:solidFill>
                  <a:schemeClr val="tx1"/>
                </a:solidFill>
              </a:rPr>
            </a:br>
            <a:r>
              <a:rPr lang="ru-RU" altLang="ru-RU" sz="2800" b="1" dirty="0" smtClean="0">
                <a:solidFill>
                  <a:schemeClr val="tx1"/>
                </a:solidFill>
              </a:rPr>
              <a:t>целевых статьи расходов классификации расходов бюджетов в 2018 году</a:t>
            </a:r>
            <a:endParaRPr lang="ru-RU" altLang="ru-RU" sz="2800" dirty="0" smtClean="0">
              <a:solidFill>
                <a:schemeClr val="tx1"/>
              </a:solidFill>
            </a:endParaRPr>
          </a:p>
        </p:txBody>
      </p:sp>
      <p:sp>
        <p:nvSpPr>
          <p:cNvPr id="4" name="Объект 5"/>
          <p:cNvSpPr txBox="1">
            <a:spLocks/>
          </p:cNvSpPr>
          <p:nvPr/>
        </p:nvSpPr>
        <p:spPr>
          <a:xfrm>
            <a:off x="457200" y="2125663"/>
            <a:ext cx="8229600" cy="4557712"/>
          </a:xfrm>
          <a:prstGeom prst="rect">
            <a:avLst/>
          </a:prstGeom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dirty="0" smtClean="0"/>
              <a:t>Порядок применения ЦСР для 2018 года не меняется;</a:t>
            </a:r>
          </a:p>
          <a:p>
            <a:pPr>
              <a:defRPr/>
            </a:pPr>
            <a:r>
              <a:rPr lang="ru-RU" dirty="0" smtClean="0"/>
              <a:t>Изменения перечня ЦСР на федеральном уровне</a:t>
            </a:r>
          </a:p>
          <a:p>
            <a:pPr>
              <a:defRPr/>
            </a:pPr>
            <a:endParaRPr lang="ru-RU" dirty="0" smtClean="0"/>
          </a:p>
          <a:p>
            <a:pPr marL="109537" indent="0" algn="ctr">
              <a:buFont typeface="Georgia" pitchFamily="18" charset="0"/>
              <a:buNone/>
              <a:defRPr/>
            </a:pPr>
            <a:endParaRPr lang="ru-RU" dirty="0" smtClean="0"/>
          </a:p>
          <a:p>
            <a:pPr marL="109537" indent="0">
              <a:buFont typeface="Georgia" pitchFamily="18" charset="0"/>
              <a:buNone/>
              <a:defRPr/>
            </a:pPr>
            <a:r>
              <a:rPr lang="ru-RU" dirty="0" smtClean="0"/>
              <a:t>      Сопоставительные таблицы 2017 – 2018 гг. 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3893343" y="3867622"/>
            <a:ext cx="757238" cy="600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02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948A7D-6C52-4157-BEA1-1B3B6891AEA4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3" name="TextBox 12"/>
          <p:cNvSpPr txBox="1">
            <a:spLocks noChangeArrowheads="1"/>
          </p:cNvSpPr>
          <p:nvPr/>
        </p:nvSpPr>
        <p:spPr bwMode="auto">
          <a:xfrm>
            <a:off x="1270000" y="673100"/>
            <a:ext cx="6731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altLang="ru-RU" sz="2000" b="1" dirty="0"/>
              <a:t>Коды направлений расходов при предоставлении субсидий из федерального бюджета</a:t>
            </a:r>
          </a:p>
          <a:p>
            <a:pPr algn="ctr" eaLnBrk="1" hangingPunct="1"/>
            <a:r>
              <a:rPr lang="ru-RU" altLang="ru-RU" sz="2000" b="1" dirty="0"/>
              <a:t>(новый принцип </a:t>
            </a:r>
            <a:r>
              <a:rPr lang="ru-RU" altLang="ru-RU" sz="2000" b="1" dirty="0" err="1"/>
              <a:t>софинансированя</a:t>
            </a:r>
            <a:r>
              <a:rPr lang="ru-RU" altLang="ru-RU" sz="2000" b="1" dirty="0"/>
              <a:t> расходов в 2017 году, в </a:t>
            </a:r>
            <a:r>
              <a:rPr lang="ru-RU" altLang="ru-RU" sz="2000" b="1" dirty="0" err="1"/>
              <a:t>т.ч</a:t>
            </a:r>
            <a:r>
              <a:rPr lang="ru-RU" altLang="ru-RU" sz="2000" b="1" dirty="0"/>
              <a:t>. расходов муниципального бюджета)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2400" y="2711450"/>
            <a:ext cx="2844800" cy="2311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tx1"/>
                </a:solidFill>
              </a:rPr>
              <a:t>054 0801 11403</a:t>
            </a:r>
            <a:r>
              <a:rPr lang="ru-RU" sz="1600" b="1" dirty="0">
                <a:solidFill>
                  <a:srgbClr val="FF0000"/>
                </a:solidFill>
              </a:rPr>
              <a:t>55190</a:t>
            </a:r>
            <a:r>
              <a:rPr lang="ru-RU" sz="1600" dirty="0">
                <a:solidFill>
                  <a:schemeClr val="tx1"/>
                </a:solidFill>
              </a:rPr>
              <a:t> 523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6900" y="2743200"/>
            <a:ext cx="2857500" cy="2311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5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500" dirty="0">
                <a:solidFill>
                  <a:schemeClr val="tx1"/>
                </a:solidFill>
              </a:rPr>
              <a:t>ХХХ 0801 ХХХХХ</a:t>
            </a:r>
            <a:r>
              <a:rPr lang="en-US" sz="1500" b="1" dirty="0">
                <a:solidFill>
                  <a:srgbClr val="FF0000"/>
                </a:solidFill>
              </a:rPr>
              <a:t>R</a:t>
            </a:r>
            <a:r>
              <a:rPr lang="ru-RU" sz="1500" b="1" dirty="0">
                <a:solidFill>
                  <a:srgbClr val="FF0000"/>
                </a:solidFill>
              </a:rPr>
              <a:t>5190</a:t>
            </a:r>
            <a:r>
              <a:rPr lang="ru-RU" sz="1500" dirty="0">
                <a:solidFill>
                  <a:schemeClr val="tx1"/>
                </a:solidFill>
              </a:rPr>
              <a:t> </a:t>
            </a:r>
            <a:r>
              <a:rPr lang="en-US" sz="1500" dirty="0">
                <a:solidFill>
                  <a:schemeClr val="tx1"/>
                </a:solidFill>
              </a:rPr>
              <a:t>XXX</a:t>
            </a:r>
            <a:endParaRPr lang="ru-RU" sz="15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050" y="2711450"/>
            <a:ext cx="2921000" cy="23114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YYY YYYY YYYYY</a:t>
            </a:r>
            <a:r>
              <a:rPr lang="en-US" sz="1600" b="1" dirty="0">
                <a:solidFill>
                  <a:srgbClr val="FF0000"/>
                </a:solidFill>
              </a:rPr>
              <a:t>L5190</a:t>
            </a:r>
            <a:r>
              <a:rPr lang="en-US" sz="1600" dirty="0">
                <a:solidFill>
                  <a:schemeClr val="tx1"/>
                </a:solidFill>
              </a:rPr>
              <a:t> YYY</a:t>
            </a: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44500" y="2381250"/>
            <a:ext cx="946150" cy="698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ФБ</a:t>
            </a:r>
          </a:p>
        </p:txBody>
      </p:sp>
      <p:sp>
        <p:nvSpPr>
          <p:cNvPr id="8" name="Овал 7"/>
          <p:cNvSpPr/>
          <p:nvPr/>
        </p:nvSpPr>
        <p:spPr>
          <a:xfrm>
            <a:off x="3556000" y="2393950"/>
            <a:ext cx="1854200" cy="698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Бюджет субъекта РФ</a:t>
            </a:r>
          </a:p>
        </p:txBody>
      </p:sp>
      <p:sp>
        <p:nvSpPr>
          <p:cNvPr id="9" name="Овал 8"/>
          <p:cNvSpPr/>
          <p:nvPr/>
        </p:nvSpPr>
        <p:spPr>
          <a:xfrm>
            <a:off x="6235700" y="2381250"/>
            <a:ext cx="2800350" cy="666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/>
              <a:t>Муниципальный бюджет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2482850" y="3981450"/>
            <a:ext cx="1282700" cy="5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>
                <a:solidFill>
                  <a:schemeClr val="bg1"/>
                </a:solidFill>
              </a:rPr>
              <a:t>Субсидия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5384800" y="3981450"/>
            <a:ext cx="1460500" cy="50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schemeClr val="bg1"/>
                </a:solidFill>
              </a:rPr>
              <a:t>Субсидия</a:t>
            </a:r>
          </a:p>
        </p:txBody>
      </p:sp>
    </p:spTree>
    <p:extLst>
      <p:ext uri="{BB962C8B-B14F-4D97-AF65-F5344CB8AC3E}">
        <p14:creationId xmlns:p14="http://schemas.microsoft.com/office/powerpoint/2010/main" val="186888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3_Городская">
  <a:themeElements>
    <a:clrScheme name="MF">
      <a:dk1>
        <a:sysClr val="windowText" lastClr="000000"/>
      </a:dk1>
      <a:lt1>
        <a:srgbClr val="EDEDE3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MF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noFill/>
        <a:ln>
          <a:tailEnd type="arrow"/>
        </a:ln>
      </a:spPr>
      <a:bodyPr rtlCol="0" anchor="ctr"/>
      <a:lstStyle>
        <a:defPPr algn="ctr">
          <a:defRPr sz="1200" dirty="0" smtClean="0"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10493</TotalTime>
  <Words>1210</Words>
  <Application>Microsoft Office PowerPoint</Application>
  <PresentationFormat>Экран (4:3)</PresentationFormat>
  <Paragraphs>228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23_Городская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Шамьюнов Марат Маратович</dc:creator>
  <cp:lastModifiedBy>САФАРОВА НАТАЛЬЯ АЛЕКСАНДРОВНА</cp:lastModifiedBy>
  <cp:revision>1109</cp:revision>
  <cp:lastPrinted>2017-09-15T08:53:49Z</cp:lastPrinted>
  <dcterms:created xsi:type="dcterms:W3CDTF">2016-03-17T09:44:54Z</dcterms:created>
  <dcterms:modified xsi:type="dcterms:W3CDTF">2017-09-19T13:51:39Z</dcterms:modified>
</cp:coreProperties>
</file>