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</p:sldMasterIdLst>
  <p:notesMasterIdLst>
    <p:notesMasterId r:id="rId22"/>
  </p:notesMasterIdLst>
  <p:sldIdLst>
    <p:sldId id="365" r:id="rId2"/>
    <p:sldId id="427" r:id="rId3"/>
    <p:sldId id="419" r:id="rId4"/>
    <p:sldId id="418" r:id="rId5"/>
    <p:sldId id="421" r:id="rId6"/>
    <p:sldId id="414" r:id="rId7"/>
    <p:sldId id="423" r:id="rId8"/>
    <p:sldId id="432" r:id="rId9"/>
    <p:sldId id="410" r:id="rId10"/>
    <p:sldId id="401" r:id="rId11"/>
    <p:sldId id="424" r:id="rId12"/>
    <p:sldId id="402" r:id="rId13"/>
    <p:sldId id="425" r:id="rId14"/>
    <p:sldId id="426" r:id="rId15"/>
    <p:sldId id="433" r:id="rId16"/>
    <p:sldId id="415" r:id="rId17"/>
    <p:sldId id="434" r:id="rId18"/>
    <p:sldId id="405" r:id="rId19"/>
    <p:sldId id="435" r:id="rId20"/>
    <p:sldId id="396" r:id="rId21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FE6FF"/>
    <a:srgbClr val="C4E59F"/>
    <a:srgbClr val="F7FCB2"/>
    <a:srgbClr val="BDCBCD"/>
    <a:srgbClr val="DBF0F1"/>
    <a:srgbClr val="E1F2F3"/>
    <a:srgbClr val="D3EBED"/>
    <a:srgbClr val="CCECFF"/>
    <a:srgbClr val="C6E6E8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3" autoAdjust="0"/>
    <p:restoredTop sz="94152" autoAdjust="0"/>
  </p:normalViewPr>
  <p:slideViewPr>
    <p:cSldViewPr>
      <p:cViewPr>
        <p:scale>
          <a:sx n="100" d="100"/>
          <a:sy n="100" d="100"/>
        </p:scale>
        <p:origin x="-192" y="9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E4D349-972D-48DD-87CE-800601116AAD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4C5D6D-5EB2-4A78-B517-D1631C7FA0F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1503154) (ЕЖЕКВАРТАЛЬНО)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F8E4F2-3359-4B47-97F1-CC65F2DB6111}" type="parTrans" cxnId="{6D97C75D-48AC-4AC5-92CB-0F4C58145902}">
      <dgm:prSet/>
      <dgm:spPr/>
      <dgm:t>
        <a:bodyPr/>
        <a:lstStyle/>
        <a:p>
          <a:endParaRPr lang="ru-RU" sz="1600"/>
        </a:p>
      </dgm:t>
    </dgm:pt>
    <dgm:pt modelId="{F6C8972B-7642-4DBC-A17B-830488A3C31F}" type="sibTrans" cxnId="{6D97C75D-48AC-4AC5-92CB-0F4C58145902}">
      <dgm:prSet/>
      <dgm:spPr/>
      <dgm:t>
        <a:bodyPr/>
        <a:lstStyle/>
        <a:p>
          <a:endParaRPr lang="ru-RU" sz="1600"/>
        </a:p>
      </dgm:t>
    </dgm:pt>
    <dgm:pt modelId="{52F88587-ABC0-4E4B-A5FC-9E96AED7BAC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(ф. 1521462) (ЕЖЕМЕСЯЧНО)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33874B-FEBF-4ABD-953C-D2E343E2AB67}" type="parTrans" cxnId="{22D241FE-D05D-44EE-967D-7FE2D866C184}">
      <dgm:prSet/>
      <dgm:spPr/>
      <dgm:t>
        <a:bodyPr/>
        <a:lstStyle/>
        <a:p>
          <a:endParaRPr lang="ru-RU"/>
        </a:p>
      </dgm:t>
    </dgm:pt>
    <dgm:pt modelId="{234C199C-7CAC-4870-B4FC-AF547BB6CDDD}" type="sibTrans" cxnId="{22D241FE-D05D-44EE-967D-7FE2D866C184}">
      <dgm:prSet/>
      <dgm:spPr/>
      <dgm:t>
        <a:bodyPr/>
        <a:lstStyle/>
        <a:p>
          <a:endParaRPr lang="ru-RU"/>
        </a:p>
      </dgm:t>
    </dgm:pt>
    <dgm:pt modelId="{D8DE2119-A3E3-4781-AD00-BE9BD7C733B7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  (ЕЖЕМЕСЯЧНО)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E9A981-72A9-4685-887F-F4EDECCF430D}" type="parTrans" cxnId="{2E31FB05-91A0-4B9B-9BF9-D89BB7A08F72}">
      <dgm:prSet/>
      <dgm:spPr/>
      <dgm:t>
        <a:bodyPr/>
        <a:lstStyle/>
        <a:p>
          <a:endParaRPr lang="ru-RU"/>
        </a:p>
      </dgm:t>
    </dgm:pt>
    <dgm:pt modelId="{80771C8D-BBFC-4940-89B1-E57734135256}" type="sibTrans" cxnId="{2E31FB05-91A0-4B9B-9BF9-D89BB7A08F72}">
      <dgm:prSet/>
      <dgm:spPr/>
      <dgm:t>
        <a:bodyPr/>
        <a:lstStyle/>
        <a:p>
          <a:endParaRPr lang="ru-RU"/>
        </a:p>
      </dgm:t>
    </dgm:pt>
    <dgm:pt modelId="{935DCDCB-D683-43F3-AE14-8E07AC283D19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1503155) (ЕЖЕКВАРТАЛЬНО)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DF6081-351C-4CC5-B303-62225ADA431E}" type="parTrans" cxnId="{6549DEDE-313C-4D2C-8141-AB0FE5412142}">
      <dgm:prSet/>
      <dgm:spPr/>
      <dgm:t>
        <a:bodyPr/>
        <a:lstStyle/>
        <a:p>
          <a:endParaRPr lang="ru-RU"/>
        </a:p>
      </dgm:t>
    </dgm:pt>
    <dgm:pt modelId="{739AD047-6E9C-4A15-8DE5-063D31C2505F}" type="sibTrans" cxnId="{6549DEDE-313C-4D2C-8141-AB0FE5412142}">
      <dgm:prSet/>
      <dgm:spPr/>
      <dgm:t>
        <a:bodyPr/>
        <a:lstStyle/>
        <a:p>
          <a:endParaRPr lang="ru-RU"/>
        </a:p>
      </dgm:t>
    </dgm:pt>
    <dgm:pt modelId="{D2F6442E-AA6C-4D44-A6A6-B7E049ECF022}">
      <dgm:prSet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3600" dirty="0"/>
        </a:p>
      </dgm:t>
    </dgm:pt>
    <dgm:pt modelId="{17007149-5061-4836-9182-5F2532D60FDC}" type="parTrans" cxnId="{CCC0AC97-5DE3-4634-91A5-1198D6259475}">
      <dgm:prSet/>
      <dgm:spPr/>
      <dgm:t>
        <a:bodyPr/>
        <a:lstStyle/>
        <a:p>
          <a:endParaRPr lang="ru-RU"/>
        </a:p>
      </dgm:t>
    </dgm:pt>
    <dgm:pt modelId="{4C83B957-B4C2-48F8-A879-6F92F7F044C5}" type="sibTrans" cxnId="{CCC0AC97-5DE3-4634-91A5-1198D6259475}">
      <dgm:prSet/>
      <dgm:spPr/>
      <dgm:t>
        <a:bodyPr/>
        <a:lstStyle/>
        <a:p>
          <a:endParaRPr lang="ru-RU"/>
        </a:p>
      </dgm:t>
    </dgm:pt>
    <dgm:pt modelId="{4C1830DF-911B-431D-B3DA-AD03C402A28D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(ЕЖЕМЕСЯЧНО)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B7BC17-CF73-4CF4-BAA5-8C936AC191DB}" type="sibTrans" cxnId="{D8CA8C6C-3400-48B4-8771-64DC7263792F}">
      <dgm:prSet/>
      <dgm:spPr/>
      <dgm:t>
        <a:bodyPr/>
        <a:lstStyle/>
        <a:p>
          <a:endParaRPr lang="ru-RU"/>
        </a:p>
      </dgm:t>
    </dgm:pt>
    <dgm:pt modelId="{C0F7C112-3BB0-4FC5-A50E-EB1A87EDB0FE}" type="parTrans" cxnId="{D8CA8C6C-3400-48B4-8771-64DC7263792F}">
      <dgm:prSet/>
      <dgm:spPr/>
      <dgm:t>
        <a:bodyPr/>
        <a:lstStyle/>
        <a:p>
          <a:endParaRPr lang="ru-RU"/>
        </a:p>
      </dgm:t>
    </dgm:pt>
    <dgm:pt modelId="{3379784E-8C97-452C-B35B-F9AA8976A57A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 (ЕЖЕМЕСЯЧНО)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17C0F-F1D5-424A-8E32-8B5C67C8C2D9}" type="parTrans" cxnId="{EBDD3FD4-EA66-4BE4-A539-CB0BA60027EB}">
      <dgm:prSet/>
      <dgm:spPr/>
      <dgm:t>
        <a:bodyPr/>
        <a:lstStyle/>
        <a:p>
          <a:endParaRPr lang="ru-RU"/>
        </a:p>
      </dgm:t>
    </dgm:pt>
    <dgm:pt modelId="{92287157-1F85-4084-A711-881C69C6E3EA}" type="sibTrans" cxnId="{EBDD3FD4-EA66-4BE4-A539-CB0BA60027EB}">
      <dgm:prSet/>
      <dgm:spPr>
        <a:ln>
          <a:solidFill>
            <a:schemeClr val="accent4">
              <a:lumMod val="50000"/>
              <a:alpha val="41000"/>
            </a:schemeClr>
          </a:solidFill>
        </a:ln>
      </dgm:spPr>
      <dgm:t>
        <a:bodyPr/>
        <a:lstStyle/>
        <a:p>
          <a:endParaRPr lang="ru-RU"/>
        </a:p>
      </dgm:t>
    </dgm:pt>
    <dgm:pt modelId="{F7B3FDDD-6864-44DE-8702-DEB753539CC3}">
      <dgm:prSet custT="1"/>
      <dgm:spPr>
        <a:solidFill>
          <a:schemeClr val="accent4">
            <a:lumMod val="50000"/>
            <a:alpha val="15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 (ЕЖЕКВАРТАЛЬНО)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3B063-06DC-4363-A077-58860DD16D6A}" type="parTrans" cxnId="{2CA82E2F-2471-4882-8D8F-41D4402467BD}">
      <dgm:prSet/>
      <dgm:spPr/>
      <dgm:t>
        <a:bodyPr/>
        <a:lstStyle/>
        <a:p>
          <a:endParaRPr lang="ru-RU"/>
        </a:p>
      </dgm:t>
    </dgm:pt>
    <dgm:pt modelId="{1BC933FC-E5CD-4B57-96C3-D6B96D08D5DE}" type="sibTrans" cxnId="{2CA82E2F-2471-4882-8D8F-41D4402467BD}">
      <dgm:prSet/>
      <dgm:spPr/>
      <dgm:t>
        <a:bodyPr/>
        <a:lstStyle/>
        <a:p>
          <a:endParaRPr lang="ru-RU"/>
        </a:p>
      </dgm:t>
    </dgm:pt>
    <dgm:pt modelId="{B1D94514-E415-4320-974B-92F33275F7D8}" type="pres">
      <dgm:prSet presAssocID="{AAE4D349-972D-48DD-87CE-800601116AA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6CCDA9-E75C-4C24-AC45-5DF3A673E181}" type="pres">
      <dgm:prSet presAssocID="{AAE4D349-972D-48DD-87CE-800601116AAD}" presName="Name1" presStyleCnt="0"/>
      <dgm:spPr/>
    </dgm:pt>
    <dgm:pt modelId="{EE12027A-BA52-401B-93DF-83BA2A3EC66F}" type="pres">
      <dgm:prSet presAssocID="{AAE4D349-972D-48DD-87CE-800601116AAD}" presName="cycle" presStyleCnt="0"/>
      <dgm:spPr/>
    </dgm:pt>
    <dgm:pt modelId="{D915158A-2877-48DE-AC32-E3074C9B4A86}" type="pres">
      <dgm:prSet presAssocID="{AAE4D349-972D-48DD-87CE-800601116AAD}" presName="srcNode" presStyleLbl="node1" presStyleIdx="0" presStyleCnt="7"/>
      <dgm:spPr/>
    </dgm:pt>
    <dgm:pt modelId="{6431F3B2-57CC-4ADF-B9B8-F518077F894F}" type="pres">
      <dgm:prSet presAssocID="{AAE4D349-972D-48DD-87CE-800601116AAD}" presName="conn" presStyleLbl="parChTrans1D2" presStyleIdx="0" presStyleCnt="1" custLinFactNeighborX="-384" custLinFactNeighborY="-710"/>
      <dgm:spPr/>
      <dgm:t>
        <a:bodyPr/>
        <a:lstStyle/>
        <a:p>
          <a:endParaRPr lang="ru-RU"/>
        </a:p>
      </dgm:t>
    </dgm:pt>
    <dgm:pt modelId="{5B5CA652-0862-4C23-B121-1ABA4C8EA8F7}" type="pres">
      <dgm:prSet presAssocID="{AAE4D349-972D-48DD-87CE-800601116AAD}" presName="extraNode" presStyleLbl="node1" presStyleIdx="0" presStyleCnt="7"/>
      <dgm:spPr/>
    </dgm:pt>
    <dgm:pt modelId="{20862D57-D13D-475B-8970-A34B0EC85382}" type="pres">
      <dgm:prSet presAssocID="{AAE4D349-972D-48DD-87CE-800601116AAD}" presName="dstNode" presStyleLbl="node1" presStyleIdx="0" presStyleCnt="7"/>
      <dgm:spPr/>
    </dgm:pt>
    <dgm:pt modelId="{B42BED02-EDA3-4768-A724-3743DED839BC}" type="pres">
      <dgm:prSet presAssocID="{3379784E-8C97-452C-B35B-F9AA8976A57A}" presName="text_1" presStyleLbl="node1" presStyleIdx="0" presStyleCnt="7" custScaleX="100949" custLinFactNeighborX="162" custLinFactNeighborY="-22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BE497-B268-45CB-B9EC-61C57C5A4F23}" type="pres">
      <dgm:prSet presAssocID="{3379784E-8C97-452C-B35B-F9AA8976A57A}" presName="accent_1" presStyleCnt="0"/>
      <dgm:spPr/>
    </dgm:pt>
    <dgm:pt modelId="{EC848C40-CCED-44EA-A75B-47BA56E90193}" type="pres">
      <dgm:prSet presAssocID="{3379784E-8C97-452C-B35B-F9AA8976A57A}" presName="accentRepeatNode" presStyleLbl="solidFgAcc1" presStyleIdx="0" presStyleCnt="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B9C5B830-C622-4342-B824-377E75934B7B}" type="pres">
      <dgm:prSet presAssocID="{D8DE2119-A3E3-4781-AD00-BE9BD7C733B7}" presName="text_2" presStyleLbl="node1" presStyleIdx="1" presStyleCnt="7" custScaleX="97930" custScaleY="102806" custLinFactNeighborX="727" custLinFactNeighborY="-33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B0398-82CB-47F5-8FD8-9F5D0525105A}" type="pres">
      <dgm:prSet presAssocID="{D8DE2119-A3E3-4781-AD00-BE9BD7C733B7}" presName="accent_2" presStyleCnt="0"/>
      <dgm:spPr/>
    </dgm:pt>
    <dgm:pt modelId="{D6162928-09BD-412F-8E15-627139129080}" type="pres">
      <dgm:prSet presAssocID="{D8DE2119-A3E3-4781-AD00-BE9BD7C733B7}" presName="accentRepeatNode" presStyleLbl="solidFgAcc1" presStyleIdx="1" presStyleCnt="7" custLinFactNeighborX="-15070" custLinFactNeighborY="-1811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6DE87408-9C72-4897-B621-D69E45ADA14E}" type="pres">
      <dgm:prSet presAssocID="{4C1830DF-911B-431D-B3DA-AD03C402A28D}" presName="text_3" presStyleLbl="node1" presStyleIdx="2" presStyleCnt="7" custScaleX="99184" custScaleY="114963" custLinFactNeighborX="403" custLinFactNeighborY="-47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56783B-7D9C-4B4C-843B-F3F8DFA01611}" type="pres">
      <dgm:prSet presAssocID="{4C1830DF-911B-431D-B3DA-AD03C402A28D}" presName="accent_3" presStyleCnt="0"/>
      <dgm:spPr/>
    </dgm:pt>
    <dgm:pt modelId="{AFB864DB-33DD-4ECB-A6D0-4D12A4B4FB9A}" type="pres">
      <dgm:prSet presAssocID="{4C1830DF-911B-431D-B3DA-AD03C402A28D}" presName="accentRepeatNode" presStyleLbl="solidFgAcc1" presStyleIdx="2" presStyleCnt="7" custScaleX="111691" custScaleY="95287" custLinFactNeighborX="-15786" custLinFactNeighborY="-31657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2FC8A8CB-FA5F-421A-83CE-F6E7C28D55B9}" type="pres">
      <dgm:prSet presAssocID="{52F88587-ABC0-4E4B-A5FC-9E96AED7BACD}" presName="text_4" presStyleLbl="node1" presStyleIdx="3" presStyleCnt="7" custScaleX="100005" custScaleY="133394" custLinFactNeighborX="-58" custLinFactNeighborY="-51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3673B-6953-416B-B18F-B037F19B6ECF}" type="pres">
      <dgm:prSet presAssocID="{52F88587-ABC0-4E4B-A5FC-9E96AED7BACD}" presName="accent_4" presStyleCnt="0"/>
      <dgm:spPr/>
    </dgm:pt>
    <dgm:pt modelId="{A9C1C454-8472-481E-A7DC-089ADD20BECB}" type="pres">
      <dgm:prSet presAssocID="{52F88587-ABC0-4E4B-A5FC-9E96AED7BACD}" presName="accentRepeatNode" presStyleLbl="solidFgAcc1" presStyleIdx="3" presStyleCnt="7" custLinFactNeighborX="-7509" custLinFactNeighborY="-28974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3452273C-332C-4CC4-A613-AD90F9C1E963}" type="pres">
      <dgm:prSet presAssocID="{944C5D6D-5EB2-4A78-B517-D1631C7FA0F3}" presName="text_5" presStyleLbl="node1" presStyleIdx="4" presStyleCnt="7" custScaleX="95668" custScaleY="133394" custLinFactNeighborX="2168" custLinFactNeighborY="-49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F0467-C812-45C3-8A7A-A8BAB334DD51}" type="pres">
      <dgm:prSet presAssocID="{944C5D6D-5EB2-4A78-B517-D1631C7FA0F3}" presName="accent_5" presStyleCnt="0"/>
      <dgm:spPr/>
    </dgm:pt>
    <dgm:pt modelId="{997280DC-AC86-4800-924C-634D2BBE37EF}" type="pres">
      <dgm:prSet presAssocID="{944C5D6D-5EB2-4A78-B517-D1631C7FA0F3}" presName="accentRepeatNode" presStyleLbl="solidFgAcc1" presStyleIdx="4" presStyleCnt="7" custLinFactNeighborX="11492" custLinFactNeighborY="-18536"/>
      <dgm:spPr>
        <a:solidFill>
          <a:schemeClr val="accent4">
            <a:lumMod val="20000"/>
            <a:lumOff val="80000"/>
          </a:schemeClr>
        </a:solid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90FE4426-D2D0-4FA9-9DC6-CD3519E823CD}" type="pres">
      <dgm:prSet presAssocID="{935DCDCB-D683-43F3-AE14-8E07AC283D19}" presName="text_6" presStyleLbl="node1" presStyleIdx="5" presStyleCnt="7" custScaleX="95774" custScaleY="152982" custLinFactNeighborX="2060" custLinFactNeighborY="-17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8A229-3269-42F8-86D8-7DFEF8EFEAB1}" type="pres">
      <dgm:prSet presAssocID="{935DCDCB-D683-43F3-AE14-8E07AC283D19}" presName="accent_6" presStyleCnt="0"/>
      <dgm:spPr/>
    </dgm:pt>
    <dgm:pt modelId="{2E674B86-A1AC-496A-8E3A-08B26DE53605}" type="pres">
      <dgm:prSet presAssocID="{935DCDCB-D683-43F3-AE14-8E07AC283D19}" presName="accentRepeatNode" presStyleLbl="solidFgAcc1" presStyleIdx="5" presStyleCnt="7" custScaleX="102740" custScaleY="111496" custLinFactNeighborX="38349" custLinFactNeighborY="-490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4">
              <a:lumMod val="50000"/>
              <a:alpha val="27000"/>
            </a:schemeClr>
          </a:solidFill>
        </a:ln>
      </dgm:spPr>
      <dgm:t>
        <a:bodyPr/>
        <a:lstStyle/>
        <a:p>
          <a:endParaRPr lang="ru-RU"/>
        </a:p>
      </dgm:t>
    </dgm:pt>
    <dgm:pt modelId="{D3EA2524-6AB6-4009-9675-3C62439681CC}" type="pres">
      <dgm:prSet presAssocID="{F7B3FDDD-6864-44DE-8702-DEB753539CC3}" presName="text_7" presStyleLbl="node1" presStyleIdx="6" presStyleCnt="7" custScaleY="154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6C580-22D7-4469-8F47-E0F68C24D5D2}" type="pres">
      <dgm:prSet presAssocID="{F7B3FDDD-6864-44DE-8702-DEB753539CC3}" presName="accent_7" presStyleCnt="0"/>
      <dgm:spPr/>
    </dgm:pt>
    <dgm:pt modelId="{7070691D-C6C6-4BDC-9A19-B466E1AF8C2B}" type="pres">
      <dgm:prSet presAssocID="{F7B3FDDD-6864-44DE-8702-DEB753539CC3}" presName="accentRepeatNode" presStyleLbl="solidFgAcc1" presStyleIdx="6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ED7E55CA-31A7-42F5-BD56-C9948E0322B6}" type="presOf" srcId="{AAE4D349-972D-48DD-87CE-800601116AAD}" destId="{B1D94514-E415-4320-974B-92F33275F7D8}" srcOrd="0" destOrd="0" presId="urn:microsoft.com/office/officeart/2008/layout/VerticalCurvedList"/>
    <dgm:cxn modelId="{FC1C4A9F-4093-41E9-A106-84985639CF03}" type="presOf" srcId="{3379784E-8C97-452C-B35B-F9AA8976A57A}" destId="{B42BED02-EDA3-4768-A724-3743DED839BC}" srcOrd="0" destOrd="0" presId="urn:microsoft.com/office/officeart/2008/layout/VerticalCurvedList"/>
    <dgm:cxn modelId="{AA9EA5BF-66DB-42C2-BD8F-422B07D57386}" type="presOf" srcId="{935DCDCB-D683-43F3-AE14-8E07AC283D19}" destId="{90FE4426-D2D0-4FA9-9DC6-CD3519E823CD}" srcOrd="0" destOrd="0" presId="urn:microsoft.com/office/officeart/2008/layout/VerticalCurvedList"/>
    <dgm:cxn modelId="{22D241FE-D05D-44EE-967D-7FE2D866C184}" srcId="{AAE4D349-972D-48DD-87CE-800601116AAD}" destId="{52F88587-ABC0-4E4B-A5FC-9E96AED7BACD}" srcOrd="3" destOrd="0" parTransId="{F933874B-FEBF-4ABD-953C-D2E343E2AB67}" sibTransId="{234C199C-7CAC-4870-B4FC-AF547BB6CDDD}"/>
    <dgm:cxn modelId="{6D97C75D-48AC-4AC5-92CB-0F4C58145902}" srcId="{AAE4D349-972D-48DD-87CE-800601116AAD}" destId="{944C5D6D-5EB2-4A78-B517-D1631C7FA0F3}" srcOrd="4" destOrd="0" parTransId="{B4F8E4F2-3359-4B47-97F1-CC65F2DB6111}" sibTransId="{F6C8972B-7642-4DBC-A17B-830488A3C31F}"/>
    <dgm:cxn modelId="{2CA82E2F-2471-4882-8D8F-41D4402467BD}" srcId="{AAE4D349-972D-48DD-87CE-800601116AAD}" destId="{F7B3FDDD-6864-44DE-8702-DEB753539CC3}" srcOrd="6" destOrd="0" parTransId="{F923B063-06DC-4363-A077-58860DD16D6A}" sibTransId="{1BC933FC-E5CD-4B57-96C3-D6B96D08D5DE}"/>
    <dgm:cxn modelId="{CCC0AC97-5DE3-4634-91A5-1198D6259475}" srcId="{D8DE2119-A3E3-4781-AD00-BE9BD7C733B7}" destId="{D2F6442E-AA6C-4D44-A6A6-B7E049ECF022}" srcOrd="0" destOrd="0" parTransId="{17007149-5061-4836-9182-5F2532D60FDC}" sibTransId="{4C83B957-B4C2-48F8-A879-6F92F7F044C5}"/>
    <dgm:cxn modelId="{D9FB994D-2475-407E-B27D-6EC4C94C1659}" type="presOf" srcId="{52F88587-ABC0-4E4B-A5FC-9E96AED7BACD}" destId="{2FC8A8CB-FA5F-421A-83CE-F6E7C28D55B9}" srcOrd="0" destOrd="0" presId="urn:microsoft.com/office/officeart/2008/layout/VerticalCurvedList"/>
    <dgm:cxn modelId="{EBDD3FD4-EA66-4BE4-A539-CB0BA60027EB}" srcId="{AAE4D349-972D-48DD-87CE-800601116AAD}" destId="{3379784E-8C97-452C-B35B-F9AA8976A57A}" srcOrd="0" destOrd="0" parTransId="{3C617C0F-F1D5-424A-8E32-8B5C67C8C2D9}" sibTransId="{92287157-1F85-4084-A711-881C69C6E3EA}"/>
    <dgm:cxn modelId="{2E31FB05-91A0-4B9B-9BF9-D89BB7A08F72}" srcId="{AAE4D349-972D-48DD-87CE-800601116AAD}" destId="{D8DE2119-A3E3-4781-AD00-BE9BD7C733B7}" srcOrd="1" destOrd="0" parTransId="{99E9A981-72A9-4685-887F-F4EDECCF430D}" sibTransId="{80771C8D-BBFC-4940-89B1-E57734135256}"/>
    <dgm:cxn modelId="{57AAD88E-7FE9-4AD6-8348-267CE01AD4C2}" type="presOf" srcId="{F7B3FDDD-6864-44DE-8702-DEB753539CC3}" destId="{D3EA2524-6AB6-4009-9675-3C62439681CC}" srcOrd="0" destOrd="0" presId="urn:microsoft.com/office/officeart/2008/layout/VerticalCurvedList"/>
    <dgm:cxn modelId="{6549DEDE-313C-4D2C-8141-AB0FE5412142}" srcId="{AAE4D349-972D-48DD-87CE-800601116AAD}" destId="{935DCDCB-D683-43F3-AE14-8E07AC283D19}" srcOrd="5" destOrd="0" parTransId="{52DF6081-351C-4CC5-B303-62225ADA431E}" sibTransId="{739AD047-6E9C-4A15-8DE5-063D31C2505F}"/>
    <dgm:cxn modelId="{7DCBBCDA-8EDE-474D-A9E3-CC88AE83294D}" type="presOf" srcId="{92287157-1F85-4084-A711-881C69C6E3EA}" destId="{6431F3B2-57CC-4ADF-B9B8-F518077F894F}" srcOrd="0" destOrd="0" presId="urn:microsoft.com/office/officeart/2008/layout/VerticalCurvedList"/>
    <dgm:cxn modelId="{B0B9730F-ED1A-4095-9D71-572E03ACA528}" type="presOf" srcId="{D2F6442E-AA6C-4D44-A6A6-B7E049ECF022}" destId="{B9C5B830-C622-4342-B824-377E75934B7B}" srcOrd="0" destOrd="1" presId="urn:microsoft.com/office/officeart/2008/layout/VerticalCurvedList"/>
    <dgm:cxn modelId="{58EB13B2-0DEC-448C-BAFA-522E853E413A}" type="presOf" srcId="{4C1830DF-911B-431D-B3DA-AD03C402A28D}" destId="{6DE87408-9C72-4897-B621-D69E45ADA14E}" srcOrd="0" destOrd="0" presId="urn:microsoft.com/office/officeart/2008/layout/VerticalCurvedList"/>
    <dgm:cxn modelId="{363F595E-C713-4F4E-A0BA-0000AB0D2C62}" type="presOf" srcId="{D8DE2119-A3E3-4781-AD00-BE9BD7C733B7}" destId="{B9C5B830-C622-4342-B824-377E75934B7B}" srcOrd="0" destOrd="0" presId="urn:microsoft.com/office/officeart/2008/layout/VerticalCurvedList"/>
    <dgm:cxn modelId="{D8CA8C6C-3400-48B4-8771-64DC7263792F}" srcId="{AAE4D349-972D-48DD-87CE-800601116AAD}" destId="{4C1830DF-911B-431D-B3DA-AD03C402A28D}" srcOrd="2" destOrd="0" parTransId="{C0F7C112-3BB0-4FC5-A50E-EB1A87EDB0FE}" sibTransId="{85B7BC17-CF73-4CF4-BAA5-8C936AC191DB}"/>
    <dgm:cxn modelId="{FFB55268-99B2-41EE-BF4B-C6EE7EDFA17C}" type="presOf" srcId="{944C5D6D-5EB2-4A78-B517-D1631C7FA0F3}" destId="{3452273C-332C-4CC4-A613-AD90F9C1E963}" srcOrd="0" destOrd="0" presId="urn:microsoft.com/office/officeart/2008/layout/VerticalCurvedList"/>
    <dgm:cxn modelId="{0A7252B6-644B-41EB-8B9D-4AEAFEDEF178}" type="presParOf" srcId="{B1D94514-E415-4320-974B-92F33275F7D8}" destId="{F96CCDA9-E75C-4C24-AC45-5DF3A673E181}" srcOrd="0" destOrd="0" presId="urn:microsoft.com/office/officeart/2008/layout/VerticalCurvedList"/>
    <dgm:cxn modelId="{8EDFDFE1-6F09-44C5-8563-06646F33E49F}" type="presParOf" srcId="{F96CCDA9-E75C-4C24-AC45-5DF3A673E181}" destId="{EE12027A-BA52-401B-93DF-83BA2A3EC66F}" srcOrd="0" destOrd="0" presId="urn:microsoft.com/office/officeart/2008/layout/VerticalCurvedList"/>
    <dgm:cxn modelId="{CB6D3363-5F27-48D1-8B94-8681ED8D8A90}" type="presParOf" srcId="{EE12027A-BA52-401B-93DF-83BA2A3EC66F}" destId="{D915158A-2877-48DE-AC32-E3074C9B4A86}" srcOrd="0" destOrd="0" presId="urn:microsoft.com/office/officeart/2008/layout/VerticalCurvedList"/>
    <dgm:cxn modelId="{18CA8737-6AAB-4298-9A3B-715729D7340B}" type="presParOf" srcId="{EE12027A-BA52-401B-93DF-83BA2A3EC66F}" destId="{6431F3B2-57CC-4ADF-B9B8-F518077F894F}" srcOrd="1" destOrd="0" presId="urn:microsoft.com/office/officeart/2008/layout/VerticalCurvedList"/>
    <dgm:cxn modelId="{0A1FD0A1-BAC2-4273-9799-CE794AAA7C58}" type="presParOf" srcId="{EE12027A-BA52-401B-93DF-83BA2A3EC66F}" destId="{5B5CA652-0862-4C23-B121-1ABA4C8EA8F7}" srcOrd="2" destOrd="0" presId="urn:microsoft.com/office/officeart/2008/layout/VerticalCurvedList"/>
    <dgm:cxn modelId="{A238413E-4580-45DC-8487-B2EA47E9C4E8}" type="presParOf" srcId="{EE12027A-BA52-401B-93DF-83BA2A3EC66F}" destId="{20862D57-D13D-475B-8970-A34B0EC85382}" srcOrd="3" destOrd="0" presId="urn:microsoft.com/office/officeart/2008/layout/VerticalCurvedList"/>
    <dgm:cxn modelId="{B4789D24-EB19-43E7-85F8-2C9E0CE35505}" type="presParOf" srcId="{F96CCDA9-E75C-4C24-AC45-5DF3A673E181}" destId="{B42BED02-EDA3-4768-A724-3743DED839BC}" srcOrd="1" destOrd="0" presId="urn:microsoft.com/office/officeart/2008/layout/VerticalCurvedList"/>
    <dgm:cxn modelId="{EDBB4919-DEDD-4B67-8DB4-19E367E97CBA}" type="presParOf" srcId="{F96CCDA9-E75C-4C24-AC45-5DF3A673E181}" destId="{38ABE497-B268-45CB-B9EC-61C57C5A4F23}" srcOrd="2" destOrd="0" presId="urn:microsoft.com/office/officeart/2008/layout/VerticalCurvedList"/>
    <dgm:cxn modelId="{FC2E005E-DE75-4B97-8843-5800E9CCBBBA}" type="presParOf" srcId="{38ABE497-B268-45CB-B9EC-61C57C5A4F23}" destId="{EC848C40-CCED-44EA-A75B-47BA56E90193}" srcOrd="0" destOrd="0" presId="urn:microsoft.com/office/officeart/2008/layout/VerticalCurvedList"/>
    <dgm:cxn modelId="{BECDF180-A39A-450B-A1A0-65BF29920486}" type="presParOf" srcId="{F96CCDA9-E75C-4C24-AC45-5DF3A673E181}" destId="{B9C5B830-C622-4342-B824-377E75934B7B}" srcOrd="3" destOrd="0" presId="urn:microsoft.com/office/officeart/2008/layout/VerticalCurvedList"/>
    <dgm:cxn modelId="{3B90772D-EB33-40E0-8D97-32B0F0F021EC}" type="presParOf" srcId="{F96CCDA9-E75C-4C24-AC45-5DF3A673E181}" destId="{56FB0398-82CB-47F5-8FD8-9F5D0525105A}" srcOrd="4" destOrd="0" presId="urn:microsoft.com/office/officeart/2008/layout/VerticalCurvedList"/>
    <dgm:cxn modelId="{FC7E7783-5E2B-4CB4-BFE5-0CCBCC66C65C}" type="presParOf" srcId="{56FB0398-82CB-47F5-8FD8-9F5D0525105A}" destId="{D6162928-09BD-412F-8E15-627139129080}" srcOrd="0" destOrd="0" presId="urn:microsoft.com/office/officeart/2008/layout/VerticalCurvedList"/>
    <dgm:cxn modelId="{B93680DE-8FED-4571-A01B-32DD14CA9F42}" type="presParOf" srcId="{F96CCDA9-E75C-4C24-AC45-5DF3A673E181}" destId="{6DE87408-9C72-4897-B621-D69E45ADA14E}" srcOrd="5" destOrd="0" presId="urn:microsoft.com/office/officeart/2008/layout/VerticalCurvedList"/>
    <dgm:cxn modelId="{6C359027-C0BA-4C3F-8F00-66DE7CC44DB4}" type="presParOf" srcId="{F96CCDA9-E75C-4C24-AC45-5DF3A673E181}" destId="{BA56783B-7D9C-4B4C-843B-F3F8DFA01611}" srcOrd="6" destOrd="0" presId="urn:microsoft.com/office/officeart/2008/layout/VerticalCurvedList"/>
    <dgm:cxn modelId="{BCC2193C-98DE-48A3-96D0-34D420A3DD62}" type="presParOf" srcId="{BA56783B-7D9C-4B4C-843B-F3F8DFA01611}" destId="{AFB864DB-33DD-4ECB-A6D0-4D12A4B4FB9A}" srcOrd="0" destOrd="0" presId="urn:microsoft.com/office/officeart/2008/layout/VerticalCurvedList"/>
    <dgm:cxn modelId="{D8D7E4CF-E101-4F5C-9C2B-4940E30D54F3}" type="presParOf" srcId="{F96CCDA9-E75C-4C24-AC45-5DF3A673E181}" destId="{2FC8A8CB-FA5F-421A-83CE-F6E7C28D55B9}" srcOrd="7" destOrd="0" presId="urn:microsoft.com/office/officeart/2008/layout/VerticalCurvedList"/>
    <dgm:cxn modelId="{2DA8C650-B1F2-4231-B45D-2D639CAC9E5C}" type="presParOf" srcId="{F96CCDA9-E75C-4C24-AC45-5DF3A673E181}" destId="{3083673B-6953-416B-B18F-B037F19B6ECF}" srcOrd="8" destOrd="0" presId="urn:microsoft.com/office/officeart/2008/layout/VerticalCurvedList"/>
    <dgm:cxn modelId="{B187F431-E694-4D36-A18E-FF7ED29627A3}" type="presParOf" srcId="{3083673B-6953-416B-B18F-B037F19B6ECF}" destId="{A9C1C454-8472-481E-A7DC-089ADD20BECB}" srcOrd="0" destOrd="0" presId="urn:microsoft.com/office/officeart/2008/layout/VerticalCurvedList"/>
    <dgm:cxn modelId="{63EFAFFB-39BB-43CD-A14A-9C93AFA6C9DB}" type="presParOf" srcId="{F96CCDA9-E75C-4C24-AC45-5DF3A673E181}" destId="{3452273C-332C-4CC4-A613-AD90F9C1E963}" srcOrd="9" destOrd="0" presId="urn:microsoft.com/office/officeart/2008/layout/VerticalCurvedList"/>
    <dgm:cxn modelId="{22CB3090-57F6-447E-B845-57FE12931EAA}" type="presParOf" srcId="{F96CCDA9-E75C-4C24-AC45-5DF3A673E181}" destId="{BBEF0467-C812-45C3-8A7A-A8BAB334DD51}" srcOrd="10" destOrd="0" presId="urn:microsoft.com/office/officeart/2008/layout/VerticalCurvedList"/>
    <dgm:cxn modelId="{725ECBBD-7BFC-426D-B473-16616956BF09}" type="presParOf" srcId="{BBEF0467-C812-45C3-8A7A-A8BAB334DD51}" destId="{997280DC-AC86-4800-924C-634D2BBE37EF}" srcOrd="0" destOrd="0" presId="urn:microsoft.com/office/officeart/2008/layout/VerticalCurvedList"/>
    <dgm:cxn modelId="{EBB0B7C3-2DF4-4B19-9F1B-8EAA436883C4}" type="presParOf" srcId="{F96CCDA9-E75C-4C24-AC45-5DF3A673E181}" destId="{90FE4426-D2D0-4FA9-9DC6-CD3519E823CD}" srcOrd="11" destOrd="0" presId="urn:microsoft.com/office/officeart/2008/layout/VerticalCurvedList"/>
    <dgm:cxn modelId="{22F90172-86A4-4222-84E6-0FB7EBB612F9}" type="presParOf" srcId="{F96CCDA9-E75C-4C24-AC45-5DF3A673E181}" destId="{E738A229-3269-42F8-86D8-7DFEF8EFEAB1}" srcOrd="12" destOrd="0" presId="urn:microsoft.com/office/officeart/2008/layout/VerticalCurvedList"/>
    <dgm:cxn modelId="{CED234D9-F82F-4B39-B5EF-58451DB293FD}" type="presParOf" srcId="{E738A229-3269-42F8-86D8-7DFEF8EFEAB1}" destId="{2E674B86-A1AC-496A-8E3A-08B26DE53605}" srcOrd="0" destOrd="0" presId="urn:microsoft.com/office/officeart/2008/layout/VerticalCurvedList"/>
    <dgm:cxn modelId="{5297EFAA-5DDB-4C99-AF5E-13E679E549B4}" type="presParOf" srcId="{F96CCDA9-E75C-4C24-AC45-5DF3A673E181}" destId="{D3EA2524-6AB6-4009-9675-3C62439681CC}" srcOrd="13" destOrd="0" presId="urn:microsoft.com/office/officeart/2008/layout/VerticalCurvedList"/>
    <dgm:cxn modelId="{5209E5B1-910E-4388-A877-8606076B400D}" type="presParOf" srcId="{F96CCDA9-E75C-4C24-AC45-5DF3A673E181}" destId="{1506C580-22D7-4469-8F47-E0F68C24D5D2}" srcOrd="14" destOrd="0" presId="urn:microsoft.com/office/officeart/2008/layout/VerticalCurvedList"/>
    <dgm:cxn modelId="{1FE27A02-AE04-4D16-BD69-8EB271362014}" type="presParOf" srcId="{1506C580-22D7-4469-8F47-E0F68C24D5D2}" destId="{7070691D-C6C6-4BDC-9A19-B466E1AF8C2B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31F3B2-57CC-4ADF-B9B8-F518077F894F}">
      <dsp:nvSpPr>
        <dsp:cNvPr id="0" name=""/>
        <dsp:cNvSpPr/>
      </dsp:nvSpPr>
      <dsp:spPr>
        <a:xfrm>
          <a:off x="-5926056" y="-956362"/>
          <a:ext cx="7039471" cy="7039471"/>
        </a:xfrm>
        <a:prstGeom prst="blockArc">
          <a:avLst>
            <a:gd name="adj1" fmla="val 18900000"/>
            <a:gd name="adj2" fmla="val 2700000"/>
            <a:gd name="adj3" fmla="val 307"/>
          </a:avLst>
        </a:prstGeom>
        <a:noFill/>
        <a:ln w="25400" cap="flat" cmpd="sng" algn="ctr">
          <a:solidFill>
            <a:schemeClr val="accent4">
              <a:lumMod val="50000"/>
              <a:alpha val="41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BED02-EDA3-4768-A724-3743DED839BC}">
      <dsp:nvSpPr>
        <dsp:cNvPr id="0" name=""/>
        <dsp:cNvSpPr/>
      </dsp:nvSpPr>
      <dsp:spPr>
        <a:xfrm>
          <a:off x="328190" y="130014"/>
          <a:ext cx="7100906" cy="475272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по поступлениям и выбытиям (ф. 0503151) (по бюджетам ГВФ РФ) (ЕЖЕМЕСЯЧНО)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8190" y="130014"/>
        <a:ext cx="7100906" cy="475272"/>
      </dsp:txXfrm>
    </dsp:sp>
    <dsp:sp modelId="{EC848C40-CCED-44EA-A75B-47BA56E90193}">
      <dsp:nvSpPr>
        <dsp:cNvPr id="0" name=""/>
        <dsp:cNvSpPr/>
      </dsp:nvSpPr>
      <dsp:spPr>
        <a:xfrm>
          <a:off x="53127" y="176852"/>
          <a:ext cx="594090" cy="59409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C5B830-C622-4342-B824-377E75934B7B}">
      <dsp:nvSpPr>
        <dsp:cNvPr id="0" name=""/>
        <dsp:cNvSpPr/>
      </dsp:nvSpPr>
      <dsp:spPr>
        <a:xfrm>
          <a:off x="896932" y="784031"/>
          <a:ext cx="6467053" cy="488608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t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Консолидированный отчет о кассовых поступлениях и выбытиях (ф.0503152)  (ЕЖЕМЕСЯЧНО)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896932" y="784031"/>
        <a:ext cx="6467053" cy="488608"/>
      </dsp:txXfrm>
    </dsp:sp>
    <dsp:sp modelId="{D6162928-09BD-412F-8E15-627139129080}">
      <dsp:nvSpPr>
        <dsp:cNvPr id="0" name=""/>
        <dsp:cNvSpPr/>
      </dsp:nvSpPr>
      <dsp:spPr>
        <a:xfrm>
          <a:off x="393999" y="782547"/>
          <a:ext cx="594090" cy="59409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E87408-9C72-4897-B621-D69E45ADA14E}">
      <dsp:nvSpPr>
        <dsp:cNvPr id="0" name=""/>
        <dsp:cNvSpPr/>
      </dsp:nvSpPr>
      <dsp:spPr>
        <a:xfrm>
          <a:off x="1068075" y="1400437"/>
          <a:ext cx="6315931" cy="546387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операциях по поступлениям в бюджетную систему Российской Федерации, учитываемым органами Федерального казначейства (ф. 0503153) (ЕЖЕМЕСЯЧНО)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68075" y="1400437"/>
        <a:ext cx="6315931" cy="546387"/>
      </dsp:txXfrm>
    </dsp:sp>
    <dsp:sp modelId="{AFB864DB-33DD-4ECB-A6D0-4D12A4B4FB9A}">
      <dsp:nvSpPr>
        <dsp:cNvPr id="0" name=""/>
        <dsp:cNvSpPr/>
      </dsp:nvSpPr>
      <dsp:spPr>
        <a:xfrm>
          <a:off x="590876" y="1428910"/>
          <a:ext cx="663545" cy="56609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8A8CB-FA5F-421A-83CE-F6E7C28D55B9}">
      <dsp:nvSpPr>
        <dsp:cNvPr id="0" name=""/>
        <dsp:cNvSpPr/>
      </dsp:nvSpPr>
      <dsp:spPr>
        <a:xfrm>
          <a:off x="1087932" y="2050569"/>
          <a:ext cx="6292900" cy="633984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lvl="0" algn="l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Справка о перечислении межбюджетных трансфертов из федерального бюджета в бюджеты бюджетной системы РФ (ф. 1521462) (ЕЖЕМЕСЯЧНО)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87932" y="2050569"/>
        <a:ext cx="6292900" cy="633984"/>
      </dsp:txXfrm>
    </dsp:sp>
    <dsp:sp modelId="{A9C1C454-8472-481E-A7DC-089ADD20BECB}">
      <dsp:nvSpPr>
        <dsp:cNvPr id="0" name=""/>
        <dsp:cNvSpPr/>
      </dsp:nvSpPr>
      <dsp:spPr>
        <a:xfrm>
          <a:off x="750083" y="2144176"/>
          <a:ext cx="594090" cy="59409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2273C-332C-4CC4-A613-AD90F9C1E963}">
      <dsp:nvSpPr>
        <dsp:cNvPr id="0" name=""/>
        <dsp:cNvSpPr/>
      </dsp:nvSpPr>
      <dsp:spPr>
        <a:xfrm>
          <a:off x="1292416" y="2775140"/>
          <a:ext cx="6092036" cy="633984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Баланс по операциям со средствами бюджетных, автономных учреждений и иных юридических лиц (ф. 1503154) (ЕЖЕКВАРТАЛЬНО)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2416" y="2775140"/>
        <a:ext cx="6092036" cy="633984"/>
      </dsp:txXfrm>
    </dsp:sp>
    <dsp:sp modelId="{997280DC-AC86-4800-924C-634D2BBE37EF}">
      <dsp:nvSpPr>
        <dsp:cNvPr id="0" name=""/>
        <dsp:cNvSpPr/>
      </dsp:nvSpPr>
      <dsp:spPr>
        <a:xfrm>
          <a:off x="787659" y="2919514"/>
          <a:ext cx="594090" cy="594090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FE4426-D2D0-4FA9-9DC6-CD3519E823CD}">
      <dsp:nvSpPr>
        <dsp:cNvPr id="0" name=""/>
        <dsp:cNvSpPr/>
      </dsp:nvSpPr>
      <dsp:spPr>
        <a:xfrm>
          <a:off x="1056148" y="3590631"/>
          <a:ext cx="6324676" cy="727080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 поступлении и выбытии средств бюджетных, автономных учреждений и иных юридических лиц (ф. 1503155) (ЕЖЕКВАРТАЛЬНО)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56148" y="3590631"/>
        <a:ext cx="6324676" cy="727080"/>
      </dsp:txXfrm>
    </dsp:sp>
    <dsp:sp modelId="{2E674B86-A1AC-496A-8E3A-08B26DE53605}">
      <dsp:nvSpPr>
        <dsp:cNvPr id="0" name=""/>
        <dsp:cNvSpPr/>
      </dsp:nvSpPr>
      <dsp:spPr>
        <a:xfrm>
          <a:off x="703217" y="3679161"/>
          <a:ext cx="610368" cy="6623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4">
              <a:lumMod val="50000"/>
              <a:alpha val="27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EA2524-6AB6-4009-9675-3C62439681CC}">
      <dsp:nvSpPr>
        <dsp:cNvPr id="0" name=""/>
        <dsp:cNvSpPr/>
      </dsp:nvSpPr>
      <dsp:spPr>
        <a:xfrm>
          <a:off x="350172" y="4386296"/>
          <a:ext cx="7034152" cy="733026"/>
        </a:xfrm>
        <a:prstGeom prst="rect">
          <a:avLst/>
        </a:prstGeom>
        <a:solidFill>
          <a:schemeClr val="accent4">
            <a:lumMod val="50000"/>
            <a:alpha val="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7247" tIns="35560" rIns="35560" bIns="355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Расшифровка остатков средств во временном распоряжении к Балансу по поступлениям и выбытиям бюджетных средств (Ф. 0503140) (ф. 0531341) (ЕЖЕКВАРТАЛЬНО)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0172" y="4386296"/>
        <a:ext cx="7034152" cy="733026"/>
      </dsp:txXfrm>
    </dsp:sp>
    <dsp:sp modelId="{7070691D-C6C6-4BDC-9A19-B466E1AF8C2B}">
      <dsp:nvSpPr>
        <dsp:cNvPr id="0" name=""/>
        <dsp:cNvSpPr/>
      </dsp:nvSpPr>
      <dsp:spPr>
        <a:xfrm>
          <a:off x="53127" y="4455764"/>
          <a:ext cx="594090" cy="594090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78FDB49-AAD8-47FE-AE9A-2FFF6E8F10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28281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8BE187DD-7B37-4727-9CE6-1D6DC031F52F}" type="slidenum">
              <a:rPr lang="ru-RU" altLang="ru-RU" sz="1200" smtClean="0"/>
              <a:pPr>
                <a:spcBef>
                  <a:spcPct val="0"/>
                </a:spcBef>
              </a:pPr>
              <a:t>14</a:t>
            </a:fld>
            <a:endParaRPr lang="ru-RU" alt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FDB49-AAD8-47FE-AE9A-2FFF6E8F1046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1635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CEF96-F17C-4717-9DE8-BED66399AE1C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0DDA9-88AD-48A2-850C-1450F29882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772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2380E-38A2-491F-A751-C4989BFF5481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43F5-BC61-4E72-8CDC-F706B46C58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432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3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7" y="274643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EE1A1-BEF6-4729-A147-ADA3463EB8DB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38BD-85B1-401B-8FB0-F041BBD6847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8207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00" y="274640"/>
            <a:ext cx="89154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6B180E4D-7DAD-4FF5-9CFB-36F52E66167F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EAF4C800-16B7-417B-8F32-F79C3A46CE0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DD0D1-33C9-4B21-BCDD-77927BCB4F0E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85FB0-580E-410A-B989-F3E5F077D36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79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1C919-C171-48FF-A025-BF84AAE64693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0DFA2-5DC5-4B68-ACBD-7DE3F02AC2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065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5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688B-51C0-410D-9600-E27A03EEE575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ADDB-B374-4FDB-A125-FEB9915B4A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146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DE48-3A6C-4275-9A24-FE31531D98A7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66338-AE4B-49BD-926C-CB406AC4022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523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CE5C-685D-466E-B301-15BAB667600E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47E46-7BE3-45BE-837B-DABA0061FD3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700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21D6-2DE5-421C-BD37-1C95FDF10065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D34F-E9EC-4F6E-88FC-145051106D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445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30DC-04EE-4CA5-9E6B-7EB587C4C779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68D0-0657-4C0F-BD59-E2D13C441E4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496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BD910-958A-42ED-AD81-4598FC57B874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5B6B1-CF3E-4CF3-936C-71ED67D73CC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6830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5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DFD1A-95C9-4274-B88F-69A4016F7043}" type="datetime1">
              <a:rPr lang="ru-RU" smtClean="0"/>
              <a:pPr/>
              <a:t>20.09.2017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EFD66-3D74-4BC2-8FE5-7C507CA81F0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309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4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3.png"/><Relationship Id="rId1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5" name="Picture 3" descr="C:\Users\User\Desktop\Bacon-Wallpaper-1800x288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95352"/>
            <a:ext cx="9920516" cy="6228231"/>
          </a:xfrm>
          <a:prstGeom prst="rect">
            <a:avLst/>
          </a:prstGeom>
          <a:gradFill>
            <a:gsLst>
              <a:gs pos="0">
                <a:srgbClr val="DDEBCF"/>
              </a:gs>
              <a:gs pos="33000">
                <a:srgbClr val="9CB86E"/>
              </a:gs>
              <a:gs pos="100000">
                <a:srgbClr val="156B13"/>
              </a:gs>
            </a:gsLst>
            <a:lin ang="5400000" scaled="0"/>
          </a:gra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488951" y="933787"/>
            <a:ext cx="9204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0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3000" b="1" i="1" dirty="0">
              <a:latin typeface="Times New Roman" pitchFamily="18" charset="0"/>
            </a:endParaRPr>
          </a:p>
        </p:txBody>
      </p:sp>
      <p:pic>
        <p:nvPicPr>
          <p:cNvPr id="205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10"/>
          <p:cNvSpPr>
            <a:spLocks noChangeArrowheads="1"/>
          </p:cNvSpPr>
          <p:nvPr/>
        </p:nvSpPr>
        <p:spPr bwMode="auto">
          <a:xfrm>
            <a:off x="1857375" y="188914"/>
            <a:ext cx="66246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 </a:t>
            </a:r>
          </a:p>
        </p:txBody>
      </p:sp>
      <p:sp>
        <p:nvSpPr>
          <p:cNvPr id="1075204" name="Rectangle 4"/>
          <p:cNvSpPr>
            <a:spLocks noChangeArrowheads="1"/>
          </p:cNvSpPr>
          <p:nvPr/>
        </p:nvSpPr>
        <p:spPr bwMode="auto">
          <a:xfrm>
            <a:off x="549768" y="2168862"/>
            <a:ext cx="882098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963613"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формирования бюджетной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отчетности территориальными органами Федерального казначейства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представления ее в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Межрегиональное операционное управление Федерального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казначейства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72979" y="5265243"/>
            <a:ext cx="48155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Кашурина Лариса Валерьевна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Начальник Отдела консолидированной, бюджетной и бухгалтерской отчетности Межрегионального операционного управления Федерального казначейства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92572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10</a:t>
            </a:fld>
            <a:endParaRPr lang="ru-RU" dirty="0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82470" y="825954"/>
            <a:ext cx="9565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отправки бюджетной отчетности</a:t>
            </a:r>
            <a:endParaRPr lang="ru-RU" sz="2400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555" y="1441167"/>
            <a:ext cx="3780420" cy="4823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Скругленная прямоугольная выноска 31"/>
          <p:cNvSpPr/>
          <p:nvPr/>
        </p:nvSpPr>
        <p:spPr>
          <a:xfrm>
            <a:off x="6260250" y="2078850"/>
            <a:ext cx="2880320" cy="3240360"/>
          </a:xfrm>
          <a:prstGeom prst="wedgeRoundRectCallout">
            <a:avLst>
              <a:gd name="adj1" fmla="val -126757"/>
              <a:gd name="adj2" fmla="val -2094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 отчетности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МОУ ФК 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«Отправка в ЦАФК»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2961676" y="3371850"/>
            <a:ext cx="787587" cy="468746"/>
          </a:xfrm>
          <a:prstGeom prst="line">
            <a:avLst/>
          </a:prstGeom>
          <a:ln cmpd="sng">
            <a:solidFill>
              <a:srgbClr val="FF0000"/>
            </a:solidFill>
            <a:head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961676" y="3383995"/>
            <a:ext cx="787587" cy="468746"/>
          </a:xfrm>
          <a:prstGeom prst="line">
            <a:avLst/>
          </a:prstGeom>
          <a:ln cmpd="sng">
            <a:solidFill>
              <a:srgbClr val="FF0000"/>
            </a:solidFill>
            <a:headEnd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150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11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7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497505" y="1323072"/>
            <a:ext cx="9140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2F06A2"/>
                </a:solidFill>
              </a:rPr>
              <a:t>Отправка протоколов форматного, внутридокументного, внешнего </a:t>
            </a:r>
            <a:endParaRPr lang="ru-RU" b="1" dirty="0" smtClean="0">
              <a:solidFill>
                <a:srgbClr val="2F06A2"/>
              </a:solidFill>
            </a:endParaRPr>
          </a:p>
          <a:p>
            <a:pPr algn="ctr"/>
            <a:r>
              <a:rPr lang="ru-RU" b="1" dirty="0" smtClean="0">
                <a:solidFill>
                  <a:srgbClr val="2F06A2"/>
                </a:solidFill>
              </a:rPr>
              <a:t>и </a:t>
            </a:r>
            <a:r>
              <a:rPr lang="ru-RU" b="1" dirty="0">
                <a:solidFill>
                  <a:srgbClr val="2F06A2"/>
                </a:solidFill>
              </a:rPr>
              <a:t>междокументного контроля по бюджетной отчетности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212" y="2570162"/>
            <a:ext cx="1593761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4910" y="2321087"/>
            <a:ext cx="1144362" cy="90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3310" y="4075928"/>
            <a:ext cx="126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МОУ ФК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7239533" y="3496746"/>
            <a:ext cx="103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ТОФК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2702749" y="2849408"/>
            <a:ext cx="1845205" cy="373217"/>
          </a:xfrm>
          <a:prstGeom prst="homePlate">
            <a:avLst/>
          </a:prstGeom>
          <a:solidFill>
            <a:srgbClr val="CCECFF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6CC"/>
                </a:solidFill>
              </a:rPr>
              <a:t>по СЭД</a:t>
            </a:r>
          </a:p>
        </p:txBody>
      </p:sp>
      <p:sp>
        <p:nvSpPr>
          <p:cNvPr id="39" name="Пятиугольник 38"/>
          <p:cNvSpPr/>
          <p:nvPr/>
        </p:nvSpPr>
        <p:spPr>
          <a:xfrm>
            <a:off x="2704846" y="3481538"/>
            <a:ext cx="1845205" cy="369255"/>
          </a:xfrm>
          <a:prstGeom prst="homePlate">
            <a:avLst/>
          </a:prstGeom>
          <a:solidFill>
            <a:srgbClr val="CCECFF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0066CC"/>
                </a:solidFill>
              </a:rPr>
              <a:t>п</a:t>
            </a:r>
            <a:r>
              <a:rPr lang="ru-RU" b="1" dirty="0" smtClean="0">
                <a:solidFill>
                  <a:srgbClr val="0066CC"/>
                </a:solidFill>
              </a:rPr>
              <a:t>о СУФД</a:t>
            </a:r>
            <a:endParaRPr lang="ru-RU" b="1" dirty="0">
              <a:solidFill>
                <a:srgbClr val="0066CC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4550051" y="2725331"/>
            <a:ext cx="1035115" cy="1873799"/>
          </a:xfrm>
          <a:prstGeom prst="chevron">
            <a:avLst>
              <a:gd name="adj" fmla="val 56441"/>
            </a:avLst>
          </a:prstGeom>
          <a:solidFill>
            <a:srgbClr val="CCECFF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9272" y="3103007"/>
            <a:ext cx="113982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533" y="4004707"/>
            <a:ext cx="113982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5085" y="3036016"/>
            <a:ext cx="1139825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Пятиугольник 52"/>
          <p:cNvSpPr/>
          <p:nvPr/>
        </p:nvSpPr>
        <p:spPr>
          <a:xfrm>
            <a:off x="2788310" y="4058982"/>
            <a:ext cx="1845205" cy="369255"/>
          </a:xfrm>
          <a:prstGeom prst="homePlate">
            <a:avLst/>
          </a:prstGeom>
          <a:solidFill>
            <a:srgbClr val="CCECFF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b="1" dirty="0">
              <a:solidFill>
                <a:srgbClr val="0066CC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4644" y="4015383"/>
            <a:ext cx="785607" cy="51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5105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12</a:t>
            </a:fld>
            <a:endParaRPr lang="ru-RU" dirty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1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833800" y="4281917"/>
            <a:ext cx="8727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pc="20" dirty="0" smtClean="0">
                <a:latin typeface="Times New Roman" pitchFamily="18" charset="0"/>
              </a:rPr>
              <a:t> </a:t>
            </a:r>
            <a:endParaRPr lang="ru-RU" b="1" spc="20" dirty="0">
              <a:latin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615" y="778640"/>
            <a:ext cx="92769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1600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протоколов форматного, </a:t>
            </a:r>
            <a:r>
              <a:rPr lang="ru-RU" sz="1600" b="1" dirty="0" err="1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внутридокументного</a:t>
            </a:r>
            <a:r>
              <a:rPr lang="ru-RU" sz="1600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, внешнего </a:t>
            </a:r>
            <a:r>
              <a:rPr lang="ru-RU" sz="1600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err="1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междокументного</a:t>
            </a:r>
            <a:r>
              <a:rPr lang="ru-RU" sz="1600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 контроля по бюджетной отчетности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277" y="2294611"/>
            <a:ext cx="7875875" cy="4273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797" y="1285783"/>
            <a:ext cx="1176005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21802" y="1342193"/>
            <a:ext cx="83467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ТОФК, используя кнопку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 верхней панели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программы АСФК «Приложение»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может видеть  все вложения к Отчету, а именно, протоколы форматного,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внутридокументного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внешнего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междокументного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контроля по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бюджетной отчетности.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59152" y="1342193"/>
            <a:ext cx="720080" cy="51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 descr="R:\22_Отдел отчетности о кассовом исполнении бюджетов\Фигурова\СЛАЙДЫ\ВКС 9-10.09.14\картинки для слайдов\man-with-symbol-04-150x15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6630" y="2708920"/>
            <a:ext cx="614340" cy="6143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326628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13</a:t>
            </a:fld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900113"/>
            <a:ext cx="9450388" cy="50482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направлении бюджетной отчетности ТОФК в электронном виде средствами подсистемы «Учет и отчетность» ГИИС «Электронный бюджет»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 dirty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8135" y="2765128"/>
            <a:ext cx="3358244" cy="2063672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14" name="Заголовок 8"/>
          <p:cNvSpPr txBox="1">
            <a:spLocks/>
          </p:cNvSpPr>
          <p:nvPr/>
        </p:nvSpPr>
        <p:spPr>
          <a:xfrm>
            <a:off x="415925" y="1692746"/>
            <a:ext cx="9253295" cy="10658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соответствии с письмом Федерального казначейства от 01.06.2017 № 07-04-05/02-458, начиная с отчетности на 1 июня 2017 г. ТОФК представляет в МОУ ФК в электронном виде средствами подсистемы «Учет и отчетность» ГИИС «Электронный бюджет»  формы бюджетной отчетности.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925" y="2815426"/>
            <a:ext cx="2021319" cy="204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063" y="3633860"/>
            <a:ext cx="2342781" cy="191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2470179" y="2758602"/>
            <a:ext cx="3697956" cy="1750517"/>
          </a:xfrm>
          <a:prstGeom prst="rightArrow">
            <a:avLst>
              <a:gd name="adj1" fmla="val 68281"/>
              <a:gd name="adj2" fmla="val 6621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В</a:t>
            </a:r>
            <a:r>
              <a:rPr lang="ru-RU" sz="1600" dirty="0" smtClean="0"/>
              <a:t>ыгрузка отчетности из ППО АСФК в подсистему ГИИС «Электронный бюджет» осуществляется со статуса </a:t>
            </a:r>
            <a:r>
              <a:rPr lang="ru-RU" b="1" dirty="0" smtClean="0"/>
              <a:t>«УТВ» 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178024" y="4959170"/>
            <a:ext cx="4569983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При загрузке отчетности </a:t>
            </a:r>
            <a:r>
              <a:rPr lang="ru-RU" sz="1400" b="1" dirty="0">
                <a:cs typeface="Times New Roman" pitchFamily="18" charset="0"/>
              </a:rPr>
              <a:t>подсистему «Учет и отчетность» ГИИС «Электронный бюджет»</a:t>
            </a:r>
            <a:r>
              <a:rPr lang="ru-RU" sz="1400" b="1" dirty="0"/>
              <a:t> ТОФК необходимо довести форму отчетности до </a:t>
            </a:r>
            <a:r>
              <a:rPr lang="ru-RU" sz="1400" b="1" dirty="0" smtClean="0"/>
              <a:t>статуса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/>
              <a:t>«Представлен»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6650" y="5066891"/>
            <a:ext cx="103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ТОФК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10241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047694844"/>
              </p:ext>
            </p:extLst>
          </p:nvPr>
        </p:nvGraphicFramePr>
        <p:xfrm>
          <a:off x="2207695" y="1323534"/>
          <a:ext cx="7470830" cy="5229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307160" y="64671"/>
            <a:ext cx="6457817" cy="677108"/>
          </a:xfrm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  <a:defRPr/>
            </a:pPr>
            <a:r>
              <a:rPr lang="ru-RU" altLang="ru-RU" sz="19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Компоненты (сервисы) системы </a:t>
            </a:r>
            <a:r>
              <a:rPr lang="ru-RU" altLang="ru-RU" sz="19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«Электронный бюджет» </a:t>
            </a:r>
            <a:br>
              <a:rPr lang="ru-RU" altLang="ru-RU" sz="19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</a:br>
            <a:r>
              <a:rPr lang="ru-RU" altLang="ru-RU" sz="19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Arial" pitchFamily="34" charset="0"/>
              </a:rPr>
              <a:t>(завершение исполнения задач 2016 г.)</a:t>
            </a:r>
            <a:endParaRPr lang="ru-RU" altLang="ru-RU" sz="19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41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7628996" y="6411385"/>
            <a:ext cx="2228850" cy="36618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880"/>
              </a:spcBef>
              <a:buFont typeface="Arial" pitchFamily="34" charset="0"/>
              <a:buChar char="•"/>
              <a:defRPr sz="2500">
                <a:solidFill>
                  <a:schemeClr val="tx1"/>
                </a:solidFill>
                <a:latin typeface="Calibri" pitchFamily="34" charset="0"/>
              </a:defRPr>
            </a:lvl1pPr>
            <a:lvl2pPr marL="653778" indent="-251453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00581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Calibri" pitchFamily="34" charset="0"/>
              </a:defRPr>
            </a:lvl3pPr>
            <a:lvl4pPr marL="1408136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10461" indent="-201162">
              <a:lnSpc>
                <a:spcPct val="90000"/>
              </a:lnSpc>
              <a:spcBef>
                <a:spcPts val="44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346893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883326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19759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956192" indent="-201162" eaLnBrk="0" fontAlgn="base" hangingPunct="0">
              <a:lnSpc>
                <a:spcPct val="90000"/>
              </a:lnSpc>
              <a:spcBef>
                <a:spcPts val="44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0146C864-84A6-4C68-939B-8EED2BA6C87D}" type="slidenum">
              <a:rPr lang="ru-RU" altLang="ru-RU" sz="1200" b="1">
                <a:latin typeface="Times New Roman" pitchFamily="18" charset="0"/>
                <a:cs typeface="Times New Roman" pitchFamily="18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489" y="3145393"/>
            <a:ext cx="2502000" cy="201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36" descr="24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6489" y="2168860"/>
            <a:ext cx="395552" cy="421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7001" y="1630361"/>
            <a:ext cx="40157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31" descr="24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2232" y="2824322"/>
            <a:ext cx="43961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4259" y="3558059"/>
            <a:ext cx="369756" cy="404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1523" y="4329100"/>
            <a:ext cx="369756" cy="40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136651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004" y="1643061"/>
            <a:ext cx="1593761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17954" y="3123208"/>
            <a:ext cx="1837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ТОФК</a:t>
            </a:r>
            <a:endParaRPr lang="ru-RU" dirty="0"/>
          </a:p>
        </p:txBody>
      </p:sp>
      <p:sp>
        <p:nvSpPr>
          <p:cNvPr id="19" name="Заголовок 8"/>
          <p:cNvSpPr txBox="1">
            <a:spLocks/>
          </p:cNvSpPr>
          <p:nvPr/>
        </p:nvSpPr>
        <p:spPr>
          <a:xfrm>
            <a:off x="253004" y="818710"/>
            <a:ext cx="9335512" cy="5048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бюджетной отчетности, направляемые ТОФК в систему «Электронный бюджет»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6862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15</a:t>
            </a:fld>
            <a:endParaRPr lang="ru-RU" dirty="0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9060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5656" y="809419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2F06A2"/>
                </a:solidFill>
              </a:rPr>
              <a:t>Формирование </a:t>
            </a:r>
            <a:endParaRPr lang="ru-RU" b="1" dirty="0">
              <a:solidFill>
                <a:srgbClr val="2F06A2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485" y="1278764"/>
            <a:ext cx="6885765" cy="449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Скругленная прямоугольная выноска 31"/>
          <p:cNvSpPr/>
          <p:nvPr/>
        </p:nvSpPr>
        <p:spPr>
          <a:xfrm>
            <a:off x="8094476" y="1477139"/>
            <a:ext cx="1575175" cy="1285112"/>
          </a:xfrm>
          <a:prstGeom prst="wedgeRoundRectCallout">
            <a:avLst>
              <a:gd name="adj1" fmla="val -374003"/>
              <a:gd name="adj2" fmla="val -48724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выгрузке из АСФК в ЭБ – вкладка «комментарий»  в дополнительных атрибутах должна  быть пустой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ая прямоугольная выноска 34"/>
          <p:cNvSpPr/>
          <p:nvPr/>
        </p:nvSpPr>
        <p:spPr>
          <a:xfrm>
            <a:off x="8062538" y="4046539"/>
            <a:ext cx="1575175" cy="893761"/>
          </a:xfrm>
          <a:prstGeom prst="wedgeRoundRectCallout">
            <a:avLst>
              <a:gd name="adj1" fmla="val -419354"/>
              <a:gd name="adj2" fmla="val -58658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Комментарий не заполняется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07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15925" y="998729"/>
            <a:ext cx="9047163" cy="49505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представления Ф.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0503151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подсистему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«Учет и отчетность» ГИИС «Электронный бюджет» 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16</a:t>
            </a:fld>
            <a:endParaRPr lang="ru-RU" dirty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4355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480" y="2123855"/>
            <a:ext cx="847350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7334148" y="1673805"/>
            <a:ext cx="2438503" cy="1507668"/>
          </a:xfrm>
          <a:prstGeom prst="wedgeRoundRectCallout">
            <a:avLst>
              <a:gd name="adj1" fmla="val -50400"/>
              <a:gd name="adj2" fmla="val 136892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 внимание на правильность выбора бюджета в ф. 0503151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381" y="1278259"/>
            <a:ext cx="2602380" cy="92610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xmlns="" val="45130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15925" y="908050"/>
            <a:ext cx="8994775" cy="360710"/>
          </a:xfrm>
        </p:spPr>
        <p:txBody>
          <a:bodyPr>
            <a:normAutofit fontScale="90000"/>
          </a:bodyPr>
          <a:lstStyle/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17</a:t>
            </a:fld>
            <a:endParaRPr lang="ru-RU" dirty="0"/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 dirty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4354"/>
            <a:ext cx="9906000" cy="23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32520" y="1478756"/>
            <a:ext cx="8792501" cy="144502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i="1" dirty="0">
                <a:latin typeface="Times New Roman" pitchFamily="18" charset="0"/>
              </a:rPr>
              <a:t>Приказ </a:t>
            </a:r>
            <a:r>
              <a:rPr lang="en-US" sz="1400" b="1" i="1" dirty="0">
                <a:latin typeface="Times New Roman" pitchFamily="18" charset="0"/>
              </a:rPr>
              <a:t> </a:t>
            </a:r>
            <a:r>
              <a:rPr lang="ru-RU" sz="1400" b="1" i="1" dirty="0">
                <a:latin typeface="Times New Roman" pitchFamily="18" charset="0"/>
              </a:rPr>
              <a:t>Федерального казначейства от 30.12.2016  N </a:t>
            </a:r>
            <a:r>
              <a:rPr lang="ru-RU" sz="1400" b="1" i="1" dirty="0" smtClean="0">
                <a:latin typeface="Times New Roman" pitchFamily="18" charset="0"/>
              </a:rPr>
              <a:t>525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«Об </a:t>
            </a:r>
            <a:r>
              <a:rPr lang="ru-RU" sz="1400" b="1" i="1" dirty="0">
                <a:latin typeface="Times New Roman" pitchFamily="18" charset="0"/>
              </a:rPr>
              <a:t>утверждении  </a:t>
            </a:r>
            <a:r>
              <a:rPr lang="ru-RU" sz="1400" b="1" i="1" dirty="0" smtClean="0">
                <a:latin typeface="Times New Roman" pitchFamily="18" charset="0"/>
              </a:rPr>
              <a:t>Порядка </a:t>
            </a:r>
            <a:r>
              <a:rPr lang="ru-RU" sz="1400" b="1" i="1" dirty="0">
                <a:latin typeface="Times New Roman" pitchFamily="18" charset="0"/>
              </a:rPr>
              <a:t>организации  </a:t>
            </a:r>
            <a:r>
              <a:rPr lang="ru-RU" sz="1400" b="1" i="1" dirty="0" smtClean="0">
                <a:latin typeface="Times New Roman" pitchFamily="18" charset="0"/>
              </a:rPr>
              <a:t>работы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 </a:t>
            </a:r>
            <a:r>
              <a:rPr lang="ru-RU" sz="1400" b="1" i="1" dirty="0">
                <a:latin typeface="Times New Roman" pitchFamily="18" charset="0"/>
              </a:rPr>
              <a:t>в Федеральном казначействе по исполнению </a:t>
            </a:r>
            <a:r>
              <a:rPr lang="ru-RU" sz="1400" b="1" i="1" dirty="0" smtClean="0">
                <a:latin typeface="Times New Roman" pitchFamily="18" charset="0"/>
              </a:rPr>
              <a:t>Порядка </a:t>
            </a:r>
            <a:r>
              <a:rPr lang="ru-RU" sz="1400" b="1" i="1" dirty="0">
                <a:latin typeface="Times New Roman" pitchFamily="18" charset="0"/>
              </a:rPr>
              <a:t>утверждения и доведения до главных распорядителей, </a:t>
            </a:r>
            <a:endParaRPr lang="ru-RU" sz="1400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распорядителей </a:t>
            </a:r>
            <a:r>
              <a:rPr lang="ru-RU" sz="1400" b="1" i="1" dirty="0">
                <a:latin typeface="Times New Roman" pitchFamily="18" charset="0"/>
              </a:rPr>
              <a:t>и получателей средств федерального бюджета </a:t>
            </a:r>
            <a:r>
              <a:rPr lang="ru-RU" sz="1400" b="1" i="1" dirty="0" smtClean="0">
                <a:latin typeface="Times New Roman" pitchFamily="18" charset="0"/>
              </a:rPr>
              <a:t>предельного </a:t>
            </a:r>
            <a:r>
              <a:rPr lang="ru-RU" sz="1400" b="1" i="1" dirty="0">
                <a:latin typeface="Times New Roman" pitchFamily="18" charset="0"/>
              </a:rPr>
              <a:t>объема </a:t>
            </a:r>
            <a:r>
              <a:rPr lang="ru-RU" sz="1400" b="1" i="1" dirty="0" smtClean="0">
                <a:latin typeface="Times New Roman" pitchFamily="18" charset="0"/>
              </a:rPr>
              <a:t>оплаты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 </a:t>
            </a:r>
            <a:r>
              <a:rPr lang="ru-RU" sz="1400" b="1" i="1" dirty="0">
                <a:latin typeface="Times New Roman" pitchFamily="18" charset="0"/>
              </a:rPr>
              <a:t>денежных обязательств, утвержденного приказом Минфина России от 21.12.2015 № 204н</a:t>
            </a:r>
          </a:p>
        </p:txBody>
      </p:sp>
      <p:pic>
        <p:nvPicPr>
          <p:cNvPr id="16" name="Рисунок 253" descr="Documents_Black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606" y="1397180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632520" y="4554125"/>
            <a:ext cx="8922918" cy="1395155"/>
          </a:xfrm>
          <a:prstGeom prst="roundRect">
            <a:avLst>
              <a:gd name="adj" fmla="val 19506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86865" tIns="43433" rIns="86865" bIns="43433" anchor="ctr"/>
          <a:lstStyle/>
          <a:p>
            <a:pPr algn="ctr" defTabSz="867355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МОУ ФК (Отдел консолидированной, бюджетной и бухгалтерской отчетности)</a:t>
            </a:r>
          </a:p>
          <a:p>
            <a:pPr algn="ctr" defTabSz="867355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ежедневно формирует Информацию о кассовом исполнении федерального бюджета </a:t>
            </a:r>
          </a:p>
          <a:p>
            <a:pPr algn="ctr" defTabSz="867355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по расходам  главными распорядителями, которым утверждены </a:t>
            </a:r>
          </a:p>
          <a:p>
            <a:pPr algn="ctr" defTabSz="867355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предельные объемы финансирования (приложение № 1 к приказу от 30.12.2016 № 525)</a:t>
            </a:r>
          </a:p>
          <a:p>
            <a:pPr algn="ctr" defTabSz="867355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на основании Информации ТОФК </a:t>
            </a:r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670274" y="3158970"/>
            <a:ext cx="8851591" cy="108012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ТОФК ежедневно формируют и направляют</a:t>
            </a:r>
            <a:r>
              <a:rPr lang="ru-RU" sz="1400" b="1" i="1" dirty="0">
                <a:latin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</a:rPr>
              <a:t>в сроки, 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установленные для представления ф.0531981,  в МОУ ФК: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 Информацию о суммах предельных объемов,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доведенных на лицевые счета и кассовых выплатах (приложение № 2 к приказу от 30.12.2016  № 525) </a:t>
            </a:r>
          </a:p>
        </p:txBody>
      </p:sp>
    </p:spTree>
    <p:extLst>
      <p:ext uri="{BB962C8B-B14F-4D97-AF65-F5344CB8AC3E}">
        <p14:creationId xmlns:p14="http://schemas.microsoft.com/office/powerpoint/2010/main" xmlns="" val="39698612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18</a:t>
            </a:fld>
            <a:endParaRPr lang="ru-RU" dirty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1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1938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470" y="1237490"/>
            <a:ext cx="7155795" cy="522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2470" y="818710"/>
            <a:ext cx="956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</a:t>
            </a:r>
            <a:endParaRPr lang="ru-RU" sz="2000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7518285" y="1853825"/>
            <a:ext cx="2095138" cy="3710583"/>
          </a:xfrm>
          <a:prstGeom prst="roundRect">
            <a:avLst>
              <a:gd name="adj" fmla="val 1530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ТОФК ежедневно формируют и направляют</a:t>
            </a:r>
            <a:r>
              <a:rPr lang="ru-RU" sz="1400" b="1" i="1" dirty="0">
                <a:latin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</a:rPr>
              <a:t>в сроки, 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установленные для представления ф.0531981,  в МОУ ФК: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 Информацию о суммах предельных объемов, 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доведенных на лицевые счета и кассовых выплатах (приложение № 2 к приказу от 30.12.2016  № 525) </a:t>
            </a:r>
          </a:p>
        </p:txBody>
      </p:sp>
    </p:spTree>
    <p:extLst>
      <p:ext uri="{BB962C8B-B14F-4D97-AF65-F5344CB8AC3E}">
        <p14:creationId xmlns:p14="http://schemas.microsoft.com/office/powerpoint/2010/main" xmlns="" val="3772051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19</a:t>
            </a:fld>
            <a:endParaRPr lang="ru-RU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82837" y="895331"/>
            <a:ext cx="9385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rgbClr val="2F06A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 представлении отчетности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8728" y="1718810"/>
            <a:ext cx="887416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defRPr/>
            </a:pPr>
            <a:r>
              <a:rPr lang="ru-RU" sz="2000" b="1" spc="50" dirty="0" smtClean="0">
                <a:latin typeface="Times New Roman" pitchFamily="18" charset="0"/>
              </a:rPr>
              <a:t>В </a:t>
            </a:r>
            <a:r>
              <a:rPr lang="ru-RU" sz="2000" b="1" spc="50" dirty="0" err="1" smtClean="0">
                <a:latin typeface="Times New Roman" pitchFamily="18" charset="0"/>
              </a:rPr>
              <a:t>соответвтвии</a:t>
            </a:r>
            <a:r>
              <a:rPr lang="ru-RU" sz="2000" b="1" spc="50" dirty="0" smtClean="0">
                <a:latin typeface="Times New Roman" pitchFamily="18" charset="0"/>
              </a:rPr>
              <a:t> с Приказом </a:t>
            </a:r>
            <a:r>
              <a:rPr lang="ru-RU" sz="2000" b="1" spc="50" dirty="0">
                <a:latin typeface="Times New Roman" pitchFamily="18" charset="0"/>
              </a:rPr>
              <a:t>Федерального казначейства от </a:t>
            </a:r>
            <a:r>
              <a:rPr lang="en-US" sz="2000" b="1" spc="50" dirty="0">
                <a:latin typeface="Times New Roman" pitchFamily="18" charset="0"/>
              </a:rPr>
              <a:t>4 </a:t>
            </a:r>
            <a:r>
              <a:rPr lang="ru-RU" sz="2000" b="1" spc="50" dirty="0">
                <a:latin typeface="Times New Roman" pitchFamily="18" charset="0"/>
              </a:rPr>
              <a:t>декабря 2015 г. № 339 </a:t>
            </a:r>
            <a:r>
              <a:rPr lang="ru-RU" sz="2000" b="1" spc="50" dirty="0" smtClean="0">
                <a:latin typeface="Times New Roman" pitchFamily="18" charset="0"/>
              </a:rPr>
              <a:t>«</a:t>
            </a:r>
            <a:r>
              <a:rPr lang="ru-RU" sz="2000" b="1" spc="50" dirty="0">
                <a:latin typeface="Times New Roman" pitchFamily="18" charset="0"/>
              </a:rPr>
              <a:t>Об утверждении Особенностей формирования бюджетной отчетности </a:t>
            </a:r>
            <a:r>
              <a:rPr lang="ru-RU" sz="2000" b="1" spc="50" dirty="0" smtClean="0">
                <a:latin typeface="Times New Roman" pitchFamily="18" charset="0"/>
              </a:rPr>
              <a:t>по </a:t>
            </a:r>
            <a:r>
              <a:rPr lang="ru-RU" sz="2000" b="1" spc="50" dirty="0">
                <a:latin typeface="Times New Roman" pitchFamily="18" charset="0"/>
              </a:rPr>
              <a:t>кассовому исполнению федерального бюджета, кассовому обслуживанию </a:t>
            </a:r>
            <a:r>
              <a:rPr lang="ru-RU" sz="2000" b="1" spc="50" dirty="0" smtClean="0">
                <a:latin typeface="Times New Roman" pitchFamily="18" charset="0"/>
              </a:rPr>
              <a:t>исполнения </a:t>
            </a:r>
            <a:r>
              <a:rPr lang="ru-RU" sz="2000" b="1" spc="50" dirty="0">
                <a:latin typeface="Times New Roman" pitchFamily="18" charset="0"/>
              </a:rPr>
              <a:t>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</a:t>
            </a:r>
            <a:r>
              <a:rPr lang="ru-RU" sz="2000" b="1" spc="50" dirty="0" smtClean="0">
                <a:latin typeface="Times New Roman" pitchFamily="18" charset="0"/>
              </a:rPr>
              <a:t>» </a:t>
            </a:r>
            <a:r>
              <a:rPr lang="ru-RU" sz="2000" b="1" spc="50" dirty="0" smtClean="0">
                <a:solidFill>
                  <a:srgbClr val="FF0000"/>
                </a:solidFill>
                <a:latin typeface="Times New Roman" pitchFamily="18" charset="0"/>
              </a:rPr>
              <a:t>в случае, если дата представления бюджетной отчетности, установленная Графиком представления отчетности ТОФК, совпадает с праздничным (выходным) днем, бюджетная отчетность представляется в ПЕРВЫЙ РАБОЧИЙ ДЕНЬ ПОСЛЕ СООТВЕТСТВУЮЩЕГО НЕРАБОЧЕГО ДНЯ. </a:t>
            </a:r>
            <a:endParaRPr lang="ru-RU" sz="2000" b="1" spc="5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ru-RU" sz="1600" dirty="0"/>
          </a:p>
          <a:p>
            <a:pPr marL="285750" indent="-285750"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3195" y="2299425"/>
            <a:ext cx="93652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  </a:t>
            </a:r>
            <a:endParaRPr lang="ru-RU" b="1" i="1" dirty="0"/>
          </a:p>
          <a:p>
            <a:r>
              <a:rPr lang="ru-RU" b="1" i="1" dirty="0" smtClean="0"/>
              <a:t>       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74392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2</a:t>
            </a:fld>
            <a:endParaRPr lang="ru-RU" dirty="0"/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393036" y="1741544"/>
            <a:ext cx="9210514" cy="1282411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latin typeface="Times New Roman" pitchFamily="18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399130" y="3023955"/>
            <a:ext cx="9210514" cy="1925751"/>
          </a:xfrm>
          <a:prstGeom prst="roundRect">
            <a:avLst>
              <a:gd name="adj" fmla="val 16667"/>
            </a:avLst>
          </a:prstGeom>
          <a:solidFill>
            <a:srgbClr val="F7FCB2">
              <a:alpha val="66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 algn="ctr"/>
            <a:endParaRPr lang="ru-RU" sz="2000" b="1" i="1" dirty="0">
              <a:latin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20000"/>
              </a:spcBef>
            </a:pP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12" name="Рисунок 253" descr="Documents_Black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412" y="3023955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56376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53" descr="Documents_Black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394" y="1778158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136650" y="1753173"/>
            <a:ext cx="84518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i="1" spc="20" dirty="0" smtClean="0">
                <a:latin typeface="Times New Roman" pitchFamily="18" charset="0"/>
              </a:rPr>
              <a:t>Приказ Министерства финансов Российской Федерации от 28 декабря 2010 г. № 191н «Об утверждении Инструкции о порядке составления и представления годовой, квартальной и месячной отчетности об исполнении </a:t>
            </a:r>
          </a:p>
          <a:p>
            <a:pPr algn="ctr"/>
            <a:r>
              <a:rPr lang="ru-RU" b="1" i="1" spc="20" dirty="0" smtClean="0">
                <a:latin typeface="Times New Roman" pitchFamily="18" charset="0"/>
              </a:rPr>
              <a:t>бюджетов бюджетной системы Российской Федерации»</a:t>
            </a:r>
            <a:r>
              <a:rPr lang="ru-RU" spc="20" dirty="0" smtClean="0">
                <a:latin typeface="Times New Roman" pitchFamily="18" charset="0"/>
              </a:rPr>
              <a:t> </a:t>
            </a:r>
            <a:endParaRPr lang="ru-RU" b="1" spc="20" dirty="0">
              <a:latin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871030" y="3028460"/>
            <a:ext cx="85858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ru-RU" b="1" i="1" spc="50" dirty="0" smtClean="0">
                <a:latin typeface="Times New Roman" pitchFamily="18" charset="0"/>
              </a:rPr>
              <a:t>Приказ Федерального казначейства от </a:t>
            </a:r>
            <a:r>
              <a:rPr lang="en-US" b="1" i="1" spc="50" dirty="0" smtClean="0">
                <a:latin typeface="Times New Roman" pitchFamily="18" charset="0"/>
              </a:rPr>
              <a:t>4 </a:t>
            </a:r>
            <a:r>
              <a:rPr lang="ru-RU" b="1" i="1" spc="50" dirty="0" smtClean="0">
                <a:latin typeface="Times New Roman" pitchFamily="18" charset="0"/>
              </a:rPr>
              <a:t>декабря 2015 г. № 339 </a:t>
            </a:r>
          </a:p>
          <a:p>
            <a:pPr algn="ctr" eaLnBrk="1" hangingPunct="1">
              <a:defRPr/>
            </a:pPr>
            <a:r>
              <a:rPr lang="ru-RU" b="1" i="1" spc="50" dirty="0" smtClean="0">
                <a:latin typeface="Times New Roman" pitchFamily="18" charset="0"/>
              </a:rPr>
              <a:t>«Об утверждении Особенностей формирования бюджетной отчетности </a:t>
            </a:r>
          </a:p>
          <a:p>
            <a:pPr algn="ctr" eaLnBrk="1" hangingPunct="1">
              <a:defRPr/>
            </a:pPr>
            <a:r>
              <a:rPr lang="ru-RU" b="1" i="1" spc="50" dirty="0" smtClean="0">
                <a:latin typeface="Times New Roman" pitchFamily="18" charset="0"/>
              </a:rPr>
              <a:t>по кассовому исполнению федерального бюджета, кассовому обслуживанию </a:t>
            </a:r>
          </a:p>
          <a:p>
            <a:pPr algn="ctr" eaLnBrk="1" hangingPunct="1">
              <a:defRPr/>
            </a:pPr>
            <a:r>
              <a:rPr lang="ru-RU" b="1" i="1" spc="50" dirty="0" smtClean="0">
                <a:latin typeface="Times New Roman" pitchFamily="18" charset="0"/>
              </a:rPr>
              <a:t>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казначейства»</a:t>
            </a:r>
            <a:endParaRPr lang="ru-RU" b="1" i="1" spc="50" dirty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7394" y="1043735"/>
            <a:ext cx="9210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Бюджетная отчетность ТОФК формируется и представляется в Межрегиональное операционное УФК на основании: 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437297" y="4999769"/>
            <a:ext cx="9230611" cy="1556607"/>
          </a:xfrm>
          <a:prstGeom prst="roundRect">
            <a:avLst>
              <a:gd name="adj" fmla="val 16667"/>
            </a:avLst>
          </a:prstGeom>
          <a:solidFill>
            <a:schemeClr val="accent1">
              <a:alpha val="3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latin typeface="Times New Roman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32521" y="4916313"/>
            <a:ext cx="89559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Приказ Федерального казначейства от 30</a:t>
            </a:r>
            <a:r>
              <a:rPr lang="en-US" sz="1600" b="1" i="1" spc="50" dirty="0" smtClean="0">
                <a:latin typeface="Times New Roman" pitchFamily="18" charset="0"/>
              </a:rPr>
              <a:t> </a:t>
            </a:r>
            <a:r>
              <a:rPr lang="ru-RU" sz="1600" b="1" i="1" spc="50" dirty="0" smtClean="0">
                <a:latin typeface="Times New Roman" pitchFamily="18" charset="0"/>
              </a:rPr>
              <a:t>декабря 2016 г. № 521 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«О внесении изменений в Особенности формирования бюджетной отчетности по кассовому исполнению федерального бюджета,</a:t>
            </a:r>
          </a:p>
          <a:p>
            <a:pPr algn="ctr" eaLnBrk="1" hangingPunct="1">
              <a:defRPr/>
            </a:pPr>
            <a:r>
              <a:rPr lang="ru-RU" sz="1600" b="1" i="1" spc="50" dirty="0" smtClean="0">
                <a:latin typeface="Times New Roman" pitchFamily="18" charset="0"/>
              </a:rPr>
              <a:t>кассовому обслуживанию исполнения бюджетов бюджетной системы Российской Федерации, по операциям со средствами бюджетных, автономных учреждений и иных юридических лиц территориальными органами Федерального казначейства»</a:t>
            </a:r>
          </a:p>
        </p:txBody>
      </p:sp>
    </p:spTree>
    <p:extLst>
      <p:ext uri="{BB962C8B-B14F-4D97-AF65-F5344CB8AC3E}">
        <p14:creationId xmlns:p14="http://schemas.microsoft.com/office/powerpoint/2010/main" xmlns="" val="35109010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4"/>
          <p:cNvSpPr txBox="1">
            <a:spLocks noChangeArrowheads="1"/>
          </p:cNvSpPr>
          <p:nvPr/>
        </p:nvSpPr>
        <p:spPr bwMode="auto">
          <a:xfrm>
            <a:off x="488864" y="908696"/>
            <a:ext cx="9204121" cy="123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1050" indent="-300038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3325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84338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65350" indent="-241300" defTabSz="962025"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25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797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369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94150" indent="-241300" defTabSz="962025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sz="3000" i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</a:pPr>
            <a:endParaRPr lang="ru-RU" sz="3000" b="1" i="1" dirty="0">
              <a:latin typeface="Times New Roman" pitchFamily="18" charset="0"/>
            </a:endParaRPr>
          </a:p>
        </p:txBody>
      </p:sp>
      <p:pic>
        <p:nvPicPr>
          <p:cNvPr id="247811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90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781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611648"/>
            <a:ext cx="9906000" cy="267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3" name="Rectangle 10"/>
          <p:cNvSpPr>
            <a:spLocks noChangeArrowheads="1"/>
          </p:cNvSpPr>
          <p:nvPr/>
        </p:nvSpPr>
        <p:spPr bwMode="auto">
          <a:xfrm>
            <a:off x="1857377" y="188822"/>
            <a:ext cx="6624944" cy="5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/>
          <a:p>
            <a:pPr algn="ctr" defTabSz="914116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  <a:r>
              <a:rPr lang="ru-RU" sz="2400" dirty="0">
                <a:latin typeface="Times New Roman" pitchFamily="18" charset="0"/>
              </a:rPr>
              <a:t> 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pic>
        <p:nvPicPr>
          <p:cNvPr id="247814" name="Picture 3" descr="MPj031559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729" y="1051787"/>
            <a:ext cx="9432462" cy="5472828"/>
          </a:xfrm>
          <a:prstGeom prst="rect">
            <a:avLst/>
          </a:prstGeom>
          <a:solidFill>
            <a:srgbClr val="9FE6FF"/>
          </a:solidFill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47815" name="Rectangle 7"/>
          <p:cNvSpPr>
            <a:spLocks noChangeArrowheads="1"/>
          </p:cNvSpPr>
          <p:nvPr/>
        </p:nvSpPr>
        <p:spPr bwMode="auto">
          <a:xfrm>
            <a:off x="1207600" y="1700855"/>
            <a:ext cx="7706881" cy="2529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ctr" defTabSz="914116"/>
            <a: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Спасибо</a:t>
            </a:r>
            <a:b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8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 внимание!</a:t>
            </a:r>
          </a:p>
        </p:txBody>
      </p:sp>
      <p:sp>
        <p:nvSpPr>
          <p:cNvPr id="8" name="Rectangle 14"/>
          <p:cNvSpPr txBox="1">
            <a:spLocks noChangeArrowheads="1"/>
          </p:cNvSpPr>
          <p:nvPr/>
        </p:nvSpPr>
        <p:spPr>
          <a:xfrm>
            <a:off x="4953000" y="4734145"/>
            <a:ext cx="4608513" cy="135868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1950" indent="0">
              <a:buFontTx/>
              <a:buNone/>
            </a:pPr>
            <a:endParaRPr lang="ru-RU" sz="1600" dirty="0" smtClean="0">
              <a:latin typeface="Times New Roman" pitchFamily="18" charset="0"/>
            </a:endParaRPr>
          </a:p>
          <a:p>
            <a:pPr marL="361950" indent="0">
              <a:buFontTx/>
              <a:buNone/>
            </a:pPr>
            <a:r>
              <a:rPr lang="ru-RU" sz="16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endParaRPr lang="ru-RU" sz="16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502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82470" y="968531"/>
            <a:ext cx="9565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2F06A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Проблемы, возникающие при представлении Отчета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(ф.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0531981)</a:t>
            </a:r>
            <a:endParaRPr lang="ru-RU" sz="2000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2824" y="1704286"/>
            <a:ext cx="9260685" cy="30469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altLang="ru-RU" sz="2400" b="1" i="1" dirty="0" smtClean="0">
                <a:solidFill>
                  <a:prstClr val="black"/>
                </a:solidFill>
                <a:cs typeface="Times New Roman" pitchFamily="18" charset="0"/>
              </a:rPr>
              <a:t>Нарушение сроков представления Отчетов по ф. 0531981;</a:t>
            </a:r>
            <a:endParaRPr lang="ru-RU" altLang="ru-RU" sz="2400" b="1" i="1" dirty="0">
              <a:solidFill>
                <a:prstClr val="black"/>
              </a:solidFill>
              <a:cs typeface="Times New Roman" pitchFamily="18" charset="0"/>
            </a:endParaRPr>
          </a:p>
          <a:p>
            <a:endParaRPr lang="ru-RU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Наличие несуществующих или недействующих кодов бюджетной классификации по расходам ;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b="1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i="1" dirty="0" smtClean="0"/>
              <a:t>Наличие неклассифицированных кодов бюджетной </a:t>
            </a:r>
            <a:r>
              <a:rPr lang="ru-RU" sz="2400" b="1" i="1" dirty="0" smtClean="0">
                <a:cs typeface="Times New Roman" pitchFamily="18" charset="0"/>
              </a:rPr>
              <a:t>классификации</a:t>
            </a:r>
            <a:r>
              <a:rPr lang="ru-RU" sz="2400" b="1" i="1" dirty="0" smtClean="0"/>
              <a:t> по доходам и расходам.  </a:t>
            </a:r>
          </a:p>
          <a:p>
            <a:r>
              <a:rPr lang="ru-RU" sz="2400" b="1" i="1" dirty="0" smtClean="0"/>
              <a:t>          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352" y="5664924"/>
            <a:ext cx="666222" cy="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3</a:t>
            </a:fld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110158" y="5188455"/>
            <a:ext cx="8415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отправке Отчетов по ф. 0531981 рекомендуем  контролировать отправку и сведения о доставке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54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4</a:t>
            </a:fld>
            <a:endParaRPr lang="ru-RU" dirty="0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УПРАВЛЕНИЕ ФЕДЕРАЛЬНОГО КАЗНАЧЕЙСТВА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2530" y="815274"/>
            <a:ext cx="8460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F06A2"/>
                </a:solidFill>
                <a:latin typeface="Times New Roman" pitchFamily="18" charset="0"/>
                <a:cs typeface="Times New Roman" pitchFamily="18" charset="0"/>
              </a:rPr>
              <a:t>Представление Отчета ф. 0531981 МОУ ФК </a:t>
            </a:r>
            <a:endParaRPr lang="ru-RU" sz="2400" b="1" dirty="0">
              <a:solidFill>
                <a:srgbClr val="2F06A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9852" y="1763814"/>
            <a:ext cx="1127236" cy="90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Скругленный прямоугольник 40"/>
          <p:cNvSpPr/>
          <p:nvPr/>
        </p:nvSpPr>
        <p:spPr>
          <a:xfrm>
            <a:off x="202520" y="1399069"/>
            <a:ext cx="8417332" cy="1823556"/>
          </a:xfrm>
          <a:prstGeom prst="roundRect">
            <a:avLst>
              <a:gd name="adj" fmla="val 178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соответствии с письмом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от 19.01.2017 №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07-04-05/02-62, в случае невозможности своевременного представления ТОФК Отчета об операциях по счетам Главной книги (ф. 0531981) в установленный срок, необходимо направить письмо с объяснением причин и принимаемых мерах по устранению нарушений.</a:t>
            </a:r>
          </a:p>
        </p:txBody>
      </p:sp>
      <p:pic>
        <p:nvPicPr>
          <p:cNvPr id="43" name="Picture 3" descr="R:\22_Отдел отчетности о кассовом исполнении бюджетов\Фигурова\СЛАЙДЫ\ВКС 9-10.09.14\картинки для слайдов\man-with-symbol-04-150x15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890" y="5184195"/>
            <a:ext cx="945105" cy="945105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1397605" y="5184195"/>
            <a:ext cx="834948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случае указания в письме проблем функционирования информационно-технологических сервисов ФК (ИТ-сервис), необходимо в тексте письма указывать номера заявок, зарегистрированных в СУЭ ФК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SD)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Письмо от 07.02.2017 № 07-04-05/10-135).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202520" y="3528557"/>
            <a:ext cx="2655295" cy="1486347"/>
          </a:xfrm>
          <a:prstGeom prst="roundRect">
            <a:avLst>
              <a:gd name="adj" fmla="val 178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 казначейство</a:t>
            </a: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5878005" y="3523339"/>
            <a:ext cx="2740157" cy="1472559"/>
          </a:xfrm>
          <a:prstGeom prst="roundRect">
            <a:avLst>
              <a:gd name="adj" fmla="val 1785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ФК</a:t>
            </a:r>
          </a:p>
        </p:txBody>
      </p:sp>
      <p:sp>
        <p:nvSpPr>
          <p:cNvPr id="62" name="Line 12"/>
          <p:cNvSpPr>
            <a:spLocks noChangeShapeType="1"/>
          </p:cNvSpPr>
          <p:nvPr/>
        </p:nvSpPr>
        <p:spPr bwMode="auto">
          <a:xfrm flipH="1">
            <a:off x="1487614" y="3222624"/>
            <a:ext cx="266572" cy="324027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 dirty="0"/>
          </a:p>
        </p:txBody>
      </p:sp>
      <p:sp>
        <p:nvSpPr>
          <p:cNvPr id="63" name="Line 12"/>
          <p:cNvSpPr>
            <a:spLocks noChangeShapeType="1"/>
          </p:cNvSpPr>
          <p:nvPr/>
        </p:nvSpPr>
        <p:spPr bwMode="auto">
          <a:xfrm>
            <a:off x="6888215" y="3222625"/>
            <a:ext cx="199948" cy="305932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886" tIns="43443" rIns="86886" bIns="43443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892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15925" y="998730"/>
            <a:ext cx="8994775" cy="27003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предоставлении информации о соглашениях (НПА)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1CBB9-A0C1-4C2D-A808-133F7F9F2C55}" type="slidenum">
              <a:rPr lang="ru-RU"/>
              <a:pPr/>
              <a:t>5</a:t>
            </a:fld>
            <a:endParaRPr lang="ru-RU" dirty="0"/>
          </a:p>
        </p:txBody>
      </p:sp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15925" y="1412875"/>
            <a:ext cx="9047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75000"/>
              </a:lnSpc>
              <a:spcBef>
                <a:spcPct val="20000"/>
              </a:spcBef>
              <a:buFontTx/>
              <a:buAutoNum type="arabicPeriod"/>
            </a:pPr>
            <a:endParaRPr lang="ru-RU" sz="19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lnSpc>
                <a:spcPct val="75000"/>
              </a:lnSpc>
              <a:spcBef>
                <a:spcPct val="20000"/>
              </a:spcBef>
            </a:pPr>
            <a:r>
              <a:rPr lang="ru-RU" sz="1900" b="1" dirty="0">
                <a:solidFill>
                  <a:srgbClr val="000000"/>
                </a:solidFill>
                <a:latin typeface="Times New Roman" pitchFamily="18" charset="0"/>
              </a:rPr>
              <a:t>      </a:t>
            </a:r>
            <a:endParaRPr lang="ru-RU" sz="3000" b="1" i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307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1136650" y="188913"/>
            <a:ext cx="7920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632520" y="1651347"/>
            <a:ext cx="8889345" cy="16426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Письмо Федерального казначейства от 05.05.2017 № 07-04-05/03-407  «О предоставлении информации» ТОФК формируют и направляют еженедельно, по состоянию на вторник нарастающим итогом с начала текущего финансового </a:t>
            </a:r>
            <a:r>
              <a:rPr lang="ru-RU" sz="1600" b="1" i="1" dirty="0" smtClean="0">
                <a:latin typeface="Times New Roman" pitchFamily="18" charset="0"/>
              </a:rPr>
              <a:t>года «Сведения о заключенных соглашениях, принятых нормативных правовых актах на 2017 год, информация о которых подлежит включению в реестр соглашений» </a:t>
            </a:r>
          </a:p>
        </p:txBody>
      </p:sp>
      <p:pic>
        <p:nvPicPr>
          <p:cNvPr id="16" name="Рисунок 253" descr="Documents_Black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58" y="900460"/>
            <a:ext cx="752475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678752" y="5139190"/>
            <a:ext cx="8835834" cy="826333"/>
          </a:xfrm>
          <a:prstGeom prst="roundRect">
            <a:avLst>
              <a:gd name="adj" fmla="val 19506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86865" tIns="43433" rIns="86865" bIns="43433" anchor="ctr">
            <a:spAutoFit/>
          </a:bodyPr>
          <a:lstStyle/>
          <a:p>
            <a:pPr algn="ctr" defTabSz="867355"/>
            <a:r>
              <a:rPr lang="ru-RU" sz="1400" b="1" i="1" dirty="0">
                <a:latin typeface="Times New Roman" pitchFamily="18" charset="0"/>
              </a:rPr>
              <a:t>Письмо Федерального казначейства от </a:t>
            </a:r>
            <a:r>
              <a:rPr lang="ru-RU" sz="1400" b="1" i="1" dirty="0" smtClean="0">
                <a:latin typeface="Times New Roman" pitchFamily="18" charset="0"/>
              </a:rPr>
              <a:t>26.06.2017 </a:t>
            </a:r>
            <a:r>
              <a:rPr lang="ru-RU" sz="1400" b="1" i="1" dirty="0">
                <a:latin typeface="Times New Roman" pitchFamily="18" charset="0"/>
              </a:rPr>
              <a:t>№ </a:t>
            </a:r>
            <a:r>
              <a:rPr lang="ru-RU" sz="1400" b="1" i="1" dirty="0" smtClean="0">
                <a:latin typeface="Times New Roman" pitchFamily="18" charset="0"/>
              </a:rPr>
              <a:t>07-04-05/03-514  </a:t>
            </a:r>
            <a:r>
              <a:rPr lang="ru-RU" sz="1400" b="1" i="1" dirty="0">
                <a:latin typeface="Times New Roman" pitchFamily="18" charset="0"/>
              </a:rPr>
              <a:t>«О предоставлении </a:t>
            </a:r>
            <a:r>
              <a:rPr lang="ru-RU" sz="1400" b="1" i="1" dirty="0" smtClean="0">
                <a:latin typeface="Times New Roman" pitchFamily="18" charset="0"/>
              </a:rPr>
              <a:t>информации о Соглашениях (НПА)»</a:t>
            </a:r>
          </a:p>
          <a:p>
            <a:pPr algn="ctr" defTabSz="867355"/>
            <a:r>
              <a:rPr lang="ru-RU" sz="1400" b="1" i="1" dirty="0" smtClean="0">
                <a:latin typeface="Times New Roman" pitchFamily="18" charset="0"/>
              </a:rPr>
              <a:t> </a:t>
            </a:r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>
            <a:off x="625241" y="3609020"/>
            <a:ext cx="8889345" cy="117013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Письмо </a:t>
            </a:r>
            <a:r>
              <a:rPr lang="ru-RU" sz="1400" b="1" i="1" dirty="0">
                <a:latin typeface="Times New Roman" pitchFamily="18" charset="0"/>
              </a:rPr>
              <a:t>Федерального казначейства от </a:t>
            </a:r>
            <a:r>
              <a:rPr lang="ru-RU" sz="1400" b="1" i="1" dirty="0" smtClean="0">
                <a:latin typeface="Times New Roman" pitchFamily="18" charset="0"/>
              </a:rPr>
              <a:t>12.05.2017 </a:t>
            </a:r>
            <a:r>
              <a:rPr lang="ru-RU" sz="1400" b="1" i="1" dirty="0">
                <a:latin typeface="Times New Roman" pitchFamily="18" charset="0"/>
              </a:rPr>
              <a:t>№ </a:t>
            </a:r>
            <a:r>
              <a:rPr lang="ru-RU" sz="1400" b="1" i="1" dirty="0" smtClean="0">
                <a:latin typeface="Times New Roman" pitchFamily="18" charset="0"/>
              </a:rPr>
              <a:t>07-04-05/03-419  </a:t>
            </a:r>
            <a:r>
              <a:rPr lang="ru-RU" sz="1400" b="1" i="1" dirty="0">
                <a:latin typeface="Times New Roman" pitchFamily="18" charset="0"/>
              </a:rPr>
              <a:t>«О предоставлении информации» </a:t>
            </a:r>
            <a:r>
              <a:rPr lang="ru-RU" sz="1400" b="1" i="1" dirty="0" smtClean="0">
                <a:latin typeface="Times New Roman" pitchFamily="18" charset="0"/>
              </a:rPr>
              <a:t>Указания по заполнению формы документа «</a:t>
            </a:r>
            <a:r>
              <a:rPr lang="ru-RU" sz="1400" b="1" i="1" dirty="0">
                <a:latin typeface="Times New Roman" pitchFamily="18" charset="0"/>
              </a:rPr>
              <a:t>Сведения о заключенных соглашениях, принятых нормативных правовых актах на 2017 год, информация о которых подлежит включению в реестр соглашений»</a:t>
            </a:r>
            <a:endParaRPr lang="ru-RU" sz="1400" b="1" i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067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6</a:t>
            </a:fld>
            <a:endParaRPr lang="ru-RU" dirty="0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4355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029" y="1300163"/>
            <a:ext cx="9541060" cy="3647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AutoShape 8"/>
          <p:cNvSpPr>
            <a:spLocks noChangeArrowheads="1"/>
          </p:cNvSpPr>
          <p:nvPr/>
        </p:nvSpPr>
        <p:spPr bwMode="auto">
          <a:xfrm>
            <a:off x="182470" y="5004175"/>
            <a:ext cx="9541059" cy="15301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Информация по состоянию на отчетную дату представляется в МОУ ФК до 11:00 по средам, с использованием ППО АСД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LanDocs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» в виде файла формата </a:t>
            </a:r>
            <a:r>
              <a:rPr lang="en-US" sz="1400" b="1" i="1" dirty="0">
                <a:latin typeface="Times New Roman" pitchFamily="18" charset="0"/>
                <a:cs typeface="Times New Roman" pitchFamily="18" charset="0"/>
              </a:rPr>
              <a:t>Microsoft EXCEL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, с указанием в поле «Краткое содержание» текста «Информация о соглашениях (НПА)», с именем файла «ХХ_ Информация С(НПА)», где ХХ - первые две цифры четырехзначного кода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ТОФК.</a:t>
            </a:r>
          </a:p>
          <a:p>
            <a:pPr algn="ctr" eaLnBrk="1" hangingPunct="1">
              <a:defRPr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Проверку соответствия значений, указанных в графах 6-7, 17 осуществлять с  показателями Главной книги, сформированной в отделах бюджетного учета и отчетности по операциям бюджетов ТОФК.</a:t>
            </a:r>
          </a:p>
        </p:txBody>
      </p:sp>
      <p:sp>
        <p:nvSpPr>
          <p:cNvPr id="46" name="Заголовок 8"/>
          <p:cNvSpPr txBox="1">
            <a:spLocks/>
          </p:cNvSpPr>
          <p:nvPr/>
        </p:nvSpPr>
        <p:spPr>
          <a:xfrm>
            <a:off x="415925" y="998730"/>
            <a:ext cx="8994775" cy="27003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предоставлении информации о соглашениях (НПА)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ая прямоугольная выноска 46"/>
          <p:cNvSpPr/>
          <p:nvPr/>
        </p:nvSpPr>
        <p:spPr>
          <a:xfrm>
            <a:off x="7303895" y="4052105"/>
            <a:ext cx="484420" cy="721883"/>
          </a:xfrm>
          <a:prstGeom prst="wedgeRoundRectCallout">
            <a:avLst>
              <a:gd name="adj1" fmla="val -11853"/>
              <a:gd name="adj2" fmla="val -65716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Скругленная прямоугольная выноска 47"/>
          <p:cNvSpPr/>
          <p:nvPr/>
        </p:nvSpPr>
        <p:spPr>
          <a:xfrm>
            <a:off x="2117684" y="4019196"/>
            <a:ext cx="1125125" cy="754792"/>
          </a:xfrm>
          <a:prstGeom prst="wedgeRoundRectCallout">
            <a:avLst>
              <a:gd name="adj1" fmla="val -3918"/>
              <a:gd name="adj2" fmla="val -66538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87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765" y="-13027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8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8604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1938"/>
            <a:ext cx="990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317485" y="777359"/>
            <a:ext cx="9320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>
                <a:solidFill>
                  <a:srgbClr val="2F06A2"/>
                </a:solidFill>
              </a:rPr>
              <a:t>К</a:t>
            </a:r>
            <a:r>
              <a:rPr lang="ru-RU" b="1" dirty="0" smtClean="0">
                <a:solidFill>
                  <a:srgbClr val="2F06A2"/>
                </a:solidFill>
              </a:rPr>
              <a:t>онтрольные </a:t>
            </a:r>
            <a:r>
              <a:rPr lang="ru-RU" b="1" dirty="0">
                <a:solidFill>
                  <a:srgbClr val="2F06A2"/>
                </a:solidFill>
              </a:rPr>
              <a:t>соотношения между показателями форм бюджетной </a:t>
            </a:r>
            <a:r>
              <a:rPr lang="ru-RU" b="1" dirty="0" smtClean="0">
                <a:solidFill>
                  <a:srgbClr val="2F06A2"/>
                </a:solidFill>
              </a:rPr>
              <a:t>отчетности</a:t>
            </a:r>
            <a:endParaRPr lang="ru-RU" b="1" dirty="0">
              <a:solidFill>
                <a:srgbClr val="2F06A2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37465" y="1269446"/>
            <a:ext cx="4545505" cy="2062162"/>
          </a:xfrm>
          <a:prstGeom prst="round2DiagRect">
            <a:avLst/>
          </a:prstGeom>
          <a:blipFill dpi="0" rotWithShape="1">
            <a:blip r:embed="rId5" cstate="print">
              <a:alphaModFix amt="56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ПРОТОКОЛ МДК</a:t>
            </a:r>
            <a:r>
              <a:rPr lang="ru-RU" b="1" dirty="0">
                <a:solidFill>
                  <a:srgbClr val="0066CC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Форма </a:t>
            </a:r>
            <a:r>
              <a:rPr lang="ru-RU" b="1" dirty="0">
                <a:solidFill>
                  <a:srgbClr val="C00000"/>
                </a:solidFill>
              </a:rPr>
              <a:t>0503152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Предупреждение:</a:t>
            </a:r>
          </a:p>
          <a:p>
            <a:r>
              <a:rPr lang="ru-RU" sz="1600" b="1" u="sng" dirty="0" smtClean="0">
                <a:solidFill>
                  <a:srgbClr val="0066CC"/>
                </a:solidFill>
              </a:rPr>
              <a:t>Не </a:t>
            </a:r>
            <a:r>
              <a:rPr lang="ru-RU" sz="1600" b="1" u="sng" dirty="0">
                <a:solidFill>
                  <a:srgbClr val="0066CC"/>
                </a:solidFill>
              </a:rPr>
              <a:t>выполнено соотношение: </a:t>
            </a:r>
            <a:r>
              <a:rPr lang="ru-RU" sz="1600" b="1" u="sng" dirty="0" smtClean="0">
                <a:solidFill>
                  <a:srgbClr val="0066CC"/>
                </a:solidFill>
              </a:rPr>
              <a:t>Форма </a:t>
            </a:r>
            <a:r>
              <a:rPr lang="ru-RU" sz="1600" b="1" u="sng" dirty="0">
                <a:solidFill>
                  <a:srgbClr val="0066CC"/>
                </a:solidFill>
              </a:rPr>
              <a:t>0503152 раздел 1 графа 4 по итоговой строке 010  = Форма 0503153 раздел 1 графы 8+13 . Результат проверки: 47,596,173,158.09 = 47,394,449,634.07; отклонение             -201,723,524.02. Требует пояснения</a:t>
            </a:r>
          </a:p>
        </p:txBody>
      </p:sp>
      <p:sp>
        <p:nvSpPr>
          <p:cNvPr id="46" name="Прямоугольник с двумя скругленными противолежащими углами 45"/>
          <p:cNvSpPr/>
          <p:nvPr/>
        </p:nvSpPr>
        <p:spPr>
          <a:xfrm>
            <a:off x="137465" y="3519008"/>
            <a:ext cx="4545505" cy="3034192"/>
          </a:xfrm>
          <a:prstGeom prst="round2DiagRect">
            <a:avLst/>
          </a:prstGeom>
          <a:blipFill dpi="0" rotWithShape="1">
            <a:blip r:embed="rId5" cstate="print">
              <a:alphaModFix amt="56000"/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</a:rPr>
              <a:t>ПРОТОКОЛ МДК</a:t>
            </a:r>
            <a:r>
              <a:rPr lang="ru-RU" b="1" dirty="0">
                <a:solidFill>
                  <a:srgbClr val="0066CC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Форма 0503152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C00000"/>
                </a:solidFill>
              </a:rPr>
              <a:t>Предупреждение:</a:t>
            </a:r>
          </a:p>
          <a:p>
            <a:r>
              <a:rPr lang="ru-RU" sz="1600" b="1" u="sng" dirty="0" smtClean="0">
                <a:solidFill>
                  <a:srgbClr val="0066CC"/>
                </a:solidFill>
              </a:rPr>
              <a:t>Не </a:t>
            </a:r>
            <a:r>
              <a:rPr lang="ru-RU" sz="1600" b="1" u="sng" dirty="0">
                <a:solidFill>
                  <a:srgbClr val="0066CC"/>
                </a:solidFill>
              </a:rPr>
              <a:t>выполнено соотношение: </a:t>
            </a:r>
            <a:r>
              <a:rPr lang="ru-RU" sz="1600" b="1" u="sng" dirty="0" smtClean="0">
                <a:solidFill>
                  <a:srgbClr val="0066CC"/>
                </a:solidFill>
              </a:rPr>
              <a:t>Форма </a:t>
            </a:r>
            <a:r>
              <a:rPr lang="ru-RU" sz="1600" b="1" u="sng" dirty="0">
                <a:solidFill>
                  <a:srgbClr val="0066CC"/>
                </a:solidFill>
              </a:rPr>
              <a:t>0503152 Графа 4 по строке 010 в разрезе кодов классификации доходов бюджетов = Форма 0503153 Графа 8 + графа 13 раздела 1 в разрезе кодов классификации доходов бюджетов с группировкой по коду главы и коду подвида доходов. Ошибка в строке </a:t>
            </a:r>
            <a:r>
              <a:rPr lang="ru-RU" sz="1600" b="1" u="sng" dirty="0" smtClean="0">
                <a:solidFill>
                  <a:srgbClr val="C00000"/>
                </a:solidFill>
              </a:rPr>
              <a:t>010.000.1030214001.0000.110.</a:t>
            </a:r>
            <a:r>
              <a:rPr lang="ru-RU" sz="1600" b="1" u="sng" dirty="0" smtClean="0">
                <a:solidFill>
                  <a:srgbClr val="0066CC"/>
                </a:solidFill>
              </a:rPr>
              <a:t> Результат </a:t>
            </a:r>
            <a:r>
              <a:rPr lang="ru-RU" sz="1600" b="1" u="sng" dirty="0">
                <a:solidFill>
                  <a:srgbClr val="0066CC"/>
                </a:solidFill>
              </a:rPr>
              <a:t>проверки: 201,723,524.02 = 0.00; </a:t>
            </a:r>
            <a:r>
              <a:rPr lang="ru-RU" sz="1600" b="1" u="sng" dirty="0" smtClean="0">
                <a:solidFill>
                  <a:srgbClr val="0066CC"/>
                </a:solidFill>
              </a:rPr>
              <a:t>отклонение       </a:t>
            </a:r>
            <a:r>
              <a:rPr lang="ru-RU" sz="1600" b="1" u="sng" dirty="0">
                <a:solidFill>
                  <a:srgbClr val="0066CC"/>
                </a:solidFill>
              </a:rPr>
              <a:t>-201,723,524.02.  </a:t>
            </a:r>
            <a:r>
              <a:rPr lang="ru-RU" sz="1600" b="1" u="sng" dirty="0" smtClean="0">
                <a:solidFill>
                  <a:srgbClr val="0066CC"/>
                </a:solidFill>
              </a:rPr>
              <a:t>Требует </a:t>
            </a:r>
            <a:r>
              <a:rPr lang="ru-RU" sz="1600" b="1" u="sng" dirty="0">
                <a:solidFill>
                  <a:srgbClr val="0066CC"/>
                </a:solidFill>
              </a:rPr>
              <a:t>пояснения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850180" y="1577421"/>
            <a:ext cx="4923690" cy="427809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Расхождения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 данными Консолидированного Отчета о кассовых поступлениях и выбытиях (ф. 0503152) и Отчета об операциях по поступлениям в бюджетную систему Российской Федерации, учитываемых органами Федерального казначейства (ф. 0503153) ТОФК по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КБК 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1400" b="1" dirty="0" smtClean="0">
                <a:solidFill>
                  <a:srgbClr val="C00000"/>
                </a:solidFill>
              </a:rPr>
              <a:t>1030214001 0000 110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 операциям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зачислению на единый счет бюджета субъекта РФ доходов от акцизов на алкогольную продукцию с объемной долей этилового спирта свыше 9 процентов, за исключением пива, вин, фруктовых вин, игристых вин (шампанских), винных напитков, изготавливаемых без добавления ректификованного этилового спирта, произведенного из пищевого сырья, и (или) спиртованных виноградного или иного фруктового сусла, и (или) винного дистиллята, и (или) фруктового дистиллята по результатам их вторичного распределения МОУ ФК </a:t>
            </a:r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ЯВЛЯЕТСЯ ДОПУСТИМЫМ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(Письмо Федерального казначейства от 28.02.2017  №07-04-05/02-202)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577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Заголовок 8"/>
          <p:cNvSpPr txBox="1">
            <a:spLocks/>
          </p:cNvSpPr>
          <p:nvPr/>
        </p:nvSpPr>
        <p:spPr>
          <a:xfrm>
            <a:off x="856643" y="908048"/>
            <a:ext cx="8149995" cy="39211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формирования Отчета (ф. 0503124) в 2017 г.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910" y="1307669"/>
            <a:ext cx="5180661" cy="5174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Скругленный прямоугольник 34"/>
          <p:cNvSpPr/>
          <p:nvPr/>
        </p:nvSpPr>
        <p:spPr>
          <a:xfrm>
            <a:off x="3152800" y="1479748"/>
            <a:ext cx="685581" cy="4830003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Скругленная прямоугольная выноска 31"/>
          <p:cNvSpPr/>
          <p:nvPr/>
        </p:nvSpPr>
        <p:spPr>
          <a:xfrm>
            <a:off x="4397685" y="1479748"/>
            <a:ext cx="5310590" cy="3415130"/>
          </a:xfrm>
          <a:prstGeom prst="wedgeRoundRectCallout">
            <a:avLst>
              <a:gd name="adj1" fmla="val -69248"/>
              <a:gd name="adj2" fmla="val -20324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4, раздела 2, отражаются годовые объемы лимитов бюджетных обязательств по КБК расходов бюджетов с учетом последующих изменений, доводимых до ТОФК в установленном порядке, в части кредитовых остатков по соответствующим счетам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150112000, 150116000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сумме кредитовых оборотов по соответствующим счетам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150113000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же, годовые объемы бюджетных ассигнований по ПНО по КБК расходов бюджетов с учетом последующих изменений, доводимых до ТОФК в установленном порядке, в части кредитовых остатков по соответствующим счетам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150312000, 150316000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сумме кредитовых оборотов по соответствующим счетам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150313000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оборотов по детализации кодов КБК расходов бюджетов по доведенным бюджетным ассигнованиям по публичным нормативным обязательствам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5387795" y="5387246"/>
            <a:ext cx="4320480" cy="94510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anchor="ctr"/>
          <a:lstStyle/>
          <a:p>
            <a:pPr algn="ctr" eaLnBrk="1" hangingPunct="1">
              <a:defRPr/>
            </a:pPr>
            <a:r>
              <a:rPr lang="ru-RU" sz="1400" b="1" i="1" dirty="0" smtClean="0">
                <a:latin typeface="Times New Roman" pitchFamily="18" charset="0"/>
              </a:rPr>
              <a:t>Доработка ППО АСФК запланирована к реализации в составе версии 27.0.0  в установленном порядке </a:t>
            </a:r>
          </a:p>
        </p:txBody>
      </p:sp>
    </p:spTree>
    <p:extLst>
      <p:ext uri="{BB962C8B-B14F-4D97-AF65-F5344CB8AC3E}">
        <p14:creationId xmlns:p14="http://schemas.microsoft.com/office/powerpoint/2010/main" xmlns="" val="14645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ABAD-8187-4B4F-8EF3-5FABDE5C1A3D}" type="slidenum">
              <a:rPr lang="ru-RU"/>
              <a:pPr/>
              <a:t>9</a:t>
            </a:fld>
            <a:endParaRPr lang="ru-RU" dirty="0"/>
          </a:p>
        </p:txBody>
      </p:sp>
      <p:sp>
        <p:nvSpPr>
          <p:cNvPr id="86018" name="Line 3866"/>
          <p:cNvSpPr>
            <a:spLocks noChangeShapeType="1"/>
          </p:cNvSpPr>
          <p:nvPr/>
        </p:nvSpPr>
        <p:spPr bwMode="auto">
          <a:xfrm>
            <a:off x="7312025" y="-896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19" name="Line 3867"/>
          <p:cNvSpPr>
            <a:spLocks noChangeShapeType="1"/>
          </p:cNvSpPr>
          <p:nvPr/>
        </p:nvSpPr>
        <p:spPr bwMode="auto">
          <a:xfrm>
            <a:off x="7312025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0" name="Line 3868"/>
          <p:cNvSpPr>
            <a:spLocks noChangeShapeType="1"/>
          </p:cNvSpPr>
          <p:nvPr/>
        </p:nvSpPr>
        <p:spPr bwMode="auto">
          <a:xfrm>
            <a:off x="9637713" y="-6223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1" name="Line 3877"/>
          <p:cNvSpPr>
            <a:spLocks noChangeShapeType="1"/>
          </p:cNvSpPr>
          <p:nvPr/>
        </p:nvSpPr>
        <p:spPr bwMode="auto">
          <a:xfrm>
            <a:off x="7312025" y="-730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2" name="Line 3878"/>
          <p:cNvSpPr>
            <a:spLocks noChangeShapeType="1"/>
          </p:cNvSpPr>
          <p:nvPr/>
        </p:nvSpPr>
        <p:spPr bwMode="auto">
          <a:xfrm>
            <a:off x="7312025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3" name="Line 3879"/>
          <p:cNvSpPr>
            <a:spLocks noChangeShapeType="1"/>
          </p:cNvSpPr>
          <p:nvPr/>
        </p:nvSpPr>
        <p:spPr bwMode="auto">
          <a:xfrm>
            <a:off x="9637713" y="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4" name="Line 3880"/>
          <p:cNvSpPr>
            <a:spLocks noChangeShapeType="1"/>
          </p:cNvSpPr>
          <p:nvPr/>
        </p:nvSpPr>
        <p:spPr bwMode="auto">
          <a:xfrm>
            <a:off x="9637713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5" name="Line 3881"/>
          <p:cNvSpPr>
            <a:spLocks noChangeShapeType="1"/>
          </p:cNvSpPr>
          <p:nvPr/>
        </p:nvSpPr>
        <p:spPr bwMode="auto">
          <a:xfrm>
            <a:off x="11963400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6" name="Line 3896"/>
          <p:cNvSpPr>
            <a:spLocks noChangeShapeType="1"/>
          </p:cNvSpPr>
          <p:nvPr/>
        </p:nvSpPr>
        <p:spPr bwMode="auto">
          <a:xfrm>
            <a:off x="7312025" y="13001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7" name="Line 3897"/>
          <p:cNvSpPr>
            <a:spLocks noChangeShapeType="1"/>
          </p:cNvSpPr>
          <p:nvPr/>
        </p:nvSpPr>
        <p:spPr bwMode="auto">
          <a:xfrm>
            <a:off x="7312025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8" name="Line 3898"/>
          <p:cNvSpPr>
            <a:spLocks noChangeShapeType="1"/>
          </p:cNvSpPr>
          <p:nvPr/>
        </p:nvSpPr>
        <p:spPr bwMode="auto">
          <a:xfrm>
            <a:off x="9637713" y="1574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29" name="Line 3899"/>
          <p:cNvSpPr>
            <a:spLocks noChangeShapeType="1"/>
          </p:cNvSpPr>
          <p:nvPr/>
        </p:nvSpPr>
        <p:spPr bwMode="auto">
          <a:xfrm>
            <a:off x="9637713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0" name="Line 3900"/>
          <p:cNvSpPr>
            <a:spLocks noChangeShapeType="1"/>
          </p:cNvSpPr>
          <p:nvPr/>
        </p:nvSpPr>
        <p:spPr bwMode="auto">
          <a:xfrm>
            <a:off x="11963400" y="18494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1" name="Line 3911"/>
          <p:cNvSpPr>
            <a:spLocks noChangeShapeType="1"/>
          </p:cNvSpPr>
          <p:nvPr/>
        </p:nvSpPr>
        <p:spPr bwMode="auto">
          <a:xfrm>
            <a:off x="7312025" y="23987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2" name="Line 3912"/>
          <p:cNvSpPr>
            <a:spLocks noChangeShapeType="1"/>
          </p:cNvSpPr>
          <p:nvPr/>
        </p:nvSpPr>
        <p:spPr bwMode="auto">
          <a:xfrm>
            <a:off x="7312025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3" name="Line 3913"/>
          <p:cNvSpPr>
            <a:spLocks noChangeShapeType="1"/>
          </p:cNvSpPr>
          <p:nvPr/>
        </p:nvSpPr>
        <p:spPr bwMode="auto">
          <a:xfrm>
            <a:off x="9637713" y="26733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4" name="Line 3914"/>
          <p:cNvSpPr>
            <a:spLocks noChangeShapeType="1"/>
          </p:cNvSpPr>
          <p:nvPr/>
        </p:nvSpPr>
        <p:spPr bwMode="auto">
          <a:xfrm>
            <a:off x="9637713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5" name="Line 3915"/>
          <p:cNvSpPr>
            <a:spLocks noChangeShapeType="1"/>
          </p:cNvSpPr>
          <p:nvPr/>
        </p:nvSpPr>
        <p:spPr bwMode="auto">
          <a:xfrm>
            <a:off x="11963400" y="29479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6" name="Line 3916"/>
          <p:cNvSpPr>
            <a:spLocks noChangeShapeType="1"/>
          </p:cNvSpPr>
          <p:nvPr/>
        </p:nvSpPr>
        <p:spPr bwMode="auto">
          <a:xfrm>
            <a:off x="11963400" y="32226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86037" name="Line 3934"/>
          <p:cNvSpPr>
            <a:spLocks noChangeShapeType="1"/>
          </p:cNvSpPr>
          <p:nvPr/>
        </p:nvSpPr>
        <p:spPr bwMode="auto">
          <a:xfrm>
            <a:off x="7312025" y="40465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pic>
        <p:nvPicPr>
          <p:cNvPr id="8603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39" name="Text Box 6937"/>
          <p:cNvSpPr txBox="1">
            <a:spLocks noChangeArrowheads="1"/>
          </p:cNvSpPr>
          <p:nvPr/>
        </p:nvSpPr>
        <p:spPr bwMode="auto">
          <a:xfrm>
            <a:off x="1754189" y="115888"/>
            <a:ext cx="71278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66"/>
                </a:solidFill>
                <a:latin typeface="Times New Roman" pitchFamily="18" charset="0"/>
              </a:rPr>
              <a:t>Межрегиональное операционное УФК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0281" y="100010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2F06A2"/>
                </a:solidFill>
              </a:rPr>
              <a:t>Отправка бюджетной отчетности </a:t>
            </a:r>
            <a:r>
              <a:rPr lang="ru-RU" b="1" dirty="0" smtClean="0">
                <a:solidFill>
                  <a:srgbClr val="2F06A2"/>
                </a:solidFill>
              </a:rPr>
              <a:t>ТОФК </a:t>
            </a:r>
            <a:r>
              <a:rPr lang="ru-RU" b="1" dirty="0">
                <a:solidFill>
                  <a:srgbClr val="2F06A2"/>
                </a:solidFill>
              </a:rPr>
              <a:t>в </a:t>
            </a:r>
            <a:r>
              <a:rPr lang="ru-RU" b="1" dirty="0" smtClean="0">
                <a:solidFill>
                  <a:srgbClr val="2F06A2"/>
                </a:solidFill>
              </a:rPr>
              <a:t>МОУ </a:t>
            </a:r>
            <a:r>
              <a:rPr lang="ru-RU" b="1" dirty="0">
                <a:solidFill>
                  <a:srgbClr val="2F06A2"/>
                </a:solidFill>
              </a:rPr>
              <a:t>ФК</a:t>
            </a:r>
          </a:p>
        </p:txBody>
      </p:sp>
      <p:pic>
        <p:nvPicPr>
          <p:cNvPr id="134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504" y="1369440"/>
            <a:ext cx="5580621" cy="5119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53200"/>
            <a:ext cx="990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R:\22_Отдел отчетности о кассовом исполнении бюджетов\Фигурова\СЛАЙДЫ\ВКС 9-10.09.14\картинки для слайдов\man-with-symbol-04-150x15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63290" y="2803979"/>
            <a:ext cx="1428750" cy="1428750"/>
          </a:xfrm>
          <a:prstGeom prst="rect">
            <a:avLst/>
          </a:prstGeom>
          <a:noFill/>
        </p:spPr>
      </p:pic>
      <p:sp>
        <p:nvSpPr>
          <p:cNvPr id="31" name="Скругленная прямоугольная выноска 30"/>
          <p:cNvSpPr/>
          <p:nvPr/>
        </p:nvSpPr>
        <p:spPr>
          <a:xfrm>
            <a:off x="497503" y="4379921"/>
            <a:ext cx="3681401" cy="174204"/>
          </a:xfrm>
          <a:prstGeom prst="wedgeRoundRectCallout">
            <a:avLst>
              <a:gd name="adj1" fmla="val -44358"/>
              <a:gd name="adj2" fmla="val -42001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15" y="4151888"/>
            <a:ext cx="666222" cy="490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Скругленная прямоугольная выноска 32"/>
          <p:cNvSpPr/>
          <p:nvPr/>
        </p:nvSpPr>
        <p:spPr>
          <a:xfrm>
            <a:off x="6708391" y="4397385"/>
            <a:ext cx="2880320" cy="1993890"/>
          </a:xfrm>
          <a:prstGeom prst="wedgeRoundRectCallout">
            <a:avLst>
              <a:gd name="adj1" fmla="val -138000"/>
              <a:gd name="adj2" fmla="val -48965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 отчетности по закрытым каналам связи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действие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«Отправка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закрытый контур «Своды»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ая прямоугольная выноска 33"/>
          <p:cNvSpPr/>
          <p:nvPr/>
        </p:nvSpPr>
        <p:spPr>
          <a:xfrm>
            <a:off x="6663190" y="1610692"/>
            <a:ext cx="2880320" cy="1080121"/>
          </a:xfrm>
          <a:prstGeom prst="wedgeRoundRectCallout">
            <a:avLst>
              <a:gd name="adj1" fmla="val -142707"/>
              <a:gd name="adj2" fmla="val 190501"/>
              <a:gd name="adj3" fmla="val 16667"/>
            </a:avLst>
          </a:prstGeom>
          <a:solidFill>
            <a:srgbClr val="D7C7CC">
              <a:alpha val="5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направлении отчетности в ППО АСФК открытого контура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74131" y="4170044"/>
            <a:ext cx="3330373" cy="185695"/>
          </a:xfrm>
          <a:prstGeom prst="roundRect">
            <a:avLst>
              <a:gd name="adj" fmla="val 0"/>
            </a:avLst>
          </a:prstGeom>
          <a:noFill/>
          <a:ln>
            <a:solidFill>
              <a:srgbClr val="270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47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15410</TotalTime>
  <Words>1749</Words>
  <Application>Microsoft Office PowerPoint</Application>
  <PresentationFormat>Лист A4 (210x297 мм)</PresentationFormat>
  <Paragraphs>168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О предоставлении информации о соглашениях (НПА)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 направлении бюджетной отчетности ТОФК в электронном виде средствами подсистемы «Учет и отчетность» ГИИС «Электронный бюджет»</vt:lpstr>
      <vt:lpstr>Компоненты (сервисы) системы «Электронный бюджет»  (завершение исполнения задач 2016 г.)</vt:lpstr>
      <vt:lpstr>Слайд 15</vt:lpstr>
      <vt:lpstr>Особенности представления Ф. 0503151 в подсистему «Учет и отчетность» ГИИС «Электронный бюджет» </vt:lpstr>
      <vt:lpstr>Слайд 17</vt:lpstr>
      <vt:lpstr>Слайд 18</vt:lpstr>
      <vt:lpstr>Слайд 19</vt:lpstr>
      <vt:lpstr>Слайд 20</vt:lpstr>
    </vt:vector>
  </TitlesOfParts>
  <Company>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Отдел доведения бюджетных данных Межрегионального операционного управления Федерального казначейства</dc:title>
  <dc:creator>2456</dc:creator>
  <cp:lastModifiedBy>Admin</cp:lastModifiedBy>
  <cp:revision>960</cp:revision>
  <cp:lastPrinted>2017-03-15T07:19:13Z</cp:lastPrinted>
  <dcterms:created xsi:type="dcterms:W3CDTF">2012-11-08T08:55:19Z</dcterms:created>
  <dcterms:modified xsi:type="dcterms:W3CDTF">2017-09-20T21:06:00Z</dcterms:modified>
</cp:coreProperties>
</file>