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2"/>
  </p:notesMasterIdLst>
  <p:sldIdLst>
    <p:sldId id="272" r:id="rId2"/>
    <p:sldId id="259" r:id="rId3"/>
    <p:sldId id="327" r:id="rId4"/>
    <p:sldId id="325" r:id="rId5"/>
    <p:sldId id="326" r:id="rId6"/>
    <p:sldId id="337" r:id="rId7"/>
    <p:sldId id="335" r:id="rId8"/>
    <p:sldId id="309" r:id="rId9"/>
    <p:sldId id="336" r:id="rId10"/>
    <p:sldId id="317" r:id="rId11"/>
  </p:sldIdLst>
  <p:sldSz cx="12192000" cy="6858000"/>
  <p:notesSz cx="6858000" cy="9144000"/>
  <p:embeddedFontLst>
    <p:embeddedFont>
      <p:font typeface="Open Sans Condensed" panose="020B0806030504020204" pitchFamily="34" charset="0"/>
      <p:bold r:id="rId13"/>
    </p:embeddedFont>
    <p:embeddedFont>
      <p:font typeface="Open Sans" panose="020B0606030504020204" pitchFamily="34" charset="0"/>
      <p:regular r:id="rId14"/>
      <p:bold r:id="rId15"/>
      <p:italic r:id="rId16"/>
      <p:boldItalic r:id="rId17"/>
    </p:embeddedFont>
    <p:embeddedFont>
      <p:font typeface="Open Sans Condensed Light" panose="020B0306030504020204" pitchFamily="34" charset="0"/>
      <p:regular r:id="rId18"/>
      <p:italic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</p:embeddedFontLst>
  <p:defaultTextStyle>
    <a:defPPr>
      <a:defRPr lang="ru-RU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72">
          <p15:clr>
            <a:srgbClr val="A4A3A4"/>
          </p15:clr>
        </p15:guide>
        <p15:guide id="4" pos="80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5291" autoAdjust="0"/>
  </p:normalViewPr>
  <p:slideViewPr>
    <p:cSldViewPr>
      <p:cViewPr varScale="1">
        <p:scale>
          <a:sx n="87" d="100"/>
          <a:sy n="87" d="100"/>
        </p:scale>
        <p:origin x="499" y="58"/>
      </p:cViewPr>
      <p:guideLst>
        <p:guide orient="horz" pos="2160"/>
        <p:guide pos="3840"/>
        <p:guide orient="horz" pos="572"/>
        <p:guide pos="80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235171-7282-42C7-802F-2F7BCC7DB1B7}" type="datetimeFigureOut">
              <a:rPr lang="ru-RU" smtClean="0"/>
              <a:pPr/>
              <a:t>19.09.2017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594AFB-0924-4BF2-A0FE-2733E93D30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96278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9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9988626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4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4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41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1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hyperlink" Target="https://itunes.apple.com/us/app/datatron/id1278996359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gif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hyperlink" Target="http://www.youtube.com/watch?v=yaQzeyjF6l8" TargetMode="External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minfin.ru/ru/document/#ixzz4hvLM24HM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5stardata.info/en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://datamarts.roskazna.ru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"/>
          <p:cNvSpPr txBox="1">
            <a:spLocks noChangeArrowheads="1"/>
          </p:cNvSpPr>
          <p:nvPr/>
        </p:nvSpPr>
        <p:spPr bwMode="auto">
          <a:xfrm>
            <a:off x="983432" y="1340768"/>
            <a:ext cx="10081120" cy="4708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3000" dirty="0">
                <a:solidFill>
                  <a:srgbClr val="1468A4"/>
                </a:solidFill>
                <a:latin typeface="Open Sans Condensed" pitchFamily="34" charset="0"/>
                <a:cs typeface="Open Sans Condensed" pitchFamily="34" charset="0"/>
              </a:rPr>
              <a:t>Единый портал </a:t>
            </a:r>
          </a:p>
          <a:p>
            <a:pPr algn="ctr" eaLnBrk="1" hangingPunct="1"/>
            <a:r>
              <a:rPr lang="ru-RU" sz="3000" dirty="0">
                <a:solidFill>
                  <a:srgbClr val="1468A4"/>
                </a:solidFill>
                <a:latin typeface="Open Sans Condensed" pitchFamily="34" charset="0"/>
                <a:cs typeface="Open Sans Condensed" pitchFamily="34" charset="0"/>
              </a:rPr>
              <a:t>бюджетной системы Российской Федерации. </a:t>
            </a:r>
          </a:p>
          <a:p>
            <a:pPr algn="ctr" eaLnBrk="1" hangingPunct="1"/>
            <a:endParaRPr lang="ru-RU" sz="3000" dirty="0">
              <a:solidFill>
                <a:srgbClr val="1468A4"/>
              </a:solidFill>
              <a:latin typeface="Open Sans Condensed" pitchFamily="34" charset="0"/>
              <a:cs typeface="Open Sans Condensed" pitchFamily="34" charset="0"/>
            </a:endParaRPr>
          </a:p>
          <a:p>
            <a:pPr algn="ctr" eaLnBrk="1" hangingPunct="1"/>
            <a:r>
              <a:rPr lang="ru-RU" sz="3000" dirty="0">
                <a:solidFill>
                  <a:srgbClr val="1468A4"/>
                </a:solidFill>
                <a:latin typeface="Open Sans Condensed" pitchFamily="34" charset="0"/>
                <a:cs typeface="Open Sans Condensed" pitchFamily="34" charset="0"/>
              </a:rPr>
              <a:t>Новый состав и порядок размещения и предоставления информации на едином портале бюджетной системы Российской Федерации, в том числе субъектами РФ и муниципальными образованиями. </a:t>
            </a:r>
          </a:p>
          <a:p>
            <a:pPr algn="ctr" eaLnBrk="1" hangingPunct="1"/>
            <a:endParaRPr lang="ru-RU" sz="3000" dirty="0">
              <a:solidFill>
                <a:srgbClr val="1468A4"/>
              </a:solidFill>
              <a:latin typeface="Open Sans Condensed" pitchFamily="34" charset="0"/>
              <a:cs typeface="Open Sans Condensed" pitchFamily="34" charset="0"/>
            </a:endParaRPr>
          </a:p>
          <a:p>
            <a:pPr algn="ctr" eaLnBrk="1" hangingPunct="1"/>
            <a:r>
              <a:rPr lang="ru-RU" sz="3000" dirty="0">
                <a:solidFill>
                  <a:srgbClr val="1468A4"/>
                </a:solidFill>
                <a:latin typeface="Open Sans Condensed" pitchFamily="34" charset="0"/>
                <a:cs typeface="Open Sans Condensed" pitchFamily="34" charset="0"/>
              </a:rPr>
              <a:t>Реализация механизмов открытости </a:t>
            </a:r>
          </a:p>
          <a:p>
            <a:pPr algn="ctr" eaLnBrk="1" hangingPunct="1"/>
            <a:r>
              <a:rPr lang="ru-RU" sz="3000" dirty="0">
                <a:solidFill>
                  <a:srgbClr val="1468A4"/>
                </a:solidFill>
                <a:latin typeface="Open Sans Condensed" pitchFamily="34" charset="0"/>
                <a:cs typeface="Open Sans Condensed" pitchFamily="34" charset="0"/>
              </a:rPr>
              <a:t>бюджетов бюджетной системы РФ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2927648" y="142445"/>
            <a:ext cx="9160848" cy="478243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algn="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67" b="1" spc="133">
                <a:solidFill>
                  <a:srgbClr val="1468A4"/>
                </a:solidFill>
                <a:latin typeface="Open Sans Condensed Light" pitchFamily="34" charset="0"/>
                <a:ea typeface="+mj-ea"/>
                <a:cs typeface="+mj-cs"/>
              </a:defRPr>
            </a:lvl1pPr>
            <a:lvl2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2pPr>
            <a:lvl3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3pPr>
            <a:lvl4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4pPr>
            <a:lvl5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5pPr>
            <a:lvl6pPr marL="4572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6pPr>
            <a:lvl7pPr marL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7pPr>
            <a:lvl8pPr marL="13716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8pPr>
            <a:lvl9pPr marL="18288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9pPr>
          </a:lstStyle>
          <a:p>
            <a:r>
              <a:rPr lang="en-US" b="0" dirty="0"/>
              <a:t>DATATRON - </a:t>
            </a:r>
            <a:r>
              <a:rPr lang="ru-RU" b="0" dirty="0"/>
              <a:t>персональный помощник</a:t>
            </a:r>
            <a:r>
              <a:rPr lang="en-US" b="0" dirty="0"/>
              <a:t> </a:t>
            </a:r>
            <a:r>
              <a:rPr lang="ru-RU" b="0" dirty="0"/>
              <a:t>и экспертная система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719736" y="594432"/>
            <a:ext cx="8224744" cy="283456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bg1">
                <a:lumMod val="8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en-US" sz="1600" dirty="0">
                <a:solidFill>
                  <a:schemeClr val="tx2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  <a:hlinkClick r:id="rId2"/>
              </a:rPr>
              <a:t>https://itunes.apple.com/us/app/datatron/id1278996359</a:t>
            </a:r>
            <a:endParaRPr lang="ru-RU" sz="1600" dirty="0">
              <a:solidFill>
                <a:schemeClr val="tx2"/>
              </a:solidFill>
              <a:latin typeface="Open Sans Condensed Light" panose="020B0306030504020204" pitchFamily="34" charset="0"/>
              <a:ea typeface="Open Sans Condensed Light" panose="020B0306030504020204" pitchFamily="34" charset="0"/>
              <a:cs typeface="Open Sans Condensed Light" panose="020B0306030504020204" pitchFamily="34" charset="0"/>
            </a:endParaRPr>
          </a:p>
          <a:p>
            <a:r>
              <a:rPr lang="ru-RU" sz="1600" dirty="0">
                <a:solidFill>
                  <a:schemeClr val="tx2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Мобильное приложение </a:t>
            </a:r>
            <a:r>
              <a:rPr lang="en-US" sz="1600" dirty="0" err="1">
                <a:solidFill>
                  <a:schemeClr val="tx2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Datatron</a:t>
            </a:r>
            <a:r>
              <a:rPr lang="en-US" sz="1600" dirty="0">
                <a:solidFill>
                  <a:schemeClr val="tx2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 </a:t>
            </a:r>
            <a:r>
              <a:rPr lang="ru-RU" sz="1600" dirty="0">
                <a:solidFill>
                  <a:schemeClr val="tx2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доступно в </a:t>
            </a:r>
            <a:r>
              <a:rPr lang="en-US" sz="1600" dirty="0">
                <a:solidFill>
                  <a:schemeClr val="tx2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AppStore </a:t>
            </a:r>
            <a:r>
              <a:rPr lang="ru-RU" sz="1600" dirty="0">
                <a:solidFill>
                  <a:schemeClr val="tx2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имени Минфина России. Робот </a:t>
            </a:r>
            <a:r>
              <a:rPr lang="en-US" sz="1600" dirty="0" err="1">
                <a:solidFill>
                  <a:schemeClr val="tx2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Datatron</a:t>
            </a:r>
            <a:r>
              <a:rPr lang="ru-RU" sz="1600" dirty="0">
                <a:solidFill>
                  <a:schemeClr val="tx2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 был представлен на Втором Московском финансовом форуме.</a:t>
            </a:r>
          </a:p>
          <a:p>
            <a:r>
              <a:rPr lang="ru-RU" sz="1600" dirty="0">
                <a:solidFill>
                  <a:schemeClr val="tx2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Личный помощник и экспертная система - новое направление развития IT-решений в сфере</a:t>
            </a:r>
          </a:p>
          <a:p>
            <a:r>
              <a:rPr lang="ru-RU" sz="1600" dirty="0">
                <a:solidFill>
                  <a:schemeClr val="tx2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бюджетной и финансовой аналитики.</a:t>
            </a:r>
            <a:r>
              <a:rPr lang="en-US" sz="1600" dirty="0">
                <a:solidFill>
                  <a:schemeClr val="tx2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 </a:t>
            </a:r>
            <a:r>
              <a:rPr lang="ru-RU" sz="1600" dirty="0">
                <a:solidFill>
                  <a:schemeClr val="tx2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Пользователь может задать вопрос в голосовом или текстовом режиме. Система обработает вопрос и</a:t>
            </a:r>
            <a:r>
              <a:rPr lang="en-US" sz="1600" dirty="0">
                <a:solidFill>
                  <a:schemeClr val="tx2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 </a:t>
            </a:r>
            <a:r>
              <a:rPr lang="ru-RU" sz="1600" dirty="0">
                <a:solidFill>
                  <a:schemeClr val="tx2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выполнит поиск в базах знаний и базах данных с использованием нейросетей и инструментов</a:t>
            </a:r>
          </a:p>
          <a:p>
            <a:r>
              <a:rPr lang="ru-RU" sz="1600" dirty="0">
                <a:solidFill>
                  <a:schemeClr val="tx2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машинного обучения. Робот расскажет ответ, а также покажет дополнительные документы, интерфейсы,</a:t>
            </a:r>
          </a:p>
          <a:p>
            <a:r>
              <a:rPr lang="ru-RU" sz="1600" dirty="0">
                <a:solidFill>
                  <a:schemeClr val="tx2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ссылки и изображения. Использование интерактивного персонального помощника позволяет проводить</a:t>
            </a:r>
          </a:p>
          <a:p>
            <a:r>
              <a:rPr lang="ru-RU" sz="1600" dirty="0">
                <a:solidFill>
                  <a:schemeClr val="tx2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гораздо более эффективный поиск, учитывать семантические связи и сокращать время обработки и</a:t>
            </a:r>
          </a:p>
          <a:p>
            <a:r>
              <a:rPr lang="ru-RU" sz="1600" dirty="0">
                <a:solidFill>
                  <a:schemeClr val="tx2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формирования аналитической информации. Личный помощник также доступен как чат-бот в мессенджере </a:t>
            </a:r>
            <a:r>
              <a:rPr lang="ru-RU" sz="1600" dirty="0" err="1">
                <a:solidFill>
                  <a:schemeClr val="tx2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Telegram</a:t>
            </a:r>
            <a:r>
              <a:rPr lang="ru-RU" sz="1600" dirty="0">
                <a:solidFill>
                  <a:schemeClr val="tx2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 и как мобильное приложение.</a:t>
            </a:r>
          </a:p>
        </p:txBody>
      </p:sp>
      <p:sp>
        <p:nvSpPr>
          <p:cNvPr id="6" name="Номер слайда 14"/>
          <p:cNvSpPr txBox="1">
            <a:spLocks/>
          </p:cNvSpPr>
          <p:nvPr/>
        </p:nvSpPr>
        <p:spPr bwMode="auto">
          <a:xfrm>
            <a:off x="11343223" y="6358492"/>
            <a:ext cx="848783" cy="499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fld id="{51BA138C-FD47-4F1C-9EDD-D3A38432B6E2}" type="slidenum">
              <a:rPr lang="ru-RU" altLang="ru-RU" sz="1867" b="1">
                <a:solidFill>
                  <a:srgbClr val="076583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pPr algn="ctr"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t>10</a:t>
            </a:fld>
            <a:endParaRPr lang="ru-RU" altLang="ru-RU" sz="1867" b="1" dirty="0">
              <a:solidFill>
                <a:srgbClr val="076583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A672A81-2B5E-4BBA-B214-A9AF4A1443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980728"/>
            <a:ext cx="3284856" cy="580526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4D29CD4-5C4A-4AC2-BE12-DBEA5E9463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45" y="3383614"/>
            <a:ext cx="6048672" cy="3402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411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1006769"/>
            <a:ext cx="8747315" cy="492036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5" name="Блок-схема: процесс 4"/>
          <p:cNvSpPr/>
          <p:nvPr/>
        </p:nvSpPr>
        <p:spPr>
          <a:xfrm>
            <a:off x="167341" y="5445229"/>
            <a:ext cx="5568619" cy="1344151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bg1">
                <a:lumMod val="8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ru-RU" sz="1600" dirty="0">
                <a:solidFill>
                  <a:schemeClr val="tx2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Предоставление в режиме реального времени информации о бюджете и бюджетном процессе РФ.</a:t>
            </a:r>
          </a:p>
          <a:p>
            <a:pPr>
              <a:defRPr/>
            </a:pPr>
            <a:r>
              <a:rPr lang="ru-RU" sz="1600" dirty="0">
                <a:solidFill>
                  <a:schemeClr val="tx2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Обеспечение доступа к нормативной, статистической и аналитической информации в сфере управления общественными финансами в рамках Федерального бюджета.</a:t>
            </a:r>
          </a:p>
          <a:p>
            <a:pPr algn="just" eaLnBrk="1" hangingPunct="1"/>
            <a:endParaRPr lang="ru-RU" sz="1600" dirty="0">
              <a:solidFill>
                <a:schemeClr val="tx2"/>
              </a:solidFill>
              <a:latin typeface="Open Sans Condensed Light" panose="020B0306030504020204" pitchFamily="34" charset="0"/>
              <a:ea typeface="Open Sans Condensed Light" panose="020B0306030504020204" pitchFamily="34" charset="0"/>
              <a:cs typeface="Open Sans Condensed Light" panose="020B0306030504020204" pitchFamily="34" charset="0"/>
            </a:endParaRPr>
          </a:p>
        </p:txBody>
      </p:sp>
      <p:sp>
        <p:nvSpPr>
          <p:cNvPr id="12" name="Номер слайда 14"/>
          <p:cNvSpPr txBox="1">
            <a:spLocks/>
          </p:cNvSpPr>
          <p:nvPr/>
        </p:nvSpPr>
        <p:spPr bwMode="auto">
          <a:xfrm>
            <a:off x="11343223" y="6358492"/>
            <a:ext cx="848783" cy="499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fld id="{51BA138C-FD47-4F1C-9EDD-D3A38432B6E2}" type="slidenum">
              <a:rPr lang="ru-RU" altLang="ru-RU" sz="1867" b="1">
                <a:solidFill>
                  <a:srgbClr val="076583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pPr algn="ctr"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t>2</a:t>
            </a:fld>
            <a:endParaRPr lang="ru-RU" altLang="ru-RU" sz="1867" b="1" dirty="0">
              <a:solidFill>
                <a:srgbClr val="076583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</p:txBody>
      </p:sp>
      <p:sp>
        <p:nvSpPr>
          <p:cNvPr id="13" name="Блок-схема: процесс 12"/>
          <p:cNvSpPr/>
          <p:nvPr/>
        </p:nvSpPr>
        <p:spPr>
          <a:xfrm>
            <a:off x="5807968" y="5445224"/>
            <a:ext cx="5835046" cy="1344152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bg1">
                <a:lumMod val="8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ru-RU" sz="1600" dirty="0">
                <a:solidFill>
                  <a:schemeClr val="tx2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Цели создания Портала:</a:t>
            </a:r>
          </a:p>
          <a:p>
            <a:pPr indent="234945">
              <a:buFont typeface="Arial" pitchFamily="34" charset="0"/>
              <a:buChar char="•"/>
              <a:tabLst>
                <a:tab pos="234945" algn="l"/>
              </a:tabLst>
              <a:defRPr/>
            </a:pPr>
            <a:r>
              <a:rPr lang="ru-RU" sz="1600" dirty="0">
                <a:solidFill>
                  <a:schemeClr val="tx2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реализация принципа прозрачности (открытости) бюджета;</a:t>
            </a:r>
          </a:p>
          <a:p>
            <a:pPr indent="234945">
              <a:buFont typeface="Arial" pitchFamily="34" charset="0"/>
              <a:buChar char="•"/>
              <a:tabLst>
                <a:tab pos="234945" algn="l"/>
              </a:tabLst>
              <a:defRPr/>
            </a:pPr>
            <a:r>
              <a:rPr lang="ru-RU" sz="1600" dirty="0">
                <a:solidFill>
                  <a:schemeClr val="tx2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управление общественными финансами;</a:t>
            </a:r>
          </a:p>
          <a:p>
            <a:pPr indent="234945">
              <a:buFont typeface="Arial" pitchFamily="34" charset="0"/>
              <a:buChar char="•"/>
              <a:tabLst>
                <a:tab pos="234945" algn="l"/>
              </a:tabLst>
              <a:defRPr/>
            </a:pPr>
            <a:r>
              <a:rPr lang="ru-RU" sz="1600" dirty="0">
                <a:solidFill>
                  <a:schemeClr val="tx2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единая точка входа в систему «Электронный бюджет»;</a:t>
            </a:r>
          </a:p>
          <a:p>
            <a:pPr indent="234945">
              <a:buFont typeface="Arial" pitchFamily="34" charset="0"/>
              <a:buChar char="•"/>
              <a:tabLst>
                <a:tab pos="234945" algn="l"/>
              </a:tabLst>
              <a:defRPr/>
            </a:pPr>
            <a:r>
              <a:rPr lang="ru-RU" sz="1600" dirty="0">
                <a:solidFill>
                  <a:schemeClr val="tx2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повышение финансовой грамотности населения и доверия общества к власти.</a:t>
            </a:r>
          </a:p>
          <a:p>
            <a:pPr eaLnBrk="1" hangingPunct="1"/>
            <a:endParaRPr lang="ru-RU" sz="1600" dirty="0">
              <a:solidFill>
                <a:schemeClr val="tx2"/>
              </a:solidFill>
              <a:latin typeface="Open Sans Condensed Light" panose="020B0306030504020204" pitchFamily="34" charset="0"/>
              <a:ea typeface="Open Sans Condensed Light" panose="020B0306030504020204" pitchFamily="34" charset="0"/>
              <a:cs typeface="Open Sans Condensed Light" panose="020B0306030504020204" pitchFamily="34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023902" y="128956"/>
            <a:ext cx="9937751" cy="694267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r">
              <a:defRPr/>
            </a:pPr>
            <a:r>
              <a:rPr lang="ru-RU" sz="2667" b="1" spc="133" dirty="0">
                <a:solidFill>
                  <a:srgbClr val="1468A4"/>
                </a:solidFill>
                <a:latin typeface="Open Sans Condensed Light" pitchFamily="34" charset="0"/>
              </a:rPr>
              <a:t>Единый портал бюджетной системы</a:t>
            </a:r>
            <a:br>
              <a:rPr lang="ru-RU" sz="2667" b="1" spc="133" dirty="0">
                <a:solidFill>
                  <a:srgbClr val="1468A4"/>
                </a:solidFill>
                <a:latin typeface="Open Sans Condensed Light" pitchFamily="34" charset="0"/>
              </a:rPr>
            </a:br>
            <a:r>
              <a:rPr lang="ru-RU" sz="2667" b="1" spc="133" dirty="0">
                <a:solidFill>
                  <a:srgbClr val="1468A4"/>
                </a:solidFill>
                <a:latin typeface="Open Sans Condensed Light" pitchFamily="34" charset="0"/>
              </a:rPr>
              <a:t> Российской Федерации (budget.gov.ru)</a:t>
            </a:r>
          </a:p>
        </p:txBody>
      </p:sp>
      <p:pic>
        <p:nvPicPr>
          <p:cNvPr id="11" name="Picture 5" descr="C:\Users\smyslova\Desktop\баджет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096660" y="107128"/>
            <a:ext cx="873600" cy="873600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1369259" y="1132973"/>
            <a:ext cx="15334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err="1">
                <a:latin typeface="Open Sans Condensed Light" pitchFamily="34" charset="0"/>
                <a:ea typeface="Open Sans Condensed Light" pitchFamily="34" charset="0"/>
                <a:cs typeface="Open Sans Condensed Light" pitchFamily="34" charset="0"/>
              </a:rPr>
              <a:t>Видеопрезентация</a:t>
            </a:r>
            <a:r>
              <a:rPr lang="ru-RU" sz="1600" dirty="0">
                <a:latin typeface="Open Sans Condensed Light" pitchFamily="34" charset="0"/>
                <a:ea typeface="Open Sans Condensed Light" pitchFamily="34" charset="0"/>
                <a:cs typeface="Open Sans Condensed Light" pitchFamily="34" charset="0"/>
              </a:rPr>
              <a:t> </a:t>
            </a:r>
            <a:r>
              <a:rPr lang="en-US" sz="1600" dirty="0">
                <a:latin typeface="Open Sans Condensed Light" pitchFamily="34" charset="0"/>
                <a:ea typeface="Open Sans Condensed Light" pitchFamily="34" charset="0"/>
                <a:cs typeface="Open Sans Condensed Light" pitchFamily="34" charset="0"/>
                <a:hlinkClick r:id="rId4"/>
              </a:rPr>
              <a:t>youtube.com/</a:t>
            </a:r>
            <a:r>
              <a:rPr lang="en-US" sz="1600" dirty="0" err="1">
                <a:latin typeface="Open Sans Condensed Light" pitchFamily="34" charset="0"/>
                <a:ea typeface="Open Sans Condensed Light" pitchFamily="34" charset="0"/>
                <a:cs typeface="Open Sans Condensed Light" pitchFamily="34" charset="0"/>
                <a:hlinkClick r:id="rId4"/>
              </a:rPr>
              <a:t>watch?v</a:t>
            </a:r>
            <a:r>
              <a:rPr lang="en-US" sz="1600" dirty="0">
                <a:latin typeface="Open Sans Condensed Light" pitchFamily="34" charset="0"/>
                <a:ea typeface="Open Sans Condensed Light" pitchFamily="34" charset="0"/>
                <a:cs typeface="Open Sans Condensed Light" pitchFamily="34" charset="0"/>
                <a:hlinkClick r:id="rId4"/>
              </a:rPr>
              <a:t>=yaQzeyjF6l8</a:t>
            </a:r>
            <a:r>
              <a:rPr lang="ru-RU" sz="1600" dirty="0">
                <a:latin typeface="Open Sans Condensed Light" pitchFamily="34" charset="0"/>
                <a:ea typeface="Open Sans Condensed Light" pitchFamily="34" charset="0"/>
                <a:cs typeface="Open Sans Condensed Light" pitchFamily="34" charset="0"/>
              </a:rPr>
              <a:t> 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1136826"/>
            <a:ext cx="1261572" cy="126157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2916" y="1860986"/>
            <a:ext cx="559902" cy="559902"/>
          </a:xfrm>
          <a:prstGeom prst="rect">
            <a:avLst/>
          </a:prstGeom>
        </p:spPr>
      </p:pic>
      <p:pic>
        <p:nvPicPr>
          <p:cNvPr id="1026" name="Picture 2" descr="http://www.drmtips.com/images/topMain_icon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8484" y="5561881"/>
            <a:ext cx="1010574" cy="1010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 bwMode="auto">
          <a:xfrm>
            <a:off x="151202" y="2896202"/>
            <a:ext cx="5625264" cy="423727"/>
          </a:xfrm>
          <a:prstGeom prst="rect">
            <a:avLst/>
          </a:prstGeom>
          <a:solidFill>
            <a:srgbClr val="D3A7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8000" tIns="36000" bIns="36000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defTabSz="1087438" eaLnBrk="1" hangingPunct="1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1200" dirty="0">
                <a:solidFill>
                  <a:schemeClr val="bg1"/>
                </a:solidFill>
                <a:latin typeface="Open Sans Condensed" pitchFamily="34" charset="0"/>
                <a:ea typeface="Open Sans Condensed" pitchFamily="34" charset="0"/>
                <a:cs typeface="Open Sans Condensed" pitchFamily="34" charset="0"/>
              </a:rPr>
              <a:t>Создан в соответствии с Приказом Минфина России </a:t>
            </a:r>
            <a:br>
              <a:rPr lang="ru-RU" altLang="ru-RU" sz="1200" dirty="0">
                <a:solidFill>
                  <a:schemeClr val="bg1"/>
                </a:solidFill>
                <a:latin typeface="Open Sans Condensed" pitchFamily="34" charset="0"/>
                <a:ea typeface="Open Sans Condensed" pitchFamily="34" charset="0"/>
                <a:cs typeface="Open Sans Condensed" pitchFamily="34" charset="0"/>
              </a:rPr>
            </a:br>
            <a:r>
              <a:rPr lang="ru-RU" altLang="ru-RU" sz="1200" dirty="0">
                <a:solidFill>
                  <a:schemeClr val="bg1"/>
                </a:solidFill>
                <a:latin typeface="Open Sans Condensed" pitchFamily="34" charset="0"/>
                <a:ea typeface="Open Sans Condensed" pitchFamily="34" charset="0"/>
                <a:cs typeface="Open Sans Condensed" pitchFamily="34" charset="0"/>
              </a:rPr>
              <a:t>от 27 декабря 2013 № 141н</a:t>
            </a:r>
          </a:p>
          <a:p>
            <a:pPr defTabSz="1087438"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altLang="ru-RU" sz="1200" dirty="0">
              <a:solidFill>
                <a:schemeClr val="tx1">
                  <a:lumMod val="75000"/>
                  <a:lumOff val="25000"/>
                </a:schemeClr>
              </a:solidFill>
              <a:latin typeface="Open Sans Condensed Light" pitchFamily="34" charset="0"/>
              <a:cs typeface="Open Sans Condensed Light" pitchFamily="34" charset="0"/>
            </a:endParaRPr>
          </a:p>
          <a:p>
            <a:pPr defTabSz="1087438"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altLang="ru-RU" sz="1200" dirty="0">
              <a:solidFill>
                <a:schemeClr val="tx1">
                  <a:lumMod val="75000"/>
                  <a:lumOff val="25000"/>
                </a:schemeClr>
              </a:solidFill>
              <a:latin typeface="Open Sans Condensed Light" pitchFamily="34" charset="0"/>
              <a:cs typeface="Open Sans Condensed Light" pitchFamily="34" charset="0"/>
            </a:endParaRPr>
          </a:p>
        </p:txBody>
      </p:sp>
      <p:sp>
        <p:nvSpPr>
          <p:cNvPr id="19" name="Rectangle 202"/>
          <p:cNvSpPr>
            <a:spLocks noChangeArrowheads="1"/>
          </p:cNvSpPr>
          <p:nvPr/>
        </p:nvSpPr>
        <p:spPr bwMode="auto">
          <a:xfrm>
            <a:off x="151202" y="3320447"/>
            <a:ext cx="5626253" cy="424800"/>
          </a:xfrm>
          <a:prstGeom prst="rect">
            <a:avLst/>
          </a:prstGeom>
          <a:solidFill>
            <a:srgbClr val="BBA1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8000" tIns="72000" bIns="36000"/>
          <a:lstStyle/>
          <a:p>
            <a:pPr defTabSz="1087438">
              <a:lnSpc>
                <a:spcPct val="86000"/>
              </a:lnSpc>
              <a:buClr>
                <a:srgbClr val="000000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1200" dirty="0">
                <a:solidFill>
                  <a:schemeClr val="bg1"/>
                </a:solidFill>
                <a:latin typeface="Open Sans Condensed" pitchFamily="34" charset="0"/>
                <a:ea typeface="Open Sans Condensed" pitchFamily="34" charset="0"/>
                <a:cs typeface="Open Sans Condensed" pitchFamily="34" charset="0"/>
              </a:rPr>
              <a:t>Введен в промышленную эксплуатацию 01.07.2015 Приказом Минфина России от 30.06.2015 г. № 192</a:t>
            </a:r>
          </a:p>
        </p:txBody>
      </p:sp>
      <p:pic>
        <p:nvPicPr>
          <p:cNvPr id="20" name="Рисунок 19" descr="1486666237_document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62534" y="3112952"/>
            <a:ext cx="367450" cy="483487"/>
          </a:xfrm>
          <a:prstGeom prst="rect">
            <a:avLst/>
          </a:prstGeom>
        </p:spPr>
      </p:pic>
      <p:sp>
        <p:nvSpPr>
          <p:cNvPr id="21" name="Прямоугольник 8"/>
          <p:cNvSpPr>
            <a:spLocks noChangeArrowheads="1"/>
          </p:cNvSpPr>
          <p:nvPr/>
        </p:nvSpPr>
        <p:spPr bwMode="auto">
          <a:xfrm>
            <a:off x="151202" y="3793046"/>
            <a:ext cx="5626252" cy="766118"/>
          </a:xfrm>
          <a:prstGeom prst="rect">
            <a:avLst/>
          </a:prstGeom>
          <a:blipFill dpi="0" rotWithShape="1">
            <a:blip r:embed="rId9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D0CECE"/>
            </a:outerShdw>
          </a:effectLst>
        </p:spPr>
        <p:txBody>
          <a:bodyPr lIns="648000" tIns="38856" rIns="77713" bIns="38856" anchor="ctr"/>
          <a:lstStyle/>
          <a:p>
            <a:pPr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200" dirty="0">
                <a:solidFill>
                  <a:schemeClr val="bg1"/>
                </a:solidFill>
                <a:latin typeface="Open Sans Condensed" pitchFamily="34" charset="0"/>
                <a:ea typeface="Open Sans Condensed" pitchFamily="34" charset="0"/>
                <a:cs typeface="Open Sans Condensed" pitchFamily="34" charset="0"/>
              </a:rPr>
              <a:t>224 страницы портала, в т.ч.: вертикально интегрированные перечни </a:t>
            </a:r>
            <a:br>
              <a:rPr lang="ru-RU" altLang="ru-RU" sz="1200" dirty="0">
                <a:solidFill>
                  <a:schemeClr val="bg1"/>
                </a:solidFill>
                <a:latin typeface="Open Sans Condensed" pitchFamily="34" charset="0"/>
                <a:ea typeface="Open Sans Condensed" pitchFamily="34" charset="0"/>
                <a:cs typeface="Open Sans Condensed" pitchFamily="34" charset="0"/>
              </a:rPr>
            </a:br>
            <a:r>
              <a:rPr lang="ru-RU" altLang="ru-RU" sz="1200" dirty="0">
                <a:solidFill>
                  <a:schemeClr val="bg1"/>
                </a:solidFill>
                <a:latin typeface="Open Sans Condensed" pitchFamily="34" charset="0"/>
                <a:ea typeface="Open Sans Condensed" pitchFamily="34" charset="0"/>
                <a:cs typeface="Open Sans Condensed" pitchFamily="34" charset="0"/>
              </a:rPr>
              <a:t>и реестры: базовые и ведомственные перечни, реестры участников и </a:t>
            </a:r>
            <a:r>
              <a:rPr lang="ru-RU" altLang="ru-RU" sz="1200" dirty="0" err="1">
                <a:solidFill>
                  <a:schemeClr val="bg1"/>
                </a:solidFill>
                <a:latin typeface="Open Sans Condensed" pitchFamily="34" charset="0"/>
                <a:ea typeface="Open Sans Condensed" pitchFamily="34" charset="0"/>
                <a:cs typeface="Open Sans Condensed" pitchFamily="34" charset="0"/>
              </a:rPr>
              <a:t>неучастников</a:t>
            </a:r>
            <a:r>
              <a:rPr lang="ru-RU" altLang="ru-RU" sz="1200" dirty="0">
                <a:solidFill>
                  <a:schemeClr val="bg1"/>
                </a:solidFill>
                <a:latin typeface="Open Sans Condensed" pitchFamily="34" charset="0"/>
                <a:ea typeface="Open Sans Condensed" pitchFamily="34" charset="0"/>
                <a:cs typeface="Open Sans Condensed" pitchFamily="34" charset="0"/>
              </a:rPr>
              <a:t> бюджетного процесса, реестры государственных заданий</a:t>
            </a:r>
            <a:br>
              <a:rPr lang="ru-RU" altLang="ru-RU" sz="1200" dirty="0">
                <a:solidFill>
                  <a:schemeClr val="bg1"/>
                </a:solidFill>
                <a:latin typeface="Open Sans Condensed" pitchFamily="34" charset="0"/>
                <a:ea typeface="Open Sans Condensed" pitchFamily="34" charset="0"/>
                <a:cs typeface="Open Sans Condensed" pitchFamily="34" charset="0"/>
              </a:rPr>
            </a:br>
            <a:r>
              <a:rPr lang="ru-RU" altLang="ru-RU" sz="1200" dirty="0">
                <a:solidFill>
                  <a:schemeClr val="bg1"/>
                </a:solidFill>
                <a:latin typeface="Open Sans Condensed" pitchFamily="34" charset="0"/>
                <a:ea typeface="Open Sans Condensed" pitchFamily="34" charset="0"/>
                <a:cs typeface="Open Sans Condensed" pitchFamily="34" charset="0"/>
              </a:rPr>
              <a:t>и реестры соглашений</a:t>
            </a:r>
          </a:p>
        </p:txBody>
      </p:sp>
      <p:pic>
        <p:nvPicPr>
          <p:cNvPr id="22" name="Рисунок 21" descr="1486666410_Download-Computer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56025" y="4018797"/>
            <a:ext cx="382195" cy="339251"/>
          </a:xfrm>
          <a:prstGeom prst="rect">
            <a:avLst/>
          </a:prstGeom>
        </p:spPr>
      </p:pic>
      <p:sp>
        <p:nvSpPr>
          <p:cNvPr id="23" name="Rectangle 203"/>
          <p:cNvSpPr>
            <a:spLocks noChangeArrowheads="1"/>
          </p:cNvSpPr>
          <p:nvPr/>
        </p:nvSpPr>
        <p:spPr bwMode="auto">
          <a:xfrm>
            <a:off x="151202" y="4609343"/>
            <a:ext cx="5626252" cy="691865"/>
          </a:xfrm>
          <a:prstGeom prst="rect">
            <a:avLst/>
          </a:prstGeom>
          <a:solidFill>
            <a:srgbClr val="2F5F7D">
              <a:alpha val="74902"/>
            </a:srgbClr>
          </a:solidFill>
          <a:ln w="9525" cap="flat">
            <a:noFill/>
            <a:round/>
            <a:headEnd/>
            <a:tailEnd/>
          </a:ln>
          <a:effectLst/>
        </p:spPr>
        <p:txBody>
          <a:bodyPr lIns="576000" tIns="38880" rIns="77760" bIns="38880" anchor="ctr"/>
          <a:lstStyle/>
          <a:p>
            <a:pPr indent="72000" defTabSz="1087438"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200" dirty="0">
                <a:solidFill>
                  <a:schemeClr val="bg1"/>
                </a:solidFill>
                <a:latin typeface="Open Sans Condensed" pitchFamily="34" charset="0"/>
                <a:ea typeface="Open Sans Condensed" pitchFamily="34" charset="0"/>
                <a:cs typeface="Open Sans Condensed" pitchFamily="34" charset="0"/>
              </a:rPr>
              <a:t>Информация на едином портале публикуется в форме инфографики,</a:t>
            </a:r>
          </a:p>
          <a:p>
            <a:pPr indent="72000" defTabSz="1087438"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200" dirty="0">
                <a:solidFill>
                  <a:schemeClr val="bg1"/>
                </a:solidFill>
                <a:latin typeface="Open Sans Condensed" pitchFamily="34" charset="0"/>
                <a:ea typeface="Open Sans Condensed" pitchFamily="34" charset="0"/>
                <a:cs typeface="Open Sans Condensed" pitchFamily="34" charset="0"/>
              </a:rPr>
              <a:t>мультимедиа, гипертекстовой форме, документа в электронной форме,</a:t>
            </a:r>
          </a:p>
          <a:p>
            <a:pPr indent="72000" defTabSz="1087438"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200" dirty="0">
                <a:solidFill>
                  <a:schemeClr val="bg1"/>
                </a:solidFill>
                <a:latin typeface="Open Sans Condensed" pitchFamily="34" charset="0"/>
                <a:ea typeface="Open Sans Condensed" pitchFamily="34" charset="0"/>
                <a:cs typeface="Open Sans Condensed" pitchFamily="34" charset="0"/>
              </a:rPr>
              <a:t>графической форме, форме открытых данных и базы данных</a:t>
            </a:r>
          </a:p>
        </p:txBody>
      </p:sp>
      <p:pic>
        <p:nvPicPr>
          <p:cNvPr id="24" name="Picture 2" descr="C:\Users\macokin\Downloads\1491992671_2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36" y="4631255"/>
            <a:ext cx="643136" cy="643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 txBox="1">
            <a:spLocks/>
          </p:cNvSpPr>
          <p:nvPr/>
        </p:nvSpPr>
        <p:spPr>
          <a:xfrm>
            <a:off x="2150745" y="128956"/>
            <a:ext cx="9921919" cy="694267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algn="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67" b="1" spc="133">
                <a:solidFill>
                  <a:srgbClr val="1468A4"/>
                </a:solidFill>
                <a:latin typeface="Open Sans Condensed Light" pitchFamily="34" charset="0"/>
                <a:ea typeface="+mj-ea"/>
                <a:cs typeface="+mj-cs"/>
              </a:defRPr>
            </a:lvl1pPr>
            <a:lvl2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2pPr>
            <a:lvl3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3pPr>
            <a:lvl4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4pPr>
            <a:lvl5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5pPr>
            <a:lvl6pPr marL="4572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6pPr>
            <a:lvl7pPr marL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7pPr>
            <a:lvl8pPr marL="13716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8pPr>
            <a:lvl9pPr marL="18288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9pPr>
          </a:lstStyle>
          <a:p>
            <a:r>
              <a:rPr lang="ru-RU" b="0" dirty="0"/>
              <a:t>Приказ Минфина России от 28.12.2016 № 243н</a:t>
            </a:r>
            <a:endParaRPr lang="ru-RU" dirty="0"/>
          </a:p>
        </p:txBody>
      </p:sp>
      <p:sp>
        <p:nvSpPr>
          <p:cNvPr id="54" name="Номер слайда 14"/>
          <p:cNvSpPr txBox="1">
            <a:spLocks/>
          </p:cNvSpPr>
          <p:nvPr/>
        </p:nvSpPr>
        <p:spPr bwMode="auto">
          <a:xfrm>
            <a:off x="11343223" y="6358492"/>
            <a:ext cx="848783" cy="499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fld id="{51BA138C-FD47-4F1C-9EDD-D3A38432B6E2}" type="slidenum">
              <a:rPr lang="ru-RU" altLang="ru-RU" sz="1867" b="1">
                <a:solidFill>
                  <a:srgbClr val="076583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pPr algn="ctr"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t>3</a:t>
            </a:fld>
            <a:endParaRPr lang="ru-RU" altLang="ru-RU" sz="1867" b="1" dirty="0">
              <a:solidFill>
                <a:srgbClr val="076583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864096"/>
            <a:ext cx="10704512" cy="6021288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12" name="Прямоугольник 11"/>
          <p:cNvSpPr/>
          <p:nvPr/>
        </p:nvSpPr>
        <p:spPr>
          <a:xfrm>
            <a:off x="30415" y="2682548"/>
            <a:ext cx="3528392" cy="19705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bg1">
                <a:lumMod val="8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sz="1600" dirty="0">
                <a:solidFill>
                  <a:schemeClr val="tx2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Приказ Минфина России от 28.12.2016 № 243н «О составе и порядке размещения и предоставления информации на едином портале бюджетной системы Российской Федерации»</a:t>
            </a:r>
            <a:endParaRPr lang="en-US" sz="1600" dirty="0">
              <a:solidFill>
                <a:schemeClr val="tx2"/>
              </a:solidFill>
              <a:latin typeface="Open Sans Condensed Light" panose="020B0306030504020204" pitchFamily="34" charset="0"/>
              <a:ea typeface="Open Sans Condensed Light" panose="020B0306030504020204" pitchFamily="34" charset="0"/>
              <a:cs typeface="Open Sans Condensed Light" panose="020B0306030504020204" pitchFamily="34" charset="0"/>
            </a:endParaRPr>
          </a:p>
          <a:p>
            <a:endParaRPr lang="en-US" sz="1600" dirty="0">
              <a:solidFill>
                <a:schemeClr val="tx2"/>
              </a:solidFill>
              <a:latin typeface="Open Sans Condensed Light" panose="020B0306030504020204" pitchFamily="34" charset="0"/>
              <a:ea typeface="Open Sans Condensed Light" panose="020B0306030504020204" pitchFamily="34" charset="0"/>
              <a:cs typeface="Open Sans Condensed Light" panose="020B0306030504020204" pitchFamily="34" charset="0"/>
            </a:endParaRPr>
          </a:p>
          <a:p>
            <a:r>
              <a:rPr lang="en-US" sz="1600" dirty="0">
                <a:solidFill>
                  <a:schemeClr val="tx2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  <a:hlinkClick r:id="rId3"/>
              </a:rPr>
              <a:t>http://minfin.ru/ru/document/#ixzz4hvLM24HM</a:t>
            </a:r>
            <a:r>
              <a:rPr lang="en-US" sz="1600" dirty="0">
                <a:solidFill>
                  <a:schemeClr val="tx2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 </a:t>
            </a:r>
            <a:br>
              <a:rPr lang="ru-RU" sz="1600" dirty="0">
                <a:solidFill>
                  <a:schemeClr val="tx2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</a:br>
            <a:endParaRPr lang="ru-RU" sz="1600" dirty="0">
              <a:solidFill>
                <a:schemeClr val="tx2"/>
              </a:solidFill>
              <a:latin typeface="Open Sans Condensed Light" panose="020B0306030504020204" pitchFamily="34" charset="0"/>
              <a:ea typeface="Open Sans Condensed Light" panose="020B0306030504020204" pitchFamily="34" charset="0"/>
              <a:cs typeface="Open Sans Condensed Light" panose="020B0306030504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37" y="4509120"/>
            <a:ext cx="1644774" cy="1644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2006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" descr="C:\Users\smyslova\Desktop\Презентация\карта по субъектам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745885" y="82711"/>
            <a:ext cx="3701747" cy="2082233"/>
          </a:xfrm>
          <a:prstGeom prst="rect">
            <a:avLst/>
          </a:prstGeom>
          <a:noFill/>
        </p:spPr>
      </p:pic>
      <p:sp>
        <p:nvSpPr>
          <p:cNvPr id="21" name="Rectangle 204"/>
          <p:cNvSpPr>
            <a:spLocks noChangeArrowheads="1"/>
          </p:cNvSpPr>
          <p:nvPr/>
        </p:nvSpPr>
        <p:spPr bwMode="auto">
          <a:xfrm>
            <a:off x="1100720" y="956914"/>
            <a:ext cx="3555120" cy="1342634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77760" tIns="38880" rIns="77760" bIns="38880" anchor="ctr"/>
          <a:lstStyle/>
          <a:p>
            <a:pPr lvl="0" defTabSz="449263">
              <a:lnSpc>
                <a:spcPct val="86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</a:tabLst>
            </a:pPr>
            <a:r>
              <a:rPr lang="ru-RU" altLang="ru-RU" sz="1400" dirty="0">
                <a:solidFill>
                  <a:schemeClr val="bg1">
                    <a:lumMod val="50000"/>
                  </a:schemeClr>
                </a:solidFill>
                <a:latin typeface="Open Sans Condensed" pitchFamily="34" charset="0"/>
                <a:ea typeface="Open Sans Condensed" pitchFamily="34" charset="0"/>
                <a:cs typeface="Open Sans Condensed" pitchFamily="34" charset="0"/>
              </a:rPr>
              <a:t>Размещение информации Минфина России, Федерального казначейства, оператора единого портала, главных администраторов средств федерального бюджета, органов управления государственными внебюджетными фондами</a:t>
            </a:r>
          </a:p>
        </p:txBody>
      </p:sp>
      <p:sp>
        <p:nvSpPr>
          <p:cNvPr id="22" name="Rectangle 204"/>
          <p:cNvSpPr>
            <a:spLocks noChangeArrowheads="1"/>
          </p:cNvSpPr>
          <p:nvPr/>
        </p:nvSpPr>
        <p:spPr bwMode="auto">
          <a:xfrm>
            <a:off x="8976320" y="1616272"/>
            <a:ext cx="2535843" cy="51087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77760" tIns="38880" rIns="77760" bIns="38880" anchor="ctr"/>
          <a:lstStyle/>
          <a:p>
            <a:pPr defTabSz="449263">
              <a:lnSpc>
                <a:spcPct val="86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</a:tabLst>
            </a:pPr>
            <a:r>
              <a:rPr lang="ru-RU" altLang="ru-RU" sz="1400" dirty="0">
                <a:solidFill>
                  <a:schemeClr val="bg1">
                    <a:lumMod val="50000"/>
                  </a:schemeClr>
                </a:solidFill>
                <a:latin typeface="Open Sans Condensed" pitchFamily="34" charset="0"/>
                <a:ea typeface="Open Sans Condensed" pitchFamily="34" charset="0"/>
                <a:cs typeface="Open Sans Condensed" pitchFamily="34" charset="0"/>
              </a:rPr>
              <a:t>Размещение информации финансовых органов муниципальных образований</a:t>
            </a:r>
          </a:p>
        </p:txBody>
      </p:sp>
      <p:sp>
        <p:nvSpPr>
          <p:cNvPr id="29" name="Прямоугольник 28"/>
          <p:cNvSpPr/>
          <p:nvPr/>
        </p:nvSpPr>
        <p:spPr bwMode="auto">
          <a:xfrm>
            <a:off x="430529" y="2839988"/>
            <a:ext cx="8856984" cy="9053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bg1">
                <a:lumMod val="8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marL="342900" indent="-342900">
              <a:buFont typeface="+mj-lt"/>
              <a:buAutoNum type="arabicPeriod"/>
            </a:pPr>
            <a:r>
              <a:rPr lang="ru-RU" altLang="ru-RU" sz="1600" b="1" dirty="0">
                <a:solidFill>
                  <a:schemeClr val="tx2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Расширение состава информации</a:t>
            </a:r>
            <a:r>
              <a:rPr lang="ru-RU" altLang="ru-RU" sz="1600" dirty="0">
                <a:solidFill>
                  <a:schemeClr val="tx2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, размещаемой на едином портале, в соответствии с перечнем информации;</a:t>
            </a:r>
          </a:p>
          <a:p>
            <a:pPr marL="342900" indent="-342900">
              <a:buFont typeface="+mj-lt"/>
              <a:buAutoNum type="arabicPeriod"/>
            </a:pPr>
            <a:r>
              <a:rPr lang="ru-RU" altLang="ru-RU" sz="1600" b="1" dirty="0">
                <a:solidFill>
                  <a:schemeClr val="tx2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Изменение правил формирования информации </a:t>
            </a:r>
            <a:r>
              <a:rPr lang="ru-RU" altLang="ru-RU" sz="1600" dirty="0">
                <a:solidFill>
                  <a:schemeClr val="tx2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и представления ее для обработки и публикации на едином портале;</a:t>
            </a:r>
          </a:p>
          <a:p>
            <a:pPr marL="342900" indent="-342900">
              <a:buFont typeface="+mj-lt"/>
              <a:buAutoNum type="arabicPeriod"/>
            </a:pPr>
            <a:r>
              <a:rPr lang="ru-RU" altLang="ru-RU" sz="1600" b="1" dirty="0">
                <a:solidFill>
                  <a:schemeClr val="tx2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Изменение бизнес-процессов</a:t>
            </a:r>
            <a:r>
              <a:rPr lang="ru-RU" altLang="ru-RU" sz="1600" dirty="0">
                <a:solidFill>
                  <a:schemeClr val="tx2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, в т.ч. порядка проведения опросов и голосований</a:t>
            </a:r>
          </a:p>
          <a:p>
            <a:endParaRPr lang="ru-RU" altLang="ru-RU" sz="1600" dirty="0">
              <a:solidFill>
                <a:schemeClr val="tx2"/>
              </a:solidFill>
              <a:latin typeface="Open Sans Condensed Light" panose="020B0306030504020204" pitchFamily="34" charset="0"/>
              <a:ea typeface="Open Sans Condensed Light" panose="020B0306030504020204" pitchFamily="34" charset="0"/>
              <a:cs typeface="Open Sans Condensed Light" panose="020B0306030504020204" pitchFamily="34" charset="0"/>
            </a:endParaRPr>
          </a:p>
          <a:p>
            <a:endParaRPr lang="ru-RU" altLang="ru-RU" sz="1600" dirty="0">
              <a:solidFill>
                <a:schemeClr val="tx2"/>
              </a:solidFill>
              <a:latin typeface="Open Sans Condensed Light" panose="020B0306030504020204" pitchFamily="34" charset="0"/>
              <a:ea typeface="Open Sans Condensed Light" panose="020B0306030504020204" pitchFamily="34" charset="0"/>
              <a:cs typeface="Open Sans Condensed Light" panose="020B0306030504020204" pitchFamily="34" charset="0"/>
            </a:endParaRPr>
          </a:p>
          <a:p>
            <a:endParaRPr lang="ru-RU" altLang="ru-RU" sz="1600" dirty="0">
              <a:solidFill>
                <a:schemeClr val="tx2"/>
              </a:solidFill>
              <a:latin typeface="Open Sans Condensed Light" panose="020B0306030504020204" pitchFamily="34" charset="0"/>
              <a:ea typeface="Open Sans Condensed Light" panose="020B0306030504020204" pitchFamily="34" charset="0"/>
              <a:cs typeface="Open Sans Condensed Light" panose="020B0306030504020204" pitchFamily="34" charset="0"/>
            </a:endParaRPr>
          </a:p>
          <a:p>
            <a:endParaRPr lang="ru-RU" altLang="ru-RU" sz="1600" dirty="0">
              <a:solidFill>
                <a:schemeClr val="tx2"/>
              </a:solidFill>
              <a:latin typeface="Open Sans Condensed Light" panose="020B0306030504020204" pitchFamily="34" charset="0"/>
              <a:ea typeface="Open Sans Condensed Light" panose="020B0306030504020204" pitchFamily="34" charset="0"/>
              <a:cs typeface="Open Sans Condensed Light" panose="020B0306030504020204" pitchFamily="34" charset="0"/>
            </a:endParaRPr>
          </a:p>
          <a:p>
            <a:endParaRPr lang="ru-RU" altLang="ru-RU" sz="1600" dirty="0">
              <a:solidFill>
                <a:schemeClr val="tx2"/>
              </a:solidFill>
              <a:latin typeface="Open Sans Condensed Light" panose="020B0306030504020204" pitchFamily="34" charset="0"/>
              <a:ea typeface="Open Sans Condensed Light" panose="020B0306030504020204" pitchFamily="34" charset="0"/>
              <a:cs typeface="Open Sans Condensed Light" panose="020B0306030504020204" pitchFamily="34" charset="0"/>
            </a:endParaRPr>
          </a:p>
          <a:p>
            <a:endParaRPr lang="ru-RU" altLang="ru-RU" sz="1600" dirty="0">
              <a:solidFill>
                <a:schemeClr val="tx2"/>
              </a:solidFill>
              <a:latin typeface="Open Sans Condensed Light" panose="020B0306030504020204" pitchFamily="34" charset="0"/>
              <a:ea typeface="Open Sans Condensed Light" panose="020B0306030504020204" pitchFamily="34" charset="0"/>
              <a:cs typeface="Open Sans Condensed Light" panose="020B0306030504020204" pitchFamily="34" charset="0"/>
            </a:endParaRPr>
          </a:p>
          <a:p>
            <a:endParaRPr lang="ru-RU" altLang="ru-RU" sz="1600" dirty="0">
              <a:solidFill>
                <a:schemeClr val="tx2"/>
              </a:solidFill>
              <a:latin typeface="Open Sans Condensed Light" panose="020B0306030504020204" pitchFamily="34" charset="0"/>
              <a:ea typeface="Open Sans Condensed Light" panose="020B0306030504020204" pitchFamily="34" charset="0"/>
              <a:cs typeface="Open Sans Condensed Light" panose="020B0306030504020204" pitchFamily="34" charset="0"/>
            </a:endParaRPr>
          </a:p>
          <a:p>
            <a:endParaRPr lang="ru-RU" altLang="ru-RU" sz="1600" dirty="0">
              <a:solidFill>
                <a:schemeClr val="tx2"/>
              </a:solidFill>
              <a:latin typeface="Open Sans Condensed Light" panose="020B0306030504020204" pitchFamily="34" charset="0"/>
              <a:ea typeface="Open Sans Condensed Light" panose="020B0306030504020204" pitchFamily="34" charset="0"/>
              <a:cs typeface="Open Sans Condensed Light" panose="020B0306030504020204" pitchFamily="34" charset="0"/>
            </a:endParaRPr>
          </a:p>
        </p:txBody>
      </p:sp>
      <p:cxnSp>
        <p:nvCxnSpPr>
          <p:cNvPr id="40" name="Прямая со стрелкой 39"/>
          <p:cNvCxnSpPr/>
          <p:nvPr/>
        </p:nvCxnSpPr>
        <p:spPr>
          <a:xfrm>
            <a:off x="298730" y="2290466"/>
            <a:ext cx="11760884" cy="0"/>
          </a:xfrm>
          <a:prstGeom prst="straightConnector1">
            <a:avLst/>
          </a:prstGeom>
          <a:ln w="69850">
            <a:solidFill>
              <a:srgbClr val="DF661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Прямоугольник 40"/>
          <p:cNvSpPr/>
          <p:nvPr/>
        </p:nvSpPr>
        <p:spPr>
          <a:xfrm>
            <a:off x="422482" y="2437050"/>
            <a:ext cx="1326291" cy="271870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77713" tIns="38856" rIns="77713" bIns="38856" anchor="ctr"/>
          <a:lstStyle/>
          <a:p>
            <a:pPr algn="ctr">
              <a:defRPr/>
            </a:pPr>
            <a:r>
              <a:rPr lang="en-US" sz="1800" b="1" dirty="0">
                <a:solidFill>
                  <a:schemeClr val="bg1"/>
                </a:solidFill>
                <a:latin typeface="Open Sans Condensed" pitchFamily="34" charset="0"/>
                <a:cs typeface="Open Sans Condensed" pitchFamily="34" charset="0"/>
              </a:rPr>
              <a:t>01</a:t>
            </a:r>
            <a:r>
              <a:rPr lang="ru-RU" sz="1800" b="1" dirty="0">
                <a:solidFill>
                  <a:schemeClr val="bg1"/>
                </a:solidFill>
                <a:latin typeface="Open Sans Condensed" pitchFamily="34" charset="0"/>
                <a:cs typeface="Open Sans Condensed" pitchFamily="34" charset="0"/>
              </a:rPr>
              <a:t>.07.2017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8370109" y="2437050"/>
            <a:ext cx="1326291" cy="271870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77713" tIns="38856" rIns="77713" bIns="38856" anchor="ctr"/>
          <a:lstStyle/>
          <a:p>
            <a:pPr algn="ctr">
              <a:defRPr/>
            </a:pPr>
            <a:r>
              <a:rPr lang="en-US" sz="1800" b="1" dirty="0">
                <a:solidFill>
                  <a:schemeClr val="bg1"/>
                </a:solidFill>
                <a:latin typeface="Open Sans Condensed" pitchFamily="34" charset="0"/>
                <a:cs typeface="Open Sans Condensed" pitchFamily="34" charset="0"/>
              </a:rPr>
              <a:t>01</a:t>
            </a:r>
            <a:r>
              <a:rPr lang="ru-RU" sz="1800" b="1" dirty="0">
                <a:solidFill>
                  <a:schemeClr val="bg1"/>
                </a:solidFill>
                <a:latin typeface="Open Sans Condensed" pitchFamily="34" charset="0"/>
                <a:cs typeface="Open Sans Condensed" pitchFamily="34" charset="0"/>
              </a:rPr>
              <a:t>.01.2019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4385449" y="2437050"/>
            <a:ext cx="1326291" cy="271870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77713" tIns="38856" rIns="77713" bIns="38856" anchor="ctr"/>
          <a:lstStyle/>
          <a:p>
            <a:pPr algn="ctr">
              <a:defRPr/>
            </a:pPr>
            <a:r>
              <a:rPr lang="en-US" sz="1800" b="1" dirty="0">
                <a:solidFill>
                  <a:schemeClr val="bg1"/>
                </a:solidFill>
                <a:latin typeface="Open Sans Condensed" pitchFamily="34" charset="0"/>
                <a:cs typeface="Open Sans Condensed" pitchFamily="34" charset="0"/>
              </a:rPr>
              <a:t>01</a:t>
            </a:r>
            <a:r>
              <a:rPr lang="ru-RU" sz="1800" b="1" dirty="0">
                <a:solidFill>
                  <a:schemeClr val="bg1"/>
                </a:solidFill>
                <a:latin typeface="Open Sans Condensed" pitchFamily="34" charset="0"/>
                <a:cs typeface="Open Sans Condensed" pitchFamily="34" charset="0"/>
              </a:rPr>
              <a:t>.01.2018</a:t>
            </a:r>
          </a:p>
        </p:txBody>
      </p:sp>
      <p:cxnSp>
        <p:nvCxnSpPr>
          <p:cNvPr id="47" name="Прямая соединительная линия 46"/>
          <p:cNvCxnSpPr>
            <a:cxnSpLocks/>
          </p:cNvCxnSpPr>
          <p:nvPr/>
        </p:nvCxnSpPr>
        <p:spPr>
          <a:xfrm>
            <a:off x="9016134" y="1628231"/>
            <a:ext cx="0" cy="570532"/>
          </a:xfrm>
          <a:prstGeom prst="line">
            <a:avLst/>
          </a:prstGeom>
          <a:ln w="19050">
            <a:solidFill>
              <a:srgbClr val="DF66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>
            <a:cxnSpLocks/>
          </p:cNvCxnSpPr>
          <p:nvPr/>
        </p:nvCxnSpPr>
        <p:spPr>
          <a:xfrm flipH="1">
            <a:off x="1067186" y="1025738"/>
            <a:ext cx="8857" cy="1306224"/>
          </a:xfrm>
          <a:prstGeom prst="line">
            <a:avLst/>
          </a:prstGeom>
          <a:ln w="19050">
            <a:solidFill>
              <a:srgbClr val="DF66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9" name="Рисунок 58" descr="1486651281_warnin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57437" y="3956679"/>
            <a:ext cx="54864" cy="182880"/>
          </a:xfrm>
          <a:prstGeom prst="rect">
            <a:avLst/>
          </a:prstGeom>
        </p:spPr>
      </p:pic>
      <p:sp>
        <p:nvSpPr>
          <p:cNvPr id="60" name="Овал 59"/>
          <p:cNvSpPr/>
          <p:nvPr/>
        </p:nvSpPr>
        <p:spPr>
          <a:xfrm>
            <a:off x="959132" y="2165231"/>
            <a:ext cx="219639" cy="213539"/>
          </a:xfrm>
          <a:prstGeom prst="ellipse">
            <a:avLst/>
          </a:prstGeom>
          <a:solidFill>
            <a:srgbClr val="DF6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Овал 60"/>
          <p:cNvSpPr/>
          <p:nvPr/>
        </p:nvSpPr>
        <p:spPr>
          <a:xfrm>
            <a:off x="4943872" y="2185825"/>
            <a:ext cx="219639" cy="213539"/>
          </a:xfrm>
          <a:prstGeom prst="ellipse">
            <a:avLst/>
          </a:prstGeom>
          <a:solidFill>
            <a:srgbClr val="DF6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Овал 61"/>
          <p:cNvSpPr/>
          <p:nvPr/>
        </p:nvSpPr>
        <p:spPr>
          <a:xfrm>
            <a:off x="8899783" y="2177587"/>
            <a:ext cx="219639" cy="213539"/>
          </a:xfrm>
          <a:prstGeom prst="ellipse">
            <a:avLst/>
          </a:prstGeom>
          <a:solidFill>
            <a:srgbClr val="DF6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Rectangle 204"/>
          <p:cNvSpPr>
            <a:spLocks noChangeArrowheads="1"/>
          </p:cNvSpPr>
          <p:nvPr/>
        </p:nvSpPr>
        <p:spPr bwMode="auto">
          <a:xfrm>
            <a:off x="5015880" y="1616272"/>
            <a:ext cx="2186642" cy="46342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77760" tIns="38880" rIns="77760" bIns="38880" anchor="ctr"/>
          <a:lstStyle/>
          <a:p>
            <a:pPr defTabSz="449263">
              <a:lnSpc>
                <a:spcPct val="86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</a:tabLst>
            </a:pPr>
            <a:r>
              <a:rPr lang="ru-RU" altLang="ru-RU" sz="1400" dirty="0">
                <a:solidFill>
                  <a:schemeClr val="bg1">
                    <a:lumMod val="50000"/>
                  </a:schemeClr>
                </a:solidFill>
                <a:latin typeface="Open Sans Condensed" pitchFamily="34" charset="0"/>
                <a:ea typeface="Open Sans Condensed" pitchFamily="34" charset="0"/>
                <a:cs typeface="Open Sans Condensed" pitchFamily="34" charset="0"/>
              </a:rPr>
              <a:t>Размещение информации финансовых органов субъектов РФ</a:t>
            </a:r>
          </a:p>
        </p:txBody>
      </p:sp>
      <p:cxnSp>
        <p:nvCxnSpPr>
          <p:cNvPr id="65" name="Прямая соединительная линия 64"/>
          <p:cNvCxnSpPr>
            <a:cxnSpLocks/>
          </p:cNvCxnSpPr>
          <p:nvPr/>
        </p:nvCxnSpPr>
        <p:spPr>
          <a:xfrm>
            <a:off x="5056007" y="1598835"/>
            <a:ext cx="0" cy="595806"/>
          </a:xfrm>
          <a:prstGeom prst="line">
            <a:avLst/>
          </a:prstGeom>
          <a:ln w="19050">
            <a:solidFill>
              <a:srgbClr val="DF66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Заголовок 1"/>
          <p:cNvSpPr txBox="1">
            <a:spLocks/>
          </p:cNvSpPr>
          <p:nvPr/>
        </p:nvSpPr>
        <p:spPr>
          <a:xfrm>
            <a:off x="2150745" y="128956"/>
            <a:ext cx="9921919" cy="694267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algn="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67" b="1" spc="133">
                <a:solidFill>
                  <a:srgbClr val="1468A4"/>
                </a:solidFill>
                <a:latin typeface="Open Sans Condensed Light" pitchFamily="34" charset="0"/>
                <a:ea typeface="+mj-ea"/>
                <a:cs typeface="+mj-cs"/>
              </a:defRPr>
            </a:lvl1pPr>
            <a:lvl2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2pPr>
            <a:lvl3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3pPr>
            <a:lvl4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4pPr>
            <a:lvl5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5pPr>
            <a:lvl6pPr marL="4572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6pPr>
            <a:lvl7pPr marL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7pPr>
            <a:lvl8pPr marL="13716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8pPr>
            <a:lvl9pPr marL="18288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9pPr>
          </a:lstStyle>
          <a:p>
            <a:r>
              <a:rPr lang="ru-RU" b="0" dirty="0"/>
              <a:t>Приказ Минфина России от 28.12.2016 № 243н</a:t>
            </a:r>
            <a:endParaRPr lang="ru-RU" dirty="0"/>
          </a:p>
        </p:txBody>
      </p:sp>
      <p:sp>
        <p:nvSpPr>
          <p:cNvPr id="76" name="Прямоугольник 8"/>
          <p:cNvSpPr>
            <a:spLocks noChangeArrowheads="1"/>
          </p:cNvSpPr>
          <p:nvPr/>
        </p:nvSpPr>
        <p:spPr bwMode="auto">
          <a:xfrm>
            <a:off x="2975816" y="4521874"/>
            <a:ext cx="1508528" cy="360000"/>
          </a:xfrm>
          <a:prstGeom prst="rect">
            <a:avLst/>
          </a:prstGeom>
          <a:solidFill>
            <a:srgbClr val="4DA0BB"/>
          </a:solidFill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D0CECE"/>
            </a:outerShdw>
          </a:effectLst>
        </p:spPr>
        <p:txBody>
          <a:bodyPr lIns="0" tIns="38856" rIns="77713" bIns="38856" anchor="ctr"/>
          <a:lstStyle/>
          <a:p>
            <a:pPr indent="72000" defTabSz="576000" eaLnBrk="0" hangingPunct="0">
              <a:lnSpc>
                <a:spcPct val="86000"/>
              </a:lnSpc>
              <a:buClr>
                <a:srgbClr val="000000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1200" dirty="0">
                <a:solidFill>
                  <a:schemeClr val="bg1"/>
                </a:solidFill>
                <a:latin typeface="Open Sans Condensed Light" pitchFamily="34" charset="0"/>
                <a:cs typeface="Open Sans Condensed Light" pitchFamily="34" charset="0"/>
              </a:rPr>
              <a:t>Инфографика - </a:t>
            </a:r>
            <a:r>
              <a:rPr lang="ru-RU" altLang="ru-RU" sz="1200" dirty="0">
                <a:solidFill>
                  <a:schemeClr val="bg1"/>
                </a:solidFill>
                <a:latin typeface="Open Sans Condensed" pitchFamily="34" charset="0"/>
                <a:ea typeface="Open Sans Condensed" pitchFamily="34" charset="0"/>
                <a:cs typeface="Open Sans Condensed" pitchFamily="34" charset="0"/>
              </a:rPr>
              <a:t>73</a:t>
            </a:r>
          </a:p>
        </p:txBody>
      </p:sp>
      <p:sp>
        <p:nvSpPr>
          <p:cNvPr id="77" name="Прямоугольник 8"/>
          <p:cNvSpPr>
            <a:spLocks noChangeArrowheads="1"/>
          </p:cNvSpPr>
          <p:nvPr/>
        </p:nvSpPr>
        <p:spPr bwMode="auto">
          <a:xfrm>
            <a:off x="2975821" y="4951787"/>
            <a:ext cx="1508524" cy="360000"/>
          </a:xfrm>
          <a:prstGeom prst="rect">
            <a:avLst/>
          </a:prstGeom>
          <a:solidFill>
            <a:srgbClr val="4DA0BB"/>
          </a:solidFill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D0CECE"/>
            </a:outerShdw>
          </a:effectLst>
        </p:spPr>
        <p:txBody>
          <a:bodyPr lIns="0" tIns="38856" rIns="77713" bIns="38856" anchor="ctr"/>
          <a:lstStyle/>
          <a:p>
            <a:pPr marL="108000" defTabSz="576000" eaLnBrk="1" fontAlgn="ctr" hangingPunct="1">
              <a:lnSpc>
                <a:spcPct val="86000"/>
              </a:lnSpc>
              <a:buClr>
                <a:srgbClr val="000000"/>
              </a:buClr>
              <a:buSzPct val="100000"/>
              <a:tabLst>
                <a:tab pos="282575" algn="l"/>
                <a:tab pos="730250" algn="l"/>
                <a:tab pos="1179513" algn="l"/>
                <a:tab pos="1628775" algn="l"/>
                <a:tab pos="2078038" algn="l"/>
                <a:tab pos="2527300" algn="l"/>
                <a:tab pos="2976563" algn="l"/>
                <a:tab pos="3425825" algn="l"/>
                <a:tab pos="3875088" algn="l"/>
                <a:tab pos="4324350" algn="l"/>
                <a:tab pos="4773613" algn="l"/>
                <a:tab pos="5222875" algn="l"/>
                <a:tab pos="5672138" algn="l"/>
                <a:tab pos="6121400" algn="l"/>
                <a:tab pos="6570663" algn="l"/>
                <a:tab pos="7019925" algn="l"/>
                <a:tab pos="7469188" algn="l"/>
                <a:tab pos="7918450" algn="l"/>
                <a:tab pos="8367713" algn="l"/>
                <a:tab pos="8816975" algn="l"/>
                <a:tab pos="9266238" algn="l"/>
                <a:tab pos="9410700" algn="l"/>
                <a:tab pos="10134600" algn="l"/>
                <a:tab pos="10858500" algn="l"/>
                <a:tab pos="11582400" algn="l"/>
              </a:tabLst>
              <a:defRPr/>
            </a:pPr>
            <a:r>
              <a:rPr lang="ru-RU" altLang="ru-RU" sz="1200" dirty="0">
                <a:solidFill>
                  <a:schemeClr val="bg1"/>
                </a:solidFill>
                <a:latin typeface="Open Sans Condensed Light" pitchFamily="34" charset="0"/>
                <a:cs typeface="Open Sans Condensed Light" pitchFamily="34" charset="0"/>
              </a:rPr>
              <a:t>Гипертекст </a:t>
            </a:r>
            <a:r>
              <a:rPr lang="ru-RU" altLang="ru-RU" sz="1200" dirty="0">
                <a:solidFill>
                  <a:schemeClr val="bg1"/>
                </a:solidFill>
                <a:latin typeface="Open Sans Condensed" pitchFamily="34" charset="0"/>
                <a:ea typeface="Open Sans Condensed" pitchFamily="34" charset="0"/>
                <a:cs typeface="Open Sans Condensed" pitchFamily="34" charset="0"/>
              </a:rPr>
              <a:t>- 215</a:t>
            </a:r>
          </a:p>
        </p:txBody>
      </p:sp>
      <p:sp>
        <p:nvSpPr>
          <p:cNvPr id="78" name="Прямоугольник 8"/>
          <p:cNvSpPr>
            <a:spLocks noChangeArrowheads="1"/>
          </p:cNvSpPr>
          <p:nvPr/>
        </p:nvSpPr>
        <p:spPr bwMode="auto">
          <a:xfrm>
            <a:off x="2968965" y="5377582"/>
            <a:ext cx="1515380" cy="360000"/>
          </a:xfrm>
          <a:prstGeom prst="rect">
            <a:avLst/>
          </a:prstGeom>
          <a:solidFill>
            <a:srgbClr val="4DA0BB"/>
          </a:solidFill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D0CECE"/>
            </a:outerShdw>
          </a:effectLst>
        </p:spPr>
        <p:txBody>
          <a:bodyPr lIns="0" tIns="38856" rIns="77713" bIns="38856" anchor="ctr"/>
          <a:lstStyle/>
          <a:p>
            <a:pPr marL="108000" defTabSz="576000" fontAlgn="ctr">
              <a:lnSpc>
                <a:spcPct val="86000"/>
              </a:lnSpc>
              <a:buClr>
                <a:srgbClr val="000000"/>
              </a:buClr>
              <a:buSzPct val="100000"/>
              <a:tabLst>
                <a:tab pos="282575" algn="l"/>
                <a:tab pos="730250" algn="l"/>
                <a:tab pos="1179513" algn="l"/>
                <a:tab pos="1628775" algn="l"/>
                <a:tab pos="2078038" algn="l"/>
                <a:tab pos="2527300" algn="l"/>
                <a:tab pos="2976563" algn="l"/>
                <a:tab pos="3425825" algn="l"/>
                <a:tab pos="3875088" algn="l"/>
                <a:tab pos="4324350" algn="l"/>
                <a:tab pos="4773613" algn="l"/>
                <a:tab pos="5222875" algn="l"/>
                <a:tab pos="5672138" algn="l"/>
                <a:tab pos="6121400" algn="l"/>
                <a:tab pos="6570663" algn="l"/>
                <a:tab pos="7019925" algn="l"/>
                <a:tab pos="7469188" algn="l"/>
                <a:tab pos="7918450" algn="l"/>
                <a:tab pos="8367713" algn="l"/>
                <a:tab pos="8816975" algn="l"/>
                <a:tab pos="9266238" algn="l"/>
                <a:tab pos="9410700" algn="l"/>
                <a:tab pos="10134600" algn="l"/>
                <a:tab pos="10858500" algn="l"/>
                <a:tab pos="11582400" algn="l"/>
              </a:tabLst>
              <a:defRPr/>
            </a:pPr>
            <a:r>
              <a:rPr lang="ru-RU" altLang="ru-RU" sz="1200" dirty="0">
                <a:solidFill>
                  <a:schemeClr val="bg1"/>
                </a:solidFill>
                <a:latin typeface="Open Sans Condensed Light" pitchFamily="34" charset="0"/>
                <a:cs typeface="Open Sans Condensed Light" pitchFamily="34" charset="0"/>
              </a:rPr>
              <a:t>Открытые данные - </a:t>
            </a:r>
            <a:r>
              <a:rPr lang="ru-RU" altLang="ru-RU" sz="1200" dirty="0">
                <a:solidFill>
                  <a:schemeClr val="bg1"/>
                </a:solidFill>
                <a:latin typeface="Open Sans Condensed" pitchFamily="34" charset="0"/>
                <a:ea typeface="Open Sans Condensed" pitchFamily="34" charset="0"/>
                <a:cs typeface="Open Sans Condensed" pitchFamily="34" charset="0"/>
              </a:rPr>
              <a:t>116</a:t>
            </a:r>
          </a:p>
        </p:txBody>
      </p:sp>
      <p:sp>
        <p:nvSpPr>
          <p:cNvPr id="79" name="Прямоугольник 8"/>
          <p:cNvSpPr>
            <a:spLocks noChangeArrowheads="1"/>
          </p:cNvSpPr>
          <p:nvPr/>
        </p:nvSpPr>
        <p:spPr bwMode="auto">
          <a:xfrm>
            <a:off x="430529" y="4521874"/>
            <a:ext cx="1582636" cy="360000"/>
          </a:xfrm>
          <a:prstGeom prst="rect">
            <a:avLst/>
          </a:prstGeom>
          <a:solidFill>
            <a:srgbClr val="4DA0BB"/>
          </a:solidFill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D0CECE"/>
            </a:outerShdw>
          </a:effectLst>
        </p:spPr>
        <p:txBody>
          <a:bodyPr lIns="0" tIns="38856" rIns="0" bIns="38856" anchor="ctr"/>
          <a:lstStyle/>
          <a:p>
            <a:pPr indent="72000" defTabSz="576000" eaLnBrk="1" hangingPunct="1">
              <a:lnSpc>
                <a:spcPct val="86000"/>
              </a:lnSpc>
              <a:buClr>
                <a:srgbClr val="000000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1200" dirty="0">
                <a:solidFill>
                  <a:schemeClr val="bg1"/>
                </a:solidFill>
                <a:latin typeface="Open Sans Condensed Light" pitchFamily="34" charset="0"/>
                <a:cs typeface="Open Sans Condensed Light" pitchFamily="34" charset="0"/>
              </a:rPr>
              <a:t>Электронный документ - </a:t>
            </a:r>
            <a:r>
              <a:rPr lang="ru-RU" altLang="ru-RU" sz="1200" dirty="0">
                <a:solidFill>
                  <a:schemeClr val="bg1"/>
                </a:solidFill>
                <a:latin typeface="Open Sans Condensed" pitchFamily="34" charset="0"/>
                <a:ea typeface="Open Sans Condensed" pitchFamily="34" charset="0"/>
                <a:cs typeface="Open Sans Condensed" pitchFamily="34" charset="0"/>
              </a:rPr>
              <a:t>25</a:t>
            </a:r>
          </a:p>
        </p:txBody>
      </p:sp>
      <p:cxnSp>
        <p:nvCxnSpPr>
          <p:cNvPr id="80" name="Прямая соединительная линия 79"/>
          <p:cNvCxnSpPr>
            <a:cxnSpLocks/>
          </p:cNvCxnSpPr>
          <p:nvPr/>
        </p:nvCxnSpPr>
        <p:spPr>
          <a:xfrm>
            <a:off x="2502709" y="4433515"/>
            <a:ext cx="0" cy="1133194"/>
          </a:xfrm>
          <a:prstGeom prst="line">
            <a:avLst/>
          </a:prstGeom>
          <a:ln w="25400">
            <a:solidFill>
              <a:srgbClr val="BE67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Прямоугольник 8"/>
          <p:cNvSpPr>
            <a:spLocks noChangeArrowheads="1"/>
          </p:cNvSpPr>
          <p:nvPr/>
        </p:nvSpPr>
        <p:spPr bwMode="auto">
          <a:xfrm>
            <a:off x="430529" y="4951787"/>
            <a:ext cx="1582636" cy="360000"/>
          </a:xfrm>
          <a:prstGeom prst="rect">
            <a:avLst/>
          </a:prstGeom>
          <a:solidFill>
            <a:srgbClr val="4DA0BB"/>
          </a:solidFill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D0CECE"/>
            </a:outerShdw>
          </a:effectLst>
        </p:spPr>
        <p:txBody>
          <a:bodyPr lIns="0" tIns="38856" rIns="0" bIns="38856" anchor="ctr"/>
          <a:lstStyle/>
          <a:p>
            <a:pPr indent="72000" defTabSz="576000">
              <a:lnSpc>
                <a:spcPct val="86000"/>
              </a:lnSpc>
              <a:buClr>
                <a:srgbClr val="000000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1200" dirty="0">
                <a:solidFill>
                  <a:schemeClr val="bg1"/>
                </a:solidFill>
                <a:latin typeface="Open Sans Condensed Light" pitchFamily="34" charset="0"/>
                <a:cs typeface="Open Sans Condensed Light" pitchFamily="34" charset="0"/>
              </a:rPr>
              <a:t>Базы данных -</a:t>
            </a:r>
            <a:r>
              <a:rPr lang="ru-RU" altLang="ru-RU" sz="1200" dirty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109</a:t>
            </a:r>
          </a:p>
        </p:txBody>
      </p:sp>
      <p:sp>
        <p:nvSpPr>
          <p:cNvPr id="82" name="Прямоугольник 8"/>
          <p:cNvSpPr>
            <a:spLocks noChangeArrowheads="1"/>
          </p:cNvSpPr>
          <p:nvPr/>
        </p:nvSpPr>
        <p:spPr bwMode="auto">
          <a:xfrm>
            <a:off x="430529" y="5377582"/>
            <a:ext cx="1582636" cy="360000"/>
          </a:xfrm>
          <a:prstGeom prst="rect">
            <a:avLst/>
          </a:prstGeom>
          <a:solidFill>
            <a:srgbClr val="4DA0BB"/>
          </a:solidFill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D0CECE"/>
            </a:outerShdw>
          </a:effectLst>
        </p:spPr>
        <p:txBody>
          <a:bodyPr lIns="0" tIns="38856" rIns="0" bIns="38856" anchor="ctr"/>
          <a:lstStyle/>
          <a:p>
            <a:pPr indent="72000" defTabSz="576000">
              <a:lnSpc>
                <a:spcPct val="86000"/>
              </a:lnSpc>
              <a:buClr>
                <a:srgbClr val="000000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200" dirty="0" err="1">
                <a:solidFill>
                  <a:schemeClr val="bg1"/>
                </a:solidFill>
                <a:latin typeface="Open Sans Condensed Light" pitchFamily="34" charset="0"/>
                <a:cs typeface="Open Sans Condensed Light" pitchFamily="34" charset="0"/>
              </a:rPr>
              <a:t>Медиа</a:t>
            </a:r>
            <a:r>
              <a:rPr lang="ru-RU" altLang="ru-RU" sz="1200" dirty="0">
                <a:solidFill>
                  <a:schemeClr val="bg1"/>
                </a:solidFill>
                <a:latin typeface="Open Sans Condensed Light" pitchFamily="34" charset="0"/>
                <a:cs typeface="Open Sans Condensed Light" pitchFamily="34" charset="0"/>
              </a:rPr>
              <a:t> - </a:t>
            </a:r>
            <a:r>
              <a:rPr lang="ru-RU" altLang="ru-RU" sz="1200" dirty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2</a:t>
            </a:r>
          </a:p>
        </p:txBody>
      </p:sp>
      <p:sp>
        <p:nvSpPr>
          <p:cNvPr id="83" name="Прямоугольник 8"/>
          <p:cNvSpPr>
            <a:spLocks noChangeArrowheads="1"/>
          </p:cNvSpPr>
          <p:nvPr/>
        </p:nvSpPr>
        <p:spPr bwMode="auto">
          <a:xfrm>
            <a:off x="430529" y="3889687"/>
            <a:ext cx="4053815" cy="543828"/>
          </a:xfrm>
          <a:prstGeom prst="rect">
            <a:avLst/>
          </a:prstGeom>
          <a:solidFill>
            <a:srgbClr val="4DA0BB"/>
          </a:solidFill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D0CECE"/>
            </a:outerShdw>
          </a:effectLst>
        </p:spPr>
        <p:txBody>
          <a:bodyPr lIns="77713" tIns="38856" rIns="77713" bIns="38856" anchor="ctr"/>
          <a:lstStyle/>
          <a:p>
            <a:pPr indent="72000"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1400" dirty="0">
                <a:solidFill>
                  <a:schemeClr val="bg1"/>
                </a:solidFill>
                <a:latin typeface="Open Sans Condensed" pitchFamily="34" charset="0"/>
                <a:ea typeface="Open Sans Condensed" pitchFamily="34" charset="0"/>
                <a:cs typeface="Open Sans Condensed" pitchFamily="34" charset="0"/>
              </a:rPr>
              <a:t>130 новых видов информации</a:t>
            </a:r>
          </a:p>
          <a:p>
            <a:pPr indent="72000"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1400" dirty="0">
                <a:solidFill>
                  <a:schemeClr val="bg1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Формы публикации:</a:t>
            </a:r>
          </a:p>
        </p:txBody>
      </p:sp>
      <p:cxnSp>
        <p:nvCxnSpPr>
          <p:cNvPr id="84" name="Прямая со стрелкой 83"/>
          <p:cNvCxnSpPr/>
          <p:nvPr/>
        </p:nvCxnSpPr>
        <p:spPr>
          <a:xfrm>
            <a:off x="2497660" y="4700954"/>
            <a:ext cx="468000" cy="1841"/>
          </a:xfrm>
          <a:prstGeom prst="straightConnector1">
            <a:avLst/>
          </a:prstGeom>
          <a:ln w="25400">
            <a:solidFill>
              <a:srgbClr val="BE673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 стрелкой 84"/>
          <p:cNvCxnSpPr/>
          <p:nvPr/>
        </p:nvCxnSpPr>
        <p:spPr>
          <a:xfrm>
            <a:off x="2503411" y="5130867"/>
            <a:ext cx="468000" cy="1841"/>
          </a:xfrm>
          <a:prstGeom prst="straightConnector1">
            <a:avLst/>
          </a:prstGeom>
          <a:ln w="25400">
            <a:solidFill>
              <a:srgbClr val="BE673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 стрелкой 85"/>
          <p:cNvCxnSpPr/>
          <p:nvPr/>
        </p:nvCxnSpPr>
        <p:spPr>
          <a:xfrm>
            <a:off x="2494784" y="5556662"/>
            <a:ext cx="468000" cy="1841"/>
          </a:xfrm>
          <a:prstGeom prst="straightConnector1">
            <a:avLst/>
          </a:prstGeom>
          <a:ln w="25400">
            <a:solidFill>
              <a:srgbClr val="BE673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Прямая со стрелкой 86"/>
          <p:cNvCxnSpPr/>
          <p:nvPr/>
        </p:nvCxnSpPr>
        <p:spPr>
          <a:xfrm flipH="1">
            <a:off x="2028957" y="4700954"/>
            <a:ext cx="468000" cy="1841"/>
          </a:xfrm>
          <a:prstGeom prst="straightConnector1">
            <a:avLst/>
          </a:prstGeom>
          <a:ln w="25400">
            <a:solidFill>
              <a:srgbClr val="BE673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Прямая со стрелкой 87"/>
          <p:cNvCxnSpPr/>
          <p:nvPr/>
        </p:nvCxnSpPr>
        <p:spPr>
          <a:xfrm flipH="1">
            <a:off x="2034708" y="5130867"/>
            <a:ext cx="468000" cy="1841"/>
          </a:xfrm>
          <a:prstGeom prst="straightConnector1">
            <a:avLst/>
          </a:prstGeom>
          <a:ln w="25400">
            <a:solidFill>
              <a:srgbClr val="BE673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Прямая со стрелкой 88"/>
          <p:cNvCxnSpPr/>
          <p:nvPr/>
        </p:nvCxnSpPr>
        <p:spPr>
          <a:xfrm flipH="1">
            <a:off x="2051962" y="5556662"/>
            <a:ext cx="468000" cy="1841"/>
          </a:xfrm>
          <a:prstGeom prst="straightConnector1">
            <a:avLst/>
          </a:prstGeom>
          <a:ln w="25400">
            <a:solidFill>
              <a:srgbClr val="BE673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Прямоугольник 8"/>
          <p:cNvSpPr>
            <a:spLocks noChangeArrowheads="1"/>
          </p:cNvSpPr>
          <p:nvPr/>
        </p:nvSpPr>
        <p:spPr bwMode="auto">
          <a:xfrm>
            <a:off x="4754262" y="3889687"/>
            <a:ext cx="3790010" cy="360000"/>
          </a:xfrm>
          <a:prstGeom prst="rect">
            <a:avLst/>
          </a:prstGeom>
          <a:solidFill>
            <a:srgbClr val="4DA0BB"/>
          </a:solidFill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D0CECE"/>
            </a:outerShdw>
          </a:effectLst>
        </p:spPr>
        <p:txBody>
          <a:bodyPr lIns="77713" tIns="38856" rIns="77713" bIns="38856" anchor="ctr"/>
          <a:lstStyle/>
          <a:p>
            <a:pPr lvl="0" defTabSz="449263">
              <a:lnSpc>
                <a:spcPct val="86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</a:tabLst>
            </a:pPr>
            <a:r>
              <a:rPr lang="ru-RU" altLang="ru-RU" sz="1400" dirty="0">
                <a:solidFill>
                  <a:schemeClr val="bg1"/>
                </a:solidFill>
                <a:latin typeface="Open Sans Condensed" pitchFamily="34" charset="0"/>
                <a:ea typeface="Open Sans Condensed" pitchFamily="34" charset="0"/>
                <a:cs typeface="Open Sans Condensed" pitchFamily="34" charset="0"/>
              </a:rPr>
              <a:t>Ответственные </a:t>
            </a:r>
            <a:r>
              <a:rPr lang="ru-RU" altLang="ru-RU" sz="1400" dirty="0">
                <a:solidFill>
                  <a:schemeClr val="bg1"/>
                </a:solidFill>
                <a:latin typeface="Open Sans Condensed Light" pitchFamily="34" charset="0"/>
                <a:cs typeface="Open Sans Condensed Light" pitchFamily="34" charset="0"/>
              </a:rPr>
              <a:t>за предоставление информации</a:t>
            </a:r>
          </a:p>
        </p:txBody>
      </p:sp>
      <p:sp>
        <p:nvSpPr>
          <p:cNvPr id="92" name="Прямоугольник 8"/>
          <p:cNvSpPr>
            <a:spLocks noChangeArrowheads="1"/>
          </p:cNvSpPr>
          <p:nvPr/>
        </p:nvSpPr>
        <p:spPr bwMode="auto">
          <a:xfrm>
            <a:off x="5861379" y="4297422"/>
            <a:ext cx="2664000" cy="360000"/>
          </a:xfrm>
          <a:prstGeom prst="rect">
            <a:avLst/>
          </a:prstGeom>
          <a:solidFill>
            <a:srgbClr val="4DA0BB"/>
          </a:solidFill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D0CECE"/>
            </a:outerShdw>
          </a:effectLst>
        </p:spPr>
        <p:txBody>
          <a:bodyPr lIns="77713" tIns="38856" rIns="77713" bIns="38856" anchor="ctr"/>
          <a:lstStyle/>
          <a:p>
            <a:pPr marL="108000" defTabSz="576000" eaLnBrk="1" fontAlgn="ctr" hangingPunct="1">
              <a:lnSpc>
                <a:spcPct val="86000"/>
              </a:lnSpc>
              <a:buClr>
                <a:srgbClr val="000000"/>
              </a:buClr>
              <a:buSzPct val="100000"/>
              <a:tabLst>
                <a:tab pos="282575" algn="l"/>
                <a:tab pos="730250" algn="l"/>
                <a:tab pos="1179513" algn="l"/>
                <a:tab pos="1628775" algn="l"/>
                <a:tab pos="2078038" algn="l"/>
                <a:tab pos="2527300" algn="l"/>
                <a:tab pos="2976563" algn="l"/>
                <a:tab pos="3425825" algn="l"/>
                <a:tab pos="3875088" algn="l"/>
                <a:tab pos="4324350" algn="l"/>
                <a:tab pos="4773613" algn="l"/>
                <a:tab pos="5222875" algn="l"/>
                <a:tab pos="5672138" algn="l"/>
                <a:tab pos="6121400" algn="l"/>
                <a:tab pos="6570663" algn="l"/>
                <a:tab pos="7019925" algn="l"/>
                <a:tab pos="7469188" algn="l"/>
                <a:tab pos="7918450" algn="l"/>
                <a:tab pos="8367713" algn="l"/>
                <a:tab pos="8816975" algn="l"/>
                <a:tab pos="9266238" algn="l"/>
                <a:tab pos="9410700" algn="l"/>
                <a:tab pos="10134600" algn="l"/>
                <a:tab pos="10858500" algn="l"/>
                <a:tab pos="11582400" algn="l"/>
              </a:tabLst>
              <a:defRPr/>
            </a:pPr>
            <a:r>
              <a:rPr lang="ru-RU" altLang="ru-RU" sz="1200" dirty="0">
                <a:solidFill>
                  <a:schemeClr val="bg1"/>
                </a:solidFill>
                <a:latin typeface="Open Sans Condensed Light" pitchFamily="34" charset="0"/>
                <a:cs typeface="Open Sans Condensed Light" pitchFamily="34" charset="0"/>
              </a:rPr>
              <a:t>Минфин России</a:t>
            </a:r>
          </a:p>
        </p:txBody>
      </p:sp>
      <p:sp>
        <p:nvSpPr>
          <p:cNvPr id="93" name="Прямоугольник 8"/>
          <p:cNvSpPr>
            <a:spLocks noChangeArrowheads="1"/>
          </p:cNvSpPr>
          <p:nvPr/>
        </p:nvSpPr>
        <p:spPr bwMode="auto">
          <a:xfrm>
            <a:off x="5861379" y="4697650"/>
            <a:ext cx="2664000" cy="360000"/>
          </a:xfrm>
          <a:prstGeom prst="rect">
            <a:avLst/>
          </a:prstGeom>
          <a:solidFill>
            <a:srgbClr val="4DA0BB"/>
          </a:solidFill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D0CECE"/>
            </a:outerShdw>
          </a:effectLst>
        </p:spPr>
        <p:txBody>
          <a:bodyPr lIns="77713" tIns="38856" rIns="77713" bIns="38856" anchor="ctr"/>
          <a:lstStyle/>
          <a:p>
            <a:pPr marL="108000" defTabSz="576000" fontAlgn="ctr">
              <a:lnSpc>
                <a:spcPct val="86000"/>
              </a:lnSpc>
              <a:buClr>
                <a:srgbClr val="000000"/>
              </a:buClr>
              <a:buSzPct val="100000"/>
              <a:tabLst>
                <a:tab pos="282575" algn="l"/>
                <a:tab pos="730250" algn="l"/>
                <a:tab pos="1179513" algn="l"/>
                <a:tab pos="1628775" algn="l"/>
                <a:tab pos="2078038" algn="l"/>
                <a:tab pos="2527300" algn="l"/>
                <a:tab pos="2976563" algn="l"/>
                <a:tab pos="3425825" algn="l"/>
                <a:tab pos="3875088" algn="l"/>
                <a:tab pos="4324350" algn="l"/>
                <a:tab pos="4773613" algn="l"/>
                <a:tab pos="5222875" algn="l"/>
                <a:tab pos="5672138" algn="l"/>
                <a:tab pos="6121400" algn="l"/>
                <a:tab pos="6570663" algn="l"/>
                <a:tab pos="7019925" algn="l"/>
                <a:tab pos="7469188" algn="l"/>
                <a:tab pos="7918450" algn="l"/>
                <a:tab pos="8367713" algn="l"/>
                <a:tab pos="8816975" algn="l"/>
                <a:tab pos="9266238" algn="l"/>
                <a:tab pos="9410700" algn="l"/>
                <a:tab pos="10134600" algn="l"/>
                <a:tab pos="10858500" algn="l"/>
                <a:tab pos="11582400" algn="l"/>
              </a:tabLst>
              <a:defRPr/>
            </a:pPr>
            <a:r>
              <a:rPr lang="ru-RU" altLang="ru-RU" sz="1200" dirty="0">
                <a:solidFill>
                  <a:schemeClr val="bg1"/>
                </a:solidFill>
                <a:latin typeface="Open Sans Condensed Light" pitchFamily="34" charset="0"/>
                <a:cs typeface="Open Sans Condensed Light" pitchFamily="34" charset="0"/>
              </a:rPr>
              <a:t>Казначейство России</a:t>
            </a:r>
          </a:p>
        </p:txBody>
      </p:sp>
      <p:sp>
        <p:nvSpPr>
          <p:cNvPr id="94" name="Прямоугольник 8"/>
          <p:cNvSpPr>
            <a:spLocks noChangeArrowheads="1"/>
          </p:cNvSpPr>
          <p:nvPr/>
        </p:nvSpPr>
        <p:spPr bwMode="auto">
          <a:xfrm>
            <a:off x="5861379" y="5097878"/>
            <a:ext cx="2664000" cy="360000"/>
          </a:xfrm>
          <a:prstGeom prst="rect">
            <a:avLst/>
          </a:prstGeom>
          <a:solidFill>
            <a:srgbClr val="4DA0BB"/>
          </a:solidFill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D0CECE"/>
            </a:outerShdw>
          </a:effectLst>
        </p:spPr>
        <p:txBody>
          <a:bodyPr lIns="77713" tIns="38856" rIns="77713" bIns="38856" anchor="ctr"/>
          <a:lstStyle/>
          <a:p>
            <a:pPr marL="108000" defTabSz="576000" eaLnBrk="1" fontAlgn="ctr" hangingPunct="1">
              <a:lnSpc>
                <a:spcPct val="86000"/>
              </a:lnSpc>
              <a:buClr>
                <a:srgbClr val="000000"/>
              </a:buClr>
              <a:buSzPct val="100000"/>
              <a:tabLst>
                <a:tab pos="282575" algn="l"/>
                <a:tab pos="730250" algn="l"/>
                <a:tab pos="1179513" algn="l"/>
                <a:tab pos="1628775" algn="l"/>
                <a:tab pos="2078038" algn="l"/>
                <a:tab pos="2527300" algn="l"/>
                <a:tab pos="2976563" algn="l"/>
                <a:tab pos="3425825" algn="l"/>
                <a:tab pos="3875088" algn="l"/>
                <a:tab pos="4324350" algn="l"/>
                <a:tab pos="4773613" algn="l"/>
                <a:tab pos="5222875" algn="l"/>
                <a:tab pos="5672138" algn="l"/>
                <a:tab pos="6121400" algn="l"/>
                <a:tab pos="6570663" algn="l"/>
                <a:tab pos="7019925" algn="l"/>
                <a:tab pos="7469188" algn="l"/>
                <a:tab pos="7918450" algn="l"/>
                <a:tab pos="8367713" algn="l"/>
                <a:tab pos="8816975" algn="l"/>
                <a:tab pos="9266238" algn="l"/>
                <a:tab pos="9410700" algn="l"/>
                <a:tab pos="10134600" algn="l"/>
                <a:tab pos="10858500" algn="l"/>
                <a:tab pos="11582400" algn="l"/>
              </a:tabLst>
              <a:defRPr/>
            </a:pPr>
            <a:r>
              <a:rPr lang="ru-RU" altLang="ru-RU" sz="1200" dirty="0">
                <a:solidFill>
                  <a:schemeClr val="bg1"/>
                </a:solidFill>
                <a:latin typeface="Open Sans Condensed Light" pitchFamily="34" charset="0"/>
                <a:cs typeface="Open Sans Condensed Light" pitchFamily="34" charset="0"/>
              </a:rPr>
              <a:t>ГАБС</a:t>
            </a:r>
          </a:p>
        </p:txBody>
      </p:sp>
      <p:sp>
        <p:nvSpPr>
          <p:cNvPr id="95" name="Прямоугольник 8"/>
          <p:cNvSpPr>
            <a:spLocks noChangeArrowheads="1"/>
          </p:cNvSpPr>
          <p:nvPr/>
        </p:nvSpPr>
        <p:spPr bwMode="auto">
          <a:xfrm>
            <a:off x="5861379" y="5498106"/>
            <a:ext cx="2664000" cy="360000"/>
          </a:xfrm>
          <a:prstGeom prst="rect">
            <a:avLst/>
          </a:prstGeom>
          <a:solidFill>
            <a:srgbClr val="4DA0BB"/>
          </a:solidFill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D0CECE"/>
            </a:outerShdw>
          </a:effectLst>
        </p:spPr>
        <p:txBody>
          <a:bodyPr lIns="77713" tIns="38856" rIns="77713" bIns="38856" anchor="ctr"/>
          <a:lstStyle/>
          <a:p>
            <a:pPr marL="108000" defTabSz="576000" eaLnBrk="1" fontAlgn="ctr" hangingPunct="1">
              <a:lnSpc>
                <a:spcPct val="86000"/>
              </a:lnSpc>
              <a:buClr>
                <a:srgbClr val="000000"/>
              </a:buClr>
              <a:buSzPct val="100000"/>
              <a:tabLst>
                <a:tab pos="282575" algn="l"/>
                <a:tab pos="730250" algn="l"/>
                <a:tab pos="1179513" algn="l"/>
                <a:tab pos="1628775" algn="l"/>
                <a:tab pos="2078038" algn="l"/>
                <a:tab pos="2527300" algn="l"/>
                <a:tab pos="2976563" algn="l"/>
                <a:tab pos="3425825" algn="l"/>
                <a:tab pos="3875088" algn="l"/>
                <a:tab pos="4324350" algn="l"/>
                <a:tab pos="4773613" algn="l"/>
                <a:tab pos="5222875" algn="l"/>
                <a:tab pos="5672138" algn="l"/>
                <a:tab pos="6121400" algn="l"/>
                <a:tab pos="6570663" algn="l"/>
                <a:tab pos="7019925" algn="l"/>
                <a:tab pos="7469188" algn="l"/>
                <a:tab pos="7918450" algn="l"/>
                <a:tab pos="8367713" algn="l"/>
                <a:tab pos="8816975" algn="l"/>
                <a:tab pos="9266238" algn="l"/>
                <a:tab pos="9410700" algn="l"/>
                <a:tab pos="10134600" algn="l"/>
                <a:tab pos="10858500" algn="l"/>
                <a:tab pos="11582400" algn="l"/>
              </a:tabLst>
              <a:defRPr/>
            </a:pPr>
            <a:r>
              <a:rPr lang="ru-RU" altLang="ru-RU" sz="1200" dirty="0">
                <a:solidFill>
                  <a:schemeClr val="bg1"/>
                </a:solidFill>
                <a:latin typeface="Open Sans Condensed Light" pitchFamily="34" charset="0"/>
                <a:cs typeface="Open Sans Condensed Light" pitchFamily="34" charset="0"/>
              </a:rPr>
              <a:t>ФО субъектов РФ</a:t>
            </a:r>
          </a:p>
        </p:txBody>
      </p:sp>
      <p:cxnSp>
        <p:nvCxnSpPr>
          <p:cNvPr id="96" name="Прямая со стрелкой 95"/>
          <p:cNvCxnSpPr>
            <a:cxnSpLocks/>
            <a:endCxn id="92" idx="1"/>
          </p:cNvCxnSpPr>
          <p:nvPr/>
        </p:nvCxnSpPr>
        <p:spPr>
          <a:xfrm>
            <a:off x="5333239" y="4469860"/>
            <a:ext cx="528140" cy="7562"/>
          </a:xfrm>
          <a:prstGeom prst="straightConnector1">
            <a:avLst/>
          </a:prstGeom>
          <a:ln w="25400">
            <a:solidFill>
              <a:srgbClr val="BE673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Прямоугольник 8"/>
          <p:cNvSpPr>
            <a:spLocks noChangeArrowheads="1"/>
          </p:cNvSpPr>
          <p:nvPr/>
        </p:nvSpPr>
        <p:spPr bwMode="auto">
          <a:xfrm>
            <a:off x="5861379" y="5898334"/>
            <a:ext cx="2664000" cy="360000"/>
          </a:xfrm>
          <a:prstGeom prst="rect">
            <a:avLst/>
          </a:prstGeom>
          <a:solidFill>
            <a:srgbClr val="4DA0BB"/>
          </a:solidFill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D0CECE"/>
            </a:outerShdw>
          </a:effectLst>
        </p:spPr>
        <p:txBody>
          <a:bodyPr lIns="77713" tIns="38856" rIns="77713" bIns="38856" anchor="ctr"/>
          <a:lstStyle/>
          <a:p>
            <a:pPr marL="108000" defTabSz="576000" fontAlgn="ctr">
              <a:lnSpc>
                <a:spcPct val="86000"/>
              </a:lnSpc>
              <a:buClr>
                <a:srgbClr val="000000"/>
              </a:buClr>
              <a:buSzPct val="100000"/>
              <a:tabLst>
                <a:tab pos="282575" algn="l"/>
                <a:tab pos="730250" algn="l"/>
                <a:tab pos="1179513" algn="l"/>
                <a:tab pos="1628775" algn="l"/>
                <a:tab pos="2078038" algn="l"/>
                <a:tab pos="2527300" algn="l"/>
                <a:tab pos="2976563" algn="l"/>
                <a:tab pos="3425825" algn="l"/>
                <a:tab pos="3875088" algn="l"/>
                <a:tab pos="4324350" algn="l"/>
                <a:tab pos="4773613" algn="l"/>
                <a:tab pos="5222875" algn="l"/>
                <a:tab pos="5672138" algn="l"/>
                <a:tab pos="6121400" algn="l"/>
                <a:tab pos="6570663" algn="l"/>
                <a:tab pos="7019925" algn="l"/>
                <a:tab pos="7469188" algn="l"/>
                <a:tab pos="7918450" algn="l"/>
                <a:tab pos="8367713" algn="l"/>
                <a:tab pos="8816975" algn="l"/>
                <a:tab pos="9266238" algn="l"/>
                <a:tab pos="9410700" algn="l"/>
                <a:tab pos="10134600" algn="l"/>
                <a:tab pos="10858500" algn="l"/>
                <a:tab pos="11582400" algn="l"/>
              </a:tabLst>
              <a:defRPr/>
            </a:pPr>
            <a:r>
              <a:rPr lang="ru-RU" altLang="ru-RU" sz="1200" dirty="0">
                <a:solidFill>
                  <a:schemeClr val="bg1"/>
                </a:solidFill>
                <a:latin typeface="Open Sans Condensed Light" pitchFamily="34" charset="0"/>
                <a:cs typeface="Open Sans Condensed Light" pitchFamily="34" charset="0"/>
              </a:rPr>
              <a:t>ФО муниципальных образований</a:t>
            </a:r>
          </a:p>
        </p:txBody>
      </p:sp>
      <p:sp>
        <p:nvSpPr>
          <p:cNvPr id="98" name="Прямоугольник 8"/>
          <p:cNvSpPr>
            <a:spLocks noChangeArrowheads="1"/>
          </p:cNvSpPr>
          <p:nvPr/>
        </p:nvSpPr>
        <p:spPr bwMode="auto">
          <a:xfrm>
            <a:off x="5861379" y="6298563"/>
            <a:ext cx="2664000" cy="360000"/>
          </a:xfrm>
          <a:prstGeom prst="rect">
            <a:avLst/>
          </a:prstGeom>
          <a:solidFill>
            <a:srgbClr val="4DA0BB"/>
          </a:solidFill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D0CECE"/>
            </a:outerShdw>
          </a:effectLst>
        </p:spPr>
        <p:txBody>
          <a:bodyPr lIns="77713" tIns="38856" rIns="77713" bIns="38856" anchor="ctr"/>
          <a:lstStyle/>
          <a:p>
            <a:pPr marL="108000" defTabSz="576000" fontAlgn="ctr">
              <a:lnSpc>
                <a:spcPct val="86000"/>
              </a:lnSpc>
              <a:buClr>
                <a:srgbClr val="000000"/>
              </a:buClr>
              <a:buSzPct val="100000"/>
              <a:tabLst>
                <a:tab pos="282575" algn="l"/>
                <a:tab pos="730250" algn="l"/>
                <a:tab pos="1179513" algn="l"/>
                <a:tab pos="1628775" algn="l"/>
                <a:tab pos="2078038" algn="l"/>
                <a:tab pos="2527300" algn="l"/>
                <a:tab pos="2976563" algn="l"/>
                <a:tab pos="3425825" algn="l"/>
                <a:tab pos="3875088" algn="l"/>
                <a:tab pos="4324350" algn="l"/>
                <a:tab pos="4773613" algn="l"/>
                <a:tab pos="5222875" algn="l"/>
                <a:tab pos="5672138" algn="l"/>
                <a:tab pos="6121400" algn="l"/>
                <a:tab pos="6570663" algn="l"/>
                <a:tab pos="7019925" algn="l"/>
                <a:tab pos="7469188" algn="l"/>
                <a:tab pos="7918450" algn="l"/>
                <a:tab pos="8367713" algn="l"/>
                <a:tab pos="8816975" algn="l"/>
                <a:tab pos="9266238" algn="l"/>
                <a:tab pos="9410700" algn="l"/>
                <a:tab pos="10134600" algn="l"/>
                <a:tab pos="10858500" algn="l"/>
                <a:tab pos="11582400" algn="l"/>
              </a:tabLst>
              <a:defRPr/>
            </a:pPr>
            <a:r>
              <a:rPr lang="ru-RU" altLang="ru-RU" sz="1200" dirty="0">
                <a:solidFill>
                  <a:schemeClr val="bg1"/>
                </a:solidFill>
                <a:latin typeface="Open Sans Condensed Light" pitchFamily="34" charset="0"/>
                <a:cs typeface="Open Sans Condensed Light" pitchFamily="34" charset="0"/>
              </a:rPr>
              <a:t>ФО поселений</a:t>
            </a:r>
          </a:p>
        </p:txBody>
      </p:sp>
      <p:cxnSp>
        <p:nvCxnSpPr>
          <p:cNvPr id="99" name="Прямая соединительная линия 98"/>
          <p:cNvCxnSpPr/>
          <p:nvPr/>
        </p:nvCxnSpPr>
        <p:spPr>
          <a:xfrm>
            <a:off x="5338720" y="4232912"/>
            <a:ext cx="0" cy="2268000"/>
          </a:xfrm>
          <a:prstGeom prst="line">
            <a:avLst/>
          </a:prstGeom>
          <a:ln w="25400">
            <a:solidFill>
              <a:srgbClr val="BE67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Прямая со стрелкой 99"/>
          <p:cNvCxnSpPr/>
          <p:nvPr/>
        </p:nvCxnSpPr>
        <p:spPr>
          <a:xfrm>
            <a:off x="5347870" y="4849133"/>
            <a:ext cx="526920" cy="1841"/>
          </a:xfrm>
          <a:prstGeom prst="straightConnector1">
            <a:avLst/>
          </a:prstGeom>
          <a:ln w="25400">
            <a:solidFill>
              <a:srgbClr val="BE673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Прямая со стрелкой 100"/>
          <p:cNvCxnSpPr/>
          <p:nvPr/>
        </p:nvCxnSpPr>
        <p:spPr>
          <a:xfrm>
            <a:off x="5333239" y="5266099"/>
            <a:ext cx="526920" cy="1841"/>
          </a:xfrm>
          <a:prstGeom prst="straightConnector1">
            <a:avLst/>
          </a:prstGeom>
          <a:ln w="25400">
            <a:solidFill>
              <a:srgbClr val="BE673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Прямая со стрелкой 101"/>
          <p:cNvCxnSpPr/>
          <p:nvPr/>
        </p:nvCxnSpPr>
        <p:spPr>
          <a:xfrm>
            <a:off x="5347871" y="5675751"/>
            <a:ext cx="526920" cy="1841"/>
          </a:xfrm>
          <a:prstGeom prst="straightConnector1">
            <a:avLst/>
          </a:prstGeom>
          <a:ln w="25400">
            <a:solidFill>
              <a:srgbClr val="BE673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Прямая со стрелкой 102"/>
          <p:cNvCxnSpPr/>
          <p:nvPr/>
        </p:nvCxnSpPr>
        <p:spPr>
          <a:xfrm>
            <a:off x="5340555" y="6070772"/>
            <a:ext cx="526920" cy="1841"/>
          </a:xfrm>
          <a:prstGeom prst="straightConnector1">
            <a:avLst/>
          </a:prstGeom>
          <a:ln w="25400">
            <a:solidFill>
              <a:srgbClr val="BE673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Прямая со стрелкой 103"/>
          <p:cNvCxnSpPr/>
          <p:nvPr/>
        </p:nvCxnSpPr>
        <p:spPr>
          <a:xfrm>
            <a:off x="5340555" y="6486428"/>
            <a:ext cx="526920" cy="1841"/>
          </a:xfrm>
          <a:prstGeom prst="straightConnector1">
            <a:avLst/>
          </a:prstGeom>
          <a:ln w="25400">
            <a:solidFill>
              <a:srgbClr val="BE673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Прямоугольник 8"/>
          <p:cNvSpPr>
            <a:spLocks noChangeArrowheads="1"/>
          </p:cNvSpPr>
          <p:nvPr/>
        </p:nvSpPr>
        <p:spPr bwMode="auto">
          <a:xfrm>
            <a:off x="9388635" y="4301302"/>
            <a:ext cx="2670642" cy="362741"/>
          </a:xfrm>
          <a:prstGeom prst="rect">
            <a:avLst/>
          </a:prstGeom>
          <a:solidFill>
            <a:srgbClr val="ECD6A5"/>
          </a:solidFill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D0CECE"/>
            </a:outerShdw>
          </a:effectLst>
        </p:spPr>
        <p:txBody>
          <a:bodyPr lIns="77713" tIns="38856" rIns="77713" bIns="38856" anchor="ctr"/>
          <a:lstStyle/>
          <a:p>
            <a:pPr indent="72000" defTabSz="576000" eaLnBrk="0" hangingPunct="0">
              <a:lnSpc>
                <a:spcPct val="86000"/>
              </a:lnSpc>
              <a:buClr>
                <a:srgbClr val="000000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1200" dirty="0">
                <a:latin typeface="Open Sans Condensed Light" pitchFamily="34" charset="0"/>
                <a:cs typeface="Open Sans Condensed Light" pitchFamily="34" charset="0"/>
              </a:rPr>
              <a:t>Оператор единого портала </a:t>
            </a:r>
            <a:endParaRPr lang="ru-RU" altLang="ru-RU" sz="1200" dirty="0">
              <a:solidFill>
                <a:srgbClr val="848484"/>
              </a:solidFill>
              <a:latin typeface="Open Sans Condensed" pitchFamily="34" charset="0"/>
              <a:ea typeface="Open Sans Condensed" pitchFamily="34" charset="0"/>
              <a:cs typeface="Open Sans Condensed" pitchFamily="34" charset="0"/>
            </a:endParaRPr>
          </a:p>
        </p:txBody>
      </p:sp>
      <p:sp>
        <p:nvSpPr>
          <p:cNvPr id="106" name="Прямоугольник 8"/>
          <p:cNvSpPr>
            <a:spLocks noChangeArrowheads="1"/>
          </p:cNvSpPr>
          <p:nvPr/>
        </p:nvSpPr>
        <p:spPr bwMode="auto">
          <a:xfrm>
            <a:off x="9406705" y="4705679"/>
            <a:ext cx="2650863" cy="452631"/>
          </a:xfrm>
          <a:prstGeom prst="rect">
            <a:avLst/>
          </a:prstGeom>
          <a:solidFill>
            <a:srgbClr val="ECD6A5"/>
          </a:solidFill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D0CECE"/>
            </a:outerShdw>
          </a:effectLst>
        </p:spPr>
        <p:txBody>
          <a:bodyPr lIns="77713" tIns="38856" rIns="77713" bIns="38856" anchor="ctr"/>
          <a:lstStyle/>
          <a:p>
            <a:pPr indent="72000" defTabSz="576000" eaLnBrk="0" hangingPunct="0">
              <a:lnSpc>
                <a:spcPct val="86000"/>
              </a:lnSpc>
              <a:buClr>
                <a:srgbClr val="000000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200" dirty="0">
                <a:latin typeface="Open Sans Condensed Light" pitchFamily="34" charset="0"/>
                <a:cs typeface="Open Sans Condensed Light" pitchFamily="34" charset="0"/>
              </a:rPr>
              <a:t>Оператор соответствующей подсистемы ЭБ (структурированная информация) </a:t>
            </a:r>
          </a:p>
        </p:txBody>
      </p:sp>
      <p:sp>
        <p:nvSpPr>
          <p:cNvPr id="107" name="Прямоугольник 8"/>
          <p:cNvSpPr>
            <a:spLocks noChangeArrowheads="1"/>
          </p:cNvSpPr>
          <p:nvPr/>
        </p:nvSpPr>
        <p:spPr bwMode="auto">
          <a:xfrm>
            <a:off x="9417284" y="5199504"/>
            <a:ext cx="2639284" cy="601361"/>
          </a:xfrm>
          <a:prstGeom prst="rect">
            <a:avLst/>
          </a:prstGeom>
          <a:solidFill>
            <a:srgbClr val="ECD6A5"/>
          </a:solidFill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D0CECE"/>
            </a:outerShdw>
          </a:effectLst>
        </p:spPr>
        <p:txBody>
          <a:bodyPr lIns="77713" tIns="38856" rIns="77713" bIns="38856" anchor="ctr"/>
          <a:lstStyle/>
          <a:p>
            <a:pPr indent="72000" defTabSz="576000" eaLnBrk="0" hangingPunct="0">
              <a:lnSpc>
                <a:spcPct val="86000"/>
              </a:lnSpc>
              <a:buClr>
                <a:srgbClr val="000000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200" dirty="0">
                <a:latin typeface="Open Sans Condensed Light" pitchFamily="34" charset="0"/>
                <a:cs typeface="Open Sans Condensed Light" pitchFamily="34" charset="0"/>
              </a:rPr>
              <a:t>Участники системы ЭБ, в т.ч. </a:t>
            </a:r>
            <a:r>
              <a:rPr lang="en-US" altLang="ru-RU" sz="1200" dirty="0">
                <a:latin typeface="Open Sans Condensed Light" pitchFamily="34" charset="0"/>
                <a:cs typeface="Open Sans Condensed Light" pitchFamily="34" charset="0"/>
              </a:rPr>
              <a:t>c</a:t>
            </a:r>
            <a:r>
              <a:rPr lang="ru-RU" altLang="ru-RU" sz="1200" dirty="0" err="1">
                <a:latin typeface="Open Sans Condensed Light" pitchFamily="34" charset="0"/>
                <a:cs typeface="Open Sans Condensed Light" pitchFamily="34" charset="0"/>
              </a:rPr>
              <a:t>убъекты</a:t>
            </a:r>
            <a:r>
              <a:rPr lang="ru-RU" altLang="ru-RU" sz="1200" dirty="0">
                <a:latin typeface="Open Sans Condensed Light" pitchFamily="34" charset="0"/>
                <a:cs typeface="Open Sans Condensed Light" pitchFamily="34" charset="0"/>
              </a:rPr>
              <a:t> РФ и МО (неструктурированная информация) </a:t>
            </a:r>
          </a:p>
        </p:txBody>
      </p:sp>
      <p:cxnSp>
        <p:nvCxnSpPr>
          <p:cNvPr id="108" name="Прямая соединительная линия 107"/>
          <p:cNvCxnSpPr/>
          <p:nvPr/>
        </p:nvCxnSpPr>
        <p:spPr>
          <a:xfrm>
            <a:off x="9137934" y="4219205"/>
            <a:ext cx="0" cy="1296000"/>
          </a:xfrm>
          <a:prstGeom prst="line">
            <a:avLst/>
          </a:prstGeom>
          <a:ln w="25400">
            <a:solidFill>
              <a:srgbClr val="BE67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Прямая со стрелкой 108"/>
          <p:cNvCxnSpPr>
            <a:endCxn id="105" idx="1"/>
          </p:cNvCxnSpPr>
          <p:nvPr/>
        </p:nvCxnSpPr>
        <p:spPr>
          <a:xfrm flipV="1">
            <a:off x="9126607" y="4482673"/>
            <a:ext cx="262028" cy="141"/>
          </a:xfrm>
          <a:prstGeom prst="straightConnector1">
            <a:avLst/>
          </a:prstGeom>
          <a:ln w="25400">
            <a:solidFill>
              <a:srgbClr val="BE673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Прямая со стрелкой 109"/>
          <p:cNvCxnSpPr>
            <a:endCxn id="107" idx="1"/>
          </p:cNvCxnSpPr>
          <p:nvPr/>
        </p:nvCxnSpPr>
        <p:spPr>
          <a:xfrm flipV="1">
            <a:off x="9126619" y="5500185"/>
            <a:ext cx="290665" cy="12356"/>
          </a:xfrm>
          <a:prstGeom prst="straightConnector1">
            <a:avLst/>
          </a:prstGeom>
          <a:ln w="25400">
            <a:solidFill>
              <a:srgbClr val="BE673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Прямая со стрелкой 110"/>
          <p:cNvCxnSpPr>
            <a:endCxn id="106" idx="1"/>
          </p:cNvCxnSpPr>
          <p:nvPr/>
        </p:nvCxnSpPr>
        <p:spPr>
          <a:xfrm flipV="1">
            <a:off x="9134901" y="4931995"/>
            <a:ext cx="271804" cy="12136"/>
          </a:xfrm>
          <a:prstGeom prst="straightConnector1">
            <a:avLst/>
          </a:prstGeom>
          <a:ln w="25400">
            <a:solidFill>
              <a:srgbClr val="BE673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Прямоугольник 8"/>
          <p:cNvSpPr>
            <a:spLocks noChangeArrowheads="1"/>
          </p:cNvSpPr>
          <p:nvPr/>
        </p:nvSpPr>
        <p:spPr bwMode="auto">
          <a:xfrm>
            <a:off x="8874251" y="3889687"/>
            <a:ext cx="3185025" cy="370706"/>
          </a:xfrm>
          <a:prstGeom prst="rect">
            <a:avLst/>
          </a:prstGeom>
          <a:solidFill>
            <a:srgbClr val="ECD6A5"/>
          </a:solidFill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D0CECE"/>
            </a:outerShdw>
          </a:effectLst>
        </p:spPr>
        <p:txBody>
          <a:bodyPr lIns="77713" tIns="38856" rIns="77713" bIns="38856" anchor="ctr"/>
          <a:lstStyle/>
          <a:p>
            <a:pPr indent="72000"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400" dirty="0">
                <a:latin typeface="Open Sans Condensed" pitchFamily="34" charset="0"/>
                <a:ea typeface="Open Sans Condensed" pitchFamily="34" charset="0"/>
                <a:cs typeface="Open Sans Condensed" pitchFamily="34" charset="0"/>
              </a:rPr>
              <a:t>Ответственные</a:t>
            </a:r>
            <a:r>
              <a:rPr lang="ru-RU" altLang="ru-RU" sz="1400" dirty="0">
                <a:solidFill>
                  <a:srgbClr val="848484"/>
                </a:solidFill>
                <a:latin typeface="Open Sans Condensed" pitchFamily="34" charset="0"/>
                <a:ea typeface="Open Sans Condensed" pitchFamily="34" charset="0"/>
                <a:cs typeface="Open Sans Condensed" pitchFamily="34" charset="0"/>
              </a:rPr>
              <a:t> </a:t>
            </a:r>
            <a:r>
              <a:rPr lang="ru-RU" altLang="ru-RU" sz="1400" dirty="0">
                <a:latin typeface="Open Sans Condensed Light" pitchFamily="34" charset="0"/>
                <a:cs typeface="Open Sans Condensed Light" pitchFamily="34" charset="0"/>
              </a:rPr>
              <a:t>за публикацию информации</a:t>
            </a:r>
          </a:p>
        </p:txBody>
      </p:sp>
      <p:sp>
        <p:nvSpPr>
          <p:cNvPr id="56" name="Номер слайда 14"/>
          <p:cNvSpPr txBox="1">
            <a:spLocks/>
          </p:cNvSpPr>
          <p:nvPr/>
        </p:nvSpPr>
        <p:spPr bwMode="auto">
          <a:xfrm>
            <a:off x="11343223" y="6358492"/>
            <a:ext cx="848783" cy="499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fld id="{51BA138C-FD47-4F1C-9EDD-D3A38432B6E2}" type="slidenum">
              <a:rPr lang="ru-RU" altLang="ru-RU" sz="1867" b="1">
                <a:solidFill>
                  <a:srgbClr val="076583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pPr algn="ctr"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t>4</a:t>
            </a:fld>
            <a:endParaRPr lang="ru-RU" altLang="ru-RU" sz="1867" b="1" dirty="0">
              <a:solidFill>
                <a:srgbClr val="076583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64398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Прямоугольник 8"/>
          <p:cNvSpPr>
            <a:spLocks noChangeArrowheads="1"/>
          </p:cNvSpPr>
          <p:nvPr/>
        </p:nvSpPr>
        <p:spPr bwMode="auto">
          <a:xfrm>
            <a:off x="8454385" y="923538"/>
            <a:ext cx="3498950" cy="223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D0CECE"/>
            </a:outerShdw>
          </a:effectLst>
        </p:spPr>
        <p:txBody>
          <a:bodyPr lIns="77713" tIns="38856" rIns="77713" bIns="38856" anchor="ctr"/>
          <a:lstStyle/>
          <a:p>
            <a:r>
              <a:rPr lang="ru-RU" altLang="ru-RU" sz="1400" dirty="0">
                <a:solidFill>
                  <a:srgbClr val="2E2E2E"/>
                </a:solidFill>
                <a:latin typeface="Open Sans Condensed" pitchFamily="34" charset="0"/>
                <a:ea typeface="Open Sans Condensed" pitchFamily="34" charset="0"/>
                <a:cs typeface="Open Sans Condensed" pitchFamily="34" charset="0"/>
              </a:rPr>
              <a:t>Возможны два варианта публикации информации финансовыми органами субъектов Российской Федерации и муниципальных образований на едином портале:</a:t>
            </a:r>
          </a:p>
          <a:p>
            <a:r>
              <a:rPr lang="ru-RU" altLang="ru-RU" sz="1400" dirty="0">
                <a:solidFill>
                  <a:srgbClr val="2E2E2E"/>
                </a:solidFill>
                <a:latin typeface="Open Sans Condensed Light" pitchFamily="34" charset="0"/>
                <a:cs typeface="Open Sans Condensed Light" pitchFamily="34" charset="0"/>
              </a:rPr>
              <a:t>1. Публикация субъектом Российской Федерации своих данных и данных входящих в его состав муниципальных образований;</a:t>
            </a:r>
          </a:p>
          <a:p>
            <a:r>
              <a:rPr lang="ru-RU" altLang="ru-RU" sz="1400" dirty="0">
                <a:solidFill>
                  <a:srgbClr val="2E2E2E"/>
                </a:solidFill>
                <a:latin typeface="Open Sans Condensed Light" pitchFamily="34" charset="0"/>
                <a:cs typeface="Open Sans Condensed Light" pitchFamily="34" charset="0"/>
              </a:rPr>
              <a:t>2. Самостоятельная публикация информации  муниципальными образованиями.</a:t>
            </a:r>
          </a:p>
          <a:p>
            <a:pPr marL="108000" defTabSz="576000" eaLnBrk="1" fontAlgn="ctr" hangingPunct="1">
              <a:lnSpc>
                <a:spcPct val="86000"/>
              </a:lnSpc>
              <a:buClr>
                <a:srgbClr val="000000"/>
              </a:buClr>
              <a:buSzPct val="100000"/>
              <a:tabLst>
                <a:tab pos="282575" algn="l"/>
                <a:tab pos="730250" algn="l"/>
                <a:tab pos="1179513" algn="l"/>
                <a:tab pos="1628775" algn="l"/>
                <a:tab pos="2078038" algn="l"/>
                <a:tab pos="2527300" algn="l"/>
                <a:tab pos="2976563" algn="l"/>
                <a:tab pos="3425825" algn="l"/>
                <a:tab pos="3875088" algn="l"/>
                <a:tab pos="4324350" algn="l"/>
                <a:tab pos="4773613" algn="l"/>
                <a:tab pos="5222875" algn="l"/>
                <a:tab pos="5672138" algn="l"/>
                <a:tab pos="6121400" algn="l"/>
                <a:tab pos="6570663" algn="l"/>
                <a:tab pos="7019925" algn="l"/>
                <a:tab pos="7469188" algn="l"/>
                <a:tab pos="7918450" algn="l"/>
                <a:tab pos="8367713" algn="l"/>
                <a:tab pos="8816975" algn="l"/>
                <a:tab pos="9266238" algn="l"/>
                <a:tab pos="9410700" algn="l"/>
                <a:tab pos="10134600" algn="l"/>
                <a:tab pos="10858500" algn="l"/>
                <a:tab pos="11582400" algn="l"/>
              </a:tabLst>
              <a:defRPr/>
            </a:pPr>
            <a:endParaRPr lang="ru-RU" altLang="ru-RU" sz="1400" dirty="0">
              <a:solidFill>
                <a:srgbClr val="2E2E2E"/>
              </a:solidFill>
              <a:latin typeface="Open Sans Condensed" pitchFamily="34" charset="0"/>
              <a:ea typeface="Open Sans Condensed" pitchFamily="34" charset="0"/>
              <a:cs typeface="Open Sans Condensed" pitchFamily="34" charset="0"/>
            </a:endParaRPr>
          </a:p>
        </p:txBody>
      </p:sp>
      <p:sp>
        <p:nvSpPr>
          <p:cNvPr id="76" name="Прямоугольник 8"/>
          <p:cNvSpPr>
            <a:spLocks noChangeArrowheads="1"/>
          </p:cNvSpPr>
          <p:nvPr/>
        </p:nvSpPr>
        <p:spPr bwMode="auto">
          <a:xfrm>
            <a:off x="65898" y="4868644"/>
            <a:ext cx="8982430" cy="2018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D0CECE"/>
            </a:outerShdw>
          </a:effectLst>
        </p:spPr>
        <p:txBody>
          <a:bodyPr lIns="77713" tIns="38856" rIns="77713" bIns="38856" anchor="ctr"/>
          <a:lstStyle/>
          <a:p>
            <a:r>
              <a:rPr lang="ru-RU" altLang="ru-RU" sz="1400" dirty="0">
                <a:solidFill>
                  <a:srgbClr val="2E2E2E"/>
                </a:solidFill>
                <a:latin typeface="Open Sans Condensed" pitchFamily="34" charset="0"/>
                <a:ea typeface="Open Sans Condensed" pitchFamily="34" charset="0"/>
                <a:cs typeface="Open Sans Condensed" pitchFamily="34" charset="0"/>
              </a:rPr>
              <a:t>Формирование осуществляется одним из следующих способов:</a:t>
            </a:r>
          </a:p>
          <a:p>
            <a:r>
              <a:rPr lang="ru-RU" altLang="ru-RU" sz="1400" dirty="0">
                <a:solidFill>
                  <a:srgbClr val="2E2E2E"/>
                </a:solidFill>
                <a:latin typeface="Open Sans Condensed Light" pitchFamily="34" charset="0"/>
                <a:cs typeface="Open Sans Condensed Light" pitchFamily="34" charset="0"/>
              </a:rPr>
              <a:t>1. Формирование и представление для обработки и публикации информации, сформированной и утвержденной в системе «Электронный бюджет» в соответствии с Положением о системе «Электронный бюджет»;</a:t>
            </a:r>
          </a:p>
          <a:p>
            <a:r>
              <a:rPr lang="ru-RU" altLang="ru-RU" sz="1400" dirty="0">
                <a:solidFill>
                  <a:srgbClr val="2E2E2E"/>
                </a:solidFill>
                <a:latin typeface="Open Sans Condensed Light" pitchFamily="34" charset="0"/>
                <a:cs typeface="Open Sans Condensed Light" pitchFamily="34" charset="0"/>
              </a:rPr>
              <a:t>2. Формирование и направление информации для обработки и публикации на едином портале из государственных информационных ресурсов федеральных государственных информационных систем с использованием системы «Электронный бюджет»;</a:t>
            </a:r>
          </a:p>
          <a:p>
            <a:r>
              <a:rPr lang="ru-RU" altLang="ru-RU" sz="1400" dirty="0">
                <a:solidFill>
                  <a:srgbClr val="2E2E2E"/>
                </a:solidFill>
                <a:latin typeface="Open Sans Condensed Light" pitchFamily="34" charset="0"/>
                <a:cs typeface="Open Sans Condensed Light" pitchFamily="34" charset="0"/>
              </a:rPr>
              <a:t>3. Формирование и представление информации для обработки и публикации на едином портале в </a:t>
            </a:r>
            <a:br>
              <a:rPr lang="ru-RU" altLang="ru-RU" sz="1400" dirty="0">
                <a:solidFill>
                  <a:srgbClr val="2E2E2E"/>
                </a:solidFill>
                <a:latin typeface="Open Sans Condensed Light" pitchFamily="34" charset="0"/>
                <a:cs typeface="Open Sans Condensed Light" pitchFamily="34" charset="0"/>
              </a:rPr>
            </a:br>
            <a:r>
              <a:rPr lang="ru-RU" altLang="ru-RU" sz="1400" dirty="0">
                <a:solidFill>
                  <a:srgbClr val="2E2E2E"/>
                </a:solidFill>
                <a:latin typeface="Open Sans Condensed Light" pitchFamily="34" charset="0"/>
                <a:cs typeface="Open Sans Condensed Light" pitchFamily="34" charset="0"/>
              </a:rPr>
              <a:t>структурированном виде с использованием системы «Электронный бюджет»;</a:t>
            </a:r>
          </a:p>
          <a:p>
            <a:r>
              <a:rPr lang="ru-RU" altLang="ru-RU" sz="1400" dirty="0">
                <a:solidFill>
                  <a:srgbClr val="2E2E2E"/>
                </a:solidFill>
                <a:latin typeface="Open Sans Condensed Light" pitchFamily="34" charset="0"/>
                <a:cs typeface="Open Sans Condensed Light" pitchFamily="34" charset="0"/>
              </a:rPr>
              <a:t>4. Формирование и представление для обработки и публикации информации с использованием единого портала.</a:t>
            </a:r>
            <a:endParaRPr lang="ru-RU" altLang="ru-RU" sz="1400" dirty="0">
              <a:solidFill>
                <a:srgbClr val="2E2E2E"/>
              </a:solidFill>
              <a:latin typeface="Open Sans Condensed" pitchFamily="34" charset="0"/>
              <a:ea typeface="Open Sans Condensed" pitchFamily="34" charset="0"/>
              <a:cs typeface="Open Sans Condensed" pitchFamily="34" charset="0"/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131805" y="925151"/>
            <a:ext cx="5552303" cy="1125550"/>
          </a:xfrm>
          <a:prstGeom prst="rect">
            <a:avLst/>
          </a:prstGeom>
          <a:solidFill>
            <a:srgbClr val="DAA960">
              <a:alpha val="14000"/>
            </a:srgbClr>
          </a:solidFill>
          <a:ln w="9525">
            <a:solidFill>
              <a:srgbClr val="DF6613"/>
            </a:solidFill>
            <a:prstDash val="lgDash"/>
            <a:miter lim="800000"/>
            <a:headEnd/>
            <a:tailEnd/>
          </a:ln>
          <a:effectLst>
            <a:outerShdw sx="999" sy="999" algn="ctr" rotWithShape="0">
              <a:srgbClr val="D0CECE"/>
            </a:outerShdw>
          </a:effectLst>
        </p:spPr>
        <p:txBody>
          <a:bodyPr lIns="77713" tIns="38856" rIns="77713" bIns="38856" anchor="ctr"/>
          <a:lstStyle/>
          <a:p>
            <a:pPr indent="720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altLang="ru-RU" sz="1200">
              <a:solidFill>
                <a:schemeClr val="tx1"/>
              </a:solidFill>
              <a:latin typeface="Open Sans Condensed" pitchFamily="34" charset="0"/>
              <a:ea typeface="Open Sans Condensed" pitchFamily="34" charset="0"/>
              <a:cs typeface="Open Sans Condensed" pitchFamily="34" charset="0"/>
            </a:endParaRPr>
          </a:p>
        </p:txBody>
      </p:sp>
      <p:sp>
        <p:nvSpPr>
          <p:cNvPr id="80" name="Прямоугольник 8"/>
          <p:cNvSpPr>
            <a:spLocks noChangeArrowheads="1"/>
          </p:cNvSpPr>
          <p:nvPr/>
        </p:nvSpPr>
        <p:spPr bwMode="auto">
          <a:xfrm>
            <a:off x="48604" y="836712"/>
            <a:ext cx="2955853" cy="52704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D0CECE"/>
            </a:outerShdw>
          </a:effectLst>
        </p:spPr>
        <p:txBody>
          <a:bodyPr lIns="77713" tIns="38856" rIns="77713" bIns="38856" anchor="ctr"/>
          <a:lstStyle/>
          <a:p>
            <a:pPr indent="72000" defTabSz="576000" eaLnBrk="0" hangingPunct="0">
              <a:lnSpc>
                <a:spcPct val="86000"/>
              </a:lnSpc>
              <a:buClr>
                <a:srgbClr val="000000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1200" dirty="0">
                <a:solidFill>
                  <a:srgbClr val="2E2E2E"/>
                </a:solidFill>
                <a:latin typeface="Open Sans Condensed" pitchFamily="34" charset="0"/>
                <a:ea typeface="Open Sans Condensed" pitchFamily="34" charset="0"/>
                <a:cs typeface="Open Sans Condensed" pitchFamily="34" charset="0"/>
              </a:rPr>
              <a:t>СИСТЕМА «ЭЛЕКТРОННЫЙ БЮДЖЕТ»</a:t>
            </a:r>
          </a:p>
        </p:txBody>
      </p:sp>
      <p:sp>
        <p:nvSpPr>
          <p:cNvPr id="81" name="Rectangle 203"/>
          <p:cNvSpPr>
            <a:spLocks noChangeArrowheads="1"/>
          </p:cNvSpPr>
          <p:nvPr/>
        </p:nvSpPr>
        <p:spPr bwMode="auto">
          <a:xfrm>
            <a:off x="5774734" y="916525"/>
            <a:ext cx="2331298" cy="3468612"/>
          </a:xfrm>
          <a:prstGeom prst="rect">
            <a:avLst/>
          </a:prstGeom>
          <a:solidFill>
            <a:srgbClr val="4DA0BB">
              <a:alpha val="5000"/>
            </a:srgbClr>
          </a:solidFill>
          <a:ln w="12700" cap="flat">
            <a:solidFill>
              <a:srgbClr val="4E9FBA"/>
            </a:solidFill>
            <a:prstDash val="dash"/>
            <a:round/>
            <a:headEnd/>
            <a:tailEnd/>
          </a:ln>
          <a:effectLst/>
        </p:spPr>
        <p:txBody>
          <a:bodyPr lIns="77760" tIns="38880" rIns="77760" bIns="38880" anchor="ctr"/>
          <a:lstStyle/>
          <a:p>
            <a:pPr indent="72000"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altLang="ru-RU" sz="1200" dirty="0">
              <a:solidFill>
                <a:schemeClr val="bg1"/>
              </a:solidFill>
              <a:latin typeface="Open Sans Condensed Light" pitchFamily="34" charset="0"/>
              <a:cs typeface="Open Sans Condensed Light" pitchFamily="34" charset="0"/>
            </a:endParaRPr>
          </a:p>
        </p:txBody>
      </p:sp>
      <p:sp>
        <p:nvSpPr>
          <p:cNvPr id="82" name="Прямоугольник 8"/>
          <p:cNvSpPr>
            <a:spLocks noChangeArrowheads="1"/>
          </p:cNvSpPr>
          <p:nvPr/>
        </p:nvSpPr>
        <p:spPr bwMode="auto">
          <a:xfrm>
            <a:off x="5856056" y="923538"/>
            <a:ext cx="2142893" cy="4788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D0CECE"/>
            </a:outerShdw>
          </a:effectLst>
        </p:spPr>
        <p:txBody>
          <a:bodyPr lIns="77713" tIns="38856" rIns="77713" bIns="38856" anchor="ctr"/>
          <a:lstStyle/>
          <a:p>
            <a:pPr indent="72000" algn="ctr" defTabSz="576000" eaLnBrk="0" hangingPunct="0">
              <a:lnSpc>
                <a:spcPct val="86000"/>
              </a:lnSpc>
              <a:buClr>
                <a:srgbClr val="000000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1200" dirty="0">
                <a:solidFill>
                  <a:srgbClr val="2E2E2E"/>
                </a:solidFill>
                <a:latin typeface="Open Sans Condensed" pitchFamily="34" charset="0"/>
                <a:ea typeface="Open Sans Condensed" pitchFamily="34" charset="0"/>
                <a:cs typeface="Open Sans Condensed" pitchFamily="34" charset="0"/>
              </a:rPr>
              <a:t>Федеральные органы власти </a:t>
            </a:r>
            <a:r>
              <a:rPr lang="ru-RU" altLang="ru-RU" sz="1050" dirty="0">
                <a:solidFill>
                  <a:srgbClr val="2E2E2E"/>
                </a:solidFill>
                <a:latin typeface="Open Sans Condensed Light" pitchFamily="34" charset="0"/>
                <a:cs typeface="Open Sans Condensed Light" pitchFamily="34" charset="0"/>
              </a:rPr>
              <a:t>(ответственные за предоставление и публикацию информации)</a:t>
            </a:r>
            <a:endParaRPr lang="ru-RU" altLang="ru-RU" sz="1050" dirty="0">
              <a:solidFill>
                <a:srgbClr val="2E2E2E"/>
              </a:solidFill>
              <a:latin typeface="Open Sans Condensed" pitchFamily="34" charset="0"/>
              <a:ea typeface="Open Sans Condensed" pitchFamily="34" charset="0"/>
              <a:cs typeface="Open Sans Condensed" pitchFamily="34" charset="0"/>
            </a:endParaRPr>
          </a:p>
        </p:txBody>
      </p:sp>
      <p:sp>
        <p:nvSpPr>
          <p:cNvPr id="83" name="Прямоугольник 8"/>
          <p:cNvSpPr>
            <a:spLocks noChangeArrowheads="1"/>
          </p:cNvSpPr>
          <p:nvPr/>
        </p:nvSpPr>
        <p:spPr bwMode="auto">
          <a:xfrm>
            <a:off x="6134857" y="1704714"/>
            <a:ext cx="1901167" cy="54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rgbClr val="4DA0BB"/>
            </a:solidFill>
            <a:miter lim="800000"/>
            <a:headEnd/>
            <a:tailEnd/>
          </a:ln>
          <a:effectLst>
            <a:outerShdw sx="999" sy="999" algn="ctr" rotWithShape="0">
              <a:srgbClr val="D0CECE"/>
            </a:outerShdw>
          </a:effectLst>
        </p:spPr>
        <p:txBody>
          <a:bodyPr lIns="77713" tIns="38856" rIns="77713" bIns="38856" anchor="ctr"/>
          <a:lstStyle/>
          <a:p>
            <a:pPr marL="108000" defTabSz="576000" fontAlgn="ctr">
              <a:lnSpc>
                <a:spcPct val="86000"/>
              </a:lnSpc>
              <a:buClr>
                <a:srgbClr val="000000"/>
              </a:buClr>
              <a:buSzPct val="100000"/>
              <a:tabLst>
                <a:tab pos="282575" algn="l"/>
                <a:tab pos="730250" algn="l"/>
                <a:tab pos="1179513" algn="l"/>
                <a:tab pos="1628775" algn="l"/>
                <a:tab pos="2078038" algn="l"/>
                <a:tab pos="2527300" algn="l"/>
                <a:tab pos="2976563" algn="l"/>
                <a:tab pos="3425825" algn="l"/>
                <a:tab pos="3875088" algn="l"/>
                <a:tab pos="4324350" algn="l"/>
                <a:tab pos="4773613" algn="l"/>
                <a:tab pos="5222875" algn="l"/>
                <a:tab pos="5672138" algn="l"/>
                <a:tab pos="6121400" algn="l"/>
                <a:tab pos="6570663" algn="l"/>
                <a:tab pos="7019925" algn="l"/>
                <a:tab pos="7469188" algn="l"/>
                <a:tab pos="7918450" algn="l"/>
                <a:tab pos="8367713" algn="l"/>
                <a:tab pos="8816975" algn="l"/>
                <a:tab pos="9266238" algn="l"/>
                <a:tab pos="9410700" algn="l"/>
                <a:tab pos="10134600" algn="l"/>
                <a:tab pos="10858500" algn="l"/>
                <a:tab pos="11582400" algn="l"/>
              </a:tabLst>
              <a:defRPr/>
            </a:pPr>
            <a:r>
              <a:rPr lang="ru-RU" altLang="ru-RU" sz="1100" b="1" dirty="0">
                <a:solidFill>
                  <a:srgbClr val="2E2E2E"/>
                </a:solidFill>
                <a:latin typeface="Open Sans Condensed" pitchFamily="34" charset="0"/>
                <a:cs typeface="Open Sans Condensed" pitchFamily="34" charset="0"/>
              </a:rPr>
              <a:t>Казначейство России</a:t>
            </a:r>
          </a:p>
          <a:p>
            <a:pPr marL="108000" defTabSz="576000" fontAlgn="ctr">
              <a:lnSpc>
                <a:spcPct val="86000"/>
              </a:lnSpc>
              <a:buClr>
                <a:srgbClr val="000000"/>
              </a:buClr>
              <a:buSzPct val="100000"/>
              <a:tabLst>
                <a:tab pos="282575" algn="l"/>
                <a:tab pos="730250" algn="l"/>
                <a:tab pos="1179513" algn="l"/>
                <a:tab pos="1628775" algn="l"/>
                <a:tab pos="2078038" algn="l"/>
                <a:tab pos="2527300" algn="l"/>
                <a:tab pos="2976563" algn="l"/>
                <a:tab pos="3425825" algn="l"/>
                <a:tab pos="3875088" algn="l"/>
                <a:tab pos="4324350" algn="l"/>
                <a:tab pos="4773613" algn="l"/>
                <a:tab pos="5222875" algn="l"/>
                <a:tab pos="5672138" algn="l"/>
                <a:tab pos="6121400" algn="l"/>
                <a:tab pos="6570663" algn="l"/>
                <a:tab pos="7019925" algn="l"/>
                <a:tab pos="7469188" algn="l"/>
                <a:tab pos="7918450" algn="l"/>
                <a:tab pos="8367713" algn="l"/>
                <a:tab pos="8816975" algn="l"/>
                <a:tab pos="9266238" algn="l"/>
                <a:tab pos="9410700" algn="l"/>
                <a:tab pos="10134600" algn="l"/>
                <a:tab pos="10858500" algn="l"/>
                <a:tab pos="11582400" algn="l"/>
              </a:tabLst>
              <a:defRPr/>
            </a:pPr>
            <a:endParaRPr lang="ru-RU" altLang="ru-RU" sz="500" dirty="0">
              <a:solidFill>
                <a:srgbClr val="2E2E2E"/>
              </a:solidFill>
              <a:latin typeface="Open Sans Condensed Light" pitchFamily="34" charset="0"/>
              <a:cs typeface="Open Sans Condensed Light" pitchFamily="34" charset="0"/>
            </a:endParaRPr>
          </a:p>
          <a:p>
            <a:pPr marL="108000" indent="-108000" defTabSz="576000" fontAlgn="ctr">
              <a:lnSpc>
                <a:spcPct val="50000"/>
              </a:lnSpc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282575" algn="l"/>
                <a:tab pos="730250" algn="l"/>
                <a:tab pos="1179513" algn="l"/>
                <a:tab pos="1628775" algn="l"/>
                <a:tab pos="2078038" algn="l"/>
                <a:tab pos="2527300" algn="l"/>
                <a:tab pos="2976563" algn="l"/>
                <a:tab pos="3425825" algn="l"/>
                <a:tab pos="3875088" algn="l"/>
                <a:tab pos="4324350" algn="l"/>
                <a:tab pos="4773613" algn="l"/>
                <a:tab pos="5222875" algn="l"/>
                <a:tab pos="5672138" algn="l"/>
                <a:tab pos="6121400" algn="l"/>
                <a:tab pos="6570663" algn="l"/>
                <a:tab pos="7019925" algn="l"/>
                <a:tab pos="7469188" algn="l"/>
                <a:tab pos="7918450" algn="l"/>
                <a:tab pos="8367713" algn="l"/>
                <a:tab pos="8816975" algn="l"/>
                <a:tab pos="9266238" algn="l"/>
                <a:tab pos="9410700" algn="l"/>
                <a:tab pos="10134600" algn="l"/>
                <a:tab pos="10858500" algn="l"/>
                <a:tab pos="11582400" algn="l"/>
              </a:tabLst>
              <a:defRPr/>
            </a:pPr>
            <a:r>
              <a:rPr lang="ru-RU" altLang="ru-RU" sz="1050" dirty="0">
                <a:solidFill>
                  <a:srgbClr val="2E2E2E"/>
                </a:solidFill>
                <a:latin typeface="Open Sans Condensed Light" pitchFamily="34" charset="0"/>
                <a:cs typeface="Open Sans Condensed Light" pitchFamily="34" charset="0"/>
              </a:rPr>
              <a:t>Формирование информации;</a:t>
            </a:r>
          </a:p>
          <a:p>
            <a:pPr marL="108000" indent="-108000" defTabSz="576000" fontAlgn="ctr">
              <a:lnSpc>
                <a:spcPct val="86000"/>
              </a:lnSpc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282575" algn="l"/>
                <a:tab pos="730250" algn="l"/>
                <a:tab pos="1179513" algn="l"/>
                <a:tab pos="1628775" algn="l"/>
                <a:tab pos="2078038" algn="l"/>
                <a:tab pos="2527300" algn="l"/>
                <a:tab pos="2976563" algn="l"/>
                <a:tab pos="3425825" algn="l"/>
                <a:tab pos="3875088" algn="l"/>
                <a:tab pos="4324350" algn="l"/>
                <a:tab pos="4773613" algn="l"/>
                <a:tab pos="5222875" algn="l"/>
                <a:tab pos="5672138" algn="l"/>
                <a:tab pos="6121400" algn="l"/>
                <a:tab pos="6570663" algn="l"/>
                <a:tab pos="7019925" algn="l"/>
                <a:tab pos="7469188" algn="l"/>
                <a:tab pos="7918450" algn="l"/>
                <a:tab pos="8367713" algn="l"/>
                <a:tab pos="8816975" algn="l"/>
                <a:tab pos="9266238" algn="l"/>
                <a:tab pos="9410700" algn="l"/>
                <a:tab pos="10134600" algn="l"/>
                <a:tab pos="10858500" algn="l"/>
                <a:tab pos="11582400" algn="l"/>
              </a:tabLst>
              <a:defRPr/>
            </a:pPr>
            <a:r>
              <a:rPr lang="ru-RU" altLang="ru-RU" sz="1050" dirty="0">
                <a:solidFill>
                  <a:srgbClr val="2E2E2E"/>
                </a:solidFill>
                <a:latin typeface="Open Sans Condensed Light" pitchFamily="34" charset="0"/>
                <a:cs typeface="Open Sans Condensed Light" pitchFamily="34" charset="0"/>
              </a:rPr>
              <a:t>Обработка информации</a:t>
            </a:r>
          </a:p>
        </p:txBody>
      </p:sp>
      <p:sp>
        <p:nvSpPr>
          <p:cNvPr id="84" name="Прямоугольник 8"/>
          <p:cNvSpPr>
            <a:spLocks noChangeArrowheads="1"/>
          </p:cNvSpPr>
          <p:nvPr/>
        </p:nvSpPr>
        <p:spPr bwMode="auto">
          <a:xfrm>
            <a:off x="6134857" y="2326670"/>
            <a:ext cx="1901167" cy="54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rgbClr val="4DA0BB"/>
            </a:solidFill>
            <a:miter lim="800000"/>
            <a:headEnd/>
            <a:tailEnd/>
          </a:ln>
          <a:effectLst>
            <a:outerShdw sx="999" sy="999" algn="ctr" rotWithShape="0">
              <a:srgbClr val="D0CECE"/>
            </a:outerShdw>
          </a:effectLst>
        </p:spPr>
        <p:txBody>
          <a:bodyPr lIns="77713" tIns="38856" rIns="77713" bIns="38856" anchor="ctr"/>
          <a:lstStyle/>
          <a:p>
            <a:pPr marL="108000" defTabSz="576000" fontAlgn="ctr">
              <a:lnSpc>
                <a:spcPct val="86000"/>
              </a:lnSpc>
              <a:buClr>
                <a:srgbClr val="000000"/>
              </a:buClr>
              <a:buSzPct val="100000"/>
              <a:tabLst>
                <a:tab pos="282575" algn="l"/>
                <a:tab pos="730250" algn="l"/>
                <a:tab pos="1179513" algn="l"/>
                <a:tab pos="1628775" algn="l"/>
                <a:tab pos="2078038" algn="l"/>
                <a:tab pos="2527300" algn="l"/>
                <a:tab pos="2976563" algn="l"/>
                <a:tab pos="3425825" algn="l"/>
                <a:tab pos="3875088" algn="l"/>
                <a:tab pos="4324350" algn="l"/>
                <a:tab pos="4773613" algn="l"/>
                <a:tab pos="5222875" algn="l"/>
                <a:tab pos="5672138" algn="l"/>
                <a:tab pos="6121400" algn="l"/>
                <a:tab pos="6570663" algn="l"/>
                <a:tab pos="7019925" algn="l"/>
                <a:tab pos="7469188" algn="l"/>
                <a:tab pos="7918450" algn="l"/>
                <a:tab pos="8367713" algn="l"/>
                <a:tab pos="8816975" algn="l"/>
                <a:tab pos="9266238" algn="l"/>
                <a:tab pos="9410700" algn="l"/>
                <a:tab pos="10134600" algn="l"/>
                <a:tab pos="10858500" algn="l"/>
                <a:tab pos="11582400" algn="l"/>
              </a:tabLst>
              <a:defRPr/>
            </a:pPr>
            <a:r>
              <a:rPr lang="ru-RU" altLang="ru-RU" sz="1100" b="1" dirty="0">
                <a:solidFill>
                  <a:srgbClr val="2E2E2E"/>
                </a:solidFill>
                <a:latin typeface="Open Sans Condensed" pitchFamily="34" charset="0"/>
                <a:cs typeface="Open Sans Condensed" pitchFamily="34" charset="0"/>
              </a:rPr>
              <a:t>Минфин России</a:t>
            </a:r>
          </a:p>
          <a:p>
            <a:pPr marL="108000" defTabSz="576000" fontAlgn="ctr">
              <a:lnSpc>
                <a:spcPct val="86000"/>
              </a:lnSpc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282575" algn="l"/>
                <a:tab pos="730250" algn="l"/>
                <a:tab pos="1179513" algn="l"/>
                <a:tab pos="1628775" algn="l"/>
                <a:tab pos="2078038" algn="l"/>
                <a:tab pos="2527300" algn="l"/>
                <a:tab pos="2976563" algn="l"/>
                <a:tab pos="3425825" algn="l"/>
                <a:tab pos="3875088" algn="l"/>
                <a:tab pos="4324350" algn="l"/>
                <a:tab pos="4773613" algn="l"/>
                <a:tab pos="5222875" algn="l"/>
                <a:tab pos="5672138" algn="l"/>
                <a:tab pos="6121400" algn="l"/>
                <a:tab pos="6570663" algn="l"/>
                <a:tab pos="7019925" algn="l"/>
                <a:tab pos="7469188" algn="l"/>
                <a:tab pos="7918450" algn="l"/>
                <a:tab pos="8367713" algn="l"/>
                <a:tab pos="8816975" algn="l"/>
                <a:tab pos="9266238" algn="l"/>
                <a:tab pos="9410700" algn="l"/>
                <a:tab pos="10134600" algn="l"/>
                <a:tab pos="10858500" algn="l"/>
                <a:tab pos="11582400" algn="l"/>
              </a:tabLst>
              <a:defRPr/>
            </a:pPr>
            <a:endParaRPr lang="ru-RU" altLang="ru-RU" sz="500" dirty="0">
              <a:solidFill>
                <a:srgbClr val="2E2E2E"/>
              </a:solidFill>
              <a:latin typeface="Open Sans Condensed Light" pitchFamily="34" charset="0"/>
              <a:cs typeface="Open Sans Condensed Light" pitchFamily="34" charset="0"/>
            </a:endParaRPr>
          </a:p>
          <a:p>
            <a:pPr marL="108000" indent="-108000" defTabSz="576000" fontAlgn="ctr">
              <a:lnSpc>
                <a:spcPct val="50000"/>
              </a:lnSpc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282575" algn="l"/>
                <a:tab pos="730250" algn="l"/>
                <a:tab pos="1179513" algn="l"/>
                <a:tab pos="1628775" algn="l"/>
                <a:tab pos="2078038" algn="l"/>
                <a:tab pos="2527300" algn="l"/>
                <a:tab pos="2976563" algn="l"/>
                <a:tab pos="3425825" algn="l"/>
                <a:tab pos="3875088" algn="l"/>
                <a:tab pos="4324350" algn="l"/>
                <a:tab pos="4773613" algn="l"/>
                <a:tab pos="5222875" algn="l"/>
                <a:tab pos="5672138" algn="l"/>
                <a:tab pos="6121400" algn="l"/>
                <a:tab pos="6570663" algn="l"/>
                <a:tab pos="7019925" algn="l"/>
                <a:tab pos="7469188" algn="l"/>
                <a:tab pos="7918450" algn="l"/>
                <a:tab pos="8367713" algn="l"/>
                <a:tab pos="8816975" algn="l"/>
                <a:tab pos="9266238" algn="l"/>
                <a:tab pos="9410700" algn="l"/>
                <a:tab pos="10134600" algn="l"/>
                <a:tab pos="10858500" algn="l"/>
                <a:tab pos="11582400" algn="l"/>
              </a:tabLst>
              <a:defRPr/>
            </a:pPr>
            <a:r>
              <a:rPr lang="ru-RU" altLang="ru-RU" sz="1050" dirty="0">
                <a:solidFill>
                  <a:srgbClr val="2E2E2E"/>
                </a:solidFill>
                <a:latin typeface="Open Sans Condensed Light" pitchFamily="34" charset="0"/>
                <a:cs typeface="Open Sans Condensed Light" pitchFamily="34" charset="0"/>
              </a:rPr>
              <a:t>Формирование информации;</a:t>
            </a:r>
          </a:p>
          <a:p>
            <a:pPr marL="108000" indent="-108000" defTabSz="576000" fontAlgn="ctr">
              <a:lnSpc>
                <a:spcPct val="86000"/>
              </a:lnSpc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282575" algn="l"/>
                <a:tab pos="730250" algn="l"/>
                <a:tab pos="1179513" algn="l"/>
                <a:tab pos="1628775" algn="l"/>
                <a:tab pos="2078038" algn="l"/>
                <a:tab pos="2527300" algn="l"/>
                <a:tab pos="2976563" algn="l"/>
                <a:tab pos="3425825" algn="l"/>
                <a:tab pos="3875088" algn="l"/>
                <a:tab pos="4324350" algn="l"/>
                <a:tab pos="4773613" algn="l"/>
                <a:tab pos="5222875" algn="l"/>
                <a:tab pos="5672138" algn="l"/>
                <a:tab pos="6121400" algn="l"/>
                <a:tab pos="6570663" algn="l"/>
                <a:tab pos="7019925" algn="l"/>
                <a:tab pos="7469188" algn="l"/>
                <a:tab pos="7918450" algn="l"/>
                <a:tab pos="8367713" algn="l"/>
                <a:tab pos="8816975" algn="l"/>
                <a:tab pos="9266238" algn="l"/>
                <a:tab pos="9410700" algn="l"/>
                <a:tab pos="10134600" algn="l"/>
                <a:tab pos="10858500" algn="l"/>
                <a:tab pos="11582400" algn="l"/>
              </a:tabLst>
              <a:defRPr/>
            </a:pPr>
            <a:r>
              <a:rPr lang="ru-RU" altLang="ru-RU" sz="1050" dirty="0">
                <a:solidFill>
                  <a:srgbClr val="2E2E2E"/>
                </a:solidFill>
                <a:latin typeface="Open Sans Condensed Light" pitchFamily="34" charset="0"/>
                <a:cs typeface="Open Sans Condensed Light" pitchFamily="34" charset="0"/>
              </a:rPr>
              <a:t>Обработка информации</a:t>
            </a:r>
          </a:p>
        </p:txBody>
      </p:sp>
      <p:sp>
        <p:nvSpPr>
          <p:cNvPr id="85" name="Прямоугольник 8"/>
          <p:cNvSpPr>
            <a:spLocks noChangeArrowheads="1"/>
          </p:cNvSpPr>
          <p:nvPr/>
        </p:nvSpPr>
        <p:spPr bwMode="auto">
          <a:xfrm>
            <a:off x="6134857" y="2948626"/>
            <a:ext cx="1901167" cy="54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rgbClr val="4DA0BB"/>
            </a:solidFill>
            <a:miter lim="800000"/>
            <a:headEnd/>
            <a:tailEnd/>
          </a:ln>
          <a:effectLst>
            <a:outerShdw sx="999" sy="999" algn="ctr" rotWithShape="0">
              <a:srgbClr val="D0CECE"/>
            </a:outerShdw>
          </a:effectLst>
        </p:spPr>
        <p:txBody>
          <a:bodyPr lIns="77713" tIns="38856" rIns="77713" bIns="38856" anchor="ctr"/>
          <a:lstStyle/>
          <a:p>
            <a:pPr marL="108000" defTabSz="576000" fontAlgn="ctr">
              <a:lnSpc>
                <a:spcPct val="86000"/>
              </a:lnSpc>
              <a:buClr>
                <a:srgbClr val="000000"/>
              </a:buClr>
              <a:buSzPct val="100000"/>
              <a:tabLst>
                <a:tab pos="282575" algn="l"/>
                <a:tab pos="730250" algn="l"/>
                <a:tab pos="1179513" algn="l"/>
                <a:tab pos="1628775" algn="l"/>
                <a:tab pos="2078038" algn="l"/>
                <a:tab pos="2527300" algn="l"/>
                <a:tab pos="2976563" algn="l"/>
                <a:tab pos="3425825" algn="l"/>
                <a:tab pos="3875088" algn="l"/>
                <a:tab pos="4324350" algn="l"/>
                <a:tab pos="4773613" algn="l"/>
                <a:tab pos="5222875" algn="l"/>
                <a:tab pos="5672138" algn="l"/>
                <a:tab pos="6121400" algn="l"/>
                <a:tab pos="6570663" algn="l"/>
                <a:tab pos="7019925" algn="l"/>
                <a:tab pos="7469188" algn="l"/>
                <a:tab pos="7918450" algn="l"/>
                <a:tab pos="8367713" algn="l"/>
                <a:tab pos="8816975" algn="l"/>
                <a:tab pos="9266238" algn="l"/>
                <a:tab pos="9410700" algn="l"/>
                <a:tab pos="10134600" algn="l"/>
                <a:tab pos="10858500" algn="l"/>
                <a:tab pos="11582400" algn="l"/>
              </a:tabLst>
              <a:defRPr/>
            </a:pPr>
            <a:r>
              <a:rPr lang="ru-RU" altLang="ru-RU" sz="1100" b="1" dirty="0">
                <a:solidFill>
                  <a:srgbClr val="2E2E2E"/>
                </a:solidFill>
                <a:latin typeface="Open Sans Condensed" pitchFamily="34" charset="0"/>
                <a:cs typeface="Open Sans Condensed" pitchFamily="34" charset="0"/>
              </a:rPr>
              <a:t>ГАБС</a:t>
            </a:r>
          </a:p>
          <a:p>
            <a:pPr marL="108000" defTabSz="576000" fontAlgn="ctr">
              <a:lnSpc>
                <a:spcPct val="86000"/>
              </a:lnSpc>
              <a:buClr>
                <a:srgbClr val="000000"/>
              </a:buClr>
              <a:buSzPct val="100000"/>
              <a:tabLst>
                <a:tab pos="282575" algn="l"/>
                <a:tab pos="730250" algn="l"/>
                <a:tab pos="1179513" algn="l"/>
                <a:tab pos="1628775" algn="l"/>
                <a:tab pos="2078038" algn="l"/>
                <a:tab pos="2527300" algn="l"/>
                <a:tab pos="2976563" algn="l"/>
                <a:tab pos="3425825" algn="l"/>
                <a:tab pos="3875088" algn="l"/>
                <a:tab pos="4324350" algn="l"/>
                <a:tab pos="4773613" algn="l"/>
                <a:tab pos="5222875" algn="l"/>
                <a:tab pos="5672138" algn="l"/>
                <a:tab pos="6121400" algn="l"/>
                <a:tab pos="6570663" algn="l"/>
                <a:tab pos="7019925" algn="l"/>
                <a:tab pos="7469188" algn="l"/>
                <a:tab pos="7918450" algn="l"/>
                <a:tab pos="8367713" algn="l"/>
                <a:tab pos="8816975" algn="l"/>
                <a:tab pos="9266238" algn="l"/>
                <a:tab pos="9410700" algn="l"/>
                <a:tab pos="10134600" algn="l"/>
                <a:tab pos="10858500" algn="l"/>
                <a:tab pos="11582400" algn="l"/>
              </a:tabLst>
              <a:defRPr/>
            </a:pPr>
            <a:endParaRPr lang="ru-RU" altLang="ru-RU" sz="500" dirty="0">
              <a:solidFill>
                <a:srgbClr val="2E2E2E"/>
              </a:solidFill>
              <a:latin typeface="Open Sans Condensed Light" pitchFamily="34" charset="0"/>
              <a:cs typeface="Open Sans Condensed Light" pitchFamily="34" charset="0"/>
            </a:endParaRPr>
          </a:p>
          <a:p>
            <a:pPr marL="108000" indent="-108000" defTabSz="576000" fontAlgn="ctr">
              <a:lnSpc>
                <a:spcPct val="50000"/>
              </a:lnSpc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282575" algn="l"/>
                <a:tab pos="730250" algn="l"/>
                <a:tab pos="1179513" algn="l"/>
                <a:tab pos="1628775" algn="l"/>
                <a:tab pos="2078038" algn="l"/>
                <a:tab pos="2527300" algn="l"/>
                <a:tab pos="2976563" algn="l"/>
                <a:tab pos="3425825" algn="l"/>
                <a:tab pos="3875088" algn="l"/>
                <a:tab pos="4324350" algn="l"/>
                <a:tab pos="4773613" algn="l"/>
                <a:tab pos="5222875" algn="l"/>
                <a:tab pos="5672138" algn="l"/>
                <a:tab pos="6121400" algn="l"/>
                <a:tab pos="6570663" algn="l"/>
                <a:tab pos="7019925" algn="l"/>
                <a:tab pos="7469188" algn="l"/>
                <a:tab pos="7918450" algn="l"/>
                <a:tab pos="8367713" algn="l"/>
                <a:tab pos="8816975" algn="l"/>
                <a:tab pos="9266238" algn="l"/>
                <a:tab pos="9410700" algn="l"/>
                <a:tab pos="10134600" algn="l"/>
                <a:tab pos="10858500" algn="l"/>
                <a:tab pos="11582400" algn="l"/>
              </a:tabLst>
              <a:defRPr/>
            </a:pPr>
            <a:r>
              <a:rPr lang="ru-RU" altLang="ru-RU" sz="1050" dirty="0">
                <a:solidFill>
                  <a:srgbClr val="2E2E2E"/>
                </a:solidFill>
                <a:latin typeface="Open Sans Condensed Light" pitchFamily="34" charset="0"/>
                <a:cs typeface="Open Sans Condensed Light" pitchFamily="34" charset="0"/>
              </a:rPr>
              <a:t>Формирование информации;</a:t>
            </a:r>
          </a:p>
          <a:p>
            <a:pPr marL="108000" indent="-108000" defTabSz="576000" fontAlgn="ctr">
              <a:lnSpc>
                <a:spcPct val="86000"/>
              </a:lnSpc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282575" algn="l"/>
                <a:tab pos="730250" algn="l"/>
                <a:tab pos="1179513" algn="l"/>
                <a:tab pos="1628775" algn="l"/>
                <a:tab pos="2078038" algn="l"/>
                <a:tab pos="2527300" algn="l"/>
                <a:tab pos="2976563" algn="l"/>
                <a:tab pos="3425825" algn="l"/>
                <a:tab pos="3875088" algn="l"/>
                <a:tab pos="4324350" algn="l"/>
                <a:tab pos="4773613" algn="l"/>
                <a:tab pos="5222875" algn="l"/>
                <a:tab pos="5672138" algn="l"/>
                <a:tab pos="6121400" algn="l"/>
                <a:tab pos="6570663" algn="l"/>
                <a:tab pos="7019925" algn="l"/>
                <a:tab pos="7469188" algn="l"/>
                <a:tab pos="7918450" algn="l"/>
                <a:tab pos="8367713" algn="l"/>
                <a:tab pos="8816975" algn="l"/>
                <a:tab pos="9266238" algn="l"/>
                <a:tab pos="9410700" algn="l"/>
                <a:tab pos="10134600" algn="l"/>
                <a:tab pos="10858500" algn="l"/>
                <a:tab pos="11582400" algn="l"/>
              </a:tabLst>
              <a:defRPr/>
            </a:pPr>
            <a:r>
              <a:rPr lang="ru-RU" altLang="ru-RU" sz="1050" dirty="0">
                <a:solidFill>
                  <a:srgbClr val="2E2E2E"/>
                </a:solidFill>
                <a:latin typeface="Open Sans Condensed Light" pitchFamily="34" charset="0"/>
                <a:cs typeface="Open Sans Condensed Light" pitchFamily="34" charset="0"/>
              </a:rPr>
              <a:t>Обработка информации</a:t>
            </a:r>
          </a:p>
        </p:txBody>
      </p:sp>
      <p:sp>
        <p:nvSpPr>
          <p:cNvPr id="86" name="Прямоугольник 8"/>
          <p:cNvSpPr>
            <a:spLocks noChangeArrowheads="1"/>
          </p:cNvSpPr>
          <p:nvPr/>
        </p:nvSpPr>
        <p:spPr bwMode="auto">
          <a:xfrm>
            <a:off x="6141673" y="3570582"/>
            <a:ext cx="1901167" cy="540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rgbClr val="4DA0BB"/>
            </a:solidFill>
            <a:miter lim="800000"/>
            <a:headEnd/>
            <a:tailEnd/>
          </a:ln>
          <a:effectLst>
            <a:outerShdw sx="999" sy="999" algn="ctr" rotWithShape="0">
              <a:srgbClr val="D0CECE"/>
            </a:outerShdw>
          </a:effectLst>
        </p:spPr>
        <p:txBody>
          <a:bodyPr lIns="77713" tIns="38856" rIns="77713" bIns="38856" anchor="ctr"/>
          <a:lstStyle/>
          <a:p>
            <a:pPr marL="108000" defTabSz="576000" fontAlgn="ctr">
              <a:lnSpc>
                <a:spcPct val="86000"/>
              </a:lnSpc>
              <a:buClr>
                <a:srgbClr val="000000"/>
              </a:buClr>
              <a:buSzPct val="100000"/>
              <a:tabLst>
                <a:tab pos="282575" algn="l"/>
                <a:tab pos="730250" algn="l"/>
                <a:tab pos="1179513" algn="l"/>
                <a:tab pos="1628775" algn="l"/>
                <a:tab pos="2078038" algn="l"/>
                <a:tab pos="2527300" algn="l"/>
                <a:tab pos="2976563" algn="l"/>
                <a:tab pos="3425825" algn="l"/>
                <a:tab pos="3875088" algn="l"/>
                <a:tab pos="4324350" algn="l"/>
                <a:tab pos="4773613" algn="l"/>
                <a:tab pos="5222875" algn="l"/>
                <a:tab pos="5672138" algn="l"/>
                <a:tab pos="6121400" algn="l"/>
                <a:tab pos="6570663" algn="l"/>
                <a:tab pos="7019925" algn="l"/>
                <a:tab pos="7469188" algn="l"/>
                <a:tab pos="7918450" algn="l"/>
                <a:tab pos="8367713" algn="l"/>
                <a:tab pos="8816975" algn="l"/>
                <a:tab pos="9266238" algn="l"/>
                <a:tab pos="9410700" algn="l"/>
                <a:tab pos="10134600" algn="l"/>
                <a:tab pos="10858500" algn="l"/>
                <a:tab pos="11582400" algn="l"/>
              </a:tabLst>
              <a:defRPr/>
            </a:pPr>
            <a:r>
              <a:rPr lang="ru-RU" altLang="ru-RU" sz="1100" b="1" dirty="0">
                <a:solidFill>
                  <a:srgbClr val="2E2E2E"/>
                </a:solidFill>
                <a:latin typeface="Open Sans Condensed" pitchFamily="34" charset="0"/>
                <a:cs typeface="Open Sans Condensed" pitchFamily="34" charset="0"/>
              </a:rPr>
              <a:t>Органы управления ГВБФ</a:t>
            </a:r>
          </a:p>
          <a:p>
            <a:pPr marL="108000" defTabSz="576000" fontAlgn="ctr">
              <a:lnSpc>
                <a:spcPct val="86000"/>
              </a:lnSpc>
              <a:buClr>
                <a:srgbClr val="000000"/>
              </a:buClr>
              <a:buSzPct val="100000"/>
              <a:tabLst>
                <a:tab pos="282575" algn="l"/>
                <a:tab pos="730250" algn="l"/>
                <a:tab pos="1179513" algn="l"/>
                <a:tab pos="1628775" algn="l"/>
                <a:tab pos="2078038" algn="l"/>
                <a:tab pos="2527300" algn="l"/>
                <a:tab pos="2976563" algn="l"/>
                <a:tab pos="3425825" algn="l"/>
                <a:tab pos="3875088" algn="l"/>
                <a:tab pos="4324350" algn="l"/>
                <a:tab pos="4773613" algn="l"/>
                <a:tab pos="5222875" algn="l"/>
                <a:tab pos="5672138" algn="l"/>
                <a:tab pos="6121400" algn="l"/>
                <a:tab pos="6570663" algn="l"/>
                <a:tab pos="7019925" algn="l"/>
                <a:tab pos="7469188" algn="l"/>
                <a:tab pos="7918450" algn="l"/>
                <a:tab pos="8367713" algn="l"/>
                <a:tab pos="8816975" algn="l"/>
                <a:tab pos="9266238" algn="l"/>
                <a:tab pos="9410700" algn="l"/>
                <a:tab pos="10134600" algn="l"/>
                <a:tab pos="10858500" algn="l"/>
                <a:tab pos="11582400" algn="l"/>
              </a:tabLst>
              <a:defRPr/>
            </a:pPr>
            <a:endParaRPr lang="ru-RU" altLang="ru-RU" sz="500" dirty="0">
              <a:solidFill>
                <a:srgbClr val="2E2E2E"/>
              </a:solidFill>
              <a:latin typeface="Open Sans Condensed Light" pitchFamily="34" charset="0"/>
              <a:cs typeface="Open Sans Condensed Light" pitchFamily="34" charset="0"/>
            </a:endParaRPr>
          </a:p>
          <a:p>
            <a:pPr marL="108000" indent="-108000" defTabSz="576000" fontAlgn="ctr">
              <a:lnSpc>
                <a:spcPct val="50000"/>
              </a:lnSpc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282575" algn="l"/>
                <a:tab pos="730250" algn="l"/>
                <a:tab pos="1179513" algn="l"/>
                <a:tab pos="1628775" algn="l"/>
                <a:tab pos="2078038" algn="l"/>
                <a:tab pos="2527300" algn="l"/>
                <a:tab pos="2976563" algn="l"/>
                <a:tab pos="3425825" algn="l"/>
                <a:tab pos="3875088" algn="l"/>
                <a:tab pos="4324350" algn="l"/>
                <a:tab pos="4773613" algn="l"/>
                <a:tab pos="5222875" algn="l"/>
                <a:tab pos="5672138" algn="l"/>
                <a:tab pos="6121400" algn="l"/>
                <a:tab pos="6570663" algn="l"/>
                <a:tab pos="7019925" algn="l"/>
                <a:tab pos="7469188" algn="l"/>
                <a:tab pos="7918450" algn="l"/>
                <a:tab pos="8367713" algn="l"/>
                <a:tab pos="8816975" algn="l"/>
                <a:tab pos="9266238" algn="l"/>
                <a:tab pos="9410700" algn="l"/>
                <a:tab pos="10134600" algn="l"/>
                <a:tab pos="10858500" algn="l"/>
                <a:tab pos="11582400" algn="l"/>
              </a:tabLst>
              <a:defRPr/>
            </a:pPr>
            <a:r>
              <a:rPr lang="ru-RU" altLang="ru-RU" sz="1050" dirty="0">
                <a:solidFill>
                  <a:srgbClr val="2E2E2E"/>
                </a:solidFill>
                <a:latin typeface="Open Sans Condensed Light" pitchFamily="34" charset="0"/>
                <a:cs typeface="Open Sans Condensed Light" pitchFamily="34" charset="0"/>
              </a:rPr>
              <a:t>Формирование информации;</a:t>
            </a:r>
          </a:p>
          <a:p>
            <a:pPr marL="108000" indent="-108000" defTabSz="576000" fontAlgn="ctr">
              <a:lnSpc>
                <a:spcPct val="86000"/>
              </a:lnSpc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282575" algn="l"/>
                <a:tab pos="730250" algn="l"/>
                <a:tab pos="1179513" algn="l"/>
                <a:tab pos="1628775" algn="l"/>
                <a:tab pos="2078038" algn="l"/>
                <a:tab pos="2527300" algn="l"/>
                <a:tab pos="2976563" algn="l"/>
                <a:tab pos="3425825" algn="l"/>
                <a:tab pos="3875088" algn="l"/>
                <a:tab pos="4324350" algn="l"/>
                <a:tab pos="4773613" algn="l"/>
                <a:tab pos="5222875" algn="l"/>
                <a:tab pos="5672138" algn="l"/>
                <a:tab pos="6121400" algn="l"/>
                <a:tab pos="6570663" algn="l"/>
                <a:tab pos="7019925" algn="l"/>
                <a:tab pos="7469188" algn="l"/>
                <a:tab pos="7918450" algn="l"/>
                <a:tab pos="8367713" algn="l"/>
                <a:tab pos="8816975" algn="l"/>
                <a:tab pos="9266238" algn="l"/>
                <a:tab pos="9410700" algn="l"/>
                <a:tab pos="10134600" algn="l"/>
                <a:tab pos="10858500" algn="l"/>
                <a:tab pos="11582400" algn="l"/>
              </a:tabLst>
              <a:defRPr/>
            </a:pPr>
            <a:r>
              <a:rPr lang="ru-RU" altLang="ru-RU" sz="1050" dirty="0">
                <a:solidFill>
                  <a:srgbClr val="2E2E2E"/>
                </a:solidFill>
                <a:latin typeface="Open Sans Condensed Light" pitchFamily="34" charset="0"/>
                <a:cs typeface="Open Sans Condensed Light" pitchFamily="34" charset="0"/>
              </a:rPr>
              <a:t>Обработка информации</a:t>
            </a:r>
          </a:p>
        </p:txBody>
      </p:sp>
      <p:sp>
        <p:nvSpPr>
          <p:cNvPr id="87" name="Rectangle 203"/>
          <p:cNvSpPr>
            <a:spLocks noChangeArrowheads="1"/>
          </p:cNvSpPr>
          <p:nvPr/>
        </p:nvSpPr>
        <p:spPr bwMode="auto">
          <a:xfrm>
            <a:off x="129019" y="2138025"/>
            <a:ext cx="2434279" cy="2786698"/>
          </a:xfrm>
          <a:prstGeom prst="rect">
            <a:avLst/>
          </a:prstGeom>
          <a:noFill/>
          <a:ln w="12700" cap="flat">
            <a:solidFill>
              <a:schemeClr val="accent6">
                <a:lumMod val="75000"/>
              </a:schemeClr>
            </a:solidFill>
            <a:prstDash val="dash"/>
            <a:round/>
            <a:headEnd/>
            <a:tailEnd/>
          </a:ln>
          <a:effectLst/>
        </p:spPr>
        <p:txBody>
          <a:bodyPr lIns="77760" tIns="38880" rIns="77760" bIns="38880" anchor="ctr"/>
          <a:lstStyle/>
          <a:p>
            <a:pPr indent="72000"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altLang="ru-RU" sz="1200" dirty="0">
              <a:solidFill>
                <a:schemeClr val="bg1"/>
              </a:solidFill>
              <a:latin typeface="Open Sans Condensed Light" pitchFamily="34" charset="0"/>
              <a:cs typeface="Open Sans Condensed Light" pitchFamily="34" charset="0"/>
            </a:endParaRPr>
          </a:p>
        </p:txBody>
      </p:sp>
      <p:sp>
        <p:nvSpPr>
          <p:cNvPr id="88" name="Rectangle 203"/>
          <p:cNvSpPr>
            <a:spLocks noChangeArrowheads="1"/>
          </p:cNvSpPr>
          <p:nvPr/>
        </p:nvSpPr>
        <p:spPr bwMode="auto">
          <a:xfrm>
            <a:off x="2669628" y="2137201"/>
            <a:ext cx="2956814" cy="2784389"/>
          </a:xfrm>
          <a:prstGeom prst="rect">
            <a:avLst/>
          </a:prstGeom>
          <a:noFill/>
          <a:ln w="12700" cap="flat">
            <a:solidFill>
              <a:schemeClr val="accent6">
                <a:lumMod val="75000"/>
              </a:schemeClr>
            </a:solidFill>
            <a:prstDash val="dash"/>
            <a:round/>
            <a:headEnd/>
            <a:tailEnd/>
          </a:ln>
          <a:effectLst/>
        </p:spPr>
        <p:txBody>
          <a:bodyPr lIns="77760" tIns="38880" rIns="77760" bIns="38880" anchor="ctr"/>
          <a:lstStyle/>
          <a:p>
            <a:pPr indent="72000"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altLang="ru-RU" sz="1200" dirty="0">
              <a:solidFill>
                <a:schemeClr val="bg1"/>
              </a:solidFill>
              <a:latin typeface="Open Sans Condensed Light" pitchFamily="34" charset="0"/>
              <a:cs typeface="Open Sans Condensed Light" pitchFamily="34" charset="0"/>
            </a:endParaRPr>
          </a:p>
        </p:txBody>
      </p:sp>
      <p:sp>
        <p:nvSpPr>
          <p:cNvPr id="89" name="Прямоугольник 8"/>
          <p:cNvSpPr>
            <a:spLocks noChangeArrowheads="1"/>
          </p:cNvSpPr>
          <p:nvPr/>
        </p:nvSpPr>
        <p:spPr bwMode="auto">
          <a:xfrm>
            <a:off x="195780" y="2098932"/>
            <a:ext cx="2455931" cy="4788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D0CECE"/>
            </a:outerShdw>
          </a:effectLst>
        </p:spPr>
        <p:txBody>
          <a:bodyPr lIns="77713" tIns="38856" rIns="77713" bIns="38856" anchor="ctr"/>
          <a:lstStyle/>
          <a:p>
            <a:pPr indent="72000" defTabSz="576000" eaLnBrk="0" hangingPunct="0">
              <a:lnSpc>
                <a:spcPct val="86000"/>
              </a:lnSpc>
              <a:buClr>
                <a:srgbClr val="000000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1100" dirty="0">
                <a:solidFill>
                  <a:srgbClr val="2E2E2E"/>
                </a:solidFill>
                <a:latin typeface="Open Sans Condensed" pitchFamily="34" charset="0"/>
                <a:ea typeface="Open Sans Condensed" pitchFamily="34" charset="0"/>
                <a:cs typeface="Open Sans Condensed" pitchFamily="34" charset="0"/>
              </a:rPr>
              <a:t>Вариант 1</a:t>
            </a:r>
            <a:r>
              <a:rPr lang="ru-RU" altLang="ru-RU" sz="1100" dirty="0">
                <a:solidFill>
                  <a:srgbClr val="2E2E2E"/>
                </a:solidFill>
                <a:latin typeface="Open Sans Condensed Light" pitchFamily="34" charset="0"/>
                <a:cs typeface="Open Sans Condensed Light" pitchFamily="34" charset="0"/>
              </a:rPr>
              <a:t>: Публикация </a:t>
            </a:r>
          </a:p>
          <a:p>
            <a:pPr indent="72000" defTabSz="576000" eaLnBrk="0" hangingPunct="0">
              <a:lnSpc>
                <a:spcPct val="86000"/>
              </a:lnSpc>
              <a:buClr>
                <a:srgbClr val="000000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1100" dirty="0">
                <a:solidFill>
                  <a:srgbClr val="2E2E2E"/>
                </a:solidFill>
                <a:latin typeface="Open Sans Condensed Light" pitchFamily="34" charset="0"/>
                <a:cs typeface="Open Sans Condensed Light" pitchFamily="34" charset="0"/>
              </a:rPr>
              <a:t>данных  субъектом РФ</a:t>
            </a:r>
          </a:p>
        </p:txBody>
      </p:sp>
      <p:sp>
        <p:nvSpPr>
          <p:cNvPr id="90" name="Прямоугольник 8"/>
          <p:cNvSpPr>
            <a:spLocks noChangeArrowheads="1"/>
          </p:cNvSpPr>
          <p:nvPr/>
        </p:nvSpPr>
        <p:spPr bwMode="auto">
          <a:xfrm>
            <a:off x="2687878" y="2169879"/>
            <a:ext cx="2455931" cy="4788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D0CECE"/>
            </a:outerShdw>
          </a:effectLst>
        </p:spPr>
        <p:txBody>
          <a:bodyPr lIns="77713" tIns="38856" rIns="77713" bIns="38856" anchor="ctr"/>
          <a:lstStyle/>
          <a:p>
            <a:pPr indent="72000" defTabSz="576000" eaLnBrk="0" hangingPunct="0">
              <a:lnSpc>
                <a:spcPct val="86000"/>
              </a:lnSpc>
              <a:buClr>
                <a:srgbClr val="000000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1100" dirty="0">
                <a:solidFill>
                  <a:srgbClr val="2E2E2E"/>
                </a:solidFill>
                <a:latin typeface="Open Sans Condensed" pitchFamily="34" charset="0"/>
                <a:ea typeface="Open Sans Condensed" pitchFamily="34" charset="0"/>
                <a:cs typeface="Open Sans Condensed" pitchFamily="34" charset="0"/>
              </a:rPr>
              <a:t>Вариант 2</a:t>
            </a:r>
            <a:r>
              <a:rPr lang="ru-RU" altLang="ru-RU" sz="1100" dirty="0">
                <a:solidFill>
                  <a:srgbClr val="2E2E2E"/>
                </a:solidFill>
                <a:latin typeface="Open Sans Condensed Light" pitchFamily="34" charset="0"/>
                <a:cs typeface="Open Sans Condensed Light" pitchFamily="34" charset="0"/>
              </a:rPr>
              <a:t>: Самостоятельная  </a:t>
            </a:r>
          </a:p>
          <a:p>
            <a:pPr indent="72000" defTabSz="576000" eaLnBrk="0" hangingPunct="0">
              <a:lnSpc>
                <a:spcPct val="86000"/>
              </a:lnSpc>
              <a:buClr>
                <a:srgbClr val="000000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1100" dirty="0">
                <a:solidFill>
                  <a:srgbClr val="2E2E2E"/>
                </a:solidFill>
                <a:latin typeface="Open Sans Condensed Light" pitchFamily="34" charset="0"/>
                <a:cs typeface="Open Sans Condensed Light" pitchFamily="34" charset="0"/>
              </a:rPr>
              <a:t>публикация  информации </a:t>
            </a:r>
          </a:p>
          <a:p>
            <a:pPr indent="72000" defTabSz="576000" eaLnBrk="0" hangingPunct="0">
              <a:lnSpc>
                <a:spcPct val="86000"/>
              </a:lnSpc>
              <a:buClr>
                <a:srgbClr val="000000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1100" dirty="0">
                <a:solidFill>
                  <a:srgbClr val="2E2E2E"/>
                </a:solidFill>
                <a:latin typeface="Open Sans Condensed Light" pitchFamily="34" charset="0"/>
                <a:cs typeface="Open Sans Condensed Light" pitchFamily="34" charset="0"/>
              </a:rPr>
              <a:t>субъектами РФ и МО</a:t>
            </a:r>
          </a:p>
        </p:txBody>
      </p:sp>
      <p:sp>
        <p:nvSpPr>
          <p:cNvPr id="91" name="Прямоугольник 8"/>
          <p:cNvSpPr>
            <a:spLocks noChangeArrowheads="1"/>
          </p:cNvSpPr>
          <p:nvPr/>
        </p:nvSpPr>
        <p:spPr bwMode="auto">
          <a:xfrm>
            <a:off x="2866770" y="4166165"/>
            <a:ext cx="2479588" cy="630198"/>
          </a:xfrm>
          <a:prstGeom prst="rect">
            <a:avLst/>
          </a:prstGeom>
          <a:solidFill>
            <a:srgbClr val="548235">
              <a:alpha val="37000"/>
            </a:srgbClr>
          </a:solidFill>
          <a:ln w="952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>
            <a:outerShdw sx="999" sy="999" algn="ctr" rotWithShape="0">
              <a:srgbClr val="D0CECE"/>
            </a:outerShdw>
          </a:effectLst>
        </p:spPr>
        <p:txBody>
          <a:bodyPr lIns="77713" tIns="38856" rIns="77713" bIns="38856" anchor="ctr"/>
          <a:lstStyle/>
          <a:p>
            <a:pPr marL="108000" defTabSz="576000" fontAlgn="ctr">
              <a:lnSpc>
                <a:spcPct val="86000"/>
              </a:lnSpc>
              <a:buClr>
                <a:srgbClr val="000000"/>
              </a:buClr>
              <a:buSzPct val="100000"/>
              <a:tabLst>
                <a:tab pos="282575" algn="l"/>
                <a:tab pos="730250" algn="l"/>
                <a:tab pos="1179513" algn="l"/>
                <a:tab pos="1628775" algn="l"/>
                <a:tab pos="2078038" algn="l"/>
                <a:tab pos="2527300" algn="l"/>
                <a:tab pos="2976563" algn="l"/>
                <a:tab pos="3425825" algn="l"/>
                <a:tab pos="3875088" algn="l"/>
                <a:tab pos="4324350" algn="l"/>
                <a:tab pos="4773613" algn="l"/>
                <a:tab pos="5222875" algn="l"/>
                <a:tab pos="5672138" algn="l"/>
                <a:tab pos="6121400" algn="l"/>
                <a:tab pos="6570663" algn="l"/>
                <a:tab pos="7019925" algn="l"/>
                <a:tab pos="7469188" algn="l"/>
                <a:tab pos="7918450" algn="l"/>
                <a:tab pos="8367713" algn="l"/>
                <a:tab pos="8816975" algn="l"/>
                <a:tab pos="9266238" algn="l"/>
                <a:tab pos="9410700" algn="l"/>
                <a:tab pos="10134600" algn="l"/>
                <a:tab pos="10858500" algn="l"/>
                <a:tab pos="11582400" algn="l"/>
              </a:tabLst>
              <a:defRPr/>
            </a:pPr>
            <a:r>
              <a:rPr lang="ru-RU" altLang="ru-RU" sz="1200" b="1" dirty="0">
                <a:solidFill>
                  <a:srgbClr val="2E2E2E"/>
                </a:solidFill>
                <a:latin typeface="Open Sans Condensed" pitchFamily="34" charset="0"/>
                <a:cs typeface="Open Sans Condensed" pitchFamily="34" charset="0"/>
              </a:rPr>
              <a:t>ФО поселений</a:t>
            </a:r>
          </a:p>
          <a:p>
            <a:pPr marL="108000" defTabSz="576000" fontAlgn="ctr">
              <a:lnSpc>
                <a:spcPct val="86000"/>
              </a:lnSpc>
              <a:buClr>
                <a:srgbClr val="000000"/>
              </a:buClr>
              <a:buSzPct val="100000"/>
              <a:tabLst>
                <a:tab pos="282575" algn="l"/>
                <a:tab pos="730250" algn="l"/>
                <a:tab pos="1179513" algn="l"/>
                <a:tab pos="1628775" algn="l"/>
                <a:tab pos="2078038" algn="l"/>
                <a:tab pos="2527300" algn="l"/>
                <a:tab pos="2976563" algn="l"/>
                <a:tab pos="3425825" algn="l"/>
                <a:tab pos="3875088" algn="l"/>
                <a:tab pos="4324350" algn="l"/>
                <a:tab pos="4773613" algn="l"/>
                <a:tab pos="5222875" algn="l"/>
                <a:tab pos="5672138" algn="l"/>
                <a:tab pos="6121400" algn="l"/>
                <a:tab pos="6570663" algn="l"/>
                <a:tab pos="7019925" algn="l"/>
                <a:tab pos="7469188" algn="l"/>
                <a:tab pos="7918450" algn="l"/>
                <a:tab pos="8367713" algn="l"/>
                <a:tab pos="8816975" algn="l"/>
                <a:tab pos="9266238" algn="l"/>
                <a:tab pos="9410700" algn="l"/>
                <a:tab pos="10134600" algn="l"/>
                <a:tab pos="10858500" algn="l"/>
                <a:tab pos="11582400" algn="l"/>
              </a:tabLst>
              <a:defRPr/>
            </a:pPr>
            <a:endParaRPr lang="ru-RU" altLang="ru-RU" sz="500" dirty="0">
              <a:solidFill>
                <a:srgbClr val="2E2E2E"/>
              </a:solidFill>
              <a:latin typeface="Open Sans Condensed Light" pitchFamily="34" charset="0"/>
              <a:cs typeface="Open Sans Condensed Light" pitchFamily="34" charset="0"/>
            </a:endParaRPr>
          </a:p>
          <a:p>
            <a:pPr marL="108000" indent="-108000" defTabSz="576000" fontAlgn="ctr">
              <a:lnSpc>
                <a:spcPct val="50000"/>
              </a:lnSpc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282575" algn="l"/>
                <a:tab pos="730250" algn="l"/>
                <a:tab pos="1179513" algn="l"/>
                <a:tab pos="1628775" algn="l"/>
                <a:tab pos="2078038" algn="l"/>
                <a:tab pos="2527300" algn="l"/>
                <a:tab pos="2976563" algn="l"/>
                <a:tab pos="3425825" algn="l"/>
                <a:tab pos="3875088" algn="l"/>
                <a:tab pos="4324350" algn="l"/>
                <a:tab pos="4773613" algn="l"/>
                <a:tab pos="5222875" algn="l"/>
                <a:tab pos="5672138" algn="l"/>
                <a:tab pos="6121400" algn="l"/>
                <a:tab pos="6570663" algn="l"/>
                <a:tab pos="7019925" algn="l"/>
                <a:tab pos="7469188" algn="l"/>
                <a:tab pos="7918450" algn="l"/>
                <a:tab pos="8367713" algn="l"/>
                <a:tab pos="8816975" algn="l"/>
                <a:tab pos="9266238" algn="l"/>
                <a:tab pos="9410700" algn="l"/>
                <a:tab pos="10134600" algn="l"/>
                <a:tab pos="10858500" algn="l"/>
                <a:tab pos="11582400" algn="l"/>
              </a:tabLst>
              <a:defRPr/>
            </a:pPr>
            <a:r>
              <a:rPr lang="ru-RU" altLang="ru-RU" sz="1050" dirty="0">
                <a:solidFill>
                  <a:srgbClr val="2E2E2E"/>
                </a:solidFill>
                <a:latin typeface="Open Sans Condensed Light" pitchFamily="34" charset="0"/>
                <a:cs typeface="Open Sans Condensed Light" pitchFamily="34" charset="0"/>
              </a:rPr>
              <a:t>Формирование информации;</a:t>
            </a:r>
          </a:p>
          <a:p>
            <a:pPr marL="108000" indent="-108000" defTabSz="576000" fontAlgn="ctr">
              <a:lnSpc>
                <a:spcPct val="86000"/>
              </a:lnSpc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282575" algn="l"/>
                <a:tab pos="730250" algn="l"/>
                <a:tab pos="1179513" algn="l"/>
                <a:tab pos="1628775" algn="l"/>
                <a:tab pos="2078038" algn="l"/>
                <a:tab pos="2527300" algn="l"/>
                <a:tab pos="2976563" algn="l"/>
                <a:tab pos="3425825" algn="l"/>
                <a:tab pos="3875088" algn="l"/>
                <a:tab pos="4324350" algn="l"/>
                <a:tab pos="4773613" algn="l"/>
                <a:tab pos="5222875" algn="l"/>
                <a:tab pos="5672138" algn="l"/>
                <a:tab pos="6121400" algn="l"/>
                <a:tab pos="6570663" algn="l"/>
                <a:tab pos="7019925" algn="l"/>
                <a:tab pos="7469188" algn="l"/>
                <a:tab pos="7918450" algn="l"/>
                <a:tab pos="8367713" algn="l"/>
                <a:tab pos="8816975" algn="l"/>
                <a:tab pos="9266238" algn="l"/>
                <a:tab pos="9410700" algn="l"/>
                <a:tab pos="10134600" algn="l"/>
                <a:tab pos="10858500" algn="l"/>
                <a:tab pos="11582400" algn="l"/>
              </a:tabLst>
              <a:defRPr/>
            </a:pPr>
            <a:r>
              <a:rPr lang="ru-RU" altLang="ru-RU" sz="1050" dirty="0">
                <a:solidFill>
                  <a:srgbClr val="2E2E2E"/>
                </a:solidFill>
                <a:latin typeface="Open Sans Condensed Light" pitchFamily="34" charset="0"/>
                <a:cs typeface="Open Sans Condensed Light" pitchFamily="34" charset="0"/>
              </a:rPr>
              <a:t>Обработка информации</a:t>
            </a:r>
          </a:p>
        </p:txBody>
      </p:sp>
      <p:cxnSp>
        <p:nvCxnSpPr>
          <p:cNvPr id="110" name="Прямая соединительная линия 109"/>
          <p:cNvCxnSpPr/>
          <p:nvPr/>
        </p:nvCxnSpPr>
        <p:spPr>
          <a:xfrm>
            <a:off x="5914768" y="1597623"/>
            <a:ext cx="0" cy="2257200"/>
          </a:xfrm>
          <a:prstGeom prst="line">
            <a:avLst/>
          </a:prstGeom>
          <a:ln w="25400">
            <a:solidFill>
              <a:srgbClr val="BE67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Прямая со стрелкой 110"/>
          <p:cNvCxnSpPr/>
          <p:nvPr/>
        </p:nvCxnSpPr>
        <p:spPr>
          <a:xfrm flipH="1">
            <a:off x="5428738" y="1605861"/>
            <a:ext cx="494267" cy="2418"/>
          </a:xfrm>
          <a:prstGeom prst="straightConnector1">
            <a:avLst/>
          </a:prstGeom>
          <a:ln w="25400">
            <a:solidFill>
              <a:srgbClr val="BE673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Прямоугольник 8"/>
          <p:cNvSpPr>
            <a:spLocks noChangeArrowheads="1"/>
          </p:cNvSpPr>
          <p:nvPr/>
        </p:nvSpPr>
        <p:spPr bwMode="auto">
          <a:xfrm>
            <a:off x="5887200" y="1409894"/>
            <a:ext cx="1126049" cy="254601"/>
          </a:xfrm>
          <a:prstGeom prst="wedgeRectCallout">
            <a:avLst>
              <a:gd name="adj1" fmla="val -67323"/>
              <a:gd name="adj2" fmla="val 23901"/>
            </a:avLst>
          </a:prstGeom>
          <a:solidFill>
            <a:srgbClr val="ECD6A5"/>
          </a:solidFill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D0CECE"/>
            </a:outerShdw>
          </a:effectLst>
        </p:spPr>
        <p:txBody>
          <a:bodyPr lIns="77713" tIns="38856" rIns="77713" bIns="38856" anchor="ctr"/>
          <a:lstStyle/>
          <a:p>
            <a:pPr indent="72000" defTabSz="576000" eaLnBrk="0" hangingPunct="0">
              <a:lnSpc>
                <a:spcPct val="86000"/>
              </a:lnSpc>
              <a:buClr>
                <a:srgbClr val="000000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1000" dirty="0">
                <a:latin typeface="Open Sans Condensed Light" pitchFamily="34" charset="0"/>
                <a:cs typeface="Open Sans Condensed Light" pitchFamily="34" charset="0"/>
              </a:rPr>
              <a:t>Публикация на ЕПБС</a:t>
            </a:r>
            <a:endParaRPr lang="ru-RU" altLang="ru-RU" sz="1000" dirty="0">
              <a:solidFill>
                <a:srgbClr val="848484"/>
              </a:solidFill>
              <a:latin typeface="Open Sans Condensed" pitchFamily="34" charset="0"/>
              <a:ea typeface="Open Sans Condensed" pitchFamily="34" charset="0"/>
              <a:cs typeface="Open Sans Condensed" pitchFamily="34" charset="0"/>
            </a:endParaRPr>
          </a:p>
        </p:txBody>
      </p:sp>
      <p:cxnSp>
        <p:nvCxnSpPr>
          <p:cNvPr id="113" name="Прямая со стрелкой 112"/>
          <p:cNvCxnSpPr/>
          <p:nvPr/>
        </p:nvCxnSpPr>
        <p:spPr>
          <a:xfrm>
            <a:off x="2659651" y="1622871"/>
            <a:ext cx="526920" cy="1841"/>
          </a:xfrm>
          <a:prstGeom prst="straightConnector1">
            <a:avLst/>
          </a:prstGeom>
          <a:ln w="25400">
            <a:solidFill>
              <a:srgbClr val="BE673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Прямоугольник 8"/>
          <p:cNvSpPr>
            <a:spLocks noChangeArrowheads="1"/>
          </p:cNvSpPr>
          <p:nvPr/>
        </p:nvSpPr>
        <p:spPr bwMode="auto">
          <a:xfrm>
            <a:off x="222422" y="1218682"/>
            <a:ext cx="2726724" cy="766119"/>
          </a:xfrm>
          <a:prstGeom prst="rect">
            <a:avLst/>
          </a:prstGeom>
          <a:solidFill>
            <a:srgbClr val="E0A27C"/>
          </a:solidFill>
          <a:ln w="9525">
            <a:solidFill>
              <a:srgbClr val="DF6613"/>
            </a:solidFill>
            <a:miter lim="800000"/>
            <a:headEnd/>
            <a:tailEnd/>
          </a:ln>
          <a:effectLst>
            <a:outerShdw sx="999" sy="999" algn="ctr" rotWithShape="0">
              <a:srgbClr val="D0CECE"/>
            </a:outerShdw>
          </a:effectLst>
        </p:spPr>
        <p:txBody>
          <a:bodyPr lIns="77713" tIns="38856" rIns="77713" bIns="38856" anchor="ctr"/>
          <a:lstStyle/>
          <a:p>
            <a:pPr marL="108000" defTabSz="576000" eaLnBrk="1" fontAlgn="ctr" hangingPunct="1">
              <a:lnSpc>
                <a:spcPct val="86000"/>
              </a:lnSpc>
              <a:buClr>
                <a:srgbClr val="000000"/>
              </a:buClr>
              <a:buSzPct val="100000"/>
              <a:tabLst>
                <a:tab pos="282575" algn="l"/>
                <a:tab pos="730250" algn="l"/>
                <a:tab pos="1179513" algn="l"/>
                <a:tab pos="1628775" algn="l"/>
                <a:tab pos="2078038" algn="l"/>
                <a:tab pos="2527300" algn="l"/>
                <a:tab pos="2976563" algn="l"/>
                <a:tab pos="3425825" algn="l"/>
                <a:tab pos="3875088" algn="l"/>
                <a:tab pos="4324350" algn="l"/>
                <a:tab pos="4773613" algn="l"/>
                <a:tab pos="5222875" algn="l"/>
                <a:tab pos="5672138" algn="l"/>
                <a:tab pos="6121400" algn="l"/>
                <a:tab pos="6570663" algn="l"/>
                <a:tab pos="7019925" algn="l"/>
                <a:tab pos="7469188" algn="l"/>
                <a:tab pos="7918450" algn="l"/>
                <a:tab pos="8367713" algn="l"/>
                <a:tab pos="8816975" algn="l"/>
                <a:tab pos="9266238" algn="l"/>
                <a:tab pos="9410700" algn="l"/>
                <a:tab pos="10134600" algn="l"/>
                <a:tab pos="10858500" algn="l"/>
                <a:tab pos="11582400" algn="l"/>
              </a:tabLst>
              <a:defRPr/>
            </a:pPr>
            <a:r>
              <a:rPr lang="ru-RU" altLang="ru-RU" sz="1200" b="1" dirty="0">
                <a:solidFill>
                  <a:srgbClr val="2E2E2E"/>
                </a:solidFill>
                <a:latin typeface="Open Sans Condensed" pitchFamily="34" charset="0"/>
                <a:cs typeface="Open Sans Condensed" pitchFamily="34" charset="0"/>
              </a:rPr>
              <a:t>Оператор единого портала</a:t>
            </a:r>
          </a:p>
          <a:p>
            <a:pPr marL="108000" defTabSz="576000" eaLnBrk="1" fontAlgn="ctr" hangingPunct="1">
              <a:lnSpc>
                <a:spcPct val="86000"/>
              </a:lnSpc>
              <a:buClr>
                <a:srgbClr val="000000"/>
              </a:buClr>
              <a:buSzPct val="100000"/>
              <a:tabLst>
                <a:tab pos="282575" algn="l"/>
                <a:tab pos="730250" algn="l"/>
                <a:tab pos="1179513" algn="l"/>
                <a:tab pos="1628775" algn="l"/>
                <a:tab pos="2078038" algn="l"/>
                <a:tab pos="2527300" algn="l"/>
                <a:tab pos="2976563" algn="l"/>
                <a:tab pos="3425825" algn="l"/>
                <a:tab pos="3875088" algn="l"/>
                <a:tab pos="4324350" algn="l"/>
                <a:tab pos="4773613" algn="l"/>
                <a:tab pos="5222875" algn="l"/>
                <a:tab pos="5672138" algn="l"/>
                <a:tab pos="6121400" algn="l"/>
                <a:tab pos="6570663" algn="l"/>
                <a:tab pos="7019925" algn="l"/>
                <a:tab pos="7469188" algn="l"/>
                <a:tab pos="7918450" algn="l"/>
                <a:tab pos="8367713" algn="l"/>
                <a:tab pos="8816975" algn="l"/>
                <a:tab pos="9266238" algn="l"/>
                <a:tab pos="9410700" algn="l"/>
                <a:tab pos="10134600" algn="l"/>
                <a:tab pos="10858500" algn="l"/>
                <a:tab pos="11582400" algn="l"/>
              </a:tabLst>
              <a:defRPr/>
            </a:pPr>
            <a:endParaRPr lang="ru-RU" altLang="ru-RU" sz="500" dirty="0">
              <a:solidFill>
                <a:srgbClr val="2E2E2E"/>
              </a:solidFill>
              <a:latin typeface="Open Sans Condensed Light" pitchFamily="34" charset="0"/>
              <a:cs typeface="Open Sans Condensed Light" pitchFamily="34" charset="0"/>
            </a:endParaRPr>
          </a:p>
          <a:p>
            <a:pPr marL="144000" indent="-108000" defTabSz="576000" eaLnBrk="1" fontAlgn="ctr" hangingPunct="1">
              <a:lnSpc>
                <a:spcPct val="86000"/>
              </a:lnSpc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282575" algn="l"/>
                <a:tab pos="730250" algn="l"/>
                <a:tab pos="1179513" algn="l"/>
                <a:tab pos="1628775" algn="l"/>
                <a:tab pos="2078038" algn="l"/>
                <a:tab pos="2527300" algn="l"/>
                <a:tab pos="2976563" algn="l"/>
                <a:tab pos="3425825" algn="l"/>
                <a:tab pos="3875088" algn="l"/>
                <a:tab pos="4324350" algn="l"/>
                <a:tab pos="4773613" algn="l"/>
                <a:tab pos="5222875" algn="l"/>
                <a:tab pos="5672138" algn="l"/>
                <a:tab pos="6121400" algn="l"/>
                <a:tab pos="6570663" algn="l"/>
                <a:tab pos="7019925" algn="l"/>
                <a:tab pos="7469188" algn="l"/>
                <a:tab pos="7918450" algn="l"/>
                <a:tab pos="8367713" algn="l"/>
                <a:tab pos="8816975" algn="l"/>
                <a:tab pos="9266238" algn="l"/>
                <a:tab pos="9410700" algn="l"/>
                <a:tab pos="10134600" algn="l"/>
                <a:tab pos="10858500" algn="l"/>
                <a:tab pos="11582400" algn="l"/>
              </a:tabLst>
              <a:defRPr/>
            </a:pPr>
            <a:r>
              <a:rPr lang="ru-RU" altLang="ru-RU" sz="1050" dirty="0">
                <a:solidFill>
                  <a:srgbClr val="2E2E2E"/>
                </a:solidFill>
                <a:latin typeface="Open Sans Condensed Light" pitchFamily="34" charset="0"/>
                <a:cs typeface="Open Sans Condensed Light" pitchFamily="34" charset="0"/>
              </a:rPr>
              <a:t>Формирование информации на едином портале;</a:t>
            </a:r>
          </a:p>
          <a:p>
            <a:pPr marL="144000" indent="-108000" defTabSz="576000" eaLnBrk="1" fontAlgn="ctr" hangingPunct="1">
              <a:lnSpc>
                <a:spcPct val="86000"/>
              </a:lnSpc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282575" algn="l"/>
                <a:tab pos="730250" algn="l"/>
                <a:tab pos="1179513" algn="l"/>
                <a:tab pos="1628775" algn="l"/>
                <a:tab pos="2078038" algn="l"/>
                <a:tab pos="2527300" algn="l"/>
                <a:tab pos="2976563" algn="l"/>
                <a:tab pos="3425825" algn="l"/>
                <a:tab pos="3875088" algn="l"/>
                <a:tab pos="4324350" algn="l"/>
                <a:tab pos="4773613" algn="l"/>
                <a:tab pos="5222875" algn="l"/>
                <a:tab pos="5672138" algn="l"/>
                <a:tab pos="6121400" algn="l"/>
                <a:tab pos="6570663" algn="l"/>
                <a:tab pos="7019925" algn="l"/>
                <a:tab pos="7469188" algn="l"/>
                <a:tab pos="7918450" algn="l"/>
                <a:tab pos="8367713" algn="l"/>
                <a:tab pos="8816975" algn="l"/>
                <a:tab pos="9266238" algn="l"/>
                <a:tab pos="9410700" algn="l"/>
                <a:tab pos="10134600" algn="l"/>
                <a:tab pos="10858500" algn="l"/>
                <a:tab pos="11582400" algn="l"/>
              </a:tabLst>
              <a:defRPr/>
            </a:pPr>
            <a:r>
              <a:rPr lang="ru-RU" altLang="ru-RU" sz="1050" dirty="0">
                <a:solidFill>
                  <a:srgbClr val="2E2E2E"/>
                </a:solidFill>
                <a:latin typeface="Open Sans Condensed Light" pitchFamily="34" charset="0"/>
                <a:cs typeface="Open Sans Condensed Light" pitchFamily="34" charset="0"/>
              </a:rPr>
              <a:t>Обработка информации;</a:t>
            </a:r>
          </a:p>
          <a:p>
            <a:pPr marL="144000" indent="-108000" defTabSz="576000" eaLnBrk="1" fontAlgn="ctr" hangingPunct="1">
              <a:lnSpc>
                <a:spcPct val="86000"/>
              </a:lnSpc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282575" algn="l"/>
                <a:tab pos="730250" algn="l"/>
                <a:tab pos="1179513" algn="l"/>
                <a:tab pos="1628775" algn="l"/>
                <a:tab pos="2078038" algn="l"/>
                <a:tab pos="2527300" algn="l"/>
                <a:tab pos="2976563" algn="l"/>
                <a:tab pos="3425825" algn="l"/>
                <a:tab pos="3875088" algn="l"/>
                <a:tab pos="4324350" algn="l"/>
                <a:tab pos="4773613" algn="l"/>
                <a:tab pos="5222875" algn="l"/>
                <a:tab pos="5672138" algn="l"/>
                <a:tab pos="6121400" algn="l"/>
                <a:tab pos="6570663" algn="l"/>
                <a:tab pos="7019925" algn="l"/>
                <a:tab pos="7469188" algn="l"/>
                <a:tab pos="7918450" algn="l"/>
                <a:tab pos="8367713" algn="l"/>
                <a:tab pos="8816975" algn="l"/>
                <a:tab pos="9266238" algn="l"/>
                <a:tab pos="9410700" algn="l"/>
                <a:tab pos="10134600" algn="l"/>
                <a:tab pos="10858500" algn="l"/>
                <a:tab pos="11582400" algn="l"/>
              </a:tabLst>
              <a:defRPr/>
            </a:pPr>
            <a:r>
              <a:rPr lang="ru-RU" altLang="ru-RU" sz="1050" dirty="0">
                <a:solidFill>
                  <a:srgbClr val="2E2E2E"/>
                </a:solidFill>
                <a:latin typeface="Open Sans Condensed Light" pitchFamily="34" charset="0"/>
                <a:cs typeface="Open Sans Condensed Light" pitchFamily="34" charset="0"/>
              </a:rPr>
              <a:t>Контроль поступающей информации</a:t>
            </a:r>
          </a:p>
        </p:txBody>
      </p:sp>
      <p:sp>
        <p:nvSpPr>
          <p:cNvPr id="115" name="Прямоугольник 114"/>
          <p:cNvSpPr>
            <a:spLocks noChangeAspect="1"/>
          </p:cNvSpPr>
          <p:nvPr/>
        </p:nvSpPr>
        <p:spPr bwMode="auto">
          <a:xfrm>
            <a:off x="3188043" y="1239992"/>
            <a:ext cx="2240692" cy="728335"/>
          </a:xfrm>
          <a:prstGeom prst="rect">
            <a:avLst/>
          </a:prstGeom>
          <a:solidFill>
            <a:srgbClr val="BE67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216000" bIns="36000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lvl="0" algn="ctr" defTabSz="449263" eaLnBrk="1" hangingPunct="1">
              <a:lnSpc>
                <a:spcPct val="86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</a:tabLst>
            </a:pPr>
            <a:r>
              <a:rPr lang="ru-RU" altLang="ru-RU" sz="1200" b="1" dirty="0">
                <a:solidFill>
                  <a:schemeClr val="bg1"/>
                </a:solidFill>
                <a:latin typeface="Open Sans Condensed" pitchFamily="34" charset="0"/>
                <a:cs typeface="Open Sans Condensed" pitchFamily="34" charset="0"/>
              </a:rPr>
              <a:t>Единый портал</a:t>
            </a:r>
            <a:endParaRPr lang="en-US" altLang="ru-RU" sz="1200" b="1" dirty="0">
              <a:solidFill>
                <a:schemeClr val="bg1"/>
              </a:solidFill>
              <a:latin typeface="Open Sans Condensed" pitchFamily="34" charset="0"/>
              <a:cs typeface="Open Sans Condensed" pitchFamily="34" charset="0"/>
            </a:endParaRPr>
          </a:p>
          <a:p>
            <a:pPr lvl="0" algn="ctr" defTabSz="449263" eaLnBrk="1" hangingPunct="1">
              <a:lnSpc>
                <a:spcPct val="86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</a:tabLst>
            </a:pPr>
            <a:r>
              <a:rPr lang="en-US" altLang="ru-RU" sz="1200" b="1" dirty="0">
                <a:solidFill>
                  <a:schemeClr val="bg1"/>
                </a:solidFill>
                <a:latin typeface="Open Sans Condensed" pitchFamily="34" charset="0"/>
                <a:cs typeface="Open Sans Condensed" pitchFamily="34" charset="0"/>
              </a:rPr>
              <a:t>(budget.gov.ru)</a:t>
            </a:r>
            <a:endParaRPr lang="ru-RU" altLang="ru-RU" sz="1200" dirty="0">
              <a:solidFill>
                <a:schemeClr val="bg1"/>
              </a:solidFill>
              <a:latin typeface="Open Sans Condensed Light" pitchFamily="34" charset="0"/>
              <a:cs typeface="Open Sans Condensed Light" pitchFamily="34" charset="0"/>
            </a:endParaRPr>
          </a:p>
          <a:p>
            <a:pPr eaLnBrk="1" hangingPunct="1">
              <a:defRPr/>
            </a:pPr>
            <a:endParaRPr lang="ru-RU" altLang="ru-RU" sz="1400" dirty="0">
              <a:latin typeface="Open Sans Condensed Light" pitchFamily="34" charset="0"/>
              <a:cs typeface="Open Sans Condensed Light" pitchFamily="34" charset="0"/>
            </a:endParaRPr>
          </a:p>
          <a:p>
            <a:pPr eaLnBrk="1" hangingPunct="1">
              <a:defRPr/>
            </a:pPr>
            <a:endParaRPr lang="ru-RU" altLang="ru-RU" sz="1400" dirty="0">
              <a:latin typeface="Open Sans Condensed Light" pitchFamily="34" charset="0"/>
              <a:cs typeface="Open Sans Condensed Light" pitchFamily="34" charset="0"/>
            </a:endParaRPr>
          </a:p>
          <a:p>
            <a:pPr algn="ctr" eaLnBrk="1" hangingPunct="1">
              <a:defRPr/>
            </a:pPr>
            <a:endParaRPr lang="ru-RU" altLang="ru-RU" dirty="0">
              <a:latin typeface="Open Sans Condensed Light" pitchFamily="34" charset="0"/>
              <a:cs typeface="Open Sans Condensed Light" pitchFamily="34" charset="0"/>
            </a:endParaRPr>
          </a:p>
          <a:p>
            <a:pPr algn="ctr" eaLnBrk="1" hangingPunct="1">
              <a:defRPr/>
            </a:pPr>
            <a:endParaRPr lang="ru-RU" altLang="ru-RU" dirty="0">
              <a:latin typeface="Open Sans Condensed Light" pitchFamily="34" charset="0"/>
              <a:cs typeface="Open Sans Condensed Light" pitchFamily="34" charset="0"/>
            </a:endParaRPr>
          </a:p>
          <a:p>
            <a:pPr algn="ctr" eaLnBrk="1" hangingPunct="1">
              <a:defRPr/>
            </a:pPr>
            <a:endParaRPr lang="ru-RU" altLang="ru-RU" dirty="0">
              <a:latin typeface="Open Sans Condensed Light" pitchFamily="34" charset="0"/>
              <a:cs typeface="Open Sans Condensed Light" pitchFamily="34" charset="0"/>
            </a:endParaRPr>
          </a:p>
        </p:txBody>
      </p:sp>
      <p:cxnSp>
        <p:nvCxnSpPr>
          <p:cNvPr id="116" name="Прямая со стрелкой 115"/>
          <p:cNvCxnSpPr/>
          <p:nvPr/>
        </p:nvCxnSpPr>
        <p:spPr>
          <a:xfrm flipV="1">
            <a:off x="5296619" y="1927137"/>
            <a:ext cx="313" cy="2253600"/>
          </a:xfrm>
          <a:prstGeom prst="straightConnector1">
            <a:avLst/>
          </a:prstGeom>
          <a:ln w="25400">
            <a:solidFill>
              <a:srgbClr val="BE673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Прямая со стрелкой 116"/>
          <p:cNvCxnSpPr/>
          <p:nvPr/>
        </p:nvCxnSpPr>
        <p:spPr>
          <a:xfrm flipH="1" flipV="1">
            <a:off x="4946824" y="1947734"/>
            <a:ext cx="0" cy="1530000"/>
          </a:xfrm>
          <a:prstGeom prst="straightConnector1">
            <a:avLst/>
          </a:prstGeom>
          <a:ln w="25400">
            <a:solidFill>
              <a:srgbClr val="BE673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Прямая со стрелкой 117"/>
          <p:cNvCxnSpPr/>
          <p:nvPr/>
        </p:nvCxnSpPr>
        <p:spPr>
          <a:xfrm flipV="1">
            <a:off x="4613189" y="1943616"/>
            <a:ext cx="2" cy="720000"/>
          </a:xfrm>
          <a:prstGeom prst="straightConnector1">
            <a:avLst/>
          </a:prstGeom>
          <a:ln w="25400">
            <a:solidFill>
              <a:srgbClr val="BE673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Прямоугольник 8"/>
          <p:cNvSpPr>
            <a:spLocks noChangeArrowheads="1"/>
          </p:cNvSpPr>
          <p:nvPr/>
        </p:nvSpPr>
        <p:spPr bwMode="auto">
          <a:xfrm>
            <a:off x="2866771" y="2653997"/>
            <a:ext cx="1754656" cy="735713"/>
          </a:xfrm>
          <a:prstGeom prst="rect">
            <a:avLst/>
          </a:prstGeom>
          <a:solidFill>
            <a:srgbClr val="548235">
              <a:alpha val="37000"/>
            </a:srgbClr>
          </a:solidFill>
          <a:ln w="9525">
            <a:solidFill>
              <a:srgbClr val="548235"/>
            </a:solidFill>
            <a:miter lim="800000"/>
            <a:headEnd/>
            <a:tailEnd/>
          </a:ln>
          <a:effectLst>
            <a:outerShdw sx="999" sy="999" algn="ctr" rotWithShape="0">
              <a:srgbClr val="D0CECE"/>
            </a:outerShdw>
          </a:effectLst>
        </p:spPr>
        <p:txBody>
          <a:bodyPr lIns="77713" tIns="38856" rIns="77713" bIns="38856" anchor="ctr"/>
          <a:lstStyle/>
          <a:p>
            <a:pPr marL="108000" defTabSz="576000" fontAlgn="ctr">
              <a:lnSpc>
                <a:spcPct val="86000"/>
              </a:lnSpc>
              <a:buClr>
                <a:srgbClr val="000000"/>
              </a:buClr>
              <a:buSzPct val="100000"/>
              <a:tabLst>
                <a:tab pos="282575" algn="l"/>
                <a:tab pos="730250" algn="l"/>
                <a:tab pos="1179513" algn="l"/>
                <a:tab pos="1628775" algn="l"/>
                <a:tab pos="2078038" algn="l"/>
                <a:tab pos="2527300" algn="l"/>
                <a:tab pos="2976563" algn="l"/>
                <a:tab pos="3425825" algn="l"/>
                <a:tab pos="3875088" algn="l"/>
                <a:tab pos="4324350" algn="l"/>
                <a:tab pos="4773613" algn="l"/>
                <a:tab pos="5222875" algn="l"/>
                <a:tab pos="5672138" algn="l"/>
                <a:tab pos="6121400" algn="l"/>
                <a:tab pos="6570663" algn="l"/>
                <a:tab pos="7019925" algn="l"/>
                <a:tab pos="7469188" algn="l"/>
                <a:tab pos="7918450" algn="l"/>
                <a:tab pos="8367713" algn="l"/>
                <a:tab pos="8816975" algn="l"/>
                <a:tab pos="9266238" algn="l"/>
                <a:tab pos="9410700" algn="l"/>
                <a:tab pos="10134600" algn="l"/>
                <a:tab pos="10858500" algn="l"/>
                <a:tab pos="11582400" algn="l"/>
              </a:tabLst>
              <a:defRPr/>
            </a:pPr>
            <a:r>
              <a:rPr lang="ru-RU" altLang="ru-RU" sz="1200" b="1" dirty="0">
                <a:solidFill>
                  <a:srgbClr val="2E2E2E"/>
                </a:solidFill>
                <a:latin typeface="Open Sans Condensed" pitchFamily="34" charset="0"/>
                <a:cs typeface="Open Sans Condensed" pitchFamily="34" charset="0"/>
              </a:rPr>
              <a:t>ФО субъекта</a:t>
            </a:r>
          </a:p>
          <a:p>
            <a:pPr marL="108000" defTabSz="576000" fontAlgn="ctr">
              <a:lnSpc>
                <a:spcPct val="86000"/>
              </a:lnSpc>
              <a:buClr>
                <a:srgbClr val="000000"/>
              </a:buClr>
              <a:buSzPct val="100000"/>
              <a:tabLst>
                <a:tab pos="282575" algn="l"/>
                <a:tab pos="730250" algn="l"/>
                <a:tab pos="1179513" algn="l"/>
                <a:tab pos="1628775" algn="l"/>
                <a:tab pos="2078038" algn="l"/>
                <a:tab pos="2527300" algn="l"/>
                <a:tab pos="2976563" algn="l"/>
                <a:tab pos="3425825" algn="l"/>
                <a:tab pos="3875088" algn="l"/>
                <a:tab pos="4324350" algn="l"/>
                <a:tab pos="4773613" algn="l"/>
                <a:tab pos="5222875" algn="l"/>
                <a:tab pos="5672138" algn="l"/>
                <a:tab pos="6121400" algn="l"/>
                <a:tab pos="6570663" algn="l"/>
                <a:tab pos="7019925" algn="l"/>
                <a:tab pos="7469188" algn="l"/>
                <a:tab pos="7918450" algn="l"/>
                <a:tab pos="8367713" algn="l"/>
                <a:tab pos="8816975" algn="l"/>
                <a:tab pos="9266238" algn="l"/>
                <a:tab pos="9410700" algn="l"/>
                <a:tab pos="10134600" algn="l"/>
                <a:tab pos="10858500" algn="l"/>
                <a:tab pos="11582400" algn="l"/>
              </a:tabLst>
              <a:defRPr/>
            </a:pPr>
            <a:endParaRPr lang="ru-RU" altLang="ru-RU" sz="500" dirty="0">
              <a:solidFill>
                <a:srgbClr val="2E2E2E"/>
              </a:solidFill>
              <a:latin typeface="Open Sans Condensed Light" pitchFamily="34" charset="0"/>
              <a:cs typeface="Open Sans Condensed Light" pitchFamily="34" charset="0"/>
            </a:endParaRPr>
          </a:p>
          <a:p>
            <a:pPr marL="108000" indent="-108000" defTabSz="576000" fontAlgn="ctr">
              <a:lnSpc>
                <a:spcPct val="50000"/>
              </a:lnSpc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282575" algn="l"/>
                <a:tab pos="730250" algn="l"/>
                <a:tab pos="1179513" algn="l"/>
                <a:tab pos="1628775" algn="l"/>
                <a:tab pos="2078038" algn="l"/>
                <a:tab pos="2527300" algn="l"/>
                <a:tab pos="2976563" algn="l"/>
                <a:tab pos="3425825" algn="l"/>
                <a:tab pos="3875088" algn="l"/>
                <a:tab pos="4324350" algn="l"/>
                <a:tab pos="4773613" algn="l"/>
                <a:tab pos="5222875" algn="l"/>
                <a:tab pos="5672138" algn="l"/>
                <a:tab pos="6121400" algn="l"/>
                <a:tab pos="6570663" algn="l"/>
                <a:tab pos="7019925" algn="l"/>
                <a:tab pos="7469188" algn="l"/>
                <a:tab pos="7918450" algn="l"/>
                <a:tab pos="8367713" algn="l"/>
                <a:tab pos="8816975" algn="l"/>
                <a:tab pos="9266238" algn="l"/>
                <a:tab pos="9410700" algn="l"/>
                <a:tab pos="10134600" algn="l"/>
                <a:tab pos="10858500" algn="l"/>
                <a:tab pos="11582400" algn="l"/>
              </a:tabLst>
              <a:defRPr/>
            </a:pPr>
            <a:r>
              <a:rPr lang="ru-RU" altLang="ru-RU" sz="1050" dirty="0">
                <a:solidFill>
                  <a:srgbClr val="2E2E2E"/>
                </a:solidFill>
                <a:latin typeface="Open Sans Condensed Light" pitchFamily="34" charset="0"/>
                <a:cs typeface="Open Sans Condensed Light" pitchFamily="34" charset="0"/>
              </a:rPr>
              <a:t>Формирование </a:t>
            </a:r>
            <a:r>
              <a:rPr lang="ru-RU" altLang="ru-RU" sz="1050" dirty="0" err="1">
                <a:solidFill>
                  <a:srgbClr val="2E2E2E"/>
                </a:solidFill>
                <a:latin typeface="Open Sans Condensed Light" pitchFamily="34" charset="0"/>
                <a:cs typeface="Open Sans Condensed Light" pitchFamily="34" charset="0"/>
              </a:rPr>
              <a:t>инф-ции</a:t>
            </a:r>
            <a:r>
              <a:rPr lang="ru-RU" altLang="ru-RU" sz="1050" dirty="0">
                <a:solidFill>
                  <a:srgbClr val="2E2E2E"/>
                </a:solidFill>
                <a:latin typeface="Open Sans Condensed Light" pitchFamily="34" charset="0"/>
                <a:cs typeface="Open Sans Condensed Light" pitchFamily="34" charset="0"/>
              </a:rPr>
              <a:t>;</a:t>
            </a:r>
          </a:p>
          <a:p>
            <a:pPr marL="108000" indent="-108000" defTabSz="576000" fontAlgn="ctr">
              <a:lnSpc>
                <a:spcPct val="86000"/>
              </a:lnSpc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282575" algn="l"/>
                <a:tab pos="730250" algn="l"/>
                <a:tab pos="1179513" algn="l"/>
                <a:tab pos="1628775" algn="l"/>
                <a:tab pos="2078038" algn="l"/>
                <a:tab pos="2527300" algn="l"/>
                <a:tab pos="2976563" algn="l"/>
                <a:tab pos="3425825" algn="l"/>
                <a:tab pos="3875088" algn="l"/>
                <a:tab pos="4324350" algn="l"/>
                <a:tab pos="4773613" algn="l"/>
                <a:tab pos="5222875" algn="l"/>
                <a:tab pos="5672138" algn="l"/>
                <a:tab pos="6121400" algn="l"/>
                <a:tab pos="6570663" algn="l"/>
                <a:tab pos="7019925" algn="l"/>
                <a:tab pos="7469188" algn="l"/>
                <a:tab pos="7918450" algn="l"/>
                <a:tab pos="8367713" algn="l"/>
                <a:tab pos="8816975" algn="l"/>
                <a:tab pos="9266238" algn="l"/>
                <a:tab pos="9410700" algn="l"/>
                <a:tab pos="10134600" algn="l"/>
                <a:tab pos="10858500" algn="l"/>
                <a:tab pos="11582400" algn="l"/>
              </a:tabLst>
              <a:defRPr/>
            </a:pPr>
            <a:r>
              <a:rPr lang="ru-RU" altLang="ru-RU" sz="1050" dirty="0">
                <a:solidFill>
                  <a:srgbClr val="2E2E2E"/>
                </a:solidFill>
                <a:latin typeface="Open Sans Condensed Light" pitchFamily="34" charset="0"/>
                <a:cs typeface="Open Sans Condensed Light" pitchFamily="34" charset="0"/>
              </a:rPr>
              <a:t>Обработка </a:t>
            </a:r>
            <a:r>
              <a:rPr lang="ru-RU" altLang="ru-RU" sz="1050" dirty="0" err="1">
                <a:solidFill>
                  <a:srgbClr val="2E2E2E"/>
                </a:solidFill>
                <a:latin typeface="Open Sans Condensed Light" pitchFamily="34" charset="0"/>
                <a:cs typeface="Open Sans Condensed Light" pitchFamily="34" charset="0"/>
              </a:rPr>
              <a:t>инф-ции</a:t>
            </a:r>
            <a:r>
              <a:rPr lang="ru-RU" altLang="ru-RU" sz="1050" dirty="0">
                <a:solidFill>
                  <a:srgbClr val="2E2E2E"/>
                </a:solidFill>
                <a:latin typeface="Open Sans Condensed Light" pitchFamily="34" charset="0"/>
                <a:cs typeface="Open Sans Condensed Light" pitchFamily="34" charset="0"/>
              </a:rPr>
              <a:t>;</a:t>
            </a:r>
          </a:p>
          <a:p>
            <a:pPr marL="108000" indent="-108000" defTabSz="576000" fontAlgn="ctr">
              <a:lnSpc>
                <a:spcPct val="86000"/>
              </a:lnSpc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282575" algn="l"/>
                <a:tab pos="730250" algn="l"/>
                <a:tab pos="1179513" algn="l"/>
                <a:tab pos="1628775" algn="l"/>
                <a:tab pos="2078038" algn="l"/>
                <a:tab pos="2527300" algn="l"/>
                <a:tab pos="2976563" algn="l"/>
                <a:tab pos="3425825" algn="l"/>
                <a:tab pos="3875088" algn="l"/>
                <a:tab pos="4324350" algn="l"/>
                <a:tab pos="4773613" algn="l"/>
                <a:tab pos="5222875" algn="l"/>
                <a:tab pos="5672138" algn="l"/>
                <a:tab pos="6121400" algn="l"/>
                <a:tab pos="6570663" algn="l"/>
                <a:tab pos="7019925" algn="l"/>
                <a:tab pos="7469188" algn="l"/>
                <a:tab pos="7918450" algn="l"/>
                <a:tab pos="8367713" algn="l"/>
                <a:tab pos="8816975" algn="l"/>
                <a:tab pos="9266238" algn="l"/>
                <a:tab pos="9410700" algn="l"/>
                <a:tab pos="10134600" algn="l"/>
                <a:tab pos="10858500" algn="l"/>
                <a:tab pos="11582400" algn="l"/>
              </a:tabLst>
              <a:defRPr/>
            </a:pPr>
            <a:r>
              <a:rPr lang="ru-RU" altLang="ru-RU" sz="1050" dirty="0">
                <a:solidFill>
                  <a:srgbClr val="2E2E2E"/>
                </a:solidFill>
                <a:latin typeface="Open Sans Condensed Light" pitchFamily="34" charset="0"/>
                <a:cs typeface="Open Sans Condensed Light" pitchFamily="34" charset="0"/>
              </a:rPr>
              <a:t>Согласование </a:t>
            </a:r>
            <a:r>
              <a:rPr lang="ru-RU" altLang="ru-RU" sz="1050" dirty="0" err="1">
                <a:solidFill>
                  <a:srgbClr val="2E2E2E"/>
                </a:solidFill>
                <a:latin typeface="Open Sans Condensed Light" pitchFamily="34" charset="0"/>
                <a:cs typeface="Open Sans Condensed Light" pitchFamily="34" charset="0"/>
              </a:rPr>
              <a:t>инф-ции</a:t>
            </a:r>
            <a:r>
              <a:rPr lang="ru-RU" altLang="ru-RU" sz="1050" dirty="0">
                <a:solidFill>
                  <a:srgbClr val="2E2E2E"/>
                </a:solidFill>
                <a:latin typeface="Open Sans Condensed Light" pitchFamily="34" charset="0"/>
                <a:cs typeface="Open Sans Condensed Light" pitchFamily="34" charset="0"/>
              </a:rPr>
              <a:t> МО</a:t>
            </a:r>
          </a:p>
        </p:txBody>
      </p:sp>
      <p:cxnSp>
        <p:nvCxnSpPr>
          <p:cNvPr id="120" name="Прямая со стрелкой 119"/>
          <p:cNvCxnSpPr>
            <a:cxnSpLocks/>
            <a:stCxn id="139" idx="3"/>
          </p:cNvCxnSpPr>
          <p:nvPr/>
        </p:nvCxnSpPr>
        <p:spPr>
          <a:xfrm>
            <a:off x="5008605" y="3779157"/>
            <a:ext cx="288015" cy="0"/>
          </a:xfrm>
          <a:prstGeom prst="straightConnector1">
            <a:avLst/>
          </a:prstGeom>
          <a:ln w="12700">
            <a:solidFill>
              <a:srgbClr val="BE6732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Прямая со стрелкой 120"/>
          <p:cNvCxnSpPr/>
          <p:nvPr/>
        </p:nvCxnSpPr>
        <p:spPr>
          <a:xfrm flipV="1">
            <a:off x="4619868" y="3028817"/>
            <a:ext cx="324000" cy="4122"/>
          </a:xfrm>
          <a:prstGeom prst="straightConnector1">
            <a:avLst/>
          </a:prstGeom>
          <a:ln w="12700">
            <a:solidFill>
              <a:srgbClr val="BE6732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Прямоугольник 8"/>
          <p:cNvSpPr>
            <a:spLocks noChangeArrowheads="1"/>
          </p:cNvSpPr>
          <p:nvPr/>
        </p:nvSpPr>
        <p:spPr bwMode="auto">
          <a:xfrm>
            <a:off x="4396151" y="2334137"/>
            <a:ext cx="1126049" cy="254601"/>
          </a:xfrm>
          <a:prstGeom prst="rect">
            <a:avLst/>
          </a:prstGeom>
          <a:solidFill>
            <a:srgbClr val="ECD6A5"/>
          </a:solidFill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D0CECE"/>
            </a:outerShdw>
          </a:effectLst>
        </p:spPr>
        <p:txBody>
          <a:bodyPr lIns="77713" tIns="38856" rIns="77713" bIns="38856" anchor="ctr"/>
          <a:lstStyle/>
          <a:p>
            <a:pPr indent="72000" defTabSz="576000" eaLnBrk="0" hangingPunct="0">
              <a:lnSpc>
                <a:spcPct val="86000"/>
              </a:lnSpc>
              <a:buClr>
                <a:srgbClr val="000000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1000" dirty="0">
                <a:latin typeface="Open Sans Condensed Light" pitchFamily="34" charset="0"/>
                <a:cs typeface="Open Sans Condensed Light" pitchFamily="34" charset="0"/>
              </a:rPr>
              <a:t>Публикация на ЕПБС</a:t>
            </a:r>
            <a:endParaRPr lang="ru-RU" altLang="ru-RU" sz="1000" dirty="0">
              <a:solidFill>
                <a:srgbClr val="848484"/>
              </a:solidFill>
              <a:latin typeface="Open Sans Condensed" pitchFamily="34" charset="0"/>
              <a:ea typeface="Open Sans Condensed" pitchFamily="34" charset="0"/>
              <a:cs typeface="Open Sans Condensed" pitchFamily="34" charset="0"/>
            </a:endParaRPr>
          </a:p>
        </p:txBody>
      </p:sp>
      <p:cxnSp>
        <p:nvCxnSpPr>
          <p:cNvPr id="123" name="Прямая со стрелкой 122"/>
          <p:cNvCxnSpPr>
            <a:stCxn id="140" idx="0"/>
          </p:cNvCxnSpPr>
          <p:nvPr/>
        </p:nvCxnSpPr>
        <p:spPr>
          <a:xfrm flipH="1" flipV="1">
            <a:off x="1319230" y="4074889"/>
            <a:ext cx="3727" cy="200034"/>
          </a:xfrm>
          <a:prstGeom prst="straightConnector1">
            <a:avLst/>
          </a:prstGeom>
          <a:ln w="25400">
            <a:solidFill>
              <a:srgbClr val="BE673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Прямая со стрелкой 123"/>
          <p:cNvCxnSpPr>
            <a:stCxn id="141" idx="0"/>
          </p:cNvCxnSpPr>
          <p:nvPr/>
        </p:nvCxnSpPr>
        <p:spPr>
          <a:xfrm flipH="1" flipV="1">
            <a:off x="1319230" y="3370557"/>
            <a:ext cx="3727" cy="184927"/>
          </a:xfrm>
          <a:prstGeom prst="straightConnector1">
            <a:avLst/>
          </a:prstGeom>
          <a:ln w="25400">
            <a:solidFill>
              <a:srgbClr val="BE673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Прямая со стрелкой 124"/>
          <p:cNvCxnSpPr>
            <a:stCxn id="126" idx="0"/>
          </p:cNvCxnSpPr>
          <p:nvPr/>
        </p:nvCxnSpPr>
        <p:spPr>
          <a:xfrm flipV="1">
            <a:off x="1322957" y="1927136"/>
            <a:ext cx="1881562" cy="908909"/>
          </a:xfrm>
          <a:prstGeom prst="straightConnector1">
            <a:avLst/>
          </a:prstGeom>
          <a:ln w="25400">
            <a:solidFill>
              <a:srgbClr val="BE673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Прямоугольник 8"/>
          <p:cNvSpPr>
            <a:spLocks noChangeArrowheads="1"/>
          </p:cNvSpPr>
          <p:nvPr/>
        </p:nvSpPr>
        <p:spPr bwMode="auto">
          <a:xfrm>
            <a:off x="372373" y="2836045"/>
            <a:ext cx="1901167" cy="540000"/>
          </a:xfrm>
          <a:prstGeom prst="rect">
            <a:avLst/>
          </a:prstGeom>
          <a:solidFill>
            <a:srgbClr val="548235">
              <a:alpha val="37000"/>
            </a:srgbClr>
          </a:solidFill>
          <a:ln w="952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>
            <a:outerShdw sx="999" sy="999" algn="ctr" rotWithShape="0">
              <a:srgbClr val="D0CECE"/>
            </a:outerShdw>
          </a:effectLst>
        </p:spPr>
        <p:txBody>
          <a:bodyPr lIns="77713" tIns="0" rIns="77713" bIns="0" anchor="ctr"/>
          <a:lstStyle/>
          <a:p>
            <a:pPr marL="108000" defTabSz="576000" fontAlgn="ctr">
              <a:lnSpc>
                <a:spcPct val="86000"/>
              </a:lnSpc>
              <a:spcBef>
                <a:spcPts val="600"/>
              </a:spcBef>
              <a:buClr>
                <a:srgbClr val="000000"/>
              </a:buClr>
              <a:buSzPct val="100000"/>
              <a:tabLst>
                <a:tab pos="282575" algn="l"/>
                <a:tab pos="730250" algn="l"/>
                <a:tab pos="1179513" algn="l"/>
                <a:tab pos="1628775" algn="l"/>
                <a:tab pos="2078038" algn="l"/>
                <a:tab pos="2527300" algn="l"/>
                <a:tab pos="2976563" algn="l"/>
                <a:tab pos="3425825" algn="l"/>
                <a:tab pos="3875088" algn="l"/>
                <a:tab pos="4324350" algn="l"/>
                <a:tab pos="4773613" algn="l"/>
                <a:tab pos="5222875" algn="l"/>
                <a:tab pos="5672138" algn="l"/>
                <a:tab pos="6121400" algn="l"/>
                <a:tab pos="6570663" algn="l"/>
                <a:tab pos="7019925" algn="l"/>
                <a:tab pos="7469188" algn="l"/>
                <a:tab pos="7918450" algn="l"/>
                <a:tab pos="8367713" algn="l"/>
                <a:tab pos="8816975" algn="l"/>
                <a:tab pos="9266238" algn="l"/>
                <a:tab pos="9410700" algn="l"/>
                <a:tab pos="10134600" algn="l"/>
                <a:tab pos="10858500" algn="l"/>
                <a:tab pos="11582400" algn="l"/>
              </a:tabLst>
              <a:defRPr/>
            </a:pPr>
            <a:r>
              <a:rPr lang="ru-RU" altLang="ru-RU" sz="1200" b="1" dirty="0">
                <a:solidFill>
                  <a:srgbClr val="2E2E2E"/>
                </a:solidFill>
                <a:latin typeface="Open Sans Condensed" pitchFamily="34" charset="0"/>
                <a:cs typeface="Open Sans Condensed" pitchFamily="34" charset="0"/>
              </a:rPr>
              <a:t>ФО субъекта</a:t>
            </a:r>
          </a:p>
          <a:p>
            <a:pPr marL="108000" defTabSz="576000" fontAlgn="ctr">
              <a:lnSpc>
                <a:spcPct val="86000"/>
              </a:lnSpc>
              <a:buClr>
                <a:srgbClr val="000000"/>
              </a:buClr>
              <a:buSzPct val="100000"/>
              <a:tabLst>
                <a:tab pos="282575" algn="l"/>
                <a:tab pos="730250" algn="l"/>
                <a:tab pos="1179513" algn="l"/>
                <a:tab pos="1628775" algn="l"/>
                <a:tab pos="2078038" algn="l"/>
                <a:tab pos="2527300" algn="l"/>
                <a:tab pos="2976563" algn="l"/>
                <a:tab pos="3425825" algn="l"/>
                <a:tab pos="3875088" algn="l"/>
                <a:tab pos="4324350" algn="l"/>
                <a:tab pos="4773613" algn="l"/>
                <a:tab pos="5222875" algn="l"/>
                <a:tab pos="5672138" algn="l"/>
                <a:tab pos="6121400" algn="l"/>
                <a:tab pos="6570663" algn="l"/>
                <a:tab pos="7019925" algn="l"/>
                <a:tab pos="7469188" algn="l"/>
                <a:tab pos="7918450" algn="l"/>
                <a:tab pos="8367713" algn="l"/>
                <a:tab pos="8816975" algn="l"/>
                <a:tab pos="9266238" algn="l"/>
                <a:tab pos="9410700" algn="l"/>
                <a:tab pos="10134600" algn="l"/>
                <a:tab pos="10858500" algn="l"/>
                <a:tab pos="11582400" algn="l"/>
              </a:tabLst>
              <a:defRPr/>
            </a:pPr>
            <a:endParaRPr lang="ru-RU" altLang="ru-RU" sz="500" dirty="0">
              <a:solidFill>
                <a:srgbClr val="2E2E2E"/>
              </a:solidFill>
              <a:latin typeface="Open Sans Condensed Light" pitchFamily="34" charset="0"/>
              <a:cs typeface="Open Sans Condensed Light" pitchFamily="34" charset="0"/>
            </a:endParaRPr>
          </a:p>
          <a:p>
            <a:pPr marL="108000" indent="-108000" defTabSz="576000" fontAlgn="ctr">
              <a:lnSpc>
                <a:spcPct val="50000"/>
              </a:lnSpc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282575" algn="l"/>
                <a:tab pos="730250" algn="l"/>
                <a:tab pos="1179513" algn="l"/>
                <a:tab pos="1628775" algn="l"/>
                <a:tab pos="2078038" algn="l"/>
                <a:tab pos="2527300" algn="l"/>
                <a:tab pos="2976563" algn="l"/>
                <a:tab pos="3425825" algn="l"/>
                <a:tab pos="3875088" algn="l"/>
                <a:tab pos="4324350" algn="l"/>
                <a:tab pos="4773613" algn="l"/>
                <a:tab pos="5222875" algn="l"/>
                <a:tab pos="5672138" algn="l"/>
                <a:tab pos="6121400" algn="l"/>
                <a:tab pos="6570663" algn="l"/>
                <a:tab pos="7019925" algn="l"/>
                <a:tab pos="7469188" algn="l"/>
                <a:tab pos="7918450" algn="l"/>
                <a:tab pos="8367713" algn="l"/>
                <a:tab pos="8816975" algn="l"/>
                <a:tab pos="9266238" algn="l"/>
                <a:tab pos="9410700" algn="l"/>
                <a:tab pos="10134600" algn="l"/>
                <a:tab pos="10858500" algn="l"/>
                <a:tab pos="11582400" algn="l"/>
              </a:tabLst>
              <a:defRPr/>
            </a:pPr>
            <a:r>
              <a:rPr lang="ru-RU" altLang="ru-RU" sz="1050" dirty="0">
                <a:solidFill>
                  <a:srgbClr val="2E2E2E"/>
                </a:solidFill>
                <a:latin typeface="Open Sans Condensed Light" pitchFamily="34" charset="0"/>
                <a:cs typeface="Open Sans Condensed Light" pitchFamily="34" charset="0"/>
              </a:rPr>
              <a:t>Формирование информации;</a:t>
            </a:r>
          </a:p>
          <a:p>
            <a:pPr marL="108000" indent="-108000" defTabSz="576000" fontAlgn="ctr">
              <a:lnSpc>
                <a:spcPct val="86000"/>
              </a:lnSpc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282575" algn="l"/>
                <a:tab pos="730250" algn="l"/>
                <a:tab pos="1179513" algn="l"/>
                <a:tab pos="1628775" algn="l"/>
                <a:tab pos="2078038" algn="l"/>
                <a:tab pos="2527300" algn="l"/>
                <a:tab pos="2976563" algn="l"/>
                <a:tab pos="3425825" algn="l"/>
                <a:tab pos="3875088" algn="l"/>
                <a:tab pos="4324350" algn="l"/>
                <a:tab pos="4773613" algn="l"/>
                <a:tab pos="5222875" algn="l"/>
                <a:tab pos="5672138" algn="l"/>
                <a:tab pos="6121400" algn="l"/>
                <a:tab pos="6570663" algn="l"/>
                <a:tab pos="7019925" algn="l"/>
                <a:tab pos="7469188" algn="l"/>
                <a:tab pos="7918450" algn="l"/>
                <a:tab pos="8367713" algn="l"/>
                <a:tab pos="8816975" algn="l"/>
                <a:tab pos="9266238" algn="l"/>
                <a:tab pos="9410700" algn="l"/>
                <a:tab pos="10134600" algn="l"/>
                <a:tab pos="10858500" algn="l"/>
                <a:tab pos="11582400" algn="l"/>
              </a:tabLst>
              <a:defRPr/>
            </a:pPr>
            <a:r>
              <a:rPr lang="ru-RU" altLang="ru-RU" sz="1050" dirty="0">
                <a:solidFill>
                  <a:srgbClr val="2E2E2E"/>
                </a:solidFill>
                <a:latin typeface="Open Sans Condensed Light" pitchFamily="34" charset="0"/>
                <a:cs typeface="Open Sans Condensed Light" pitchFamily="34" charset="0"/>
              </a:rPr>
              <a:t>Обработка информации</a:t>
            </a:r>
          </a:p>
        </p:txBody>
      </p:sp>
      <p:sp>
        <p:nvSpPr>
          <p:cNvPr id="127" name="Прямоугольник 8"/>
          <p:cNvSpPr>
            <a:spLocks noChangeArrowheads="1"/>
          </p:cNvSpPr>
          <p:nvPr/>
        </p:nvSpPr>
        <p:spPr bwMode="auto">
          <a:xfrm>
            <a:off x="1335789" y="2492502"/>
            <a:ext cx="1126049" cy="254601"/>
          </a:xfrm>
          <a:prstGeom prst="wedgeRectCallout">
            <a:avLst>
              <a:gd name="adj1" fmla="val 24762"/>
              <a:gd name="adj2" fmla="val 2050"/>
            </a:avLst>
          </a:prstGeom>
          <a:solidFill>
            <a:srgbClr val="ECD6A5"/>
          </a:solidFill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D0CECE"/>
            </a:outerShdw>
          </a:effectLst>
        </p:spPr>
        <p:txBody>
          <a:bodyPr lIns="77713" tIns="38856" rIns="77713" bIns="38856" anchor="ctr"/>
          <a:lstStyle/>
          <a:p>
            <a:pPr indent="72000" defTabSz="576000" eaLnBrk="0" hangingPunct="0">
              <a:lnSpc>
                <a:spcPct val="86000"/>
              </a:lnSpc>
              <a:buClr>
                <a:srgbClr val="000000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1000" dirty="0">
                <a:latin typeface="Open Sans Condensed Light" pitchFamily="34" charset="0"/>
                <a:cs typeface="Open Sans Condensed Light" pitchFamily="34" charset="0"/>
              </a:rPr>
              <a:t>Публикация на ЕПБС</a:t>
            </a:r>
            <a:endParaRPr lang="ru-RU" altLang="ru-RU" sz="1000" dirty="0">
              <a:solidFill>
                <a:srgbClr val="848484"/>
              </a:solidFill>
              <a:latin typeface="Open Sans Condensed" pitchFamily="34" charset="0"/>
              <a:ea typeface="Open Sans Condensed" pitchFamily="34" charset="0"/>
              <a:cs typeface="Open Sans Condensed" pitchFamily="34" charset="0"/>
            </a:endParaRPr>
          </a:p>
        </p:txBody>
      </p:sp>
      <p:sp>
        <p:nvSpPr>
          <p:cNvPr id="128" name="Прямоугольник 8"/>
          <p:cNvSpPr>
            <a:spLocks noChangeArrowheads="1"/>
          </p:cNvSpPr>
          <p:nvPr/>
        </p:nvSpPr>
        <p:spPr bwMode="auto">
          <a:xfrm>
            <a:off x="207005" y="3351511"/>
            <a:ext cx="1126049" cy="254601"/>
          </a:xfrm>
          <a:prstGeom prst="wedgeRectCallout">
            <a:avLst>
              <a:gd name="adj1" fmla="val 24762"/>
              <a:gd name="adj2" fmla="val 2050"/>
            </a:avLst>
          </a:prstGeom>
          <a:noFill/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D0CECE"/>
            </a:outerShdw>
          </a:effectLst>
        </p:spPr>
        <p:txBody>
          <a:bodyPr lIns="77713" tIns="38856" rIns="77713" bIns="38856" anchor="ctr"/>
          <a:lstStyle/>
          <a:p>
            <a:pPr indent="72000" defTabSz="576000" eaLnBrk="0" hangingPunct="0">
              <a:lnSpc>
                <a:spcPct val="86000"/>
              </a:lnSpc>
              <a:buClr>
                <a:srgbClr val="000000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1000" dirty="0">
                <a:latin typeface="Open Sans Condensed Light" pitchFamily="34" charset="0"/>
                <a:cs typeface="Open Sans Condensed Light" pitchFamily="34" charset="0"/>
              </a:rPr>
              <a:t>На публикацию</a:t>
            </a:r>
            <a:endParaRPr lang="ru-RU" altLang="ru-RU" sz="1000" dirty="0">
              <a:solidFill>
                <a:srgbClr val="848484"/>
              </a:solidFill>
              <a:latin typeface="Open Sans Condensed" pitchFamily="34" charset="0"/>
              <a:ea typeface="Open Sans Condensed" pitchFamily="34" charset="0"/>
              <a:cs typeface="Open Sans Condensed" pitchFamily="34" charset="0"/>
            </a:endParaRPr>
          </a:p>
        </p:txBody>
      </p:sp>
      <p:sp>
        <p:nvSpPr>
          <p:cNvPr id="129" name="Прямоугольник 8"/>
          <p:cNvSpPr>
            <a:spLocks noChangeArrowheads="1"/>
          </p:cNvSpPr>
          <p:nvPr/>
        </p:nvSpPr>
        <p:spPr bwMode="auto">
          <a:xfrm>
            <a:off x="214956" y="4074179"/>
            <a:ext cx="1126049" cy="254601"/>
          </a:xfrm>
          <a:prstGeom prst="wedgeRectCallout">
            <a:avLst>
              <a:gd name="adj1" fmla="val 24762"/>
              <a:gd name="adj2" fmla="val 2050"/>
            </a:avLst>
          </a:prstGeom>
          <a:noFill/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D0CECE"/>
            </a:outerShdw>
          </a:effectLst>
        </p:spPr>
        <p:txBody>
          <a:bodyPr lIns="77713" tIns="38856" rIns="77713" bIns="38856" anchor="ctr"/>
          <a:lstStyle/>
          <a:p>
            <a:pPr indent="72000" defTabSz="576000" eaLnBrk="0" hangingPunct="0">
              <a:lnSpc>
                <a:spcPct val="86000"/>
              </a:lnSpc>
              <a:buClr>
                <a:srgbClr val="000000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1000" dirty="0">
                <a:latin typeface="Open Sans Condensed Light" pitchFamily="34" charset="0"/>
                <a:cs typeface="Open Sans Condensed Light" pitchFamily="34" charset="0"/>
              </a:rPr>
              <a:t>На публикацию</a:t>
            </a:r>
            <a:endParaRPr lang="ru-RU" altLang="ru-RU" sz="1000" dirty="0">
              <a:solidFill>
                <a:srgbClr val="848484"/>
              </a:solidFill>
              <a:latin typeface="Open Sans Condensed" pitchFamily="34" charset="0"/>
              <a:ea typeface="Open Sans Condensed" pitchFamily="34" charset="0"/>
              <a:cs typeface="Open Sans Condensed" pitchFamily="34" charset="0"/>
            </a:endParaRPr>
          </a:p>
        </p:txBody>
      </p:sp>
      <p:cxnSp>
        <p:nvCxnSpPr>
          <p:cNvPr id="130" name="Прямая соединительная линия 129"/>
          <p:cNvCxnSpPr/>
          <p:nvPr/>
        </p:nvCxnSpPr>
        <p:spPr>
          <a:xfrm>
            <a:off x="5911314" y="1977091"/>
            <a:ext cx="216000" cy="0"/>
          </a:xfrm>
          <a:prstGeom prst="line">
            <a:avLst/>
          </a:prstGeom>
          <a:ln w="25400">
            <a:solidFill>
              <a:srgbClr val="BE67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Прямая соединительная линия 130"/>
          <p:cNvCxnSpPr/>
          <p:nvPr/>
        </p:nvCxnSpPr>
        <p:spPr>
          <a:xfrm>
            <a:off x="5924725" y="2604979"/>
            <a:ext cx="216000" cy="0"/>
          </a:xfrm>
          <a:prstGeom prst="line">
            <a:avLst/>
          </a:prstGeom>
          <a:ln w="25400">
            <a:solidFill>
              <a:srgbClr val="BE67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Прямая соединительная линия 131"/>
          <p:cNvCxnSpPr/>
          <p:nvPr/>
        </p:nvCxnSpPr>
        <p:spPr>
          <a:xfrm>
            <a:off x="5917410" y="3219455"/>
            <a:ext cx="216000" cy="0"/>
          </a:xfrm>
          <a:prstGeom prst="line">
            <a:avLst/>
          </a:prstGeom>
          <a:ln w="25400">
            <a:solidFill>
              <a:srgbClr val="BE67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Прямая соединительная линия 132"/>
          <p:cNvCxnSpPr/>
          <p:nvPr/>
        </p:nvCxnSpPr>
        <p:spPr>
          <a:xfrm>
            <a:off x="5924725" y="3848563"/>
            <a:ext cx="216000" cy="0"/>
          </a:xfrm>
          <a:prstGeom prst="line">
            <a:avLst/>
          </a:prstGeom>
          <a:ln w="25400">
            <a:solidFill>
              <a:srgbClr val="BE67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Прямоугольник 8"/>
          <p:cNvSpPr>
            <a:spLocks noChangeArrowheads="1"/>
          </p:cNvSpPr>
          <p:nvPr/>
        </p:nvSpPr>
        <p:spPr bwMode="auto">
          <a:xfrm>
            <a:off x="2866770" y="3464157"/>
            <a:ext cx="2141835" cy="630000"/>
          </a:xfrm>
          <a:prstGeom prst="rect">
            <a:avLst/>
          </a:prstGeom>
          <a:solidFill>
            <a:srgbClr val="548235">
              <a:alpha val="37000"/>
            </a:srgbClr>
          </a:solidFill>
          <a:ln w="952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>
            <a:outerShdw sx="999" sy="999" algn="ctr" rotWithShape="0">
              <a:srgbClr val="D0CECE"/>
            </a:outerShdw>
          </a:effectLst>
        </p:spPr>
        <p:txBody>
          <a:bodyPr lIns="77713" tIns="38856" rIns="77713" bIns="38856" anchor="ctr"/>
          <a:lstStyle/>
          <a:p>
            <a:pPr marL="108000" defTabSz="576000" fontAlgn="ctr">
              <a:lnSpc>
                <a:spcPct val="86000"/>
              </a:lnSpc>
              <a:buClr>
                <a:srgbClr val="000000"/>
              </a:buClr>
              <a:buSzPct val="100000"/>
              <a:tabLst>
                <a:tab pos="282575" algn="l"/>
                <a:tab pos="730250" algn="l"/>
                <a:tab pos="1179513" algn="l"/>
                <a:tab pos="1628775" algn="l"/>
                <a:tab pos="2078038" algn="l"/>
                <a:tab pos="2527300" algn="l"/>
                <a:tab pos="2976563" algn="l"/>
                <a:tab pos="3425825" algn="l"/>
                <a:tab pos="3875088" algn="l"/>
                <a:tab pos="4324350" algn="l"/>
                <a:tab pos="4773613" algn="l"/>
                <a:tab pos="5222875" algn="l"/>
                <a:tab pos="5672138" algn="l"/>
                <a:tab pos="6121400" algn="l"/>
                <a:tab pos="6570663" algn="l"/>
                <a:tab pos="7019925" algn="l"/>
                <a:tab pos="7469188" algn="l"/>
                <a:tab pos="7918450" algn="l"/>
                <a:tab pos="8367713" algn="l"/>
                <a:tab pos="8816975" algn="l"/>
                <a:tab pos="9266238" algn="l"/>
                <a:tab pos="9410700" algn="l"/>
                <a:tab pos="10134600" algn="l"/>
                <a:tab pos="10858500" algn="l"/>
                <a:tab pos="11582400" algn="l"/>
              </a:tabLst>
              <a:defRPr/>
            </a:pPr>
            <a:r>
              <a:rPr lang="ru-RU" altLang="ru-RU" sz="1200" b="1" dirty="0">
                <a:solidFill>
                  <a:srgbClr val="2E2E2E"/>
                </a:solidFill>
                <a:latin typeface="Open Sans Condensed" pitchFamily="34" charset="0"/>
                <a:cs typeface="Open Sans Condensed" pitchFamily="34" charset="0"/>
              </a:rPr>
              <a:t>ФО МО</a:t>
            </a:r>
          </a:p>
          <a:p>
            <a:pPr marL="108000" defTabSz="576000" fontAlgn="ctr">
              <a:lnSpc>
                <a:spcPct val="86000"/>
              </a:lnSpc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282575" algn="l"/>
                <a:tab pos="730250" algn="l"/>
                <a:tab pos="1179513" algn="l"/>
                <a:tab pos="1628775" algn="l"/>
                <a:tab pos="2078038" algn="l"/>
                <a:tab pos="2527300" algn="l"/>
                <a:tab pos="2976563" algn="l"/>
                <a:tab pos="3425825" algn="l"/>
                <a:tab pos="3875088" algn="l"/>
                <a:tab pos="4324350" algn="l"/>
                <a:tab pos="4773613" algn="l"/>
                <a:tab pos="5222875" algn="l"/>
                <a:tab pos="5672138" algn="l"/>
                <a:tab pos="6121400" algn="l"/>
                <a:tab pos="6570663" algn="l"/>
                <a:tab pos="7019925" algn="l"/>
                <a:tab pos="7469188" algn="l"/>
                <a:tab pos="7918450" algn="l"/>
                <a:tab pos="8367713" algn="l"/>
                <a:tab pos="8816975" algn="l"/>
                <a:tab pos="9266238" algn="l"/>
                <a:tab pos="9410700" algn="l"/>
                <a:tab pos="10134600" algn="l"/>
                <a:tab pos="10858500" algn="l"/>
                <a:tab pos="11582400" algn="l"/>
              </a:tabLst>
              <a:defRPr/>
            </a:pPr>
            <a:endParaRPr lang="ru-RU" altLang="ru-RU" sz="500" dirty="0">
              <a:solidFill>
                <a:srgbClr val="2E2E2E"/>
              </a:solidFill>
              <a:latin typeface="Open Sans Condensed Light" pitchFamily="34" charset="0"/>
              <a:cs typeface="Open Sans Condensed Light" pitchFamily="34" charset="0"/>
            </a:endParaRPr>
          </a:p>
          <a:p>
            <a:pPr marL="108000" indent="-108000" defTabSz="576000" fontAlgn="ctr">
              <a:lnSpc>
                <a:spcPct val="50000"/>
              </a:lnSpc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282575" algn="l"/>
                <a:tab pos="730250" algn="l"/>
                <a:tab pos="1179513" algn="l"/>
                <a:tab pos="1628775" algn="l"/>
                <a:tab pos="2078038" algn="l"/>
                <a:tab pos="2527300" algn="l"/>
                <a:tab pos="2976563" algn="l"/>
                <a:tab pos="3425825" algn="l"/>
                <a:tab pos="3875088" algn="l"/>
                <a:tab pos="4324350" algn="l"/>
                <a:tab pos="4773613" algn="l"/>
                <a:tab pos="5222875" algn="l"/>
                <a:tab pos="5672138" algn="l"/>
                <a:tab pos="6121400" algn="l"/>
                <a:tab pos="6570663" algn="l"/>
                <a:tab pos="7019925" algn="l"/>
                <a:tab pos="7469188" algn="l"/>
                <a:tab pos="7918450" algn="l"/>
                <a:tab pos="8367713" algn="l"/>
                <a:tab pos="8816975" algn="l"/>
                <a:tab pos="9266238" algn="l"/>
                <a:tab pos="9410700" algn="l"/>
                <a:tab pos="10134600" algn="l"/>
                <a:tab pos="10858500" algn="l"/>
                <a:tab pos="11582400" algn="l"/>
              </a:tabLst>
              <a:defRPr/>
            </a:pPr>
            <a:r>
              <a:rPr lang="ru-RU" altLang="ru-RU" sz="1050" dirty="0">
                <a:solidFill>
                  <a:srgbClr val="2E2E2E"/>
                </a:solidFill>
                <a:latin typeface="Open Sans Condensed Light" pitchFamily="34" charset="0"/>
                <a:cs typeface="Open Sans Condensed Light" pitchFamily="34" charset="0"/>
              </a:rPr>
              <a:t>Формирование информации;</a:t>
            </a:r>
          </a:p>
          <a:p>
            <a:pPr marL="108000" indent="-108000" defTabSz="576000" fontAlgn="ctr">
              <a:lnSpc>
                <a:spcPct val="86000"/>
              </a:lnSpc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282575" algn="l"/>
                <a:tab pos="730250" algn="l"/>
                <a:tab pos="1179513" algn="l"/>
                <a:tab pos="1628775" algn="l"/>
                <a:tab pos="2078038" algn="l"/>
                <a:tab pos="2527300" algn="l"/>
                <a:tab pos="2976563" algn="l"/>
                <a:tab pos="3425825" algn="l"/>
                <a:tab pos="3875088" algn="l"/>
                <a:tab pos="4324350" algn="l"/>
                <a:tab pos="4773613" algn="l"/>
                <a:tab pos="5222875" algn="l"/>
                <a:tab pos="5672138" algn="l"/>
                <a:tab pos="6121400" algn="l"/>
                <a:tab pos="6570663" algn="l"/>
                <a:tab pos="7019925" algn="l"/>
                <a:tab pos="7469188" algn="l"/>
                <a:tab pos="7918450" algn="l"/>
                <a:tab pos="8367713" algn="l"/>
                <a:tab pos="8816975" algn="l"/>
                <a:tab pos="9266238" algn="l"/>
                <a:tab pos="9410700" algn="l"/>
                <a:tab pos="10134600" algn="l"/>
                <a:tab pos="10858500" algn="l"/>
                <a:tab pos="11582400" algn="l"/>
              </a:tabLst>
              <a:defRPr/>
            </a:pPr>
            <a:r>
              <a:rPr lang="ru-RU" altLang="ru-RU" sz="1050" dirty="0">
                <a:solidFill>
                  <a:srgbClr val="2E2E2E"/>
                </a:solidFill>
                <a:latin typeface="Open Sans Condensed Light" pitchFamily="34" charset="0"/>
                <a:cs typeface="Open Sans Condensed Light" pitchFamily="34" charset="0"/>
              </a:rPr>
              <a:t>Обработка информации</a:t>
            </a:r>
          </a:p>
        </p:txBody>
      </p:sp>
      <p:sp>
        <p:nvSpPr>
          <p:cNvPr id="140" name="Прямоугольник 8"/>
          <p:cNvSpPr>
            <a:spLocks noChangeArrowheads="1"/>
          </p:cNvSpPr>
          <p:nvPr/>
        </p:nvSpPr>
        <p:spPr bwMode="auto">
          <a:xfrm>
            <a:off x="372373" y="4274923"/>
            <a:ext cx="1901167" cy="540000"/>
          </a:xfrm>
          <a:prstGeom prst="rect">
            <a:avLst/>
          </a:prstGeom>
          <a:solidFill>
            <a:srgbClr val="548235">
              <a:alpha val="37000"/>
            </a:srgbClr>
          </a:solidFill>
          <a:ln w="952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>
            <a:outerShdw sx="999" sy="999" algn="ctr" rotWithShape="0">
              <a:srgbClr val="D0CECE"/>
            </a:outerShdw>
          </a:effectLst>
        </p:spPr>
        <p:txBody>
          <a:bodyPr lIns="77713" tIns="38856" rIns="77713" bIns="38856" anchor="ctr"/>
          <a:lstStyle/>
          <a:p>
            <a:pPr marL="108000" defTabSz="576000" fontAlgn="ctr">
              <a:lnSpc>
                <a:spcPct val="86000"/>
              </a:lnSpc>
              <a:buClr>
                <a:srgbClr val="000000"/>
              </a:buClr>
              <a:buSzPct val="100000"/>
              <a:tabLst>
                <a:tab pos="282575" algn="l"/>
                <a:tab pos="730250" algn="l"/>
                <a:tab pos="1179513" algn="l"/>
                <a:tab pos="1628775" algn="l"/>
                <a:tab pos="2078038" algn="l"/>
                <a:tab pos="2527300" algn="l"/>
                <a:tab pos="2976563" algn="l"/>
                <a:tab pos="3425825" algn="l"/>
                <a:tab pos="3875088" algn="l"/>
                <a:tab pos="4324350" algn="l"/>
                <a:tab pos="4773613" algn="l"/>
                <a:tab pos="5222875" algn="l"/>
                <a:tab pos="5672138" algn="l"/>
                <a:tab pos="6121400" algn="l"/>
                <a:tab pos="6570663" algn="l"/>
                <a:tab pos="7019925" algn="l"/>
                <a:tab pos="7469188" algn="l"/>
                <a:tab pos="7918450" algn="l"/>
                <a:tab pos="8367713" algn="l"/>
                <a:tab pos="8816975" algn="l"/>
                <a:tab pos="9266238" algn="l"/>
                <a:tab pos="9410700" algn="l"/>
                <a:tab pos="10134600" algn="l"/>
                <a:tab pos="10858500" algn="l"/>
                <a:tab pos="11582400" algn="l"/>
              </a:tabLst>
              <a:defRPr/>
            </a:pPr>
            <a:r>
              <a:rPr lang="ru-RU" altLang="ru-RU" sz="1200" b="1" dirty="0">
                <a:solidFill>
                  <a:srgbClr val="2E2E2E"/>
                </a:solidFill>
                <a:latin typeface="Open Sans Condensed" pitchFamily="34" charset="0"/>
                <a:cs typeface="Open Sans Condensed" pitchFamily="34" charset="0"/>
              </a:rPr>
              <a:t>ФО поселений</a:t>
            </a:r>
          </a:p>
          <a:p>
            <a:pPr marL="108000" defTabSz="576000" fontAlgn="ctr">
              <a:lnSpc>
                <a:spcPct val="86000"/>
              </a:lnSpc>
              <a:buClr>
                <a:srgbClr val="000000"/>
              </a:buClr>
              <a:buSzPct val="100000"/>
              <a:tabLst>
                <a:tab pos="282575" algn="l"/>
                <a:tab pos="730250" algn="l"/>
                <a:tab pos="1179513" algn="l"/>
                <a:tab pos="1628775" algn="l"/>
                <a:tab pos="2078038" algn="l"/>
                <a:tab pos="2527300" algn="l"/>
                <a:tab pos="2976563" algn="l"/>
                <a:tab pos="3425825" algn="l"/>
                <a:tab pos="3875088" algn="l"/>
                <a:tab pos="4324350" algn="l"/>
                <a:tab pos="4773613" algn="l"/>
                <a:tab pos="5222875" algn="l"/>
                <a:tab pos="5672138" algn="l"/>
                <a:tab pos="6121400" algn="l"/>
                <a:tab pos="6570663" algn="l"/>
                <a:tab pos="7019925" algn="l"/>
                <a:tab pos="7469188" algn="l"/>
                <a:tab pos="7918450" algn="l"/>
                <a:tab pos="8367713" algn="l"/>
                <a:tab pos="8816975" algn="l"/>
                <a:tab pos="9266238" algn="l"/>
                <a:tab pos="9410700" algn="l"/>
                <a:tab pos="10134600" algn="l"/>
                <a:tab pos="10858500" algn="l"/>
                <a:tab pos="11582400" algn="l"/>
              </a:tabLst>
              <a:defRPr/>
            </a:pPr>
            <a:endParaRPr lang="ru-RU" altLang="ru-RU" sz="500" dirty="0">
              <a:solidFill>
                <a:srgbClr val="2E2E2E"/>
              </a:solidFill>
              <a:latin typeface="Open Sans Condensed Light" pitchFamily="34" charset="0"/>
              <a:cs typeface="Open Sans Condensed Light" pitchFamily="34" charset="0"/>
            </a:endParaRPr>
          </a:p>
          <a:p>
            <a:pPr marL="108000" indent="-108000" defTabSz="576000" fontAlgn="ctr">
              <a:lnSpc>
                <a:spcPct val="50000"/>
              </a:lnSpc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282575" algn="l"/>
                <a:tab pos="730250" algn="l"/>
                <a:tab pos="1179513" algn="l"/>
                <a:tab pos="1628775" algn="l"/>
                <a:tab pos="2078038" algn="l"/>
                <a:tab pos="2527300" algn="l"/>
                <a:tab pos="2976563" algn="l"/>
                <a:tab pos="3425825" algn="l"/>
                <a:tab pos="3875088" algn="l"/>
                <a:tab pos="4324350" algn="l"/>
                <a:tab pos="4773613" algn="l"/>
                <a:tab pos="5222875" algn="l"/>
                <a:tab pos="5672138" algn="l"/>
                <a:tab pos="6121400" algn="l"/>
                <a:tab pos="6570663" algn="l"/>
                <a:tab pos="7019925" algn="l"/>
                <a:tab pos="7469188" algn="l"/>
                <a:tab pos="7918450" algn="l"/>
                <a:tab pos="8367713" algn="l"/>
                <a:tab pos="8816975" algn="l"/>
                <a:tab pos="9266238" algn="l"/>
                <a:tab pos="9410700" algn="l"/>
                <a:tab pos="10134600" algn="l"/>
                <a:tab pos="10858500" algn="l"/>
                <a:tab pos="11582400" algn="l"/>
              </a:tabLst>
              <a:defRPr/>
            </a:pPr>
            <a:r>
              <a:rPr lang="ru-RU" altLang="ru-RU" sz="1050" dirty="0">
                <a:solidFill>
                  <a:srgbClr val="2E2E2E"/>
                </a:solidFill>
                <a:latin typeface="Open Sans Condensed Light" pitchFamily="34" charset="0"/>
                <a:cs typeface="Open Sans Condensed Light" pitchFamily="34" charset="0"/>
              </a:rPr>
              <a:t>Формирование информации;</a:t>
            </a:r>
          </a:p>
          <a:p>
            <a:pPr marL="108000" indent="-108000" defTabSz="576000" fontAlgn="ctr">
              <a:lnSpc>
                <a:spcPct val="86000"/>
              </a:lnSpc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282575" algn="l"/>
                <a:tab pos="730250" algn="l"/>
                <a:tab pos="1179513" algn="l"/>
                <a:tab pos="1628775" algn="l"/>
                <a:tab pos="2078038" algn="l"/>
                <a:tab pos="2527300" algn="l"/>
                <a:tab pos="2976563" algn="l"/>
                <a:tab pos="3425825" algn="l"/>
                <a:tab pos="3875088" algn="l"/>
                <a:tab pos="4324350" algn="l"/>
                <a:tab pos="4773613" algn="l"/>
                <a:tab pos="5222875" algn="l"/>
                <a:tab pos="5672138" algn="l"/>
                <a:tab pos="6121400" algn="l"/>
                <a:tab pos="6570663" algn="l"/>
                <a:tab pos="7019925" algn="l"/>
                <a:tab pos="7469188" algn="l"/>
                <a:tab pos="7918450" algn="l"/>
                <a:tab pos="8367713" algn="l"/>
                <a:tab pos="8816975" algn="l"/>
                <a:tab pos="9266238" algn="l"/>
                <a:tab pos="9410700" algn="l"/>
                <a:tab pos="10134600" algn="l"/>
                <a:tab pos="10858500" algn="l"/>
                <a:tab pos="11582400" algn="l"/>
              </a:tabLst>
              <a:defRPr/>
            </a:pPr>
            <a:r>
              <a:rPr lang="ru-RU" altLang="ru-RU" sz="1050" dirty="0">
                <a:solidFill>
                  <a:srgbClr val="2E2E2E"/>
                </a:solidFill>
                <a:latin typeface="Open Sans Condensed Light" pitchFamily="34" charset="0"/>
                <a:cs typeface="Open Sans Condensed Light" pitchFamily="34" charset="0"/>
              </a:rPr>
              <a:t>Обработка информации</a:t>
            </a:r>
          </a:p>
        </p:txBody>
      </p:sp>
      <p:sp>
        <p:nvSpPr>
          <p:cNvPr id="141" name="Прямоугольник 8"/>
          <p:cNvSpPr>
            <a:spLocks noChangeArrowheads="1"/>
          </p:cNvSpPr>
          <p:nvPr/>
        </p:nvSpPr>
        <p:spPr bwMode="auto">
          <a:xfrm>
            <a:off x="372373" y="3555484"/>
            <a:ext cx="1901167" cy="540000"/>
          </a:xfrm>
          <a:prstGeom prst="rect">
            <a:avLst/>
          </a:prstGeom>
          <a:solidFill>
            <a:srgbClr val="548235">
              <a:alpha val="37000"/>
            </a:srgbClr>
          </a:solidFill>
          <a:ln w="952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>
            <a:outerShdw sx="999" sy="999" algn="ctr" rotWithShape="0">
              <a:srgbClr val="D0CECE"/>
            </a:outerShdw>
          </a:effectLst>
        </p:spPr>
        <p:txBody>
          <a:bodyPr lIns="77713" tIns="38856" rIns="77713" bIns="38856" anchor="ctr"/>
          <a:lstStyle/>
          <a:p>
            <a:pPr marL="108000" defTabSz="576000" fontAlgn="ctr">
              <a:lnSpc>
                <a:spcPct val="86000"/>
              </a:lnSpc>
              <a:buClr>
                <a:srgbClr val="000000"/>
              </a:buClr>
              <a:buSzPct val="100000"/>
              <a:tabLst>
                <a:tab pos="282575" algn="l"/>
                <a:tab pos="730250" algn="l"/>
                <a:tab pos="1179513" algn="l"/>
                <a:tab pos="1628775" algn="l"/>
                <a:tab pos="2078038" algn="l"/>
                <a:tab pos="2527300" algn="l"/>
                <a:tab pos="2976563" algn="l"/>
                <a:tab pos="3425825" algn="l"/>
                <a:tab pos="3875088" algn="l"/>
                <a:tab pos="4324350" algn="l"/>
                <a:tab pos="4773613" algn="l"/>
                <a:tab pos="5222875" algn="l"/>
                <a:tab pos="5672138" algn="l"/>
                <a:tab pos="6121400" algn="l"/>
                <a:tab pos="6570663" algn="l"/>
                <a:tab pos="7019925" algn="l"/>
                <a:tab pos="7469188" algn="l"/>
                <a:tab pos="7918450" algn="l"/>
                <a:tab pos="8367713" algn="l"/>
                <a:tab pos="8816975" algn="l"/>
                <a:tab pos="9266238" algn="l"/>
                <a:tab pos="9410700" algn="l"/>
                <a:tab pos="10134600" algn="l"/>
                <a:tab pos="10858500" algn="l"/>
                <a:tab pos="11582400" algn="l"/>
              </a:tabLst>
              <a:defRPr/>
            </a:pPr>
            <a:r>
              <a:rPr lang="ru-RU" altLang="ru-RU" sz="1200" b="1" dirty="0">
                <a:solidFill>
                  <a:srgbClr val="2E2E2E"/>
                </a:solidFill>
                <a:latin typeface="Open Sans Condensed" pitchFamily="34" charset="0"/>
                <a:cs typeface="Open Sans Condensed" pitchFamily="34" charset="0"/>
              </a:rPr>
              <a:t>ФО МО</a:t>
            </a:r>
          </a:p>
          <a:p>
            <a:pPr marL="108000" defTabSz="576000" fontAlgn="ctr">
              <a:lnSpc>
                <a:spcPct val="86000"/>
              </a:lnSpc>
              <a:buClr>
                <a:srgbClr val="000000"/>
              </a:buClr>
              <a:buSzPct val="100000"/>
              <a:tabLst>
                <a:tab pos="282575" algn="l"/>
                <a:tab pos="730250" algn="l"/>
                <a:tab pos="1179513" algn="l"/>
                <a:tab pos="1628775" algn="l"/>
                <a:tab pos="2078038" algn="l"/>
                <a:tab pos="2527300" algn="l"/>
                <a:tab pos="2976563" algn="l"/>
                <a:tab pos="3425825" algn="l"/>
                <a:tab pos="3875088" algn="l"/>
                <a:tab pos="4324350" algn="l"/>
                <a:tab pos="4773613" algn="l"/>
                <a:tab pos="5222875" algn="l"/>
                <a:tab pos="5672138" algn="l"/>
                <a:tab pos="6121400" algn="l"/>
                <a:tab pos="6570663" algn="l"/>
                <a:tab pos="7019925" algn="l"/>
                <a:tab pos="7469188" algn="l"/>
                <a:tab pos="7918450" algn="l"/>
                <a:tab pos="8367713" algn="l"/>
                <a:tab pos="8816975" algn="l"/>
                <a:tab pos="9266238" algn="l"/>
                <a:tab pos="9410700" algn="l"/>
                <a:tab pos="10134600" algn="l"/>
                <a:tab pos="10858500" algn="l"/>
                <a:tab pos="11582400" algn="l"/>
              </a:tabLst>
              <a:defRPr/>
            </a:pPr>
            <a:endParaRPr lang="ru-RU" altLang="ru-RU" sz="500" dirty="0">
              <a:solidFill>
                <a:srgbClr val="2E2E2E"/>
              </a:solidFill>
              <a:latin typeface="Open Sans Condensed Light" pitchFamily="34" charset="0"/>
              <a:cs typeface="Open Sans Condensed Light" pitchFamily="34" charset="0"/>
            </a:endParaRPr>
          </a:p>
          <a:p>
            <a:pPr marL="108000" indent="-108000" defTabSz="576000" fontAlgn="ctr">
              <a:lnSpc>
                <a:spcPct val="50000"/>
              </a:lnSpc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282575" algn="l"/>
                <a:tab pos="730250" algn="l"/>
                <a:tab pos="1179513" algn="l"/>
                <a:tab pos="1628775" algn="l"/>
                <a:tab pos="2078038" algn="l"/>
                <a:tab pos="2527300" algn="l"/>
                <a:tab pos="2976563" algn="l"/>
                <a:tab pos="3425825" algn="l"/>
                <a:tab pos="3875088" algn="l"/>
                <a:tab pos="4324350" algn="l"/>
                <a:tab pos="4773613" algn="l"/>
                <a:tab pos="5222875" algn="l"/>
                <a:tab pos="5672138" algn="l"/>
                <a:tab pos="6121400" algn="l"/>
                <a:tab pos="6570663" algn="l"/>
                <a:tab pos="7019925" algn="l"/>
                <a:tab pos="7469188" algn="l"/>
                <a:tab pos="7918450" algn="l"/>
                <a:tab pos="8367713" algn="l"/>
                <a:tab pos="8816975" algn="l"/>
                <a:tab pos="9266238" algn="l"/>
                <a:tab pos="9410700" algn="l"/>
                <a:tab pos="10134600" algn="l"/>
                <a:tab pos="10858500" algn="l"/>
                <a:tab pos="11582400" algn="l"/>
              </a:tabLst>
              <a:defRPr/>
            </a:pPr>
            <a:r>
              <a:rPr lang="ru-RU" altLang="ru-RU" sz="1050" dirty="0">
                <a:solidFill>
                  <a:srgbClr val="2E2E2E"/>
                </a:solidFill>
                <a:latin typeface="Open Sans Condensed Light" pitchFamily="34" charset="0"/>
                <a:cs typeface="Open Sans Condensed Light" pitchFamily="34" charset="0"/>
              </a:rPr>
              <a:t>Формирование информации;</a:t>
            </a:r>
          </a:p>
          <a:p>
            <a:pPr marL="108000" indent="-108000" defTabSz="576000" fontAlgn="ctr">
              <a:lnSpc>
                <a:spcPct val="86000"/>
              </a:lnSpc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282575" algn="l"/>
                <a:tab pos="730250" algn="l"/>
                <a:tab pos="1179513" algn="l"/>
                <a:tab pos="1628775" algn="l"/>
                <a:tab pos="2078038" algn="l"/>
                <a:tab pos="2527300" algn="l"/>
                <a:tab pos="2976563" algn="l"/>
                <a:tab pos="3425825" algn="l"/>
                <a:tab pos="3875088" algn="l"/>
                <a:tab pos="4324350" algn="l"/>
                <a:tab pos="4773613" algn="l"/>
                <a:tab pos="5222875" algn="l"/>
                <a:tab pos="5672138" algn="l"/>
                <a:tab pos="6121400" algn="l"/>
                <a:tab pos="6570663" algn="l"/>
                <a:tab pos="7019925" algn="l"/>
                <a:tab pos="7469188" algn="l"/>
                <a:tab pos="7918450" algn="l"/>
                <a:tab pos="8367713" algn="l"/>
                <a:tab pos="8816975" algn="l"/>
                <a:tab pos="9266238" algn="l"/>
                <a:tab pos="9410700" algn="l"/>
                <a:tab pos="10134600" algn="l"/>
                <a:tab pos="10858500" algn="l"/>
                <a:tab pos="11582400" algn="l"/>
              </a:tabLst>
              <a:defRPr/>
            </a:pPr>
            <a:r>
              <a:rPr lang="ru-RU" altLang="ru-RU" sz="1050" dirty="0">
                <a:solidFill>
                  <a:srgbClr val="2E2E2E"/>
                </a:solidFill>
                <a:latin typeface="Open Sans Condensed Light" pitchFamily="34" charset="0"/>
                <a:cs typeface="Open Sans Condensed Light" pitchFamily="34" charset="0"/>
              </a:rPr>
              <a:t>Обработка информации</a:t>
            </a:r>
          </a:p>
        </p:txBody>
      </p:sp>
      <p:sp>
        <p:nvSpPr>
          <p:cNvPr id="71" name="Заголовок 1"/>
          <p:cNvSpPr txBox="1">
            <a:spLocks/>
          </p:cNvSpPr>
          <p:nvPr/>
        </p:nvSpPr>
        <p:spPr>
          <a:xfrm>
            <a:off x="2150745" y="128956"/>
            <a:ext cx="9921919" cy="694267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algn="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67" b="1" spc="133">
                <a:solidFill>
                  <a:srgbClr val="1468A4"/>
                </a:solidFill>
                <a:latin typeface="Open Sans Condensed Light" pitchFamily="34" charset="0"/>
                <a:ea typeface="+mj-ea"/>
                <a:cs typeface="+mj-cs"/>
              </a:defRPr>
            </a:lvl1pPr>
            <a:lvl2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2pPr>
            <a:lvl3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3pPr>
            <a:lvl4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4pPr>
            <a:lvl5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5pPr>
            <a:lvl6pPr marL="4572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6pPr>
            <a:lvl7pPr marL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7pPr>
            <a:lvl8pPr marL="13716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8pPr>
            <a:lvl9pPr marL="18288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9pPr>
          </a:lstStyle>
          <a:p>
            <a:r>
              <a:rPr lang="ru-RU" b="0" dirty="0"/>
              <a:t>Приказ Минфина России от 28.12.2016 № 243н</a:t>
            </a:r>
            <a:endParaRPr lang="ru-RU" dirty="0"/>
          </a:p>
        </p:txBody>
      </p:sp>
      <p:sp>
        <p:nvSpPr>
          <p:cNvPr id="75" name="Прямоугольник 74"/>
          <p:cNvSpPr/>
          <p:nvPr/>
        </p:nvSpPr>
        <p:spPr>
          <a:xfrm>
            <a:off x="8547675" y="3529394"/>
            <a:ext cx="3464715" cy="1467209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sz="1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Интеграция и автоматизированный прием информации из подсистем Регионального электронного бюджета</a:t>
            </a:r>
          </a:p>
        </p:txBody>
      </p:sp>
      <p:pic>
        <p:nvPicPr>
          <p:cNvPr id="4100" name="Picture 4" descr="Картинки по запросу восклицательный знак иконка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359" y="2708920"/>
            <a:ext cx="1013048" cy="1025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Номер слайда 14"/>
          <p:cNvSpPr txBox="1">
            <a:spLocks/>
          </p:cNvSpPr>
          <p:nvPr/>
        </p:nvSpPr>
        <p:spPr bwMode="auto">
          <a:xfrm>
            <a:off x="11343223" y="6358492"/>
            <a:ext cx="848783" cy="499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fld id="{51BA138C-FD47-4F1C-9EDD-D3A38432B6E2}" type="slidenum">
              <a:rPr lang="ru-RU" altLang="ru-RU" sz="1867" b="1">
                <a:solidFill>
                  <a:srgbClr val="076583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pPr algn="ctr"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t>5</a:t>
            </a:fld>
            <a:endParaRPr lang="ru-RU" altLang="ru-RU" sz="1867" b="1" dirty="0">
              <a:solidFill>
                <a:srgbClr val="076583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76404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Заголовок 1"/>
          <p:cNvSpPr txBox="1">
            <a:spLocks/>
          </p:cNvSpPr>
          <p:nvPr/>
        </p:nvSpPr>
        <p:spPr>
          <a:xfrm>
            <a:off x="6672064" y="128956"/>
            <a:ext cx="5400600" cy="694267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algn="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67" b="1" spc="133">
                <a:solidFill>
                  <a:srgbClr val="1468A4"/>
                </a:solidFill>
                <a:latin typeface="Open Sans Condensed Light" pitchFamily="34" charset="0"/>
                <a:ea typeface="+mj-ea"/>
                <a:cs typeface="+mj-cs"/>
              </a:defRPr>
            </a:lvl1pPr>
            <a:lvl2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2pPr>
            <a:lvl3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3pPr>
            <a:lvl4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4pPr>
            <a:lvl5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5pPr>
            <a:lvl6pPr marL="4572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6pPr>
            <a:lvl7pPr marL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7pPr>
            <a:lvl8pPr marL="13716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8pPr>
            <a:lvl9pPr marL="18288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9pPr>
          </a:lstStyle>
          <a:p>
            <a:r>
              <a:rPr lang="ru-RU" b="0" dirty="0"/>
              <a:t>Закон о федеральном бюджете на 2018 и плановый период 2019-2020гг</a:t>
            </a:r>
            <a:endParaRPr lang="ru-RU" dirty="0"/>
          </a:p>
        </p:txBody>
      </p:sp>
      <p:sp>
        <p:nvSpPr>
          <p:cNvPr id="48" name="Номер слайда 14"/>
          <p:cNvSpPr txBox="1">
            <a:spLocks/>
          </p:cNvSpPr>
          <p:nvPr/>
        </p:nvSpPr>
        <p:spPr bwMode="auto">
          <a:xfrm>
            <a:off x="11343223" y="6358492"/>
            <a:ext cx="848783" cy="499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fld id="{51BA138C-FD47-4F1C-9EDD-D3A38432B6E2}" type="slidenum">
              <a:rPr lang="ru-RU" altLang="ru-RU" sz="1867" b="1">
                <a:solidFill>
                  <a:srgbClr val="076583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pPr algn="ctr"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t>6</a:t>
            </a:fld>
            <a:endParaRPr lang="ru-RU" altLang="ru-RU" sz="1867" b="1" dirty="0">
              <a:solidFill>
                <a:srgbClr val="076583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A829BB7-C680-405E-84F5-A3E7F4F910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1042828"/>
            <a:ext cx="7553575" cy="5811053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83AA360-6F9A-447B-A3AA-8088FB437F0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3448" y="2302505"/>
            <a:ext cx="4429175" cy="4551376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id="{D6443685-5F52-4DD5-B103-D198EEF40B0F}"/>
              </a:ext>
            </a:extLst>
          </p:cNvPr>
          <p:cNvSpPr/>
          <p:nvPr/>
        </p:nvSpPr>
        <p:spPr>
          <a:xfrm>
            <a:off x="6528048" y="916583"/>
            <a:ext cx="5544617" cy="128828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bg1">
                <a:lumMod val="8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sz="1600" dirty="0">
                <a:solidFill>
                  <a:schemeClr val="tx2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В соответствии с изменениями в Бюджетном кодексе, начиная с проекта закона о Федеральном бюджете на 2018 год и плановый период 2019-2020гг проект закона о бюджете, а также документы и материалы, предоставляемые одновременно с проектом закона о бюджете, будут предоставляться в Государственную думу на едином портале бюджетной системы.</a:t>
            </a:r>
          </a:p>
        </p:txBody>
      </p:sp>
    </p:spTree>
    <p:extLst>
      <p:ext uri="{BB962C8B-B14F-4D97-AF65-F5344CB8AC3E}">
        <p14:creationId xmlns:p14="http://schemas.microsoft.com/office/powerpoint/2010/main" val="27986829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799856" y="128956"/>
            <a:ext cx="7272808" cy="694267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algn="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67" b="1" spc="133">
                <a:solidFill>
                  <a:srgbClr val="1468A4"/>
                </a:solidFill>
                <a:latin typeface="Open Sans Condensed Light" pitchFamily="34" charset="0"/>
                <a:ea typeface="+mj-ea"/>
                <a:cs typeface="+mj-cs"/>
              </a:defRPr>
            </a:lvl1pPr>
            <a:lvl2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2pPr>
            <a:lvl3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3pPr>
            <a:lvl4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4pPr>
            <a:lvl5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5pPr>
            <a:lvl6pPr marL="4572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6pPr>
            <a:lvl7pPr marL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7pPr>
            <a:lvl8pPr marL="13716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8pPr>
            <a:lvl9pPr marL="18288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9pPr>
          </a:lstStyle>
          <a:p>
            <a:r>
              <a:rPr lang="ru-RU" b="0" dirty="0"/>
              <a:t>Минфин России разрабатывает стандарты для информационных ресурсов публично – </a:t>
            </a:r>
          </a:p>
          <a:p>
            <a:r>
              <a:rPr lang="ru-RU" b="0" dirty="0"/>
              <a:t>правового образования и УБП. </a:t>
            </a:r>
            <a:r>
              <a:rPr lang="ru-RU" dirty="0"/>
              <a:t>Пилоты?</a:t>
            </a:r>
          </a:p>
        </p:txBody>
      </p:sp>
      <p:sp>
        <p:nvSpPr>
          <p:cNvPr id="5" name="Шестиугольник 4"/>
          <p:cNvSpPr>
            <a:spLocks noChangeAspect="1"/>
          </p:cNvSpPr>
          <p:nvPr/>
        </p:nvSpPr>
        <p:spPr bwMode="auto">
          <a:xfrm>
            <a:off x="4852872" y="2934725"/>
            <a:ext cx="2683288" cy="998331"/>
          </a:xfrm>
          <a:prstGeom prst="hexagon">
            <a:avLst/>
          </a:prstGeom>
          <a:solidFill>
            <a:srgbClr val="BE67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500" dirty="0">
                <a:solidFill>
                  <a:schemeClr val="bg1"/>
                </a:solidFill>
                <a:latin typeface="Open Sans Condensed" pitchFamily="34" charset="0"/>
                <a:ea typeface="Open Sans Condensed" pitchFamily="34" charset="0"/>
                <a:cs typeface="Open Sans Condensed" pitchFamily="34" charset="0"/>
              </a:rPr>
              <a:t>Информационный ресурс ППО, участника бюджетного процесса</a:t>
            </a:r>
          </a:p>
        </p:txBody>
      </p:sp>
      <p:sp>
        <p:nvSpPr>
          <p:cNvPr id="6" name="Rectangle 204"/>
          <p:cNvSpPr>
            <a:spLocks noChangeArrowheads="1"/>
          </p:cNvSpPr>
          <p:nvPr/>
        </p:nvSpPr>
        <p:spPr bwMode="auto">
          <a:xfrm>
            <a:off x="623392" y="2747099"/>
            <a:ext cx="3304753" cy="707482"/>
          </a:xfrm>
          <a:prstGeom prst="rect">
            <a:avLst/>
          </a:prstGeom>
          <a:solidFill>
            <a:srgbClr val="ECD6A5"/>
          </a:solidFill>
          <a:ln w="9525" cap="flat">
            <a:noFill/>
            <a:round/>
            <a:headEnd/>
            <a:tailEnd/>
          </a:ln>
          <a:effectLst/>
        </p:spPr>
        <p:txBody>
          <a:bodyPr lIns="77760" tIns="38880" rIns="77760" bIns="38880" anchor="ctr"/>
          <a:lstStyle/>
          <a:p>
            <a:r>
              <a:rPr lang="ru-RU" altLang="ru-RU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 Condensed" pitchFamily="34" charset="0"/>
                <a:cs typeface="Open Sans Condensed" pitchFamily="34" charset="0"/>
              </a:rPr>
              <a:t>Стандарт визуализации информации в сфере государственных (муниципальных) финансов для различных категорий пользователей</a:t>
            </a:r>
          </a:p>
        </p:txBody>
      </p:sp>
      <p:cxnSp>
        <p:nvCxnSpPr>
          <p:cNvPr id="7" name="Прямая со стрелкой 6"/>
          <p:cNvCxnSpPr>
            <a:cxnSpLocks/>
            <a:stCxn id="6" idx="3"/>
            <a:endCxn id="5" idx="3"/>
          </p:cNvCxnSpPr>
          <p:nvPr/>
        </p:nvCxnSpPr>
        <p:spPr>
          <a:xfrm>
            <a:off x="3928145" y="3100840"/>
            <a:ext cx="924727" cy="333051"/>
          </a:xfrm>
          <a:prstGeom prst="straightConnector1">
            <a:avLst/>
          </a:prstGeom>
          <a:ln w="25400">
            <a:solidFill>
              <a:srgbClr val="BE673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204"/>
          <p:cNvSpPr>
            <a:spLocks noChangeArrowheads="1"/>
          </p:cNvSpPr>
          <p:nvPr/>
        </p:nvSpPr>
        <p:spPr bwMode="auto">
          <a:xfrm>
            <a:off x="8255080" y="2472497"/>
            <a:ext cx="3304753" cy="541123"/>
          </a:xfrm>
          <a:prstGeom prst="rect">
            <a:avLst/>
          </a:prstGeom>
          <a:solidFill>
            <a:srgbClr val="ECD6A5"/>
          </a:solidFill>
          <a:ln w="9525" cap="flat">
            <a:noFill/>
            <a:round/>
            <a:headEnd/>
            <a:tailEnd/>
          </a:ln>
          <a:effectLst/>
        </p:spPr>
        <p:txBody>
          <a:bodyPr lIns="77760" tIns="38880" rIns="77760" bIns="38880" anchor="ctr"/>
          <a:lstStyle/>
          <a:p>
            <a:r>
              <a:rPr lang="ru-RU" altLang="ru-RU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 Condensed" pitchFamily="34" charset="0"/>
                <a:cs typeface="Open Sans Condensed" pitchFamily="34" charset="0"/>
              </a:rPr>
              <a:t>Стандарт раскрытия информации для субъектов Российской Федерации (и УБП)</a:t>
            </a:r>
          </a:p>
        </p:txBody>
      </p:sp>
      <p:cxnSp>
        <p:nvCxnSpPr>
          <p:cNvPr id="13" name="Прямая со стрелкой 12"/>
          <p:cNvCxnSpPr>
            <a:cxnSpLocks/>
            <a:stCxn id="12" idx="1"/>
            <a:endCxn id="5" idx="0"/>
          </p:cNvCxnSpPr>
          <p:nvPr/>
        </p:nvCxnSpPr>
        <p:spPr>
          <a:xfrm flipH="1">
            <a:off x="7536160" y="2743059"/>
            <a:ext cx="718920" cy="690832"/>
          </a:xfrm>
          <a:prstGeom prst="straightConnector1">
            <a:avLst/>
          </a:prstGeom>
          <a:ln w="25400">
            <a:solidFill>
              <a:srgbClr val="BE673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8"/>
          <p:cNvSpPr>
            <a:spLocks noChangeArrowheads="1"/>
          </p:cNvSpPr>
          <p:nvPr/>
        </p:nvSpPr>
        <p:spPr bwMode="auto">
          <a:xfrm>
            <a:off x="8646343" y="3723943"/>
            <a:ext cx="2900116" cy="635491"/>
          </a:xfrm>
          <a:prstGeom prst="rect">
            <a:avLst/>
          </a:prstGeom>
          <a:solidFill>
            <a:srgbClr val="4DA0BB"/>
          </a:solidFill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D0CECE"/>
            </a:outerShdw>
          </a:effectLst>
        </p:spPr>
        <p:txBody>
          <a:bodyPr lIns="108000" tIns="38856" rIns="77713" bIns="38856" anchor="ctr"/>
          <a:lstStyle/>
          <a:p>
            <a:pPr>
              <a:lnSpc>
                <a:spcPts val="12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100" dirty="0">
                <a:solidFill>
                  <a:schemeClr val="bg1"/>
                </a:solidFill>
                <a:latin typeface="Open Sans Condensed" pitchFamily="34" charset="0"/>
                <a:ea typeface="Open Sans Condensed" pitchFamily="34" charset="0"/>
                <a:cs typeface="Open Sans Condensed" pitchFamily="34" charset="0"/>
              </a:rPr>
              <a:t>Описание структуры и содержания документов и информации , необходимых к раскрытию</a:t>
            </a:r>
          </a:p>
        </p:txBody>
      </p:sp>
      <p:sp>
        <p:nvSpPr>
          <p:cNvPr id="21" name="Прямоугольник 8"/>
          <p:cNvSpPr>
            <a:spLocks noChangeArrowheads="1"/>
          </p:cNvSpPr>
          <p:nvPr/>
        </p:nvSpPr>
        <p:spPr bwMode="auto">
          <a:xfrm>
            <a:off x="8646343" y="3060142"/>
            <a:ext cx="2903273" cy="617279"/>
          </a:xfrm>
          <a:prstGeom prst="rect">
            <a:avLst/>
          </a:prstGeom>
          <a:solidFill>
            <a:srgbClr val="4DA0BB"/>
          </a:solidFill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D0CECE"/>
            </a:outerShdw>
          </a:effectLst>
        </p:spPr>
        <p:txBody>
          <a:bodyPr lIns="108000" tIns="38856" rIns="77713" bIns="38856" anchor="ctr"/>
          <a:lstStyle/>
          <a:p>
            <a:pPr>
              <a:lnSpc>
                <a:spcPts val="12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100" dirty="0">
                <a:solidFill>
                  <a:schemeClr val="bg1"/>
                </a:solidFill>
                <a:latin typeface="Open Sans Condensed" pitchFamily="34" charset="0"/>
                <a:ea typeface="Open Sans Condensed" pitchFamily="34" charset="0"/>
                <a:cs typeface="Open Sans Condensed" pitchFamily="34" charset="0"/>
              </a:rPr>
              <a:t>Описание перечня документов и информации, необходимых к раскрытию</a:t>
            </a:r>
          </a:p>
        </p:txBody>
      </p:sp>
      <p:cxnSp>
        <p:nvCxnSpPr>
          <p:cNvPr id="22" name="Прямая со стрелкой 21"/>
          <p:cNvCxnSpPr>
            <a:cxnSpLocks/>
            <a:endCxn id="21" idx="1"/>
          </p:cNvCxnSpPr>
          <p:nvPr/>
        </p:nvCxnSpPr>
        <p:spPr>
          <a:xfrm>
            <a:off x="8401300" y="3368782"/>
            <a:ext cx="245043" cy="0"/>
          </a:xfrm>
          <a:prstGeom prst="straightConnector1">
            <a:avLst/>
          </a:prstGeom>
          <a:ln w="25400">
            <a:solidFill>
              <a:srgbClr val="BE673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>
            <a:cxnSpLocks/>
          </p:cNvCxnSpPr>
          <p:nvPr/>
        </p:nvCxnSpPr>
        <p:spPr>
          <a:xfrm>
            <a:off x="8395105" y="3013620"/>
            <a:ext cx="0" cy="3343182"/>
          </a:xfrm>
          <a:prstGeom prst="line">
            <a:avLst/>
          </a:prstGeom>
          <a:ln w="25400">
            <a:solidFill>
              <a:srgbClr val="BE67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cxnSpLocks/>
            <a:endCxn id="20" idx="1"/>
          </p:cNvCxnSpPr>
          <p:nvPr/>
        </p:nvCxnSpPr>
        <p:spPr>
          <a:xfrm>
            <a:off x="8388911" y="4041689"/>
            <a:ext cx="257432" cy="0"/>
          </a:xfrm>
          <a:prstGeom prst="straightConnector1">
            <a:avLst/>
          </a:prstGeom>
          <a:ln w="25400">
            <a:solidFill>
              <a:srgbClr val="BE673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Прямоугольник 8"/>
          <p:cNvSpPr>
            <a:spLocks noChangeArrowheads="1"/>
          </p:cNvSpPr>
          <p:nvPr/>
        </p:nvSpPr>
        <p:spPr bwMode="auto">
          <a:xfrm>
            <a:off x="8646343" y="4405956"/>
            <a:ext cx="2900116" cy="514942"/>
          </a:xfrm>
          <a:prstGeom prst="rect">
            <a:avLst/>
          </a:prstGeom>
          <a:solidFill>
            <a:srgbClr val="4DA0BB"/>
          </a:solidFill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D0CECE"/>
            </a:outerShdw>
          </a:effectLst>
        </p:spPr>
        <p:txBody>
          <a:bodyPr lIns="108000" tIns="38856" rIns="77713" bIns="38856" anchor="ctr"/>
          <a:lstStyle/>
          <a:p>
            <a:pPr>
              <a:lnSpc>
                <a:spcPts val="12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100" dirty="0">
                <a:solidFill>
                  <a:schemeClr val="bg1"/>
                </a:solidFill>
                <a:latin typeface="Open Sans Condensed" pitchFamily="34" charset="0"/>
                <a:ea typeface="Open Sans Condensed" pitchFamily="34" charset="0"/>
                <a:cs typeface="Open Sans Condensed" pitchFamily="34" charset="0"/>
              </a:rPr>
              <a:t>Шаблоны документов и примеры их заполнения</a:t>
            </a:r>
          </a:p>
        </p:txBody>
      </p:sp>
      <p:sp>
        <p:nvSpPr>
          <p:cNvPr id="40" name="Прямоугольник 8"/>
          <p:cNvSpPr>
            <a:spLocks noChangeArrowheads="1"/>
          </p:cNvSpPr>
          <p:nvPr/>
        </p:nvSpPr>
        <p:spPr bwMode="auto">
          <a:xfrm>
            <a:off x="8646343" y="4967420"/>
            <a:ext cx="2900116" cy="514942"/>
          </a:xfrm>
          <a:prstGeom prst="rect">
            <a:avLst/>
          </a:prstGeom>
          <a:solidFill>
            <a:srgbClr val="4DA0BB"/>
          </a:solidFill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D0CECE"/>
            </a:outerShdw>
          </a:effectLst>
        </p:spPr>
        <p:txBody>
          <a:bodyPr lIns="108000" tIns="38856" rIns="77713" bIns="38856" anchor="ctr"/>
          <a:lstStyle/>
          <a:p>
            <a:pPr>
              <a:lnSpc>
                <a:spcPts val="12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100" dirty="0">
                <a:solidFill>
                  <a:schemeClr val="bg1"/>
                </a:solidFill>
                <a:latin typeface="Open Sans Condensed" pitchFamily="34" charset="0"/>
                <a:ea typeface="Open Sans Condensed" pitchFamily="34" charset="0"/>
                <a:cs typeface="Open Sans Condensed" pitchFamily="34" charset="0"/>
              </a:rPr>
              <a:t>Унифицированный формат описания информации</a:t>
            </a:r>
          </a:p>
        </p:txBody>
      </p:sp>
      <p:sp>
        <p:nvSpPr>
          <p:cNvPr id="41" name="Прямоугольник 8"/>
          <p:cNvSpPr>
            <a:spLocks noChangeArrowheads="1"/>
          </p:cNvSpPr>
          <p:nvPr/>
        </p:nvSpPr>
        <p:spPr bwMode="auto">
          <a:xfrm>
            <a:off x="8646343" y="5528884"/>
            <a:ext cx="2900116" cy="514942"/>
          </a:xfrm>
          <a:prstGeom prst="rect">
            <a:avLst/>
          </a:prstGeom>
          <a:solidFill>
            <a:srgbClr val="4DA0BB"/>
          </a:solidFill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D0CECE"/>
            </a:outerShdw>
          </a:effectLst>
        </p:spPr>
        <p:txBody>
          <a:bodyPr lIns="108000" tIns="38856" rIns="77713" bIns="38856" anchor="ctr"/>
          <a:lstStyle/>
          <a:p>
            <a:pPr>
              <a:lnSpc>
                <a:spcPts val="12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100" dirty="0">
                <a:solidFill>
                  <a:schemeClr val="bg1"/>
                </a:solidFill>
                <a:latin typeface="Open Sans Condensed" pitchFamily="34" charset="0"/>
                <a:ea typeface="Open Sans Condensed" pitchFamily="34" charset="0"/>
                <a:cs typeface="Open Sans Condensed" pitchFamily="34" charset="0"/>
              </a:rPr>
              <a:t>Единые шаблоны (визуальные образы) документов и информации</a:t>
            </a:r>
          </a:p>
        </p:txBody>
      </p:sp>
      <p:sp>
        <p:nvSpPr>
          <p:cNvPr id="42" name="Прямоугольник 8"/>
          <p:cNvSpPr>
            <a:spLocks noChangeArrowheads="1"/>
          </p:cNvSpPr>
          <p:nvPr/>
        </p:nvSpPr>
        <p:spPr bwMode="auto">
          <a:xfrm>
            <a:off x="8646343" y="6090347"/>
            <a:ext cx="2900116" cy="514942"/>
          </a:xfrm>
          <a:prstGeom prst="rect">
            <a:avLst/>
          </a:prstGeom>
          <a:solidFill>
            <a:srgbClr val="4DA0BB"/>
          </a:solidFill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D0CECE"/>
            </a:outerShdw>
          </a:effectLst>
        </p:spPr>
        <p:txBody>
          <a:bodyPr lIns="108000" tIns="38856" rIns="77713" bIns="38856" anchor="ctr"/>
          <a:lstStyle/>
          <a:p>
            <a:pPr>
              <a:lnSpc>
                <a:spcPts val="12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100" dirty="0">
                <a:solidFill>
                  <a:schemeClr val="bg1"/>
                </a:solidFill>
                <a:latin typeface="Open Sans Condensed" pitchFamily="34" charset="0"/>
                <a:ea typeface="Open Sans Condensed" pitchFamily="34" charset="0"/>
                <a:cs typeface="Open Sans Condensed" pitchFamily="34" charset="0"/>
              </a:rPr>
              <a:t>Правила заполнения единых шаблонов (визуальных образов)</a:t>
            </a:r>
          </a:p>
        </p:txBody>
      </p:sp>
      <p:cxnSp>
        <p:nvCxnSpPr>
          <p:cNvPr id="45" name="Прямая со стрелкой 44"/>
          <p:cNvCxnSpPr>
            <a:cxnSpLocks/>
            <a:endCxn id="39" idx="1"/>
          </p:cNvCxnSpPr>
          <p:nvPr/>
        </p:nvCxnSpPr>
        <p:spPr>
          <a:xfrm>
            <a:off x="8388911" y="4663426"/>
            <a:ext cx="257432" cy="1"/>
          </a:xfrm>
          <a:prstGeom prst="straightConnector1">
            <a:avLst/>
          </a:prstGeom>
          <a:ln w="25400">
            <a:solidFill>
              <a:srgbClr val="BE673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>
            <a:cxnSpLocks/>
            <a:endCxn id="40" idx="1"/>
          </p:cNvCxnSpPr>
          <p:nvPr/>
        </p:nvCxnSpPr>
        <p:spPr>
          <a:xfrm>
            <a:off x="8388911" y="5224890"/>
            <a:ext cx="257432" cy="1"/>
          </a:xfrm>
          <a:prstGeom prst="straightConnector1">
            <a:avLst/>
          </a:prstGeom>
          <a:ln w="25400">
            <a:solidFill>
              <a:srgbClr val="BE673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>
            <a:cxnSpLocks/>
            <a:endCxn id="41" idx="1"/>
          </p:cNvCxnSpPr>
          <p:nvPr/>
        </p:nvCxnSpPr>
        <p:spPr>
          <a:xfrm>
            <a:off x="8401300" y="5786355"/>
            <a:ext cx="245043" cy="0"/>
          </a:xfrm>
          <a:prstGeom prst="straightConnector1">
            <a:avLst/>
          </a:prstGeom>
          <a:ln w="25400">
            <a:solidFill>
              <a:srgbClr val="BE673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>
            <a:endCxn id="42" idx="1"/>
          </p:cNvCxnSpPr>
          <p:nvPr/>
        </p:nvCxnSpPr>
        <p:spPr>
          <a:xfrm>
            <a:off x="8388911" y="6347818"/>
            <a:ext cx="257432" cy="0"/>
          </a:xfrm>
          <a:prstGeom prst="straightConnector1">
            <a:avLst/>
          </a:prstGeom>
          <a:ln w="25400">
            <a:solidFill>
              <a:srgbClr val="BE673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Прямоугольник 8"/>
          <p:cNvSpPr>
            <a:spLocks noChangeArrowheads="1"/>
          </p:cNvSpPr>
          <p:nvPr/>
        </p:nvSpPr>
        <p:spPr bwMode="auto">
          <a:xfrm>
            <a:off x="992947" y="4270004"/>
            <a:ext cx="2935198" cy="635491"/>
          </a:xfrm>
          <a:prstGeom prst="rect">
            <a:avLst/>
          </a:prstGeom>
          <a:solidFill>
            <a:srgbClr val="4DA0BB"/>
          </a:solidFill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D0CECE"/>
            </a:outerShdw>
          </a:effectLst>
        </p:spPr>
        <p:txBody>
          <a:bodyPr lIns="108000" tIns="38856" rIns="77713" bIns="38856" anchor="ctr"/>
          <a:lstStyle/>
          <a:p>
            <a:pPr>
              <a:lnSpc>
                <a:spcPts val="12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100" dirty="0">
                <a:solidFill>
                  <a:schemeClr val="bg1"/>
                </a:solidFill>
                <a:latin typeface="Open Sans Condensed" pitchFamily="34" charset="0"/>
                <a:ea typeface="Open Sans Condensed" pitchFamily="34" charset="0"/>
                <a:cs typeface="Open Sans Condensed" pitchFamily="34" charset="0"/>
              </a:rPr>
              <a:t>Макеты структуры страниц, шаблоны страниц и примеры их наполнения</a:t>
            </a:r>
          </a:p>
        </p:txBody>
      </p:sp>
      <p:sp>
        <p:nvSpPr>
          <p:cNvPr id="62" name="Прямоугольник 8"/>
          <p:cNvSpPr>
            <a:spLocks noChangeArrowheads="1"/>
          </p:cNvSpPr>
          <p:nvPr/>
        </p:nvSpPr>
        <p:spPr bwMode="auto">
          <a:xfrm>
            <a:off x="992948" y="3569468"/>
            <a:ext cx="2935197" cy="617279"/>
          </a:xfrm>
          <a:prstGeom prst="rect">
            <a:avLst/>
          </a:prstGeom>
          <a:solidFill>
            <a:srgbClr val="4DA0BB"/>
          </a:solidFill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D0CECE"/>
            </a:outerShdw>
          </a:effectLst>
        </p:spPr>
        <p:txBody>
          <a:bodyPr lIns="108000" tIns="38856" rIns="77713" bIns="38856" anchor="ctr"/>
          <a:lstStyle/>
          <a:p>
            <a:pPr>
              <a:lnSpc>
                <a:spcPts val="12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100" dirty="0">
                <a:solidFill>
                  <a:schemeClr val="bg1"/>
                </a:solidFill>
                <a:latin typeface="Open Sans Condensed" pitchFamily="34" charset="0"/>
                <a:ea typeface="Open Sans Condensed" pitchFamily="34" charset="0"/>
                <a:cs typeface="Open Sans Condensed" pitchFamily="34" charset="0"/>
              </a:rPr>
              <a:t>Правила, форматы и способы визуализации информации о государственных и муниципальных финансах</a:t>
            </a:r>
          </a:p>
        </p:txBody>
      </p:sp>
      <p:cxnSp>
        <p:nvCxnSpPr>
          <p:cNvPr id="63" name="Прямая со стрелкой 62"/>
          <p:cNvCxnSpPr>
            <a:endCxn id="62" idx="1"/>
          </p:cNvCxnSpPr>
          <p:nvPr/>
        </p:nvCxnSpPr>
        <p:spPr>
          <a:xfrm>
            <a:off x="741710" y="3878108"/>
            <a:ext cx="251238" cy="0"/>
          </a:xfrm>
          <a:prstGeom prst="straightConnector1">
            <a:avLst/>
          </a:prstGeom>
          <a:ln w="25400">
            <a:solidFill>
              <a:srgbClr val="BE673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>
            <a:off x="741710" y="3454581"/>
            <a:ext cx="0" cy="2898000"/>
          </a:xfrm>
          <a:prstGeom prst="line">
            <a:avLst/>
          </a:prstGeom>
          <a:ln w="25400">
            <a:solidFill>
              <a:srgbClr val="BE67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>
            <a:endCxn id="61" idx="1"/>
          </p:cNvCxnSpPr>
          <p:nvPr/>
        </p:nvCxnSpPr>
        <p:spPr>
          <a:xfrm>
            <a:off x="735516" y="4587749"/>
            <a:ext cx="257431" cy="1"/>
          </a:xfrm>
          <a:prstGeom prst="straightConnector1">
            <a:avLst/>
          </a:prstGeom>
          <a:ln w="25400">
            <a:solidFill>
              <a:srgbClr val="BE673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Прямоугольник 8"/>
          <p:cNvSpPr>
            <a:spLocks noChangeArrowheads="1"/>
          </p:cNvSpPr>
          <p:nvPr/>
        </p:nvSpPr>
        <p:spPr bwMode="auto">
          <a:xfrm>
            <a:off x="992947" y="4988752"/>
            <a:ext cx="2935197" cy="1010402"/>
          </a:xfrm>
          <a:prstGeom prst="rect">
            <a:avLst/>
          </a:prstGeom>
          <a:solidFill>
            <a:srgbClr val="4DA0BB"/>
          </a:solidFill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D0CECE"/>
            </a:outerShdw>
          </a:effectLst>
        </p:spPr>
        <p:txBody>
          <a:bodyPr lIns="108000" tIns="38856" rIns="77713" bIns="38856" anchor="ctr"/>
          <a:lstStyle/>
          <a:p>
            <a:pPr>
              <a:lnSpc>
                <a:spcPts val="12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100" dirty="0">
                <a:solidFill>
                  <a:schemeClr val="bg1"/>
                </a:solidFill>
                <a:latin typeface="Open Sans Condensed" pitchFamily="34" charset="0"/>
                <a:ea typeface="Open Sans Condensed" pitchFamily="34" charset="0"/>
                <a:cs typeface="Open Sans Condensed" pitchFamily="34" charset="0"/>
              </a:rPr>
              <a:t>Требования к применению форм инфографики, мультимедиа, форм электронного документа, графической формы, формы открытых данных и базы данных, правилах, способах и технологиях их использования</a:t>
            </a:r>
          </a:p>
        </p:txBody>
      </p:sp>
      <p:sp>
        <p:nvSpPr>
          <p:cNvPr id="68" name="Прямоугольник 8"/>
          <p:cNvSpPr>
            <a:spLocks noChangeArrowheads="1"/>
          </p:cNvSpPr>
          <p:nvPr/>
        </p:nvSpPr>
        <p:spPr bwMode="auto">
          <a:xfrm>
            <a:off x="992947" y="6082410"/>
            <a:ext cx="2935197" cy="514942"/>
          </a:xfrm>
          <a:prstGeom prst="rect">
            <a:avLst/>
          </a:prstGeom>
          <a:solidFill>
            <a:srgbClr val="4DA0BB"/>
          </a:solidFill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D0CECE"/>
            </a:outerShdw>
          </a:effectLst>
        </p:spPr>
        <p:txBody>
          <a:bodyPr lIns="108000" tIns="38856" rIns="77713" bIns="38856" anchor="ctr"/>
          <a:lstStyle/>
          <a:p>
            <a:pPr>
              <a:lnSpc>
                <a:spcPts val="12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100" dirty="0">
                <a:solidFill>
                  <a:schemeClr val="bg1"/>
                </a:solidFill>
                <a:latin typeface="Open Sans Condensed" pitchFamily="34" charset="0"/>
                <a:ea typeface="Open Sans Condensed" pitchFamily="34" charset="0"/>
                <a:cs typeface="Open Sans Condensed" pitchFamily="34" charset="0"/>
              </a:rPr>
              <a:t>Типовые шаблоны инфографики и графических форм</a:t>
            </a:r>
          </a:p>
        </p:txBody>
      </p:sp>
      <p:cxnSp>
        <p:nvCxnSpPr>
          <p:cNvPr id="70" name="Прямая со стрелкой 69"/>
          <p:cNvCxnSpPr>
            <a:endCxn id="66" idx="1"/>
          </p:cNvCxnSpPr>
          <p:nvPr/>
        </p:nvCxnSpPr>
        <p:spPr>
          <a:xfrm>
            <a:off x="735516" y="5493953"/>
            <a:ext cx="257431" cy="0"/>
          </a:xfrm>
          <a:prstGeom prst="straightConnector1">
            <a:avLst/>
          </a:prstGeom>
          <a:ln w="25400">
            <a:solidFill>
              <a:srgbClr val="BE673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 стрелкой 71"/>
          <p:cNvCxnSpPr>
            <a:endCxn id="68" idx="1"/>
          </p:cNvCxnSpPr>
          <p:nvPr/>
        </p:nvCxnSpPr>
        <p:spPr>
          <a:xfrm>
            <a:off x="741710" y="6339881"/>
            <a:ext cx="251237" cy="0"/>
          </a:xfrm>
          <a:prstGeom prst="straightConnector1">
            <a:avLst/>
          </a:prstGeom>
          <a:ln w="25400">
            <a:solidFill>
              <a:srgbClr val="BE673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Rectangle 204"/>
          <p:cNvSpPr>
            <a:spLocks noChangeArrowheads="1"/>
          </p:cNvSpPr>
          <p:nvPr/>
        </p:nvSpPr>
        <p:spPr bwMode="auto">
          <a:xfrm>
            <a:off x="4367808" y="4302121"/>
            <a:ext cx="3600400" cy="999087"/>
          </a:xfrm>
          <a:prstGeom prst="rect">
            <a:avLst/>
          </a:prstGeom>
          <a:solidFill>
            <a:srgbClr val="ECD6A5"/>
          </a:solidFill>
          <a:ln w="9525" cap="flat">
            <a:noFill/>
            <a:round/>
            <a:headEnd/>
            <a:tailEnd/>
          </a:ln>
          <a:effectLst/>
        </p:spPr>
        <p:txBody>
          <a:bodyPr lIns="77760" tIns="38880" rIns="77760" bIns="38880" anchor="ctr"/>
          <a:lstStyle/>
          <a:p>
            <a:r>
              <a:rPr lang="ru-RU" altLang="ru-RU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 Condensed" pitchFamily="34" charset="0"/>
                <a:cs typeface="Open Sans Condensed" pitchFamily="34" charset="0"/>
              </a:rPr>
              <a:t>Единый стандарт описания метаданных, используемых в информационных системах управления государственными и муниципальными финансами, бюджетной, бухгалтерской, статистической, управленческой документации и  отчетности</a:t>
            </a:r>
          </a:p>
        </p:txBody>
      </p:sp>
      <p:cxnSp>
        <p:nvCxnSpPr>
          <p:cNvPr id="88" name="Прямая со стрелкой 87"/>
          <p:cNvCxnSpPr>
            <a:stCxn id="87" idx="0"/>
          </p:cNvCxnSpPr>
          <p:nvPr/>
        </p:nvCxnSpPr>
        <p:spPr>
          <a:xfrm flipV="1">
            <a:off x="6168008" y="3933825"/>
            <a:ext cx="0" cy="368296"/>
          </a:xfrm>
          <a:prstGeom prst="straightConnector1">
            <a:avLst/>
          </a:prstGeom>
          <a:ln w="25400">
            <a:solidFill>
              <a:srgbClr val="BE673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Прямая соединительная линия 104"/>
          <p:cNvCxnSpPr/>
          <p:nvPr/>
        </p:nvCxnSpPr>
        <p:spPr>
          <a:xfrm>
            <a:off x="4627679" y="5298291"/>
            <a:ext cx="0" cy="1188000"/>
          </a:xfrm>
          <a:prstGeom prst="line">
            <a:avLst/>
          </a:prstGeom>
          <a:ln w="25400">
            <a:solidFill>
              <a:srgbClr val="BE67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Прямоугольник 8"/>
          <p:cNvSpPr>
            <a:spLocks noChangeArrowheads="1"/>
          </p:cNvSpPr>
          <p:nvPr/>
        </p:nvSpPr>
        <p:spPr bwMode="auto">
          <a:xfrm>
            <a:off x="4799856" y="5386876"/>
            <a:ext cx="3168352" cy="317745"/>
          </a:xfrm>
          <a:prstGeom prst="rect">
            <a:avLst/>
          </a:prstGeom>
          <a:solidFill>
            <a:srgbClr val="4DA0BB"/>
          </a:solidFill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D0CECE"/>
            </a:outerShdw>
          </a:effectLst>
        </p:spPr>
        <p:txBody>
          <a:bodyPr lIns="108000" tIns="38856" rIns="77713" bIns="38856" anchor="ctr"/>
          <a:lstStyle/>
          <a:p>
            <a:pPr>
              <a:lnSpc>
                <a:spcPts val="12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100" dirty="0">
                <a:solidFill>
                  <a:schemeClr val="bg1"/>
                </a:solidFill>
                <a:latin typeface="Open Sans Condensed" pitchFamily="34" charset="0"/>
                <a:ea typeface="Open Sans Condensed" pitchFamily="34" charset="0"/>
                <a:cs typeface="Open Sans Condensed" pitchFamily="34" charset="0"/>
              </a:rPr>
              <a:t>Базовый перечень метаданных</a:t>
            </a:r>
          </a:p>
        </p:txBody>
      </p:sp>
      <p:sp>
        <p:nvSpPr>
          <p:cNvPr id="114" name="Прямоугольник 8"/>
          <p:cNvSpPr>
            <a:spLocks noChangeArrowheads="1"/>
          </p:cNvSpPr>
          <p:nvPr/>
        </p:nvSpPr>
        <p:spPr bwMode="auto">
          <a:xfrm>
            <a:off x="4799856" y="5850736"/>
            <a:ext cx="3168352" cy="317745"/>
          </a:xfrm>
          <a:prstGeom prst="rect">
            <a:avLst/>
          </a:prstGeom>
          <a:solidFill>
            <a:srgbClr val="4DA0BB"/>
          </a:solidFill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D0CECE"/>
            </a:outerShdw>
          </a:effectLst>
        </p:spPr>
        <p:txBody>
          <a:bodyPr lIns="108000" tIns="38856" rIns="77713" bIns="38856" anchor="ctr"/>
          <a:lstStyle/>
          <a:p>
            <a:pPr>
              <a:lnSpc>
                <a:spcPts val="12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100" dirty="0">
                <a:solidFill>
                  <a:schemeClr val="bg1"/>
                </a:solidFill>
                <a:latin typeface="Open Sans Condensed" pitchFamily="34" charset="0"/>
                <a:ea typeface="Open Sans Condensed" pitchFamily="34" charset="0"/>
                <a:cs typeface="Open Sans Condensed" pitchFamily="34" charset="0"/>
              </a:rPr>
              <a:t>Регламент описания метаданных</a:t>
            </a:r>
          </a:p>
        </p:txBody>
      </p:sp>
      <p:sp>
        <p:nvSpPr>
          <p:cNvPr id="115" name="Прямоугольник 8"/>
          <p:cNvSpPr>
            <a:spLocks noChangeArrowheads="1"/>
          </p:cNvSpPr>
          <p:nvPr/>
        </p:nvSpPr>
        <p:spPr bwMode="auto">
          <a:xfrm>
            <a:off x="4799856" y="6314595"/>
            <a:ext cx="3168352" cy="317745"/>
          </a:xfrm>
          <a:prstGeom prst="rect">
            <a:avLst/>
          </a:prstGeom>
          <a:solidFill>
            <a:srgbClr val="4DA0BB"/>
          </a:solidFill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D0CECE"/>
            </a:outerShdw>
          </a:effectLst>
        </p:spPr>
        <p:txBody>
          <a:bodyPr lIns="108000" tIns="38856" rIns="77713" bIns="38856" anchor="ctr"/>
          <a:lstStyle/>
          <a:p>
            <a:pPr>
              <a:lnSpc>
                <a:spcPts val="12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1100" dirty="0">
                <a:solidFill>
                  <a:schemeClr val="bg1"/>
                </a:solidFill>
                <a:latin typeface="Open Sans Condensed" pitchFamily="34" charset="0"/>
                <a:ea typeface="Open Sans Condensed" pitchFamily="34" charset="0"/>
                <a:cs typeface="Open Sans Condensed" pitchFamily="34" charset="0"/>
              </a:rPr>
              <a:t>Единые шаблоны описания метаданных</a:t>
            </a:r>
          </a:p>
        </p:txBody>
      </p:sp>
      <p:cxnSp>
        <p:nvCxnSpPr>
          <p:cNvPr id="117" name="Прямая со стрелкой 116"/>
          <p:cNvCxnSpPr>
            <a:endCxn id="113" idx="1"/>
          </p:cNvCxnSpPr>
          <p:nvPr/>
        </p:nvCxnSpPr>
        <p:spPr>
          <a:xfrm>
            <a:off x="4574663" y="5545748"/>
            <a:ext cx="225193" cy="1"/>
          </a:xfrm>
          <a:prstGeom prst="straightConnector1">
            <a:avLst/>
          </a:prstGeom>
          <a:ln w="25400">
            <a:solidFill>
              <a:srgbClr val="BE673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Прямая со стрелкой 120"/>
          <p:cNvCxnSpPr>
            <a:endCxn id="114" idx="1"/>
          </p:cNvCxnSpPr>
          <p:nvPr/>
        </p:nvCxnSpPr>
        <p:spPr>
          <a:xfrm>
            <a:off x="4579090" y="6003323"/>
            <a:ext cx="220766" cy="6286"/>
          </a:xfrm>
          <a:prstGeom prst="straightConnector1">
            <a:avLst/>
          </a:prstGeom>
          <a:ln w="25400">
            <a:solidFill>
              <a:srgbClr val="BE673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Прямая со стрелкой 123"/>
          <p:cNvCxnSpPr>
            <a:endCxn id="115" idx="1"/>
          </p:cNvCxnSpPr>
          <p:nvPr/>
        </p:nvCxnSpPr>
        <p:spPr>
          <a:xfrm>
            <a:off x="4574663" y="6473467"/>
            <a:ext cx="225193" cy="1"/>
          </a:xfrm>
          <a:prstGeom prst="straightConnector1">
            <a:avLst/>
          </a:prstGeom>
          <a:ln w="25400">
            <a:solidFill>
              <a:srgbClr val="BE673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Rectangle 204"/>
          <p:cNvSpPr>
            <a:spLocks noChangeArrowheads="1"/>
          </p:cNvSpPr>
          <p:nvPr/>
        </p:nvSpPr>
        <p:spPr bwMode="auto">
          <a:xfrm>
            <a:off x="636487" y="1455211"/>
            <a:ext cx="3304753" cy="1080120"/>
          </a:xfrm>
          <a:prstGeom prst="rect">
            <a:avLst/>
          </a:prstGeom>
          <a:solidFill>
            <a:srgbClr val="ECD6A5"/>
          </a:solidFill>
          <a:ln w="9525" cap="flat">
            <a:noFill/>
            <a:round/>
            <a:headEnd/>
            <a:tailEnd/>
          </a:ln>
          <a:effectLst/>
        </p:spPr>
        <p:txBody>
          <a:bodyPr lIns="77760" tIns="38880" rIns="77760" bIns="38880" anchor="ctr"/>
          <a:lstStyle/>
          <a:p>
            <a:r>
              <a:rPr lang="ru-RU" altLang="ru-RU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 Condensed" pitchFamily="34" charset="0"/>
                <a:cs typeface="Open Sans Condensed" pitchFamily="34" charset="0"/>
              </a:rPr>
              <a:t>План мероприятий по выполнению работ по обеспечению соответствия параметров раскрытия информации публично-правовыми образованиями и участниками бюджетного процесса стандартам раскрытия информации о государственных и муниципальных финансах</a:t>
            </a:r>
          </a:p>
        </p:txBody>
      </p:sp>
      <p:cxnSp>
        <p:nvCxnSpPr>
          <p:cNvPr id="137" name="Прямая со стрелкой 136"/>
          <p:cNvCxnSpPr>
            <a:cxnSpLocks/>
            <a:stCxn id="136" idx="3"/>
          </p:cNvCxnSpPr>
          <p:nvPr/>
        </p:nvCxnSpPr>
        <p:spPr>
          <a:xfrm>
            <a:off x="3941240" y="1995271"/>
            <a:ext cx="1077202" cy="1207189"/>
          </a:xfrm>
          <a:prstGeom prst="straightConnector1">
            <a:avLst/>
          </a:prstGeom>
          <a:ln w="25400">
            <a:solidFill>
              <a:srgbClr val="BE673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204"/>
          <p:cNvSpPr>
            <a:spLocks noChangeArrowheads="1"/>
          </p:cNvSpPr>
          <p:nvPr/>
        </p:nvSpPr>
        <p:spPr bwMode="auto">
          <a:xfrm>
            <a:off x="4515632" y="1414093"/>
            <a:ext cx="3304753" cy="1008112"/>
          </a:xfrm>
          <a:prstGeom prst="rect">
            <a:avLst/>
          </a:prstGeom>
          <a:solidFill>
            <a:srgbClr val="ECD6A5"/>
          </a:solidFill>
          <a:ln w="9525" cap="flat">
            <a:noFill/>
            <a:round/>
            <a:headEnd/>
            <a:tailEnd/>
          </a:ln>
          <a:effectLst/>
        </p:spPr>
        <p:txBody>
          <a:bodyPr lIns="77760" tIns="38880" rIns="77760" bIns="38880" anchor="ctr"/>
          <a:lstStyle/>
          <a:p>
            <a:r>
              <a:rPr lang="ru-RU" altLang="ru-RU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 Condensed" pitchFamily="34" charset="0"/>
                <a:cs typeface="Open Sans Condensed" pitchFamily="34" charset="0"/>
              </a:rPr>
              <a:t>Методические указания по перечню, правилам и способам формирования и ведения наборов открытых финансовых данных с учетом обеспечения связывания данных между уровнями публично-правовых образований</a:t>
            </a:r>
          </a:p>
        </p:txBody>
      </p:sp>
      <p:cxnSp>
        <p:nvCxnSpPr>
          <p:cNvPr id="142" name="Прямая со стрелкой 141"/>
          <p:cNvCxnSpPr>
            <a:cxnSpLocks/>
            <a:stCxn id="141" idx="2"/>
          </p:cNvCxnSpPr>
          <p:nvPr/>
        </p:nvCxnSpPr>
        <p:spPr>
          <a:xfrm flipH="1">
            <a:off x="6168008" y="2422205"/>
            <a:ext cx="1" cy="511751"/>
          </a:xfrm>
          <a:prstGeom prst="straightConnector1">
            <a:avLst/>
          </a:prstGeom>
          <a:ln w="25400">
            <a:solidFill>
              <a:srgbClr val="BE673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Rectangle 204"/>
          <p:cNvSpPr>
            <a:spLocks noChangeArrowheads="1"/>
          </p:cNvSpPr>
          <p:nvPr/>
        </p:nvSpPr>
        <p:spPr bwMode="auto">
          <a:xfrm>
            <a:off x="8270505" y="1455211"/>
            <a:ext cx="3304753" cy="685139"/>
          </a:xfrm>
          <a:prstGeom prst="rect">
            <a:avLst/>
          </a:prstGeom>
          <a:solidFill>
            <a:srgbClr val="ECD6A5"/>
          </a:solidFill>
          <a:ln w="9525" cap="flat">
            <a:noFill/>
            <a:round/>
            <a:headEnd/>
            <a:tailEnd/>
          </a:ln>
          <a:effectLst/>
        </p:spPr>
        <p:txBody>
          <a:bodyPr lIns="77760" tIns="38880" rIns="77760" bIns="38880" anchor="ctr"/>
          <a:lstStyle/>
          <a:p>
            <a:r>
              <a:rPr lang="ru-RU" altLang="ru-RU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 Condensed" pitchFamily="34" charset="0"/>
                <a:cs typeface="Open Sans Condensed" pitchFamily="34" charset="0"/>
              </a:rPr>
              <a:t>Перечень востребованной и невостребованной пользователями информации о государственных и муниципальных финансах</a:t>
            </a:r>
          </a:p>
        </p:txBody>
      </p:sp>
      <p:cxnSp>
        <p:nvCxnSpPr>
          <p:cNvPr id="146" name="Прямая со стрелкой 145"/>
          <p:cNvCxnSpPr>
            <a:cxnSpLocks/>
            <a:stCxn id="145" idx="1"/>
          </p:cNvCxnSpPr>
          <p:nvPr/>
        </p:nvCxnSpPr>
        <p:spPr>
          <a:xfrm flipH="1">
            <a:off x="7398549" y="1797781"/>
            <a:ext cx="871956" cy="1332081"/>
          </a:xfrm>
          <a:prstGeom prst="straightConnector1">
            <a:avLst/>
          </a:prstGeom>
          <a:ln w="25400">
            <a:solidFill>
              <a:srgbClr val="BE673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Номер слайда 14"/>
          <p:cNvSpPr txBox="1">
            <a:spLocks/>
          </p:cNvSpPr>
          <p:nvPr/>
        </p:nvSpPr>
        <p:spPr bwMode="auto">
          <a:xfrm>
            <a:off x="11343223" y="6358492"/>
            <a:ext cx="848783" cy="499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fld id="{51BA138C-FD47-4F1C-9EDD-D3A38432B6E2}" type="slidenum">
              <a:rPr lang="ru-RU" altLang="ru-RU" sz="1867" b="1">
                <a:solidFill>
                  <a:srgbClr val="076583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pPr algn="ctr"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t>7</a:t>
            </a:fld>
            <a:endParaRPr lang="ru-RU" altLang="ru-RU" sz="1867" b="1" dirty="0">
              <a:solidFill>
                <a:srgbClr val="076583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</p:txBody>
      </p:sp>
      <p:pic>
        <p:nvPicPr>
          <p:cNvPr id="1026" name="Picture 2" descr="Картинки по запросу under construction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2" t="24159" r="5414" b="26877"/>
          <a:stretch/>
        </p:blipFill>
        <p:spPr bwMode="auto">
          <a:xfrm>
            <a:off x="4223792" y="152730"/>
            <a:ext cx="1773628" cy="785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12771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 txBox="1">
            <a:spLocks/>
          </p:cNvSpPr>
          <p:nvPr/>
        </p:nvSpPr>
        <p:spPr>
          <a:xfrm>
            <a:off x="2150745" y="128956"/>
            <a:ext cx="9921919" cy="694267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algn="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67" b="1" spc="133">
                <a:solidFill>
                  <a:srgbClr val="1468A4"/>
                </a:solidFill>
                <a:latin typeface="Open Sans Condensed Light" pitchFamily="34" charset="0"/>
                <a:ea typeface="+mj-ea"/>
                <a:cs typeface="+mj-cs"/>
              </a:defRPr>
            </a:lvl1pPr>
            <a:lvl2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2pPr>
            <a:lvl3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3pPr>
            <a:lvl4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4pPr>
            <a:lvl5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5pPr>
            <a:lvl6pPr marL="4572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6pPr>
            <a:lvl7pPr marL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7pPr>
            <a:lvl8pPr marL="13716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8pPr>
            <a:lvl9pPr marL="18288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9pPr>
          </a:lstStyle>
          <a:p>
            <a:r>
              <a:rPr lang="ru-RU" dirty="0"/>
              <a:t>Повышение качества: связанные данные и «5 звезд»</a:t>
            </a:r>
          </a:p>
        </p:txBody>
      </p:sp>
      <p:sp>
        <p:nvSpPr>
          <p:cNvPr id="54" name="Номер слайда 14"/>
          <p:cNvSpPr txBox="1">
            <a:spLocks/>
          </p:cNvSpPr>
          <p:nvPr/>
        </p:nvSpPr>
        <p:spPr bwMode="auto">
          <a:xfrm>
            <a:off x="11343223" y="6358492"/>
            <a:ext cx="848783" cy="499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fld id="{51BA138C-FD47-4F1C-9EDD-D3A38432B6E2}" type="slidenum">
              <a:rPr lang="ru-RU" altLang="ru-RU" sz="1867" b="1">
                <a:solidFill>
                  <a:srgbClr val="076583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pPr algn="ctr"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t>8</a:t>
            </a:fld>
            <a:endParaRPr lang="ru-RU" altLang="ru-RU" sz="1867" b="1" dirty="0">
              <a:solidFill>
                <a:srgbClr val="076583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328" y="3789040"/>
            <a:ext cx="4977102" cy="304160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bg1">
                <a:lumMod val="8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Ins="180000"/>
          <a:lstStyle/>
          <a:p>
            <a:r>
              <a:rPr lang="ru-RU" sz="1600" b="1" dirty="0">
                <a:solidFill>
                  <a:schemeClr val="tx2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1</a:t>
            </a:r>
            <a:r>
              <a:rPr lang="ru-RU" sz="1500" b="1" dirty="0">
                <a:solidFill>
                  <a:schemeClr val="tx2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) </a:t>
            </a:r>
            <a:r>
              <a:rPr lang="ru-RU" sz="1500" dirty="0">
                <a:solidFill>
                  <a:schemeClr val="tx2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ФЗ от 09.02.2009 № 8-ФЗ «Об обеспечении доступа к информации о деятельности органов государственной власти и местного самоуправления»</a:t>
            </a:r>
          </a:p>
          <a:p>
            <a:r>
              <a:rPr lang="ru-RU" sz="1500" b="1" dirty="0">
                <a:solidFill>
                  <a:schemeClr val="tx2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2)</a:t>
            </a:r>
            <a:r>
              <a:rPr lang="ru-RU" sz="1500" dirty="0">
                <a:solidFill>
                  <a:schemeClr val="tx2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 Постановление Правительства РФ от 24.11.2009 № 953 «Об обеспечении доступа к информации о деятельности Правительства российской Федерации и федеральных органов исполнительной власти»</a:t>
            </a:r>
          </a:p>
          <a:p>
            <a:r>
              <a:rPr lang="ru-RU" sz="1500" b="1" dirty="0">
                <a:solidFill>
                  <a:schemeClr val="tx2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3)</a:t>
            </a:r>
            <a:r>
              <a:rPr lang="ru-RU" sz="1500" dirty="0">
                <a:solidFill>
                  <a:schemeClr val="tx2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 Методические рекомендации по публикации открытых данных ОГВ и ОМСУ, утвержденные протоколом заседания Правительственной комиссии по координации деятельности открытого правительства от 29.05.2014 года №4</a:t>
            </a:r>
          </a:p>
          <a:p>
            <a:r>
              <a:rPr lang="ru-RU" sz="1500" b="1" dirty="0">
                <a:solidFill>
                  <a:schemeClr val="tx2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4) </a:t>
            </a:r>
            <a:r>
              <a:rPr lang="en-US" sz="1500" dirty="0">
                <a:solidFill>
                  <a:schemeClr val="tx2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Open Government Data</a:t>
            </a:r>
            <a:r>
              <a:rPr lang="ru-RU" sz="1500" dirty="0">
                <a:solidFill>
                  <a:schemeClr val="tx2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 (8 принципов открытых государственных данных)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200800" y="692696"/>
            <a:ext cx="4871864" cy="18166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bg1">
                <a:lumMod val="8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sz="1600" dirty="0">
                <a:solidFill>
                  <a:schemeClr val="tx2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Открытые данные – информация, размещенная в сети «Интернет» в виде систематизированных данных, организованных в формате, обеспечивающем ее автоматическую обработку без предварительного изменения человеком, в целях неоднократного, свободного и бесплатного использования. Открытые данные ориентированы на различные целевые группы: органы государственной власти, бизнес-сообщество, население.</a:t>
            </a:r>
          </a:p>
        </p:txBody>
      </p:sp>
      <p:pic>
        <p:nvPicPr>
          <p:cNvPr id="9" name="Picture 2" descr="\\fs\FK\__МБРР\2016_06_Презентация BudgetApps\Исходные материалы, иконки и прочее\звезды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05180" y="236507"/>
            <a:ext cx="1619250" cy="234791"/>
          </a:xfrm>
          <a:prstGeom prst="rect">
            <a:avLst/>
          </a:prstGeom>
          <a:noFill/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821" y="908720"/>
            <a:ext cx="11546843" cy="482856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5879976" y="5809517"/>
            <a:ext cx="5544617" cy="10040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bg1">
                <a:lumMod val="8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sz="2000" b="1" dirty="0">
                <a:solidFill>
                  <a:schemeClr val="tx2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Планы: Создание единой информационной среды связанных наборов данных (</a:t>
            </a:r>
            <a:r>
              <a:rPr lang="ru-RU" sz="2000" b="1" dirty="0" err="1">
                <a:solidFill>
                  <a:schemeClr val="tx2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Linked</a:t>
            </a:r>
            <a:r>
              <a:rPr lang="ru-RU" sz="2000" b="1" dirty="0">
                <a:solidFill>
                  <a:schemeClr val="tx2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 </a:t>
            </a:r>
            <a:r>
              <a:rPr lang="ru-RU" sz="2000" b="1" dirty="0" err="1">
                <a:solidFill>
                  <a:schemeClr val="tx2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data</a:t>
            </a:r>
            <a:r>
              <a:rPr lang="ru-RU" sz="2000" b="1" dirty="0">
                <a:solidFill>
                  <a:schemeClr val="tx2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), </a:t>
            </a:r>
          </a:p>
          <a:p>
            <a:r>
              <a:rPr lang="ru-RU" sz="2000" b="1" dirty="0">
                <a:solidFill>
                  <a:schemeClr val="tx2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5-звёздное качество открытых данных </a:t>
            </a:r>
            <a:r>
              <a:rPr lang="en-US" sz="2000" b="1" dirty="0">
                <a:solidFill>
                  <a:schemeClr val="tx2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  <a:hlinkClick r:id="rId4"/>
              </a:rPr>
              <a:t>http://5stardata.info/en/</a:t>
            </a:r>
            <a:r>
              <a:rPr lang="en-US" sz="2000" b="1" dirty="0">
                <a:solidFill>
                  <a:schemeClr val="tx2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 </a:t>
            </a:r>
            <a:endParaRPr lang="ru-RU" sz="2000" b="1" dirty="0">
              <a:solidFill>
                <a:schemeClr val="tx2"/>
              </a:solidFill>
              <a:latin typeface="Open Sans Condensed Light" panose="020B0306030504020204" pitchFamily="34" charset="0"/>
              <a:ea typeface="Open Sans Condensed Light" panose="020B0306030504020204" pitchFamily="34" charset="0"/>
              <a:cs typeface="Open Sans Condensed Light" panose="020B0306030504020204" pitchFamily="34" charset="0"/>
            </a:endParaRPr>
          </a:p>
        </p:txBody>
      </p:sp>
      <p:pic>
        <p:nvPicPr>
          <p:cNvPr id="11" name="Picture 2" descr="\\fs\FK\__МБРР\2016_06_Презентация BudgetApps\Исходные материалы, иконки и прочее\звезды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92344" y="6152426"/>
            <a:ext cx="1619250" cy="23479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370651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 txBox="1">
            <a:spLocks/>
          </p:cNvSpPr>
          <p:nvPr/>
        </p:nvSpPr>
        <p:spPr>
          <a:xfrm>
            <a:off x="2150745" y="128956"/>
            <a:ext cx="9921919" cy="694267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algn="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67" b="1" spc="133">
                <a:solidFill>
                  <a:srgbClr val="1468A4"/>
                </a:solidFill>
                <a:latin typeface="Open Sans Condensed Light" pitchFamily="34" charset="0"/>
                <a:ea typeface="+mj-ea"/>
                <a:cs typeface="+mj-cs"/>
              </a:defRPr>
            </a:lvl1pPr>
            <a:lvl2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2pPr>
            <a:lvl3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3pPr>
            <a:lvl4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4pPr>
            <a:lvl5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5pPr>
            <a:lvl6pPr marL="4572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6pPr>
            <a:lvl7pPr marL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7pPr>
            <a:lvl8pPr marL="13716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8pPr>
            <a:lvl9pPr marL="18288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9pPr>
          </a:lstStyle>
          <a:p>
            <a:r>
              <a:rPr lang="ru-RU" dirty="0"/>
              <a:t>	Витрины данных ИАС ФК</a:t>
            </a:r>
          </a:p>
        </p:txBody>
      </p:sp>
      <p:sp>
        <p:nvSpPr>
          <p:cNvPr id="54" name="Номер слайда 14"/>
          <p:cNvSpPr txBox="1">
            <a:spLocks/>
          </p:cNvSpPr>
          <p:nvPr/>
        </p:nvSpPr>
        <p:spPr bwMode="auto">
          <a:xfrm>
            <a:off x="11343223" y="6358492"/>
            <a:ext cx="848783" cy="499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fld id="{51BA138C-FD47-4F1C-9EDD-D3A38432B6E2}" type="slidenum">
              <a:rPr lang="ru-RU" altLang="ru-RU" sz="1867" b="1">
                <a:solidFill>
                  <a:srgbClr val="076583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pPr algn="ctr"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t>9</a:t>
            </a:fld>
            <a:endParaRPr lang="ru-RU" altLang="ru-RU" sz="1867" b="1" dirty="0">
              <a:solidFill>
                <a:srgbClr val="076583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6630" y="5195737"/>
            <a:ext cx="4439816" cy="1124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bg1">
                <a:lumMod val="8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sz="1600" dirty="0">
                <a:solidFill>
                  <a:schemeClr val="tx2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Витрины информационно-аналитической системы Федерального казначейства доступны по адресу </a:t>
            </a:r>
            <a:r>
              <a:rPr lang="en-US" sz="1600" dirty="0">
                <a:solidFill>
                  <a:schemeClr val="tx2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  <a:hlinkClick r:id="rId2"/>
              </a:rPr>
              <a:t>http://datamarts.roskazna.ru/</a:t>
            </a:r>
            <a:r>
              <a:rPr lang="ru-RU" sz="1600" dirty="0">
                <a:solidFill>
                  <a:schemeClr val="tx2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 и отражают отчет об исполнении федерального бюджета за 2013, 2014, 2015 и 2016 годы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2E38976-AAD8-43A5-9185-755EA74A26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1289934"/>
            <a:ext cx="6619096" cy="372324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7F7B89B-BC5F-4482-8A31-823871310ED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243" t="19772" r="8957"/>
          <a:stretch/>
        </p:blipFill>
        <p:spPr>
          <a:xfrm>
            <a:off x="6242393" y="764704"/>
            <a:ext cx="5832648" cy="3140968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93D2993-5CFA-470F-ACB1-E6020EF9C8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45164" y="3068960"/>
            <a:ext cx="6464148" cy="3636083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83605704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2917</TotalTime>
  <Words>1342</Words>
  <Application>Microsoft Office PowerPoint</Application>
  <PresentationFormat>Широкоэкранный</PresentationFormat>
  <Paragraphs>186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Open Sans Condensed</vt:lpstr>
      <vt:lpstr>Open Sans</vt:lpstr>
      <vt:lpstr>Open Sans Condensed Light</vt:lpstr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Экосистема «Открытый регион» на примере ГИИС «Электронный бюджет», ХМАО-Югры и Томской области</dc:title>
  <dc:creator>Головкина Елена Николаевна</dc:creator>
  <cp:lastModifiedBy>Баркова Мария</cp:lastModifiedBy>
  <cp:revision>269</cp:revision>
  <dcterms:modified xsi:type="dcterms:W3CDTF">2017-09-19T10:01:29Z</dcterms:modified>
</cp:coreProperties>
</file>