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57" r:id="rId3"/>
    <p:sldId id="258" r:id="rId4"/>
    <p:sldId id="277" r:id="rId5"/>
    <p:sldId id="259" r:id="rId6"/>
    <p:sldId id="261" r:id="rId7"/>
    <p:sldId id="260" r:id="rId8"/>
    <p:sldId id="265" r:id="rId9"/>
    <p:sldId id="266" r:id="rId10"/>
    <p:sldId id="267" r:id="rId11"/>
    <p:sldId id="268" r:id="rId12"/>
    <p:sldId id="278" r:id="rId13"/>
    <p:sldId id="271" r:id="rId14"/>
    <p:sldId id="270" r:id="rId15"/>
    <p:sldId id="276" r:id="rId1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1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4A82A-1BFA-4EA6-8B62-6C57153B02BC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A6C82-0E35-47F8-A237-2A28931EA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3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B154B2F-62E0-424B-87F3-78D0D7FC775C}" type="slidenum">
              <a:rPr lang="ru-RU" altLang="ru-RU" smtClean="0">
                <a:ea typeface="Microsoft YaHei" charset="-122"/>
              </a:rPr>
              <a:pPr/>
              <a:t>8</a:t>
            </a:fld>
            <a:endParaRPr lang="ru-RU" altLang="ru-RU" smtClean="0">
              <a:ea typeface="Microsoft YaHei" charset="-122"/>
            </a:endParaRPr>
          </a:p>
        </p:txBody>
      </p:sp>
      <p:sp>
        <p:nvSpPr>
          <p:cNvPr id="1157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613" y="736600"/>
            <a:ext cx="6648450" cy="3740150"/>
          </a:xfrm>
          <a:solidFill>
            <a:srgbClr val="FFFFFF"/>
          </a:solidFill>
          <a:ln/>
        </p:spPr>
      </p:sp>
      <p:sp>
        <p:nvSpPr>
          <p:cNvPr id="1157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25787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E65779-BE07-4F89-B013-8425CC3B342F}" type="slidenum">
              <a:rPr lang="ru-RU"/>
              <a:pPr/>
              <a:t>13</a:t>
            </a:fld>
            <a:endParaRPr lang="ru-RU"/>
          </a:p>
        </p:txBody>
      </p:sp>
      <p:sp>
        <p:nvSpPr>
          <p:cNvPr id="151553" name="Text Box 1"/>
          <p:cNvSpPr txBox="1">
            <a:spLocks noChangeArrowheads="1"/>
          </p:cNvSpPr>
          <p:nvPr/>
        </p:nvSpPr>
        <p:spPr bwMode="auto">
          <a:xfrm>
            <a:off x="3850443" y="9430091"/>
            <a:ext cx="2944085" cy="4946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1448AA3-8B59-4260-B467-C795C13DA00C}" type="slidenum">
              <a:rPr lang="ru-RU" sz="1200" b="0">
                <a:solidFill>
                  <a:srgbClr val="000000"/>
                </a:solidFill>
                <a:latin typeface="Arial" charset="0"/>
                <a:cs typeface="Lucida Sans Unicode" pitchFamily="32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ru-RU" sz="1200" b="0">
              <a:solidFill>
                <a:srgbClr val="000000"/>
              </a:solidFill>
              <a:latin typeface="Arial" charset="0"/>
              <a:cs typeface="Lucida Sans Unicode" pitchFamily="32" charset="0"/>
            </a:endParaRPr>
          </a:p>
        </p:txBody>
      </p:sp>
      <p:sp>
        <p:nvSpPr>
          <p:cNvPr id="1515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74613" y="736600"/>
            <a:ext cx="6648450" cy="3740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103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D0B946-43F2-446E-AFFD-257BAD10DE5E}" type="slidenum">
              <a:rPr lang="ru-RU"/>
              <a:pPr/>
              <a:t>14</a:t>
            </a:fld>
            <a:endParaRPr lang="ru-RU"/>
          </a:p>
        </p:txBody>
      </p:sp>
      <p:sp>
        <p:nvSpPr>
          <p:cNvPr id="150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76200" y="736600"/>
            <a:ext cx="6643688" cy="3738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768" y="4715907"/>
            <a:ext cx="5436567" cy="4465978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962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65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24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01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51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12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27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3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46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97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6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80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81D0F-F721-4915-9B86-BE9AB91E49E8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ACEC6-C755-47FD-A784-7FAE68A79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3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11" name="Picture 2" descr="C:\Documents and Settings\eopisarchik\Мои документы\Мои рисунки\Картинки\emblem-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0048" y="297159"/>
            <a:ext cx="1826874" cy="1802476"/>
          </a:xfrm>
          <a:prstGeom prst="rect">
            <a:avLst/>
          </a:prstGeom>
          <a:noFill/>
          <a:effectLst/>
        </p:spPr>
      </p:pic>
      <p:sp>
        <p:nvSpPr>
          <p:cNvPr id="2" name="TextBox 1"/>
          <p:cNvSpPr txBox="1"/>
          <p:nvPr/>
        </p:nvSpPr>
        <p:spPr>
          <a:xfrm>
            <a:off x="542992" y="2749742"/>
            <a:ext cx="11106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работы по выявлению бенефициарных владельцев клиентов, управлению рисками, в</a:t>
            </a:r>
            <a:r>
              <a:rPr lang="ru-RU" sz="2800" b="1" i="0" u="none" strike="noStrik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800" b="1" i="0" u="none" strike="noStrik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</a:t>
            </a:r>
            <a:r>
              <a:rPr lang="ru-RU" sz="28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обслуживании ПДЛ, а также принятию мер по замораживанию (блокированию) денежных средств или иного имущества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16902" y="5932362"/>
            <a:ext cx="3475098" cy="925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5" i="1" dirty="0">
                <a:solidFill>
                  <a:schemeClr val="bg1"/>
                </a:solidFill>
              </a:rPr>
              <a:t>Управление организации надзорной </a:t>
            </a:r>
            <a:r>
              <a:rPr lang="ru-RU" sz="1805" i="1" dirty="0" smtClean="0">
                <a:solidFill>
                  <a:schemeClr val="bg1"/>
                </a:solidFill>
              </a:rPr>
              <a:t>деятельности</a:t>
            </a:r>
          </a:p>
          <a:p>
            <a:pPr algn="ctr"/>
            <a:r>
              <a:rPr lang="ru-RU" sz="1805" i="1" dirty="0" smtClean="0">
                <a:solidFill>
                  <a:schemeClr val="bg1"/>
                </a:solidFill>
              </a:rPr>
              <a:t>Росфинмониторинга</a:t>
            </a:r>
            <a:endParaRPr lang="ru-RU" sz="1805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5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8025" y="334990"/>
            <a:ext cx="11275950" cy="5743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29875" algn="just">
              <a:lnSpc>
                <a:spcPct val="130000"/>
              </a:lnSpc>
              <a:spcBef>
                <a:spcPts val="573"/>
              </a:spcBef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29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Должностное лицо публичной международной организации (ПДЛМО)</a:t>
            </a: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лицо, которому доверены или были доверены важные функции международной организацией (за исключением руководителей среднего звена или лиц, занимающих более низкие позиции в указанной категории), в частности: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+mj-lt"/>
              <a:buAutoNum type="arabicPeriod"/>
            </a:pPr>
            <a:r>
              <a:rPr lang="ru-RU" sz="1758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Руководители, заместители руководителей международных и наднациональных организаций:</a:t>
            </a:r>
            <a:endParaRPr lang="ru-RU" sz="1337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Объединенных Наций (ООН),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экономического развития и сотрудничества (ОЭСР) </a:t>
            </a:r>
            <a:endParaRPr lang="ru-RU" sz="1337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Экономический и Социальный Совет ООН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стран – экспортеров нефти (ОПЕК)</a:t>
            </a:r>
            <a:endParaRPr lang="ru-RU" sz="1337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Международный олимпийский комитет (МОК)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Всемирный банк (ВБ)</a:t>
            </a:r>
            <a:endParaRPr lang="ru-RU" sz="1337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Международный валютный фонд (МВФ)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Европейская комиссия</a:t>
            </a:r>
            <a:endParaRPr lang="ru-RU" sz="1337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Европейский центральный банк (ЕЦБ) 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Европарламент; </a:t>
            </a:r>
            <a:endParaRPr lang="ru-RU" sz="1337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758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Руководители и члены международных и наднациональных судебных организаций:</a:t>
            </a:r>
            <a:endParaRPr lang="ru-RU" sz="1337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Международный суд ООН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Европейский суд по правам человека</a:t>
            </a:r>
            <a:endParaRPr lang="ru-RU" sz="1337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buFont typeface="Symbol" panose="05050102010706020507" pitchFamily="18" charset="2"/>
              <a:buChar char=""/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 Европейского союза и др.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Общий словарь к Рекомендациям Группы разработки финансовых мер по борьбе с отмыванием денег (ФАТФ). </a:t>
            </a:r>
            <a:endParaRPr lang="ru-RU" sz="105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18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536" y="173635"/>
            <a:ext cx="11111190" cy="6369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7408" indent="-327408" algn="just">
              <a:lnSpc>
                <a:spcPct val="130000"/>
              </a:lnSpc>
              <a:buFont typeface="+mj-lt"/>
              <a:buAutoNum type="arabicPeriod" startAt="3"/>
            </a:pPr>
            <a:r>
              <a:rPr lang="ru-RU" sz="2673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Российские публичные должностные лица (РПДЛ)</a:t>
            </a:r>
            <a:endParaRPr lang="ru-RU" sz="2673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29875" algn="just"/>
            <a:r>
              <a:rPr lang="ru-RU" sz="1909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909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ица, замещающие (занимающие) государственные должности Российской Федерации, должности членов Совета директоров Центрального банка Российской Федерации, должности федеральной государственной службы, назначение на которые и освобождение от которых осуществляются Президентом Российской Федерации или Правительством Российской Федерации, должности в Центральном банке Российской Федерации, государственных корпорациях и иных организациях, созданных Российской Федерацией на основании федеральных законов, включенные в перечни должностей, определяемые Президентом Российской Федерации.</a:t>
            </a:r>
          </a:p>
          <a:p>
            <a:pPr indent="429875" algn="just"/>
            <a:endParaRPr lang="ru-RU" sz="1909" i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758" i="1" dirty="0" smtClean="0">
                <a:solidFill>
                  <a:srgbClr val="0070C0"/>
                </a:solidFill>
              </a:rPr>
              <a:t>	В </a:t>
            </a:r>
            <a:r>
              <a:rPr lang="ru-RU" sz="1758" i="1" dirty="0">
                <a:solidFill>
                  <a:srgbClr val="0070C0"/>
                </a:solidFill>
              </a:rPr>
              <a:t>качестве источника информации в отношении государственных должностей Российской Федерации необходимо использовать Указ Президента Российской Федерации от 11.01.1995 № 32 «О государственных должностях Российской Федерации».</a:t>
            </a:r>
          </a:p>
          <a:p>
            <a:r>
              <a:rPr lang="ru-RU" sz="1758" i="1" dirty="0" smtClean="0">
                <a:solidFill>
                  <a:srgbClr val="0070C0"/>
                </a:solidFill>
              </a:rPr>
              <a:t>	Информация </a:t>
            </a:r>
            <a:r>
              <a:rPr lang="ru-RU" sz="1758" i="1" dirty="0">
                <a:solidFill>
                  <a:srgbClr val="0070C0"/>
                </a:solidFill>
              </a:rPr>
              <a:t>о должностях членов Совета директоров Банка России размещена на официальном сайте Центрального банка Российской Федерации в информационно-телекоммуникационной сети «Интернет» (</a:t>
            </a:r>
            <a:r>
              <a:rPr lang="en-US" sz="1758" i="1" dirty="0">
                <a:solidFill>
                  <a:srgbClr val="000099"/>
                </a:solidFill>
              </a:rPr>
              <a:t>www</a:t>
            </a:r>
            <a:r>
              <a:rPr lang="ru-RU" sz="1758" i="1" dirty="0">
                <a:solidFill>
                  <a:srgbClr val="000099"/>
                </a:solidFill>
              </a:rPr>
              <a:t>.</a:t>
            </a:r>
            <a:r>
              <a:rPr lang="en-US" sz="1758" i="1" dirty="0" err="1">
                <a:solidFill>
                  <a:srgbClr val="000099"/>
                </a:solidFill>
              </a:rPr>
              <a:t>cbr</a:t>
            </a:r>
            <a:r>
              <a:rPr lang="ru-RU" sz="1758" i="1" dirty="0">
                <a:solidFill>
                  <a:srgbClr val="000099"/>
                </a:solidFill>
              </a:rPr>
              <a:t>.</a:t>
            </a:r>
            <a:r>
              <a:rPr lang="en-US" sz="1758" i="1" dirty="0" err="1">
                <a:solidFill>
                  <a:srgbClr val="000099"/>
                </a:solidFill>
              </a:rPr>
              <a:t>ru</a:t>
            </a:r>
            <a:r>
              <a:rPr lang="ru-RU" sz="1758" i="1" dirty="0">
                <a:solidFill>
                  <a:srgbClr val="0070C0"/>
                </a:solidFill>
              </a:rPr>
              <a:t>).</a:t>
            </a:r>
          </a:p>
          <a:p>
            <a:endParaRPr lang="ru-RU" sz="1758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29875" algn="just"/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673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связанное с ПДЛ</a:t>
            </a: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909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супруг или супруга ПДЛ, его близкий родственник (родственник по прямой восходящей и нисходящей линии (родители и дети, дедушки, бабушки и внуки), полнородный и </a:t>
            </a:r>
            <a:r>
              <a:rPr lang="ru-RU" sz="1909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неполнородный</a:t>
            </a:r>
            <a:r>
              <a:rPr lang="ru-RU" sz="1909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(имеющий общего отца или мать) брат и сестра, усыновитель и усыновленный).</a:t>
            </a:r>
          </a:p>
          <a:p>
            <a:pPr indent="429875" algn="just"/>
            <a:endParaRPr lang="ru-RU" sz="1337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954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990" y="90707"/>
            <a:ext cx="11607114" cy="672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ПДЛ: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Анкетирование и устный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идентификации клиента до приема на обслуживание либо при обновлении сведений о лице, уже находящемся на обслуживании, клиенту (представителю клиента) предоставляется анкета для самостоятельного заполнения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r>
              <a:rPr lang="en-US" sz="1600" i="1" dirty="0" smtClean="0">
                <a:solidFill>
                  <a:srgbClr val="00B0F0"/>
                </a:solidFill>
              </a:rPr>
              <a:t>	</a:t>
            </a:r>
            <a:r>
              <a:rPr lang="ru-RU" sz="1600" i="1" dirty="0" smtClean="0">
                <a:solidFill>
                  <a:srgbClr val="00B0F0"/>
                </a:solidFill>
              </a:rPr>
              <a:t>*Форма анкеты регламентируется Требованиями </a:t>
            </a:r>
            <a:r>
              <a:rPr lang="ru-RU" sz="1600" i="1" dirty="0">
                <a:solidFill>
                  <a:srgbClr val="00B0F0"/>
                </a:solidFill>
              </a:rPr>
              <a:t>к идентификации клиентов, представителей клиента, выгодоприобретателей и бенефициарных владельцев, в том числе с учетом степени (уровня) риска совершения операций в целях легализации (отмывания) доходов, полученных преступным путем, и финансирования </a:t>
            </a:r>
            <a:r>
              <a:rPr lang="ru-RU" sz="1600" i="1" dirty="0" smtClean="0">
                <a:solidFill>
                  <a:srgbClr val="00B0F0"/>
                </a:solidFill>
              </a:rPr>
              <a:t>терроризма, </a:t>
            </a:r>
          </a:p>
          <a:p>
            <a:r>
              <a:rPr lang="ru-RU" sz="1600" i="1" dirty="0" smtClean="0">
                <a:solidFill>
                  <a:srgbClr val="00B0F0"/>
                </a:solidFill>
              </a:rPr>
              <a:t>утв. Приказом Росфинмониторинга № 366 от 22.11.2018</a:t>
            </a:r>
            <a:endParaRPr lang="ru-RU" sz="1600" i="1" dirty="0">
              <a:solidFill>
                <a:srgbClr val="00B0F0"/>
              </a:solidFill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составе анкеты предусматриваются специальные поля, в которых клиент (представитель клиента) самостоятельно проставляет отметку о его принадлежности к ПДЛ (лицам, связанным с ПДЛ) либо об отсутствии таковой.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заполнения анкеты клиенту в рамках устного опроса задаются уточняющие вопросы относительно его возможной принадлежности к категории ПДЛ или лицам, связанным с ПДЛ. При этом разъясняется порядок отнесения лица к ПДЛ, например, посредством предоставления справочных материалов относительно содержания понятий ИПДЛ, ПДЛМО и РПДЛ, а также лиц, связанных с ПДЛ.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Проверка по общедоступным информационным ресурсам и коммерческим базам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верификации данных, сформированных по результатам анкетирования и устного опроса,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общедоступной информации, размещаемой органами государственной власти Российской Федерации и органами государственной власти иностранных государств на их официальных сайтах в информационно-телекоммуникационной сети "Интернет", анализирует информацию российских и иностранных компаний, предлагающих информационные продукты, таких как, например,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Jones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Compliance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Factiva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информационное агентство ЗАО "Интерфакс" (система СПАРК, "Центр раскрытия корпоративной информации"), акционерное общество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Финмаркет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("X-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Compliance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"), ООО "Интерфакс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энд Би" (система DBAI, GRS, отчеты "Знай своего клиента"), ЗАО "СКРИН", а также иные источники информации, доступные организациям на законных основаниях.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выявлению непосредственно ПДЛ аналогичным образом применяются в целях выявления лиц, связанных с ПДЛ.</a:t>
            </a:r>
          </a:p>
        </p:txBody>
      </p:sp>
    </p:spTree>
    <p:extLst>
      <p:ext uri="{BB962C8B-B14F-4D97-AF65-F5344CB8AC3E}">
        <p14:creationId xmlns:p14="http://schemas.microsoft.com/office/powerpoint/2010/main" val="2327374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386997" y="1139593"/>
            <a:ext cx="11599057" cy="27734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6315" tIns="50083" rIns="96315" bIns="50083"/>
          <a:lstStyle/>
          <a:p>
            <a:pPr marL="652351" indent="-645555">
              <a:tabLst>
                <a:tab pos="652351" algn="l"/>
                <a:tab pos="1131421" algn="l"/>
                <a:tab pos="1612190" algn="l"/>
                <a:tab pos="2092959" algn="l"/>
                <a:tab pos="2573729" algn="l"/>
                <a:tab pos="3054497" algn="l"/>
                <a:tab pos="3535266" algn="l"/>
                <a:tab pos="4016034" algn="l"/>
                <a:tab pos="4496805" algn="l"/>
                <a:tab pos="4977573" algn="l"/>
                <a:tab pos="5458343" algn="l"/>
                <a:tab pos="5939111" algn="l"/>
                <a:tab pos="6419880" algn="l"/>
                <a:tab pos="6900649" algn="l"/>
                <a:tab pos="7381418" algn="l"/>
                <a:tab pos="7862186" algn="l"/>
                <a:tab pos="8342956" algn="l"/>
                <a:tab pos="8823726" algn="l"/>
                <a:tab pos="9304494" algn="l"/>
                <a:tab pos="9785262" algn="l"/>
                <a:tab pos="10266031" algn="l"/>
              </a:tabLst>
            </a:pP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блокирование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(замораживание)</a:t>
            </a:r>
            <a:r>
              <a:rPr lang="ru-RU" dirty="0">
                <a:solidFill>
                  <a:srgbClr val="00CC99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безналичных денежных средств или бездокументарных ценных бумаг и имущества </a:t>
            </a:r>
            <a:r>
              <a:rPr lang="ru-RU" dirty="0">
                <a:solidFill>
                  <a:srgbClr val="00CC99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адресованный </a:t>
            </a:r>
            <a:r>
              <a:rPr lang="ru-RU" dirty="0">
                <a:solidFill>
                  <a:srgbClr val="00206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владельцу, организациям, осуществляющим операции с денежными средствами или иным имуществом, другим физическим и юридическим лицам </a:t>
            </a:r>
          </a:p>
          <a:p>
            <a:pPr marL="652351" indent="-645555">
              <a:tabLst>
                <a:tab pos="652351" algn="l"/>
                <a:tab pos="1131421" algn="l"/>
                <a:tab pos="1612190" algn="l"/>
                <a:tab pos="2092959" algn="l"/>
                <a:tab pos="2573729" algn="l"/>
                <a:tab pos="3054497" algn="l"/>
                <a:tab pos="3535266" algn="l"/>
                <a:tab pos="4016034" algn="l"/>
                <a:tab pos="4496805" algn="l"/>
                <a:tab pos="4977573" algn="l"/>
                <a:tab pos="5458343" algn="l"/>
                <a:tab pos="5939111" algn="l"/>
                <a:tab pos="6419880" algn="l"/>
                <a:tab pos="6900649" algn="l"/>
                <a:tab pos="7381418" algn="l"/>
                <a:tab pos="7862186" algn="l"/>
                <a:tab pos="8342956" algn="l"/>
                <a:tab pos="8823726" algn="l"/>
                <a:tab pos="9304494" algn="l"/>
                <a:tab pos="9785262" algn="l"/>
                <a:tab pos="10266031" algn="l"/>
              </a:tabLst>
            </a:pPr>
            <a:r>
              <a:rPr lang="ru-RU" dirty="0" smtClean="0">
                <a:solidFill>
                  <a:srgbClr val="00B05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             запрет 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осуществлять операции с денежными средствами или ценными бумагами, и иным </a:t>
            </a:r>
            <a:r>
              <a:rPr lang="ru-RU" dirty="0" smtClean="0">
                <a:solidFill>
                  <a:srgbClr val="00B05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имуществом, </a:t>
            </a:r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принадлежащими </a:t>
            </a:r>
            <a:r>
              <a:rPr lang="ru-RU" dirty="0">
                <a:solidFill>
                  <a:srgbClr val="00206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организации или физическому лицу, включенным в перечень организаций и физических лиц, в отношении которых имеются сведения об их причастности к экстремистской деятельности или терроризму, либо организации или физическому лицу, в отношении которых имеются достаточные основания подозревать их причастность к террористической деятельности (в том числе к финансированию терроризма) при отсутствии оснований для включения в указанный перечень </a:t>
            </a:r>
          </a:p>
          <a:p>
            <a:pPr marL="652351" indent="-645555">
              <a:tabLst>
                <a:tab pos="652351" algn="l"/>
                <a:tab pos="1131421" algn="l"/>
                <a:tab pos="1612190" algn="l"/>
                <a:tab pos="2092959" algn="l"/>
                <a:tab pos="2573729" algn="l"/>
                <a:tab pos="3054497" algn="l"/>
                <a:tab pos="3535266" algn="l"/>
                <a:tab pos="4016034" algn="l"/>
                <a:tab pos="4496805" algn="l"/>
                <a:tab pos="4977573" algn="l"/>
                <a:tab pos="5458343" algn="l"/>
                <a:tab pos="5939111" algn="l"/>
                <a:tab pos="6419880" algn="l"/>
                <a:tab pos="6900649" algn="l"/>
                <a:tab pos="7381418" algn="l"/>
                <a:tab pos="7862186" algn="l"/>
                <a:tab pos="8342956" algn="l"/>
                <a:tab pos="8823726" algn="l"/>
                <a:tab pos="9304494" algn="l"/>
                <a:tab pos="9785262" algn="l"/>
                <a:tab pos="10266031" algn="l"/>
              </a:tabLst>
            </a:pPr>
            <a:r>
              <a:rPr lang="ru-RU" dirty="0">
                <a:solidFill>
                  <a:srgbClr val="002060"/>
                </a:solidFill>
                <a:latin typeface="Calibri" panose="020F0502020204030204" pitchFamily="34" charset="0"/>
                <a:ea typeface="Microsoft YaHei" charset="0"/>
                <a:cs typeface="Arial" panose="020B0604020202020204" pitchFamily="34" charset="0"/>
              </a:rPr>
              <a:t>	</a:t>
            </a:r>
          </a:p>
          <a:p>
            <a:pPr marL="652351" indent="-645555">
              <a:lnSpc>
                <a:spcPct val="80000"/>
              </a:lnSpc>
              <a:spcBef>
                <a:spcPts val="482"/>
              </a:spcBef>
              <a:tabLst>
                <a:tab pos="652351" algn="l"/>
                <a:tab pos="1131421" algn="l"/>
                <a:tab pos="1612190" algn="l"/>
                <a:tab pos="2092959" algn="l"/>
                <a:tab pos="2573729" algn="l"/>
                <a:tab pos="3054497" algn="l"/>
                <a:tab pos="3535266" algn="l"/>
                <a:tab pos="4016034" algn="l"/>
                <a:tab pos="4496805" algn="l"/>
                <a:tab pos="4977573" algn="l"/>
                <a:tab pos="5458343" algn="l"/>
                <a:tab pos="5939111" algn="l"/>
                <a:tab pos="6419880" algn="l"/>
                <a:tab pos="6900649" algn="l"/>
                <a:tab pos="7381418" algn="l"/>
                <a:tab pos="7862186" algn="l"/>
                <a:tab pos="8342956" algn="l"/>
                <a:tab pos="8823726" algn="l"/>
                <a:tab pos="9304494" algn="l"/>
                <a:tab pos="9785262" algn="l"/>
                <a:tab pos="10266031" algn="l"/>
              </a:tabLst>
            </a:pP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Microsoft YaHei" charset="0"/>
              <a:cs typeface="Arial" panose="020B0604020202020204" pitchFamily="34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86997" y="3913082"/>
            <a:ext cx="11201320" cy="29367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8611" tIns="51277" rIns="98611" bIns="51277"/>
          <a:lstStyle/>
          <a:p>
            <a:pPr marL="667913" indent="-660955">
              <a:spcBef>
                <a:spcPts val="658"/>
              </a:spcBef>
              <a:buClrTx/>
              <a:tabLst>
                <a:tab pos="667913" algn="l"/>
                <a:tab pos="1158412" algn="l"/>
                <a:tab pos="1650650" algn="l"/>
                <a:tab pos="2142888" algn="l"/>
                <a:tab pos="2635127" algn="l"/>
                <a:tab pos="3127365" algn="l"/>
                <a:tab pos="3619603" algn="l"/>
                <a:tab pos="4111840" algn="l"/>
                <a:tab pos="4604080" algn="l"/>
                <a:tab pos="5096317" algn="l"/>
                <a:tab pos="5588556" algn="l"/>
                <a:tab pos="6080793" algn="l"/>
                <a:tab pos="6573032" algn="l"/>
                <a:tab pos="7065270" algn="l"/>
                <a:tab pos="7557508" algn="l"/>
                <a:tab pos="8049745" algn="l"/>
                <a:tab pos="8541984" algn="l"/>
                <a:tab pos="9034223" algn="l"/>
                <a:tab pos="9526461" algn="l"/>
                <a:tab pos="10018698" algn="l"/>
                <a:tab pos="10510936" algn="l"/>
              </a:tabLst>
            </a:pPr>
            <a:r>
              <a:rPr lang="ru-RU" b="0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Microsoft YaHei" charset="0"/>
                <a:cs typeface="Microsoft YaHei" charset="0"/>
              </a:rPr>
              <a:t>Основания для блокирования (замораживания</a:t>
            </a:r>
            <a:r>
              <a:rPr lang="ru-RU" b="0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Microsoft YaHei" charset="0"/>
                <a:cs typeface="Microsoft YaHei" charset="0"/>
              </a:rPr>
              <a:t>)</a:t>
            </a:r>
            <a:endParaRPr lang="ru-RU" b="0" dirty="0">
              <a:solidFill>
                <a:srgbClr val="00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Microsoft YaHei" charset="0"/>
              <a:cs typeface="Microsoft YaHei" charset="0"/>
            </a:endParaRPr>
          </a:p>
          <a:p>
            <a:pPr marL="667913" indent="-660955" algn="l">
              <a:buClrTx/>
              <a:buAutoNum type="arabicPeriod"/>
              <a:tabLst>
                <a:tab pos="667913" algn="l"/>
                <a:tab pos="1158412" algn="l"/>
                <a:tab pos="1650650" algn="l"/>
                <a:tab pos="2142888" algn="l"/>
                <a:tab pos="2635127" algn="l"/>
                <a:tab pos="3127365" algn="l"/>
                <a:tab pos="3619603" algn="l"/>
                <a:tab pos="4111840" algn="l"/>
                <a:tab pos="4604080" algn="l"/>
                <a:tab pos="5096317" algn="l"/>
                <a:tab pos="5588556" algn="l"/>
                <a:tab pos="6080793" algn="l"/>
                <a:tab pos="6573032" algn="l"/>
                <a:tab pos="7065270" algn="l"/>
                <a:tab pos="7557508" algn="l"/>
                <a:tab pos="8049745" algn="l"/>
                <a:tab pos="8541984" algn="l"/>
                <a:tab pos="9034223" algn="l"/>
                <a:tab pos="9526461" algn="l"/>
                <a:tab pos="10018698" algn="l"/>
                <a:tab pos="10510936" algn="l"/>
              </a:tabLst>
            </a:pP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Перечень </a:t>
            </a: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организаций и физических лиц, в отношении которых имеются сведения об их причастности к экстремистской деятельности или терроризму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,</a:t>
            </a:r>
            <a:endParaRPr lang="ru-RU" b="0" dirty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  <a:p>
            <a:pPr marL="667913" indent="-660955" algn="l">
              <a:buClrTx/>
              <a:tabLst>
                <a:tab pos="667913" algn="l"/>
                <a:tab pos="1158412" algn="l"/>
                <a:tab pos="1650650" algn="l"/>
                <a:tab pos="2142888" algn="l"/>
                <a:tab pos="2635127" algn="l"/>
                <a:tab pos="3127365" algn="l"/>
                <a:tab pos="3619603" algn="l"/>
                <a:tab pos="4111840" algn="l"/>
                <a:tab pos="4604080" algn="l"/>
                <a:tab pos="5096317" algn="l"/>
                <a:tab pos="5588556" algn="l"/>
                <a:tab pos="6080793" algn="l"/>
                <a:tab pos="6573032" algn="l"/>
                <a:tab pos="7065270" algn="l"/>
                <a:tab pos="7557508" algn="l"/>
                <a:tab pos="8049745" algn="l"/>
                <a:tab pos="8541984" algn="l"/>
                <a:tab pos="9034223" algn="l"/>
                <a:tab pos="9526461" algn="l"/>
                <a:tab pos="10018698" algn="l"/>
                <a:tab pos="10510936" algn="l"/>
              </a:tabLst>
            </a:pP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2.     решение межведомственного координационного органа, 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осуществляющим </a:t>
            </a: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функции по противодействию 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финансированию </a:t>
            </a: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терроризма о применении мер 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по блокированию </a:t>
            </a: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(замораживанию) к организации или 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физическому </a:t>
            </a: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лицу, в отношении которых  имеются </a:t>
            </a:r>
          </a:p>
          <a:p>
            <a:pPr marL="667913" indent="-660955" algn="l">
              <a:buClrTx/>
              <a:tabLst>
                <a:tab pos="667913" algn="l"/>
                <a:tab pos="1158412" algn="l"/>
                <a:tab pos="1650650" algn="l"/>
                <a:tab pos="2142888" algn="l"/>
                <a:tab pos="2635127" algn="l"/>
                <a:tab pos="3127365" algn="l"/>
                <a:tab pos="3619603" algn="l"/>
                <a:tab pos="4111840" algn="l"/>
                <a:tab pos="4604080" algn="l"/>
                <a:tab pos="5096317" algn="l"/>
                <a:tab pos="5588556" algn="l"/>
                <a:tab pos="6080793" algn="l"/>
                <a:tab pos="6573032" algn="l"/>
                <a:tab pos="7065270" algn="l"/>
                <a:tab pos="7557508" algn="l"/>
                <a:tab pos="8049745" algn="l"/>
                <a:tab pos="8541984" algn="l"/>
                <a:tab pos="9034223" algn="l"/>
                <a:tab pos="9526461" algn="l"/>
                <a:tab pos="10018698" algn="l"/>
                <a:tab pos="10510936" algn="l"/>
              </a:tabLst>
            </a:pP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        достаточные основания подозревать их причастность к 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террористической </a:t>
            </a: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деятельности (в том числе к 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финансированию </a:t>
            </a: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терроризма) при отсутствии оснований 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для </a:t>
            </a: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cs typeface="Arial" charset="0"/>
              </a:rPr>
              <a:t>включения в  вышеуказанный перечень</a:t>
            </a:r>
          </a:p>
          <a:p>
            <a:pPr marL="667913" indent="-660955" algn="l">
              <a:spcBef>
                <a:spcPts val="658"/>
              </a:spcBef>
              <a:buClrTx/>
              <a:tabLst>
                <a:tab pos="667913" algn="l"/>
                <a:tab pos="1158412" algn="l"/>
                <a:tab pos="1650650" algn="l"/>
                <a:tab pos="2142888" algn="l"/>
                <a:tab pos="2635127" algn="l"/>
                <a:tab pos="3127365" algn="l"/>
                <a:tab pos="3619603" algn="l"/>
                <a:tab pos="4111840" algn="l"/>
                <a:tab pos="4604080" algn="l"/>
                <a:tab pos="5096317" algn="l"/>
                <a:tab pos="5588556" algn="l"/>
                <a:tab pos="6080793" algn="l"/>
                <a:tab pos="6573032" algn="l"/>
                <a:tab pos="7065270" algn="l"/>
                <a:tab pos="7557508" algn="l"/>
                <a:tab pos="8049745" algn="l"/>
                <a:tab pos="8541984" algn="l"/>
                <a:tab pos="9034223" algn="l"/>
                <a:tab pos="9526461" algn="l"/>
                <a:tab pos="10018698" algn="l"/>
                <a:tab pos="10510936" algn="l"/>
              </a:tabLst>
            </a:pPr>
            <a:r>
              <a:rPr lang="ru-RU" b="0" dirty="0">
                <a:solidFill>
                  <a:srgbClr val="002060"/>
                </a:solidFill>
                <a:latin typeface="Calibri" panose="020F0502020204030204" pitchFamily="34" charset="0"/>
                <a:ea typeface="Microsoft YaHei" charset="0"/>
                <a:cs typeface="Arial" charset="0"/>
              </a:rPr>
              <a:t>3.     Перечень </a:t>
            </a:r>
            <a:r>
              <a:rPr lang="ru-RU" b="0" dirty="0" smtClean="0">
                <a:solidFill>
                  <a:srgbClr val="002060"/>
                </a:solidFill>
                <a:latin typeface="Calibri" panose="020F0502020204030204" pitchFamily="34" charset="0"/>
                <a:ea typeface="Microsoft YaHei" charset="0"/>
                <a:cs typeface="Arial" charset="0"/>
              </a:rPr>
              <a:t>ФРОМУ</a:t>
            </a:r>
            <a:endParaRPr lang="ru-RU" b="0" dirty="0">
              <a:solidFill>
                <a:srgbClr val="002060"/>
              </a:solidFill>
              <a:latin typeface="Calibri" panose="020F0502020204030204" pitchFamily="34" charset="0"/>
              <a:ea typeface="Microsoft YaHei" charset="0"/>
              <a:cs typeface="Microsoft YaHei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94875" y="428346"/>
            <a:ext cx="1068404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  <a:tab pos="427450" algn="l"/>
                <a:tab pos="856416" algn="l"/>
                <a:tab pos="1285381" algn="l"/>
                <a:tab pos="1714348" algn="l"/>
                <a:tab pos="2143312" algn="l"/>
                <a:tab pos="2572279" algn="l"/>
                <a:tab pos="3001244" algn="l"/>
                <a:tab pos="3430210" algn="l"/>
                <a:tab pos="3859175" algn="l"/>
                <a:tab pos="4288142" algn="l"/>
                <a:tab pos="4717106" algn="l"/>
                <a:tab pos="5146073" algn="l"/>
                <a:tab pos="5575038" algn="l"/>
                <a:tab pos="6004004" algn="l"/>
                <a:tab pos="6432969" algn="l"/>
                <a:tab pos="6861936" algn="l"/>
                <a:tab pos="7290900" algn="l"/>
                <a:tab pos="7719867" algn="l"/>
                <a:tab pos="8148832" algn="l"/>
                <a:tab pos="8577798" algn="l"/>
              </a:tabLst>
              <a:defRPr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</a:rPr>
              <a:t>ПРИНЯТИЕ  МЕР ПО  ЗАМОРАЖИВАНИЮ (БЛОКИРОВАНИЮ) 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</a:rPr>
              <a:t>АКТИВОВ</a:t>
            </a:r>
          </a:p>
        </p:txBody>
      </p:sp>
    </p:spTree>
    <p:extLst>
      <p:ext uri="{BB962C8B-B14F-4D97-AF65-F5344CB8AC3E}">
        <p14:creationId xmlns:p14="http://schemas.microsoft.com/office/powerpoint/2010/main" val="40616477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 descr="https://cdn5.vectorstock.com/i/1000x1000/56/69/two-terrorists-with-guns-and-a-victim-vector-7155669.jpg"/>
          <p:cNvSpPr>
            <a:spLocks noChangeAspect="1" noChangeArrowheads="1"/>
          </p:cNvSpPr>
          <p:nvPr/>
        </p:nvSpPr>
        <p:spPr bwMode="auto">
          <a:xfrm>
            <a:off x="684023" y="20144"/>
            <a:ext cx="284257" cy="284258"/>
          </a:xfrm>
          <a:prstGeom prst="rect">
            <a:avLst/>
          </a:prstGeom>
          <a:noFill/>
        </p:spPr>
        <p:txBody>
          <a:bodyPr vert="horz" wrap="square" lIns="85278" tIns="42638" rIns="85278" bIns="42638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37" y="2220216"/>
            <a:ext cx="8208398" cy="448291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68281" y="288348"/>
            <a:ext cx="10164318" cy="2015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38" dirty="0">
                <a:solidFill>
                  <a:srgbClr val="7030A0"/>
                </a:solidFill>
                <a:latin typeface="Times New Roman" panose="02020603050405020304" pitchFamily="18" charset="0"/>
              </a:rPr>
              <a:t>Информационное письмо Росфинмониторинга от 01.03.2019 № 60</a:t>
            </a:r>
          </a:p>
          <a:p>
            <a:pPr algn="ctr"/>
            <a:endParaRPr lang="ru-RU" sz="933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865" dirty="0">
                <a:solidFill>
                  <a:srgbClr val="0070C0"/>
                </a:solidFill>
                <a:latin typeface="Times New Roman" panose="02020603050405020304" pitchFamily="18" charset="0"/>
              </a:rPr>
              <a:t>«О методических рекомендациях по применению организациями, осуществляющими операции с денежными средствами или иным имуществом, индивидуальными предпринимателями, адвокатами, нотариусами и лицами, осуществляющими предпринимательскую деятельность в сфере оказания юридических или бухгалтерских услуг, мер по замораживанию (блокированию) денежных средств или иного имущества и снятию таких мер»</a:t>
            </a:r>
          </a:p>
        </p:txBody>
      </p:sp>
    </p:spTree>
    <p:extLst>
      <p:ext uri="{BB962C8B-B14F-4D97-AF65-F5344CB8AC3E}">
        <p14:creationId xmlns:p14="http://schemas.microsoft.com/office/powerpoint/2010/main" val="39097478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C:\Documents and Settings\eopisarchik\Мои документы\Мои рисунки\Картинки\emblem-fu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5768" y="365398"/>
            <a:ext cx="1731818" cy="1802476"/>
          </a:xfrm>
          <a:prstGeom prst="rect">
            <a:avLst/>
          </a:prstGeom>
          <a:noFill/>
          <a:effectLst/>
        </p:spPr>
      </p:pic>
      <p:sp>
        <p:nvSpPr>
          <p:cNvPr id="6" name="TextBox 5"/>
          <p:cNvSpPr txBox="1"/>
          <p:nvPr/>
        </p:nvSpPr>
        <p:spPr>
          <a:xfrm>
            <a:off x="3411532" y="2983241"/>
            <a:ext cx="5338187" cy="680946"/>
          </a:xfrm>
          <a:prstGeom prst="rect">
            <a:avLst/>
          </a:prstGeom>
          <a:noFill/>
        </p:spPr>
        <p:txBody>
          <a:bodyPr wrap="square" lIns="80001" tIns="40000" rIns="80001" bIns="40000" rtlCol="0">
            <a:spAutoFit/>
          </a:bodyPr>
          <a:lstStyle/>
          <a:p>
            <a:pPr algn="ctr"/>
            <a:r>
              <a:rPr lang="ru-RU" sz="3900" dirty="0" smtClean="0">
                <a:solidFill>
                  <a:srgbClr val="F9FAFB"/>
                </a:solidFill>
                <a:latin typeface="Royal Times New Roman" pitchFamily="18" charset="0"/>
                <a:cs typeface="Raavi" pitchFamily="2"/>
              </a:rPr>
              <a:t>Спасибо за внимание!</a:t>
            </a:r>
            <a:endParaRPr lang="ru-RU" sz="3900" dirty="0">
              <a:solidFill>
                <a:srgbClr val="F9FAFB"/>
              </a:solidFill>
              <a:latin typeface="Royal Times New Roman" pitchFamily="18" charset="0"/>
              <a:cs typeface="Raav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16238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277" y="242480"/>
            <a:ext cx="1161535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письмо Росфинмониторинга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56 от 23.11.2018 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методических рекомендациях по рассмотрению аудиторскими организациями и индивидуальными аудиторами при оказании аудиторских услуг рисков легализации (отмывания) доходов, полученных преступным путем, и финансирования терроризма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400" dirty="0"/>
              <a:t>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письмо Росфинмониторинга </a:t>
            </a: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59 от 01.03.2019 </a:t>
            </a:r>
          </a:p>
          <a:p>
            <a:pPr algn="ctr"/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 методических рекомендациях по проведению оценки рисков ОД/ФТ организациями, осуществляющими операции с денежными средствами или иным имуществом и индивидуальными предпринимателями"</a:t>
            </a:r>
          </a:p>
          <a:p>
            <a:pPr algn="ctr"/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1589" y="4395169"/>
            <a:ext cx="113695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  <a:defRPr/>
            </a:pP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ru-RU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 ОЦЕНКИ РИСКА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выявлять такие продукты, услуги, географические зоны и точки взаимодействия с клиентами, которые в наибольшей степени уязвимы для действий, подпадающих под ОД/ФТ.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КАТЕГОРИИ </a:t>
            </a:r>
            <a:r>
              <a:rPr lang="ru-RU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РИСКА: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страны или региона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Риск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связанный с определенными клиентами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Риск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связанный с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определенными продуктами (услугами)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88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onomic-definition.com/Images/Forex_Otzovik/150/610/2916087287-Investicionnyy_kredit_delitsya_na_vidy_v_zavisimosti_ot_togo_na_kakie_nuzhdy_on_vydaets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34991"/>
            <a:ext cx="4600720" cy="345054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38935" y="675660"/>
            <a:ext cx="69163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нформационное письмо </a:t>
            </a:r>
            <a:endParaRPr lang="ru-RU" sz="3200" cap="al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Росфинмониторинга </a:t>
            </a:r>
          </a:p>
          <a:p>
            <a:pPr algn="ctr"/>
            <a:r>
              <a:rPr lang="ru-RU" sz="3200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57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sz="3200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04.12.2018 </a:t>
            </a:r>
          </a:p>
          <a:p>
            <a:pPr algn="ctr"/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установлению сведений о бенефициарных </a:t>
            </a:r>
            <a:r>
              <a:rPr lang="ru-RU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владельцах* </a:t>
            </a:r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клиентов</a:t>
            </a:r>
            <a:endParaRPr lang="ru-RU" sz="3200" cap="all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7883" y="4601077"/>
            <a:ext cx="108327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* </a:t>
            </a:r>
            <a:r>
              <a:rPr lang="ru-RU" sz="2000" b="1" i="0" u="none" strike="noStrike" baseline="0" dirty="0" smtClean="0">
                <a:latin typeface="Times New Roman" panose="02020603050405020304" pitchFamily="18" charset="0"/>
              </a:rPr>
              <a:t>Бенефициарный владелец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- физическое лицо, которое в конечном счете прямо или косвенно (через третьих лиц) владеет (имеет преобладающее участие более 25 процентов в капитале) клиентом - юридическим лицом либо имеет возможность контролировать действия клиента. </a:t>
            </a:r>
            <a:r>
              <a:rPr lang="ru-RU" sz="2000" dirty="0">
                <a:solidFill>
                  <a:srgbClr val="002060"/>
                </a:solidFill>
                <a:latin typeface="Arial" pitchFamily="18"/>
                <a:ea typeface="Microsoft YaHei" pitchFamily="2"/>
                <a:cs typeface="Arial" pitchFamily="2"/>
              </a:rPr>
              <a:t>Бенефициарным  владельцем клиента- физического лица считается это лицо, за исключением случаев, если имеются основания полагать, что бенефициарным владельцем является иное физическое лицо.</a:t>
            </a:r>
            <a:endParaRPr lang="ru-RU" sz="2000" dirty="0">
              <a:solidFill>
                <a:srgbClr val="002060"/>
              </a:solidFill>
              <a:ea typeface="Microsoft YaHei" charset="0"/>
              <a:cs typeface="Microsoft YaHei" charset="0"/>
            </a:endParaRPr>
          </a:p>
          <a:p>
            <a:pPr algn="just"/>
            <a:endParaRPr lang="ru-RU" sz="20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6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8936" y="359483"/>
            <a:ext cx="10853681" cy="953377"/>
          </a:xfrm>
          <a:prstGeom prst="rect">
            <a:avLst/>
          </a:prstGeom>
        </p:spPr>
        <p:txBody>
          <a:bodyPr wrap="square" lIns="97855" tIns="48927" rIns="97855" bIns="48927"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  <a:tab pos="479070" algn="l"/>
                <a:tab pos="959839" algn="l"/>
                <a:tab pos="1440609" algn="l"/>
                <a:tab pos="1921378" algn="l"/>
                <a:tab pos="2402146" algn="l"/>
                <a:tab pos="2882916" algn="l"/>
                <a:tab pos="3363684" algn="l"/>
                <a:tab pos="3844454" algn="l"/>
                <a:tab pos="4325222" algn="l"/>
                <a:tab pos="4805991" algn="l"/>
                <a:tab pos="5286759" algn="l"/>
                <a:tab pos="5767530" algn="l"/>
                <a:tab pos="6248299" algn="l"/>
                <a:tab pos="6729067" algn="l"/>
                <a:tab pos="7209835" algn="l"/>
                <a:tab pos="7690604" algn="l"/>
                <a:tab pos="8171375" algn="l"/>
                <a:tab pos="8652144" algn="l"/>
                <a:tab pos="9132912" algn="l"/>
                <a:tab pos="9613681" algn="l"/>
              </a:tabLst>
            </a:pPr>
            <a:r>
              <a:rPr lang="ru-RU" sz="2612" b="1" dirty="0">
                <a:solidFill>
                  <a:srgbClr val="7030A0"/>
                </a:solidFill>
                <a:latin typeface="Arial" charset="0"/>
                <a:cs typeface="Arial" charset="0"/>
              </a:rPr>
              <a:t>Федеральный закон № 115-ФЗ</a:t>
            </a:r>
          </a:p>
          <a:p>
            <a:pPr algn="ctr">
              <a:lnSpc>
                <a:spcPct val="80000"/>
              </a:lnSpc>
              <a:tabLst>
                <a:tab pos="0" algn="l"/>
                <a:tab pos="479070" algn="l"/>
                <a:tab pos="959839" algn="l"/>
                <a:tab pos="1440609" algn="l"/>
                <a:tab pos="1921378" algn="l"/>
                <a:tab pos="2402146" algn="l"/>
                <a:tab pos="2882916" algn="l"/>
                <a:tab pos="3363684" algn="l"/>
                <a:tab pos="3844454" algn="l"/>
                <a:tab pos="4325222" algn="l"/>
                <a:tab pos="4805991" algn="l"/>
                <a:tab pos="5286759" algn="l"/>
                <a:tab pos="5767530" algn="l"/>
                <a:tab pos="6248299" algn="l"/>
                <a:tab pos="6729067" algn="l"/>
                <a:tab pos="7209835" algn="l"/>
                <a:tab pos="7690604" algn="l"/>
                <a:tab pos="8171375" algn="l"/>
                <a:tab pos="8652144" algn="l"/>
                <a:tab pos="9132912" algn="l"/>
                <a:tab pos="9613681" algn="l"/>
              </a:tabLst>
            </a:pPr>
            <a:r>
              <a:rPr lang="ru-RU" sz="2612" b="1" u="sng" dirty="0">
                <a:solidFill>
                  <a:srgbClr val="7030A0"/>
                </a:solidFill>
                <a:latin typeface="Arial" charset="0"/>
                <a:cs typeface="Arial" charset="0"/>
              </a:rPr>
              <a:t>Статья 6.1</a:t>
            </a:r>
          </a:p>
          <a:p>
            <a:pPr algn="ctr">
              <a:lnSpc>
                <a:spcPct val="80000"/>
              </a:lnSpc>
              <a:tabLst>
                <a:tab pos="0" algn="l"/>
                <a:tab pos="479070" algn="l"/>
                <a:tab pos="959839" algn="l"/>
                <a:tab pos="1440609" algn="l"/>
                <a:tab pos="1921378" algn="l"/>
                <a:tab pos="2402146" algn="l"/>
                <a:tab pos="2882916" algn="l"/>
                <a:tab pos="3363684" algn="l"/>
                <a:tab pos="3844454" algn="l"/>
                <a:tab pos="4325222" algn="l"/>
                <a:tab pos="4805991" algn="l"/>
                <a:tab pos="5286759" algn="l"/>
                <a:tab pos="5767530" algn="l"/>
                <a:tab pos="6248299" algn="l"/>
                <a:tab pos="6729067" algn="l"/>
                <a:tab pos="7209835" algn="l"/>
                <a:tab pos="7690604" algn="l"/>
                <a:tab pos="8171375" algn="l"/>
                <a:tab pos="8652144" algn="l"/>
                <a:tab pos="9132912" algn="l"/>
                <a:tab pos="9613681" algn="l"/>
              </a:tabLst>
            </a:pPr>
            <a:r>
              <a:rPr lang="ru-RU" sz="1758" dirty="0">
                <a:solidFill>
                  <a:srgbClr val="7030A0"/>
                </a:solidFill>
                <a:latin typeface="Arial" charset="0"/>
                <a:cs typeface="Arial" charset="0"/>
              </a:rPr>
              <a:t>(</a:t>
            </a:r>
            <a:r>
              <a:rPr lang="ru-RU" sz="1758" u="sng" dirty="0">
                <a:solidFill>
                  <a:srgbClr val="002060"/>
                </a:solidFill>
                <a:latin typeface="Microsoft YaHei"/>
                <a:cs typeface="Arial" charset="0"/>
              </a:rPr>
              <a:t>вступила в силу 21.12.2016</a:t>
            </a:r>
            <a:r>
              <a:rPr lang="ru-RU" sz="1758" dirty="0">
                <a:solidFill>
                  <a:srgbClr val="7030A0"/>
                </a:solidFill>
                <a:latin typeface="Arial" charset="0"/>
                <a:cs typeface="Arial" charset="0"/>
              </a:rPr>
              <a:t>)</a:t>
            </a:r>
            <a:endParaRPr lang="ru-RU" sz="1758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2576" y="1312861"/>
            <a:ext cx="10506400" cy="4921316"/>
          </a:xfrm>
          <a:prstGeom prst="rect">
            <a:avLst/>
          </a:prstGeom>
        </p:spPr>
        <p:txBody>
          <a:bodyPr wrap="square" lIns="97855" tIns="48927" rIns="97855" bIns="48927">
            <a:spAutoFit/>
          </a:bodyPr>
          <a:lstStyle/>
          <a:p>
            <a:pPr algn="just"/>
            <a:r>
              <a:rPr lang="ru-RU" sz="2612" b="1" dirty="0">
                <a:solidFill>
                  <a:srgbClr val="002060"/>
                </a:solidFill>
                <a:latin typeface="Royal Times New Roman" pitchFamily="18" charset="0"/>
              </a:rPr>
              <a:t>Юридическое лицо </a:t>
            </a:r>
            <a:r>
              <a:rPr lang="ru-RU" sz="2612" u="sng" dirty="0">
                <a:solidFill>
                  <a:srgbClr val="7030A0"/>
                </a:solidFill>
                <a:latin typeface="Royal Times New Roman" pitchFamily="18" charset="0"/>
              </a:rPr>
              <a:t>обязано</a:t>
            </a:r>
            <a:r>
              <a:rPr lang="ru-RU" sz="2612" dirty="0">
                <a:solidFill>
                  <a:srgbClr val="002060"/>
                </a:solidFill>
                <a:latin typeface="Royal Times New Roman" pitchFamily="18" charset="0"/>
              </a:rPr>
              <a:t>:</a:t>
            </a:r>
          </a:p>
          <a:p>
            <a:pPr marL="491113" indent="-491113" algn="just">
              <a:buAutoNum type="arabicParenR"/>
            </a:pPr>
            <a:r>
              <a:rPr lang="ru-RU" sz="2612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располагать информацией о своих </a:t>
            </a:r>
            <a:r>
              <a:rPr lang="ru-RU" sz="2612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бенефициарных</a:t>
            </a:r>
            <a:r>
              <a:rPr lang="ru-RU" sz="2612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владельцах </a:t>
            </a:r>
          </a:p>
          <a:p>
            <a:pPr algn="just"/>
            <a:endParaRPr lang="ru-RU" sz="2612" dirty="0">
              <a:solidFill>
                <a:srgbClr val="FF0000"/>
              </a:solidFill>
              <a:latin typeface="Royal Times New Roman" pitchFamily="18" charset="0"/>
            </a:endParaRPr>
          </a:p>
          <a:p>
            <a:pPr marL="489263" indent="-489263" algn="just"/>
            <a:r>
              <a:rPr lang="ru-RU" sz="2612" dirty="0">
                <a:solidFill>
                  <a:srgbClr val="002060"/>
                </a:solidFill>
                <a:latin typeface="Royal Times New Roman" pitchFamily="18" charset="0"/>
              </a:rPr>
              <a:t>2)</a:t>
            </a:r>
            <a:r>
              <a:rPr lang="ru-RU" sz="2612" dirty="0">
                <a:solidFill>
                  <a:srgbClr val="FF0000"/>
                </a:solidFill>
                <a:latin typeface="Royal Times New Roman" pitchFamily="18" charset="0"/>
              </a:rPr>
              <a:t> регулярно</a:t>
            </a:r>
            <a:r>
              <a:rPr lang="ru-RU" sz="2612" dirty="0">
                <a:solidFill>
                  <a:srgbClr val="002060"/>
                </a:solidFill>
                <a:latin typeface="Royal Times New Roman" pitchFamily="18" charset="0"/>
              </a:rPr>
              <a:t>, но не реже одного раза в год </a:t>
            </a:r>
            <a:r>
              <a:rPr lang="ru-RU" sz="2612" dirty="0">
                <a:solidFill>
                  <a:srgbClr val="FF0000"/>
                </a:solidFill>
                <a:latin typeface="Royal Times New Roman" pitchFamily="18" charset="0"/>
              </a:rPr>
              <a:t>обновлять</a:t>
            </a:r>
            <a:r>
              <a:rPr lang="ru-RU" sz="2612" dirty="0">
                <a:solidFill>
                  <a:srgbClr val="002060"/>
                </a:solidFill>
                <a:latin typeface="Royal Times New Roman" pitchFamily="18" charset="0"/>
              </a:rPr>
              <a:t> информацию о своих </a:t>
            </a:r>
            <a:r>
              <a:rPr lang="ru-RU" sz="2612" dirty="0" err="1">
                <a:solidFill>
                  <a:srgbClr val="002060"/>
                </a:solidFill>
                <a:latin typeface="Royal Times New Roman" pitchFamily="18" charset="0"/>
              </a:rPr>
              <a:t>бенефициарных</a:t>
            </a:r>
            <a:r>
              <a:rPr lang="ru-RU" sz="2612" dirty="0">
                <a:solidFill>
                  <a:srgbClr val="002060"/>
                </a:solidFill>
                <a:latin typeface="Royal Times New Roman" pitchFamily="18" charset="0"/>
              </a:rPr>
              <a:t> владельцах и документально фиксировать полученную информацию;</a:t>
            </a:r>
            <a:endParaRPr lang="en-US" sz="2612" dirty="0">
              <a:solidFill>
                <a:srgbClr val="002060"/>
              </a:solidFill>
              <a:latin typeface="Royal Times New Roman" pitchFamily="18" charset="0"/>
            </a:endParaRPr>
          </a:p>
          <a:p>
            <a:pPr marL="489263" indent="-489263" algn="just"/>
            <a:endParaRPr lang="ru-RU" sz="2612" dirty="0">
              <a:solidFill>
                <a:srgbClr val="002060"/>
              </a:solidFill>
              <a:latin typeface="Royal Times New Roman" pitchFamily="18" charset="0"/>
            </a:endParaRPr>
          </a:p>
          <a:p>
            <a:pPr algn="just"/>
            <a:r>
              <a:rPr lang="ru-RU" sz="2612" dirty="0">
                <a:solidFill>
                  <a:srgbClr val="002060"/>
                </a:solidFill>
                <a:latin typeface="Royal Times New Roman" pitchFamily="18" charset="0"/>
              </a:rPr>
              <a:t>3) </a:t>
            </a:r>
            <a:r>
              <a:rPr lang="ru-RU" sz="2612" dirty="0">
                <a:solidFill>
                  <a:srgbClr val="FF0000"/>
                </a:solidFill>
                <a:latin typeface="Royal Times New Roman" pitchFamily="18" charset="0"/>
              </a:rPr>
              <a:t>хранить информацию о своих бенефициарных владельцах </a:t>
            </a:r>
            <a:r>
              <a:rPr lang="ru-RU" sz="2612" dirty="0">
                <a:solidFill>
                  <a:srgbClr val="002060"/>
                </a:solidFill>
                <a:latin typeface="Royal Times New Roman" pitchFamily="18" charset="0"/>
              </a:rPr>
              <a:t>и о принятых мерах по установлению в отношении своих бенефициарных владельцев сведений, предусмотренных абзацем вторым подпункта                1 пункта 1 статьи 7 настоящего Федерального закона, </a:t>
            </a:r>
          </a:p>
          <a:p>
            <a:pPr algn="just"/>
            <a:r>
              <a:rPr lang="ru-RU" sz="2612" dirty="0">
                <a:solidFill>
                  <a:srgbClr val="FF0000"/>
                </a:solidFill>
                <a:latin typeface="Royal Times New Roman" pitchFamily="18" charset="0"/>
              </a:rPr>
              <a:t>не менее пяти лет со дня получения такой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65899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8025" y="139644"/>
            <a:ext cx="11275950" cy="6072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9859"/>
            <a:r>
              <a:rPr lang="ru-RU" sz="2291" dirty="0">
                <a:solidFill>
                  <a:srgbClr val="0402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</a:t>
            </a:r>
            <a:r>
              <a:rPr lang="ru-RU" sz="2291" dirty="0" err="1">
                <a:solidFill>
                  <a:srgbClr val="0402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бенефициарных</a:t>
            </a:r>
            <a:r>
              <a:rPr lang="ru-RU" sz="2291" dirty="0">
                <a:solidFill>
                  <a:srgbClr val="0402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владельцев:</a:t>
            </a:r>
            <a:endParaRPr lang="ru-RU" sz="2291" dirty="0">
              <a:solidFill>
                <a:srgbClr val="04023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859" algn="just">
              <a:lnSpc>
                <a:spcPct val="130000"/>
              </a:lnSpc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физическое лицо (лица), которое прямо или косвенно владеет минимальным процентом доли в собственности юридического лица (пороговый подход).</a:t>
            </a:r>
            <a:endParaRPr lang="ru-RU" sz="1305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859" algn="just">
              <a:lnSpc>
                <a:spcPct val="130000"/>
              </a:lnSpc>
            </a:pPr>
            <a:r>
              <a:rPr lang="ru-RU" sz="1758" dirty="0">
                <a:solidFill>
                  <a:srgbClr val="0402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акционеры, осуществляющие управление единолично или совместно с другими акционерами на основании имеющихся у них гражданско-правовых отношений. </a:t>
            </a:r>
            <a:endParaRPr lang="ru-RU" sz="1305" dirty="0">
              <a:solidFill>
                <a:srgbClr val="04023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859" algn="just">
              <a:lnSpc>
                <a:spcPct val="130000"/>
              </a:lnSpc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физическое лицо (лица), осуществляющее управление юридическим лицом иными способами, например, такими как личные контакты с ответственными людьми либо с обладающими правом собственности.</a:t>
            </a:r>
            <a:endParaRPr lang="ru-RU" sz="1305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859" algn="just">
              <a:lnSpc>
                <a:spcPct val="130000"/>
              </a:lnSpc>
            </a:pPr>
            <a:r>
              <a:rPr lang="ru-RU" sz="1758" dirty="0">
                <a:solidFill>
                  <a:srgbClr val="0402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физическое лицо (лица), осуществляющее управление без права собственности за счет участия в финансировании предприятия; либо по причине наличия тесных семейных отношений; исторически сложившихся или сформировавшихся в результате сотрудничества связей; либо в случае, если компания объявила дефолт по определенным долгам.</a:t>
            </a:r>
            <a:endParaRPr lang="ru-RU" sz="1305" dirty="0">
              <a:solidFill>
                <a:srgbClr val="04023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859" algn="just">
              <a:lnSpc>
                <a:spcPct val="130000"/>
              </a:lnSpc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д) физическое лицо (лица), ответственное за принятие стратегических решений, которые оказывают решающее влияние на развитие бизнеса или на общее направление развития предприятия.</a:t>
            </a:r>
            <a:endParaRPr lang="ru-RU" sz="1305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859" algn="just">
              <a:lnSpc>
                <a:spcPct val="130000"/>
              </a:lnSpc>
            </a:pPr>
            <a:r>
              <a:rPr lang="ru-RU" sz="1758" dirty="0">
                <a:solidFill>
                  <a:srgbClr val="04023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е) физическое лицо (лица), осуществляющее исполнительный контроль за ежедневной или регулярной деятельностью юридического лица с использованием позиции руководства высшего звена.</a:t>
            </a:r>
            <a:endParaRPr lang="ru-RU" sz="1305" dirty="0">
              <a:solidFill>
                <a:srgbClr val="04023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19859" algn="just">
              <a:lnSpc>
                <a:spcPct val="130000"/>
              </a:lnSpc>
            </a:pPr>
            <a:r>
              <a:rPr lang="ru-RU" sz="1758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ж) физическое лицо, которое на основании договорных отношений имеет возможность оказывать существенное влияние на характер деятельности организации.</a:t>
            </a:r>
            <a:r>
              <a:rPr lang="ru-RU" sz="1026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40564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9316" y="541257"/>
            <a:ext cx="10072213" cy="6200416"/>
          </a:xfrm>
          <a:prstGeom prst="rect">
            <a:avLst/>
          </a:prstGeom>
        </p:spPr>
        <p:txBody>
          <a:bodyPr wrap="square" lIns="97855" tIns="48927" rIns="97855" bIns="48927">
            <a:spAutoFit/>
          </a:bodyPr>
          <a:lstStyle/>
          <a:p>
            <a:pPr marL="489263" indent="-489263" algn="ctr"/>
            <a:r>
              <a:rPr lang="ru-RU" sz="2612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Идентификация бенефициаров не проводится</a:t>
            </a:r>
            <a:endParaRPr lang="ru-RU" sz="1758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89263" indent="-489263"/>
            <a:endParaRPr lang="ru-RU" sz="1758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758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органами государственной власти, иными государственными органами, органами местного самоуправления, учреждениями, находящимися в их ведении, государственными внебюджетными фондами, государственными корпорациями или организациями, в которых Российская Федерация, субъекты Российской Федерации либо муниципальные образования имеют более 50 процентов акций (долей) в капитале;</a:t>
            </a:r>
          </a:p>
          <a:p>
            <a:pPr algn="just">
              <a:buFont typeface="Wingdings" pitchFamily="2" charset="2"/>
              <a:buChar char="Ø"/>
            </a:pPr>
            <a:endParaRPr lang="ru-RU" sz="1758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758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международными организациями, иностранными государствами или административно-территориальными единицами иностранных государств, обладающими самостоятельной правоспособностью;</a:t>
            </a:r>
          </a:p>
          <a:p>
            <a:pPr algn="just">
              <a:buFont typeface="Wingdings" pitchFamily="2" charset="2"/>
              <a:buChar char="Ø"/>
            </a:pPr>
            <a:endParaRPr lang="ru-RU" sz="1758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758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эмитентами ценных бумаг, допущенных к организованным торгам, которые раскрывают информацию в соответствии с законодательством Российской Федерации о ценных бумагах;</a:t>
            </a:r>
          </a:p>
          <a:p>
            <a:pPr algn="just"/>
            <a:endParaRPr lang="ru-RU" sz="1758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758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иностранными организациями, ценные бумаги которых прошли процедуру листинга на иностранной бирже, входящей в перечень, утвержденный Банком России;</a:t>
            </a:r>
          </a:p>
          <a:p>
            <a:pPr algn="just">
              <a:buFont typeface="Wingdings" pitchFamily="2" charset="2"/>
              <a:buChar char="Ø"/>
            </a:pPr>
            <a:endParaRPr lang="ru-RU" sz="1758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758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иностранными структурами без образования юридического лица, организационная форма которых не предусматривает наличия </a:t>
            </a:r>
            <a:r>
              <a:rPr lang="ru-RU" sz="1758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бенефициарного</a:t>
            </a:r>
            <a:r>
              <a:rPr lang="ru-RU" sz="1758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владельца, а также единоличного исполнительного органа.</a:t>
            </a:r>
          </a:p>
          <a:p>
            <a:pPr marL="489263" indent="-489263">
              <a:buAutoNum type="arabicPeriod"/>
            </a:pPr>
            <a:endParaRPr lang="ru-RU" sz="1492" dirty="0">
              <a:latin typeface="Royal Times New Roman" pitchFamily="18" charset="0"/>
            </a:endParaRPr>
          </a:p>
          <a:p>
            <a:endParaRPr lang="ru-RU" sz="2145" dirty="0">
              <a:latin typeface="Royal 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2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1803" y="403745"/>
            <a:ext cx="10863416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2673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бенефициарных владельцев </a:t>
            </a:r>
            <a:r>
              <a:rPr lang="ru-RU" sz="2673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673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096" algn="just">
              <a:lnSpc>
                <a:spcPct val="130000"/>
              </a:lnSpc>
            </a:pPr>
            <a:r>
              <a:rPr lang="ru-RU" sz="1814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включение в договор с клиентом (публичную оферту для клиентов) обязанности последнего представлять сведения о своих </a:t>
            </a:r>
            <a:r>
              <a:rPr lang="ru-RU" sz="1814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бенефициарных</a:t>
            </a:r>
            <a:r>
              <a:rPr lang="ru-RU" sz="1814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владельцах,</a:t>
            </a:r>
          </a:p>
          <a:p>
            <a:pPr marL="86096" algn="just">
              <a:lnSpc>
                <a:spcPct val="130000"/>
              </a:lnSpc>
            </a:pPr>
            <a:endParaRPr lang="ru-RU" sz="1814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096" algn="just">
              <a:lnSpc>
                <a:spcPct val="130000"/>
              </a:lnSpc>
            </a:pPr>
            <a:r>
              <a:rPr lang="ru-RU" sz="1814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анкетирование клиента (направление клиенту запроса, составленного самостоятельно с учетом перечня сведений, необходимых для идентификации </a:t>
            </a:r>
            <a:r>
              <a:rPr lang="ru-RU" sz="1814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бенефициарного</a:t>
            </a:r>
            <a:r>
              <a:rPr lang="ru-RU" sz="1814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владельца, установленных соответствующими нормативными правовыми актами),</a:t>
            </a:r>
          </a:p>
          <a:p>
            <a:pPr marL="86096" algn="just">
              <a:lnSpc>
                <a:spcPct val="130000"/>
              </a:lnSpc>
            </a:pPr>
            <a:endParaRPr lang="ru-RU" sz="1814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096" algn="just">
              <a:lnSpc>
                <a:spcPct val="130000"/>
              </a:lnSpc>
            </a:pPr>
            <a:r>
              <a:rPr lang="ru-RU" sz="1814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изучение учредительных документов клиентов - юридических лиц, устный опрос клиента с фиксированием сведений в анкете </a:t>
            </a:r>
            <a:r>
              <a:rPr lang="ru-RU" sz="1814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бенефициарного</a:t>
            </a:r>
            <a:r>
              <a:rPr lang="ru-RU" sz="1814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владельца клиента,</a:t>
            </a:r>
          </a:p>
          <a:p>
            <a:pPr marL="86096" algn="just">
              <a:lnSpc>
                <a:spcPct val="130000"/>
              </a:lnSpc>
            </a:pPr>
            <a:endParaRPr lang="ru-RU" sz="1814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096" algn="just">
              <a:lnSpc>
                <a:spcPct val="130000"/>
              </a:lnSpc>
            </a:pPr>
            <a:r>
              <a:rPr lang="ru-RU" sz="1814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использование внешних доступных субъекту первичного финансового мониторинга на законных основаниях источников информации (например, общедоступные средства массовой информации, Интернет, коммерческие базы данных (СПАРК, Х-</a:t>
            </a:r>
            <a:r>
              <a:rPr lang="ru-RU" sz="1814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Compliance</a:t>
            </a:r>
            <a:r>
              <a:rPr lang="ru-RU" sz="1814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Коммерсант-Картотека и пр.).</a:t>
            </a:r>
            <a:endParaRPr lang="ru-RU" sz="1814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663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081" y="598222"/>
            <a:ext cx="3590739" cy="349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4322500" y="836963"/>
            <a:ext cx="7230423" cy="53786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5935" tIns="44687" rIns="85935" bIns="44687">
            <a:spAutoFit/>
          </a:bodyPr>
          <a:lstStyle/>
          <a:p>
            <a:pPr algn="ctr">
              <a:tabLst>
                <a:tab pos="0" algn="l"/>
                <a:tab pos="427450" algn="l"/>
                <a:tab pos="856416" algn="l"/>
                <a:tab pos="1285381" algn="l"/>
                <a:tab pos="1714348" algn="l"/>
                <a:tab pos="2143312" algn="l"/>
                <a:tab pos="2572279" algn="l"/>
                <a:tab pos="3001244" algn="l"/>
                <a:tab pos="3430210" algn="l"/>
                <a:tab pos="3859175" algn="l"/>
                <a:tab pos="4288142" algn="l"/>
                <a:tab pos="4717106" algn="l"/>
                <a:tab pos="5146073" algn="l"/>
                <a:tab pos="5575038" algn="l"/>
                <a:tab pos="6004004" algn="l"/>
                <a:tab pos="6432969" algn="l"/>
                <a:tab pos="6861936" algn="l"/>
                <a:tab pos="7290900" algn="l"/>
                <a:tab pos="7719867" algn="l"/>
                <a:tab pos="8148832" algn="l"/>
                <a:tab pos="8577798" algn="l"/>
              </a:tabLst>
            </a:pPr>
            <a:r>
              <a:rPr lang="ru-RU" altLang="ru-RU" sz="305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Информационное письмо Росфинмониторинга № 53 от 10.12.2017</a:t>
            </a:r>
          </a:p>
          <a:p>
            <a:pPr>
              <a:tabLst>
                <a:tab pos="0" algn="l"/>
                <a:tab pos="427450" algn="l"/>
                <a:tab pos="856416" algn="l"/>
                <a:tab pos="1285381" algn="l"/>
                <a:tab pos="1714348" algn="l"/>
                <a:tab pos="2143312" algn="l"/>
                <a:tab pos="2572279" algn="l"/>
                <a:tab pos="3001244" algn="l"/>
                <a:tab pos="3430210" algn="l"/>
                <a:tab pos="3859175" algn="l"/>
                <a:tab pos="4288142" algn="l"/>
                <a:tab pos="4717106" algn="l"/>
                <a:tab pos="5146073" algn="l"/>
                <a:tab pos="5575038" algn="l"/>
                <a:tab pos="6004004" algn="l"/>
                <a:tab pos="6432969" algn="l"/>
                <a:tab pos="6861936" algn="l"/>
                <a:tab pos="7290900" algn="l"/>
                <a:tab pos="7719867" algn="l"/>
                <a:tab pos="8148832" algn="l"/>
                <a:tab pos="8577798" algn="l"/>
              </a:tabLst>
            </a:pPr>
            <a:endParaRPr lang="ru-RU" altLang="ru-RU" sz="305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выявлению иностранных публичных должностных лиц, должностных лиц публичных международных организаций, а также российских публичных должностных лиц при идентификации клиентов, принятию их на обслуживание и управлению рисками при работе с указанными лицами</a:t>
            </a:r>
          </a:p>
          <a:p>
            <a:pPr algn="ctr">
              <a:tabLst>
                <a:tab pos="0" algn="l"/>
                <a:tab pos="427450" algn="l"/>
                <a:tab pos="856416" algn="l"/>
                <a:tab pos="1285381" algn="l"/>
                <a:tab pos="1714348" algn="l"/>
                <a:tab pos="2143312" algn="l"/>
                <a:tab pos="2572279" algn="l"/>
                <a:tab pos="3001244" algn="l"/>
                <a:tab pos="3430210" algn="l"/>
                <a:tab pos="3859175" algn="l"/>
                <a:tab pos="4288142" algn="l"/>
                <a:tab pos="4717106" algn="l"/>
                <a:tab pos="5146073" algn="l"/>
                <a:tab pos="5575038" algn="l"/>
                <a:tab pos="6004004" algn="l"/>
                <a:tab pos="6432969" algn="l"/>
                <a:tab pos="6861936" algn="l"/>
                <a:tab pos="7290900" algn="l"/>
                <a:tab pos="7719867" algn="l"/>
                <a:tab pos="8148832" algn="l"/>
                <a:tab pos="8577798" algn="l"/>
              </a:tabLst>
            </a:pPr>
            <a:r>
              <a:rPr lang="ru-RU" alt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TextBox 1"/>
          <p:cNvSpPr txBox="1">
            <a:spLocks noChangeArrowheads="1"/>
          </p:cNvSpPr>
          <p:nvPr/>
        </p:nvSpPr>
        <p:spPr bwMode="auto">
          <a:xfrm>
            <a:off x="5481388" y="3497213"/>
            <a:ext cx="184731" cy="36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 sz="1758"/>
          </a:p>
        </p:txBody>
      </p:sp>
      <p:sp>
        <p:nvSpPr>
          <p:cNvPr id="179202" name="AutoShape 2" descr="https://img3.stockfresh.com/files/c/cherezoff/m/71/3532544_stock-photo-3d-white-man-with-a-crown-holding-the-earth.jpg"/>
          <p:cNvSpPr>
            <a:spLocks noChangeAspect="1" noChangeArrowheads="1"/>
          </p:cNvSpPr>
          <p:nvPr/>
        </p:nvSpPr>
        <p:spPr bwMode="auto">
          <a:xfrm>
            <a:off x="424630" y="24511"/>
            <a:ext cx="283456" cy="283456"/>
          </a:xfrm>
          <a:prstGeom prst="rect">
            <a:avLst/>
          </a:prstGeom>
          <a:noFill/>
        </p:spPr>
        <p:txBody>
          <a:bodyPr vert="horz" wrap="square" lIns="87310" tIns="43655" rIns="87310" bIns="4365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1184770" y="154870"/>
            <a:ext cx="10908307" cy="5604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85935" tIns="44687" rIns="85935" bIns="44687">
            <a:spAutoFit/>
          </a:bodyPr>
          <a:lstStyle/>
          <a:p>
            <a:pPr>
              <a:tabLst>
                <a:tab pos="0" algn="l"/>
                <a:tab pos="427450" algn="l"/>
                <a:tab pos="856416" algn="l"/>
                <a:tab pos="1285381" algn="l"/>
                <a:tab pos="1714348" algn="l"/>
                <a:tab pos="2143312" algn="l"/>
                <a:tab pos="2572279" algn="l"/>
                <a:tab pos="3001244" algn="l"/>
                <a:tab pos="3430210" algn="l"/>
                <a:tab pos="3859175" algn="l"/>
                <a:tab pos="4288142" algn="l"/>
                <a:tab pos="4717106" algn="l"/>
                <a:tab pos="5146073" algn="l"/>
                <a:tab pos="5575038" algn="l"/>
                <a:tab pos="6004004" algn="l"/>
                <a:tab pos="6432969" algn="l"/>
                <a:tab pos="6861936" algn="l"/>
                <a:tab pos="7290900" algn="l"/>
                <a:tab pos="7719867" algn="l"/>
                <a:tab pos="8148832" algn="l"/>
                <a:tab pos="8577798" algn="l"/>
              </a:tabLst>
              <a:defRPr/>
            </a:pPr>
            <a:r>
              <a:rPr lang="ru-RU" sz="3055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Требования к программе идентификации</a:t>
            </a:r>
            <a:endParaRPr lang="ru-RU" sz="2673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58091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4292" y="610013"/>
            <a:ext cx="10863416" cy="632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29875" algn="just">
              <a:lnSpc>
                <a:spcPct val="130000"/>
              </a:lnSpc>
              <a:spcAft>
                <a:spcPts val="764"/>
              </a:spcAft>
            </a:pPr>
            <a:r>
              <a:rPr lang="ru-RU" sz="2673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Иностранное публичное должностное лицо (ИПДЛ) </a:t>
            </a: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любое назначаемое или избираемое лицо, занимающее какую-либо должность в законодательном, исполнительном, административном или судебном органе иностранного государства, и любое лицо, выполняющее какую-либо публичную функцию для иностранного государства, в том числе для публичного ведомства или публичного предприятия</a:t>
            </a: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именно: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Главы государств (в том числе правящие королевские династии) или правительств;</a:t>
            </a:r>
            <a:endParaRPr lang="ru-RU" sz="1337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Министры, их заместители и помощники;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Высшие правительственные чиновники</a:t>
            </a: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Руководители и заместители руководителей судебных органов власти «последней инстанции» (Верховный, Конституционный суд), на решение которых не подается апелляция;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Государственный прокурор и его заместители</a:t>
            </a: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Высшие военные чиновники (начальники генеральных штабов, верховные главнокомандующие и т.д.);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Руководители и члены Советов директоров Национальных Банков;</a:t>
            </a:r>
            <a:endParaRPr lang="ru-RU" sz="1337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Послы;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Руководители государственных корпораций;</a:t>
            </a:r>
            <a:endParaRPr lang="ru-RU" sz="1337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7408" indent="-327408" algn="just">
              <a:lnSpc>
                <a:spcPct val="130000"/>
              </a:lnSpc>
              <a:buFont typeface="Symbol" panose="05050102010706020507" pitchFamily="18" charset="2"/>
              <a:buChar char=""/>
              <a:tabLst>
                <a:tab pos="873089" algn="l"/>
              </a:tabLst>
            </a:pPr>
            <a:r>
              <a:rPr lang="ru-RU" sz="1758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Члены Парламента или иного законодательного органа и т.д.</a:t>
            </a:r>
            <a:endParaRPr lang="ru-RU" sz="1337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Конвенция Организации Объединенных Наций против коррупции (принята в г. Нью-Йорке 31.10.2003) Резолюцией 58/4 на 51-ом пленарном заседании 58-ой сессии Генеральной Ассамблеи ООН).</a:t>
            </a:r>
            <a:endParaRPr lang="ru-RU" sz="105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2210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1503</Words>
  <Application>Microsoft Office PowerPoint</Application>
  <PresentationFormat>Произвольный</PresentationFormat>
  <Paragraphs>127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Шоломицкая Ольга Александровна</dc:creator>
  <cp:lastModifiedBy>Елисеева Наталья Сергеевна</cp:lastModifiedBy>
  <cp:revision>10</cp:revision>
  <cp:lastPrinted>2019-07-29T10:05:41Z</cp:lastPrinted>
  <dcterms:created xsi:type="dcterms:W3CDTF">2019-07-29T08:30:15Z</dcterms:created>
  <dcterms:modified xsi:type="dcterms:W3CDTF">2019-08-01T08:53:22Z</dcterms:modified>
</cp:coreProperties>
</file>