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821" r:id="rId1"/>
  </p:sldMasterIdLst>
  <p:notesMasterIdLst>
    <p:notesMasterId r:id="rId13"/>
  </p:notesMasterIdLst>
  <p:sldIdLst>
    <p:sldId id="696" r:id="rId2"/>
    <p:sldId id="705" r:id="rId3"/>
    <p:sldId id="706" r:id="rId4"/>
    <p:sldId id="697" r:id="rId5"/>
    <p:sldId id="699" r:id="rId6"/>
    <p:sldId id="701" r:id="rId7"/>
    <p:sldId id="704" r:id="rId8"/>
    <p:sldId id="693" r:id="rId9"/>
    <p:sldId id="691" r:id="rId10"/>
    <p:sldId id="695" r:id="rId11"/>
    <p:sldId id="698" r:id="rId12"/>
  </p:sldIdLst>
  <p:sldSz cx="12801600" cy="9601200" type="A3"/>
  <p:notesSz cx="6645275" cy="9775825"/>
  <p:embeddedFontLst>
    <p:embeddedFont>
      <p:font typeface="Open Sans Condensed" panose="020B0604020202020204" charset="0"/>
      <p:bold r:id="rId14"/>
    </p:embeddedFont>
    <p:embeddedFont>
      <p:font typeface="Calibri Light" panose="020B060402020202020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 Condensed Light" panose="020B0306030504020204" charset="0"/>
      <p:regular r:id="rId21"/>
      <p:italic r:id="rId22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54676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0935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6403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218707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733853" algn="l" defTabSz="1093539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3280627" algn="l" defTabSz="1093539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827411" algn="l" defTabSz="1093539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4374159" algn="l" defTabSz="1093539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581">
          <p15:clr>
            <a:srgbClr val="A4A3A4"/>
          </p15:clr>
        </p15:guide>
        <p15:guide id="2" pos="170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нюк Татьяна Петровна" initials="МТ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EF"/>
    <a:srgbClr val="D2DEEF"/>
    <a:srgbClr val="EAEFF7"/>
    <a:srgbClr val="9D9999"/>
    <a:srgbClr val="EFFFEF"/>
    <a:srgbClr val="E5FFE5"/>
    <a:srgbClr val="FFCCFF"/>
    <a:srgbClr val="0000FF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1" autoAdjust="0"/>
    <p:restoredTop sz="95522" autoAdjust="0"/>
  </p:normalViewPr>
  <p:slideViewPr>
    <p:cSldViewPr snapToGrid="0">
      <p:cViewPr>
        <p:scale>
          <a:sx n="82" d="100"/>
          <a:sy n="82" d="100"/>
        </p:scale>
        <p:origin x="-1542" y="-120"/>
      </p:cViewPr>
      <p:guideLst>
        <p:guide orient="horz" pos="5580"/>
        <p:guide pos="17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880343" cy="489339"/>
          </a:xfrm>
          <a:prstGeom prst="rect">
            <a:avLst/>
          </a:prstGeom>
        </p:spPr>
        <p:txBody>
          <a:bodyPr vert="horz" lIns="90312" tIns="45157" rIns="90312" bIns="451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3380" y="4"/>
            <a:ext cx="2880343" cy="489339"/>
          </a:xfrm>
          <a:prstGeom prst="rect">
            <a:avLst/>
          </a:prstGeom>
        </p:spPr>
        <p:txBody>
          <a:bodyPr vert="horz" lIns="90312" tIns="45157" rIns="90312" bIns="45157" rtlCol="0"/>
          <a:lstStyle>
            <a:lvl1pPr algn="r">
              <a:defRPr sz="1200"/>
            </a:lvl1pPr>
          </a:lstStyle>
          <a:p>
            <a:fld id="{364AC6B0-C38D-44B3-B1E5-026FABB06AC7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4713" y="730250"/>
            <a:ext cx="4895850" cy="3671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12" tIns="45157" rIns="90312" bIns="4515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222" y="4643245"/>
            <a:ext cx="5316841" cy="4399356"/>
          </a:xfrm>
          <a:prstGeom prst="rect">
            <a:avLst/>
          </a:prstGeom>
        </p:spPr>
        <p:txBody>
          <a:bodyPr vert="horz" lIns="90312" tIns="45157" rIns="90312" bIns="4515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4928"/>
            <a:ext cx="2880343" cy="489338"/>
          </a:xfrm>
          <a:prstGeom prst="rect">
            <a:avLst/>
          </a:prstGeom>
        </p:spPr>
        <p:txBody>
          <a:bodyPr vert="horz" lIns="90312" tIns="45157" rIns="90312" bIns="451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3380" y="9284928"/>
            <a:ext cx="2880343" cy="489338"/>
          </a:xfrm>
          <a:prstGeom prst="rect">
            <a:avLst/>
          </a:prstGeom>
        </p:spPr>
        <p:txBody>
          <a:bodyPr vert="horz" lIns="90312" tIns="45157" rIns="90312" bIns="45157" rtlCol="0" anchor="b"/>
          <a:lstStyle>
            <a:lvl1pPr algn="r">
              <a:defRPr sz="1200"/>
            </a:lvl1pPr>
          </a:lstStyle>
          <a:p>
            <a:fld id="{C608DC69-DD7A-435E-BB76-5052C1452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30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35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6769" algn="l" defTabSz="10935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3539" algn="l" defTabSz="10935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0309" algn="l" defTabSz="10935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87079" algn="l" defTabSz="10935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33853" algn="l" defTabSz="10935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80627" algn="l" defTabSz="10935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27411" algn="l" defTabSz="10935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74159" algn="l" defTabSz="10935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571310"/>
            <a:ext cx="9601200" cy="334264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374" indent="0" algn="ctr">
              <a:buNone/>
              <a:defRPr sz="2400"/>
            </a:lvl2pPr>
            <a:lvl3pPr marL="1096747" indent="0" algn="ctr">
              <a:buNone/>
              <a:defRPr sz="2200"/>
            </a:lvl3pPr>
            <a:lvl4pPr marL="1645121" indent="0" algn="ctr">
              <a:buNone/>
              <a:defRPr sz="1900"/>
            </a:lvl4pPr>
            <a:lvl5pPr marL="2193494" indent="0" algn="ctr">
              <a:buNone/>
              <a:defRPr sz="1900"/>
            </a:lvl5pPr>
            <a:lvl6pPr marL="2741868" indent="0" algn="ctr">
              <a:buNone/>
              <a:defRPr sz="1900"/>
            </a:lvl6pPr>
            <a:lvl7pPr marL="3290241" indent="0" algn="ctr">
              <a:buNone/>
              <a:defRPr sz="1900"/>
            </a:lvl7pPr>
            <a:lvl8pPr marL="3838615" indent="0" algn="ctr">
              <a:buNone/>
              <a:defRPr sz="1900"/>
            </a:lvl8pPr>
            <a:lvl9pPr marL="4386988" indent="0" algn="ctr">
              <a:buNone/>
              <a:defRPr sz="1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4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5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61145" y="511181"/>
            <a:ext cx="2760345" cy="8136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80110" y="511181"/>
            <a:ext cx="8121015" cy="8136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1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0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443" y="2393636"/>
            <a:ext cx="11041380" cy="3993830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37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67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1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34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18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0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386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69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6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2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779" y="2353631"/>
            <a:ext cx="5415676" cy="115347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74" indent="0">
              <a:buNone/>
              <a:defRPr sz="2400" b="1"/>
            </a:lvl2pPr>
            <a:lvl3pPr marL="1096747" indent="0">
              <a:buNone/>
              <a:defRPr sz="2200" b="1"/>
            </a:lvl3pPr>
            <a:lvl4pPr marL="1645121" indent="0">
              <a:buNone/>
              <a:defRPr sz="1900" b="1"/>
            </a:lvl4pPr>
            <a:lvl5pPr marL="2193494" indent="0">
              <a:buNone/>
              <a:defRPr sz="1900" b="1"/>
            </a:lvl5pPr>
            <a:lvl6pPr marL="2741868" indent="0">
              <a:buNone/>
              <a:defRPr sz="1900" b="1"/>
            </a:lvl6pPr>
            <a:lvl7pPr marL="3290241" indent="0">
              <a:buNone/>
              <a:defRPr sz="1900" b="1"/>
            </a:lvl7pPr>
            <a:lvl8pPr marL="3838615" indent="0">
              <a:buNone/>
              <a:defRPr sz="1900" b="1"/>
            </a:lvl8pPr>
            <a:lvl9pPr marL="438698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779" y="3507108"/>
            <a:ext cx="5415676" cy="515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80810" y="2353631"/>
            <a:ext cx="5442347" cy="115347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74" indent="0">
              <a:buNone/>
              <a:defRPr sz="2400" b="1"/>
            </a:lvl2pPr>
            <a:lvl3pPr marL="1096747" indent="0">
              <a:buNone/>
              <a:defRPr sz="2200" b="1"/>
            </a:lvl3pPr>
            <a:lvl4pPr marL="1645121" indent="0">
              <a:buNone/>
              <a:defRPr sz="1900" b="1"/>
            </a:lvl4pPr>
            <a:lvl5pPr marL="2193494" indent="0">
              <a:buNone/>
              <a:defRPr sz="1900" b="1"/>
            </a:lvl5pPr>
            <a:lvl6pPr marL="2741868" indent="0">
              <a:buNone/>
              <a:defRPr sz="1900" b="1"/>
            </a:lvl6pPr>
            <a:lvl7pPr marL="3290241" indent="0">
              <a:buNone/>
              <a:defRPr sz="1900" b="1"/>
            </a:lvl7pPr>
            <a:lvl8pPr marL="3838615" indent="0">
              <a:buNone/>
              <a:defRPr sz="1900" b="1"/>
            </a:lvl8pPr>
            <a:lvl9pPr marL="438698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80810" y="3507108"/>
            <a:ext cx="5442347" cy="515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8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3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9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84" y="640081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4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784" y="2880365"/>
            <a:ext cx="4128849" cy="5336225"/>
          </a:xfrm>
        </p:spPr>
        <p:txBody>
          <a:bodyPr/>
          <a:lstStyle>
            <a:lvl1pPr marL="0" indent="0">
              <a:buNone/>
              <a:defRPr sz="1900"/>
            </a:lvl1pPr>
            <a:lvl2pPr marL="548374" indent="0">
              <a:buNone/>
              <a:defRPr sz="1600"/>
            </a:lvl2pPr>
            <a:lvl3pPr marL="1096747" indent="0">
              <a:buNone/>
              <a:defRPr sz="1400"/>
            </a:lvl3pPr>
            <a:lvl4pPr marL="1645121" indent="0">
              <a:buNone/>
              <a:defRPr sz="1200"/>
            </a:lvl4pPr>
            <a:lvl5pPr marL="2193494" indent="0">
              <a:buNone/>
              <a:defRPr sz="1200"/>
            </a:lvl5pPr>
            <a:lvl6pPr marL="2741868" indent="0">
              <a:buNone/>
              <a:defRPr sz="1200"/>
            </a:lvl6pPr>
            <a:lvl7pPr marL="3290241" indent="0">
              <a:buNone/>
              <a:defRPr sz="1200"/>
            </a:lvl7pPr>
            <a:lvl8pPr marL="3838615" indent="0">
              <a:buNone/>
              <a:defRPr sz="1200"/>
            </a:lvl8pPr>
            <a:lvl9pPr marL="438698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3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84" y="640081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4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8374" indent="0">
              <a:buNone/>
              <a:defRPr sz="3400"/>
            </a:lvl2pPr>
            <a:lvl3pPr marL="1096747" indent="0">
              <a:buNone/>
              <a:defRPr sz="2900"/>
            </a:lvl3pPr>
            <a:lvl4pPr marL="1645121" indent="0">
              <a:buNone/>
              <a:defRPr sz="2400"/>
            </a:lvl4pPr>
            <a:lvl5pPr marL="2193494" indent="0">
              <a:buNone/>
              <a:defRPr sz="2400"/>
            </a:lvl5pPr>
            <a:lvl6pPr marL="2741868" indent="0">
              <a:buNone/>
              <a:defRPr sz="2400"/>
            </a:lvl6pPr>
            <a:lvl7pPr marL="3290241" indent="0">
              <a:buNone/>
              <a:defRPr sz="2400"/>
            </a:lvl7pPr>
            <a:lvl8pPr marL="3838615" indent="0">
              <a:buNone/>
              <a:defRPr sz="2400"/>
            </a:lvl8pPr>
            <a:lvl9pPr marL="4386988" indent="0">
              <a:buNone/>
              <a:defRPr sz="24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784" y="2880365"/>
            <a:ext cx="4128849" cy="5336225"/>
          </a:xfrm>
        </p:spPr>
        <p:txBody>
          <a:bodyPr/>
          <a:lstStyle>
            <a:lvl1pPr marL="0" indent="0">
              <a:buNone/>
              <a:defRPr sz="1900"/>
            </a:lvl1pPr>
            <a:lvl2pPr marL="548374" indent="0">
              <a:buNone/>
              <a:defRPr sz="1600"/>
            </a:lvl2pPr>
            <a:lvl3pPr marL="1096747" indent="0">
              <a:buNone/>
              <a:defRPr sz="1400"/>
            </a:lvl3pPr>
            <a:lvl4pPr marL="1645121" indent="0">
              <a:buNone/>
              <a:defRPr sz="1200"/>
            </a:lvl4pPr>
            <a:lvl5pPr marL="2193494" indent="0">
              <a:buNone/>
              <a:defRPr sz="1200"/>
            </a:lvl5pPr>
            <a:lvl6pPr marL="2741868" indent="0">
              <a:buNone/>
              <a:defRPr sz="1200"/>
            </a:lvl6pPr>
            <a:lvl7pPr marL="3290241" indent="0">
              <a:buNone/>
              <a:defRPr sz="1200"/>
            </a:lvl7pPr>
            <a:lvl8pPr marL="3838615" indent="0">
              <a:buNone/>
              <a:defRPr sz="1200"/>
            </a:lvl8pPr>
            <a:lvl9pPr marL="438698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3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676" tIns="54837" rIns="109676" bIns="548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0110" y="2555875"/>
            <a:ext cx="11041380" cy="609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676" tIns="54837" rIns="109676" bIns="548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110" y="8898899"/>
            <a:ext cx="2880360" cy="511175"/>
          </a:xfrm>
          <a:prstGeom prst="rect">
            <a:avLst/>
          </a:prstGeom>
        </p:spPr>
        <p:txBody>
          <a:bodyPr vert="horz" lIns="109676" tIns="54837" rIns="109676" bIns="5483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240530" y="8898899"/>
            <a:ext cx="4320540" cy="511175"/>
          </a:xfrm>
          <a:prstGeom prst="rect">
            <a:avLst/>
          </a:prstGeom>
        </p:spPr>
        <p:txBody>
          <a:bodyPr vert="horz" lIns="109676" tIns="54837" rIns="109676" bIns="5483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41130" y="8898899"/>
            <a:ext cx="2880360" cy="511175"/>
          </a:xfrm>
          <a:prstGeom prst="rect">
            <a:avLst/>
          </a:prstGeom>
        </p:spPr>
        <p:txBody>
          <a:bodyPr vert="horz" lIns="109676" tIns="54837" rIns="109676" bIns="5483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1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5pPr>
      <a:lvl6pPr marL="548374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6pPr>
      <a:lvl7pPr marL="1096747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7pPr>
      <a:lvl8pPr marL="1645121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8pPr>
      <a:lvl9pPr marL="2193494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9pPr>
    </p:titleStyle>
    <p:bodyStyle>
      <a:lvl1pPr marL="274187" indent="-274187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60" indent="-274187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934" indent="-274187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307" indent="-274187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681" indent="-274187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6054" indent="-274187" algn="l" defTabSz="109674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427" indent="-274187" algn="l" defTabSz="109674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800" indent="-274187" algn="l" defTabSz="109674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1175" indent="-274187" algn="l" defTabSz="109674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7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74" algn="l" defTabSz="10967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747" algn="l" defTabSz="10967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121" algn="l" defTabSz="10967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494" algn="l" defTabSz="10967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868" algn="l" defTabSz="10967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241" algn="l" defTabSz="10967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615" algn="l" defTabSz="10967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988" algn="l" defTabSz="10967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9" y="3147330"/>
            <a:ext cx="11091553" cy="3323684"/>
          </a:xfrm>
          <a:prstGeom prst="rect">
            <a:avLst/>
          </a:prstGeom>
          <a:noFill/>
        </p:spPr>
        <p:txBody>
          <a:bodyPr wrap="square" lIns="91152" tIns="45570" rIns="91152" bIns="4557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ОТДЕЛЬНЫЕ ВОПРОСЫ ПО КАЗНАЧЕЙСКОМУ СОПРОВОЖДЕНИЮ </a:t>
            </a:r>
            <a: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СРЕДСТВ </a:t>
            </a:r>
            <a:r>
              <a:rPr 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БЮДЖЕТОВ </a:t>
            </a:r>
            <a: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СУБЪЕКТОВ РОССИЙСКОЙ ФЕДЕРАЦИИ  </a:t>
            </a:r>
            <a:b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В 2019 ГОДУ</a:t>
            </a:r>
          </a:p>
          <a:p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0354" y="6904038"/>
            <a:ext cx="6341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1952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Open Sans Condensed" panose="020B0604020202020204" charset="0"/>
                <a:cs typeface="Open Sans Condensed" panose="020B0604020202020204" charset="0"/>
              </a:rPr>
              <a:t>Начальник отдела казначейского сопровождения средств бюджета субъектов Российской Федерации (местных бюджетов) Управления казначейского сопровождения Федерального казначейства</a:t>
            </a:r>
          </a:p>
          <a:p>
            <a:pPr algn="r" defTabSz="911952" fontAlgn="auto">
              <a:spcBef>
                <a:spcPts val="0"/>
              </a:spcBef>
              <a:spcAft>
                <a:spcPts val="0"/>
              </a:spcAft>
            </a:pPr>
            <a:endParaRPr lang="ru-RU" sz="2000" dirty="0" smtClean="0">
              <a:solidFill>
                <a:schemeClr val="bg2">
                  <a:lumMod val="25000"/>
                </a:schemeClr>
              </a:solidFill>
              <a:latin typeface="+mn-lt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r" defTabSz="911952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Open Sans Condensed" panose="020B0604020202020204" charset="0"/>
                <a:cs typeface="Open Sans Condensed" panose="020B0604020202020204" charset="0"/>
              </a:rPr>
              <a:t>Т.П. Манюк  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+mn-lt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85" y="344007"/>
            <a:ext cx="5170123" cy="191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80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829318" y="9036485"/>
            <a:ext cx="2880360" cy="51117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01"/>
          <p:cNvSpPr txBox="1">
            <a:spLocks noChangeArrowheads="1"/>
          </p:cNvSpPr>
          <p:nvPr/>
        </p:nvSpPr>
        <p:spPr bwMode="auto">
          <a:xfrm>
            <a:off x="297180" y="364920"/>
            <a:ext cx="12199621" cy="7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5" tIns="45702" rIns="91405" bIns="45702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spc="20" dirty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ИДЕНТИФИКАТОР </a:t>
            </a:r>
            <a:r>
              <a:rPr lang="ru-RU" altLang="ru-RU" sz="2000" b="1" spc="20" dirty="0" smtClean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СОГЛАШЕНИЯ ПО СУБСИДИЯМ, БЮДЖЕТНЫМ ИНВЕСТИЦИЯМ </a:t>
            </a:r>
            <a:r>
              <a:rPr lang="ru-RU" altLang="ru-RU" sz="2000" b="1" u="sng" spc="20" dirty="0" smtClean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(предоставляемые БЕЗ доли софинансирования расходных обязательств из </a:t>
            </a:r>
            <a:r>
              <a:rPr lang="ru-RU" altLang="ru-RU" sz="2000" b="1" u="sng" spc="20" dirty="0" err="1" smtClean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ФБ</a:t>
            </a:r>
            <a:r>
              <a:rPr lang="ru-RU" altLang="ru-RU" sz="2000" b="1" u="sng" spc="20" dirty="0" smtClean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)</a:t>
            </a:r>
            <a:r>
              <a:rPr lang="ru-RU" altLang="ru-RU" sz="2000" b="1" u="sng" spc="20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</a:t>
            </a:r>
            <a:endParaRPr lang="ru-RU" altLang="ru-RU" sz="2000" b="1" i="1" u="sng" spc="20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chemeClr val="accent4">
                    <a:lumMod val="60000"/>
                    <a:lumOff val="40000"/>
                  </a:schemeClr>
                </a:solidFill>
              </a:u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7104" y="5860934"/>
            <a:ext cx="3727048" cy="754909"/>
          </a:xfrm>
          <a:prstGeom prst="rect">
            <a:avLst/>
          </a:prstGeom>
          <a:noFill/>
        </p:spPr>
        <p:txBody>
          <a:bodyPr wrap="square" lIns="36000" tIns="53764" rIns="36000" bIns="53764" rtlCol="0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идентификационный номер налогоплательщика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главного распорядителя бюджетных средств 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68570" y="5876413"/>
            <a:ext cx="1238493" cy="970352"/>
          </a:xfrm>
          <a:prstGeom prst="rect">
            <a:avLst/>
          </a:prstGeom>
          <a:noFill/>
        </p:spPr>
        <p:txBody>
          <a:bodyPr wrap="square" lIns="36000" tIns="53764" rIns="36000" bIns="53764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ru-RU" sz="1400" b="1" dirty="0" smtClean="0"/>
              <a:t>С</a:t>
            </a:r>
            <a:r>
              <a:rPr lang="ru-RU" sz="1400" dirty="0" smtClean="0"/>
              <a:t> – по субсидиям; </a:t>
            </a:r>
            <a:br>
              <a:rPr lang="ru-RU" sz="1400" dirty="0" smtClean="0"/>
            </a:br>
            <a:r>
              <a:rPr lang="ru-RU" sz="1400" b="1" dirty="0" smtClean="0"/>
              <a:t>И</a:t>
            </a:r>
            <a:r>
              <a:rPr lang="ru-RU" sz="1400" dirty="0" smtClean="0"/>
              <a:t> – инвестициям;</a:t>
            </a:r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3967801" y="3533907"/>
            <a:ext cx="212976" cy="4097439"/>
          </a:xfrm>
          <a:prstGeom prst="rightBrace">
            <a:avLst>
              <a:gd name="adj1" fmla="val 67818"/>
              <a:gd name="adj2" fmla="val 49819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528" tIns="53764" rIns="107528" bIns="53764" rtlCol="0" anchor="ctr"/>
          <a:lstStyle/>
          <a:p>
            <a:pPr algn="ctr"/>
            <a:endParaRPr lang="ru-RU" sz="1000">
              <a:solidFill>
                <a:prstClr val="black"/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6630337" y="5090341"/>
            <a:ext cx="214837" cy="986431"/>
          </a:xfrm>
          <a:prstGeom prst="rightBrace">
            <a:avLst>
              <a:gd name="adj1" fmla="val 29405"/>
              <a:gd name="adj2" fmla="val 47034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528" tIns="53764" rIns="107528" bIns="53764" rtlCol="0" anchor="ctr"/>
          <a:lstStyle/>
          <a:p>
            <a:pPr algn="ctr"/>
            <a:endParaRPr lang="ru-RU" sz="100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159" y="2674033"/>
            <a:ext cx="11818808" cy="757938"/>
          </a:xfrm>
          <a:prstGeom prst="rect">
            <a:avLst/>
          </a:prstGeom>
          <a:solidFill>
            <a:schemeClr val="accent1">
              <a:lumMod val="20000"/>
              <a:lumOff val="80000"/>
              <a:alpha val="4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6" tIns="54418" rIns="108836" bIns="54418" anchor="ctr"/>
          <a:lstStyle>
            <a:defPPr>
              <a:defRPr lang="ru-RU"/>
            </a:defPPr>
            <a:lvl1pPr algn="ctr">
              <a:defRPr sz="1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sz="1800" dirty="0"/>
              <a:t>Формируется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ТЕРРИТОРИАЛЬНЫМ ОРГАНОМ ФЕДЕРАЛЬНОГО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КАЗНАЧЕЙСТВА</a:t>
            </a:r>
            <a:endParaRPr lang="ru-RU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393539" y="3619452"/>
            <a:ext cx="11987320" cy="724113"/>
          </a:xfrm>
          <a:prstGeom prst="rect">
            <a:avLst/>
          </a:prstGeom>
          <a:noFill/>
        </p:spPr>
        <p:txBody>
          <a:bodyPr wrap="square" lIns="107508" tIns="53755" rIns="107508" bIns="53755" rtlCol="0">
            <a:spAutoFit/>
          </a:bodyPr>
          <a:lstStyle/>
          <a:p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ХХХХ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ХХХХХХХХХХХ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ХХ   Х   ХХ  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491"/>
              </p:ext>
            </p:extLst>
          </p:nvPr>
        </p:nvGraphicFramePr>
        <p:xfrm>
          <a:off x="475757" y="4343565"/>
          <a:ext cx="12021044" cy="97082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32192"/>
                <a:gridCol w="4323715"/>
                <a:gridCol w="1057430"/>
                <a:gridCol w="763700"/>
                <a:gridCol w="1117190"/>
                <a:gridCol w="1133678"/>
                <a:gridCol w="1403139"/>
                <a:gridCol w="790000"/>
              </a:tblGrid>
              <a:tr h="485411">
                <a:tc gridSpan="8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разряды</a:t>
                      </a:r>
                      <a:endParaRPr lang="ru-RU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6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</a:tr>
              <a:tr h="485411">
                <a:tc>
                  <a:txBody>
                    <a:bodyPr/>
                    <a:lstStyle/>
                    <a:p>
                      <a:pPr marL="0" algn="ctr" defTabSz="1093539" rtl="0" eaLnBrk="1" latinLnBrk="0" hangingPunct="1"/>
                      <a:r>
                        <a:rPr lang="ru-RU" sz="2000" kern="1200" dirty="0" smtClean="0"/>
                        <a:t>1-4</a:t>
                      </a:r>
                      <a:endParaRPr lang="ru-RU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5-14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15-16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17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18-19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20-21*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22-24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25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244540" y="5874760"/>
            <a:ext cx="928558" cy="539465"/>
          </a:xfrm>
          <a:prstGeom prst="rect">
            <a:avLst/>
          </a:prstGeom>
          <a:noFill/>
        </p:spPr>
        <p:txBody>
          <a:bodyPr wrap="square" lIns="107528" tIns="53764" rIns="107528" bIns="53764" rtlCol="0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код ТОФК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73340" y="5910840"/>
            <a:ext cx="1059083" cy="754909"/>
          </a:xfrm>
          <a:prstGeom prst="rect">
            <a:avLst/>
          </a:prstGeom>
          <a:noFill/>
        </p:spPr>
        <p:txBody>
          <a:bodyPr wrap="square" lIns="36000" tIns="53764" rIns="36000" bIns="53764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/>
              <a:t>год заключения соглашения</a:t>
            </a:r>
            <a:endParaRPr lang="ru-RU" sz="1400" dirty="0"/>
          </a:p>
        </p:txBody>
      </p:sp>
      <p:sp>
        <p:nvSpPr>
          <p:cNvPr id="15" name="Правая фигурная скобка 14"/>
          <p:cNvSpPr/>
          <p:nvPr/>
        </p:nvSpPr>
        <p:spPr>
          <a:xfrm rot="5400000">
            <a:off x="8492747" y="5068791"/>
            <a:ext cx="232330" cy="1047022"/>
          </a:xfrm>
          <a:prstGeom prst="rightBrace">
            <a:avLst>
              <a:gd name="adj1" fmla="val 29405"/>
              <a:gd name="adj2" fmla="val 47034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528" tIns="53764" rIns="107528" bIns="53764" rtlCol="0" anchor="ctr"/>
          <a:lstStyle/>
          <a:p>
            <a:pPr algn="ctr"/>
            <a:endParaRPr lang="ru-RU" sz="100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26213" y="5934869"/>
            <a:ext cx="1053294" cy="754909"/>
          </a:xfrm>
          <a:prstGeom prst="rect">
            <a:avLst/>
          </a:prstGeom>
          <a:noFill/>
        </p:spPr>
        <p:txBody>
          <a:bodyPr wrap="square" lIns="36000" tIns="53764" rIns="36000" bIns="53764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ru-RU" sz="1400" dirty="0"/>
              <a:t>порядковый</a:t>
            </a:r>
          </a:p>
          <a:p>
            <a:r>
              <a:rPr lang="ru-RU" sz="1400" dirty="0"/>
              <a:t>номер</a:t>
            </a:r>
          </a:p>
          <a:p>
            <a:endParaRPr lang="ru-RU" sz="1400" dirty="0"/>
          </a:p>
        </p:txBody>
      </p:sp>
      <p:sp>
        <p:nvSpPr>
          <p:cNvPr id="17" name="Правая фигурная скобка 16"/>
          <p:cNvSpPr/>
          <p:nvPr/>
        </p:nvSpPr>
        <p:spPr>
          <a:xfrm rot="5400000">
            <a:off x="10938102" y="4892065"/>
            <a:ext cx="204414" cy="1372560"/>
          </a:xfrm>
          <a:prstGeom prst="rightBrace">
            <a:avLst>
              <a:gd name="adj1" fmla="val 29405"/>
              <a:gd name="adj2" fmla="val 47034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528" tIns="53764" rIns="107528" bIns="53764" rtlCol="0" anchor="ctr"/>
          <a:lstStyle/>
          <a:p>
            <a:pPr algn="ctr"/>
            <a:endParaRPr lang="ru-RU" sz="1000">
              <a:solidFill>
                <a:prstClr val="black"/>
              </a:solidFill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 rot="5400000">
            <a:off x="11963971" y="5199400"/>
            <a:ext cx="247689" cy="707980"/>
          </a:xfrm>
          <a:prstGeom prst="rightBrace">
            <a:avLst>
              <a:gd name="adj1" fmla="val 29405"/>
              <a:gd name="adj2" fmla="val 47034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528" tIns="53764" rIns="107528" bIns="53764" rtlCol="0" anchor="ctr"/>
          <a:lstStyle/>
          <a:p>
            <a:pPr algn="ctr"/>
            <a:endParaRPr lang="ru-RU" sz="100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37717" y="5857408"/>
            <a:ext cx="935623" cy="1616683"/>
          </a:xfrm>
          <a:prstGeom prst="rect">
            <a:avLst/>
          </a:prstGeom>
          <a:noFill/>
        </p:spPr>
        <p:txBody>
          <a:bodyPr wrap="square" lIns="36000" tIns="53764" rIns="36000" bIns="53764" rtlCol="0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код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бюджета: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– субъект РФ,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– местный бюджет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 rot="5400000">
            <a:off x="7592837" y="5185553"/>
            <a:ext cx="202866" cy="758140"/>
          </a:xfrm>
          <a:prstGeom prst="rightBrace">
            <a:avLst>
              <a:gd name="adj1" fmla="val 29405"/>
              <a:gd name="adj2" fmla="val 47034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528" tIns="53764" rIns="107528" bIns="53764" rtlCol="0" anchor="ctr"/>
          <a:lstStyle/>
          <a:p>
            <a:pPr algn="ctr"/>
            <a:endParaRPr lang="ru-RU" sz="100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2268" y="1445382"/>
            <a:ext cx="11838590" cy="310589"/>
          </a:xfrm>
          <a:prstGeom prst="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6" tIns="54418" rIns="108836" bIns="54418" anchor="ctr"/>
          <a:lstStyle>
            <a:defPPr>
              <a:defRPr lang="ru-RU"/>
            </a:defPPr>
            <a:lvl1pPr algn="ctr">
              <a:defRPr sz="1800" b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u="sng" dirty="0" smtClean="0"/>
              <a:t>ПО ОТДЕЛЬНЫМ РАСПОРЯЖЕНИЯМ ПРАВИТЕЛЬСТВА РОССИЙСКОЙ ФЕДЕРАЦИИ  (субъект и муниципалитет)</a:t>
            </a:r>
            <a:endParaRPr lang="ru-RU" i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Правая фигурная скобка 23"/>
          <p:cNvSpPr/>
          <p:nvPr/>
        </p:nvSpPr>
        <p:spPr>
          <a:xfrm rot="5400000">
            <a:off x="9626867" y="5057484"/>
            <a:ext cx="230309" cy="1041721"/>
          </a:xfrm>
          <a:prstGeom prst="rightBrace">
            <a:avLst>
              <a:gd name="adj1" fmla="val 29405"/>
              <a:gd name="adj2" fmla="val 47034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528" tIns="53764" rIns="107528" bIns="53764" rtlCol="0" anchor="ctr"/>
          <a:lstStyle/>
          <a:p>
            <a:pPr algn="ctr"/>
            <a:endParaRPr lang="ru-RU" sz="100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32423" y="5911697"/>
            <a:ext cx="1393790" cy="3124788"/>
          </a:xfrm>
          <a:prstGeom prst="rect">
            <a:avLst/>
          </a:prstGeom>
          <a:noFill/>
        </p:spPr>
        <p:txBody>
          <a:bodyPr wrap="square" lIns="107528" tIns="53764" rIns="107528" bIns="53764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ru-RU" sz="1400" b="1" dirty="0"/>
              <a:t>4 - 5 </a:t>
            </a:r>
            <a:r>
              <a:rPr lang="ru-RU" sz="1400" dirty="0"/>
              <a:t>разряды кода</a:t>
            </a:r>
          </a:p>
          <a:p>
            <a:r>
              <a:rPr lang="ru-RU" sz="1400" dirty="0"/>
              <a:t>целевой статьи </a:t>
            </a:r>
            <a:r>
              <a:rPr lang="ru-RU" sz="1400" dirty="0" smtClean="0"/>
              <a:t>расходов, отражающие расходы на  реализацию </a:t>
            </a:r>
            <a:r>
              <a:rPr lang="ru-RU" sz="1400" b="1" u="sng" dirty="0" smtClean="0"/>
              <a:t>национальных проектов (программ), </a:t>
            </a:r>
            <a:r>
              <a:rPr lang="ru-RU" sz="1400" dirty="0" smtClean="0"/>
              <a:t>имеющие буквенно-цифровое обозначение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81033" y="5857408"/>
            <a:ext cx="1182449" cy="1185796"/>
          </a:xfrm>
          <a:prstGeom prst="rect">
            <a:avLst/>
          </a:prstGeom>
          <a:noFill/>
        </p:spPr>
        <p:txBody>
          <a:bodyPr wrap="square" lIns="36000" tIns="53764" rIns="36000" bIns="53764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/>
              <a:t>Свободные символы, обозначаются «0000»</a:t>
            </a:r>
            <a:r>
              <a:rPr lang="ru-RU" sz="1400" b="1" u="sng" dirty="0" smtClean="0"/>
              <a:t> </a:t>
            </a:r>
            <a:endParaRPr lang="ru-RU" sz="1400" b="1" u="sng" dirty="0"/>
          </a:p>
          <a:p>
            <a:endParaRPr lang="ru-RU" sz="1400" dirty="0"/>
          </a:p>
        </p:txBody>
      </p:sp>
      <p:sp>
        <p:nvSpPr>
          <p:cNvPr id="28" name="Правая фигурная скобка 27"/>
          <p:cNvSpPr/>
          <p:nvPr/>
        </p:nvSpPr>
        <p:spPr>
          <a:xfrm rot="5400000">
            <a:off x="1124943" y="4883634"/>
            <a:ext cx="180801" cy="1365807"/>
          </a:xfrm>
          <a:prstGeom prst="rightBrace">
            <a:avLst>
              <a:gd name="adj1" fmla="val 29405"/>
              <a:gd name="adj2" fmla="val 47034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528" tIns="53764" rIns="107528" bIns="53764" rtlCol="0" anchor="ctr"/>
          <a:lstStyle/>
          <a:p>
            <a:pPr algn="ctr"/>
            <a:endParaRPr lang="ru-RU" sz="1000">
              <a:solidFill>
                <a:prstClr val="black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704047" y="8558284"/>
            <a:ext cx="3539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45894" y="1967696"/>
            <a:ext cx="1078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Письмо Минфина России </a:t>
            </a:r>
            <a:r>
              <a:rPr lang="ru-RU" i="1" dirty="0"/>
              <a:t>№ </a:t>
            </a:r>
            <a:r>
              <a:rPr lang="ru-RU" i="1" dirty="0" smtClean="0"/>
              <a:t>09-01-09/44547, Казначейства России № </a:t>
            </a:r>
            <a:r>
              <a:rPr lang="ru-RU" i="1" dirty="0"/>
              <a:t>07-04-05/22-12581 </a:t>
            </a:r>
            <a:r>
              <a:rPr lang="ru-RU" i="1" dirty="0" smtClean="0"/>
              <a:t>от 18 июня 2019 г. </a:t>
            </a:r>
            <a:endParaRPr lang="ru-RU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562050" y="8762035"/>
            <a:ext cx="7115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*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Если расходы осуществляются не в рамках национальных проектов, в 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20-21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разрядах указывается «00»  </a:t>
            </a:r>
          </a:p>
        </p:txBody>
      </p:sp>
    </p:spTree>
    <p:extLst>
      <p:ext uri="{BB962C8B-B14F-4D97-AF65-F5344CB8AC3E}">
        <p14:creationId xmlns:p14="http://schemas.microsoft.com/office/powerpoint/2010/main" val="18173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921240" y="9090025"/>
            <a:ext cx="2880360" cy="51117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2696" y="404336"/>
            <a:ext cx="119917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ru-RU" sz="2000" b="1" spc="20" dirty="0" smtClean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ДОПОЛНИТЕЛЬНЫЕ КОДЫ ИСТОЧНИКОВ ПОСТУПЛЕНИЙ  ЦЕЛЕВЫХ СРЕДСТВ, </a:t>
            </a:r>
            <a:br>
              <a:rPr lang="ru-RU" altLang="ru-RU" sz="2000" b="1" spc="20" dirty="0" smtClean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altLang="ru-RU" sz="2000" b="1" u="sng" spc="20" dirty="0" smtClean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НЕ ОТРАЖЕННЫЕ В ПЕРЕЧНЕ ИСТОЧНИКОВ ПОСТУПЛЕНИЙ ЦЕЛЕВЫХ СРЕДСТВ</a:t>
            </a:r>
            <a:endParaRPr lang="ru-RU" altLang="ru-RU" sz="2000" b="1" u="sng" spc="20" dirty="0">
              <a:uFill>
                <a:solidFill>
                  <a:schemeClr val="accent4">
                    <a:lumMod val="60000"/>
                    <a:lumOff val="40000"/>
                  </a:schemeClr>
                </a:solidFill>
              </a:u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843767"/>
              </p:ext>
            </p:extLst>
          </p:nvPr>
        </p:nvGraphicFramePr>
        <p:xfrm>
          <a:off x="492034" y="2553386"/>
          <a:ext cx="11852365" cy="500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413"/>
                <a:gridCol w="105159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7113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72000" marB="7200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расчеты по контрактам (договорам) на поставку товаров, выполнение работ, оказание услуг, заключаемым получателями субсидий с исполнителями по контрактам (договорам), а также расчеты по контрактам (договорам), заключаемым исполнителями с соисполнителями по контрактам (договорам), источником финансового обеспечения которых являются такие субсидии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72000" marB="7200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7223</a:t>
                      </a:r>
                      <a:endParaRPr lang="ru-RU" sz="1800" b="1" dirty="0"/>
                    </a:p>
                  </a:txBody>
                  <a:tcPr marT="72000" marB="72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расчеты по контрактам (договорам) на поставку товаров, выполнение работ, оказание услуг, заключаемым получателями бюджетных инвестиций с исполнителями по контрактам (договорам), а также расчеты по контрактам (договорам), заключаемым исполнителями с соисполнителями по контрактам (договорам), источником финансового обеспечения которых являются такие бюджетные инвестиции</a:t>
                      </a:r>
                      <a:endParaRPr lang="ru-RU" sz="1600" dirty="0"/>
                    </a:p>
                  </a:txBody>
                  <a:tcPr marT="72000" marB="72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7510</a:t>
                      </a:r>
                      <a:endParaRPr lang="ru-RU" sz="1800" b="1" dirty="0"/>
                    </a:p>
                  </a:txBody>
                  <a:tcPr marT="72000" marB="72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расчеты по контрактам (договорам) на поставку товаров, выполнение работ, оказание услуг, заключаемым бюджетными и автономными учреждениями</a:t>
                      </a:r>
                      <a:endParaRPr lang="ru-RU" sz="1600" dirty="0"/>
                    </a:p>
                  </a:txBody>
                  <a:tcPr marT="72000" marB="72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7560</a:t>
                      </a:r>
                      <a:endParaRPr lang="ru-RU" sz="1800" b="1" dirty="0"/>
                    </a:p>
                  </a:txBody>
                  <a:tcPr marT="72000" marB="72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расчеты по контрактам (договорам) на поставку товаров, выполнение работ, оказание услуг, заключаемым исполнителями и соисполнителями в рамках исполнения контрактов (договоров), заключаемых бюджетными и автономными учреждениями</a:t>
                      </a:r>
                    </a:p>
                  </a:txBody>
                  <a:tcPr marT="72000" marB="72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7610</a:t>
                      </a:r>
                      <a:endParaRPr lang="ru-RU" sz="1800" b="1" dirty="0"/>
                    </a:p>
                  </a:txBody>
                  <a:tcPr marT="72000" marB="72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расчеты по государственным (муниципальным) контрактам на поставку товаров, выполнение работ, оказание услуг, заключаемым государственными (муниципальными) заказчиками</a:t>
                      </a:r>
                    </a:p>
                  </a:txBody>
                  <a:tcPr marT="72000" marB="72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7670</a:t>
                      </a:r>
                      <a:endParaRPr lang="ru-RU" sz="1800" b="1" dirty="0"/>
                    </a:p>
                  </a:txBody>
                  <a:tcPr marT="72000" marB="72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расчеты по контрактам (договорам) на поставку товаров, выполнение работ, оказание услуг, заключаемым исполнителями и соисполнителями в рамках исполнения государственных (муниципальных) контрактов</a:t>
                      </a:r>
                    </a:p>
                  </a:txBody>
                  <a:tcPr marT="72000" marB="72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42268" y="1445382"/>
            <a:ext cx="11838590" cy="310589"/>
          </a:xfrm>
          <a:prstGeom prst="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6" tIns="54418" rIns="108836" bIns="54418" anchor="ctr"/>
          <a:lstStyle>
            <a:defPPr>
              <a:defRPr lang="ru-RU"/>
            </a:defPPr>
            <a:lvl1pPr algn="ctr">
              <a:defRPr sz="1800" b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u="sng" dirty="0" smtClean="0"/>
              <a:t>ПО ОТДЕЛЬНЫМ РАСПОРЯЖЕНИЯМ ПРАВИТЕЛЬСТВА РОССИЙСКОЙ ФЕДЕРАЦИИ  (субъект и муниципалитет)</a:t>
            </a:r>
            <a:endParaRPr lang="ru-RU" i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5894" y="1967696"/>
            <a:ext cx="1078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Письмо Минфина России </a:t>
            </a:r>
            <a:r>
              <a:rPr lang="ru-RU" i="1" dirty="0"/>
              <a:t>№ </a:t>
            </a:r>
            <a:r>
              <a:rPr lang="ru-RU" i="1" dirty="0" smtClean="0"/>
              <a:t>09-01-09/44547, Казначейства России № </a:t>
            </a:r>
            <a:r>
              <a:rPr lang="ru-RU" i="1" dirty="0"/>
              <a:t>07-04-05/22-12581 </a:t>
            </a:r>
            <a:r>
              <a:rPr lang="ru-RU" i="1" dirty="0" smtClean="0"/>
              <a:t>от 18 июня 2019 г. </a:t>
            </a:r>
            <a:endParaRPr lang="ru-RU" i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917864"/>
              </p:ext>
            </p:extLst>
          </p:nvPr>
        </p:nvGraphicFramePr>
        <p:xfrm>
          <a:off x="542267" y="8163211"/>
          <a:ext cx="11802131" cy="701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802131"/>
              </a:tblGrid>
              <a:tr h="48541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Сведения об операциях с целевыми средствами на </a:t>
                      </a:r>
                      <a:r>
                        <a:rPr lang="ru-RU" sz="2000" dirty="0" err="1" smtClean="0"/>
                        <a:t>20___год</a:t>
                      </a:r>
                      <a:r>
                        <a:rPr lang="ru-RU" sz="2000" dirty="0" smtClean="0"/>
                        <a:t> и на плановый период 20__-20___ годов</a:t>
                      </a:r>
                      <a:br>
                        <a:rPr lang="ru-RU" sz="2000" dirty="0" smtClean="0"/>
                      </a:br>
                      <a:r>
                        <a:rPr lang="ru-RU" sz="2000" dirty="0" smtClean="0"/>
                        <a:t> (код формы по </a:t>
                      </a:r>
                      <a:r>
                        <a:rPr lang="ru-RU" sz="2000" dirty="0" err="1" smtClean="0"/>
                        <a:t>ОКУД</a:t>
                      </a:r>
                      <a:r>
                        <a:rPr lang="ru-RU" sz="2000" dirty="0" smtClean="0"/>
                        <a:t> 051213)</a:t>
                      </a:r>
                      <a:endParaRPr lang="ru-RU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68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Стрелка вниз 14"/>
          <p:cNvSpPr/>
          <p:nvPr/>
        </p:nvSpPr>
        <p:spPr>
          <a:xfrm>
            <a:off x="5755507" y="7708739"/>
            <a:ext cx="1412112" cy="370390"/>
          </a:xfrm>
          <a:prstGeom prst="downArrow">
            <a:avLst>
              <a:gd name="adj1" fmla="val 58197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0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463242" y="1101585"/>
            <a:ext cx="11912600" cy="4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6" tIns="54418" rIns="108836" bIns="5441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Open Sans Condensed" panose="020B0604020202020204" charset="0"/>
                <a:cs typeface="Open Sans Condensed" panose="020B0604020202020204" charset="0"/>
              </a:rPr>
              <a:t>В 2019 ГОДУ КАЗНАЧЕЙСКОМУ СОПРОВОЖДЕНИЮ ПОДЛЕЖАТ: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87254" y="4456253"/>
            <a:ext cx="3137232" cy="2391270"/>
          </a:xfrm>
          <a:prstGeom prst="rect">
            <a:avLst/>
          </a:prstGeom>
          <a:solidFill>
            <a:srgbClr val="D2DEE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6" tIns="216000" rIns="108836" bIns="54418" anchor="t"/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субсидии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, предоставляемые из бюджетов субъектов Российской Федерации (местных бюджетов)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юр. лицам, КФХ, ИП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370916" y="2884805"/>
            <a:ext cx="2008410" cy="3949383"/>
          </a:xfrm>
          <a:prstGeom prst="rect">
            <a:avLst/>
          </a:prstGeom>
          <a:solidFill>
            <a:srgbClr val="FFEFEF">
              <a:alpha val="33000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6" tIns="216000" rIns="108836" bIns="54418" anchor="t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средства,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получаемые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фондом капитального ремонта субъекта Российской Федерации за счет взносов на капитальный ремонт общего имущества в многоквартирных домах,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уплаченных собственниками помещений в многоквартирных домах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067554" y="2884805"/>
            <a:ext cx="1955922" cy="3958273"/>
          </a:xfrm>
          <a:prstGeom prst="rect">
            <a:avLst/>
          </a:prstGeom>
          <a:solidFill>
            <a:srgbClr val="FFEFEF">
              <a:alpha val="33000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6" tIns="216000" rIns="108836" bIns="54418" anchor="t"/>
          <a:lstStyle/>
          <a:p>
            <a:pPr algn="ctr">
              <a:defRPr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субсидии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, предоставляемые из бюджета субъекта Российской Федерации 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фонду капитального ремонта субъекта Российской Федерации, фонду развития промышленности субъекта Российской Федерации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обеспечение их деятельности</a:t>
            </a: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2" name="Прямая со стрелкой 31"/>
          <p:cNvCxnSpPr>
            <a:stCxn id="6" idx="2"/>
            <a:endCxn id="33" idx="0"/>
          </p:cNvCxnSpPr>
          <p:nvPr/>
        </p:nvCxnSpPr>
        <p:spPr>
          <a:xfrm>
            <a:off x="6255870" y="6847523"/>
            <a:ext cx="0" cy="57118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1283634" y="6843079"/>
            <a:ext cx="4445" cy="55340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87253" y="1703708"/>
            <a:ext cx="7672070" cy="914397"/>
          </a:xfrm>
          <a:prstGeom prst="rect">
            <a:avLst/>
          </a:prstGeom>
          <a:solidFill>
            <a:schemeClr val="accent1">
              <a:lumMod val="75000"/>
              <a:alpha val="68000"/>
            </a:schemeClr>
          </a:solidFill>
          <a:ln>
            <a:solidFill>
              <a:schemeClr val="accent5">
                <a:lumMod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6" tIns="54418" rIns="108836" bIns="54418" anchor="ctr"/>
          <a:lstStyle>
            <a:defPPr>
              <a:defRPr lang="ru-RU"/>
            </a:defPPr>
            <a:lvl1pPr algn="ctr">
              <a:defRPr sz="14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sz="1800" dirty="0"/>
              <a:t>часть 7 статьи 5 Закона </a:t>
            </a:r>
          </a:p>
          <a:p>
            <a:r>
              <a:rPr lang="ru-RU" sz="1800" u="sng" dirty="0"/>
              <a:t>по обращению финансовых органов субъектов Российской Федерации      </a:t>
            </a:r>
          </a:p>
          <a:p>
            <a:r>
              <a:rPr lang="ru-RU" sz="1800" u="sng" dirty="0"/>
              <a:t> (муниципальных образований)  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8067554" y="7412039"/>
            <a:ext cx="4247320" cy="1317942"/>
          </a:xfrm>
          <a:prstGeom prst="rect">
            <a:avLst/>
          </a:prstGeom>
          <a:solidFill>
            <a:srgbClr val="FFEFEF">
              <a:alpha val="12000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6" tIns="216000" rIns="108836" bIns="54418" anchor="t"/>
          <a:lstStyle/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расчеты, связанные с исполнением контрактов (договоров), источником финансового обеспечения которых являются указанные субсидии и средства </a:t>
            </a: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8856663" y="6843079"/>
            <a:ext cx="0" cy="55340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687254" y="7418706"/>
            <a:ext cx="3137232" cy="1320165"/>
          </a:xfrm>
          <a:prstGeom prst="rect">
            <a:avLst/>
          </a:prstGeom>
          <a:solidFill>
            <a:schemeClr val="tx2">
              <a:lumMod val="20000"/>
              <a:lumOff val="80000"/>
              <a:alpha val="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6" tIns="216000" rIns="108836" bIns="54418" anchor="t"/>
          <a:lstStyle/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авансы по контрактам (договорам), источником финансового обеспечения которых являются указанные субсидии</a:t>
            </a:r>
          </a:p>
        </p:txBody>
      </p:sp>
      <p:sp>
        <p:nvSpPr>
          <p:cNvPr id="7181" name="TextBox 12"/>
          <p:cNvSpPr txBox="1">
            <a:spLocks noChangeArrowheads="1"/>
          </p:cNvSpPr>
          <p:nvPr/>
        </p:nvSpPr>
        <p:spPr bwMode="auto">
          <a:xfrm>
            <a:off x="251143" y="337821"/>
            <a:ext cx="12400209" cy="72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36" tIns="54418" rIns="108836" bIns="5441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altLang="ru-RU" sz="2000" b="1" spc="20" dirty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СТАТЬЯ 5 ФЕДЕРАЛЬНОГО ЗАКОНА ОТ 29.11.2018 N 459-ФЗ </a:t>
            </a:r>
            <a:r>
              <a:rPr lang="ru-RU" altLang="ru-RU" sz="2000" b="1" spc="20" dirty="0" smtClean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"</a:t>
            </a:r>
            <a:r>
              <a:rPr lang="ru-RU" altLang="ru-RU" sz="2000" b="1" spc="20" dirty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О </a:t>
            </a:r>
            <a:r>
              <a:rPr lang="ru-RU" altLang="ru-RU" sz="2000" b="1" spc="20" dirty="0" smtClean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ФЕДЕРАЛЬНОМ </a:t>
            </a:r>
            <a:r>
              <a:rPr lang="ru-RU" altLang="ru-RU" sz="2000" b="1" spc="20" dirty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БЮДЖЕТЕ </a:t>
            </a:r>
            <a:endParaRPr lang="ru-RU" altLang="ru-RU" sz="2000" b="1" spc="20" dirty="0" smtClean="0">
              <a:uFill>
                <a:solidFill>
                  <a:schemeClr val="accent4">
                    <a:lumMod val="60000"/>
                    <a:lumOff val="40000"/>
                  </a:schemeClr>
                </a:solidFill>
              </a:u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altLang="ru-RU" sz="2000" b="1" u="sng" spc="20" dirty="0" smtClean="0">
                <a:uFill>
                  <a:solidFill>
                    <a:srgbClr val="FFC000"/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НА </a:t>
            </a:r>
            <a:r>
              <a:rPr lang="ru-RU" altLang="ru-RU" sz="2000" b="1" u="sng" spc="20" dirty="0">
                <a:uFill>
                  <a:solidFill>
                    <a:srgbClr val="FFC000"/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2019 </a:t>
            </a:r>
            <a:r>
              <a:rPr lang="ru-RU" altLang="ru-RU" sz="2000" b="1" u="sng" spc="20" dirty="0" smtClean="0">
                <a:uFill>
                  <a:solidFill>
                    <a:srgbClr val="FFC000"/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ГОД И </a:t>
            </a:r>
            <a:r>
              <a:rPr lang="ru-RU" altLang="ru-RU" sz="2000" b="1" u="sng" spc="20" dirty="0">
                <a:uFill>
                  <a:solidFill>
                    <a:srgbClr val="FFC000"/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НА ПЛАНОВЫЙ ПЕРИОД 2020 И 2021 ГОДОВ"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51143" y="4456253"/>
            <a:ext cx="1993583" cy="2395716"/>
          </a:xfrm>
          <a:prstGeom prst="rect">
            <a:avLst/>
          </a:prstGeom>
          <a:solidFill>
            <a:srgbClr val="D2DEE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6" tIns="216000" rIns="108836" bIns="54418" anchor="t"/>
          <a:lstStyle/>
          <a:p>
            <a:pPr algn="ctr">
              <a:defRPr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авансовые платежи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по государственным (муниципальным) контрактам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заключаемым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на сумму </a:t>
            </a:r>
            <a:br>
              <a:rPr lang="ru-RU" sz="14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100 000,0 тыс. рублей и более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475865" y="4456253"/>
            <a:ext cx="1913573" cy="2377936"/>
          </a:xfrm>
          <a:prstGeom prst="rect">
            <a:avLst/>
          </a:prstGeom>
          <a:solidFill>
            <a:srgbClr val="D2DEE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216000" rIns="72000" bIns="54418" anchor="t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субсидии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юр. лицам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предоставляемые из бюджета субъекта Российской Федерации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(местного бюджета)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02261" y="7420929"/>
            <a:ext cx="4031615" cy="1317942"/>
          </a:xfrm>
          <a:prstGeom prst="rect">
            <a:avLst/>
          </a:prstGeom>
          <a:solidFill>
            <a:schemeClr val="tx2">
              <a:lumMod val="20000"/>
              <a:lumOff val="80000"/>
              <a:alpha val="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6" tIns="216000" rIns="108836" bIns="54418" anchor="t"/>
          <a:lstStyle/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авансовые платежи по контрактам (договорам), заключаемым исполнителями с соисполнителями в рамках исполнения государственных  (муниципальных) контрактов, договоров (соглашений)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3415983" y="6854190"/>
            <a:ext cx="0" cy="55340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1286828" y="6867525"/>
            <a:ext cx="0" cy="55340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1143" y="1703708"/>
            <a:ext cx="4131627" cy="914397"/>
          </a:xfrm>
          <a:prstGeom prst="rect">
            <a:avLst/>
          </a:prstGeom>
          <a:solidFill>
            <a:schemeClr val="accent1">
              <a:lumMod val="75000"/>
              <a:alpha val="68000"/>
            </a:schemeClr>
          </a:solidFill>
          <a:ln>
            <a:solidFill>
              <a:schemeClr val="accent5">
                <a:lumMod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6" tIns="54418" rIns="108836" bIns="54418" anchor="ctr"/>
          <a:lstStyle>
            <a:defPPr>
              <a:defRPr lang="ru-RU"/>
            </a:defPPr>
            <a:lvl1pPr algn="ctr">
              <a:defRPr sz="14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sz="1800" dirty="0"/>
              <a:t>Пункт 8 части 2 статьи 5 Закона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7322" y="2700139"/>
            <a:ext cx="76971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</a:rPr>
              <a:t>ИСТОЧНИК</a:t>
            </a: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: 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субсидии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, предоставляемые из федерального бюджета бюджету субъекта Российской Федерации </a:t>
            </a:r>
            <a:endParaRPr lang="ru-RU" sz="12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51143" y="3128059"/>
            <a:ext cx="4131628" cy="1092200"/>
          </a:xfrm>
          <a:prstGeom prst="rect">
            <a:avLst/>
          </a:prstGeom>
          <a:noFill/>
          <a:ln>
            <a:solidFill>
              <a:schemeClr val="accent5">
                <a:lumMod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6" tIns="54418" rIns="108836" bIns="54418" anchor="ctr"/>
          <a:lstStyle>
            <a:defPPr>
              <a:defRPr lang="ru-RU"/>
            </a:defPPr>
            <a:lvl1pPr algn="ctr">
              <a:defRPr sz="1100"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софинансирование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капитальных вложений в объекты государственной собственности субъектов Российской Федерации (муниципальных образований)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87253" y="3107801"/>
            <a:ext cx="3137233" cy="1092202"/>
          </a:xfrm>
          <a:prstGeom prst="rect">
            <a:avLst/>
          </a:prstGeom>
          <a:noFill/>
          <a:ln>
            <a:solidFill>
              <a:schemeClr val="accent5">
                <a:lumMod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6" tIns="54418" rIns="108836" bIns="54418" anchor="ctr"/>
          <a:lstStyle>
            <a:defPPr>
              <a:defRPr lang="ru-RU"/>
            </a:defPPr>
            <a:lvl1pPr algn="ctr">
              <a:defRPr sz="1400" b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софинансирования отраслей промышленности и сельского хозяйства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143" y="9051403"/>
            <a:ext cx="1157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* Включая субсидии бюджетным и автономным учреждениям субъекта РФ (муниципального образования) 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143" y="9028253"/>
            <a:ext cx="4138295" cy="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Номер слайда 1"/>
          <p:cNvSpPr txBox="1">
            <a:spLocks/>
          </p:cNvSpPr>
          <p:nvPr/>
        </p:nvSpPr>
        <p:spPr>
          <a:xfrm>
            <a:off x="9921243" y="9092052"/>
            <a:ext cx="2880360" cy="511175"/>
          </a:xfrm>
          <a:prstGeom prst="rect">
            <a:avLst/>
          </a:prstGeom>
        </p:spPr>
        <p:txBody>
          <a:bodyPr vert="horz" lIns="107663" tIns="53841" rIns="107663" bIns="53841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1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222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683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444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0545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36660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192777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48890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51142" y="2078038"/>
            <a:ext cx="12029757" cy="540067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6" tIns="54418" rIns="108836" bIns="54418" anchor="ctr"/>
          <a:lstStyle>
            <a:defPPr>
              <a:defRPr lang="ru-RU"/>
            </a:defPPr>
            <a:lvl1pPr algn="ctr">
              <a:defRPr sz="1700" b="1" i="1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i="0" dirty="0" smtClean="0">
                <a:solidFill>
                  <a:schemeClr val="bg2">
                    <a:lumMod val="50000"/>
                  </a:schemeClr>
                </a:solidFill>
              </a:rPr>
              <a:t>ПУНКТ 10  ЧАСТЬ 2 СТАТЬИ 5 ЗАКОНА О ФЕДЕРАЛЬНОМ БЮДЖЕТЕ НА 2019 ГОД И НА ПЛАНОВЫЙ ПЕРИОД 2020 И 2021 ГОДОВ</a:t>
            </a:r>
            <a:endParaRPr lang="ru-RU" i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7820" y="3993833"/>
            <a:ext cx="11808143" cy="1731327"/>
          </a:xfrm>
          <a:prstGeom prst="rect">
            <a:avLst/>
          </a:prstGeom>
          <a:solidFill>
            <a:srgbClr val="D2DEE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6" tIns="54418" rIns="108836" bIns="54418" anchor="ctr"/>
          <a:lstStyle/>
          <a:p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………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10) средства, получаемые юридическими лицами и индивидуальными предпринимателями, </a:t>
            </a:r>
            <a:r>
              <a:rPr lang="ru-RU" sz="2000" u="sng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в случаях, </a:t>
            </a:r>
            <a:r>
              <a:rPr lang="ru-RU" sz="2000" u="sng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  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    </a:t>
            </a:r>
            <a:r>
              <a:rPr lang="ru-RU" sz="2000" u="sng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установленных </a:t>
            </a:r>
            <a:r>
              <a:rPr lang="ru-RU" sz="2000" u="sng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Правительством Российской Федерации.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5593" y="2784793"/>
            <a:ext cx="11252939" cy="744819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Open Sans Condensed" panose="020B0604020202020204" charset="0"/>
                <a:cs typeface="Open Sans Condensed" panose="020B0604020202020204" charset="0"/>
              </a:rPr>
              <a:t>КАЗНАЧЕЙСКОМУ СОПРОВОЖДЕНИЮ ПОДЛЕЖАТ СЛЕДУЮЩИЕ ЦЕЛЕВЫЕ СРЕДСТВА, НАПРАВЛЯЕМЫЕ В ТОМ ЧИСЛЕ НА РЕАЛИЗАЦИЮ НАЦИОНАЛЬНЫХ ПРОЕКТОВ: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+mn-lt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5375" y="6678513"/>
            <a:ext cx="9800587" cy="1246495"/>
          </a:xfrm>
          <a:prstGeom prst="rect">
            <a:avLst/>
          </a:prstGeom>
          <a:solidFill>
            <a:srgbClr val="FFEFEF">
              <a:alpha val="33000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6" tIns="54418" rIns="108836" bIns="54418" anchor="ctr"/>
          <a:lstStyle/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органы исполнительной власти субъектов РФ (муниципалитетов) могут выйти  с инициативой на Правительство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Российской Федерации  для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принятия соответствующего решения с целью расширения  перечня средств субъектов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Российской Федерации (местных бюджетов),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подлежащих казначейскому сопровождению.</a:t>
            </a:r>
          </a:p>
          <a:p>
            <a:pPr algn="ctr"/>
            <a:endParaRPr lang="ru-RU" sz="1600" b="1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251141" y="337821"/>
            <a:ext cx="12400209" cy="72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36" tIns="54418" rIns="108836" bIns="5441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altLang="ru-RU" sz="2000" b="1" spc="20" dirty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СТАТЬЯ 5 ФЕДЕРАЛЬНОГО ЗАКОНА ОТ 29.11.2018 N 459-ФЗ </a:t>
            </a:r>
            <a:r>
              <a:rPr lang="ru-RU" altLang="ru-RU" sz="2000" b="1" spc="20" dirty="0" smtClean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"</a:t>
            </a:r>
            <a:r>
              <a:rPr lang="ru-RU" altLang="ru-RU" sz="2000" b="1" spc="20" dirty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О </a:t>
            </a:r>
            <a:r>
              <a:rPr lang="ru-RU" altLang="ru-RU" sz="2000" b="1" spc="20" dirty="0" smtClean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ФЕДЕРАЛЬНОМ </a:t>
            </a:r>
            <a:r>
              <a:rPr lang="ru-RU" altLang="ru-RU" sz="2000" b="1" spc="20" dirty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БЮДЖЕТЕ </a:t>
            </a:r>
            <a:endParaRPr lang="ru-RU" altLang="ru-RU" sz="2000" b="1" spc="20" dirty="0" smtClean="0">
              <a:uFill>
                <a:solidFill>
                  <a:schemeClr val="accent4">
                    <a:lumMod val="60000"/>
                    <a:lumOff val="40000"/>
                  </a:schemeClr>
                </a:solidFill>
              </a:u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altLang="ru-RU" sz="2000" b="1" u="sng" spc="20" dirty="0" smtClean="0">
                <a:uFill>
                  <a:solidFill>
                    <a:srgbClr val="FFC000"/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НА </a:t>
            </a:r>
            <a:r>
              <a:rPr lang="ru-RU" altLang="ru-RU" sz="2000" b="1" u="sng" spc="20" dirty="0">
                <a:uFill>
                  <a:solidFill>
                    <a:srgbClr val="FFC000"/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2019 </a:t>
            </a:r>
            <a:r>
              <a:rPr lang="ru-RU" altLang="ru-RU" sz="2000" b="1" u="sng" spc="20" dirty="0" smtClean="0">
                <a:uFill>
                  <a:solidFill>
                    <a:srgbClr val="FFC000"/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ГОД И </a:t>
            </a:r>
            <a:r>
              <a:rPr lang="ru-RU" altLang="ru-RU" sz="2000" b="1" u="sng" spc="20" dirty="0">
                <a:uFill>
                  <a:solidFill>
                    <a:srgbClr val="FFC000"/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НА ПЛАНОВЫЙ ПЕРИОД 2020 И 2021 ГОДОВ"</a:t>
            </a: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9921243" y="9092052"/>
            <a:ext cx="2880360" cy="511175"/>
          </a:xfrm>
          <a:prstGeom prst="rect">
            <a:avLst/>
          </a:prstGeom>
        </p:spPr>
        <p:txBody>
          <a:bodyPr vert="horz" lIns="107663" tIns="53841" rIns="107663" bIns="53841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1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222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683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444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0545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36660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192777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48890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693" y="8037828"/>
            <a:ext cx="1250066" cy="1367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9" t="5322" r="22202" b="8876"/>
          <a:stretch/>
        </p:blipFill>
        <p:spPr bwMode="auto">
          <a:xfrm>
            <a:off x="966188" y="7945469"/>
            <a:ext cx="1476069" cy="1493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933498" y="8983825"/>
            <a:ext cx="705637" cy="51117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522" y="343423"/>
            <a:ext cx="12239349" cy="72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492" tIns="53746" rIns="107492" bIns="53746">
            <a:spAutoFit/>
          </a:bodyPr>
          <a:lstStyle/>
          <a:p>
            <a:pPr algn="r" eaLnBrk="0" hangingPunct="0"/>
            <a:r>
              <a:rPr lang="ru-RU" altLang="ru-RU" sz="2000" b="1" spc="20" dirty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КАЗНАЧЕЙСКОЕ СОПРОВОЖДЕНИЕ СРЕДСТВ БЮДЖЕТОВ СУБЪЕКТОВ </a:t>
            </a:r>
            <a:r>
              <a:rPr lang="ru-RU" altLang="ru-RU" sz="2000" b="1" u="sng" spc="20" dirty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/>
            </a:r>
            <a:br>
              <a:rPr lang="ru-RU" altLang="ru-RU" sz="2000" b="1" u="sng" spc="20" dirty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altLang="ru-RU" sz="2000" b="1" u="sng" spc="20" dirty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РОССИЙСКОЙ ФЕДЕРАЦИИ (МЕСТНЫХ БЮДЖЕТОВ) ПО СОСТОЯНИЮ НА 1 ИЮНЯ 2019 Г.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1522" y="1510930"/>
            <a:ext cx="12297614" cy="584650"/>
          </a:xfrm>
          <a:prstGeom prst="rect">
            <a:avLst/>
          </a:prstGeom>
        </p:spPr>
        <p:txBody>
          <a:bodyPr wrap="square" lIns="91316" tIns="45658" rIns="91316" bIns="45658">
            <a:spAutoFit/>
          </a:bodyPr>
          <a:lstStyle/>
          <a:p>
            <a:pPr marL="285366" indent="-285366" algn="just" defTabSz="913303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alibri"/>
              </a:rPr>
              <a:t>средства субъектов Российской Федерации (муниципальных образований) по отдельным распоряжениям Правительства Российской Федерации</a:t>
            </a:r>
            <a:endParaRPr lang="ru-RU" sz="1600" dirty="0"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53391" y="2150966"/>
            <a:ext cx="983361" cy="307651"/>
          </a:xfrm>
          <a:prstGeom prst="rect">
            <a:avLst/>
          </a:prstGeom>
          <a:noFill/>
        </p:spPr>
        <p:txBody>
          <a:bodyPr wrap="square" lIns="91316" tIns="45658" rIns="91316" bIns="45658" rtlCol="0">
            <a:spAutoFit/>
          </a:bodyPr>
          <a:lstStyle/>
          <a:p>
            <a:pPr algn="r" defTabSz="913303"/>
            <a:r>
              <a:rPr lang="ru-RU" sz="1400" i="1" dirty="0">
                <a:latin typeface="Calibri"/>
              </a:rPr>
              <a:t>млн. руб</a:t>
            </a:r>
            <a:r>
              <a:rPr lang="ru-RU" sz="1400" i="1" dirty="0" smtClean="0">
                <a:latin typeface="Calibri"/>
              </a:rPr>
              <a:t>.</a:t>
            </a:r>
            <a:endParaRPr lang="ru-RU" sz="1400" i="1" dirty="0">
              <a:latin typeface="Calibri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521146"/>
              </p:ext>
            </p:extLst>
          </p:nvPr>
        </p:nvGraphicFramePr>
        <p:xfrm>
          <a:off x="575667" y="2530028"/>
          <a:ext cx="11829324" cy="5317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879"/>
                <a:gridCol w="2336832"/>
                <a:gridCol w="1357883"/>
                <a:gridCol w="1271108"/>
                <a:gridCol w="1442879"/>
                <a:gridCol w="1213851"/>
                <a:gridCol w="1500137"/>
                <a:gridCol w="1236755"/>
              </a:tblGrid>
              <a:tr h="884298">
                <a:tc>
                  <a:txBody>
                    <a:bodyPr/>
                    <a:lstStyle/>
                    <a:p>
                      <a:pPr marL="0" algn="ctr" defTabSz="1096747" rtl="0" eaLnBrk="1" latinLnBrk="0" hangingPunct="1"/>
                      <a:r>
                        <a:rPr lang="ru-RU" sz="1300" kern="1200" dirty="0" smtClean="0"/>
                        <a:t>Реквизиты Распоряжения </a:t>
                      </a:r>
                      <a:endParaRPr lang="ru-RU" sz="13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96747" rtl="0" eaLnBrk="1" latinLnBrk="0" hangingPunct="1"/>
                      <a:r>
                        <a:rPr lang="ru-RU" sz="1300" kern="1200" dirty="0" smtClean="0"/>
                        <a:t>Субъект РФ</a:t>
                      </a:r>
                      <a:endParaRPr lang="ru-RU" sz="13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96747" rtl="0" eaLnBrk="1" latinLnBrk="0" hangingPunct="1"/>
                      <a:r>
                        <a:rPr lang="ru-RU" sz="1300" kern="1200" dirty="0" smtClean="0"/>
                        <a:t>год</a:t>
                      </a:r>
                      <a:endParaRPr lang="ru-RU" sz="13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96747" rtl="0" eaLnBrk="1" latinLnBrk="0" hangingPunct="1"/>
                      <a:r>
                        <a:rPr lang="ru-RU" sz="1300" kern="1200" dirty="0" smtClean="0"/>
                        <a:t>Открыто лицевых счетов/ в т. ч. в отчетном периоде</a:t>
                      </a:r>
                      <a:endParaRPr lang="ru-RU" sz="13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96747" rtl="0" eaLnBrk="1" latinLnBrk="0" hangingPunct="1"/>
                      <a:r>
                        <a:rPr lang="ru-RU" sz="1300" kern="1200" dirty="0" smtClean="0"/>
                        <a:t>Остаток на начало отчетного периода</a:t>
                      </a:r>
                      <a:endParaRPr lang="ru-RU" sz="13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96747" rtl="0" eaLnBrk="1" latinLnBrk="0" hangingPunct="1"/>
                      <a:r>
                        <a:rPr lang="ru-RU" sz="1300" kern="1200" dirty="0" smtClean="0"/>
                        <a:t>Поступило</a:t>
                      </a:r>
                      <a:endParaRPr lang="ru-RU" sz="13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96747" rtl="0" eaLnBrk="1" latinLnBrk="0" hangingPunct="1"/>
                      <a:r>
                        <a:rPr lang="ru-RU" sz="1300" kern="1200" dirty="0" smtClean="0"/>
                        <a:t>Кассовые выплаты</a:t>
                      </a:r>
                      <a:endParaRPr lang="ru-RU" sz="13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96747" rtl="0" eaLnBrk="1" latinLnBrk="0" hangingPunct="1"/>
                      <a:r>
                        <a:rPr lang="ru-RU" sz="1300" kern="1200" dirty="0" smtClean="0"/>
                        <a:t>остаток на  конец отчетного периода</a:t>
                      </a:r>
                      <a:endParaRPr lang="ru-RU" sz="13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0048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№ 869-р от 05.05.2018</a:t>
                      </a: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Республика</a:t>
                      </a:r>
                      <a:r>
                        <a:rPr lang="ru-RU" sz="1400" baseline="0" dirty="0" smtClean="0"/>
                        <a:t> Карелия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2018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87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х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2 642,77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416,31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2 226,46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/>
                </a:tc>
              </a:tr>
              <a:tr h="433830">
                <a:tc vMerge="1"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2019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120/33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2 226,46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142,67</a:t>
                      </a:r>
                      <a:endParaRPr lang="ru-RU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666,69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1702,44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83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№ 308-р от</a:t>
                      </a:r>
                      <a:r>
                        <a:rPr lang="ru-RU" sz="1400" b="1" baseline="0" dirty="0" smtClean="0"/>
                        <a:t> 28.02.2019</a:t>
                      </a: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Кемеровская область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2019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143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х</a:t>
                      </a:r>
                      <a:endParaRPr lang="ru-RU" sz="1500" b="1" dirty="0"/>
                    </a:p>
                  </a:txBody>
                  <a:tcPr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 1 366,06 </a:t>
                      </a:r>
                      <a:endParaRPr lang="ru-RU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 926,31 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 439,75 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64">
                <a:tc row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№ 368-р</a:t>
                      </a:r>
                      <a:r>
                        <a:rPr lang="ru-RU" sz="1400" b="1" baseline="0" dirty="0" smtClean="0"/>
                        <a:t> от 07.03.2019</a:t>
                      </a: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2358" rtl="0" eaLnBrk="1" latinLnBrk="0" hangingPunct="1"/>
                      <a:r>
                        <a:rPr lang="ru-RU" sz="1400" kern="1200" dirty="0" smtClean="0"/>
                        <a:t>Республика Дагестан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2358" rtl="0" eaLnBrk="1" latinLnBrk="0" hangingPunct="1"/>
                      <a:r>
                        <a:rPr lang="ru-RU" sz="1500" kern="1200" dirty="0" smtClean="0"/>
                        <a:t>2019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1096747" rtl="0" eaLnBrk="1" latinLnBrk="0" hangingPunct="1"/>
                      <a:r>
                        <a:rPr lang="ru-RU" sz="1500" kern="1200" dirty="0" smtClean="0"/>
                        <a:t>105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1096747" rtl="0" eaLnBrk="1" latinLnBrk="0" hangingPunct="1"/>
                      <a:r>
                        <a:rPr lang="ru-RU" sz="1500" kern="1200" dirty="0" smtClean="0"/>
                        <a:t>х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1096747" rtl="0" eaLnBrk="1" latinLnBrk="0" hangingPunct="1"/>
                      <a:r>
                        <a:rPr lang="ru-RU" sz="1500" kern="1200" dirty="0" smtClean="0"/>
                        <a:t>128,25</a:t>
                      </a:r>
                      <a:endParaRPr lang="ru-RU" sz="15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1096747" rtl="0" eaLnBrk="1" latinLnBrk="0" hangingPunct="1"/>
                      <a:r>
                        <a:rPr lang="ru-RU" sz="1500" kern="1200" dirty="0" smtClean="0"/>
                        <a:t>65,90</a:t>
                      </a:r>
                      <a:endParaRPr lang="ru-RU" sz="15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1096747" rtl="0" eaLnBrk="1" latinLnBrk="0" hangingPunct="1"/>
                      <a:r>
                        <a:rPr lang="ru-RU" sz="1500" kern="1200" dirty="0" smtClean="0"/>
                        <a:t>62,35</a:t>
                      </a:r>
                      <a:endParaRPr lang="ru-RU" sz="15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1413">
                <a:tc vMerge="1"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96747" rtl="0" eaLnBrk="1" latinLnBrk="0" hangingPunct="1"/>
                      <a:r>
                        <a:rPr lang="ru-RU" sz="1400" kern="1200" dirty="0" smtClean="0"/>
                        <a:t>Республика Карелия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2019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х</a:t>
                      </a:r>
                      <a:endParaRPr lang="ru-RU" sz="1500" b="1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1092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25,14</a:t>
                      </a:r>
                      <a:endParaRPr lang="ru-RU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11,37</a:t>
                      </a:r>
                      <a:endParaRPr lang="ru-RU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13,77</a:t>
                      </a:r>
                      <a:endParaRPr lang="ru-RU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/>
                </a:tc>
              </a:tr>
              <a:tr h="416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Новгородская область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2019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х</a:t>
                      </a:r>
                      <a:endParaRPr lang="ru-RU" sz="1500" b="1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1092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 4,91</a:t>
                      </a:r>
                      <a:endParaRPr lang="ru-RU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</a:t>
                      </a:r>
                      <a:endParaRPr lang="ru-RU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4,91</a:t>
                      </a:r>
                      <a:endParaRPr lang="ru-RU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/>
                </a:tc>
              </a:tr>
              <a:tr h="439838">
                <a:tc vMerge="1"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Новосибирская область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2019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х</a:t>
                      </a:r>
                      <a:endParaRPr lang="ru-RU" sz="1500" b="1" dirty="0"/>
                    </a:p>
                  </a:txBody>
                  <a:tcPr marT="36000" marB="36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92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698,00</a:t>
                      </a:r>
                      <a:endParaRPr lang="ru-RU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23,68</a:t>
                      </a:r>
                      <a:endParaRPr lang="ru-RU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674,32</a:t>
                      </a:r>
                      <a:endParaRPr lang="ru-RU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46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№ 936-р</a:t>
                      </a:r>
                      <a:r>
                        <a:rPr lang="ru-RU" sz="1400" b="1" baseline="0" dirty="0" smtClean="0"/>
                        <a:t> от 14.05.2019</a:t>
                      </a: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Краснодарский край 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(г. Геленджик)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2019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2 770,08</a:t>
                      </a:r>
                      <a:endParaRPr lang="ru-RU" sz="1500" b="1" dirty="0" smtClean="0"/>
                    </a:p>
                  </a:txBody>
                  <a:tcPr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</a:t>
                      </a:r>
                      <a:endParaRPr lang="ru-RU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2 770,08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08">
                <a:tc>
                  <a:txBody>
                    <a:bodyPr/>
                    <a:lstStyle/>
                    <a:p>
                      <a:pPr marL="0" algn="ctr" defTabSz="1096747" rtl="0" eaLnBrk="1" latinLnBrk="0" hangingPunct="1"/>
                      <a:r>
                        <a:rPr lang="ru-RU" sz="1400" b="1" kern="1200" dirty="0" smtClean="0"/>
                        <a:t>№ 968-р от 18.05.2019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Республика Алтай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2019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х</a:t>
                      </a:r>
                      <a:endParaRPr lang="ru-RU" sz="1500" b="1" dirty="0" smtClean="0"/>
                    </a:p>
                  </a:txBody>
                  <a:tcPr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1092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0</a:t>
                      </a:r>
                      <a:endParaRPr lang="ru-RU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</a:t>
                      </a:r>
                      <a:endParaRPr lang="ru-RU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</a:t>
                      </a:r>
                      <a:endParaRPr lang="ru-RU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443" y="7945469"/>
            <a:ext cx="1466933" cy="1527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216" y="8034399"/>
            <a:ext cx="1463133" cy="1404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929" y="7982871"/>
            <a:ext cx="1377390" cy="1456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583" y="7994131"/>
            <a:ext cx="1281782" cy="1474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46" y="8037828"/>
            <a:ext cx="1241126" cy="1435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0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Новая папка (3)ываыв\1519295745general_pages_22_february_2018_i58400_fond_kapremonta_obyazali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5984"/>
            <a:ext cx="1868329" cy="11475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4" name="Picture 5" descr="E:\Новая папка (3)ываыв\e6e23c61e9177c3fe8d76064a8d53569-1024x6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3"/>
          <a:stretch/>
        </p:blipFill>
        <p:spPr bwMode="auto">
          <a:xfrm>
            <a:off x="-1646" y="1682018"/>
            <a:ext cx="1876743" cy="117466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" name="Picture 7" descr="E:\Новая папка (3)ываыв\Remont_dorog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" y="2884172"/>
            <a:ext cx="1830600" cy="10718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338419" y="5727"/>
            <a:ext cx="12253055" cy="41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492" tIns="53746" rIns="107492" bIns="53746">
            <a:spAutoFit/>
          </a:bodyPr>
          <a:lstStyle/>
          <a:p>
            <a:pPr algn="r" eaLnBrk="0" hangingPunct="0"/>
            <a:r>
              <a:rPr lang="ru-RU" sz="2000" b="1" u="sng" spc="20" dirty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КАЗНАЧЕЙСКОЕ СОПРОВОЖДЕНИЕ СРЕДСТВ БЮДЖЕТА РЕСПУБЛИКИ КАРЕЛИЯ</a:t>
            </a:r>
            <a:endParaRPr lang="en-US" sz="2000" b="1" u="sng" spc="20" dirty="0">
              <a:uFill>
                <a:solidFill>
                  <a:schemeClr val="accent4">
                    <a:lumMod val="60000"/>
                    <a:lumOff val="40000"/>
                  </a:schemeClr>
                </a:solidFill>
              </a:u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009" y="406421"/>
            <a:ext cx="12651581" cy="640079"/>
          </a:xfrm>
          <a:prstGeom prst="rect">
            <a:avLst/>
          </a:prstGeom>
          <a:noFill/>
          <a:ln w="19050">
            <a:noFill/>
          </a:ln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692" tIns="53848" rIns="107692" bIns="53848" anchor="ctr"/>
          <a:lstStyle/>
          <a:p>
            <a:pPr algn="ctr">
              <a:defRPr/>
            </a:pPr>
            <a:r>
              <a:rPr lang="ru-RU" sz="1600" i="1" dirty="0">
                <a:solidFill>
                  <a:prstClr val="black"/>
                </a:solidFill>
                <a:ea typeface="Open Sans Condensed Light" charset="0"/>
                <a:cs typeface="Times New Roman" panose="02020603050405020304" pitchFamily="18" charset="0"/>
              </a:rPr>
              <a:t>Распоряжение Правительства Российской Федерации от 5 мая 2018 г. № 869-р «Об обеспечении казначейского сопровождения средств, предоставляемых из бюджета  Республики Карелия  юридическим лицам»</a:t>
            </a:r>
          </a:p>
        </p:txBody>
      </p:sp>
      <p:sp>
        <p:nvSpPr>
          <p:cNvPr id="18" name="Номер слайда 1"/>
          <p:cNvSpPr txBox="1">
            <a:spLocks/>
          </p:cNvSpPr>
          <p:nvPr/>
        </p:nvSpPr>
        <p:spPr>
          <a:xfrm>
            <a:off x="9921243" y="9092052"/>
            <a:ext cx="2880360" cy="511175"/>
          </a:xfrm>
          <a:prstGeom prst="rect">
            <a:avLst/>
          </a:prstGeom>
        </p:spPr>
        <p:txBody>
          <a:bodyPr vert="horz" lIns="107663" tIns="53841" rIns="107663" bIns="53841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1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222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683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444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0545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36660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192777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48890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875099" y="1786190"/>
            <a:ext cx="10926501" cy="3267776"/>
          </a:xfrm>
          <a:prstGeom prst="rect">
            <a:avLst/>
          </a:prstGeom>
          <a:solidFill>
            <a:srgbClr val="FFEFEF"/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692" tIns="53850" rIns="107692" bIns="53850" rtlCol="0" anchor="ctr" anchorCtr="0"/>
          <a:lstStyle/>
          <a:p>
            <a:pPr marL="212827" indent="-212827" algn="just">
              <a:spcBef>
                <a:spcPts val="706"/>
              </a:spcBef>
              <a:buFont typeface="Wingdings" panose="05000000000000000000" pitchFamily="2" charset="2"/>
              <a:buChar char="ü"/>
            </a:pPr>
            <a:r>
              <a:rPr lang="ru-RU" sz="1300" i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300" b="1" i="1" dirty="0">
                <a:solidFill>
                  <a:prstClr val="black"/>
                </a:solidFill>
                <a:cs typeface="Times New Roman" pitchFamily="18" charset="0"/>
              </a:rPr>
              <a:t>Авансовые платеж</a:t>
            </a:r>
            <a:r>
              <a:rPr lang="ru-RU" sz="1300" i="1" dirty="0">
                <a:solidFill>
                  <a:prstClr val="black"/>
                </a:solidFill>
                <a:cs typeface="Times New Roman" pitchFamily="18" charset="0"/>
              </a:rPr>
              <a:t>и по государственным контрактам (договорам</a:t>
            </a:r>
            <a:r>
              <a:rPr lang="ru-RU" sz="1300" i="1" dirty="0" smtClean="0">
                <a:solidFill>
                  <a:prstClr val="black"/>
                </a:solidFill>
                <a:cs typeface="Times New Roman" pitchFamily="18" charset="0"/>
              </a:rPr>
              <a:t>), </a:t>
            </a:r>
            <a:r>
              <a:rPr lang="ru-RU" sz="1300" i="1" dirty="0">
                <a:solidFill>
                  <a:prstClr val="black"/>
                </a:solidFill>
                <a:cs typeface="Times New Roman" pitchFamily="18" charset="0"/>
              </a:rPr>
              <a:t>заключаемым в 2018 году на сумму </a:t>
            </a:r>
            <a:r>
              <a:rPr lang="ru-RU" sz="1300" b="1" i="1" dirty="0">
                <a:solidFill>
                  <a:prstClr val="black"/>
                </a:solidFill>
                <a:cs typeface="Times New Roman" pitchFamily="18" charset="0"/>
              </a:rPr>
              <a:t>10 млн. рублей и более</a:t>
            </a:r>
            <a:r>
              <a:rPr lang="ru-RU" sz="1300" i="1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ru-RU" sz="1300" i="1" dirty="0" smtClean="0">
                <a:solidFill>
                  <a:prstClr val="black"/>
                </a:solidFill>
                <a:cs typeface="Times New Roman" pitchFamily="18" charset="0"/>
              </a:rPr>
              <a:t>на </a:t>
            </a:r>
            <a:r>
              <a:rPr lang="ru-RU" sz="1300" b="1" i="1" dirty="0" smtClean="0">
                <a:solidFill>
                  <a:prstClr val="black"/>
                </a:solidFill>
                <a:cs typeface="Times New Roman" pitchFamily="18" charset="0"/>
              </a:rPr>
              <a:t>строительство </a:t>
            </a:r>
            <a:r>
              <a:rPr lang="ru-RU" sz="1300" b="1" i="1" dirty="0">
                <a:solidFill>
                  <a:prstClr val="black"/>
                </a:solidFill>
                <a:cs typeface="Times New Roman" pitchFamily="18" charset="0"/>
              </a:rPr>
              <a:t>(</a:t>
            </a:r>
            <a:r>
              <a:rPr lang="ru-RU" sz="1300" b="1" i="1" dirty="0" smtClean="0">
                <a:solidFill>
                  <a:prstClr val="black"/>
                </a:solidFill>
                <a:cs typeface="Times New Roman" pitchFamily="18" charset="0"/>
              </a:rPr>
              <a:t>реконструкцию) </a:t>
            </a:r>
            <a:r>
              <a:rPr lang="ru-RU" sz="1300" b="1" i="1" dirty="0">
                <a:solidFill>
                  <a:prstClr val="black"/>
                </a:solidFill>
                <a:cs typeface="Times New Roman" pitchFamily="18" charset="0"/>
              </a:rPr>
              <a:t>объектов государственной собственности Республики Карелия</a:t>
            </a:r>
            <a:r>
              <a:rPr lang="ru-RU" sz="1300" i="1" dirty="0">
                <a:solidFill>
                  <a:prstClr val="black"/>
                </a:solidFill>
                <a:cs typeface="Times New Roman" pitchFamily="18" charset="0"/>
              </a:rPr>
              <a:t>, включенных в адресную инвестиционную программу Республики Карелия, включая государственные контракты (договоры), </a:t>
            </a:r>
            <a:r>
              <a:rPr lang="ru-RU" sz="1300" i="1" dirty="0" smtClean="0">
                <a:solidFill>
                  <a:prstClr val="black"/>
                </a:solidFill>
                <a:cs typeface="Times New Roman" pitchFamily="18" charset="0"/>
              </a:rPr>
              <a:t>заключаемые за  счет </a:t>
            </a:r>
            <a:r>
              <a:rPr lang="ru-RU" sz="1300" b="1" i="1" dirty="0" smtClean="0">
                <a:solidFill>
                  <a:prstClr val="black"/>
                </a:solidFill>
                <a:cs typeface="Times New Roman" pitchFamily="18" charset="0"/>
              </a:rPr>
              <a:t>средств </a:t>
            </a:r>
            <a:r>
              <a:rPr lang="ru-RU" sz="1300" b="1" i="1" dirty="0">
                <a:solidFill>
                  <a:prstClr val="black"/>
                </a:solidFill>
                <a:cs typeface="Times New Roman" pitchFamily="18" charset="0"/>
              </a:rPr>
              <a:t>дорожного фонда </a:t>
            </a:r>
            <a:r>
              <a:rPr lang="ru-RU" sz="1300" i="1" dirty="0">
                <a:solidFill>
                  <a:prstClr val="black"/>
                </a:solidFill>
                <a:cs typeface="Times New Roman" pitchFamily="18" charset="0"/>
              </a:rPr>
              <a:t>Республики Карелия и </a:t>
            </a:r>
            <a:r>
              <a:rPr lang="ru-RU" sz="1300" b="1" i="1" dirty="0">
                <a:solidFill>
                  <a:prstClr val="black"/>
                </a:solidFill>
                <a:cs typeface="Times New Roman" pitchFamily="18" charset="0"/>
              </a:rPr>
              <a:t>авансовые платежи по контрактам (договорам</a:t>
            </a:r>
            <a:r>
              <a:rPr lang="ru-RU" sz="1300" i="1" dirty="0" smtClean="0">
                <a:solidFill>
                  <a:prstClr val="black"/>
                </a:solidFill>
                <a:cs typeface="Times New Roman" pitchFamily="18" charset="0"/>
              </a:rPr>
              <a:t>), </a:t>
            </a:r>
            <a:r>
              <a:rPr lang="ru-RU" sz="1300" i="1" dirty="0">
                <a:solidFill>
                  <a:prstClr val="black"/>
                </a:solidFill>
                <a:cs typeface="Times New Roman" pitchFamily="18" charset="0"/>
              </a:rPr>
              <a:t>заключаемым в 2018 году исполнителями и соисполнителями в рамках их исполнения</a:t>
            </a:r>
          </a:p>
          <a:p>
            <a:pPr marL="212827" indent="-212827" algn="just">
              <a:spcBef>
                <a:spcPts val="706"/>
              </a:spcBef>
              <a:buFont typeface="Wingdings" panose="05000000000000000000" pitchFamily="2" charset="2"/>
              <a:buChar char="ü"/>
            </a:pPr>
            <a:r>
              <a:rPr lang="ru-RU" sz="1300" b="1" i="1" dirty="0">
                <a:solidFill>
                  <a:prstClr val="black"/>
                </a:solidFill>
                <a:cs typeface="Times New Roman" pitchFamily="18" charset="0"/>
              </a:rPr>
              <a:t>Авансовые платежи</a:t>
            </a:r>
            <a:r>
              <a:rPr lang="ru-RU" sz="1300" i="1" dirty="0">
                <a:solidFill>
                  <a:prstClr val="black"/>
                </a:solidFill>
                <a:cs typeface="Times New Roman" pitchFamily="18" charset="0"/>
              </a:rPr>
              <a:t> по государственным контрактам (договорам), заключаемым в 2018 году получателями средств бюджета Республики Карелия, бюджетными и автономными учреждениями Республики Карелия в целях </a:t>
            </a:r>
            <a:r>
              <a:rPr lang="ru-RU" sz="1300" b="1" i="1" dirty="0">
                <a:solidFill>
                  <a:prstClr val="black"/>
                </a:solidFill>
                <a:cs typeface="Times New Roman" pitchFamily="18" charset="0"/>
              </a:rPr>
              <a:t>закупки лекарственных средств на сумму 10 млн. рублей и более</a:t>
            </a:r>
          </a:p>
          <a:p>
            <a:pPr marL="212827" indent="-212827" algn="just">
              <a:spcBef>
                <a:spcPts val="706"/>
              </a:spcBef>
              <a:buFont typeface="Wingdings" panose="05000000000000000000" pitchFamily="2" charset="2"/>
              <a:buChar char="ü"/>
            </a:pPr>
            <a:r>
              <a:rPr lang="ru-RU" sz="1300" b="1" i="1" dirty="0">
                <a:solidFill>
                  <a:prstClr val="black"/>
                </a:solidFill>
                <a:cs typeface="Times New Roman" pitchFamily="18" charset="0"/>
              </a:rPr>
              <a:t>Бюджетные инвестиции </a:t>
            </a:r>
            <a:r>
              <a:rPr lang="ru-RU" sz="1300" i="1" dirty="0">
                <a:solidFill>
                  <a:prstClr val="black"/>
                </a:solidFill>
                <a:cs typeface="Times New Roman" pitchFamily="18" charset="0"/>
              </a:rPr>
              <a:t>юридическим лицам, предоставляемых из бюджета Республики Карелия в соответствии со статьей 80 Бюджетного кодекса Российской Федерации</a:t>
            </a:r>
          </a:p>
          <a:p>
            <a:pPr marL="212827" indent="-212827" algn="just">
              <a:spcBef>
                <a:spcPts val="706"/>
              </a:spcBef>
              <a:buFont typeface="Wingdings" panose="05000000000000000000" pitchFamily="2" charset="2"/>
              <a:buChar char="ü"/>
            </a:pPr>
            <a:r>
              <a:rPr lang="ru-RU" sz="1300" b="1" i="1" dirty="0">
                <a:solidFill>
                  <a:prstClr val="black"/>
                </a:solidFill>
                <a:cs typeface="Times New Roman" pitchFamily="18" charset="0"/>
              </a:rPr>
              <a:t>Субсидии</a:t>
            </a:r>
            <a:r>
              <a:rPr lang="ru-RU" sz="1300" i="1" dirty="0">
                <a:solidFill>
                  <a:prstClr val="black"/>
                </a:solidFill>
                <a:cs typeface="Times New Roman" pitchFamily="18" charset="0"/>
              </a:rPr>
              <a:t> из бюджета Республики Карелия на обеспечение деятельности </a:t>
            </a:r>
            <a:r>
              <a:rPr lang="ru-RU" sz="1300" b="1" i="1" dirty="0">
                <a:solidFill>
                  <a:prstClr val="black"/>
                </a:solidFill>
                <a:cs typeface="Times New Roman" pitchFamily="18" charset="0"/>
              </a:rPr>
              <a:t>Фонда капитального ремонта Республики Карелия</a:t>
            </a:r>
          </a:p>
          <a:p>
            <a:pPr marL="212827" indent="-212827" algn="just">
              <a:spcBef>
                <a:spcPts val="706"/>
              </a:spcBef>
              <a:buFont typeface="Wingdings" panose="05000000000000000000" pitchFamily="2" charset="2"/>
              <a:buChar char="ü"/>
            </a:pPr>
            <a:r>
              <a:rPr lang="ru-RU" sz="1300" b="1" i="1" dirty="0">
                <a:solidFill>
                  <a:prstClr val="black"/>
                </a:solidFill>
                <a:cs typeface="Times New Roman" pitchFamily="18" charset="0"/>
              </a:rPr>
              <a:t>Средства по контрактам (договорам) </a:t>
            </a:r>
            <a:r>
              <a:rPr lang="ru-RU" sz="1300" i="1" dirty="0">
                <a:solidFill>
                  <a:prstClr val="black"/>
                </a:solidFill>
                <a:cs typeface="Times New Roman" pitchFamily="18" charset="0"/>
              </a:rPr>
              <a:t>о поставке товаров, выполнении работ, оказании услуг, </a:t>
            </a:r>
            <a:r>
              <a:rPr lang="ru-RU" sz="1300" b="1" i="1" dirty="0">
                <a:solidFill>
                  <a:prstClr val="black"/>
                </a:solidFill>
                <a:cs typeface="Times New Roman" pitchFamily="18" charset="0"/>
              </a:rPr>
              <a:t>заключаемым Фондом капитального ремонта Республики Карелия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123293"/>
            <a:ext cx="12801600" cy="662897"/>
          </a:xfrm>
          <a:prstGeom prst="rect">
            <a:avLst/>
          </a:prstGeom>
          <a:solidFill>
            <a:schemeClr val="bg2">
              <a:alpha val="46000"/>
            </a:schemeClr>
          </a:solidFill>
          <a:ln>
            <a:noFill/>
          </a:ln>
          <a:effectLst>
            <a:glow rad="88900">
              <a:schemeClr val="accent3">
                <a:lumMod val="60000"/>
                <a:lumOff val="4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4472C4">
                    <a:lumMod val="50000"/>
                  </a:srgbClr>
                </a:solidFill>
                <a:cs typeface="Times New Roman" pitchFamily="18" charset="0"/>
              </a:rPr>
              <a:t>В целях исполнения распоряжения Правительства Российской Федерации № 869-р Казначейством России и Правительством Республики Карелия 10 мая 2018 года утвержден План мероприятий («Дорожная карта») по переводу на казначейское сопровождение средств, предоставленных юридическим лицам из бюджета Республики Карелия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843763"/>
              </p:ext>
            </p:extLst>
          </p:nvPr>
        </p:nvGraphicFramePr>
        <p:xfrm>
          <a:off x="326532" y="5493506"/>
          <a:ext cx="12148536" cy="3753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0107"/>
                <a:gridCol w="1006647"/>
                <a:gridCol w="1560551"/>
                <a:gridCol w="1588472"/>
                <a:gridCol w="1451101"/>
                <a:gridCol w="1511658"/>
              </a:tblGrid>
              <a:tr h="99920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Вид средств</a:t>
                      </a:r>
                      <a:endParaRPr lang="ru-RU" sz="11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37800" marR="37800" marT="252000" marB="64008">
                    <a:solidFill>
                      <a:schemeClr val="accent1">
                        <a:lumMod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Количество</a:t>
                      </a:r>
                    </a:p>
                    <a:p>
                      <a:pPr algn="ctr"/>
                      <a:r>
                        <a:rPr lang="ru-RU" sz="1100" b="1" dirty="0" smtClean="0"/>
                        <a:t>открытых</a:t>
                      </a:r>
                      <a:r>
                        <a:rPr lang="ru-RU" sz="1100" b="1" baseline="0" dirty="0" smtClean="0"/>
                        <a:t> </a:t>
                      </a:r>
                    </a:p>
                    <a:p>
                      <a:pPr algn="ctr"/>
                      <a:r>
                        <a:rPr lang="ru-RU" sz="1100" b="1" baseline="0" dirty="0" smtClean="0"/>
                        <a:t>41 л/с</a:t>
                      </a:r>
                      <a:endParaRPr lang="ru-RU" sz="11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37800" marR="37800" marT="252000" marB="64008">
                    <a:solidFill>
                      <a:schemeClr val="accent1">
                        <a:lumMod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Остаток на начало </a:t>
                      </a:r>
                    </a:p>
                    <a:p>
                      <a:pPr algn="ctr"/>
                      <a:r>
                        <a:rPr lang="ru-RU" sz="1100" b="1" dirty="0" smtClean="0"/>
                        <a:t> 2019</a:t>
                      </a:r>
                      <a:r>
                        <a:rPr lang="ru-RU" sz="1100" b="1" baseline="0" dirty="0" smtClean="0"/>
                        <a:t> г.</a:t>
                      </a:r>
                      <a:endParaRPr lang="ru-RU" sz="11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37800" marR="37800" marT="252000" marB="64008">
                    <a:solidFill>
                      <a:schemeClr val="accent1">
                        <a:lumMod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Поступило </a:t>
                      </a:r>
                    </a:p>
                    <a:p>
                      <a:pPr marL="0" marR="0" indent="0" algn="ctr" defTabSz="9107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на 41 л/с</a:t>
                      </a:r>
                      <a:endParaRPr lang="ru-RU" sz="11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7800" marR="37800" marT="252000" marB="64008">
                    <a:solidFill>
                      <a:schemeClr val="accent1">
                        <a:lumMod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Кассовый расход </a:t>
                      </a:r>
                    </a:p>
                    <a:p>
                      <a:pPr algn="ctr"/>
                      <a:endParaRPr lang="ru-RU" sz="11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37800" marR="37800" marT="252000" marB="64008">
                    <a:solidFill>
                      <a:schemeClr val="accent1">
                        <a:lumMod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Остаток</a:t>
                      </a:r>
                    </a:p>
                    <a:p>
                      <a:pPr algn="ctr"/>
                      <a:endParaRPr lang="ru-RU" sz="1100" b="1" dirty="0" smtClean="0"/>
                    </a:p>
                    <a:p>
                      <a:pPr algn="ctr"/>
                      <a:endParaRPr lang="ru-RU" sz="11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37800" marR="37800" marT="252000" marB="64008">
                    <a:solidFill>
                      <a:schemeClr val="accent1">
                        <a:lumMod val="75000"/>
                        <a:alpha val="68000"/>
                      </a:schemeClr>
                    </a:solidFill>
                  </a:tcPr>
                </a:tc>
              </a:tr>
              <a:tr h="424509">
                <a:tc>
                  <a:txBody>
                    <a:bodyPr/>
                    <a:lstStyle/>
                    <a:p>
                      <a:pPr marL="0" algn="ctr" defTabSz="911952" rtl="0" eaLnBrk="1" latinLnBrk="0" hangingPunct="1"/>
                      <a:r>
                        <a:rPr lang="ru-RU" sz="1200" b="1" kern="1200" dirty="0" smtClean="0"/>
                        <a:t>Итого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120</a:t>
                      </a:r>
                      <a:endParaRPr lang="ru-RU" sz="1200" b="1" dirty="0"/>
                    </a:p>
                  </a:txBody>
                  <a:tcPr marL="0" marR="0" marT="64008" marB="64008" anchor="ctr"/>
                </a:tc>
                <a:tc>
                  <a:txBody>
                    <a:bodyPr/>
                    <a:lstStyle/>
                    <a:p>
                      <a:pPr marL="0" marR="0" indent="0" algn="r" defTabSz="9119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/>
                        <a:t>2 226, 46</a:t>
                      </a:r>
                      <a:endParaRPr lang="ru-RU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52000" marT="0" marB="0" anchor="ctr"/>
                </a:tc>
                <a:tc>
                  <a:txBody>
                    <a:bodyPr/>
                    <a:lstStyle/>
                    <a:p>
                      <a:pPr marL="0" algn="r" defTabSz="911952" rtl="0" eaLnBrk="1" fontAlgn="b" latinLnBrk="0" hangingPunct="1"/>
                      <a:r>
                        <a:rPr lang="ru-RU" sz="1200" b="1" kern="1200" baseline="0" dirty="0" smtClean="0"/>
                        <a:t>142, 67</a:t>
                      </a:r>
                      <a:endParaRPr lang="ru-RU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52000" marT="0" marB="0" anchor="ctr"/>
                </a:tc>
                <a:tc>
                  <a:txBody>
                    <a:bodyPr/>
                    <a:lstStyle/>
                    <a:p>
                      <a:pPr marL="0" algn="r" defTabSz="911952" rtl="0" eaLnBrk="1" fontAlgn="b" latinLnBrk="0" hangingPunct="1"/>
                      <a:r>
                        <a:rPr lang="ru-RU" sz="1200" b="1" kern="1200" baseline="0" dirty="0" smtClean="0"/>
                        <a:t>666, 69</a:t>
                      </a:r>
                      <a:endParaRPr lang="ru-RU" sz="12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52000" marT="0" marB="0" anchor="ctr"/>
                </a:tc>
                <a:tc>
                  <a:txBody>
                    <a:bodyPr/>
                    <a:lstStyle/>
                    <a:p>
                      <a:pPr marL="0" algn="r" defTabSz="911952" rtl="0" eaLnBrk="1" latinLnBrk="0" hangingPunct="1"/>
                      <a:r>
                        <a:rPr lang="ru-RU" sz="1200" b="1" kern="1200" baseline="0" dirty="0" smtClean="0"/>
                        <a:t>1 702, 44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52000" marT="0" marB="0" anchor="ctr"/>
                </a:tc>
              </a:tr>
              <a:tr h="421705">
                <a:tc>
                  <a:txBody>
                    <a:bodyPr/>
                    <a:lstStyle/>
                    <a:p>
                      <a:pPr marL="0" algn="l" defTabSz="911952" rtl="0" eaLnBrk="1" latinLnBrk="0" hangingPunct="1"/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Субсидии на обеспечение деятельности Фонда капремонта </a:t>
                      </a:r>
                      <a:endParaRPr lang="ru-RU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200" marR="37800" marT="50400" marB="504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37800" marR="37800" marT="50400" marB="504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0,13</a:t>
                      </a:r>
                    </a:p>
                  </a:txBody>
                  <a:tcPr marL="37800" marR="252000" marT="50400" marB="504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0,00</a:t>
                      </a:r>
                    </a:p>
                  </a:txBody>
                  <a:tcPr marL="37800" marR="252000" marT="50400" marB="50400" anchor="ctr"/>
                </a:tc>
                <a:tc>
                  <a:txBody>
                    <a:bodyPr/>
                    <a:lstStyle/>
                    <a:p>
                      <a:pPr marL="0" marR="0" indent="0" algn="r" defTabSz="911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0,05</a:t>
                      </a:r>
                    </a:p>
                  </a:txBody>
                  <a:tcPr marL="37800" marR="252000" marT="50400" marB="504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0,08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37800" marR="252000" marT="50400" marB="50400" anchor="ctr"/>
                </a:tc>
              </a:tr>
              <a:tr h="428263">
                <a:tc>
                  <a:txBody>
                    <a:bodyPr/>
                    <a:lstStyle/>
                    <a:p>
                      <a:pPr marL="0" algn="l" defTabSz="911952" rtl="0" eaLnBrk="1" latinLnBrk="0" hangingPunct="1"/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Средства по контрактам (договорам), заключаемым Фондом капремонта </a:t>
                      </a:r>
                      <a:endParaRPr lang="ru-RU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200" marR="37800" marT="50400" marB="504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62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37800" marR="37800" marT="50400" marB="504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2, 06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37800" marR="252000" marT="50400" marB="504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68, 06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37800" marR="252000" marT="50400" marB="504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56, 04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37800" marR="252000" marT="50400" marB="504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14, 08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37800" marR="252000" marT="50400" marB="50400" anchor="ctr"/>
                </a:tc>
              </a:tr>
              <a:tr h="636608">
                <a:tc>
                  <a:txBody>
                    <a:bodyPr/>
                    <a:lstStyle/>
                    <a:p>
                      <a:pPr marL="0" algn="l" defTabSz="911952" rtl="0" eaLnBrk="1" latinLnBrk="0" hangingPunct="1"/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Авансовые  платежи по ГК (договорам),всего</a:t>
                      </a:r>
                    </a:p>
                    <a:p>
                      <a:pPr marL="0" algn="l" defTabSz="911952" rtl="0" eaLnBrk="1" latinLnBrk="0" hangingPunct="1"/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 том числе за счет :</a:t>
                      </a:r>
                      <a:endParaRPr lang="ru-RU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200" marR="37800" marT="50400" marB="504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42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37800" marR="37800" marT="50400" marB="504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2 224, 27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37800" marR="252000" marT="50400" marB="504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74, 61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37800" marR="252000" marT="50400" marB="504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610, 60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37800" marR="252000" marT="50400" marB="504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1 688, 28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37800" marR="252000" marT="50400" marB="50400" anchor="ctr"/>
                </a:tc>
              </a:tr>
              <a:tr h="402472">
                <a:tc>
                  <a:txBody>
                    <a:bodyPr/>
                    <a:lstStyle/>
                    <a:p>
                      <a:pPr marL="0" algn="l" defTabSz="911952" rtl="0" eaLnBrk="1" latinLnBrk="0" hangingPunct="1"/>
                      <a:r>
                        <a:rPr lang="ru-RU" sz="1200" i="1" kern="1200" dirty="0" smtClean="0"/>
                        <a:t>адресной инвестиционной  программы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1400" marR="37800" marT="50400" marB="504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32</a:t>
                      </a:r>
                      <a:endParaRPr lang="ru-RU" sz="12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37800" marR="37800" marT="50400" marB="50400" anchor="ctr"/>
                </a:tc>
                <a:tc>
                  <a:txBody>
                    <a:bodyPr/>
                    <a:lstStyle/>
                    <a:p>
                      <a:pPr marL="0" marR="0" indent="0" algn="r" defTabSz="9107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/>
                        <a:t>1 403, 23</a:t>
                      </a:r>
                      <a:endParaRPr lang="ru-RU" sz="1200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37800" marR="252000" marT="50400" marB="504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 46, 65</a:t>
                      </a:r>
                      <a:endParaRPr lang="ru-RU" sz="12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37800" marR="252000" marT="50400" marB="504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361, 92</a:t>
                      </a:r>
                      <a:endParaRPr lang="ru-RU" sz="12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37800" marR="252000" marT="50400" marB="504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1 087, 96</a:t>
                      </a:r>
                      <a:endParaRPr lang="ru-RU" sz="12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37800" marR="252000" marT="50400" marB="50400" anchor="ctr"/>
                </a:tc>
              </a:tr>
              <a:tr h="402472">
                <a:tc>
                  <a:txBody>
                    <a:bodyPr/>
                    <a:lstStyle/>
                    <a:p>
                      <a:pPr marL="0" algn="l" defTabSz="911952" rtl="0" eaLnBrk="1" latinLnBrk="0" hangingPunct="1"/>
                      <a:r>
                        <a:rPr lang="ru-RU" sz="1200" i="1" kern="1200" dirty="0" smtClean="0"/>
                        <a:t>средств дорожного фонда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1400" marR="37800" marT="50400" marB="504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10</a:t>
                      </a:r>
                      <a:endParaRPr lang="ru-RU" sz="12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37800" marR="37800" marT="50400" marB="50400" anchor="ctr"/>
                </a:tc>
                <a:tc>
                  <a:txBody>
                    <a:bodyPr/>
                    <a:lstStyle/>
                    <a:p>
                      <a:pPr marL="0" marR="0" indent="0" algn="r" defTabSz="9107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/>
                        <a:t>821, 04</a:t>
                      </a:r>
                      <a:endParaRPr lang="ru-RU" sz="1200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37800" marR="252000" marT="50400" marB="504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27, 96</a:t>
                      </a:r>
                      <a:endParaRPr lang="ru-RU" sz="12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37800" marR="252000" marT="50400" marB="504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248, 67</a:t>
                      </a:r>
                      <a:endParaRPr lang="ru-RU" sz="12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37800" marR="252000" marT="50400" marB="504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600, 32</a:t>
                      </a:r>
                      <a:endParaRPr lang="ru-RU" sz="12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37800" marR="252000" marT="50400" marB="5040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401691" y="5145689"/>
            <a:ext cx="3069118" cy="277861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r"/>
            <a:r>
              <a:rPr lang="ru-RU" sz="1100" i="1" dirty="0"/>
              <a:t>По состоянию на 1 июня 2019 г., </a:t>
            </a:r>
            <a:r>
              <a:rPr lang="ru-RU" sz="1100" i="1" dirty="0" smtClean="0"/>
              <a:t>млн. руб</a:t>
            </a:r>
            <a:r>
              <a:rPr lang="ru-RU" sz="11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64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941" y="3907155"/>
            <a:ext cx="1950239" cy="132016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1799523"/>
            <a:ext cx="1950237" cy="109347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" y="2892995"/>
            <a:ext cx="1950237" cy="10675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338418" y="28691"/>
            <a:ext cx="12253055" cy="41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492" tIns="53746" rIns="107492" bIns="53746">
            <a:spAutoFit/>
          </a:bodyPr>
          <a:lstStyle/>
          <a:p>
            <a:pPr algn="r" eaLnBrk="0" hangingPunct="0"/>
            <a:r>
              <a:rPr lang="ru-RU" sz="2000" b="1" u="sng" spc="20" dirty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КАЗНАЧЕЙСКОЕ СОПРОВОЖДЕНИЕ СРЕДСТВ БЮДЖЕТА РЕСПУБЛИКИ ДАГЕСТАН</a:t>
            </a:r>
            <a:endParaRPr lang="en-US" sz="2000" b="1" u="sng" spc="20" dirty="0">
              <a:uFill>
                <a:solidFill>
                  <a:schemeClr val="accent4">
                    <a:lumMod val="60000"/>
                    <a:lumOff val="40000"/>
                  </a:schemeClr>
                </a:solidFill>
              </a:u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18" name="Номер слайда 1"/>
          <p:cNvSpPr txBox="1">
            <a:spLocks/>
          </p:cNvSpPr>
          <p:nvPr/>
        </p:nvSpPr>
        <p:spPr>
          <a:xfrm>
            <a:off x="9921243" y="9092052"/>
            <a:ext cx="2880360" cy="511175"/>
          </a:xfrm>
          <a:prstGeom prst="rect">
            <a:avLst/>
          </a:prstGeom>
        </p:spPr>
        <p:txBody>
          <a:bodyPr vert="horz" lIns="107663" tIns="53841" rIns="107663" bIns="53841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1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222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683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444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0545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36660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192777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48890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946298" y="1799525"/>
            <a:ext cx="10781383" cy="3427978"/>
          </a:xfrm>
          <a:prstGeom prst="rect">
            <a:avLst/>
          </a:prstGeom>
          <a:solidFill>
            <a:srgbClr val="FFEFEF"/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692" tIns="53850" rIns="107692" bIns="53850" rtlCol="0" anchor="ctr" anchorCtr="0"/>
          <a:lstStyle/>
          <a:p>
            <a:pPr marL="212827" indent="-212827" algn="just">
              <a:spcBef>
                <a:spcPts val="706"/>
              </a:spcBef>
              <a:buFont typeface="Wingdings" panose="05000000000000000000" pitchFamily="2" charset="2"/>
              <a:buChar char="ü"/>
            </a:pPr>
            <a:r>
              <a:rPr lang="ru-RU" sz="1500" b="1" i="1" dirty="0">
                <a:solidFill>
                  <a:prstClr val="black"/>
                </a:solidFill>
                <a:cs typeface="Times New Roman" pitchFamily="18" charset="0"/>
              </a:rPr>
              <a:t>Авансовые платежи</a:t>
            </a:r>
            <a:r>
              <a:rPr lang="ru-RU" sz="1500" i="1" dirty="0">
                <a:solidFill>
                  <a:prstClr val="black"/>
                </a:solidFill>
                <a:cs typeface="Times New Roman" pitchFamily="18" charset="0"/>
              </a:rPr>
              <a:t>, получаемые юридическими лицами по государственным контрактам (договорам) на поставку товаров, выполнение работ, оказание услуг, заключаемым в 2019 году получателями средств бюджета Республики Дагестан, бюджетными автономными учреждениями Республики Дагестан </a:t>
            </a:r>
            <a:r>
              <a:rPr lang="ru-RU" sz="1500" b="1" i="1" dirty="0">
                <a:solidFill>
                  <a:prstClr val="black"/>
                </a:solidFill>
                <a:cs typeface="Times New Roman" pitchFamily="18" charset="0"/>
              </a:rPr>
              <a:t>на сумму 30 млн. рублей и более</a:t>
            </a:r>
            <a:r>
              <a:rPr lang="ru-RU" sz="1500" i="1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ru-RU" sz="1500" b="1" i="1" dirty="0">
                <a:solidFill>
                  <a:prstClr val="black"/>
                </a:solidFill>
                <a:cs typeface="Times New Roman" pitchFamily="18" charset="0"/>
              </a:rPr>
              <a:t>а также авансовые платежи</a:t>
            </a:r>
            <a:r>
              <a:rPr lang="ru-RU" sz="1500" i="1" dirty="0">
                <a:solidFill>
                  <a:prstClr val="black"/>
                </a:solidFill>
                <a:cs typeface="Times New Roman" pitchFamily="18" charset="0"/>
              </a:rPr>
              <a:t> по контрактам (договорам), заключаемым с исполнителями и соисполнителями в рамках их исполнения</a:t>
            </a:r>
          </a:p>
          <a:p>
            <a:pPr marL="202395" indent="-202395" algn="just">
              <a:spcBef>
                <a:spcPts val="706"/>
              </a:spcBef>
              <a:buFont typeface="Wingdings" panose="05000000000000000000" pitchFamily="2" charset="2"/>
              <a:buChar char="ü"/>
            </a:pPr>
            <a:r>
              <a:rPr lang="ru-RU" sz="1500" b="1" i="1" dirty="0">
                <a:solidFill>
                  <a:prstClr val="black"/>
                </a:solidFill>
                <a:cs typeface="Times New Roman" pitchFamily="18" charset="0"/>
              </a:rPr>
              <a:t>Субсидии</a:t>
            </a:r>
            <a:r>
              <a:rPr lang="ru-RU" sz="1500" i="1" dirty="0">
                <a:solidFill>
                  <a:prstClr val="black"/>
                </a:solidFill>
                <a:cs typeface="Times New Roman" pitchFamily="18" charset="0"/>
              </a:rPr>
              <a:t>, предоставляемые из бюджета Республики Дагестан юридическим лицам </a:t>
            </a:r>
            <a:r>
              <a:rPr lang="ru-RU" sz="1500" b="1" i="1" dirty="0">
                <a:solidFill>
                  <a:prstClr val="black"/>
                </a:solidFill>
                <a:cs typeface="Times New Roman" pitchFamily="18" charset="0"/>
              </a:rPr>
              <a:t>в целях финансового обеспечения затрат</a:t>
            </a:r>
            <a:r>
              <a:rPr lang="ru-RU" sz="1500" i="1" dirty="0">
                <a:solidFill>
                  <a:prstClr val="black"/>
                </a:solidFill>
                <a:cs typeface="Times New Roman" pitchFamily="18" charset="0"/>
              </a:rPr>
              <a:t> (за исключением субсидий бюджетным и автономным учреждениям), </a:t>
            </a:r>
            <a:r>
              <a:rPr lang="ru-RU" sz="1500" b="1" i="1" dirty="0">
                <a:solidFill>
                  <a:prstClr val="black"/>
                </a:solidFill>
                <a:cs typeface="Times New Roman" pitchFamily="18" charset="0"/>
              </a:rPr>
              <a:t>а также авансовые платежи</a:t>
            </a:r>
            <a:r>
              <a:rPr lang="ru-RU" sz="1500" i="1" dirty="0">
                <a:solidFill>
                  <a:prstClr val="black"/>
                </a:solidFill>
                <a:cs typeface="Times New Roman" pitchFamily="18" charset="0"/>
              </a:rPr>
              <a:t> по контрактам (договорам), заключаемым с исполнителями и соисполнителями в рамках их исполнения</a:t>
            </a:r>
          </a:p>
          <a:p>
            <a:pPr marL="202395" indent="-202395" algn="just">
              <a:spcBef>
                <a:spcPts val="706"/>
              </a:spcBef>
              <a:buFont typeface="Wingdings" panose="05000000000000000000" pitchFamily="2" charset="2"/>
              <a:buChar char="ü"/>
            </a:pPr>
            <a:r>
              <a:rPr lang="ru-RU" sz="1500" b="1" i="1" dirty="0">
                <a:solidFill>
                  <a:prstClr val="black"/>
                </a:solidFill>
                <a:cs typeface="Times New Roman" pitchFamily="18" charset="0"/>
              </a:rPr>
              <a:t>Бюджетные инвестиции </a:t>
            </a:r>
            <a:r>
              <a:rPr lang="ru-RU" sz="1500" i="1" dirty="0">
                <a:solidFill>
                  <a:prstClr val="black"/>
                </a:solidFill>
                <a:cs typeface="Times New Roman" pitchFamily="18" charset="0"/>
              </a:rPr>
              <a:t>юридическим лицам, предоставляемых из бюджета Республики Дагестан в соответствии со статьей 80 Бюджетного кодекса Российской Федерации</a:t>
            </a:r>
            <a:r>
              <a:rPr lang="ru-RU" sz="1500" b="1" i="1" dirty="0">
                <a:solidFill>
                  <a:prstClr val="black"/>
                </a:solidFill>
                <a:cs typeface="Times New Roman" pitchFamily="18" charset="0"/>
              </a:rPr>
              <a:t>, а также авансовые платежи</a:t>
            </a:r>
            <a:r>
              <a:rPr lang="ru-RU" sz="1500" i="1" dirty="0">
                <a:solidFill>
                  <a:prstClr val="black"/>
                </a:solidFill>
                <a:cs typeface="Times New Roman" pitchFamily="18" charset="0"/>
              </a:rPr>
              <a:t> по контрактам (договорам), заключаемым с исполнителями и соисполнителями в рамках их исполнения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-3941" y="1137667"/>
            <a:ext cx="12801600" cy="581847"/>
          </a:xfrm>
          <a:prstGeom prst="rect">
            <a:avLst/>
          </a:prstGeom>
          <a:solidFill>
            <a:schemeClr val="bg2">
              <a:alpha val="46000"/>
            </a:schemeClr>
          </a:solidFill>
          <a:ln>
            <a:noFill/>
          </a:ln>
          <a:effectLst>
            <a:glow rad="88900">
              <a:schemeClr val="accent3">
                <a:lumMod val="60000"/>
                <a:lumOff val="4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ru-RU" sz="1300" b="1" dirty="0">
                <a:solidFill>
                  <a:srgbClr val="4472C4">
                    <a:lumMod val="50000"/>
                  </a:srgbClr>
                </a:solidFill>
                <a:cs typeface="Times New Roman" pitchFamily="18" charset="0"/>
              </a:rPr>
              <a:t>В целях исполнения распоряжения Правительства Российской Федерации № 368-р Казначейством России и Правительством Республики Дагестан 22 апреля 2019 года </a:t>
            </a:r>
            <a:r>
              <a:rPr lang="ru-RU" sz="1300" b="1" dirty="0" smtClean="0">
                <a:solidFill>
                  <a:srgbClr val="4472C4">
                    <a:lumMod val="50000"/>
                  </a:srgbClr>
                </a:solidFill>
                <a:cs typeface="Times New Roman" pitchFamily="18" charset="0"/>
              </a:rPr>
              <a:t>утвержден  </a:t>
            </a:r>
            <a:r>
              <a:rPr lang="ru-RU" sz="1300" b="1" dirty="0">
                <a:solidFill>
                  <a:srgbClr val="4472C4">
                    <a:lumMod val="50000"/>
                  </a:srgbClr>
                </a:solidFill>
                <a:cs typeface="Times New Roman" pitchFamily="18" charset="0"/>
              </a:rPr>
              <a:t>План мероприятий («Дорожная карта») по переводу на казначейское сопровождение средств, </a:t>
            </a:r>
            <a:r>
              <a:rPr lang="ru-RU" sz="1300" b="1" dirty="0" smtClean="0">
                <a:solidFill>
                  <a:srgbClr val="4472C4">
                    <a:lumMod val="50000"/>
                  </a:srgbClr>
                </a:solidFill>
                <a:cs typeface="Times New Roman" pitchFamily="18" charset="0"/>
              </a:rPr>
              <a:t/>
            </a:r>
            <a:br>
              <a:rPr lang="ru-RU" sz="1300" b="1" dirty="0" smtClean="0">
                <a:solidFill>
                  <a:srgbClr val="4472C4">
                    <a:lumMod val="50000"/>
                  </a:srgbClr>
                </a:solidFill>
                <a:cs typeface="Times New Roman" pitchFamily="18" charset="0"/>
              </a:rPr>
            </a:br>
            <a:r>
              <a:rPr lang="ru-RU" sz="1300" b="1" dirty="0" smtClean="0">
                <a:solidFill>
                  <a:srgbClr val="4472C4">
                    <a:lumMod val="50000"/>
                  </a:srgbClr>
                </a:solidFill>
                <a:cs typeface="Times New Roman" pitchFamily="18" charset="0"/>
              </a:rPr>
              <a:t>предоставленных </a:t>
            </a:r>
            <a:r>
              <a:rPr lang="ru-RU" sz="1300" b="1" dirty="0">
                <a:solidFill>
                  <a:srgbClr val="4472C4">
                    <a:lumMod val="50000"/>
                  </a:srgbClr>
                </a:solidFill>
                <a:cs typeface="Times New Roman" pitchFamily="18" charset="0"/>
              </a:rPr>
              <a:t>юридическим лицам из бюджета Республики Дагестан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108704"/>
              </p:ext>
            </p:extLst>
          </p:nvPr>
        </p:nvGraphicFramePr>
        <p:xfrm>
          <a:off x="338418" y="5511106"/>
          <a:ext cx="12104366" cy="368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1764"/>
                <a:gridCol w="1348964"/>
                <a:gridCol w="2001388"/>
                <a:gridCol w="1925248"/>
                <a:gridCol w="1947002"/>
              </a:tblGrid>
              <a:tr h="7029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Вид средств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37800" marR="37800" marT="108000" marB="64008">
                    <a:solidFill>
                      <a:schemeClr val="accent1">
                        <a:lumMod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Количество</a:t>
                      </a:r>
                    </a:p>
                    <a:p>
                      <a:pPr algn="ctr"/>
                      <a:r>
                        <a:rPr lang="ru-RU" sz="1200" dirty="0" smtClean="0"/>
                        <a:t>открытых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41 л/с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37800" marR="37800" marT="108000" marB="64008">
                    <a:solidFill>
                      <a:schemeClr val="accent1">
                        <a:lumMod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Поступило </a:t>
                      </a:r>
                    </a:p>
                    <a:p>
                      <a:pPr algn="ctr"/>
                      <a:r>
                        <a:rPr lang="ru-RU" sz="1200" dirty="0" smtClean="0"/>
                        <a:t>на 41 л/с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37800" marR="37800" marT="108000" marB="64008">
                    <a:solidFill>
                      <a:schemeClr val="accent1">
                        <a:lumMod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Кассовый расход </a:t>
                      </a:r>
                      <a:endParaRPr lang="ru-RU" sz="12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7800" marR="37800" marT="108000" marB="64008">
                    <a:solidFill>
                      <a:schemeClr val="accent1">
                        <a:lumMod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Остаток</a:t>
                      </a:r>
                      <a:endParaRPr lang="ru-RU" sz="12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7800" marR="37800" marT="108000" marB="64008">
                    <a:solidFill>
                      <a:schemeClr val="accent1">
                        <a:lumMod val="75000"/>
                        <a:alpha val="68000"/>
                      </a:schemeClr>
                    </a:solidFill>
                  </a:tcPr>
                </a:tc>
              </a:tr>
              <a:tr h="305625">
                <a:tc>
                  <a:txBody>
                    <a:bodyPr/>
                    <a:lstStyle/>
                    <a:p>
                      <a:pPr marL="0" algn="ctr" defTabSz="911952" rtl="0" eaLnBrk="1" latinLnBrk="0" hangingPunct="1"/>
                      <a:r>
                        <a:rPr lang="ru-RU" sz="1200" b="1" kern="1200" dirty="0" smtClean="0"/>
                        <a:t>Итого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105</a:t>
                      </a:r>
                      <a:endParaRPr lang="ru-RU" sz="1200" b="1" dirty="0"/>
                    </a:p>
                  </a:txBody>
                  <a:tcPr marL="0" marR="0" marT="64008" marB="64008" anchor="ctr"/>
                </a:tc>
                <a:tc>
                  <a:txBody>
                    <a:bodyPr/>
                    <a:lstStyle/>
                    <a:p>
                      <a:pPr marL="0" algn="r" defTabSz="911952" rtl="0" eaLnBrk="1" fontAlgn="b" latinLnBrk="0" hangingPunct="1"/>
                      <a:r>
                        <a:rPr lang="ru-RU" sz="1200" b="1" kern="1200" dirty="0" smtClean="0"/>
                        <a:t>128, 25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88000" marT="13335" marB="0" anchor="ctr"/>
                </a:tc>
                <a:tc>
                  <a:txBody>
                    <a:bodyPr/>
                    <a:lstStyle/>
                    <a:p>
                      <a:pPr marL="0" algn="r" defTabSz="911952" rtl="0" eaLnBrk="1" fontAlgn="b" latinLnBrk="0" hangingPunct="1"/>
                      <a:r>
                        <a:rPr lang="ru-RU" sz="1200" b="1" kern="1200" dirty="0" smtClean="0"/>
                        <a:t>65,</a:t>
                      </a:r>
                      <a:r>
                        <a:rPr lang="ru-RU" sz="1200" b="1" kern="1200" baseline="0" dirty="0" smtClean="0"/>
                        <a:t> 90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88000" marT="13335" marB="0" anchor="ctr"/>
                </a:tc>
                <a:tc>
                  <a:txBody>
                    <a:bodyPr/>
                    <a:lstStyle/>
                    <a:p>
                      <a:pPr marL="0" algn="r" defTabSz="911952" rtl="0" eaLnBrk="1" latinLnBrk="0" hangingPunct="1"/>
                      <a:r>
                        <a:rPr lang="ru-RU" sz="1200" b="1" kern="1200" baseline="0" dirty="0" smtClean="0"/>
                        <a:t>62, 35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88000" marT="64008" marB="64008" anchor="ctr"/>
                </a:tc>
              </a:tr>
              <a:tr h="279635">
                <a:tc>
                  <a:txBody>
                    <a:bodyPr/>
                    <a:lstStyle/>
                    <a:p>
                      <a:pPr marL="0" marR="0" indent="0" algn="l" defTabSz="911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Авансовые  платежи по ГК (договорам) всего,</a:t>
                      </a:r>
                      <a:r>
                        <a:rPr lang="ru-RU" sz="12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в том числе на: </a:t>
                      </a:r>
                      <a:endParaRPr lang="ru-RU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200" marR="37800" marT="50400" marB="504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46, 66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R="28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14, 77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R="28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31,</a:t>
                      </a:r>
                      <a:r>
                        <a:rPr lang="ru-RU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89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R="288000" anchor="ctr"/>
                </a:tc>
              </a:tr>
              <a:tr h="305489">
                <a:tc>
                  <a:txBody>
                    <a:bodyPr/>
                    <a:lstStyle/>
                    <a:p>
                      <a:pPr marL="0" marR="0" indent="355600" algn="l" defTabSz="911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</a:tabLst>
                        <a:defRPr/>
                      </a:pPr>
                      <a:r>
                        <a:rPr lang="ru-RU" sz="1200" i="1" kern="1200" dirty="0" smtClean="0"/>
                        <a:t>строительство автомобильных дорог</a:t>
                      </a:r>
                      <a:endParaRPr lang="ru-RU" sz="1200" i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200" marR="37800" marT="50400" marB="50400" anchor="ctr"/>
                </a:tc>
                <a:tc>
                  <a:txBody>
                    <a:bodyPr/>
                    <a:lstStyle/>
                    <a:p>
                      <a:pPr marL="0" algn="ctr" defTabSz="910791" rtl="0" eaLnBrk="1" latinLnBrk="0" hangingPunct="1"/>
                      <a:r>
                        <a:rPr lang="ru-RU" sz="1200" i="1" kern="1200" dirty="0" smtClean="0"/>
                        <a:t>18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46, 66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88000" anchor="ctr"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14, 77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88000" anchor="ctr"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31, 89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88000" anchor="ctr"/>
                </a:tc>
              </a:tr>
              <a:tr h="279635">
                <a:tc>
                  <a:txBody>
                    <a:bodyPr/>
                    <a:lstStyle/>
                    <a:p>
                      <a:pPr marL="0" marR="0" indent="355600" algn="l" defTabSz="911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</a:tabLst>
                        <a:defRPr/>
                      </a:pPr>
                      <a:r>
                        <a:rPr lang="ru-RU" sz="1200" i="1" kern="1200" dirty="0" smtClean="0"/>
                        <a:t>строительство коммуникаций</a:t>
                      </a:r>
                      <a:endParaRPr lang="ru-RU" sz="1200" i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200" marR="37800" marT="50400" marB="50400" anchor="ctr"/>
                </a:tc>
                <a:tc>
                  <a:txBody>
                    <a:bodyPr/>
                    <a:lstStyle/>
                    <a:p>
                      <a:pPr marL="0" algn="ctr" defTabSz="910791" rtl="0" eaLnBrk="1" latinLnBrk="0" hangingPunct="1"/>
                      <a:r>
                        <a:rPr lang="ru-RU" sz="1200" i="1" kern="1200" dirty="0" smtClean="0"/>
                        <a:t>1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0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88000" anchor="ctr"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0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88000" anchor="ctr"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0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88000" anchor="ctr"/>
                </a:tc>
              </a:tr>
              <a:tr h="328988">
                <a:tc>
                  <a:txBody>
                    <a:bodyPr/>
                    <a:lstStyle/>
                    <a:p>
                      <a:pPr marL="0" marR="0" indent="0" algn="l" defTabSz="911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Субсидии</a:t>
                      </a:r>
                      <a:r>
                        <a:rPr lang="ru-RU" sz="12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всего, из них в том числе на:</a:t>
                      </a:r>
                      <a:endParaRPr lang="ru-RU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200" marR="37800" marT="50400" marB="504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86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81, 59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R="28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51, 13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R="288000" anchor="ctr"/>
                </a:tc>
                <a:tc>
                  <a:txBody>
                    <a:bodyPr/>
                    <a:lstStyle/>
                    <a:p>
                      <a:pPr marL="0" marR="0" indent="0" algn="r" defTabSz="109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30, 46</a:t>
                      </a:r>
                    </a:p>
                  </a:txBody>
                  <a:tcPr marR="288000" anchor="ctr"/>
                </a:tc>
              </a:tr>
              <a:tr h="279635">
                <a:tc>
                  <a:txBody>
                    <a:bodyPr/>
                    <a:lstStyle/>
                    <a:p>
                      <a:pPr marL="0" marR="0" indent="355600" algn="l" defTabSz="911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</a:tabLst>
                        <a:defRPr/>
                      </a:pPr>
                      <a:r>
                        <a:rPr lang="ru-RU" sz="1200" i="1" kern="1200" dirty="0" smtClean="0"/>
                        <a:t>образование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200" marR="37800" marT="50400" marB="50400" anchor="ctr"/>
                </a:tc>
                <a:tc>
                  <a:txBody>
                    <a:bodyPr/>
                    <a:lstStyle/>
                    <a:p>
                      <a:pPr marL="0" algn="ctr" defTabSz="910791" rtl="0" eaLnBrk="1" latinLnBrk="0" hangingPunct="1"/>
                      <a:r>
                        <a:rPr lang="ru-RU" sz="1200" i="1" kern="1200" dirty="0" smtClean="0"/>
                        <a:t>49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38, 53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88000" anchor="ctr"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20, 08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88000" anchor="ctr"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18 ,45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88000" anchor="ctr"/>
                </a:tc>
              </a:tr>
              <a:tr h="305997">
                <a:tc>
                  <a:txBody>
                    <a:bodyPr/>
                    <a:lstStyle/>
                    <a:p>
                      <a:pPr marL="0" marR="0" indent="355600" algn="l" defTabSz="911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</a:tabLst>
                        <a:defRPr/>
                      </a:pPr>
                      <a:r>
                        <a:rPr lang="ru-RU" sz="1200" i="1" kern="1200" dirty="0" smtClean="0"/>
                        <a:t>поддержку субъектов малого и среднего предпринимательства </a:t>
                      </a:r>
                      <a:endParaRPr lang="ru-RU" sz="1200" i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200" marR="37800" marT="50400" marB="50400" anchor="ctr"/>
                </a:tc>
                <a:tc>
                  <a:txBody>
                    <a:bodyPr/>
                    <a:lstStyle/>
                    <a:p>
                      <a:pPr marL="0" algn="ctr" defTabSz="910791" rtl="0" eaLnBrk="1" latinLnBrk="0" hangingPunct="1"/>
                      <a:r>
                        <a:rPr lang="ru-RU" sz="1200" i="1" kern="1200" dirty="0" smtClean="0"/>
                        <a:t>25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12, 14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88000" anchor="ctr"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4, 28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88000" anchor="ctr"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 7 ,86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88000" anchor="ctr"/>
                </a:tc>
              </a:tr>
              <a:tr h="291871">
                <a:tc>
                  <a:txBody>
                    <a:bodyPr/>
                    <a:lstStyle/>
                    <a:p>
                      <a:pPr marL="0" marR="0" indent="355600" algn="l" defTabSz="911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</a:tabLst>
                        <a:defRPr/>
                      </a:pPr>
                      <a:r>
                        <a:rPr lang="ru-RU" sz="1200" i="1" kern="1200" dirty="0" smtClean="0"/>
                        <a:t>социальную</a:t>
                      </a:r>
                      <a:r>
                        <a:rPr lang="ru-RU" sz="1200" i="1" kern="1200" baseline="0" dirty="0" smtClean="0"/>
                        <a:t> сферу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200" marR="37800" marT="50400" marB="50400" anchor="ctr"/>
                </a:tc>
                <a:tc>
                  <a:txBody>
                    <a:bodyPr/>
                    <a:lstStyle/>
                    <a:p>
                      <a:pPr marL="0" algn="ctr" defTabSz="910791" rtl="0" eaLnBrk="1" latinLnBrk="0" hangingPunct="1"/>
                      <a:r>
                        <a:rPr lang="ru-RU" sz="1200" i="1" kern="1200" dirty="0" smtClean="0"/>
                        <a:t>7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6, 21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88000" anchor="ctr"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5, 37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88000" anchor="ctr"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0,84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88000" anchor="ctr"/>
                </a:tc>
              </a:tr>
              <a:tr h="286863">
                <a:tc>
                  <a:txBody>
                    <a:bodyPr/>
                    <a:lstStyle/>
                    <a:p>
                      <a:pPr marL="0" marR="0" indent="355600" algn="l" defTabSz="911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</a:tabLst>
                        <a:defRPr/>
                      </a:pPr>
                      <a:r>
                        <a:rPr lang="ru-RU" sz="1200" i="1" kern="1200" dirty="0" smtClean="0"/>
                        <a:t>содержание и реализацию уставной </a:t>
                      </a:r>
                      <a:r>
                        <a:rPr lang="ru-RU" sz="1200" i="1" kern="1200" baseline="0" dirty="0" smtClean="0"/>
                        <a:t>   дея</a:t>
                      </a:r>
                      <a:r>
                        <a:rPr lang="ru-RU" sz="1200" i="1" kern="1200" dirty="0" smtClean="0"/>
                        <a:t>тельности фондов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200" marR="37800" marT="50400" marB="50400" anchor="ctr"/>
                </a:tc>
                <a:tc>
                  <a:txBody>
                    <a:bodyPr/>
                    <a:lstStyle/>
                    <a:p>
                      <a:pPr marL="0" algn="ctr" defTabSz="910791" rtl="0" eaLnBrk="1" latinLnBrk="0" hangingPunct="1"/>
                      <a:r>
                        <a:rPr lang="ru-RU" sz="1200" i="1" kern="1200" dirty="0" smtClean="0"/>
                        <a:t>2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22, 37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88000" anchor="ctr"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21, 40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88000" anchor="ctr"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0,97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88000" anchor="ctr"/>
                </a:tc>
              </a:tr>
              <a:tr h="279635">
                <a:tc>
                  <a:txBody>
                    <a:bodyPr/>
                    <a:lstStyle/>
                    <a:p>
                      <a:pPr marL="0" marR="0" indent="355600" algn="l" defTabSz="911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</a:tabLst>
                        <a:defRPr/>
                      </a:pPr>
                      <a:r>
                        <a:rPr lang="ru-RU" sz="1200" i="1" kern="1200" dirty="0" smtClean="0"/>
                        <a:t>иное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200" marR="37800" marT="50400" marB="50400" anchor="ctr"/>
                </a:tc>
                <a:tc>
                  <a:txBody>
                    <a:bodyPr/>
                    <a:lstStyle/>
                    <a:p>
                      <a:pPr marL="0" algn="ctr" defTabSz="910791" rtl="0" eaLnBrk="1" latinLnBrk="0" hangingPunct="1"/>
                      <a:r>
                        <a:rPr lang="ru-RU" sz="1200" i="1" kern="1200" dirty="0" smtClean="0"/>
                        <a:t>3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2, 34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88000" anchor="ctr"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0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88000" anchor="ctr"/>
                </a:tc>
                <a:tc>
                  <a:txBody>
                    <a:bodyPr/>
                    <a:lstStyle/>
                    <a:p>
                      <a:pPr marL="0" marR="0" indent="0" algn="r" defTabSz="9107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kern="1200" dirty="0" smtClean="0"/>
                        <a:t>2, 34</a:t>
                      </a:r>
                      <a:endParaRPr lang="ru-RU" sz="1200" i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8800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674489" y="5247693"/>
            <a:ext cx="3789664" cy="261527"/>
          </a:xfrm>
          <a:prstGeom prst="rect">
            <a:avLst/>
          </a:prstGeom>
          <a:noFill/>
        </p:spPr>
        <p:txBody>
          <a:bodyPr wrap="square" lIns="91359" tIns="45679" rIns="91359" bIns="45679" rtlCol="0">
            <a:spAutoFit/>
          </a:bodyPr>
          <a:lstStyle/>
          <a:p>
            <a:pPr algn="r" defTabSz="1279054" fontAlgn="auto">
              <a:spcBef>
                <a:spcPts val="0"/>
              </a:spcBef>
              <a:spcAft>
                <a:spcPts val="0"/>
              </a:spcAft>
            </a:pPr>
            <a:r>
              <a:rPr lang="ru-RU" sz="1100" i="1" dirty="0">
                <a:latin typeface="Calibri"/>
                <a:cs typeface="+mn-cs"/>
              </a:rPr>
              <a:t>По состоянию на 1 июня 2019 г., </a:t>
            </a:r>
            <a:r>
              <a:rPr lang="ru-RU" sz="1100" i="1" dirty="0" smtClean="0">
                <a:latin typeface="Calibri"/>
                <a:cs typeface="+mn-cs"/>
              </a:rPr>
              <a:t>млн. руб</a:t>
            </a:r>
            <a:r>
              <a:rPr lang="ru-RU" sz="1100" i="1" dirty="0">
                <a:latin typeface="Calibri"/>
                <a:cs typeface="+mn-cs"/>
              </a:rPr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1068" y="440037"/>
            <a:ext cx="12651581" cy="640079"/>
          </a:xfrm>
          <a:prstGeom prst="rect">
            <a:avLst/>
          </a:prstGeom>
          <a:noFill/>
          <a:ln w="19050">
            <a:noFill/>
          </a:ln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692" tIns="53848" rIns="107692" bIns="53848" anchor="ctr"/>
          <a:lstStyle/>
          <a:p>
            <a:pPr algn="ctr">
              <a:defRPr/>
            </a:pPr>
            <a:r>
              <a:rPr lang="ru-RU" sz="1400" i="1" dirty="0">
                <a:solidFill>
                  <a:prstClr val="black"/>
                </a:solidFill>
                <a:ea typeface="Open Sans Condensed Light" charset="0"/>
                <a:cs typeface="Times New Roman" panose="02020603050405020304" pitchFamily="18" charset="0"/>
              </a:rPr>
              <a:t>Распоряжение Правительства Российской Федерации от 7 марта 2019 г. № 368-р «Об обеспечении казначейского сопровождения средств, предоставляемых юридическим лицам из бюджетов Республики Дагестан, Республики Карелия, Новгородской  области и Новосибирской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12711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6"/>
          <a:stretch/>
        </p:blipFill>
        <p:spPr bwMode="auto">
          <a:xfrm>
            <a:off x="63537" y="3033165"/>
            <a:ext cx="1603216" cy="1170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" y="1998849"/>
            <a:ext cx="1659118" cy="103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634" y="1251654"/>
            <a:ext cx="12723991" cy="581847"/>
          </a:xfrm>
          <a:prstGeom prst="rect">
            <a:avLst/>
          </a:prstGeom>
          <a:solidFill>
            <a:schemeClr val="bg2">
              <a:alpha val="46000"/>
            </a:schemeClr>
          </a:solidFill>
          <a:ln>
            <a:noFill/>
          </a:ln>
          <a:effectLst>
            <a:glow rad="88900">
              <a:schemeClr val="accent3">
                <a:lumMod val="60000"/>
                <a:lumOff val="4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ru-RU" sz="1300" b="1" dirty="0">
                <a:solidFill>
                  <a:srgbClr val="4472C4">
                    <a:lumMod val="50000"/>
                  </a:srgbClr>
                </a:solidFill>
                <a:cs typeface="Times New Roman" pitchFamily="18" charset="0"/>
              </a:rPr>
              <a:t>В целях исполнения распоряжения Правительства Российской Федерации № 308-р Казначейством России и Губернатором Кемеровской области  </a:t>
            </a:r>
            <a:r>
              <a:rPr lang="ru-RU" sz="1300" b="1" dirty="0" smtClean="0">
                <a:solidFill>
                  <a:srgbClr val="4472C4">
                    <a:lumMod val="50000"/>
                  </a:srgbClr>
                </a:solidFill>
                <a:cs typeface="Times New Roman" pitchFamily="18" charset="0"/>
              </a:rPr>
              <a:t/>
            </a:r>
            <a:br>
              <a:rPr lang="ru-RU" sz="1300" b="1" dirty="0" smtClean="0">
                <a:solidFill>
                  <a:srgbClr val="4472C4">
                    <a:lumMod val="50000"/>
                  </a:srgbClr>
                </a:solidFill>
                <a:cs typeface="Times New Roman" pitchFamily="18" charset="0"/>
              </a:rPr>
            </a:br>
            <a:r>
              <a:rPr lang="ru-RU" sz="1300" b="1" dirty="0" smtClean="0">
                <a:solidFill>
                  <a:srgbClr val="4472C4">
                    <a:lumMod val="50000"/>
                  </a:srgbClr>
                </a:solidFill>
                <a:cs typeface="Times New Roman" pitchFamily="18" charset="0"/>
              </a:rPr>
              <a:t>29 </a:t>
            </a:r>
            <a:r>
              <a:rPr lang="ru-RU" sz="1300" b="1" dirty="0">
                <a:solidFill>
                  <a:srgbClr val="4472C4">
                    <a:lumMod val="50000"/>
                  </a:srgbClr>
                </a:solidFill>
                <a:cs typeface="Times New Roman" pitchFamily="18" charset="0"/>
              </a:rPr>
              <a:t>марта 2019 года утвержден План мероприятий («Дорожная карта») по переводу на казначейское сопровождение средств, </a:t>
            </a:r>
            <a:r>
              <a:rPr lang="ru-RU" sz="1300" b="1" dirty="0" smtClean="0">
                <a:solidFill>
                  <a:srgbClr val="4472C4">
                    <a:lumMod val="50000"/>
                  </a:srgbClr>
                </a:solidFill>
                <a:cs typeface="Times New Roman" pitchFamily="18" charset="0"/>
              </a:rPr>
              <a:t/>
            </a:r>
            <a:br>
              <a:rPr lang="ru-RU" sz="1300" b="1" dirty="0" smtClean="0">
                <a:solidFill>
                  <a:srgbClr val="4472C4">
                    <a:lumMod val="50000"/>
                  </a:srgbClr>
                </a:solidFill>
                <a:cs typeface="Times New Roman" pitchFamily="18" charset="0"/>
              </a:rPr>
            </a:br>
            <a:r>
              <a:rPr lang="ru-RU" sz="1300" b="1" dirty="0" smtClean="0">
                <a:solidFill>
                  <a:srgbClr val="4472C4">
                    <a:lumMod val="50000"/>
                  </a:srgbClr>
                </a:solidFill>
                <a:cs typeface="Times New Roman" pitchFamily="18" charset="0"/>
              </a:rPr>
              <a:t>предоставленных </a:t>
            </a:r>
            <a:r>
              <a:rPr lang="ru-RU" sz="1300" b="1" dirty="0">
                <a:solidFill>
                  <a:srgbClr val="4472C4">
                    <a:lumMod val="50000"/>
                  </a:srgbClr>
                </a:solidFill>
                <a:cs typeface="Times New Roman" pitchFamily="18" charset="0"/>
              </a:rPr>
              <a:t>юридическим лицам из бюджета Кемеровской 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8419" y="91456"/>
            <a:ext cx="12253055" cy="4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36" tIns="54418" rIns="108836" bIns="54418">
            <a:spAutoFit/>
          </a:bodyPr>
          <a:lstStyle/>
          <a:p>
            <a:pPr algn="r"/>
            <a:r>
              <a:rPr lang="ru-RU" sz="2000" b="1" u="sng" spc="20" dirty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КАЗНАЧЕЙСКОЕ СОПРОВОЖДЕНИЕ СРЕДСТВ БЮДЖЕТА КЕМЕРОВСКОЙ ОБЛАСТИ</a:t>
            </a:r>
            <a:endParaRPr lang="en-US" sz="2000" b="1" u="sng" spc="20" dirty="0">
              <a:uFill>
                <a:solidFill>
                  <a:schemeClr val="accent4">
                    <a:lumMod val="60000"/>
                    <a:lumOff val="40000"/>
                  </a:schemeClr>
                </a:solidFill>
              </a:u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18" name="Номер слайда 1"/>
          <p:cNvSpPr txBox="1">
            <a:spLocks/>
          </p:cNvSpPr>
          <p:nvPr/>
        </p:nvSpPr>
        <p:spPr>
          <a:xfrm>
            <a:off x="9921243" y="9092052"/>
            <a:ext cx="2880360" cy="511175"/>
          </a:xfrm>
          <a:prstGeom prst="rect">
            <a:avLst/>
          </a:prstGeom>
        </p:spPr>
        <p:txBody>
          <a:bodyPr vert="horz" lIns="107663" tIns="53841" rIns="107663" bIns="53841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1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222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683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444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0545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36660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192777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48890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66753" y="1975249"/>
            <a:ext cx="11064871" cy="2115832"/>
          </a:xfrm>
          <a:prstGeom prst="rect">
            <a:avLst/>
          </a:prstGeom>
          <a:solidFill>
            <a:srgbClr val="FFEFEF"/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692" tIns="53850" rIns="107692" bIns="53850" rtlCol="0" anchor="ctr" anchorCtr="0"/>
          <a:lstStyle/>
          <a:p>
            <a:pPr marL="212827" indent="-212827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endParaRPr lang="ru-RU" sz="1300" b="1" i="1" dirty="0">
              <a:solidFill>
                <a:prstClr val="black"/>
              </a:solidFill>
              <a:cs typeface="Times New Roman" pitchFamily="18" charset="0"/>
            </a:endParaRPr>
          </a:p>
          <a:p>
            <a:pPr marL="212827" indent="-212827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endParaRPr lang="ru-RU" sz="1300" b="1" i="1" dirty="0">
              <a:solidFill>
                <a:prstClr val="black"/>
              </a:solidFill>
              <a:cs typeface="Times New Roman" pitchFamily="18" charset="0"/>
            </a:endParaRPr>
          </a:p>
          <a:p>
            <a:pPr marL="212827" indent="-212827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endParaRPr lang="ru-RU" sz="1300" b="1" i="1" dirty="0">
              <a:solidFill>
                <a:prstClr val="black"/>
              </a:solidFill>
              <a:cs typeface="Times New Roman" pitchFamily="18" charset="0"/>
            </a:endParaRPr>
          </a:p>
          <a:p>
            <a:pPr marL="212827" indent="-212827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endParaRPr lang="ru-RU" sz="1300" b="1" i="1" dirty="0">
              <a:solidFill>
                <a:prstClr val="black"/>
              </a:solidFill>
              <a:cs typeface="Times New Roman" pitchFamily="18" charset="0"/>
            </a:endParaRPr>
          </a:p>
          <a:p>
            <a:pPr marL="212827" indent="-212827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endParaRPr lang="ru-RU" sz="1300" b="1" i="1" dirty="0">
              <a:solidFill>
                <a:prstClr val="black"/>
              </a:solidFill>
              <a:cs typeface="Times New Roman" pitchFamily="18" charset="0"/>
            </a:endParaRPr>
          </a:p>
          <a:p>
            <a:pPr marL="212827" indent="-212827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endParaRPr lang="ru-RU" sz="1300" b="1" i="1" dirty="0">
              <a:solidFill>
                <a:prstClr val="black"/>
              </a:solidFill>
              <a:cs typeface="Times New Roman" pitchFamily="18" charset="0"/>
            </a:endParaRPr>
          </a:p>
          <a:p>
            <a:pPr marL="212827" indent="-212827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endParaRPr lang="ru-RU" sz="1300" b="1" i="1" dirty="0">
              <a:solidFill>
                <a:prstClr val="black"/>
              </a:solidFill>
              <a:cs typeface="Times New Roman" pitchFamily="18" charset="0"/>
            </a:endParaRPr>
          </a:p>
          <a:p>
            <a:pPr marL="212827" indent="-212827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endParaRPr lang="ru-RU" sz="1300" b="1" i="1" dirty="0">
              <a:solidFill>
                <a:prstClr val="black"/>
              </a:solidFill>
              <a:cs typeface="Times New Roman" pitchFamily="18" charset="0"/>
            </a:endParaRPr>
          </a:p>
          <a:p>
            <a:pPr marL="212827" indent="-212827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endParaRPr lang="ru-RU" sz="1300" b="1" i="1" dirty="0">
              <a:solidFill>
                <a:prstClr val="black"/>
              </a:solidFill>
              <a:cs typeface="Times New Roman" pitchFamily="18" charset="0"/>
            </a:endParaRPr>
          </a:p>
          <a:p>
            <a:pPr marL="201625" indent="-201625" algn="just" defTabSz="1279054" fontAlgn="auto">
              <a:lnSpc>
                <a:spcPct val="114000"/>
              </a:lnSpc>
              <a:spcBef>
                <a:spcPts val="706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300" b="1" i="1" dirty="0">
                <a:solidFill>
                  <a:prstClr val="black"/>
                </a:solidFill>
                <a:cs typeface="Times New Roman" pitchFamily="18" charset="0"/>
              </a:rPr>
              <a:t>Расчеты по государственным (муниципальным) контрактам (договорам), </a:t>
            </a:r>
            <a:r>
              <a:rPr lang="ru-RU" sz="1300" i="1" dirty="0">
                <a:solidFill>
                  <a:prstClr val="black"/>
                </a:solidFill>
                <a:cs typeface="Times New Roman" pitchFamily="18" charset="0"/>
              </a:rPr>
              <a:t>заключаемым в 2019 году на сумму </a:t>
            </a:r>
            <a:r>
              <a:rPr lang="ru-RU" sz="1300" b="1" i="1" dirty="0">
                <a:solidFill>
                  <a:prstClr val="black"/>
                </a:solidFill>
                <a:cs typeface="Times New Roman" pitchFamily="18" charset="0"/>
              </a:rPr>
              <a:t> 10 млн. рублей и более;</a:t>
            </a:r>
          </a:p>
          <a:p>
            <a:pPr marL="201625" indent="-201625" algn="just" defTabSz="1279054" fontAlgn="auto">
              <a:lnSpc>
                <a:spcPct val="114000"/>
              </a:lnSpc>
              <a:spcBef>
                <a:spcPts val="706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300" b="1" i="1" dirty="0">
                <a:solidFill>
                  <a:prstClr val="black"/>
                </a:solidFill>
                <a:cs typeface="Times New Roman" pitchFamily="18" charset="0"/>
              </a:rPr>
              <a:t>Расчеты по контрактам (договорам), </a:t>
            </a:r>
            <a:r>
              <a:rPr lang="ru-RU" sz="1300" i="1" dirty="0">
                <a:solidFill>
                  <a:prstClr val="black"/>
                </a:solidFill>
                <a:cs typeface="Times New Roman" pitchFamily="18" charset="0"/>
              </a:rPr>
              <a:t>заключаемые в 2019 году  государственными (муниципальными) бюджетными и автономными учреждениями на сумму</a:t>
            </a:r>
            <a:r>
              <a:rPr lang="ru-RU" sz="1300" b="1" i="1" dirty="0">
                <a:solidFill>
                  <a:prstClr val="black"/>
                </a:solidFill>
                <a:cs typeface="Times New Roman" pitchFamily="18" charset="0"/>
              </a:rPr>
              <a:t> 10 млн. рублей и более </a:t>
            </a:r>
            <a:r>
              <a:rPr lang="ru-RU" sz="1300" i="1" dirty="0">
                <a:solidFill>
                  <a:prstClr val="black"/>
                </a:solidFill>
                <a:cs typeface="Times New Roman" pitchFamily="18" charset="0"/>
              </a:rPr>
              <a:t>за счет средств субсидий на иные цели и субсидий на осуществление капитальных вложений в объекты государственной (муниципальной) собственности;</a:t>
            </a:r>
          </a:p>
          <a:p>
            <a:pPr marL="201625" indent="-201625" algn="just" defTabSz="1279054" fontAlgn="auto">
              <a:lnSpc>
                <a:spcPct val="114000"/>
              </a:lnSpc>
              <a:spcBef>
                <a:spcPts val="706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300" b="1" i="1" dirty="0">
                <a:solidFill>
                  <a:prstClr val="black"/>
                </a:solidFill>
                <a:cs typeface="Times New Roman" pitchFamily="18" charset="0"/>
              </a:rPr>
              <a:t>Бюджетные инвестиции </a:t>
            </a:r>
            <a:r>
              <a:rPr lang="ru-RU" sz="1300" i="1" dirty="0">
                <a:solidFill>
                  <a:prstClr val="black"/>
                </a:solidFill>
                <a:cs typeface="Times New Roman" pitchFamily="18" charset="0"/>
              </a:rPr>
              <a:t>юридическим лицам, предоставляемых из бюджета Кемеровской области в соответствии со статьей 80 Бюджетного кодекса Российской Федерации;</a:t>
            </a:r>
            <a:endParaRPr lang="ru-RU" sz="1300" b="1" i="1" dirty="0">
              <a:solidFill>
                <a:prstClr val="black"/>
              </a:solidFill>
              <a:cs typeface="Times New Roman" pitchFamily="18" charset="0"/>
            </a:endParaRPr>
          </a:p>
          <a:p>
            <a:pPr marL="201625" indent="-201625" algn="just" defTabSz="1279054" fontAlgn="auto">
              <a:lnSpc>
                <a:spcPct val="114000"/>
              </a:lnSpc>
              <a:spcBef>
                <a:spcPts val="706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300" b="1" i="1" dirty="0">
                <a:solidFill>
                  <a:prstClr val="black"/>
                </a:solidFill>
                <a:cs typeface="Times New Roman" pitchFamily="18" charset="0"/>
              </a:rPr>
              <a:t>Расчеты по контрактам (договорам), заключаемым с  исполнителями и соисполнителями на сумму 300 тыс. рублей и более.</a:t>
            </a:r>
          </a:p>
          <a:p>
            <a:pPr marL="212827" indent="-212827" algn="just">
              <a:lnSpc>
                <a:spcPct val="114000"/>
              </a:lnSpc>
              <a:spcBef>
                <a:spcPts val="706"/>
              </a:spcBef>
              <a:buFont typeface="Wingdings" panose="05000000000000000000" pitchFamily="2" charset="2"/>
              <a:buChar char="ü"/>
            </a:pPr>
            <a:endParaRPr lang="ru-RU" sz="1300" i="1" dirty="0">
              <a:solidFill>
                <a:prstClr val="black"/>
              </a:solidFill>
              <a:cs typeface="Times New Roman" pitchFamily="18" charset="0"/>
            </a:endParaRPr>
          </a:p>
          <a:p>
            <a:pPr marL="212827" indent="-212827" algn="just">
              <a:lnSpc>
                <a:spcPct val="114000"/>
              </a:lnSpc>
              <a:spcBef>
                <a:spcPts val="706"/>
              </a:spcBef>
              <a:buFont typeface="Wingdings" panose="05000000000000000000" pitchFamily="2" charset="2"/>
              <a:buChar char="ü"/>
            </a:pPr>
            <a:endParaRPr lang="ru-RU" sz="1300" i="1" dirty="0">
              <a:solidFill>
                <a:prstClr val="black"/>
              </a:solidFill>
              <a:cs typeface="Times New Roman" pitchFamily="18" charset="0"/>
            </a:endParaRPr>
          </a:p>
          <a:p>
            <a:pPr marL="212827" indent="-212827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endParaRPr lang="ru-RU" sz="1300" i="1" dirty="0">
              <a:solidFill>
                <a:prstClr val="black"/>
              </a:solidFill>
              <a:cs typeface="Times New Roman" pitchFamily="18" charset="0"/>
            </a:endParaRPr>
          </a:p>
          <a:p>
            <a:pPr marL="212827" indent="-212827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endParaRPr lang="ru-RU" sz="1300" i="1" dirty="0">
              <a:solidFill>
                <a:prstClr val="black"/>
              </a:solidFill>
              <a:cs typeface="Times New Roman" pitchFamily="18" charset="0"/>
            </a:endParaRPr>
          </a:p>
          <a:p>
            <a:pPr marL="212827" indent="-212827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endParaRPr lang="ru-RU" sz="1300" i="1" dirty="0">
              <a:solidFill>
                <a:prstClr val="black"/>
              </a:solidFill>
              <a:cs typeface="Times New Roman" pitchFamily="18" charset="0"/>
            </a:endParaRPr>
          </a:p>
          <a:p>
            <a:pPr marL="212827" indent="-212827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endParaRPr lang="ru-RU" sz="1300" i="1" dirty="0">
              <a:solidFill>
                <a:prstClr val="black"/>
              </a:solidFill>
              <a:cs typeface="Times New Roman" pitchFamily="18" charset="0"/>
            </a:endParaRPr>
          </a:p>
          <a:p>
            <a:pPr marL="201625" indent="-201625" algn="just">
              <a:lnSpc>
                <a:spcPct val="114000"/>
              </a:lnSpc>
              <a:buFont typeface="Wingdings" pitchFamily="2" charset="2"/>
              <a:buChar char="ü"/>
            </a:pPr>
            <a:endParaRPr lang="ru-RU" sz="1300" i="1" dirty="0">
              <a:solidFill>
                <a:prstClr val="black"/>
              </a:solidFill>
              <a:cs typeface="Times New Roman" pitchFamily="18" charset="0"/>
            </a:endParaRPr>
          </a:p>
          <a:p>
            <a:pPr marL="202395" indent="-202395" algn="just">
              <a:lnSpc>
                <a:spcPct val="114000"/>
              </a:lnSpc>
              <a:buFont typeface="Wingdings" pitchFamily="2" charset="2"/>
              <a:buChar char="ü"/>
            </a:pPr>
            <a:endParaRPr lang="ru-RU" sz="1300" i="1" dirty="0">
              <a:solidFill>
                <a:prstClr val="black"/>
              </a:solidFill>
              <a:cs typeface="Times New Roman" pitchFamily="18" charset="0"/>
            </a:endParaRPr>
          </a:p>
          <a:p>
            <a:pPr marL="201625" indent="-201625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300" i="1" dirty="0">
                <a:solidFill>
                  <a:prstClr val="black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96970" y="5528712"/>
            <a:ext cx="3789664" cy="292305"/>
          </a:xfrm>
          <a:prstGeom prst="rect">
            <a:avLst/>
          </a:prstGeom>
          <a:noFill/>
        </p:spPr>
        <p:txBody>
          <a:bodyPr wrap="square" lIns="91359" tIns="45679" rIns="91359" bIns="45679" rtlCol="0">
            <a:spAutoFit/>
          </a:bodyPr>
          <a:lstStyle/>
          <a:p>
            <a:pPr algn="r" defTabSz="1279054" fontAlgn="auto">
              <a:spcBef>
                <a:spcPts val="0"/>
              </a:spcBef>
              <a:spcAft>
                <a:spcPts val="0"/>
              </a:spcAft>
            </a:pPr>
            <a:r>
              <a:rPr lang="ru-RU" sz="1200" i="1" dirty="0">
                <a:latin typeface="Calibri"/>
                <a:cs typeface="+mn-cs"/>
              </a:rPr>
              <a:t>По состоянию на 1 июня 2019 г., руб</a:t>
            </a:r>
            <a:r>
              <a:rPr lang="ru-RU" sz="1300" i="1" dirty="0">
                <a:latin typeface="Calibri"/>
                <a:cs typeface="+mn-cs"/>
              </a:rPr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0044" y="513992"/>
            <a:ext cx="12651581" cy="640079"/>
          </a:xfrm>
          <a:prstGeom prst="rect">
            <a:avLst/>
          </a:prstGeom>
          <a:noFill/>
          <a:ln w="19050">
            <a:noFill/>
          </a:ln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692" tIns="53848" rIns="107692" bIns="53848" anchor="ctr"/>
          <a:lstStyle/>
          <a:p>
            <a:pPr algn="ctr">
              <a:defRPr/>
            </a:pPr>
            <a:r>
              <a:rPr lang="ru-RU" sz="1400" i="1" dirty="0">
                <a:solidFill>
                  <a:prstClr val="black"/>
                </a:solidFill>
                <a:ea typeface="Open Sans Condensed Light" charset="0"/>
                <a:cs typeface="Times New Roman" panose="02020603050405020304" pitchFamily="18" charset="0"/>
              </a:rPr>
              <a:t>Распоряжение Правительства Российской Федерации от  28 февраля 2019 г. № 308-р «Об обеспечении казначейского сопровождения средств, предоставляемых юридическим лицам из бюджета Кемеровской области»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587100"/>
              </p:ext>
            </p:extLst>
          </p:nvPr>
        </p:nvGraphicFramePr>
        <p:xfrm>
          <a:off x="578734" y="4373605"/>
          <a:ext cx="11667281" cy="4882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4442"/>
                <a:gridCol w="1569450"/>
                <a:gridCol w="1883339"/>
                <a:gridCol w="1782445"/>
                <a:gridCol w="1737605"/>
              </a:tblGrid>
              <a:tr h="79770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Вид средств</a:t>
                      </a:r>
                      <a:endParaRPr lang="ru-RU" sz="12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37800" marR="37800" marT="108000" marB="64008">
                    <a:solidFill>
                      <a:schemeClr val="accent1">
                        <a:lumMod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Количество</a:t>
                      </a:r>
                    </a:p>
                    <a:p>
                      <a:pPr algn="ctr"/>
                      <a:r>
                        <a:rPr lang="ru-RU" sz="1200" dirty="0" smtClean="0"/>
                        <a:t>открытых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41 л/с</a:t>
                      </a:r>
                      <a:endParaRPr lang="ru-RU" sz="12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37800" marR="37800" marT="108000" marB="64008">
                    <a:solidFill>
                      <a:schemeClr val="accent1">
                        <a:lumMod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Поступило </a:t>
                      </a:r>
                    </a:p>
                    <a:p>
                      <a:pPr algn="ctr"/>
                      <a:r>
                        <a:rPr lang="ru-RU" sz="1200" dirty="0" smtClean="0"/>
                        <a:t>на 41 л/с</a:t>
                      </a:r>
                      <a:endParaRPr lang="ru-RU" sz="12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37800" marR="37800" marT="108000" marB="64008">
                    <a:solidFill>
                      <a:schemeClr val="accent1">
                        <a:lumMod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Кассовый расход </a:t>
                      </a:r>
                      <a:endParaRPr lang="ru-RU" sz="1200" b="1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7800" marR="37800" marT="108000" marB="64008">
                    <a:solidFill>
                      <a:schemeClr val="accent1">
                        <a:lumMod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Остаток</a:t>
                      </a:r>
                      <a:endParaRPr lang="ru-RU" sz="1200" b="1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7800" marR="37800" marT="108000" marB="64008">
                    <a:solidFill>
                      <a:schemeClr val="accent1">
                        <a:lumMod val="75000"/>
                        <a:alpha val="68000"/>
                      </a:schemeClr>
                    </a:solidFill>
                  </a:tcPr>
                </a:tc>
              </a:tr>
              <a:tr h="348258">
                <a:tc>
                  <a:txBody>
                    <a:bodyPr/>
                    <a:lstStyle/>
                    <a:p>
                      <a:pPr marL="0" algn="ctr" defTabSz="911952" rtl="0" eaLnBrk="1" latinLnBrk="0" hangingPunct="1"/>
                      <a:r>
                        <a:rPr lang="ru-RU" sz="1200" b="1" kern="1200" dirty="0" smtClean="0"/>
                        <a:t>Итого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143</a:t>
                      </a:r>
                      <a:endParaRPr lang="ru-RU" sz="1200" b="1" dirty="0"/>
                    </a:p>
                  </a:txBody>
                  <a:tcPr marL="0" marR="0" marT="64008" marB="64008" anchor="ctr"/>
                </a:tc>
                <a:tc>
                  <a:txBody>
                    <a:bodyPr/>
                    <a:lstStyle/>
                    <a:p>
                      <a:pPr marL="0" algn="r" defTabSz="911952" rtl="0" eaLnBrk="1" fontAlgn="b" latinLnBrk="0" hangingPunct="1"/>
                      <a:r>
                        <a:rPr lang="ru-RU" sz="1200" b="1" kern="1200" dirty="0" smtClean="0"/>
                        <a:t>1 366, 06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52000" marT="36000" marB="36000" anchor="ctr"/>
                </a:tc>
                <a:tc>
                  <a:txBody>
                    <a:bodyPr/>
                    <a:lstStyle/>
                    <a:p>
                      <a:pPr marL="0" algn="r" defTabSz="911952" rtl="0" eaLnBrk="1" fontAlgn="b" latinLnBrk="0" hangingPunct="1"/>
                      <a:r>
                        <a:rPr lang="ru-RU" sz="1200" b="1" kern="1200" dirty="0" smtClean="0"/>
                        <a:t>926, 31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52000" marT="36000" marB="36000" anchor="ctr"/>
                </a:tc>
                <a:tc>
                  <a:txBody>
                    <a:bodyPr/>
                    <a:lstStyle/>
                    <a:p>
                      <a:pPr marL="0" algn="r" defTabSz="911952" rtl="0" eaLnBrk="1" latinLnBrk="0" hangingPunct="1"/>
                      <a:r>
                        <a:rPr lang="ru-RU" sz="1200" b="1" kern="1200" dirty="0" smtClean="0"/>
                        <a:t>439, 75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52000" marT="36000" marB="36000" anchor="ctr"/>
                </a:tc>
              </a:tr>
              <a:tr h="397759">
                <a:tc>
                  <a:txBody>
                    <a:bodyPr/>
                    <a:lstStyle/>
                    <a:p>
                      <a:pPr marL="0" marR="0" indent="0" algn="l" defTabSz="911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Расчеты по ГК (договорам) всего,</a:t>
                      </a:r>
                      <a:r>
                        <a:rPr lang="ru-RU" sz="12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в том числе: </a:t>
                      </a:r>
                      <a:endParaRPr lang="ru-RU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200" marR="37800" marT="50400" marB="504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129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1 316, 27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R="252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896, 41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R="252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419, 86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R="252000" marT="36000" marB="36000" anchor="ctr"/>
                </a:tc>
              </a:tr>
              <a:tr h="284433">
                <a:tc>
                  <a:txBody>
                    <a:bodyPr/>
                    <a:lstStyle/>
                    <a:p>
                      <a:pPr marL="0" marR="0" indent="355600" algn="l" defTabSz="911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</a:tabLst>
                        <a:defRPr/>
                      </a:pPr>
                      <a:r>
                        <a:rPr lang="ru-RU" sz="1200" i="1" kern="1200" baseline="0" dirty="0" smtClean="0"/>
                        <a:t>на ремонт и содержание </a:t>
                      </a:r>
                      <a:r>
                        <a:rPr lang="ru-RU" sz="1200" i="1" kern="1200" dirty="0" smtClean="0"/>
                        <a:t> дорог</a:t>
                      </a:r>
                      <a:endParaRPr lang="ru-RU" sz="1200" i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200" marR="37800" marT="50400" marB="50400" anchor="ctr"/>
                </a:tc>
                <a:tc>
                  <a:txBody>
                    <a:bodyPr/>
                    <a:lstStyle/>
                    <a:p>
                      <a:pPr marL="0" algn="ctr" defTabSz="910791" rtl="0" eaLnBrk="1" latinLnBrk="0" hangingPunct="1"/>
                      <a:r>
                        <a:rPr lang="ru-RU" sz="1200" i="1" kern="1200" dirty="0" smtClean="0"/>
                        <a:t>56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 38, 54 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52000" marT="36000" marB="36000"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 27 ,02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52000" marT="36000" marB="36000"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 11, 52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52000" marT="36000" marB="36000"/>
                </a:tc>
              </a:tr>
              <a:tr h="277769">
                <a:tc>
                  <a:txBody>
                    <a:bodyPr/>
                    <a:lstStyle/>
                    <a:p>
                      <a:pPr marL="0" marR="0" indent="355600" algn="l" defTabSz="911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</a:tabLst>
                        <a:defRPr/>
                      </a:pPr>
                      <a:r>
                        <a:rPr lang="ru-RU" sz="1200" i="1" kern="1200" dirty="0" smtClean="0"/>
                        <a:t>на</a:t>
                      </a:r>
                      <a:r>
                        <a:rPr lang="ru-RU" sz="1200" i="1" kern="1200" baseline="0" dirty="0" smtClean="0"/>
                        <a:t> благоустройство территорий </a:t>
                      </a:r>
                      <a:endParaRPr lang="ru-RU" sz="1200" i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200" marR="37800" marT="50400" marB="50400" anchor="ctr"/>
                </a:tc>
                <a:tc>
                  <a:txBody>
                    <a:bodyPr/>
                    <a:lstStyle/>
                    <a:p>
                      <a:pPr marL="0" algn="ctr" defTabSz="910791" rtl="0" eaLnBrk="1" latinLnBrk="0" hangingPunct="1"/>
                      <a:r>
                        <a:rPr lang="ru-RU" sz="1200" i="1" kern="1200" dirty="0" smtClean="0"/>
                        <a:t>21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 502, 68 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52000" marT="36000" marB="36000"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 270, 82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52000" marT="36000" marB="36000"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 231, 86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52000" marT="36000" marB="36000"/>
                </a:tc>
              </a:tr>
              <a:tr h="277769">
                <a:tc>
                  <a:txBody>
                    <a:bodyPr/>
                    <a:lstStyle/>
                    <a:p>
                      <a:pPr marL="0" marR="0" indent="355600" algn="l" defTabSz="911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</a:tabLst>
                        <a:defRPr/>
                      </a:pPr>
                      <a:r>
                        <a:rPr lang="ru-RU" sz="1200" i="1" kern="1200" dirty="0" smtClean="0"/>
                        <a:t>на поставку лекарств и медоборудования </a:t>
                      </a:r>
                      <a:endParaRPr lang="ru-RU" sz="1200" i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200" marR="37800" marT="50400" marB="50400" anchor="ctr"/>
                </a:tc>
                <a:tc>
                  <a:txBody>
                    <a:bodyPr/>
                    <a:lstStyle/>
                    <a:p>
                      <a:pPr marL="0" algn="ctr" defTabSz="910791" rtl="0" eaLnBrk="1" latinLnBrk="0" hangingPunct="1"/>
                      <a:r>
                        <a:rPr lang="ru-RU" sz="1200" i="1" kern="1200" dirty="0" smtClean="0"/>
                        <a:t>17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 251, 43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52000" marT="36000" marB="36000"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 173 ,40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52000" marT="36000" marB="36000"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 78, 03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52000" marT="36000" marB="36000"/>
                </a:tc>
              </a:tr>
              <a:tr h="277769">
                <a:tc>
                  <a:txBody>
                    <a:bodyPr/>
                    <a:lstStyle/>
                    <a:p>
                      <a:pPr marL="0" marR="0" indent="355600" algn="l" defTabSz="911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</a:tabLst>
                        <a:defRPr/>
                      </a:pPr>
                      <a:r>
                        <a:rPr lang="ru-RU" sz="1200" i="1" kern="1200" dirty="0" smtClean="0"/>
                        <a:t>на строительство объектов </a:t>
                      </a:r>
                      <a:endParaRPr lang="ru-RU" sz="1200" i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200" marR="37800" marT="50400" marB="50400" anchor="ctr"/>
                </a:tc>
                <a:tc>
                  <a:txBody>
                    <a:bodyPr/>
                    <a:lstStyle/>
                    <a:p>
                      <a:pPr marL="0" algn="ctr" defTabSz="910791" rtl="0" eaLnBrk="1" latinLnBrk="0" hangingPunct="1"/>
                      <a:r>
                        <a:rPr lang="ru-RU" sz="1200" i="1" kern="1200" dirty="0" smtClean="0"/>
                        <a:t>7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 31, 13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52000" marT="36000" marB="36000"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0,0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52000" marT="36000" marB="36000"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 31, 13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52000" marT="36000" marB="36000"/>
                </a:tc>
              </a:tr>
              <a:tr h="285920">
                <a:tc>
                  <a:txBody>
                    <a:bodyPr/>
                    <a:lstStyle/>
                    <a:p>
                      <a:pPr marL="0" marR="0" indent="355600" algn="l" defTabSz="911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</a:tabLst>
                        <a:defRPr/>
                      </a:pPr>
                      <a:r>
                        <a:rPr lang="ru-RU" sz="1200" i="1" kern="1200" dirty="0" smtClean="0"/>
                        <a:t>на капитальный ремонт</a:t>
                      </a:r>
                      <a:endParaRPr lang="ru-RU" sz="1200" i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200" marR="37800" marT="50400" marB="50400" anchor="ctr"/>
                </a:tc>
                <a:tc>
                  <a:txBody>
                    <a:bodyPr/>
                    <a:lstStyle/>
                    <a:p>
                      <a:pPr marL="0" algn="ctr" defTabSz="910791" rtl="0" eaLnBrk="1" latinLnBrk="0" hangingPunct="1"/>
                      <a:r>
                        <a:rPr lang="ru-RU" sz="1200" i="1" kern="1200" dirty="0" smtClean="0"/>
                        <a:t>5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 3, 13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52000" marT="36000" marB="36000"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0,0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52000" marT="36000" marB="36000"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 3, 13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52000" marT="36000" marB="36000"/>
                </a:tc>
              </a:tr>
              <a:tr h="277769">
                <a:tc>
                  <a:txBody>
                    <a:bodyPr/>
                    <a:lstStyle/>
                    <a:p>
                      <a:pPr marL="0" marR="0" indent="355600" algn="l" defTabSz="911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</a:tabLst>
                        <a:defRPr/>
                      </a:pPr>
                      <a:r>
                        <a:rPr lang="ru-RU" sz="1200" i="1" kern="1200" dirty="0" smtClean="0"/>
                        <a:t>на поставку автобусов и спец техники</a:t>
                      </a:r>
                      <a:endParaRPr lang="ru-RU" sz="1200" i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200" marR="37800" marT="50400" marB="50400" anchor="ctr"/>
                </a:tc>
                <a:tc>
                  <a:txBody>
                    <a:bodyPr/>
                    <a:lstStyle/>
                    <a:p>
                      <a:pPr marL="0" algn="ctr" defTabSz="910791" rtl="0" eaLnBrk="1" latinLnBrk="0" hangingPunct="1"/>
                      <a:r>
                        <a:rPr lang="ru-RU" sz="1200" i="1" kern="1200" dirty="0" smtClean="0"/>
                        <a:t>18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 436, 49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52000" marT="36000" marB="36000"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 372 ,32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52000" marT="36000" marB="36000"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 64, 17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52000" marT="36000" marB="36000"/>
                </a:tc>
              </a:tr>
              <a:tr h="277769">
                <a:tc>
                  <a:txBody>
                    <a:bodyPr/>
                    <a:lstStyle/>
                    <a:p>
                      <a:pPr marL="0" marR="0" indent="355600" algn="l" defTabSz="911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</a:tabLst>
                        <a:defRPr/>
                      </a:pPr>
                      <a:r>
                        <a:rPr lang="ru-RU" sz="1200" i="1" kern="1200" dirty="0" smtClean="0"/>
                        <a:t>иное</a:t>
                      </a:r>
                      <a:endParaRPr lang="ru-RU" sz="1200" i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200" marR="37800" marT="50400" marB="50400" anchor="ctr"/>
                </a:tc>
                <a:tc>
                  <a:txBody>
                    <a:bodyPr/>
                    <a:lstStyle/>
                    <a:p>
                      <a:pPr marL="0" algn="ctr" defTabSz="910791" rtl="0" eaLnBrk="1" latinLnBrk="0" hangingPunct="1"/>
                      <a:r>
                        <a:rPr lang="ru-RU" sz="1200" i="1" kern="1200" dirty="0" smtClean="0"/>
                        <a:t>5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 52, 87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52000" marT="36000" marB="36000"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 52 ,84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52000" marT="36000" marB="36000"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 0, 03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52000" marT="36000" marB="36000"/>
                </a:tc>
              </a:tr>
              <a:tr h="459921">
                <a:tc>
                  <a:txBody>
                    <a:bodyPr/>
                    <a:lstStyle/>
                    <a:p>
                      <a:pPr marL="0" marR="0" indent="0" algn="l" defTabSz="911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Расчеты по контрактам, заключаемые АУ/</a:t>
                      </a:r>
                      <a:r>
                        <a:rPr lang="ru-RU" sz="12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БУ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2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всего,</a:t>
                      </a:r>
                      <a:br>
                        <a:rPr lang="ru-RU" sz="12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12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из них в том числе:</a:t>
                      </a:r>
                      <a:endParaRPr lang="ru-RU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200" marR="37800" marT="50400" marB="504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49, 79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R="252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29, 90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R="252000" marT="36000" marB="36000" anchor="ctr"/>
                </a:tc>
                <a:tc>
                  <a:txBody>
                    <a:bodyPr/>
                    <a:lstStyle/>
                    <a:p>
                      <a:pPr marL="0" marR="0" indent="0" algn="r" defTabSz="109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19, 89</a:t>
                      </a:r>
                    </a:p>
                  </a:txBody>
                  <a:tcPr marR="252000" marT="36000" marB="36000" anchor="ctr"/>
                </a:tc>
              </a:tr>
              <a:tr h="308376">
                <a:tc>
                  <a:txBody>
                    <a:bodyPr/>
                    <a:lstStyle/>
                    <a:p>
                      <a:pPr marL="361950" marR="0" indent="-6350" algn="l" defTabSz="911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kern="1200" baseline="0" dirty="0" smtClean="0"/>
                        <a:t>на разработку проектно-сметной документации 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200" marR="37800" marT="50400" marB="504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7</a:t>
                      </a:r>
                      <a:endParaRPr lang="ru-RU" sz="12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 35, 06</a:t>
                      </a:r>
                      <a:endParaRPr lang="ru-RU" sz="12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R="252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 16, 37</a:t>
                      </a:r>
                      <a:endParaRPr lang="ru-RU" sz="12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R="252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 18, 69</a:t>
                      </a:r>
                      <a:endParaRPr lang="ru-RU" sz="12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R="252000" marT="36000" marB="36000" anchor="ctr"/>
                </a:tc>
              </a:tr>
              <a:tr h="290939">
                <a:tc>
                  <a:txBody>
                    <a:bodyPr/>
                    <a:lstStyle/>
                    <a:p>
                      <a:pPr marL="0" marR="0" indent="355600" algn="l" defTabSz="911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kern="1200" baseline="0" dirty="0" smtClean="0"/>
                        <a:t>на строительно-монтажные работы</a:t>
                      </a:r>
                      <a:endParaRPr lang="ru-RU" sz="1200" i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200" marR="37800" marT="50400" marB="504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1</a:t>
                      </a:r>
                      <a:endParaRPr lang="ru-RU" sz="12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0,0</a:t>
                      </a:r>
                      <a:endParaRPr lang="ru-RU" sz="12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R="252000" marT="36000" marB="36000" anchor="ctr"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0,0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52000" marT="36000" marB="36000" anchor="ctr"/>
                </a:tc>
                <a:tc>
                  <a:txBody>
                    <a:bodyPr/>
                    <a:lstStyle/>
                    <a:p>
                      <a:pPr marL="0" algn="r" defTabSz="910791" rtl="0" eaLnBrk="1" latinLnBrk="0" hangingPunct="1"/>
                      <a:r>
                        <a:rPr lang="ru-RU" sz="1200" i="1" kern="1200" dirty="0" smtClean="0"/>
                        <a:t>0,0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52000" marT="36000" marB="36000" anchor="ctr"/>
                </a:tc>
              </a:tr>
              <a:tr h="277769">
                <a:tc>
                  <a:txBody>
                    <a:bodyPr/>
                    <a:lstStyle/>
                    <a:p>
                      <a:pPr marL="361950" marR="0" indent="0" algn="l" defTabSz="911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kern="1200" dirty="0" smtClean="0"/>
                        <a:t>на</a:t>
                      </a:r>
                      <a:r>
                        <a:rPr lang="ru-RU" sz="1200" i="1" kern="1200" baseline="0" dirty="0" smtClean="0"/>
                        <a:t> капитальный ремонт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200" marR="37800" marT="50400" marB="504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6</a:t>
                      </a:r>
                      <a:endParaRPr lang="ru-RU" sz="12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14, 73</a:t>
                      </a:r>
                      <a:endParaRPr lang="ru-RU" sz="12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R="252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13, 53</a:t>
                      </a:r>
                      <a:endParaRPr lang="ru-RU" sz="12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R="252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 1 ,20</a:t>
                      </a:r>
                      <a:endParaRPr lang="ru-RU" sz="12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R="252000" marT="36000" marB="36000" anchor="ctr"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396721" y="4072832"/>
            <a:ext cx="3789664" cy="261527"/>
          </a:xfrm>
          <a:prstGeom prst="rect">
            <a:avLst/>
          </a:prstGeom>
          <a:noFill/>
        </p:spPr>
        <p:txBody>
          <a:bodyPr wrap="square" lIns="91359" tIns="45679" rIns="91359" bIns="45679" rtlCol="0">
            <a:spAutoFit/>
          </a:bodyPr>
          <a:lstStyle/>
          <a:p>
            <a:pPr algn="r" defTabSz="1279054" fontAlgn="auto">
              <a:spcBef>
                <a:spcPts val="0"/>
              </a:spcBef>
              <a:spcAft>
                <a:spcPts val="0"/>
              </a:spcAft>
            </a:pPr>
            <a:r>
              <a:rPr lang="ru-RU" sz="1100" i="1" dirty="0">
                <a:latin typeface="Calibri"/>
                <a:cs typeface="+mn-cs"/>
              </a:rPr>
              <a:t>По состоянию на 1 июня 2019 г., </a:t>
            </a:r>
            <a:r>
              <a:rPr lang="ru-RU" sz="1100" i="1" dirty="0" smtClean="0">
                <a:latin typeface="Calibri"/>
                <a:cs typeface="+mn-cs"/>
              </a:rPr>
              <a:t>млн. руб</a:t>
            </a:r>
            <a:r>
              <a:rPr lang="ru-RU" sz="1100" i="1" dirty="0">
                <a:latin typeface="Calibri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25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899187" y="9047151"/>
            <a:ext cx="2880360" cy="51117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01"/>
          <p:cNvSpPr txBox="1">
            <a:spLocks noChangeArrowheads="1"/>
          </p:cNvSpPr>
          <p:nvPr/>
        </p:nvSpPr>
        <p:spPr bwMode="auto">
          <a:xfrm>
            <a:off x="297180" y="364920"/>
            <a:ext cx="12199621" cy="7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5" tIns="45702" rIns="91405" bIns="45702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spc="20" dirty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ИДЕНТИФИКАТОР </a:t>
            </a:r>
            <a:r>
              <a:rPr lang="ru-RU" altLang="ru-RU" sz="2000" b="1" spc="20" dirty="0" smtClean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ПО ГОСУДАРСТВЕННЫМ (МУНИЦИПАЛЬНЫМ) КОНТРАКТАМ, </a:t>
            </a:r>
            <a:r>
              <a:rPr lang="ru-RU" altLang="ru-RU" sz="2000" b="1" u="sng" spc="20" dirty="0" smtClean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КОНТРАКТАМ УЧРЕЖДЕНИЯ  </a:t>
            </a:r>
            <a:endParaRPr lang="ru-RU" altLang="ru-RU" sz="2000" b="1" i="1" u="sng" spc="20" dirty="0">
              <a:uFill>
                <a:solidFill>
                  <a:schemeClr val="accent4">
                    <a:lumMod val="60000"/>
                    <a:lumOff val="40000"/>
                  </a:schemeClr>
                </a:solidFill>
              </a:u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471" y="2372811"/>
            <a:ext cx="11838590" cy="1342662"/>
          </a:xfrm>
          <a:prstGeom prst="rect">
            <a:avLst/>
          </a:prstGeom>
          <a:solidFill>
            <a:schemeClr val="accent1">
              <a:lumMod val="20000"/>
              <a:lumOff val="80000"/>
              <a:alpha val="4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6" tIns="54418" rIns="108836" bIns="54418" anchor="ctr"/>
          <a:lstStyle>
            <a:defPPr>
              <a:defRPr lang="ru-RU"/>
            </a:defPPr>
            <a:lvl1pPr algn="ctr">
              <a:defRPr sz="1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sz="1800" dirty="0" smtClean="0"/>
              <a:t>Формируется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ТЕРРИТОРИАЛЬНЫМ ОРГАНОМ ФЕДЕРАЛЬНОГО КАЗНАЧЕЙСТВА  </a:t>
            </a:r>
            <a:r>
              <a:rPr lang="ru-RU" sz="1800" dirty="0" smtClean="0"/>
              <a:t>после формирования реестровой записи в реестре </a:t>
            </a:r>
            <a:r>
              <a:rPr lang="ru-RU" sz="1800" dirty="0"/>
              <a:t>контрактов, заключенных </a:t>
            </a:r>
            <a:r>
              <a:rPr lang="ru-RU" sz="1800" dirty="0" smtClean="0"/>
              <a:t>заказчиками, </a:t>
            </a:r>
            <a:r>
              <a:rPr lang="ru-RU" sz="1800" dirty="0"/>
              <a:t>или </a:t>
            </a:r>
            <a:r>
              <a:rPr lang="ru-RU" sz="1800" dirty="0" smtClean="0"/>
              <a:t>реестре </a:t>
            </a:r>
            <a:r>
              <a:rPr lang="ru-RU" sz="1800" dirty="0"/>
              <a:t>договоров, заключенных заказчиками по результатам </a:t>
            </a:r>
            <a:r>
              <a:rPr lang="ru-RU" sz="1800" dirty="0" smtClean="0"/>
              <a:t>закупки.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701863" y="3645667"/>
            <a:ext cx="11669880" cy="939557"/>
          </a:xfrm>
          <a:prstGeom prst="rect">
            <a:avLst/>
          </a:prstGeom>
          <a:noFill/>
        </p:spPr>
        <p:txBody>
          <a:bodyPr wrap="square" lIns="107508" tIns="53755" rIns="107508" bIns="53755" rtlCol="0">
            <a:spAutoFit/>
          </a:bodyPr>
          <a:lstStyle/>
          <a:p>
            <a:r>
              <a:rPr lang="ru-RU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ХХХХХХХХХХХХХХХХХХХ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ХХ      Х   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440437"/>
              </p:ext>
            </p:extLst>
          </p:nvPr>
        </p:nvGraphicFramePr>
        <p:xfrm>
          <a:off x="569472" y="4550265"/>
          <a:ext cx="11838589" cy="97082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702318"/>
                <a:gridCol w="1586181"/>
                <a:gridCol w="1433438"/>
                <a:gridCol w="1116652"/>
              </a:tblGrid>
              <a:tr h="485411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разряды</a:t>
                      </a:r>
                      <a:endParaRPr lang="ru-RU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6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</a:tr>
              <a:tr h="48541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1-19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20-22*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23-24**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25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9472" y="6029471"/>
            <a:ext cx="7579106" cy="970352"/>
          </a:xfrm>
          <a:prstGeom prst="rect">
            <a:avLst/>
          </a:prstGeom>
          <a:noFill/>
        </p:spPr>
        <p:txBody>
          <a:bodyPr wrap="square" lIns="107528" tIns="53764" rIns="107528" bIns="53764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ru-RU" sz="1400" b="1" dirty="0" smtClean="0"/>
              <a:t>1 - 19 </a:t>
            </a:r>
            <a:r>
              <a:rPr lang="ru-RU" sz="1400" dirty="0" smtClean="0"/>
              <a:t>разряды уникального номера реестровой записи реестра контрактов, заключенных заказчиками, </a:t>
            </a:r>
          </a:p>
          <a:p>
            <a:r>
              <a:rPr lang="ru-RU" sz="1400" dirty="0" smtClean="0"/>
              <a:t>или реестра </a:t>
            </a:r>
            <a:r>
              <a:rPr lang="ru-RU" sz="1400" dirty="0"/>
              <a:t>договоров, заключенных заказчиками по результатам </a:t>
            </a:r>
            <a:r>
              <a:rPr lang="ru-RU" sz="1400" dirty="0" smtClean="0"/>
              <a:t>закупки</a:t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400" dirty="0"/>
              <a:t>далее – реестр контрактов (договоров) </a:t>
            </a:r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4310548" y="2065746"/>
            <a:ext cx="212907" cy="7463150"/>
          </a:xfrm>
          <a:prstGeom prst="rightBrace">
            <a:avLst>
              <a:gd name="adj1" fmla="val 29405"/>
              <a:gd name="adj2" fmla="val 46821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528" tIns="53764" rIns="107528" bIns="53764" rtlCol="0" anchor="ctr"/>
          <a:lstStyle/>
          <a:p>
            <a:pPr algn="ctr"/>
            <a:endParaRPr lang="ru-RU" sz="1000">
              <a:solidFill>
                <a:prstClr val="black"/>
              </a:solidFill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 rot="5400000">
            <a:off x="11608222" y="5298514"/>
            <a:ext cx="212908" cy="997617"/>
          </a:xfrm>
          <a:prstGeom prst="rightBrace">
            <a:avLst>
              <a:gd name="adj1" fmla="val 29405"/>
              <a:gd name="adj2" fmla="val 47034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528" tIns="53764" rIns="107528" bIns="53764" rtlCol="0" anchor="ctr"/>
          <a:lstStyle/>
          <a:p>
            <a:pPr algn="ctr"/>
            <a:endParaRPr lang="ru-RU" sz="100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92719" y="6029471"/>
            <a:ext cx="1469986" cy="1401240"/>
          </a:xfrm>
          <a:prstGeom prst="rect">
            <a:avLst/>
          </a:prstGeom>
          <a:noFill/>
        </p:spPr>
        <p:txBody>
          <a:bodyPr wrap="square" lIns="36000" tIns="53764" rIns="36000" bIns="53764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ru-RU" sz="1400" b="1" dirty="0"/>
              <a:t>0 </a:t>
            </a:r>
            <a:r>
              <a:rPr lang="ru-RU" sz="1400" dirty="0" smtClean="0"/>
              <a:t>– по государственным (муниципальным) контрактам;</a:t>
            </a:r>
          </a:p>
          <a:p>
            <a:r>
              <a:rPr lang="ru-RU" sz="1400" b="1" dirty="0"/>
              <a:t>4 </a:t>
            </a:r>
            <a:r>
              <a:rPr lang="ru-RU" sz="1400" dirty="0" smtClean="0"/>
              <a:t>– по контрактам учреждения 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69471" y="1242104"/>
            <a:ext cx="11838590" cy="310589"/>
          </a:xfrm>
          <a:prstGeom prst="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6" tIns="54418" rIns="108836" bIns="54418" anchor="ctr"/>
          <a:lstStyle>
            <a:defPPr>
              <a:defRPr lang="ru-RU"/>
            </a:defPPr>
            <a:lvl1pPr algn="ctr">
              <a:defRPr sz="1800" b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u="sng" dirty="0" smtClean="0"/>
              <a:t>ПО ОТДЕЛЬНЫМ РАСПОРЯЖЕНИЯМ ПРАВИТЕЛЬСТВА РОССИЙСКОЙ ФЕДЕРАЦИИ  (субъект и муниципалитет)</a:t>
            </a:r>
            <a:endParaRPr lang="ru-RU" i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Правая фигурная скобка 16"/>
          <p:cNvSpPr/>
          <p:nvPr/>
        </p:nvSpPr>
        <p:spPr>
          <a:xfrm rot="5400000">
            <a:off x="8870679" y="5051720"/>
            <a:ext cx="212906" cy="1491205"/>
          </a:xfrm>
          <a:prstGeom prst="rightBrace">
            <a:avLst>
              <a:gd name="adj1" fmla="val 29405"/>
              <a:gd name="adj2" fmla="val 47034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528" tIns="53764" rIns="107528" bIns="53764" rtlCol="0" anchor="ctr"/>
          <a:lstStyle/>
          <a:p>
            <a:pPr algn="ctr"/>
            <a:endParaRPr lang="ru-RU" sz="100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31529" y="6037928"/>
            <a:ext cx="1491206" cy="1832127"/>
          </a:xfrm>
          <a:prstGeom prst="rect">
            <a:avLst/>
          </a:prstGeom>
          <a:noFill/>
        </p:spPr>
        <p:txBody>
          <a:bodyPr wrap="square" lIns="107528" tIns="53764" rIns="107528" bIns="53764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/>
              <a:t>уникальный трехзначный код,  </a:t>
            </a:r>
            <a:r>
              <a:rPr lang="ru-RU" sz="1400" dirty="0"/>
              <a:t>соответствующий </a:t>
            </a:r>
            <a:r>
              <a:rPr lang="ru-RU" sz="1400" b="1" dirty="0" smtClean="0"/>
              <a:t>3-5</a:t>
            </a:r>
            <a:r>
              <a:rPr lang="ru-RU" sz="1400" dirty="0" smtClean="0"/>
              <a:t> разрядам в структуре </a:t>
            </a:r>
            <a:r>
              <a:rPr lang="ru-RU" sz="1400" b="1" u="sng" dirty="0" smtClean="0"/>
              <a:t>кода цели </a:t>
            </a:r>
            <a:endParaRPr lang="ru-RU" sz="1400" b="1" u="sng" dirty="0"/>
          </a:p>
          <a:p>
            <a:endParaRPr lang="ru-RU" sz="1400" dirty="0"/>
          </a:p>
        </p:txBody>
      </p:sp>
      <p:sp>
        <p:nvSpPr>
          <p:cNvPr id="20" name="Правая фигурная скобка 19"/>
          <p:cNvSpPr/>
          <p:nvPr/>
        </p:nvSpPr>
        <p:spPr>
          <a:xfrm rot="5400000">
            <a:off x="10380209" y="5106214"/>
            <a:ext cx="212905" cy="1382212"/>
          </a:xfrm>
          <a:prstGeom prst="rightBrace">
            <a:avLst>
              <a:gd name="adj1" fmla="val 29405"/>
              <a:gd name="adj2" fmla="val 47034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528" tIns="53764" rIns="107528" bIns="53764" rtlCol="0" anchor="ctr"/>
          <a:lstStyle/>
          <a:p>
            <a:pPr algn="ctr"/>
            <a:endParaRPr lang="ru-RU" sz="100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98929" y="6037928"/>
            <a:ext cx="1393790" cy="3124788"/>
          </a:xfrm>
          <a:prstGeom prst="rect">
            <a:avLst/>
          </a:prstGeom>
          <a:noFill/>
        </p:spPr>
        <p:txBody>
          <a:bodyPr wrap="square" lIns="107528" tIns="53764" rIns="107528" bIns="53764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ru-RU" sz="1400" b="1" dirty="0"/>
              <a:t>4 - 5 </a:t>
            </a:r>
            <a:r>
              <a:rPr lang="ru-RU" sz="1400" dirty="0"/>
              <a:t>разряды кода</a:t>
            </a:r>
          </a:p>
          <a:p>
            <a:r>
              <a:rPr lang="ru-RU" sz="1400" dirty="0"/>
              <a:t>целевой статьи </a:t>
            </a:r>
            <a:r>
              <a:rPr lang="ru-RU" sz="1400" dirty="0" smtClean="0"/>
              <a:t>расходов, отражающие расходы на  реализацию </a:t>
            </a:r>
            <a:r>
              <a:rPr lang="ru-RU" sz="1400" b="1" u="sng" dirty="0" smtClean="0"/>
              <a:t>национальных проектов (программ), </a:t>
            </a:r>
            <a:r>
              <a:rPr lang="ru-RU" sz="1400" dirty="0" smtClean="0"/>
              <a:t>имеющие буквенно-цифровое обозначение</a:t>
            </a:r>
            <a:endParaRPr lang="ru-RU" sz="1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69471" y="8002698"/>
            <a:ext cx="3539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7180" y="8148577"/>
            <a:ext cx="821021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ru-RU" sz="1600" dirty="0" smtClean="0"/>
              <a:t>  *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Если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исполнение  контрактов  осуществляется без софинансирования из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ФБ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 расходных  обязательств  субъекта  (муниципалитета) в 20-22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разрядах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указывается «000» 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266700" indent="-266700">
              <a:spcBef>
                <a:spcPts val="600"/>
              </a:spcBef>
            </a:pPr>
            <a:r>
              <a:rPr lang="ru-RU" sz="1600" dirty="0" smtClean="0"/>
              <a:t>**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Если расходы осуществляются не в рамках национальных проектов, в  23-24 разрядах указывается «00» 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5894" y="1875099"/>
            <a:ext cx="1078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Письмо Минфина России </a:t>
            </a:r>
            <a:r>
              <a:rPr lang="ru-RU" i="1" dirty="0"/>
              <a:t>№ </a:t>
            </a:r>
            <a:r>
              <a:rPr lang="ru-RU" i="1" dirty="0" smtClean="0"/>
              <a:t>09-01-09/44547, Казначейства России № </a:t>
            </a:r>
            <a:r>
              <a:rPr lang="ru-RU" i="1" dirty="0"/>
              <a:t>07-04-05/22-12581 </a:t>
            </a:r>
            <a:r>
              <a:rPr lang="ru-RU" i="1" dirty="0" smtClean="0"/>
              <a:t>от 18 июня 2019 г.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0001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834141" y="9036485"/>
            <a:ext cx="2880360" cy="51117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01"/>
          <p:cNvSpPr txBox="1">
            <a:spLocks noChangeArrowheads="1"/>
          </p:cNvSpPr>
          <p:nvPr/>
        </p:nvSpPr>
        <p:spPr bwMode="auto">
          <a:xfrm>
            <a:off x="297180" y="364920"/>
            <a:ext cx="12199621" cy="7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5" tIns="45702" rIns="91405" bIns="45702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spc="20" dirty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ИДЕНТИФИКАТОР </a:t>
            </a:r>
            <a:r>
              <a:rPr lang="ru-RU" altLang="ru-RU" sz="2000" b="1" spc="20" dirty="0" smtClean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СОГЛАШЕНИЯ ПО СУБСИДИЯМ, БЮДЖЕТНЫМ ИНВЕСТИЦИЯМ </a:t>
            </a:r>
            <a:r>
              <a:rPr lang="ru-RU" altLang="ru-RU" sz="2000" b="1" u="sng" spc="20" dirty="0" smtClean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(предоставляемые с долей софинансирования расходных обязательств из </a:t>
            </a:r>
            <a:r>
              <a:rPr lang="ru-RU" altLang="ru-RU" sz="2000" b="1" u="sng" spc="20" dirty="0" err="1" smtClean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ФБ</a:t>
            </a:r>
            <a:r>
              <a:rPr lang="ru-RU" altLang="ru-RU" sz="2000" b="1" u="sng" spc="20" dirty="0" smtClean="0"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) </a:t>
            </a:r>
            <a:endParaRPr lang="ru-RU" altLang="ru-RU" sz="2000" b="1" i="1" u="sng" spc="20" dirty="0">
              <a:uFill>
                <a:solidFill>
                  <a:schemeClr val="accent4">
                    <a:lumMod val="60000"/>
                    <a:lumOff val="40000"/>
                  </a:schemeClr>
                </a:solidFill>
              </a:u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7104" y="5860934"/>
            <a:ext cx="3727048" cy="1401240"/>
          </a:xfrm>
          <a:prstGeom prst="rect">
            <a:avLst/>
          </a:prstGeom>
          <a:noFill/>
        </p:spPr>
        <p:txBody>
          <a:bodyPr wrap="square" lIns="36000" tIns="53764" rIns="36000" bIns="53764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реестровая запись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соглашения о предоставлении из федерального бюджета бюджету субъекта Российской Федерации субсидии на софинансирование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расходных обязательств субъектов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Российской Федерации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в реестре соглашений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68570" y="5876413"/>
            <a:ext cx="1238493" cy="970352"/>
          </a:xfrm>
          <a:prstGeom prst="rect">
            <a:avLst/>
          </a:prstGeom>
          <a:noFill/>
        </p:spPr>
        <p:txBody>
          <a:bodyPr wrap="square" lIns="36000" tIns="53764" rIns="36000" bIns="53764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ru-RU" sz="1400" b="1" dirty="0" smtClean="0"/>
              <a:t>С</a:t>
            </a:r>
            <a:r>
              <a:rPr lang="ru-RU" sz="1400" dirty="0" smtClean="0"/>
              <a:t> – по субсидиям; </a:t>
            </a:r>
            <a:br>
              <a:rPr lang="ru-RU" sz="1400" dirty="0" smtClean="0"/>
            </a:br>
            <a:r>
              <a:rPr lang="ru-RU" sz="1400" b="1" dirty="0" smtClean="0"/>
              <a:t>И</a:t>
            </a:r>
            <a:r>
              <a:rPr lang="ru-RU" sz="1400" dirty="0" smtClean="0"/>
              <a:t> – инвестициям;</a:t>
            </a:r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3904140" y="3470246"/>
            <a:ext cx="212976" cy="4224761"/>
          </a:xfrm>
          <a:prstGeom prst="rightBrace">
            <a:avLst>
              <a:gd name="adj1" fmla="val 67818"/>
              <a:gd name="adj2" fmla="val 49819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528" tIns="53764" rIns="107528" bIns="53764" rtlCol="0" anchor="ctr"/>
          <a:lstStyle/>
          <a:p>
            <a:pPr algn="ctr"/>
            <a:endParaRPr lang="ru-RU" sz="1000">
              <a:solidFill>
                <a:prstClr val="black"/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6630337" y="5090341"/>
            <a:ext cx="214837" cy="986431"/>
          </a:xfrm>
          <a:prstGeom prst="rightBrace">
            <a:avLst>
              <a:gd name="adj1" fmla="val 29405"/>
              <a:gd name="adj2" fmla="val 47034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528" tIns="53764" rIns="107528" bIns="53764" rtlCol="0" anchor="ctr"/>
          <a:lstStyle/>
          <a:p>
            <a:pPr algn="ctr"/>
            <a:endParaRPr lang="ru-RU" sz="100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2050" y="2423539"/>
            <a:ext cx="11818808" cy="757938"/>
          </a:xfrm>
          <a:prstGeom prst="rect">
            <a:avLst/>
          </a:prstGeom>
          <a:solidFill>
            <a:schemeClr val="accent1">
              <a:lumMod val="20000"/>
              <a:lumOff val="80000"/>
              <a:alpha val="4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6" tIns="54418" rIns="108836" bIns="54418" anchor="ctr"/>
          <a:lstStyle>
            <a:defPPr>
              <a:defRPr lang="ru-RU"/>
            </a:defPPr>
            <a:lvl1pPr algn="ctr">
              <a:defRPr sz="1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sz="1800" dirty="0"/>
              <a:t>Формируется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ТЕРРИТОРИАЛЬНЫМ ОРГАНОМ ФЕДЕРАЛЬНОГО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КАЗНАЧЕЙСТВА</a:t>
            </a:r>
            <a:endParaRPr lang="ru-RU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2441" y="3619452"/>
            <a:ext cx="11848417" cy="724113"/>
          </a:xfrm>
          <a:prstGeom prst="rect">
            <a:avLst/>
          </a:prstGeom>
          <a:noFill/>
        </p:spPr>
        <p:txBody>
          <a:bodyPr wrap="square" lIns="107508" tIns="53755" rIns="107508" bIns="53755" rtlCol="0">
            <a:spAutoFit/>
          </a:bodyPr>
          <a:lstStyle/>
          <a:p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ХХХХХХХХХХХ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ХХ  Х   ХХ  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78424"/>
              </p:ext>
            </p:extLst>
          </p:nvPr>
        </p:nvGraphicFramePr>
        <p:xfrm>
          <a:off x="475757" y="4343565"/>
          <a:ext cx="12021044" cy="97082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32192"/>
                <a:gridCol w="4323715"/>
                <a:gridCol w="1057430"/>
                <a:gridCol w="763700"/>
                <a:gridCol w="1117190"/>
                <a:gridCol w="1133678"/>
                <a:gridCol w="1403139"/>
                <a:gridCol w="790000"/>
              </a:tblGrid>
              <a:tr h="485411">
                <a:tc gridSpan="8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разряды</a:t>
                      </a:r>
                      <a:endParaRPr lang="ru-RU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6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</a:tr>
              <a:tr h="485411">
                <a:tc>
                  <a:txBody>
                    <a:bodyPr/>
                    <a:lstStyle/>
                    <a:p>
                      <a:pPr marL="0" algn="ctr" defTabSz="1093539" rtl="0" eaLnBrk="1" latinLnBrk="0" hangingPunct="1"/>
                      <a:r>
                        <a:rPr lang="ru-RU" sz="2000" kern="1200" dirty="0" smtClean="0"/>
                        <a:t>1-3</a:t>
                      </a:r>
                      <a:endParaRPr lang="ru-RU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4-14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15-16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17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18-19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20-21*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22-24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25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244540" y="5874760"/>
            <a:ext cx="928558" cy="539465"/>
          </a:xfrm>
          <a:prstGeom prst="rect">
            <a:avLst/>
          </a:prstGeom>
          <a:noFill/>
        </p:spPr>
        <p:txBody>
          <a:bodyPr wrap="square" lIns="107528" tIns="53764" rIns="107528" bIns="53764" rtlCol="0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код ТОФК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73340" y="5910840"/>
            <a:ext cx="1059083" cy="754909"/>
          </a:xfrm>
          <a:prstGeom prst="rect">
            <a:avLst/>
          </a:prstGeom>
          <a:noFill/>
        </p:spPr>
        <p:txBody>
          <a:bodyPr wrap="square" lIns="36000" tIns="53764" rIns="36000" bIns="53764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/>
              <a:t>год заключения соглашения</a:t>
            </a:r>
            <a:endParaRPr lang="ru-RU" sz="1400" dirty="0"/>
          </a:p>
        </p:txBody>
      </p:sp>
      <p:sp>
        <p:nvSpPr>
          <p:cNvPr id="15" name="Правая фигурная скобка 14"/>
          <p:cNvSpPr/>
          <p:nvPr/>
        </p:nvSpPr>
        <p:spPr>
          <a:xfrm rot="5400000">
            <a:off x="8492747" y="5068791"/>
            <a:ext cx="232330" cy="1047022"/>
          </a:xfrm>
          <a:prstGeom prst="rightBrace">
            <a:avLst>
              <a:gd name="adj1" fmla="val 29405"/>
              <a:gd name="adj2" fmla="val 47034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528" tIns="53764" rIns="107528" bIns="53764" rtlCol="0" anchor="ctr"/>
          <a:lstStyle/>
          <a:p>
            <a:pPr algn="ctr"/>
            <a:endParaRPr lang="ru-RU" sz="100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26213" y="5934869"/>
            <a:ext cx="1053294" cy="754909"/>
          </a:xfrm>
          <a:prstGeom prst="rect">
            <a:avLst/>
          </a:prstGeom>
          <a:noFill/>
        </p:spPr>
        <p:txBody>
          <a:bodyPr wrap="square" lIns="36000" tIns="53764" rIns="36000" bIns="53764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ru-RU" sz="1400" dirty="0"/>
              <a:t>порядковый</a:t>
            </a:r>
          </a:p>
          <a:p>
            <a:r>
              <a:rPr lang="ru-RU" sz="1400" dirty="0"/>
              <a:t>номер</a:t>
            </a:r>
          </a:p>
          <a:p>
            <a:endParaRPr lang="ru-RU" sz="1400" dirty="0"/>
          </a:p>
        </p:txBody>
      </p:sp>
      <p:sp>
        <p:nvSpPr>
          <p:cNvPr id="17" name="Правая фигурная скобка 16"/>
          <p:cNvSpPr/>
          <p:nvPr/>
        </p:nvSpPr>
        <p:spPr>
          <a:xfrm rot="5400000">
            <a:off x="10938102" y="4892065"/>
            <a:ext cx="204414" cy="1372560"/>
          </a:xfrm>
          <a:prstGeom prst="rightBrace">
            <a:avLst>
              <a:gd name="adj1" fmla="val 29405"/>
              <a:gd name="adj2" fmla="val 47034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528" tIns="53764" rIns="107528" bIns="53764" rtlCol="0" anchor="ctr"/>
          <a:lstStyle/>
          <a:p>
            <a:pPr algn="ctr"/>
            <a:endParaRPr lang="ru-RU" sz="1000">
              <a:solidFill>
                <a:prstClr val="black"/>
              </a:solidFill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 rot="5400000">
            <a:off x="11963971" y="5199400"/>
            <a:ext cx="247689" cy="707980"/>
          </a:xfrm>
          <a:prstGeom prst="rightBrace">
            <a:avLst>
              <a:gd name="adj1" fmla="val 29405"/>
              <a:gd name="adj2" fmla="val 47034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528" tIns="53764" rIns="107528" bIns="53764" rtlCol="0" anchor="ctr"/>
          <a:lstStyle/>
          <a:p>
            <a:pPr algn="ctr"/>
            <a:endParaRPr lang="ru-RU" sz="100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37717" y="5857408"/>
            <a:ext cx="935623" cy="1616683"/>
          </a:xfrm>
          <a:prstGeom prst="rect">
            <a:avLst/>
          </a:prstGeom>
          <a:noFill/>
        </p:spPr>
        <p:txBody>
          <a:bodyPr wrap="square" lIns="36000" tIns="53764" rIns="36000" bIns="53764" rtlCol="0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код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бюджета: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– субъект РФ,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– местный бюджет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 rot="5400000">
            <a:off x="7592837" y="5185553"/>
            <a:ext cx="202866" cy="758140"/>
          </a:xfrm>
          <a:prstGeom prst="rightBrace">
            <a:avLst>
              <a:gd name="adj1" fmla="val 29405"/>
              <a:gd name="adj2" fmla="val 47034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528" tIns="53764" rIns="107528" bIns="53764" rtlCol="0" anchor="ctr"/>
          <a:lstStyle/>
          <a:p>
            <a:pPr algn="ctr"/>
            <a:endParaRPr lang="ru-RU" sz="100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2268" y="1445382"/>
            <a:ext cx="11838590" cy="310589"/>
          </a:xfrm>
          <a:prstGeom prst="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6" tIns="54418" rIns="108836" bIns="54418" anchor="ctr"/>
          <a:lstStyle>
            <a:defPPr>
              <a:defRPr lang="ru-RU"/>
            </a:defPPr>
            <a:lvl1pPr algn="ctr">
              <a:defRPr sz="1800" b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u="sng" dirty="0" smtClean="0"/>
              <a:t>ПО ОТДЕЛЬНЫМ РАСПОРЯЖЕНИЯМ ПРАВИТЕЛЬСТВА РОССИЙСКОЙ ФЕДЕРАЦИИ  (субъект и муниципалитет)</a:t>
            </a:r>
            <a:endParaRPr lang="ru-RU" i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Правая фигурная скобка 23"/>
          <p:cNvSpPr/>
          <p:nvPr/>
        </p:nvSpPr>
        <p:spPr>
          <a:xfrm rot="5400000">
            <a:off x="9626867" y="5057484"/>
            <a:ext cx="230309" cy="1041721"/>
          </a:xfrm>
          <a:prstGeom prst="rightBrace">
            <a:avLst>
              <a:gd name="adj1" fmla="val 29405"/>
              <a:gd name="adj2" fmla="val 47034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528" tIns="53764" rIns="107528" bIns="53764" rtlCol="0" anchor="ctr"/>
          <a:lstStyle/>
          <a:p>
            <a:pPr algn="ctr"/>
            <a:endParaRPr lang="ru-RU" sz="100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32423" y="5911697"/>
            <a:ext cx="1393790" cy="3124788"/>
          </a:xfrm>
          <a:prstGeom prst="rect">
            <a:avLst/>
          </a:prstGeom>
          <a:noFill/>
        </p:spPr>
        <p:txBody>
          <a:bodyPr wrap="square" lIns="107528" tIns="53764" rIns="107528" bIns="53764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ru-RU" sz="1400" b="1" dirty="0"/>
              <a:t>4 - 5 </a:t>
            </a:r>
            <a:r>
              <a:rPr lang="ru-RU" sz="1400" dirty="0"/>
              <a:t>разряды кода</a:t>
            </a:r>
          </a:p>
          <a:p>
            <a:r>
              <a:rPr lang="ru-RU" sz="1400" dirty="0"/>
              <a:t>целевой статьи </a:t>
            </a:r>
            <a:r>
              <a:rPr lang="ru-RU" sz="1400" dirty="0" smtClean="0"/>
              <a:t>расходов, отражающие расходы на  реализацию </a:t>
            </a:r>
            <a:r>
              <a:rPr lang="ru-RU" sz="1400" b="1" u="sng" dirty="0" smtClean="0"/>
              <a:t>национальных проектов (программ), </a:t>
            </a:r>
            <a:r>
              <a:rPr lang="ru-RU" sz="1400" dirty="0" smtClean="0"/>
              <a:t>имеющие буквенно-цифровое обозначение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542268" y="5822980"/>
            <a:ext cx="1182449" cy="2047570"/>
          </a:xfrm>
          <a:prstGeom prst="rect">
            <a:avLst/>
          </a:prstGeom>
          <a:noFill/>
        </p:spPr>
        <p:txBody>
          <a:bodyPr wrap="square" lIns="36000" tIns="53764" rIns="36000" bIns="53764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/>
              <a:t>уникальный трехзначный код,  </a:t>
            </a:r>
            <a:r>
              <a:rPr lang="ru-RU" sz="1400" dirty="0"/>
              <a:t>соответствующий </a:t>
            </a:r>
            <a:r>
              <a:rPr lang="ru-RU" sz="1400" b="1" dirty="0" smtClean="0"/>
              <a:t>3-5</a:t>
            </a:r>
            <a:r>
              <a:rPr lang="ru-RU" sz="1400" dirty="0" smtClean="0"/>
              <a:t> разрядам в структуре </a:t>
            </a:r>
            <a:r>
              <a:rPr lang="ru-RU" sz="1400" b="1" u="sng" dirty="0" smtClean="0"/>
              <a:t>кода цели </a:t>
            </a:r>
            <a:endParaRPr lang="ru-RU" sz="1400" b="1" u="sng" dirty="0"/>
          </a:p>
          <a:p>
            <a:endParaRPr lang="ru-RU" sz="1400" dirty="0"/>
          </a:p>
        </p:txBody>
      </p:sp>
      <p:sp>
        <p:nvSpPr>
          <p:cNvPr id="28" name="Правая фигурная скобка 27"/>
          <p:cNvSpPr/>
          <p:nvPr/>
        </p:nvSpPr>
        <p:spPr>
          <a:xfrm rot="5400000">
            <a:off x="1084432" y="4924146"/>
            <a:ext cx="180802" cy="1284784"/>
          </a:xfrm>
          <a:prstGeom prst="rightBrace">
            <a:avLst>
              <a:gd name="adj1" fmla="val 29405"/>
              <a:gd name="adj2" fmla="val 47034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528" tIns="53764" rIns="107528" bIns="53764" rtlCol="0" anchor="ctr"/>
          <a:lstStyle/>
          <a:p>
            <a:pPr algn="ctr"/>
            <a:endParaRPr lang="ru-RU" sz="100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2050" y="8762035"/>
            <a:ext cx="7115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*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Если расходы осуществляются не в рамках национальных проектов, в 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20-21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разрядах указывается «00»  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837155" y="8657863"/>
            <a:ext cx="3539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45894" y="1875099"/>
            <a:ext cx="1078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Письмо Минфина России </a:t>
            </a:r>
            <a:r>
              <a:rPr lang="ru-RU" i="1" dirty="0"/>
              <a:t>№ </a:t>
            </a:r>
            <a:r>
              <a:rPr lang="ru-RU" i="1" dirty="0" smtClean="0"/>
              <a:t>09-01-09/44547, Казначейства России № </a:t>
            </a:r>
            <a:r>
              <a:rPr lang="ru-RU" i="1" dirty="0"/>
              <a:t>07-04-05/22-12581 </a:t>
            </a:r>
            <a:r>
              <a:rPr lang="ru-RU" i="1" dirty="0" smtClean="0"/>
              <a:t>от 18 июня 2019 г.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738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56016</TotalTime>
  <Words>2484</Words>
  <Application>Microsoft Office PowerPoint</Application>
  <PresentationFormat>A3 (297x420 мм)</PresentationFormat>
  <Paragraphs>432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Open Sans Condensed</vt:lpstr>
      <vt:lpstr>Calibri Light</vt:lpstr>
      <vt:lpstr>Calibri</vt:lpstr>
      <vt:lpstr>Times New Roman</vt:lpstr>
      <vt:lpstr>Open Sans Condensed Light</vt:lpstr>
      <vt:lpstr>Wingdings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Билиходзе Александр Константинович</cp:lastModifiedBy>
  <cp:revision>2440</cp:revision>
  <cp:lastPrinted>2019-06-27T18:57:04Z</cp:lastPrinted>
  <dcterms:created xsi:type="dcterms:W3CDTF">2015-03-03T16:27:21Z</dcterms:created>
  <dcterms:modified xsi:type="dcterms:W3CDTF">2019-07-19T08:15:26Z</dcterms:modified>
</cp:coreProperties>
</file>