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72" r:id="rId4"/>
    <p:sldId id="268" r:id="rId5"/>
    <p:sldId id="27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122" autoAdjust="0"/>
    <p:restoredTop sz="94660" autoAdjust="0"/>
  </p:normalViewPr>
  <p:slideViewPr>
    <p:cSldViewPr>
      <p:cViewPr>
        <p:scale>
          <a:sx n="110" d="100"/>
          <a:sy n="110" d="100"/>
        </p:scale>
        <p:origin x="-2166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4949803149606299E-2"/>
          <c:y val="6.5585875984251973E-2"/>
          <c:w val="0.52536794619422578"/>
          <c:h val="0.5197711614173228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Загружено в полном объеме в установленные Минфином России сроки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1 квартал 2017 г.</c:v>
                </c:pt>
                <c:pt idx="2">
                  <c:v>1 полугодие 2017 г.</c:v>
                </c:pt>
                <c:pt idx="3">
                  <c:v>9 месяцев 2017 г.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</c:v>
                </c:pt>
                <c:pt idx="1">
                  <c:v>32</c:v>
                </c:pt>
                <c:pt idx="2">
                  <c:v>100</c:v>
                </c:pt>
                <c:pt idx="3">
                  <c:v>63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Загружено в полном объеме по состоянию на 21.11.2017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1 квартал 2017 г.</c:v>
                </c:pt>
                <c:pt idx="2">
                  <c:v>1 полугодие 2017 г.</c:v>
                </c:pt>
                <c:pt idx="3">
                  <c:v>9 месяцев 2017 г.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235</c:v>
                </c:pt>
                <c:pt idx="1">
                  <c:v>190</c:v>
                </c:pt>
                <c:pt idx="2">
                  <c:v>117</c:v>
                </c:pt>
                <c:pt idx="3">
                  <c:v>159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 загружено в полном объеме по состоянию на 21.11.2017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1 квартал 2017 г.</c:v>
                </c:pt>
                <c:pt idx="2">
                  <c:v>1 полугодие 2017 г.</c:v>
                </c:pt>
                <c:pt idx="3">
                  <c:v>9 месяцев 2017 г.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4</c:v>
                </c:pt>
                <c:pt idx="1">
                  <c:v>5</c:v>
                </c:pt>
                <c:pt idx="2">
                  <c:v>10</c:v>
                </c:pt>
                <c:pt idx="3">
                  <c:v>5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77671808"/>
        <c:axId val="51534848"/>
      </c:barChart>
      <c:catAx>
        <c:axId val="77671808"/>
        <c:scaling>
          <c:orientation val="minMax"/>
        </c:scaling>
        <c:delete val="0"/>
        <c:axPos val="b"/>
        <c:majorTickMark val="out"/>
        <c:minorTickMark val="none"/>
        <c:tickLblPos val="nextTo"/>
        <c:crossAx val="51534848"/>
        <c:crosses val="autoZero"/>
        <c:auto val="1"/>
        <c:lblAlgn val="ctr"/>
        <c:lblOffset val="100"/>
        <c:noMultiLvlLbl val="0"/>
      </c:catAx>
      <c:valAx>
        <c:axId val="515348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76718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820866432021419"/>
          <c:y val="4.5539368572877659E-2"/>
          <c:w val="0.33266300391356263"/>
          <c:h val="0.740402599240750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BB2411-44CD-4A6D-A24A-AD0E1995F5D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E97D52C-0F8C-4263-8698-BDE388910208}">
      <dgm:prSet phldrT="[Текст]"/>
      <dgm:spPr/>
      <dgm:t>
        <a:bodyPr/>
        <a:lstStyle/>
        <a:p>
          <a:r>
            <a:rPr lang="ru-RU" dirty="0" smtClean="0"/>
            <a:t>Каким образом хотелось бы получать информацию</a:t>
          </a:r>
          <a:endParaRPr lang="ru-RU" dirty="0"/>
        </a:p>
      </dgm:t>
    </dgm:pt>
    <dgm:pt modelId="{B256D5FB-092F-4ACC-B9A8-621FF9442202}" type="parTrans" cxnId="{3125F0C5-0663-4AEB-A9F8-1D688446D50A}">
      <dgm:prSet/>
      <dgm:spPr/>
      <dgm:t>
        <a:bodyPr/>
        <a:lstStyle/>
        <a:p>
          <a:endParaRPr lang="ru-RU"/>
        </a:p>
      </dgm:t>
    </dgm:pt>
    <dgm:pt modelId="{671A9DD0-659A-490E-B840-6AA4C9B3CF5D}" type="sibTrans" cxnId="{3125F0C5-0663-4AEB-A9F8-1D688446D50A}">
      <dgm:prSet/>
      <dgm:spPr/>
      <dgm:t>
        <a:bodyPr/>
        <a:lstStyle/>
        <a:p>
          <a:endParaRPr lang="ru-RU"/>
        </a:p>
      </dgm:t>
    </dgm:pt>
    <dgm:pt modelId="{4F77E481-F772-4CEF-82CA-686D39CACCE6}">
      <dgm:prSet phldrT="[Текст]" custT="1"/>
      <dgm:spPr/>
      <dgm:t>
        <a:bodyPr/>
        <a:lstStyle/>
        <a:p>
          <a:r>
            <a:rPr lang="ru-RU" sz="1400" dirty="0" smtClean="0"/>
            <a:t>Всплывающие окна</a:t>
          </a:r>
          <a:endParaRPr lang="ru-RU" sz="1400" dirty="0"/>
        </a:p>
      </dgm:t>
    </dgm:pt>
    <dgm:pt modelId="{8B48647C-225A-4E6B-9AE1-89DE6036B6B9}" type="parTrans" cxnId="{5BA6CF04-6D6D-4ACE-BF05-2B00A113E9B6}">
      <dgm:prSet/>
      <dgm:spPr/>
      <dgm:t>
        <a:bodyPr/>
        <a:lstStyle/>
        <a:p>
          <a:endParaRPr lang="ru-RU"/>
        </a:p>
      </dgm:t>
    </dgm:pt>
    <dgm:pt modelId="{4ED8E753-C279-4A35-BFF7-B04835CA2200}" type="sibTrans" cxnId="{5BA6CF04-6D6D-4ACE-BF05-2B00A113E9B6}">
      <dgm:prSet/>
      <dgm:spPr/>
      <dgm:t>
        <a:bodyPr/>
        <a:lstStyle/>
        <a:p>
          <a:endParaRPr lang="ru-RU"/>
        </a:p>
      </dgm:t>
    </dgm:pt>
    <dgm:pt modelId="{A07D5BC4-6DF5-4C28-9F7B-D93FA4D76144}">
      <dgm:prSet phldrT="[Текст]" custT="1"/>
      <dgm:spPr/>
      <dgm:t>
        <a:bodyPr/>
        <a:lstStyle/>
        <a:p>
          <a:r>
            <a:rPr lang="ru-RU" sz="1400" dirty="0" smtClean="0"/>
            <a:t>Получение официальных писем</a:t>
          </a:r>
          <a:endParaRPr lang="ru-RU" sz="1400" dirty="0"/>
        </a:p>
      </dgm:t>
    </dgm:pt>
    <dgm:pt modelId="{1665E6BA-8010-4BED-85FB-4B7E7F836F72}" type="parTrans" cxnId="{68A13AFF-7759-4D7D-8A43-5AACD7CCA824}">
      <dgm:prSet/>
      <dgm:spPr/>
      <dgm:t>
        <a:bodyPr/>
        <a:lstStyle/>
        <a:p>
          <a:endParaRPr lang="ru-RU"/>
        </a:p>
      </dgm:t>
    </dgm:pt>
    <dgm:pt modelId="{CA0B5122-F8FC-47E9-9197-BAFDCEAB6E31}" type="sibTrans" cxnId="{68A13AFF-7759-4D7D-8A43-5AACD7CCA824}">
      <dgm:prSet/>
      <dgm:spPr/>
      <dgm:t>
        <a:bodyPr/>
        <a:lstStyle/>
        <a:p>
          <a:endParaRPr lang="ru-RU"/>
        </a:p>
      </dgm:t>
    </dgm:pt>
    <dgm:pt modelId="{53FD4110-359A-48CE-83C8-A82260C7914B}">
      <dgm:prSet phldrT="[Текст]"/>
      <dgm:spPr/>
      <dgm:t>
        <a:bodyPr/>
        <a:lstStyle/>
        <a:p>
          <a:r>
            <a:rPr lang="ru-RU" dirty="0" smtClean="0"/>
            <a:t>Какие формы отчетности требуют дополнительных разъяснений</a:t>
          </a:r>
          <a:endParaRPr lang="ru-RU" dirty="0"/>
        </a:p>
      </dgm:t>
    </dgm:pt>
    <dgm:pt modelId="{EBFCD683-2D93-468A-9C4B-E903778130E2}" type="parTrans" cxnId="{707FB073-3396-4E3A-9C7A-7F773792E6DB}">
      <dgm:prSet/>
      <dgm:spPr/>
      <dgm:t>
        <a:bodyPr/>
        <a:lstStyle/>
        <a:p>
          <a:endParaRPr lang="ru-RU"/>
        </a:p>
      </dgm:t>
    </dgm:pt>
    <dgm:pt modelId="{7ACE65AD-0239-4AA7-A96E-A1EC1A42BAA8}" type="sibTrans" cxnId="{707FB073-3396-4E3A-9C7A-7F773792E6DB}">
      <dgm:prSet/>
      <dgm:spPr/>
      <dgm:t>
        <a:bodyPr/>
        <a:lstStyle/>
        <a:p>
          <a:endParaRPr lang="ru-RU"/>
        </a:p>
      </dgm:t>
    </dgm:pt>
    <dgm:pt modelId="{2F385DFC-DA2B-4972-BF2F-5C1AFCD0F989}">
      <dgm:prSet phldrT="[Текст]" custT="1"/>
      <dgm:spPr/>
      <dgm:t>
        <a:bodyPr/>
        <a:lstStyle/>
        <a:p>
          <a:r>
            <a:rPr lang="ru-RU" sz="1200" dirty="0" smtClean="0"/>
            <a:t>0503121</a:t>
          </a:r>
          <a:endParaRPr lang="ru-RU" sz="1200" dirty="0"/>
        </a:p>
      </dgm:t>
    </dgm:pt>
    <dgm:pt modelId="{9B92CEF0-C725-441E-937E-E1931C695A48}" type="parTrans" cxnId="{6F188DB3-5D35-4A93-B820-273E98C1FF80}">
      <dgm:prSet/>
      <dgm:spPr/>
      <dgm:t>
        <a:bodyPr/>
        <a:lstStyle/>
        <a:p>
          <a:endParaRPr lang="ru-RU"/>
        </a:p>
      </dgm:t>
    </dgm:pt>
    <dgm:pt modelId="{B47B125C-D9CF-4A91-BC33-3C92F6504C42}" type="sibTrans" cxnId="{6F188DB3-5D35-4A93-B820-273E98C1FF80}">
      <dgm:prSet/>
      <dgm:spPr/>
      <dgm:t>
        <a:bodyPr/>
        <a:lstStyle/>
        <a:p>
          <a:endParaRPr lang="ru-RU"/>
        </a:p>
      </dgm:t>
    </dgm:pt>
    <dgm:pt modelId="{934759C2-4B8F-49F6-A1AE-119350030C30}">
      <dgm:prSet phldrT="[Текст]" custT="1"/>
      <dgm:spPr/>
      <dgm:t>
        <a:bodyPr/>
        <a:lstStyle/>
        <a:p>
          <a:r>
            <a:rPr lang="ru-RU" sz="1200" dirty="0" smtClean="0"/>
            <a:t>Пояснительная записка (текстовая часть)</a:t>
          </a:r>
          <a:endParaRPr lang="ru-RU" sz="1200" dirty="0"/>
        </a:p>
      </dgm:t>
    </dgm:pt>
    <dgm:pt modelId="{36BDAD57-86D1-4581-9E0E-9D57796540A6}" type="parTrans" cxnId="{48D60D35-FE03-4E87-B25F-F403111B1607}">
      <dgm:prSet/>
      <dgm:spPr/>
      <dgm:t>
        <a:bodyPr/>
        <a:lstStyle/>
        <a:p>
          <a:endParaRPr lang="ru-RU"/>
        </a:p>
      </dgm:t>
    </dgm:pt>
    <dgm:pt modelId="{305D4ED4-961C-4368-A0D6-837B26D8275F}" type="sibTrans" cxnId="{48D60D35-FE03-4E87-B25F-F403111B1607}">
      <dgm:prSet/>
      <dgm:spPr/>
      <dgm:t>
        <a:bodyPr/>
        <a:lstStyle/>
        <a:p>
          <a:endParaRPr lang="ru-RU"/>
        </a:p>
      </dgm:t>
    </dgm:pt>
    <dgm:pt modelId="{5C22DA4E-8288-4168-AD9F-36391E454808}">
      <dgm:prSet phldrT="[Текст]"/>
      <dgm:spPr/>
      <dgm:t>
        <a:bodyPr/>
        <a:lstStyle/>
        <a:p>
          <a:r>
            <a:rPr lang="ru-RU" dirty="0" smtClean="0"/>
            <a:t>Пожелания</a:t>
          </a:r>
          <a:endParaRPr lang="ru-RU" dirty="0"/>
        </a:p>
      </dgm:t>
    </dgm:pt>
    <dgm:pt modelId="{DBDC3863-C37F-4BE6-A1CE-FC2BDC21E416}" type="parTrans" cxnId="{1D32C757-6F46-4A85-8C5D-59F78EB0C1D2}">
      <dgm:prSet/>
      <dgm:spPr/>
      <dgm:t>
        <a:bodyPr/>
        <a:lstStyle/>
        <a:p>
          <a:endParaRPr lang="ru-RU"/>
        </a:p>
      </dgm:t>
    </dgm:pt>
    <dgm:pt modelId="{9D23F51E-597D-49D5-BEF3-CAB922F0BEC4}" type="sibTrans" cxnId="{1D32C757-6F46-4A85-8C5D-59F78EB0C1D2}">
      <dgm:prSet/>
      <dgm:spPr/>
      <dgm:t>
        <a:bodyPr/>
        <a:lstStyle/>
        <a:p>
          <a:endParaRPr lang="ru-RU"/>
        </a:p>
      </dgm:t>
    </dgm:pt>
    <dgm:pt modelId="{C5FA2B4B-68FB-4BF3-BF52-0DC017FD8F05}">
      <dgm:prSet phldrT="[Текст]"/>
      <dgm:spPr/>
      <dgm:t>
        <a:bodyPr/>
        <a:lstStyle/>
        <a:p>
          <a:r>
            <a:rPr lang="ru-RU" dirty="0" smtClean="0"/>
            <a:t>Сделать более доступным изложение контрольных соотношений</a:t>
          </a:r>
          <a:endParaRPr lang="ru-RU" dirty="0"/>
        </a:p>
      </dgm:t>
    </dgm:pt>
    <dgm:pt modelId="{DC1BC81D-4215-492F-A522-EE9456CC93DA}" type="parTrans" cxnId="{81EA0F4C-608B-481D-BE88-CDD5DDAD6D3B}">
      <dgm:prSet/>
      <dgm:spPr/>
      <dgm:t>
        <a:bodyPr/>
        <a:lstStyle/>
        <a:p>
          <a:endParaRPr lang="ru-RU"/>
        </a:p>
      </dgm:t>
    </dgm:pt>
    <dgm:pt modelId="{92897A63-CFCE-41F6-AC08-82983A0DF243}" type="sibTrans" cxnId="{81EA0F4C-608B-481D-BE88-CDD5DDAD6D3B}">
      <dgm:prSet/>
      <dgm:spPr/>
      <dgm:t>
        <a:bodyPr/>
        <a:lstStyle/>
        <a:p>
          <a:endParaRPr lang="ru-RU"/>
        </a:p>
      </dgm:t>
    </dgm:pt>
    <dgm:pt modelId="{AE5EC796-2004-4F44-96D2-2DD7343A070E}">
      <dgm:prSet phldrT="[Текст]"/>
      <dgm:spPr/>
      <dgm:t>
        <a:bodyPr/>
        <a:lstStyle/>
        <a:p>
          <a:r>
            <a:rPr lang="ru-RU" dirty="0" smtClean="0"/>
            <a:t>Предоставить возможность отмены отчетов на уровне субъекта отчетности</a:t>
          </a:r>
          <a:endParaRPr lang="ru-RU" dirty="0"/>
        </a:p>
      </dgm:t>
    </dgm:pt>
    <dgm:pt modelId="{6C872648-7C6A-4BCC-9364-478EC9DE8943}" type="parTrans" cxnId="{CC9FD77B-D999-4B19-AB89-7CC8FB48AF5F}">
      <dgm:prSet/>
      <dgm:spPr/>
      <dgm:t>
        <a:bodyPr/>
        <a:lstStyle/>
        <a:p>
          <a:endParaRPr lang="ru-RU"/>
        </a:p>
      </dgm:t>
    </dgm:pt>
    <dgm:pt modelId="{1BF4241B-FC84-483B-9DBA-5850C1264464}" type="sibTrans" cxnId="{CC9FD77B-D999-4B19-AB89-7CC8FB48AF5F}">
      <dgm:prSet/>
      <dgm:spPr/>
      <dgm:t>
        <a:bodyPr/>
        <a:lstStyle/>
        <a:p>
          <a:endParaRPr lang="ru-RU"/>
        </a:p>
      </dgm:t>
    </dgm:pt>
    <dgm:pt modelId="{582B29A2-6160-467F-BB0F-8FFD5FB93D5B}">
      <dgm:prSet phldrT="[Текст]" custT="1"/>
      <dgm:spPr/>
      <dgm:t>
        <a:bodyPr/>
        <a:lstStyle/>
        <a:p>
          <a:r>
            <a:rPr lang="ru-RU" sz="1200" dirty="0" smtClean="0"/>
            <a:t>0503169 (0503769)</a:t>
          </a:r>
          <a:endParaRPr lang="ru-RU" sz="1200" dirty="0"/>
        </a:p>
      </dgm:t>
    </dgm:pt>
    <dgm:pt modelId="{C1166679-1220-44D8-BCD7-19701A06556D}" type="parTrans" cxnId="{75D237FA-7BD3-4432-96BE-C5C5266670AA}">
      <dgm:prSet/>
      <dgm:spPr/>
      <dgm:t>
        <a:bodyPr/>
        <a:lstStyle/>
        <a:p>
          <a:endParaRPr lang="ru-RU"/>
        </a:p>
      </dgm:t>
    </dgm:pt>
    <dgm:pt modelId="{27A7F113-6D03-4113-A8E7-A046F5080D22}" type="sibTrans" cxnId="{75D237FA-7BD3-4432-96BE-C5C5266670AA}">
      <dgm:prSet/>
      <dgm:spPr/>
      <dgm:t>
        <a:bodyPr/>
        <a:lstStyle/>
        <a:p>
          <a:endParaRPr lang="ru-RU"/>
        </a:p>
      </dgm:t>
    </dgm:pt>
    <dgm:pt modelId="{A456C158-B573-434B-A0B2-1F2D74456E14}" type="pres">
      <dgm:prSet presAssocID="{DCBB2411-44CD-4A6D-A24A-AD0E1995F5D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8B234E-88F8-4833-B255-172F190E6D0C}" type="pres">
      <dgm:prSet presAssocID="{0E97D52C-0F8C-4263-8698-BDE388910208}" presName="linNode" presStyleCnt="0"/>
      <dgm:spPr/>
    </dgm:pt>
    <dgm:pt modelId="{97216CC2-1DFA-4A82-966C-D1E3D2E51C16}" type="pres">
      <dgm:prSet presAssocID="{0E97D52C-0F8C-4263-8698-BDE388910208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245871-CAF4-431B-950C-90C896D100CE}" type="pres">
      <dgm:prSet presAssocID="{0E97D52C-0F8C-4263-8698-BDE388910208}" presName="descendantText" presStyleLbl="alignAccFollowNode1" presStyleIdx="0" presStyleCnt="3" custLinFactNeighborX="773" custLinFactNeighborY="4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4C2B98-DC49-4C72-8F12-E0BA728CFDE6}" type="pres">
      <dgm:prSet presAssocID="{671A9DD0-659A-490E-B840-6AA4C9B3CF5D}" presName="sp" presStyleCnt="0"/>
      <dgm:spPr/>
    </dgm:pt>
    <dgm:pt modelId="{BEF0B29E-1BB8-4E41-B848-231F57122529}" type="pres">
      <dgm:prSet presAssocID="{53FD4110-359A-48CE-83C8-A82260C7914B}" presName="linNode" presStyleCnt="0"/>
      <dgm:spPr/>
    </dgm:pt>
    <dgm:pt modelId="{C08CDD0C-2D6B-4191-B774-51C3372AD3D4}" type="pres">
      <dgm:prSet presAssocID="{53FD4110-359A-48CE-83C8-A82260C7914B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8E60B0-A6E0-42D2-AD5C-3082C54E6F00}" type="pres">
      <dgm:prSet presAssocID="{53FD4110-359A-48CE-83C8-A82260C7914B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F74FAA-89CD-4CD2-86AF-C2FF1AA3D79B}" type="pres">
      <dgm:prSet presAssocID="{7ACE65AD-0239-4AA7-A96E-A1EC1A42BAA8}" presName="sp" presStyleCnt="0"/>
      <dgm:spPr/>
    </dgm:pt>
    <dgm:pt modelId="{4E95A42E-5F59-4A57-B09F-F7CE0333EC44}" type="pres">
      <dgm:prSet presAssocID="{5C22DA4E-8288-4168-AD9F-36391E454808}" presName="linNode" presStyleCnt="0"/>
      <dgm:spPr/>
    </dgm:pt>
    <dgm:pt modelId="{68C45F2D-1C64-4502-AFDA-89FEE0847CCE}" type="pres">
      <dgm:prSet presAssocID="{5C22DA4E-8288-4168-AD9F-36391E454808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B5F355-81F6-42E2-BCA2-CC6797E2AE00}" type="pres">
      <dgm:prSet presAssocID="{5C22DA4E-8288-4168-AD9F-36391E454808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385C8E6-E627-4A3C-9BC7-20D835BBEC47}" type="presOf" srcId="{53FD4110-359A-48CE-83C8-A82260C7914B}" destId="{C08CDD0C-2D6B-4191-B774-51C3372AD3D4}" srcOrd="0" destOrd="0" presId="urn:microsoft.com/office/officeart/2005/8/layout/vList5"/>
    <dgm:cxn modelId="{1D32C757-6F46-4A85-8C5D-59F78EB0C1D2}" srcId="{DCBB2411-44CD-4A6D-A24A-AD0E1995F5D0}" destId="{5C22DA4E-8288-4168-AD9F-36391E454808}" srcOrd="2" destOrd="0" parTransId="{DBDC3863-C37F-4BE6-A1CE-FC2BDC21E416}" sibTransId="{9D23F51E-597D-49D5-BEF3-CAB922F0BEC4}"/>
    <dgm:cxn modelId="{75D237FA-7BD3-4432-96BE-C5C5266670AA}" srcId="{53FD4110-359A-48CE-83C8-A82260C7914B}" destId="{582B29A2-6160-467F-BB0F-8FFD5FB93D5B}" srcOrd="1" destOrd="0" parTransId="{C1166679-1220-44D8-BCD7-19701A06556D}" sibTransId="{27A7F113-6D03-4113-A8E7-A046F5080D22}"/>
    <dgm:cxn modelId="{86D2B149-EA3A-4E36-ACFA-0C0E90825632}" type="presOf" srcId="{5C22DA4E-8288-4168-AD9F-36391E454808}" destId="{68C45F2D-1C64-4502-AFDA-89FEE0847CCE}" srcOrd="0" destOrd="0" presId="urn:microsoft.com/office/officeart/2005/8/layout/vList5"/>
    <dgm:cxn modelId="{48D60D35-FE03-4E87-B25F-F403111B1607}" srcId="{53FD4110-359A-48CE-83C8-A82260C7914B}" destId="{934759C2-4B8F-49F6-A1AE-119350030C30}" srcOrd="2" destOrd="0" parTransId="{36BDAD57-86D1-4581-9E0E-9D57796540A6}" sibTransId="{305D4ED4-961C-4368-A0D6-837B26D8275F}"/>
    <dgm:cxn modelId="{6F188DB3-5D35-4A93-B820-273E98C1FF80}" srcId="{53FD4110-359A-48CE-83C8-A82260C7914B}" destId="{2F385DFC-DA2B-4972-BF2F-5C1AFCD0F989}" srcOrd="0" destOrd="0" parTransId="{9B92CEF0-C725-441E-937E-E1931C695A48}" sibTransId="{B47B125C-D9CF-4A91-BC33-3C92F6504C42}"/>
    <dgm:cxn modelId="{E2A568F6-ED37-4218-B636-527242296E03}" type="presOf" srcId="{934759C2-4B8F-49F6-A1AE-119350030C30}" destId="{3B8E60B0-A6E0-42D2-AD5C-3082C54E6F00}" srcOrd="0" destOrd="2" presId="urn:microsoft.com/office/officeart/2005/8/layout/vList5"/>
    <dgm:cxn modelId="{A66FB0D7-57F0-48EE-809B-C9AFDF9FD0BE}" type="presOf" srcId="{0E97D52C-0F8C-4263-8698-BDE388910208}" destId="{97216CC2-1DFA-4A82-966C-D1E3D2E51C16}" srcOrd="0" destOrd="0" presId="urn:microsoft.com/office/officeart/2005/8/layout/vList5"/>
    <dgm:cxn modelId="{3B88839F-83C1-4D26-BBED-893DDF3D11CF}" type="presOf" srcId="{DCBB2411-44CD-4A6D-A24A-AD0E1995F5D0}" destId="{A456C158-B573-434B-A0B2-1F2D74456E14}" srcOrd="0" destOrd="0" presId="urn:microsoft.com/office/officeart/2005/8/layout/vList5"/>
    <dgm:cxn modelId="{6D93EE80-21A1-4831-ADFD-5994A8D40533}" type="presOf" srcId="{2F385DFC-DA2B-4972-BF2F-5C1AFCD0F989}" destId="{3B8E60B0-A6E0-42D2-AD5C-3082C54E6F00}" srcOrd="0" destOrd="0" presId="urn:microsoft.com/office/officeart/2005/8/layout/vList5"/>
    <dgm:cxn modelId="{B63FCDAB-63DC-49DF-A95D-34AF4F3DFD06}" type="presOf" srcId="{4F77E481-F772-4CEF-82CA-686D39CACCE6}" destId="{D8245871-CAF4-431B-950C-90C896D100CE}" srcOrd="0" destOrd="0" presId="urn:microsoft.com/office/officeart/2005/8/layout/vList5"/>
    <dgm:cxn modelId="{707FB073-3396-4E3A-9C7A-7F773792E6DB}" srcId="{DCBB2411-44CD-4A6D-A24A-AD0E1995F5D0}" destId="{53FD4110-359A-48CE-83C8-A82260C7914B}" srcOrd="1" destOrd="0" parTransId="{EBFCD683-2D93-468A-9C4B-E903778130E2}" sibTransId="{7ACE65AD-0239-4AA7-A96E-A1EC1A42BAA8}"/>
    <dgm:cxn modelId="{3DDB844A-9FCA-48F2-B3B6-D0E0FE8CA13B}" type="presOf" srcId="{A07D5BC4-6DF5-4C28-9F7B-D93FA4D76144}" destId="{D8245871-CAF4-431B-950C-90C896D100CE}" srcOrd="0" destOrd="1" presId="urn:microsoft.com/office/officeart/2005/8/layout/vList5"/>
    <dgm:cxn modelId="{5F569B17-D4CB-4755-839A-A9D07FF9EB6A}" type="presOf" srcId="{AE5EC796-2004-4F44-96D2-2DD7343A070E}" destId="{2FB5F355-81F6-42E2-BCA2-CC6797E2AE00}" srcOrd="0" destOrd="1" presId="urn:microsoft.com/office/officeart/2005/8/layout/vList5"/>
    <dgm:cxn modelId="{CC9FD77B-D999-4B19-AB89-7CC8FB48AF5F}" srcId="{5C22DA4E-8288-4168-AD9F-36391E454808}" destId="{AE5EC796-2004-4F44-96D2-2DD7343A070E}" srcOrd="1" destOrd="0" parTransId="{6C872648-7C6A-4BCC-9364-478EC9DE8943}" sibTransId="{1BF4241B-FC84-483B-9DBA-5850C1264464}"/>
    <dgm:cxn modelId="{3125F0C5-0663-4AEB-A9F8-1D688446D50A}" srcId="{DCBB2411-44CD-4A6D-A24A-AD0E1995F5D0}" destId="{0E97D52C-0F8C-4263-8698-BDE388910208}" srcOrd="0" destOrd="0" parTransId="{B256D5FB-092F-4ACC-B9A8-621FF9442202}" sibTransId="{671A9DD0-659A-490E-B840-6AA4C9B3CF5D}"/>
    <dgm:cxn modelId="{C0EFCC78-CD07-49AA-9CB3-B41A5A35E8C5}" type="presOf" srcId="{582B29A2-6160-467F-BB0F-8FFD5FB93D5B}" destId="{3B8E60B0-A6E0-42D2-AD5C-3082C54E6F00}" srcOrd="0" destOrd="1" presId="urn:microsoft.com/office/officeart/2005/8/layout/vList5"/>
    <dgm:cxn modelId="{81EA0F4C-608B-481D-BE88-CDD5DDAD6D3B}" srcId="{5C22DA4E-8288-4168-AD9F-36391E454808}" destId="{C5FA2B4B-68FB-4BF3-BF52-0DC017FD8F05}" srcOrd="0" destOrd="0" parTransId="{DC1BC81D-4215-492F-A522-EE9456CC93DA}" sibTransId="{92897A63-CFCE-41F6-AC08-82983A0DF243}"/>
    <dgm:cxn modelId="{68A13AFF-7759-4D7D-8A43-5AACD7CCA824}" srcId="{0E97D52C-0F8C-4263-8698-BDE388910208}" destId="{A07D5BC4-6DF5-4C28-9F7B-D93FA4D76144}" srcOrd="1" destOrd="0" parTransId="{1665E6BA-8010-4BED-85FB-4B7E7F836F72}" sibTransId="{CA0B5122-F8FC-47E9-9197-BAFDCEAB6E31}"/>
    <dgm:cxn modelId="{0B06E3AA-F569-49F7-9E83-625ADFA703E5}" type="presOf" srcId="{C5FA2B4B-68FB-4BF3-BF52-0DC017FD8F05}" destId="{2FB5F355-81F6-42E2-BCA2-CC6797E2AE00}" srcOrd="0" destOrd="0" presId="urn:microsoft.com/office/officeart/2005/8/layout/vList5"/>
    <dgm:cxn modelId="{5BA6CF04-6D6D-4ACE-BF05-2B00A113E9B6}" srcId="{0E97D52C-0F8C-4263-8698-BDE388910208}" destId="{4F77E481-F772-4CEF-82CA-686D39CACCE6}" srcOrd="0" destOrd="0" parTransId="{8B48647C-225A-4E6B-9AE1-89DE6036B6B9}" sibTransId="{4ED8E753-C279-4A35-BFF7-B04835CA2200}"/>
    <dgm:cxn modelId="{382D035B-4118-4561-835E-2430872E61A9}" type="presParOf" srcId="{A456C158-B573-434B-A0B2-1F2D74456E14}" destId="{DD8B234E-88F8-4833-B255-172F190E6D0C}" srcOrd="0" destOrd="0" presId="urn:microsoft.com/office/officeart/2005/8/layout/vList5"/>
    <dgm:cxn modelId="{0DE10CDA-73F9-441F-8DF9-76353051854E}" type="presParOf" srcId="{DD8B234E-88F8-4833-B255-172F190E6D0C}" destId="{97216CC2-1DFA-4A82-966C-D1E3D2E51C16}" srcOrd="0" destOrd="0" presId="urn:microsoft.com/office/officeart/2005/8/layout/vList5"/>
    <dgm:cxn modelId="{D20F8CBC-9C16-4673-B004-DF6DC9B6C951}" type="presParOf" srcId="{DD8B234E-88F8-4833-B255-172F190E6D0C}" destId="{D8245871-CAF4-431B-950C-90C896D100CE}" srcOrd="1" destOrd="0" presId="urn:microsoft.com/office/officeart/2005/8/layout/vList5"/>
    <dgm:cxn modelId="{8DCD3463-DE17-462B-A4CB-22A67088840A}" type="presParOf" srcId="{A456C158-B573-434B-A0B2-1F2D74456E14}" destId="{E54C2B98-DC49-4C72-8F12-E0BA728CFDE6}" srcOrd="1" destOrd="0" presId="urn:microsoft.com/office/officeart/2005/8/layout/vList5"/>
    <dgm:cxn modelId="{4A66379C-7284-417B-9DC3-1CDBCC3FB4B7}" type="presParOf" srcId="{A456C158-B573-434B-A0B2-1F2D74456E14}" destId="{BEF0B29E-1BB8-4E41-B848-231F57122529}" srcOrd="2" destOrd="0" presId="urn:microsoft.com/office/officeart/2005/8/layout/vList5"/>
    <dgm:cxn modelId="{68A89D51-493E-459A-9B4F-53B5D18ADCF9}" type="presParOf" srcId="{BEF0B29E-1BB8-4E41-B848-231F57122529}" destId="{C08CDD0C-2D6B-4191-B774-51C3372AD3D4}" srcOrd="0" destOrd="0" presId="urn:microsoft.com/office/officeart/2005/8/layout/vList5"/>
    <dgm:cxn modelId="{1243ADC0-4984-45E7-80A2-55F362CB924F}" type="presParOf" srcId="{BEF0B29E-1BB8-4E41-B848-231F57122529}" destId="{3B8E60B0-A6E0-42D2-AD5C-3082C54E6F00}" srcOrd="1" destOrd="0" presId="urn:microsoft.com/office/officeart/2005/8/layout/vList5"/>
    <dgm:cxn modelId="{052C09D0-702A-47F6-B09C-3FF8AA9B8A60}" type="presParOf" srcId="{A456C158-B573-434B-A0B2-1F2D74456E14}" destId="{B4F74FAA-89CD-4CD2-86AF-C2FF1AA3D79B}" srcOrd="3" destOrd="0" presId="urn:microsoft.com/office/officeart/2005/8/layout/vList5"/>
    <dgm:cxn modelId="{8824521A-50A9-4875-9B72-2B84CDF2C1B9}" type="presParOf" srcId="{A456C158-B573-434B-A0B2-1F2D74456E14}" destId="{4E95A42E-5F59-4A57-B09F-F7CE0333EC44}" srcOrd="4" destOrd="0" presId="urn:microsoft.com/office/officeart/2005/8/layout/vList5"/>
    <dgm:cxn modelId="{9012A881-49D7-4076-8462-641865F7FA72}" type="presParOf" srcId="{4E95A42E-5F59-4A57-B09F-F7CE0333EC44}" destId="{68C45F2D-1C64-4502-AFDA-89FEE0847CCE}" srcOrd="0" destOrd="0" presId="urn:microsoft.com/office/officeart/2005/8/layout/vList5"/>
    <dgm:cxn modelId="{7B9F6FAF-9337-4FAB-ADC2-855BFC4035FC}" type="presParOf" srcId="{4E95A42E-5F59-4A57-B09F-F7CE0333EC44}" destId="{2FB5F355-81F6-42E2-BCA2-CC6797E2AE0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245871-CAF4-431B-950C-90C896D100CE}">
      <dsp:nvSpPr>
        <dsp:cNvPr id="0" name=""/>
        <dsp:cNvSpPr/>
      </dsp:nvSpPr>
      <dsp:spPr>
        <a:xfrm rot="5400000">
          <a:off x="5567684" y="-2432854"/>
          <a:ext cx="472248" cy="546240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Всплывающие окна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Получение официальных писем</a:t>
          </a:r>
          <a:endParaRPr lang="ru-RU" sz="1400" kern="1200" dirty="0"/>
        </a:p>
      </dsp:txBody>
      <dsp:txXfrm rot="-5400000">
        <a:off x="3072605" y="85278"/>
        <a:ext cx="5439355" cy="426142"/>
      </dsp:txXfrm>
    </dsp:sp>
    <dsp:sp modelId="{97216CC2-1DFA-4A82-966C-D1E3D2E51C16}">
      <dsp:nvSpPr>
        <dsp:cNvPr id="0" name=""/>
        <dsp:cNvSpPr/>
      </dsp:nvSpPr>
      <dsp:spPr>
        <a:xfrm>
          <a:off x="0" y="894"/>
          <a:ext cx="3072604" cy="5903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Каким образом хотелось бы получать информацию</a:t>
          </a:r>
          <a:endParaRPr lang="ru-RU" sz="1500" kern="1200" dirty="0"/>
        </a:p>
      </dsp:txBody>
      <dsp:txXfrm>
        <a:off x="28817" y="29711"/>
        <a:ext cx="3014970" cy="532676"/>
      </dsp:txXfrm>
    </dsp:sp>
    <dsp:sp modelId="{3B8E60B0-A6E0-42D2-AD5C-3082C54E6F00}">
      <dsp:nvSpPr>
        <dsp:cNvPr id="0" name=""/>
        <dsp:cNvSpPr/>
      </dsp:nvSpPr>
      <dsp:spPr>
        <a:xfrm rot="5400000">
          <a:off x="5567684" y="-1815328"/>
          <a:ext cx="472248" cy="546240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0503121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0503169 (0503769)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Пояснительная записка (текстовая часть)</a:t>
          </a:r>
          <a:endParaRPr lang="ru-RU" sz="1200" kern="1200" dirty="0"/>
        </a:p>
      </dsp:txBody>
      <dsp:txXfrm rot="-5400000">
        <a:off x="3072605" y="702804"/>
        <a:ext cx="5439355" cy="426142"/>
      </dsp:txXfrm>
    </dsp:sp>
    <dsp:sp modelId="{C08CDD0C-2D6B-4191-B774-51C3372AD3D4}">
      <dsp:nvSpPr>
        <dsp:cNvPr id="0" name=""/>
        <dsp:cNvSpPr/>
      </dsp:nvSpPr>
      <dsp:spPr>
        <a:xfrm>
          <a:off x="0" y="620720"/>
          <a:ext cx="3072604" cy="5903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Какие формы отчетности требуют дополнительных разъяснений</a:t>
          </a:r>
          <a:endParaRPr lang="ru-RU" sz="1500" kern="1200" dirty="0"/>
        </a:p>
      </dsp:txBody>
      <dsp:txXfrm>
        <a:off x="28817" y="649537"/>
        <a:ext cx="3014970" cy="532676"/>
      </dsp:txXfrm>
    </dsp:sp>
    <dsp:sp modelId="{2FB5F355-81F6-42E2-BCA2-CC6797E2AE00}">
      <dsp:nvSpPr>
        <dsp:cNvPr id="0" name=""/>
        <dsp:cNvSpPr/>
      </dsp:nvSpPr>
      <dsp:spPr>
        <a:xfrm rot="5400000">
          <a:off x="5567684" y="-1195501"/>
          <a:ext cx="472248" cy="546240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Сделать более доступным изложение контрольных соотношений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Предоставить возможность отмены отчетов на уровне субъекта отчетности</a:t>
          </a:r>
          <a:endParaRPr lang="ru-RU" sz="1200" kern="1200" dirty="0"/>
        </a:p>
      </dsp:txBody>
      <dsp:txXfrm rot="-5400000">
        <a:off x="3072605" y="1322631"/>
        <a:ext cx="5439355" cy="426142"/>
      </dsp:txXfrm>
    </dsp:sp>
    <dsp:sp modelId="{68C45F2D-1C64-4502-AFDA-89FEE0847CCE}">
      <dsp:nvSpPr>
        <dsp:cNvPr id="0" name=""/>
        <dsp:cNvSpPr/>
      </dsp:nvSpPr>
      <dsp:spPr>
        <a:xfrm>
          <a:off x="0" y="1240546"/>
          <a:ext cx="3072604" cy="5903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Пожелания</a:t>
          </a:r>
          <a:endParaRPr lang="ru-RU" sz="1500" kern="1200" dirty="0"/>
        </a:p>
      </dsp:txBody>
      <dsp:txXfrm>
        <a:off x="28817" y="1269363"/>
        <a:ext cx="3014970" cy="5326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AFBA-507D-40EF-8867-FA3E7FD72B2F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498A-0491-4BFF-AB35-C2DB66D849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157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AFBA-507D-40EF-8867-FA3E7FD72B2F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498A-0491-4BFF-AB35-C2DB66D849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440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AFBA-507D-40EF-8867-FA3E7FD72B2F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498A-0491-4BFF-AB35-C2DB66D849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998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AFBA-507D-40EF-8867-FA3E7FD72B2F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498A-0491-4BFF-AB35-C2DB66D849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974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AFBA-507D-40EF-8867-FA3E7FD72B2F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498A-0491-4BFF-AB35-C2DB66D849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869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AFBA-507D-40EF-8867-FA3E7FD72B2F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498A-0491-4BFF-AB35-C2DB66D849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7543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AFBA-507D-40EF-8867-FA3E7FD72B2F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498A-0491-4BFF-AB35-C2DB66D849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853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AFBA-507D-40EF-8867-FA3E7FD72B2F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498A-0491-4BFF-AB35-C2DB66D849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81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AFBA-507D-40EF-8867-FA3E7FD72B2F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498A-0491-4BFF-AB35-C2DB66D849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021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AFBA-507D-40EF-8867-FA3E7FD72B2F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498A-0491-4BFF-AB35-C2DB66D849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820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AFBA-507D-40EF-8867-FA3E7FD72B2F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498A-0491-4BFF-AB35-C2DB66D849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7440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7AFBA-507D-40EF-8867-FA3E7FD72B2F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2498A-0491-4BFF-AB35-C2DB66D849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416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Итоги формирования участниками бюджетного процесса бюджетной (бухгалтерской) отчетности на 01.10.2017 в подсистеме «Учет и отчетность» государственной интегрированной информационной системы управления общественными финансами «Электронный бюджет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»</a:t>
            </a:r>
            <a:r>
              <a:rPr lang="ru-RU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ru-RU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80112" y="5085184"/>
            <a:ext cx="3563888" cy="936104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С.А. Цёмка</a:t>
            </a:r>
          </a:p>
          <a:p>
            <a:pPr algn="l"/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Начальник отдела централизованной бухгалтерии УФК по Хабаровскому краю</a:t>
            </a:r>
            <a:endParaRPr lang="ru-RU" sz="1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2771800" y="6021288"/>
            <a:ext cx="3376464" cy="481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21.11.2017</a:t>
            </a:r>
            <a:endParaRPr lang="ru-RU" sz="1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88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670"/>
            <a:ext cx="9144000" cy="6858000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08720"/>
            <a:ext cx="8229600" cy="137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04864"/>
            <a:ext cx="823595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750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30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818" y="980727"/>
            <a:ext cx="8456613" cy="114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110173834"/>
              </p:ext>
            </p:extLst>
          </p:nvPr>
        </p:nvGraphicFramePr>
        <p:xfrm>
          <a:off x="286700" y="2060848"/>
          <a:ext cx="8347637" cy="5251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0752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670"/>
            <a:ext cx="9144000" cy="6858000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1152128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Формы отчетности, вызывающие наибольшее затруднение при составлении у финансово-бухгалтерских служб</a:t>
            </a:r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964353"/>
            <a:ext cx="8388932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dirty="0" smtClean="0"/>
              <a:t>Форма </a:t>
            </a:r>
            <a:r>
              <a:rPr lang="ru-RU" sz="1300" dirty="0"/>
              <a:t>0503128: объем принятых бюджетных обязательств по заработной плате не соответствует объему лимитов бюджетных обязательств;</a:t>
            </a:r>
          </a:p>
          <a:p>
            <a:r>
              <a:rPr lang="ru-RU" sz="1300" dirty="0" smtClean="0"/>
              <a:t>Форма </a:t>
            </a:r>
            <a:r>
              <a:rPr lang="ru-RU" sz="1300" dirty="0"/>
              <a:t>0503164: структура показателей кода счета не соответствует установленным требованиям (без </a:t>
            </a:r>
            <a:r>
              <a:rPr lang="ru-RU" sz="1300" dirty="0" err="1"/>
              <a:t>группировочного</a:t>
            </a:r>
            <a:r>
              <a:rPr lang="ru-RU" sz="1300" dirty="0"/>
              <a:t> кода по бюджетной классификации доходов бюджета)</a:t>
            </a:r>
          </a:p>
          <a:p>
            <a:r>
              <a:rPr lang="ru-RU" sz="1300" dirty="0" smtClean="0"/>
              <a:t>Форма </a:t>
            </a:r>
            <a:r>
              <a:rPr lang="ru-RU" sz="1300" dirty="0"/>
              <a:t>0503127: данные раздела 2 графы 5 не соответствуют данным отчета о состоянии лицевого счета получателя.  </a:t>
            </a:r>
          </a:p>
          <a:p>
            <a:r>
              <a:rPr lang="ru-RU" sz="1300" dirty="0" smtClean="0"/>
              <a:t>Форма </a:t>
            </a:r>
            <a:r>
              <a:rPr lang="ru-RU" sz="1300" dirty="0"/>
              <a:t>0503779: остаток средств на конец отчетного периода не соответствует показателям 20 и 21 счетов, неверна структура номера лицевого счета;  </a:t>
            </a:r>
          </a:p>
          <a:p>
            <a:r>
              <a:rPr lang="ru-RU" sz="1300" dirty="0" smtClean="0"/>
              <a:t>Форма </a:t>
            </a:r>
            <a:r>
              <a:rPr lang="ru-RU" sz="1300" dirty="0"/>
              <a:t>0503738 «не отражены в объеме утвержденных ЛБО обязательства по оплате труда».</a:t>
            </a:r>
          </a:p>
          <a:p>
            <a:r>
              <a:rPr lang="ru-RU" sz="1300" dirty="0" smtClean="0"/>
              <a:t>Форма </a:t>
            </a:r>
            <a:r>
              <a:rPr lang="ru-RU" sz="1300" dirty="0"/>
              <a:t>0503169: отражены неверные коды счетов </a:t>
            </a:r>
            <a:r>
              <a:rPr lang="ru-RU" sz="1300"/>
              <a:t>бюджетного </a:t>
            </a:r>
            <a:r>
              <a:rPr lang="ru-RU" sz="1300" smtClean="0"/>
              <a:t>учета</a:t>
            </a:r>
          </a:p>
          <a:p>
            <a:r>
              <a:rPr lang="ru-RU" sz="1300" smtClean="0"/>
              <a:t>Форма </a:t>
            </a:r>
            <a:r>
              <a:rPr lang="ru-RU" sz="1300" dirty="0"/>
              <a:t>0503192: отражен остаток дебиторской задолженности по бюджетному обязательству  на сумму менее 300 млн. руб.</a:t>
            </a:r>
          </a:p>
          <a:p>
            <a:r>
              <a:rPr lang="ru-RU" sz="1300" dirty="0" smtClean="0"/>
              <a:t>Форма 0503160 (0503760) текстовая часть:</a:t>
            </a:r>
            <a:endParaRPr lang="ru-RU" sz="1300" dirty="0"/>
          </a:p>
          <a:p>
            <a:r>
              <a:rPr lang="ru-RU" sz="1300" dirty="0"/>
              <a:t>- нет данных по организационной структуре субъекта бюджетной отчетности,  результатах деятельности субъекта отчетности,  анализа отчета исполнении бюджета субъектом бюджетной </a:t>
            </a:r>
            <a:r>
              <a:rPr lang="ru-RU" sz="1300" dirty="0" smtClean="0"/>
              <a:t>отчетности:</a:t>
            </a:r>
            <a:endParaRPr lang="ru-RU" sz="1300" dirty="0"/>
          </a:p>
          <a:p>
            <a:r>
              <a:rPr lang="ru-RU" sz="1300" dirty="0"/>
              <a:t>- отсутствуют пояснения к форме 0503738 в части превышения принятых денежных обязательств  над принятыми обязательствами</a:t>
            </a:r>
          </a:p>
          <a:p>
            <a:r>
              <a:rPr lang="ru-RU" sz="1300" dirty="0"/>
              <a:t>- отсутствуют пояснения к форме 0503169, 0503769 (дебиторская задолженность) в части сумм уменьшения дебиторской задолженности при наличии показателей в графе 6 по коду 206, несоответствия показателей графы 8 графе 7. </a:t>
            </a:r>
          </a:p>
          <a:p>
            <a:r>
              <a:rPr lang="ru-RU" sz="1300" dirty="0"/>
              <a:t>- отсутствуют пояснения к форме 0503169, 0503769 (кредиторская задолженность) в части увеличения кредиторской задолженности при наличии несоответствия показателей графы 6 графе 5.</a:t>
            </a:r>
          </a:p>
        </p:txBody>
      </p:sp>
    </p:spTree>
    <p:extLst>
      <p:ext uri="{BB962C8B-B14F-4D97-AF65-F5344CB8AC3E}">
        <p14:creationId xmlns:p14="http://schemas.microsoft.com/office/powerpoint/2010/main" val="380295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670"/>
            <a:ext cx="9144000" cy="6858000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08720"/>
            <a:ext cx="8340725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737108"/>
              </p:ext>
            </p:extLst>
          </p:nvPr>
        </p:nvGraphicFramePr>
        <p:xfrm>
          <a:off x="395536" y="2225610"/>
          <a:ext cx="8496943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0488"/>
                <a:gridCol w="2048370"/>
                <a:gridCol w="1537885"/>
                <a:gridCol w="1800200"/>
              </a:tblGrid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Вопрос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Полностью или скорее удовлетворен(а)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Скорее не удовлетворен(а)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Не взаимодействовал(а)</a:t>
                      </a:r>
                      <a:endParaRPr kumimoji="0" lang="ru-RU" sz="1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</a:endParaRPr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Насколько Вы удовлетворены взаимодействием с сотрудниками ТОФК при решении вопросов о работоспособности подсистемы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80 %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14 %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Насколько Вы удовлетворены взаимодействием с сотрудниками ТОФК в части методологической поддержки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84 %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14 %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568473800"/>
              </p:ext>
            </p:extLst>
          </p:nvPr>
        </p:nvGraphicFramePr>
        <p:xfrm>
          <a:off x="323528" y="4653136"/>
          <a:ext cx="8535013" cy="1831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81891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670"/>
            <a:ext cx="9144000" cy="6858000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971600" y="3645024"/>
            <a:ext cx="7772400" cy="115212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Спасибо за внимание!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5379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УФ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УФК</Template>
  <TotalTime>530</TotalTime>
  <Words>376</Words>
  <Application>Microsoft Office PowerPoint</Application>
  <PresentationFormat>Экран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шаблон УФК</vt:lpstr>
      <vt:lpstr>Итоги формирования участниками бюджетного процесса бюджетной (бухгалтерской) отчетности на 01.10.2017 в подсистеме «Учет и отчетность» государственной интегрированной информационной системы управления общественными финансами «Электронный бюджет» </vt:lpstr>
      <vt:lpstr>Презентация PowerPoint</vt:lpstr>
      <vt:lpstr>Презентация PowerPoint</vt:lpstr>
      <vt:lpstr>Формы отчетности, вызывающие наибольшее затруднение при составлении у финансово-бухгалтерских служб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Текущие вопросы представления участниками бюджетного процесса бюджетной (бухгалтерской) отчетности в подсистеме «Учет и отчетность» государственной интегрированной информационной системы управления общественными финансами «Электронный бюджет»</dc:title>
  <dc:creator>del</dc:creator>
  <cp:lastModifiedBy>Россошанская Наталья Владимировна</cp:lastModifiedBy>
  <cp:revision>46</cp:revision>
  <dcterms:created xsi:type="dcterms:W3CDTF">2017-07-11T02:56:05Z</dcterms:created>
  <dcterms:modified xsi:type="dcterms:W3CDTF">2017-11-22T11:04:47Z</dcterms:modified>
</cp:coreProperties>
</file>