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59" r:id="rId2"/>
    <p:sldId id="466" r:id="rId3"/>
    <p:sldId id="467" r:id="rId4"/>
    <p:sldId id="468" r:id="rId5"/>
  </p:sldIdLst>
  <p:sldSz cx="12801600" cy="9601200" type="A3"/>
  <p:notesSz cx="6645275" cy="9775825"/>
  <p:embeddedFontLst>
    <p:embeddedFont>
      <p:font typeface="Calibri Light" panose="020B0604020202020204" charset="0"/>
      <p:regular r:id="rId8"/>
      <p:italic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54845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109690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64535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219380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742256" algn="l" defTabSz="109690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3290707" algn="l" defTabSz="109690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839158" algn="l" defTabSz="109690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4387609" algn="l" defTabSz="109690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FF99"/>
    <a:srgbClr val="D2DEEF"/>
    <a:srgbClr val="4EA7C5"/>
    <a:srgbClr val="E6E6E6"/>
    <a:srgbClr val="EAEFF7"/>
    <a:srgbClr val="DBDBDB"/>
    <a:srgbClr val="57AAC5"/>
    <a:srgbClr val="3798BB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2" autoAdjust="0"/>
    <p:restoredTop sz="71280" autoAdjust="0"/>
  </p:normalViewPr>
  <p:slideViewPr>
    <p:cSldViewPr snapToGrid="0">
      <p:cViewPr varScale="1">
        <p:scale>
          <a:sx n="70" d="100"/>
          <a:sy n="70" d="100"/>
        </p:scale>
        <p:origin x="-1134" y="-90"/>
      </p:cViewPr>
      <p:guideLst>
        <p:guide orient="horz" pos="5580"/>
        <p:guide pos="17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63963" y="0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912F2-403C-411E-A512-5B7594584F3E}" type="datetimeFigureOut">
              <a:rPr lang="ru-RU" smtClean="0"/>
              <a:t>28.08.2017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63963" y="9285288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BF0B9-C4FF-4D7D-9342-F760E6A90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060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0343" cy="489339"/>
          </a:xfrm>
          <a:prstGeom prst="rect">
            <a:avLst/>
          </a:prstGeom>
        </p:spPr>
        <p:txBody>
          <a:bodyPr vert="horz" lIns="90044" tIns="45022" rIns="90044" bIns="4502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3380" y="2"/>
            <a:ext cx="2880343" cy="489339"/>
          </a:xfrm>
          <a:prstGeom prst="rect">
            <a:avLst/>
          </a:prstGeom>
        </p:spPr>
        <p:txBody>
          <a:bodyPr vert="horz" lIns="90044" tIns="45022" rIns="90044" bIns="45022" rtlCol="0"/>
          <a:lstStyle>
            <a:lvl1pPr algn="r">
              <a:defRPr sz="1200"/>
            </a:lvl1pPr>
          </a:lstStyle>
          <a:p>
            <a:fld id="{364AC6B0-C38D-44B3-B1E5-026FABB06AC7}" type="datetimeFigureOut">
              <a:rPr lang="ru-RU" smtClean="0"/>
              <a:pPr/>
              <a:t>28.08.2017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31838"/>
            <a:ext cx="4889500" cy="3668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44" tIns="45022" rIns="90044" bIns="4502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219" y="4643244"/>
            <a:ext cx="5316841" cy="4399356"/>
          </a:xfrm>
          <a:prstGeom prst="rect">
            <a:avLst/>
          </a:prstGeom>
        </p:spPr>
        <p:txBody>
          <a:bodyPr vert="horz" lIns="90044" tIns="45022" rIns="90044" bIns="4502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4926"/>
            <a:ext cx="2880343" cy="489338"/>
          </a:xfrm>
          <a:prstGeom prst="rect">
            <a:avLst/>
          </a:prstGeom>
        </p:spPr>
        <p:txBody>
          <a:bodyPr vert="horz" lIns="90044" tIns="45022" rIns="90044" bIns="4502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3380" y="9284926"/>
            <a:ext cx="2880343" cy="489338"/>
          </a:xfrm>
          <a:prstGeom prst="rect">
            <a:avLst/>
          </a:prstGeom>
        </p:spPr>
        <p:txBody>
          <a:bodyPr vert="horz" lIns="90044" tIns="45022" rIns="90044" bIns="45022" rtlCol="0" anchor="b"/>
          <a:lstStyle>
            <a:lvl1pPr algn="r">
              <a:defRPr sz="1200"/>
            </a:lvl1pPr>
          </a:lstStyle>
          <a:p>
            <a:fld id="{C608DC69-DD7A-435E-BB76-5052C14525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30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69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8451" algn="l" defTabSz="10969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96902" algn="l" defTabSz="10969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45353" algn="l" defTabSz="10969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93804" algn="l" defTabSz="10969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42256" algn="l" defTabSz="10969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90707" algn="l" defTabSz="10969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39158" algn="l" defTabSz="10969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87609" algn="l" defTabSz="10969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0200" y="1571310"/>
            <a:ext cx="9601200" cy="334264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900"/>
            </a:lvl1pPr>
            <a:lvl2pPr marL="548451" indent="0" algn="ctr">
              <a:buNone/>
              <a:defRPr sz="2400"/>
            </a:lvl2pPr>
            <a:lvl3pPr marL="1096902" indent="0" algn="ctr">
              <a:buNone/>
              <a:defRPr sz="2200"/>
            </a:lvl3pPr>
            <a:lvl4pPr marL="1645353" indent="0" algn="ctr">
              <a:buNone/>
              <a:defRPr sz="1900"/>
            </a:lvl4pPr>
            <a:lvl5pPr marL="2193804" indent="0" algn="ctr">
              <a:buNone/>
              <a:defRPr sz="1900"/>
            </a:lvl5pPr>
            <a:lvl6pPr marL="2742256" indent="0" algn="ctr">
              <a:buNone/>
              <a:defRPr sz="1900"/>
            </a:lvl6pPr>
            <a:lvl7pPr marL="3290707" indent="0" algn="ctr">
              <a:buNone/>
              <a:defRPr sz="1900"/>
            </a:lvl7pPr>
            <a:lvl8pPr marL="3839158" indent="0" algn="ctr">
              <a:buNone/>
              <a:defRPr sz="1900"/>
            </a:lvl8pPr>
            <a:lvl9pPr marL="4387609" indent="0" algn="ctr">
              <a:buNone/>
              <a:defRPr sz="1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61145" y="511177"/>
            <a:ext cx="2760345" cy="8136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80110" y="511177"/>
            <a:ext cx="8121015" cy="8136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3443" y="2393636"/>
            <a:ext cx="11041380" cy="399383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54845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690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6453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19380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274225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29070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383915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3876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1779" y="2353631"/>
            <a:ext cx="5415676" cy="1153477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451" indent="0">
              <a:buNone/>
              <a:defRPr sz="2400" b="1"/>
            </a:lvl2pPr>
            <a:lvl3pPr marL="1096902" indent="0">
              <a:buNone/>
              <a:defRPr sz="2200" b="1"/>
            </a:lvl3pPr>
            <a:lvl4pPr marL="1645353" indent="0">
              <a:buNone/>
              <a:defRPr sz="1900" b="1"/>
            </a:lvl4pPr>
            <a:lvl5pPr marL="2193804" indent="0">
              <a:buNone/>
              <a:defRPr sz="1900" b="1"/>
            </a:lvl5pPr>
            <a:lvl6pPr marL="2742256" indent="0">
              <a:buNone/>
              <a:defRPr sz="1900" b="1"/>
            </a:lvl6pPr>
            <a:lvl7pPr marL="3290707" indent="0">
              <a:buNone/>
              <a:defRPr sz="1900" b="1"/>
            </a:lvl7pPr>
            <a:lvl8pPr marL="3839158" indent="0">
              <a:buNone/>
              <a:defRPr sz="1900" b="1"/>
            </a:lvl8pPr>
            <a:lvl9pPr marL="438760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81779" y="3507107"/>
            <a:ext cx="5415676" cy="51584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80810" y="2353631"/>
            <a:ext cx="5442347" cy="1153477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451" indent="0">
              <a:buNone/>
              <a:defRPr sz="2400" b="1"/>
            </a:lvl2pPr>
            <a:lvl3pPr marL="1096902" indent="0">
              <a:buNone/>
              <a:defRPr sz="2200" b="1"/>
            </a:lvl3pPr>
            <a:lvl4pPr marL="1645353" indent="0">
              <a:buNone/>
              <a:defRPr sz="1900" b="1"/>
            </a:lvl4pPr>
            <a:lvl5pPr marL="2193804" indent="0">
              <a:buNone/>
              <a:defRPr sz="1900" b="1"/>
            </a:lvl5pPr>
            <a:lvl6pPr marL="2742256" indent="0">
              <a:buNone/>
              <a:defRPr sz="1900" b="1"/>
            </a:lvl6pPr>
            <a:lvl7pPr marL="3290707" indent="0">
              <a:buNone/>
              <a:defRPr sz="1900" b="1"/>
            </a:lvl7pPr>
            <a:lvl8pPr marL="3839158" indent="0">
              <a:buNone/>
              <a:defRPr sz="1900" b="1"/>
            </a:lvl8pPr>
            <a:lvl9pPr marL="438760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80810" y="3507107"/>
            <a:ext cx="5442347" cy="51584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81" y="640081"/>
            <a:ext cx="4128849" cy="2240280"/>
          </a:xfrm>
        </p:spPr>
        <p:txBody>
          <a:bodyPr anchor="b"/>
          <a:lstStyle>
            <a:lvl1pPr>
              <a:defRPr sz="3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4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1781" y="2880361"/>
            <a:ext cx="4128849" cy="5336225"/>
          </a:xfrm>
        </p:spPr>
        <p:txBody>
          <a:bodyPr/>
          <a:lstStyle>
            <a:lvl1pPr marL="0" indent="0">
              <a:buNone/>
              <a:defRPr sz="1900"/>
            </a:lvl1pPr>
            <a:lvl2pPr marL="548451" indent="0">
              <a:buNone/>
              <a:defRPr sz="1600"/>
            </a:lvl2pPr>
            <a:lvl3pPr marL="1096902" indent="0">
              <a:buNone/>
              <a:defRPr sz="1400"/>
            </a:lvl3pPr>
            <a:lvl4pPr marL="1645353" indent="0">
              <a:buNone/>
              <a:defRPr sz="1200"/>
            </a:lvl4pPr>
            <a:lvl5pPr marL="2193804" indent="0">
              <a:buNone/>
              <a:defRPr sz="1200"/>
            </a:lvl5pPr>
            <a:lvl6pPr marL="2742256" indent="0">
              <a:buNone/>
              <a:defRPr sz="1200"/>
            </a:lvl6pPr>
            <a:lvl7pPr marL="3290707" indent="0">
              <a:buNone/>
              <a:defRPr sz="1200"/>
            </a:lvl7pPr>
            <a:lvl8pPr marL="3839158" indent="0">
              <a:buNone/>
              <a:defRPr sz="1200"/>
            </a:lvl8pPr>
            <a:lvl9pPr marL="4387609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81" y="640081"/>
            <a:ext cx="4128849" cy="2240280"/>
          </a:xfrm>
        </p:spPr>
        <p:txBody>
          <a:bodyPr anchor="b"/>
          <a:lstStyle>
            <a:lvl1pPr>
              <a:defRPr sz="3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4"/>
          </a:xfrm>
        </p:spPr>
        <p:txBody>
          <a:bodyPr rtlCol="0">
            <a:normAutofit/>
          </a:bodyPr>
          <a:lstStyle>
            <a:lvl1pPr marL="0" indent="0">
              <a:buNone/>
              <a:defRPr sz="3800"/>
            </a:lvl1pPr>
            <a:lvl2pPr marL="548451" indent="0">
              <a:buNone/>
              <a:defRPr sz="3400"/>
            </a:lvl2pPr>
            <a:lvl3pPr marL="1096902" indent="0">
              <a:buNone/>
              <a:defRPr sz="2900"/>
            </a:lvl3pPr>
            <a:lvl4pPr marL="1645353" indent="0">
              <a:buNone/>
              <a:defRPr sz="2400"/>
            </a:lvl4pPr>
            <a:lvl5pPr marL="2193804" indent="0">
              <a:buNone/>
              <a:defRPr sz="2400"/>
            </a:lvl5pPr>
            <a:lvl6pPr marL="2742256" indent="0">
              <a:buNone/>
              <a:defRPr sz="2400"/>
            </a:lvl6pPr>
            <a:lvl7pPr marL="3290707" indent="0">
              <a:buNone/>
              <a:defRPr sz="2400"/>
            </a:lvl7pPr>
            <a:lvl8pPr marL="3839158" indent="0">
              <a:buNone/>
              <a:defRPr sz="2400"/>
            </a:lvl8pPr>
            <a:lvl9pPr marL="4387609" indent="0">
              <a:buNone/>
              <a:defRPr sz="24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1781" y="2880361"/>
            <a:ext cx="4128849" cy="5336225"/>
          </a:xfrm>
        </p:spPr>
        <p:txBody>
          <a:bodyPr/>
          <a:lstStyle>
            <a:lvl1pPr marL="0" indent="0">
              <a:buNone/>
              <a:defRPr sz="1900"/>
            </a:lvl1pPr>
            <a:lvl2pPr marL="548451" indent="0">
              <a:buNone/>
              <a:defRPr sz="1600"/>
            </a:lvl2pPr>
            <a:lvl3pPr marL="1096902" indent="0">
              <a:buNone/>
              <a:defRPr sz="1400"/>
            </a:lvl3pPr>
            <a:lvl4pPr marL="1645353" indent="0">
              <a:buNone/>
              <a:defRPr sz="1200"/>
            </a:lvl4pPr>
            <a:lvl5pPr marL="2193804" indent="0">
              <a:buNone/>
              <a:defRPr sz="1200"/>
            </a:lvl5pPr>
            <a:lvl6pPr marL="2742256" indent="0">
              <a:buNone/>
              <a:defRPr sz="1200"/>
            </a:lvl6pPr>
            <a:lvl7pPr marL="3290707" indent="0">
              <a:buNone/>
              <a:defRPr sz="1200"/>
            </a:lvl7pPr>
            <a:lvl8pPr marL="3839158" indent="0">
              <a:buNone/>
              <a:defRPr sz="1200"/>
            </a:lvl8pPr>
            <a:lvl9pPr marL="4387609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9691" tIns="54844" rIns="109691" bIns="54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80110" y="2555875"/>
            <a:ext cx="11041380" cy="609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9691" tIns="54844" rIns="109691" bIns="54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80110" y="8898895"/>
            <a:ext cx="2880360" cy="511175"/>
          </a:xfrm>
          <a:prstGeom prst="rect">
            <a:avLst/>
          </a:prstGeom>
        </p:spPr>
        <p:txBody>
          <a:bodyPr vert="horz" lIns="109691" tIns="54844" rIns="109691" bIns="5484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240530" y="8898895"/>
            <a:ext cx="4320540" cy="511175"/>
          </a:xfrm>
          <a:prstGeom prst="rect">
            <a:avLst/>
          </a:prstGeom>
        </p:spPr>
        <p:txBody>
          <a:bodyPr vert="horz" lIns="109691" tIns="54844" rIns="109691" bIns="5484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41130" y="8898895"/>
            <a:ext cx="2880360" cy="511175"/>
          </a:xfrm>
          <a:prstGeom prst="rect">
            <a:avLst/>
          </a:prstGeom>
        </p:spPr>
        <p:txBody>
          <a:bodyPr vert="horz" lIns="109691" tIns="54844" rIns="109691" bIns="5484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5pPr>
      <a:lvl6pPr marL="548451" algn="l" rtl="0" fontAlgn="base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6pPr>
      <a:lvl7pPr marL="1096902" algn="l" rtl="0" fontAlgn="base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7pPr>
      <a:lvl8pPr marL="1645353" algn="l" rtl="0" fontAlgn="base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8pPr>
      <a:lvl9pPr marL="2193804" algn="l" rtl="0" fontAlgn="base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9pPr>
    </p:titleStyle>
    <p:bodyStyle>
      <a:lvl1pPr marL="274226" indent="-274226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22677" indent="-274226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128" indent="-274226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579" indent="-274226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030" indent="-274226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6481" indent="-274226" algn="l" defTabSz="1096902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564931" indent="-274226" algn="l" defTabSz="1096902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113382" indent="-274226" algn="l" defTabSz="1096902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661835" indent="-274226" algn="l" defTabSz="1096902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9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451" algn="l" defTabSz="10969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902" algn="l" defTabSz="10969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353" algn="l" defTabSz="10969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3804" algn="l" defTabSz="10969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2256" algn="l" defTabSz="10969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0707" algn="l" defTabSz="10969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158" algn="l" defTabSz="10969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7609" algn="l" defTabSz="109690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874578" y="8942122"/>
            <a:ext cx="2880360" cy="511175"/>
          </a:xfrm>
        </p:spPr>
        <p:txBody>
          <a:bodyPr/>
          <a:lstStyle/>
          <a:p>
            <a:pPr>
              <a:defRPr/>
            </a:pPr>
            <a:fld id="{E1403C69-53F1-4852-B303-3047E484E77A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 rot="5400000">
            <a:off x="624333" y="1490750"/>
            <a:ext cx="2123391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КОНТРАКТАЦИЯ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46134" y="3486950"/>
            <a:ext cx="674624" cy="132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 rot="5400000">
            <a:off x="3750793" y="833993"/>
            <a:ext cx="665309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 1 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 rot="5400000">
            <a:off x="3767447" y="1609178"/>
            <a:ext cx="632000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 rot="5400000">
            <a:off x="3799491" y="2375404"/>
            <a:ext cx="567909" cy="222191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 rot="5400000">
            <a:off x="10494938" y="1723206"/>
            <a:ext cx="2047537" cy="1832858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 rot="5400000">
            <a:off x="7113578" y="1798847"/>
            <a:ext cx="2233347" cy="1771043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Головной исполнитель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276483" y="2597077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Скругленный прямоугольник 21"/>
          <p:cNvSpPr/>
          <p:nvPr/>
        </p:nvSpPr>
        <p:spPr>
          <a:xfrm rot="5400000">
            <a:off x="587489" y="4561084"/>
            <a:ext cx="2197079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 rot="5400000">
            <a:off x="3811019" y="3829219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ПБС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 rot="5400000">
            <a:off x="3856993" y="4581705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ПБС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 rot="5400000">
            <a:off x="3856993" y="5341250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ПБС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92938" y="3491800"/>
            <a:ext cx="674624" cy="132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181393" y="3340634"/>
            <a:ext cx="674624" cy="132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Скругленный прямоугольник 34"/>
          <p:cNvSpPr/>
          <p:nvPr/>
        </p:nvSpPr>
        <p:spPr>
          <a:xfrm rot="5400000">
            <a:off x="7867335" y="3753875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 rot="5400000">
            <a:off x="7869344" y="4541328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 rot="5400000">
            <a:off x="7869344" y="5322516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 rot="5400000">
            <a:off x="11034978" y="3686872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 rot="5400000">
            <a:off x="11034978" y="4541327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 rot="5400000">
            <a:off x="11034974" y="5246541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 rot="5400000">
            <a:off x="5577427" y="2071135"/>
            <a:ext cx="1855356" cy="11860068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algn="ctr"/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заключении головным исполнителем </a:t>
            </a:r>
            <a:r>
              <a:rPr lang="ru-RU" sz="2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с одним поставщиком, условиями </a:t>
            </a:r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предусмотрена </a:t>
            </a:r>
            <a:r>
              <a:rPr lang="ru-RU" sz="2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оптовая закупка сырья, материалов, комплектующих изделий, </a:t>
            </a:r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исполнения нескольких государственных контрактов по </a:t>
            </a:r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ГОЗ, </a:t>
            </a:r>
            <a:r>
              <a:rPr lang="ru-RU" sz="2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условиями контракта </a:t>
            </a:r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</a:t>
            </a:r>
            <a:r>
              <a:rPr lang="ru-RU" sz="2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предусмотрено соответствующее пропорциональное распределение затрат на каждый государственный контракт по ГОЗ с указанием идентификаторов государственных контрактов по </a:t>
            </a:r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ГОЗ</a:t>
            </a:r>
            <a:endParaRPr lang="ru-RU" sz="20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 rot="5400000">
            <a:off x="5548397" y="1462087"/>
            <a:ext cx="662822" cy="87403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66063" y="149203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Скругленный прямоугольник 43"/>
          <p:cNvSpPr/>
          <p:nvPr/>
        </p:nvSpPr>
        <p:spPr>
          <a:xfrm rot="5400000">
            <a:off x="5538103" y="2200314"/>
            <a:ext cx="662822" cy="943734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66064" y="233824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Скругленный прямоугольник 47"/>
          <p:cNvSpPr/>
          <p:nvPr/>
        </p:nvSpPr>
        <p:spPr>
          <a:xfrm rot="5400000">
            <a:off x="5548398" y="3006442"/>
            <a:ext cx="662822" cy="943734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66065" y="3043991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Скругленный прямоугольник 49"/>
          <p:cNvSpPr/>
          <p:nvPr/>
        </p:nvSpPr>
        <p:spPr>
          <a:xfrm rot="5400000">
            <a:off x="9538730" y="1505402"/>
            <a:ext cx="662822" cy="1201270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sz="1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</a:t>
            </a:r>
            <a:endParaRPr lang="ru-RU" sz="16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05436" y="4485472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32348" y="524577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32349" y="613675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119996" y="441754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143787" y="5226265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145797" y="6026959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45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874578" y="8942122"/>
            <a:ext cx="2880360" cy="511175"/>
          </a:xfrm>
        </p:spPr>
        <p:txBody>
          <a:bodyPr/>
          <a:lstStyle/>
          <a:p>
            <a:pPr>
              <a:defRPr/>
            </a:pPr>
            <a:fld id="{E1403C69-53F1-4852-B303-3047E484E77A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 rot="5400000">
            <a:off x="624333" y="1490750"/>
            <a:ext cx="2123391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КОНТРАКТАЦИЯ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46134" y="3486950"/>
            <a:ext cx="674624" cy="132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 rot="5400000">
            <a:off x="3750793" y="833993"/>
            <a:ext cx="665309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 1 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 rot="5400000">
            <a:off x="3767447" y="1609178"/>
            <a:ext cx="632000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 rot="5400000">
            <a:off x="3799491" y="2375404"/>
            <a:ext cx="567909" cy="222191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 rot="5400000">
            <a:off x="10494938" y="1723206"/>
            <a:ext cx="2047537" cy="1832858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 rot="5400000">
            <a:off x="7113578" y="1798847"/>
            <a:ext cx="2233347" cy="1771043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Головной исполнитель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276483" y="2597077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Скругленный прямоугольник 21"/>
          <p:cNvSpPr/>
          <p:nvPr/>
        </p:nvSpPr>
        <p:spPr>
          <a:xfrm rot="5400000">
            <a:off x="587489" y="4561084"/>
            <a:ext cx="2197079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 rot="5400000">
            <a:off x="3811019" y="3829219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ПБС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 rot="5400000">
            <a:off x="3856993" y="4581705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ПБС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 rot="5400000">
            <a:off x="3856993" y="5341250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ПБС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92938" y="3491800"/>
            <a:ext cx="674624" cy="132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181393" y="3340634"/>
            <a:ext cx="674624" cy="132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Скругленный прямоугольник 34"/>
          <p:cNvSpPr/>
          <p:nvPr/>
        </p:nvSpPr>
        <p:spPr>
          <a:xfrm rot="5400000">
            <a:off x="7867335" y="3753875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 rot="5400000">
            <a:off x="7869344" y="4541328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 rot="5400000">
            <a:off x="7869344" y="5322516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 rot="5400000">
            <a:off x="10193203" y="4528646"/>
            <a:ext cx="2261955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условии возможности отражения на одном ЛС средств по нескольким ИГК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 rot="5400000">
            <a:off x="5577427" y="2071135"/>
            <a:ext cx="1855356" cy="11860068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algn="ctr"/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заключении головным исполнителем </a:t>
            </a:r>
            <a:r>
              <a:rPr lang="ru-RU" sz="2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с одним поставщиком, условиями </a:t>
            </a:r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предусмотрена </a:t>
            </a:r>
            <a:r>
              <a:rPr lang="ru-RU" sz="2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оптовая закупка сырья, материалов, комплектующих изделий, </a:t>
            </a:r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исполнения нескольких государственных контрактов по </a:t>
            </a:r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ГОЗ, </a:t>
            </a:r>
            <a:r>
              <a:rPr lang="ru-RU" sz="2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условиями контракта </a:t>
            </a:r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</a:t>
            </a:r>
            <a:r>
              <a:rPr lang="ru-RU" sz="2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предусмотрено соответствующее пропорциональное распределение затрат на каждый государственный контракт по ГОЗ с указанием идентификаторов государственных контрактов по </a:t>
            </a:r>
            <a:r>
              <a:rPr 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ГОЗ</a:t>
            </a:r>
            <a:endParaRPr lang="ru-RU" sz="20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 rot="5400000">
            <a:off x="5548397" y="1462087"/>
            <a:ext cx="662822" cy="87403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66063" y="149203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Скругленный прямоугольник 43"/>
          <p:cNvSpPr/>
          <p:nvPr/>
        </p:nvSpPr>
        <p:spPr>
          <a:xfrm rot="5400000">
            <a:off x="5538103" y="2200314"/>
            <a:ext cx="662822" cy="943734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66064" y="233824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Скругленный прямоугольник 47"/>
          <p:cNvSpPr/>
          <p:nvPr/>
        </p:nvSpPr>
        <p:spPr>
          <a:xfrm rot="5400000">
            <a:off x="5548398" y="3006442"/>
            <a:ext cx="662822" cy="943734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66065" y="3043991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Скругленный прямоугольник 49"/>
          <p:cNvSpPr/>
          <p:nvPr/>
        </p:nvSpPr>
        <p:spPr>
          <a:xfrm rot="5400000">
            <a:off x="9538730" y="1505402"/>
            <a:ext cx="662822" cy="1201270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sz="1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</a:t>
            </a:r>
            <a:endParaRPr lang="ru-RU" sz="16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05436" y="4485472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32348" y="524577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32349" y="613675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119996" y="441754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143787" y="5226265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145797" y="6026959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418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874578" y="8942122"/>
            <a:ext cx="2880360" cy="511175"/>
          </a:xfrm>
        </p:spPr>
        <p:txBody>
          <a:bodyPr/>
          <a:lstStyle/>
          <a:p>
            <a:pPr>
              <a:defRPr/>
            </a:pPr>
            <a:fld id="{E1403C69-53F1-4852-B303-3047E484E77A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 rot="5400000">
            <a:off x="624333" y="1490750"/>
            <a:ext cx="2123391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КОНТРАКТАЦИЯ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46134" y="3486950"/>
            <a:ext cx="674624" cy="132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 rot="5400000">
            <a:off x="3750793" y="833993"/>
            <a:ext cx="665309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 1 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 rot="5400000">
            <a:off x="3767447" y="1609178"/>
            <a:ext cx="632000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 rot="5400000">
            <a:off x="3799491" y="2375404"/>
            <a:ext cx="567909" cy="222191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 rot="5400000">
            <a:off x="10494938" y="1723206"/>
            <a:ext cx="2047537" cy="1832858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 rot="5400000">
            <a:off x="7113578" y="1798847"/>
            <a:ext cx="2233347" cy="1771043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Головной исполнитель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276483" y="2597077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Скругленный прямоугольник 21"/>
          <p:cNvSpPr/>
          <p:nvPr/>
        </p:nvSpPr>
        <p:spPr>
          <a:xfrm rot="5400000">
            <a:off x="587489" y="4561084"/>
            <a:ext cx="2197079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 rot="5400000">
            <a:off x="3811019" y="3829219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ПБС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 rot="5400000">
            <a:off x="3856993" y="4581705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ПБС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 rot="5400000">
            <a:off x="3856993" y="5341250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ПБС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92938" y="3491800"/>
            <a:ext cx="674624" cy="132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181393" y="3340634"/>
            <a:ext cx="674624" cy="132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Скругленный прямоугольник 34"/>
          <p:cNvSpPr/>
          <p:nvPr/>
        </p:nvSpPr>
        <p:spPr>
          <a:xfrm rot="5400000">
            <a:off x="7867335" y="3753875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 rot="5400000">
            <a:off x="7869344" y="4541328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 rot="5400000">
            <a:off x="7869344" y="5322516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 rot="5400000">
            <a:off x="11034978" y="3686872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 rot="5400000">
            <a:off x="11034978" y="4541327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 rot="5400000">
            <a:off x="11034974" y="5246541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 rot="5400000">
            <a:off x="5433991" y="2214570"/>
            <a:ext cx="2142227" cy="11860068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algn="ctr"/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429.1 «Рамочный договор» Гражданского кодекса Российской Федерации</a:t>
            </a:r>
          </a:p>
          <a:p>
            <a:pPr algn="ctr"/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Рамочный договор – это договор, определяющий общие условия обязательственных взаимоотношений сторон, которые могут быть конкретизированы и уточнены сторонами путем заключения отдельных договоров или иным образом на основании либо во исполнение рамочного договора.</a:t>
            </a:r>
          </a:p>
          <a:p>
            <a:pPr algn="ctr"/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заключении рамочного </a:t>
            </a:r>
            <a:r>
              <a:rPr lang="ru-RU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в соответствии с положениями статьи 429.1 Гражданского кодекса Российской Федерации, в рамках которого могут быть заключены отдельные </a:t>
            </a: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договоры (дополнительные соглашения, спецификации) </a:t>
            </a:r>
            <a:r>
              <a:rPr lang="ru-RU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каждый государственный контракт по </a:t>
            </a: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ГОЗ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 rot="5400000">
            <a:off x="5548397" y="1462087"/>
            <a:ext cx="662822" cy="87403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66063" y="149203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Скругленный прямоугольник 43"/>
          <p:cNvSpPr/>
          <p:nvPr/>
        </p:nvSpPr>
        <p:spPr>
          <a:xfrm rot="5400000">
            <a:off x="5538103" y="2200314"/>
            <a:ext cx="662822" cy="943734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66064" y="233824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Скругленный прямоугольник 47"/>
          <p:cNvSpPr/>
          <p:nvPr/>
        </p:nvSpPr>
        <p:spPr>
          <a:xfrm rot="5400000">
            <a:off x="5548398" y="3006442"/>
            <a:ext cx="662822" cy="943734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66065" y="3043991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Скругленный прямоугольник 49"/>
          <p:cNvSpPr/>
          <p:nvPr/>
        </p:nvSpPr>
        <p:spPr>
          <a:xfrm rot="5400000">
            <a:off x="9538730" y="1505402"/>
            <a:ext cx="662822" cy="1201270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sz="1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Рамочный договор</a:t>
            </a:r>
            <a:endParaRPr lang="ru-RU" sz="16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05436" y="4485472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32348" y="524577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32349" y="613675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119996" y="441754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143787" y="5226265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145797" y="6026959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418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874578" y="8942122"/>
            <a:ext cx="2880360" cy="511175"/>
          </a:xfrm>
        </p:spPr>
        <p:txBody>
          <a:bodyPr/>
          <a:lstStyle/>
          <a:p>
            <a:pPr>
              <a:defRPr/>
            </a:pPr>
            <a:fld id="{E1403C69-53F1-4852-B303-3047E484E77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 rot="5400000">
            <a:off x="624333" y="1490750"/>
            <a:ext cx="2123391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КОНТРАКТАЦИЯ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46134" y="3486950"/>
            <a:ext cx="674624" cy="132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 rot="5400000">
            <a:off x="3750793" y="833993"/>
            <a:ext cx="665309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 1 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 rot="5400000">
            <a:off x="3767447" y="1609178"/>
            <a:ext cx="632000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 rot="5400000">
            <a:off x="3799491" y="2375404"/>
            <a:ext cx="567909" cy="222191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 rot="5400000">
            <a:off x="10494938" y="1723206"/>
            <a:ext cx="2047537" cy="1832858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 rot="5400000">
            <a:off x="7113578" y="1798847"/>
            <a:ext cx="2233347" cy="1771043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Головной исполнитель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276483" y="2597077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Скругленный прямоугольник 21"/>
          <p:cNvSpPr/>
          <p:nvPr/>
        </p:nvSpPr>
        <p:spPr>
          <a:xfrm rot="5400000">
            <a:off x="587489" y="4561084"/>
            <a:ext cx="2197079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 rot="5400000">
            <a:off x="3811019" y="3829219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ПБС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 rot="5400000">
            <a:off x="3856993" y="4581705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ПБС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 rot="5400000">
            <a:off x="3856993" y="5341250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ПБС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92938" y="3491800"/>
            <a:ext cx="674624" cy="132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181393" y="3340634"/>
            <a:ext cx="674624" cy="132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Скругленный прямоугольник 34"/>
          <p:cNvSpPr/>
          <p:nvPr/>
        </p:nvSpPr>
        <p:spPr>
          <a:xfrm rot="5400000">
            <a:off x="7867335" y="3753875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 rot="5400000">
            <a:off x="7869344" y="4541328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 rot="5400000">
            <a:off x="7869344" y="5322516"/>
            <a:ext cx="578407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 rot="5400000">
            <a:off x="10217154" y="4504694"/>
            <a:ext cx="2214051" cy="2221917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</a:t>
            </a:r>
          </a:p>
          <a:p>
            <a:pPr marL="127008" algn="ctr">
              <a:defRPr/>
            </a:pPr>
            <a:r>
              <a:rPr lang="ru-RU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НУБП </a:t>
            </a:r>
          </a:p>
          <a:p>
            <a:pPr marL="127008" algn="ctr">
              <a:defRPr/>
            </a:pPr>
            <a:r>
              <a:rPr lang="ru-RU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условии возможности отражения на одном ЛС средств по нескольким ИГК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 rot="5400000">
            <a:off x="5433991" y="2214570"/>
            <a:ext cx="2142227" cy="11860068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algn="ctr"/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429.1 «Рамочный договор» Гражданского кодекса Российской Федерации</a:t>
            </a:r>
          </a:p>
          <a:p>
            <a:pPr algn="ctr"/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Рамочный договор – это договор, определяющий общие условия обязательственных взаимоотношений сторон, которые могут быть конкретизированы и уточнены сторонами путем заключения отдельных договоров или иным образом на основании либо во исполнение рамочного договора.</a:t>
            </a:r>
          </a:p>
          <a:p>
            <a:pPr algn="ctr"/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заключении рамочного </a:t>
            </a:r>
            <a:r>
              <a:rPr lang="ru-RU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в соответствии с положениями статьи 429.1 Гражданского кодекса Российской Федерации, в рамках которого могут быть заключены отдельные </a:t>
            </a: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договоры (дополнительные соглашения, спецификации) </a:t>
            </a:r>
            <a:r>
              <a:rPr lang="ru-RU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каждый государственный контракт </a:t>
            </a:r>
            <a:r>
              <a:rPr lang="ru-RU" b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ГОЗ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 rot="5400000">
            <a:off x="5548397" y="1462087"/>
            <a:ext cx="662822" cy="87403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 1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66063" y="149203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Скругленный прямоугольник 43"/>
          <p:cNvSpPr/>
          <p:nvPr/>
        </p:nvSpPr>
        <p:spPr>
          <a:xfrm rot="5400000">
            <a:off x="5538103" y="2200314"/>
            <a:ext cx="662822" cy="943734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 2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66064" y="233824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Скругленный прямоугольник 47"/>
          <p:cNvSpPr/>
          <p:nvPr/>
        </p:nvSpPr>
        <p:spPr>
          <a:xfrm rot="5400000">
            <a:off x="5548398" y="3006442"/>
            <a:ext cx="662822" cy="943734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 3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66065" y="3043991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Скругленный прямоугольник 49"/>
          <p:cNvSpPr/>
          <p:nvPr/>
        </p:nvSpPr>
        <p:spPr>
          <a:xfrm rot="5400000">
            <a:off x="9538730" y="1505402"/>
            <a:ext cx="662822" cy="1201270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7533" tIns="53767" rIns="107533" bIns="53767" anchor="ctr"/>
          <a:lstStyle/>
          <a:p>
            <a:pPr marL="127008" algn="ctr">
              <a:defRPr/>
            </a:pPr>
            <a:r>
              <a:rPr lang="ru-RU" sz="1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Рамочный договор</a:t>
            </a:r>
            <a:endParaRPr lang="ru-RU" sz="16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05436" y="4485472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32348" y="524577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32349" y="613675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119996" y="4417540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143787" y="5226265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145797" y="6026959"/>
            <a:ext cx="1060450" cy="81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821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28247</TotalTime>
  <Words>540</Words>
  <Application>Microsoft Office PowerPoint</Application>
  <PresentationFormat>A3 (297x420 мм)</PresentationFormat>
  <Paragraphs>122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 Light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Манюкова Тамара Павловна</cp:lastModifiedBy>
  <cp:revision>1963</cp:revision>
  <cp:lastPrinted>2017-08-14T15:58:09Z</cp:lastPrinted>
  <dcterms:created xsi:type="dcterms:W3CDTF">2015-03-03T16:27:21Z</dcterms:created>
  <dcterms:modified xsi:type="dcterms:W3CDTF">2017-08-28T13:13:12Z</dcterms:modified>
</cp:coreProperties>
</file>