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59" r:id="rId2"/>
    <p:sldId id="466" r:id="rId3"/>
    <p:sldId id="467" r:id="rId4"/>
    <p:sldId id="468" r:id="rId5"/>
  </p:sldIdLst>
  <p:sldSz cx="12801600" cy="9601200" type="A3"/>
  <p:notesSz cx="6645275" cy="9775825"/>
  <p:embeddedFontLst>
    <p:embeddedFont>
      <p:font typeface="Calibri Light" panose="020B0604020202020204" charset="0"/>
      <p:regular r:id="rId8"/>
      <p:italic r:id="rId9"/>
    </p:embeddedFont>
    <p:embeddedFont>
      <p:font typeface="Calibri" panose="020F0502020204030204" pitchFamily="34" charset="0"/>
      <p:regular r:id="rId10"/>
      <p:bold r:id="rId11"/>
      <p:italic r:id="rId12"/>
      <p:boldItalic r:id="rId13"/>
    </p:embeddedFont>
  </p:embeddedFont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54845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109690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64535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219380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742256" algn="l" defTabSz="1096902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3290707" algn="l" defTabSz="1096902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839158" algn="l" defTabSz="1096902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4387609" algn="l" defTabSz="1096902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CCFF99"/>
    <a:srgbClr val="D2DEEF"/>
    <a:srgbClr val="4EA7C5"/>
    <a:srgbClr val="E6E6E6"/>
    <a:srgbClr val="EAEFF7"/>
    <a:srgbClr val="DBDBDB"/>
    <a:srgbClr val="57AAC5"/>
    <a:srgbClr val="3798BB"/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92" autoAdjust="0"/>
    <p:restoredTop sz="71280" autoAdjust="0"/>
  </p:normalViewPr>
  <p:slideViewPr>
    <p:cSldViewPr snapToGrid="0">
      <p:cViewPr varScale="1">
        <p:scale>
          <a:sx n="70" d="100"/>
          <a:sy n="70" d="100"/>
        </p:scale>
        <p:origin x="-1134" y="-90"/>
      </p:cViewPr>
      <p:guideLst>
        <p:guide orient="horz" pos="5580"/>
        <p:guide pos="17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font" Target="fonts/font5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63963" y="0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1912F2-403C-411E-A512-5B7594584F3E}" type="datetimeFigureOut">
              <a:rPr lang="ru-RU" smtClean="0"/>
              <a:t>28.08.2017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285288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63963" y="9285288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BF0B9-C4FF-4D7D-9342-F760E6A903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060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80343" cy="489339"/>
          </a:xfrm>
          <a:prstGeom prst="rect">
            <a:avLst/>
          </a:prstGeom>
        </p:spPr>
        <p:txBody>
          <a:bodyPr vert="horz" lIns="90044" tIns="45022" rIns="90044" bIns="4502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63380" y="2"/>
            <a:ext cx="2880343" cy="489339"/>
          </a:xfrm>
          <a:prstGeom prst="rect">
            <a:avLst/>
          </a:prstGeom>
        </p:spPr>
        <p:txBody>
          <a:bodyPr vert="horz" lIns="90044" tIns="45022" rIns="90044" bIns="45022" rtlCol="0"/>
          <a:lstStyle>
            <a:lvl1pPr algn="r">
              <a:defRPr sz="1200"/>
            </a:lvl1pPr>
          </a:lstStyle>
          <a:p>
            <a:fld id="{364AC6B0-C38D-44B3-B1E5-026FABB06AC7}" type="datetimeFigureOut">
              <a:rPr lang="ru-RU" smtClean="0"/>
              <a:pPr/>
              <a:t>28.08.2017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77888" y="731838"/>
            <a:ext cx="4889500" cy="3668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044" tIns="45022" rIns="90044" bIns="4502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4219" y="4643244"/>
            <a:ext cx="5316841" cy="4399356"/>
          </a:xfrm>
          <a:prstGeom prst="rect">
            <a:avLst/>
          </a:prstGeom>
        </p:spPr>
        <p:txBody>
          <a:bodyPr vert="horz" lIns="90044" tIns="45022" rIns="90044" bIns="4502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4926"/>
            <a:ext cx="2880343" cy="489338"/>
          </a:xfrm>
          <a:prstGeom prst="rect">
            <a:avLst/>
          </a:prstGeom>
        </p:spPr>
        <p:txBody>
          <a:bodyPr vert="horz" lIns="90044" tIns="45022" rIns="90044" bIns="4502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63380" y="9284926"/>
            <a:ext cx="2880343" cy="489338"/>
          </a:xfrm>
          <a:prstGeom prst="rect">
            <a:avLst/>
          </a:prstGeom>
        </p:spPr>
        <p:txBody>
          <a:bodyPr vert="horz" lIns="90044" tIns="45022" rIns="90044" bIns="45022" rtlCol="0" anchor="b"/>
          <a:lstStyle>
            <a:lvl1pPr algn="r">
              <a:defRPr sz="1200"/>
            </a:lvl1pPr>
          </a:lstStyle>
          <a:p>
            <a:fld id="{C608DC69-DD7A-435E-BB76-5052C14525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300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969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48451" algn="l" defTabSz="10969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96902" algn="l" defTabSz="10969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45353" algn="l" defTabSz="10969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93804" algn="l" defTabSz="10969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742256" algn="l" defTabSz="10969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90707" algn="l" defTabSz="10969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39158" algn="l" defTabSz="10969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87609" algn="l" defTabSz="10969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0200" y="1571310"/>
            <a:ext cx="9601200" cy="334264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900"/>
            </a:lvl1pPr>
            <a:lvl2pPr marL="548451" indent="0" algn="ctr">
              <a:buNone/>
              <a:defRPr sz="2400"/>
            </a:lvl2pPr>
            <a:lvl3pPr marL="1096902" indent="0" algn="ctr">
              <a:buNone/>
              <a:defRPr sz="2200"/>
            </a:lvl3pPr>
            <a:lvl4pPr marL="1645353" indent="0" algn="ctr">
              <a:buNone/>
              <a:defRPr sz="1900"/>
            </a:lvl4pPr>
            <a:lvl5pPr marL="2193804" indent="0" algn="ctr">
              <a:buNone/>
              <a:defRPr sz="1900"/>
            </a:lvl5pPr>
            <a:lvl6pPr marL="2742256" indent="0" algn="ctr">
              <a:buNone/>
              <a:defRPr sz="1900"/>
            </a:lvl6pPr>
            <a:lvl7pPr marL="3290707" indent="0" algn="ctr">
              <a:buNone/>
              <a:defRPr sz="1900"/>
            </a:lvl7pPr>
            <a:lvl8pPr marL="3839158" indent="0" algn="ctr">
              <a:buNone/>
              <a:defRPr sz="1900"/>
            </a:lvl8pPr>
            <a:lvl9pPr marL="4387609" indent="0" algn="ctr">
              <a:buNone/>
              <a:defRPr sz="19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10.02.2016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228ED-B2EE-4F15-A0C7-6C0A4540E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873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10.02.2016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EBDE8-C4F5-46D8-A81D-B6AF711C3B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63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61145" y="511177"/>
            <a:ext cx="2760345" cy="8136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80110" y="511177"/>
            <a:ext cx="8121015" cy="8136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10.02.2016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F1A9-CE99-4E9B-9B96-ACE372EA20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42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10.02.2016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CD68-0AFD-4048-852E-53B764BC6E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18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3443" y="2393636"/>
            <a:ext cx="11041380" cy="399383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548451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6902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6453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19380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274225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29070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383915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38760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10.02.2016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2171C-80CF-4EB9-A959-3CDAA13E4B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37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10.02.2016</a:t>
            </a: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7E1EA-8D70-4860-BF45-409C57149F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93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81779" y="2353631"/>
            <a:ext cx="5415676" cy="1153477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451" indent="0">
              <a:buNone/>
              <a:defRPr sz="2400" b="1"/>
            </a:lvl2pPr>
            <a:lvl3pPr marL="1096902" indent="0">
              <a:buNone/>
              <a:defRPr sz="2200" b="1"/>
            </a:lvl3pPr>
            <a:lvl4pPr marL="1645353" indent="0">
              <a:buNone/>
              <a:defRPr sz="1900" b="1"/>
            </a:lvl4pPr>
            <a:lvl5pPr marL="2193804" indent="0">
              <a:buNone/>
              <a:defRPr sz="1900" b="1"/>
            </a:lvl5pPr>
            <a:lvl6pPr marL="2742256" indent="0">
              <a:buNone/>
              <a:defRPr sz="1900" b="1"/>
            </a:lvl6pPr>
            <a:lvl7pPr marL="3290707" indent="0">
              <a:buNone/>
              <a:defRPr sz="1900" b="1"/>
            </a:lvl7pPr>
            <a:lvl8pPr marL="3839158" indent="0">
              <a:buNone/>
              <a:defRPr sz="1900" b="1"/>
            </a:lvl8pPr>
            <a:lvl9pPr marL="4387609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81779" y="3507107"/>
            <a:ext cx="5415676" cy="51584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80810" y="2353631"/>
            <a:ext cx="5442347" cy="1153477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451" indent="0">
              <a:buNone/>
              <a:defRPr sz="2400" b="1"/>
            </a:lvl2pPr>
            <a:lvl3pPr marL="1096902" indent="0">
              <a:buNone/>
              <a:defRPr sz="2200" b="1"/>
            </a:lvl3pPr>
            <a:lvl4pPr marL="1645353" indent="0">
              <a:buNone/>
              <a:defRPr sz="1900" b="1"/>
            </a:lvl4pPr>
            <a:lvl5pPr marL="2193804" indent="0">
              <a:buNone/>
              <a:defRPr sz="1900" b="1"/>
            </a:lvl5pPr>
            <a:lvl6pPr marL="2742256" indent="0">
              <a:buNone/>
              <a:defRPr sz="1900" b="1"/>
            </a:lvl6pPr>
            <a:lvl7pPr marL="3290707" indent="0">
              <a:buNone/>
              <a:defRPr sz="1900" b="1"/>
            </a:lvl7pPr>
            <a:lvl8pPr marL="3839158" indent="0">
              <a:buNone/>
              <a:defRPr sz="1900" b="1"/>
            </a:lvl8pPr>
            <a:lvl9pPr marL="4387609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480810" y="3507107"/>
            <a:ext cx="5442347" cy="51584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10.02.2016</a:t>
            </a: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C3CE3-15E3-41B9-AE14-EA2B846D9B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06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10.02.2016</a:t>
            </a: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D3E9E-ECEF-4AC7-BCA9-85B732FA39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31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10.02.2016</a:t>
            </a: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A9584-6FC9-446B-89E9-C9D48C4D16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26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1781" y="640081"/>
            <a:ext cx="4128849" cy="2240280"/>
          </a:xfrm>
        </p:spPr>
        <p:txBody>
          <a:bodyPr anchor="b"/>
          <a:lstStyle>
            <a:lvl1pPr>
              <a:defRPr sz="3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42347" y="1382396"/>
            <a:ext cx="6480810" cy="6823074"/>
          </a:xfrm>
        </p:spPr>
        <p:txBody>
          <a:bodyPr/>
          <a:lstStyle>
            <a:lvl1pPr>
              <a:defRPr sz="38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1781" y="2880361"/>
            <a:ext cx="4128849" cy="5336225"/>
          </a:xfrm>
        </p:spPr>
        <p:txBody>
          <a:bodyPr/>
          <a:lstStyle>
            <a:lvl1pPr marL="0" indent="0">
              <a:buNone/>
              <a:defRPr sz="1900"/>
            </a:lvl1pPr>
            <a:lvl2pPr marL="548451" indent="0">
              <a:buNone/>
              <a:defRPr sz="1600"/>
            </a:lvl2pPr>
            <a:lvl3pPr marL="1096902" indent="0">
              <a:buNone/>
              <a:defRPr sz="1400"/>
            </a:lvl3pPr>
            <a:lvl4pPr marL="1645353" indent="0">
              <a:buNone/>
              <a:defRPr sz="1200"/>
            </a:lvl4pPr>
            <a:lvl5pPr marL="2193804" indent="0">
              <a:buNone/>
              <a:defRPr sz="1200"/>
            </a:lvl5pPr>
            <a:lvl6pPr marL="2742256" indent="0">
              <a:buNone/>
              <a:defRPr sz="1200"/>
            </a:lvl6pPr>
            <a:lvl7pPr marL="3290707" indent="0">
              <a:buNone/>
              <a:defRPr sz="1200"/>
            </a:lvl7pPr>
            <a:lvl8pPr marL="3839158" indent="0">
              <a:buNone/>
              <a:defRPr sz="1200"/>
            </a:lvl8pPr>
            <a:lvl9pPr marL="4387609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10.02.2016</a:t>
            </a: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EB9F3-39CE-44E7-B9F9-66414ECE55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87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1781" y="640081"/>
            <a:ext cx="4128849" cy="2240280"/>
          </a:xfrm>
        </p:spPr>
        <p:txBody>
          <a:bodyPr anchor="b"/>
          <a:lstStyle>
            <a:lvl1pPr>
              <a:defRPr sz="3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442347" y="1382396"/>
            <a:ext cx="6480810" cy="6823074"/>
          </a:xfrm>
        </p:spPr>
        <p:txBody>
          <a:bodyPr rtlCol="0">
            <a:normAutofit/>
          </a:bodyPr>
          <a:lstStyle>
            <a:lvl1pPr marL="0" indent="0">
              <a:buNone/>
              <a:defRPr sz="3800"/>
            </a:lvl1pPr>
            <a:lvl2pPr marL="548451" indent="0">
              <a:buNone/>
              <a:defRPr sz="3400"/>
            </a:lvl2pPr>
            <a:lvl3pPr marL="1096902" indent="0">
              <a:buNone/>
              <a:defRPr sz="2900"/>
            </a:lvl3pPr>
            <a:lvl4pPr marL="1645353" indent="0">
              <a:buNone/>
              <a:defRPr sz="2400"/>
            </a:lvl4pPr>
            <a:lvl5pPr marL="2193804" indent="0">
              <a:buNone/>
              <a:defRPr sz="2400"/>
            </a:lvl5pPr>
            <a:lvl6pPr marL="2742256" indent="0">
              <a:buNone/>
              <a:defRPr sz="2400"/>
            </a:lvl6pPr>
            <a:lvl7pPr marL="3290707" indent="0">
              <a:buNone/>
              <a:defRPr sz="2400"/>
            </a:lvl7pPr>
            <a:lvl8pPr marL="3839158" indent="0">
              <a:buNone/>
              <a:defRPr sz="2400"/>
            </a:lvl8pPr>
            <a:lvl9pPr marL="4387609" indent="0">
              <a:buNone/>
              <a:defRPr sz="24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1781" y="2880361"/>
            <a:ext cx="4128849" cy="5336225"/>
          </a:xfrm>
        </p:spPr>
        <p:txBody>
          <a:bodyPr/>
          <a:lstStyle>
            <a:lvl1pPr marL="0" indent="0">
              <a:buNone/>
              <a:defRPr sz="1900"/>
            </a:lvl1pPr>
            <a:lvl2pPr marL="548451" indent="0">
              <a:buNone/>
              <a:defRPr sz="1600"/>
            </a:lvl2pPr>
            <a:lvl3pPr marL="1096902" indent="0">
              <a:buNone/>
              <a:defRPr sz="1400"/>
            </a:lvl3pPr>
            <a:lvl4pPr marL="1645353" indent="0">
              <a:buNone/>
              <a:defRPr sz="1200"/>
            </a:lvl4pPr>
            <a:lvl5pPr marL="2193804" indent="0">
              <a:buNone/>
              <a:defRPr sz="1200"/>
            </a:lvl5pPr>
            <a:lvl6pPr marL="2742256" indent="0">
              <a:buNone/>
              <a:defRPr sz="1200"/>
            </a:lvl6pPr>
            <a:lvl7pPr marL="3290707" indent="0">
              <a:buNone/>
              <a:defRPr sz="1200"/>
            </a:lvl7pPr>
            <a:lvl8pPr marL="3839158" indent="0">
              <a:buNone/>
              <a:defRPr sz="1200"/>
            </a:lvl8pPr>
            <a:lvl9pPr marL="4387609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10.02.2016</a:t>
            </a: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B362C-59B7-4224-B209-68A5E34A71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01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80110" y="511177"/>
            <a:ext cx="11041380" cy="185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9691" tIns="54844" rIns="109691" bIns="54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80110" y="2555875"/>
            <a:ext cx="11041380" cy="609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9691" tIns="54844" rIns="109691" bIns="54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80110" y="8898895"/>
            <a:ext cx="2880360" cy="511175"/>
          </a:xfrm>
          <a:prstGeom prst="rect">
            <a:avLst/>
          </a:prstGeom>
        </p:spPr>
        <p:txBody>
          <a:bodyPr vert="horz" lIns="109691" tIns="54844" rIns="109691" bIns="54844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 smtClean="0"/>
              <a:t>10.02.2016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240530" y="8898895"/>
            <a:ext cx="4320540" cy="511175"/>
          </a:xfrm>
          <a:prstGeom prst="rect">
            <a:avLst/>
          </a:prstGeom>
        </p:spPr>
        <p:txBody>
          <a:bodyPr vert="horz" lIns="109691" tIns="54844" rIns="109691" bIns="54844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041130" y="8898895"/>
            <a:ext cx="2880360" cy="511175"/>
          </a:xfrm>
          <a:prstGeom prst="rect">
            <a:avLst/>
          </a:prstGeom>
        </p:spPr>
        <p:txBody>
          <a:bodyPr vert="horz" lIns="109691" tIns="54844" rIns="109691" bIns="54844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F6D111-74A9-45D9-ADCC-62D41ADA5A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3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3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3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300">
          <a:solidFill>
            <a:schemeClr val="tx1"/>
          </a:solidFill>
          <a:latin typeface="Calibri Light" pitchFamily="34" charset="0"/>
        </a:defRPr>
      </a:lvl5pPr>
      <a:lvl6pPr marL="548451" algn="l" rtl="0" fontAlgn="base">
        <a:lnSpc>
          <a:spcPct val="90000"/>
        </a:lnSpc>
        <a:spcBef>
          <a:spcPct val="0"/>
        </a:spcBef>
        <a:spcAft>
          <a:spcPct val="0"/>
        </a:spcAft>
        <a:defRPr sz="5300">
          <a:solidFill>
            <a:schemeClr val="tx1"/>
          </a:solidFill>
          <a:latin typeface="Calibri Light" pitchFamily="34" charset="0"/>
        </a:defRPr>
      </a:lvl6pPr>
      <a:lvl7pPr marL="1096902" algn="l" rtl="0" fontAlgn="base">
        <a:lnSpc>
          <a:spcPct val="90000"/>
        </a:lnSpc>
        <a:spcBef>
          <a:spcPct val="0"/>
        </a:spcBef>
        <a:spcAft>
          <a:spcPct val="0"/>
        </a:spcAft>
        <a:defRPr sz="5300">
          <a:solidFill>
            <a:schemeClr val="tx1"/>
          </a:solidFill>
          <a:latin typeface="Calibri Light" pitchFamily="34" charset="0"/>
        </a:defRPr>
      </a:lvl7pPr>
      <a:lvl8pPr marL="1645353" algn="l" rtl="0" fontAlgn="base">
        <a:lnSpc>
          <a:spcPct val="90000"/>
        </a:lnSpc>
        <a:spcBef>
          <a:spcPct val="0"/>
        </a:spcBef>
        <a:spcAft>
          <a:spcPct val="0"/>
        </a:spcAft>
        <a:defRPr sz="5300">
          <a:solidFill>
            <a:schemeClr val="tx1"/>
          </a:solidFill>
          <a:latin typeface="Calibri Light" pitchFamily="34" charset="0"/>
        </a:defRPr>
      </a:lvl8pPr>
      <a:lvl9pPr marL="2193804" algn="l" rtl="0" fontAlgn="base">
        <a:lnSpc>
          <a:spcPct val="90000"/>
        </a:lnSpc>
        <a:spcBef>
          <a:spcPct val="0"/>
        </a:spcBef>
        <a:spcAft>
          <a:spcPct val="0"/>
        </a:spcAft>
        <a:defRPr sz="5300">
          <a:solidFill>
            <a:schemeClr val="tx1"/>
          </a:solidFill>
          <a:latin typeface="Calibri Light" pitchFamily="34" charset="0"/>
        </a:defRPr>
      </a:lvl9pPr>
    </p:titleStyle>
    <p:bodyStyle>
      <a:lvl1pPr marL="274226" indent="-274226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22677" indent="-274226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Arial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128" indent="-274226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579" indent="-274226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030" indent="-274226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6481" indent="-274226" algn="l" defTabSz="1096902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564931" indent="-274226" algn="l" defTabSz="1096902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4113382" indent="-274226" algn="l" defTabSz="1096902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661835" indent="-274226" algn="l" defTabSz="1096902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9690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451" algn="l" defTabSz="109690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6902" algn="l" defTabSz="109690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353" algn="l" defTabSz="109690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3804" algn="l" defTabSz="109690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2256" algn="l" defTabSz="109690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0707" algn="l" defTabSz="109690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39158" algn="l" defTabSz="109690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7609" algn="l" defTabSz="109690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874578" y="8942122"/>
            <a:ext cx="2880360" cy="511175"/>
          </a:xfrm>
        </p:spPr>
        <p:txBody>
          <a:bodyPr/>
          <a:lstStyle/>
          <a:p>
            <a:pPr>
              <a:defRPr/>
            </a:pPr>
            <a:fld id="{E1403C69-53F1-4852-B303-3047E484E77A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47" name="Скругленный прямоугольник 46"/>
          <p:cNvSpPr/>
          <p:nvPr/>
        </p:nvSpPr>
        <p:spPr>
          <a:xfrm rot="5400000">
            <a:off x="624333" y="1490750"/>
            <a:ext cx="2123391" cy="2221917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КОНТРАКТАЦИЯ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746134" y="3486950"/>
            <a:ext cx="674624" cy="1320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Скругленный прямоугольник 9"/>
          <p:cNvSpPr/>
          <p:nvPr/>
        </p:nvSpPr>
        <p:spPr>
          <a:xfrm rot="5400000">
            <a:off x="3750793" y="833993"/>
            <a:ext cx="665309" cy="2221917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заказчик 1 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 rot="5400000">
            <a:off x="3767447" y="1609178"/>
            <a:ext cx="632000" cy="2221917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заказчик 2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 rot="5400000">
            <a:off x="3799491" y="2375404"/>
            <a:ext cx="567909" cy="2221915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заказчик 3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 rot="5400000">
            <a:off x="10494938" y="1723206"/>
            <a:ext cx="2047537" cy="1832858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 rot="5400000">
            <a:off x="7113578" y="1798847"/>
            <a:ext cx="2233347" cy="1771043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Головной исполнитель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276483" y="2597077"/>
            <a:ext cx="1060450" cy="81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Скругленный прямоугольник 21"/>
          <p:cNvSpPr/>
          <p:nvPr/>
        </p:nvSpPr>
        <p:spPr>
          <a:xfrm rot="5400000">
            <a:off x="587489" y="4561084"/>
            <a:ext cx="2197079" cy="2221917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КАЗНАЧЕЙСТВО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 rot="5400000">
            <a:off x="3811019" y="3829219"/>
            <a:ext cx="578407" cy="2221917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</a:t>
            </a:r>
          </a:p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ПБС 1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 rot="5400000">
            <a:off x="3856993" y="4581705"/>
            <a:ext cx="578407" cy="2221917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</a:t>
            </a:r>
          </a:p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ПБС 2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 rot="5400000">
            <a:off x="3856993" y="5341250"/>
            <a:ext cx="578407" cy="2221917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</a:t>
            </a:r>
          </a:p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ПБС 3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92938" y="3491800"/>
            <a:ext cx="674624" cy="1320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1181393" y="3340634"/>
            <a:ext cx="674624" cy="1320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Скругленный прямоугольник 34"/>
          <p:cNvSpPr/>
          <p:nvPr/>
        </p:nvSpPr>
        <p:spPr>
          <a:xfrm rot="5400000">
            <a:off x="7867335" y="3753875"/>
            <a:ext cx="578407" cy="2221917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</a:t>
            </a:r>
          </a:p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НУБП 1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 rot="5400000">
            <a:off x="7869344" y="4541328"/>
            <a:ext cx="578407" cy="2221917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</a:t>
            </a:r>
          </a:p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НУБП 2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 rot="5400000">
            <a:off x="7869344" y="5322516"/>
            <a:ext cx="578407" cy="2221917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</a:t>
            </a:r>
          </a:p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НУБП 3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 rot="5400000">
            <a:off x="11034978" y="3686872"/>
            <a:ext cx="578407" cy="2221917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</a:t>
            </a:r>
          </a:p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НУБП 1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 rot="5400000">
            <a:off x="11034978" y="4541327"/>
            <a:ext cx="578407" cy="2221917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</a:t>
            </a:r>
          </a:p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НУБП 2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 rot="5400000">
            <a:off x="11034974" y="5246541"/>
            <a:ext cx="578407" cy="2221917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</a:t>
            </a:r>
          </a:p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НУБП 3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 rot="5400000">
            <a:off x="5577427" y="2071135"/>
            <a:ext cx="1855356" cy="11860068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algn="ctr"/>
            <a:r>
              <a:rPr lang="ru-RU" sz="20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заключении головным исполнителем </a:t>
            </a:r>
            <a:r>
              <a:rPr lang="ru-RU" sz="2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контракта с одним поставщиком, условиями </a:t>
            </a:r>
            <a:r>
              <a:rPr lang="ru-RU" sz="20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которого предусмотрена </a:t>
            </a:r>
            <a:r>
              <a:rPr lang="ru-RU" sz="2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оптовая закупка сырья, материалов, комплектующих изделий, </a:t>
            </a:r>
            <a:r>
              <a:rPr lang="ru-RU" sz="20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исполнения нескольких государственных контрактов по </a:t>
            </a:r>
            <a:r>
              <a:rPr lang="ru-RU" sz="20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ГОЗ, </a:t>
            </a:r>
            <a:r>
              <a:rPr lang="ru-RU" sz="2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условиями контракта </a:t>
            </a:r>
            <a:r>
              <a:rPr lang="ru-RU" sz="20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</a:t>
            </a:r>
            <a:r>
              <a:rPr lang="ru-RU" sz="2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предусмотрено соответствующее пропорциональное распределение затрат на каждый государственный контракт по ГОЗ с указанием идентификаторов государственных контрактов по </a:t>
            </a:r>
            <a:r>
              <a:rPr lang="ru-RU" sz="20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ГОЗ</a:t>
            </a:r>
            <a:endParaRPr lang="ru-RU" sz="2000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 rot="5400000">
            <a:off x="5548397" y="1462087"/>
            <a:ext cx="662822" cy="874035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ГК 1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266063" y="1492030"/>
            <a:ext cx="1060450" cy="81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Скругленный прямоугольник 43"/>
          <p:cNvSpPr/>
          <p:nvPr/>
        </p:nvSpPr>
        <p:spPr>
          <a:xfrm rot="5400000">
            <a:off x="5538103" y="2200314"/>
            <a:ext cx="662822" cy="943734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ГК 2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266064" y="2338240"/>
            <a:ext cx="1060450" cy="81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" name="Скругленный прямоугольник 47"/>
          <p:cNvSpPr/>
          <p:nvPr/>
        </p:nvSpPr>
        <p:spPr>
          <a:xfrm rot="5400000">
            <a:off x="5548398" y="3006442"/>
            <a:ext cx="662822" cy="943734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ГК 3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266065" y="3043991"/>
            <a:ext cx="1060450" cy="81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Скругленный прямоугольник 49"/>
          <p:cNvSpPr/>
          <p:nvPr/>
        </p:nvSpPr>
        <p:spPr>
          <a:xfrm rot="5400000">
            <a:off x="9538730" y="1505402"/>
            <a:ext cx="662822" cy="1201270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sz="1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</a:t>
            </a:r>
            <a:endParaRPr lang="ru-RU" sz="1600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05436" y="4485472"/>
            <a:ext cx="1060450" cy="81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32348" y="5245770"/>
            <a:ext cx="1060450" cy="81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32349" y="6136750"/>
            <a:ext cx="1060450" cy="81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119996" y="4417540"/>
            <a:ext cx="1060450" cy="81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143787" y="5226265"/>
            <a:ext cx="1060450" cy="81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145797" y="6026959"/>
            <a:ext cx="1060450" cy="81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453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874578" y="8942122"/>
            <a:ext cx="2880360" cy="511175"/>
          </a:xfrm>
        </p:spPr>
        <p:txBody>
          <a:bodyPr/>
          <a:lstStyle/>
          <a:p>
            <a:pPr>
              <a:defRPr/>
            </a:pPr>
            <a:fld id="{E1403C69-53F1-4852-B303-3047E484E77A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47" name="Скругленный прямоугольник 46"/>
          <p:cNvSpPr/>
          <p:nvPr/>
        </p:nvSpPr>
        <p:spPr>
          <a:xfrm rot="5400000">
            <a:off x="624333" y="1490750"/>
            <a:ext cx="2123391" cy="2221917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КОНТРАКТАЦИЯ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746134" y="3486950"/>
            <a:ext cx="674624" cy="1320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Скругленный прямоугольник 9"/>
          <p:cNvSpPr/>
          <p:nvPr/>
        </p:nvSpPr>
        <p:spPr>
          <a:xfrm rot="5400000">
            <a:off x="3750793" y="833993"/>
            <a:ext cx="665309" cy="2221917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заказчик 1 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 rot="5400000">
            <a:off x="3767447" y="1609178"/>
            <a:ext cx="632000" cy="2221917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заказчик 2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 rot="5400000">
            <a:off x="3799491" y="2375404"/>
            <a:ext cx="567909" cy="2221915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заказчик 3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 rot="5400000">
            <a:off x="10494938" y="1723206"/>
            <a:ext cx="2047537" cy="1832858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 rot="5400000">
            <a:off x="7113578" y="1798847"/>
            <a:ext cx="2233347" cy="1771043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Головной исполнитель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276483" y="2597077"/>
            <a:ext cx="1060450" cy="81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Скругленный прямоугольник 21"/>
          <p:cNvSpPr/>
          <p:nvPr/>
        </p:nvSpPr>
        <p:spPr>
          <a:xfrm rot="5400000">
            <a:off x="587489" y="4561084"/>
            <a:ext cx="2197079" cy="2221917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КАЗНАЧЕЙСТВО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 rot="5400000">
            <a:off x="3811019" y="3829219"/>
            <a:ext cx="578407" cy="2221917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</a:t>
            </a:r>
          </a:p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ПБС 1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 rot="5400000">
            <a:off x="3856993" y="4581705"/>
            <a:ext cx="578407" cy="2221917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</a:t>
            </a:r>
          </a:p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ПБС 2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 rot="5400000">
            <a:off x="3856993" y="5341250"/>
            <a:ext cx="578407" cy="2221917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</a:t>
            </a:r>
          </a:p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ПБС 3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92938" y="3491800"/>
            <a:ext cx="674624" cy="1320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1181393" y="3340634"/>
            <a:ext cx="674624" cy="1320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Скругленный прямоугольник 34"/>
          <p:cNvSpPr/>
          <p:nvPr/>
        </p:nvSpPr>
        <p:spPr>
          <a:xfrm rot="5400000">
            <a:off x="7867335" y="3753875"/>
            <a:ext cx="578407" cy="2221917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</a:t>
            </a:r>
          </a:p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НУБП 1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 rot="5400000">
            <a:off x="7869344" y="4541328"/>
            <a:ext cx="578407" cy="2221917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</a:t>
            </a:r>
          </a:p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НУБП 2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 rot="5400000">
            <a:off x="7869344" y="5322516"/>
            <a:ext cx="578407" cy="2221917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</a:t>
            </a:r>
          </a:p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НУБП 3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 rot="5400000">
            <a:off x="10193203" y="4528646"/>
            <a:ext cx="2261955" cy="2221917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</a:t>
            </a:r>
          </a:p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НУБП </a:t>
            </a:r>
          </a:p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условии возможности отражения на одном ЛС средств по нескольким ИГК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 rot="5400000">
            <a:off x="5577427" y="2071135"/>
            <a:ext cx="1855356" cy="11860068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algn="ctr"/>
            <a:r>
              <a:rPr lang="ru-RU" sz="20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заключении головным исполнителем </a:t>
            </a:r>
            <a:r>
              <a:rPr lang="ru-RU" sz="2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контракта с одним поставщиком, условиями </a:t>
            </a:r>
            <a:r>
              <a:rPr lang="ru-RU" sz="20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которого предусмотрена </a:t>
            </a:r>
            <a:r>
              <a:rPr lang="ru-RU" sz="2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оптовая закупка сырья, материалов, комплектующих изделий, </a:t>
            </a:r>
            <a:r>
              <a:rPr lang="ru-RU" sz="20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исполнения нескольких государственных контрактов по </a:t>
            </a:r>
            <a:r>
              <a:rPr lang="ru-RU" sz="20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ГОЗ, </a:t>
            </a:r>
            <a:r>
              <a:rPr lang="ru-RU" sz="2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условиями контракта </a:t>
            </a:r>
            <a:r>
              <a:rPr lang="ru-RU" sz="20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</a:t>
            </a:r>
            <a:r>
              <a:rPr lang="ru-RU" sz="2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предусмотрено соответствующее пропорциональное распределение затрат на каждый государственный контракт по ГОЗ с указанием идентификаторов государственных контрактов по </a:t>
            </a:r>
            <a:r>
              <a:rPr lang="ru-RU" sz="20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ГОЗ</a:t>
            </a:r>
            <a:endParaRPr lang="ru-RU" sz="2000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 rot="5400000">
            <a:off x="5548397" y="1462087"/>
            <a:ext cx="662822" cy="874035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ГК 1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266063" y="1492030"/>
            <a:ext cx="1060450" cy="81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Скругленный прямоугольник 43"/>
          <p:cNvSpPr/>
          <p:nvPr/>
        </p:nvSpPr>
        <p:spPr>
          <a:xfrm rot="5400000">
            <a:off x="5538103" y="2200314"/>
            <a:ext cx="662822" cy="943734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ГК 2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266064" y="2338240"/>
            <a:ext cx="1060450" cy="81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" name="Скругленный прямоугольник 47"/>
          <p:cNvSpPr/>
          <p:nvPr/>
        </p:nvSpPr>
        <p:spPr>
          <a:xfrm rot="5400000">
            <a:off x="5548398" y="3006442"/>
            <a:ext cx="662822" cy="943734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ГК 3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266065" y="3043991"/>
            <a:ext cx="1060450" cy="81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Скругленный прямоугольник 49"/>
          <p:cNvSpPr/>
          <p:nvPr/>
        </p:nvSpPr>
        <p:spPr>
          <a:xfrm rot="5400000">
            <a:off x="9538730" y="1505402"/>
            <a:ext cx="662822" cy="1201270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sz="1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</a:t>
            </a:r>
            <a:endParaRPr lang="ru-RU" sz="1600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05436" y="4485472"/>
            <a:ext cx="1060450" cy="81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32348" y="5245770"/>
            <a:ext cx="1060450" cy="81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32349" y="6136750"/>
            <a:ext cx="1060450" cy="81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119996" y="4417540"/>
            <a:ext cx="1060450" cy="81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143787" y="5226265"/>
            <a:ext cx="1060450" cy="81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145797" y="6026959"/>
            <a:ext cx="1060450" cy="81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418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874578" y="8942122"/>
            <a:ext cx="2880360" cy="511175"/>
          </a:xfrm>
        </p:spPr>
        <p:txBody>
          <a:bodyPr/>
          <a:lstStyle/>
          <a:p>
            <a:pPr>
              <a:defRPr/>
            </a:pPr>
            <a:fld id="{E1403C69-53F1-4852-B303-3047E484E77A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47" name="Скругленный прямоугольник 46"/>
          <p:cNvSpPr/>
          <p:nvPr/>
        </p:nvSpPr>
        <p:spPr>
          <a:xfrm rot="5400000">
            <a:off x="624333" y="1490750"/>
            <a:ext cx="2123391" cy="2221917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КОНТРАКТАЦИЯ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746134" y="3486950"/>
            <a:ext cx="674624" cy="1320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Скругленный прямоугольник 9"/>
          <p:cNvSpPr/>
          <p:nvPr/>
        </p:nvSpPr>
        <p:spPr>
          <a:xfrm rot="5400000">
            <a:off x="3750793" y="833993"/>
            <a:ext cx="665309" cy="2221917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заказчик 1 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 rot="5400000">
            <a:off x="3767447" y="1609178"/>
            <a:ext cx="632000" cy="2221917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заказчик 2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 rot="5400000">
            <a:off x="3799491" y="2375404"/>
            <a:ext cx="567909" cy="2221915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заказчик 3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 rot="5400000">
            <a:off x="10494938" y="1723206"/>
            <a:ext cx="2047537" cy="1832858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 rot="5400000">
            <a:off x="7113578" y="1798847"/>
            <a:ext cx="2233347" cy="1771043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Головной исполнитель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276483" y="2597077"/>
            <a:ext cx="1060450" cy="81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Скругленный прямоугольник 21"/>
          <p:cNvSpPr/>
          <p:nvPr/>
        </p:nvSpPr>
        <p:spPr>
          <a:xfrm rot="5400000">
            <a:off x="587489" y="4561084"/>
            <a:ext cx="2197079" cy="2221917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КАЗНАЧЕЙСТВО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 rot="5400000">
            <a:off x="3811019" y="3829219"/>
            <a:ext cx="578407" cy="2221917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</a:t>
            </a:r>
          </a:p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ПБС 1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 rot="5400000">
            <a:off x="3856993" y="4581705"/>
            <a:ext cx="578407" cy="2221917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</a:t>
            </a:r>
          </a:p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ПБС 2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 rot="5400000">
            <a:off x="3856993" y="5341250"/>
            <a:ext cx="578407" cy="2221917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</a:t>
            </a:r>
          </a:p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ПБС 3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92938" y="3491800"/>
            <a:ext cx="674624" cy="1320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1181393" y="3340634"/>
            <a:ext cx="674624" cy="1320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Скругленный прямоугольник 34"/>
          <p:cNvSpPr/>
          <p:nvPr/>
        </p:nvSpPr>
        <p:spPr>
          <a:xfrm rot="5400000">
            <a:off x="7867335" y="3753875"/>
            <a:ext cx="578407" cy="2221917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</a:t>
            </a:r>
          </a:p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НУБП 1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 rot="5400000">
            <a:off x="7869344" y="4541328"/>
            <a:ext cx="578407" cy="2221917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</a:t>
            </a:r>
          </a:p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НУБП 2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 rot="5400000">
            <a:off x="7869344" y="5322516"/>
            <a:ext cx="578407" cy="2221917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</a:t>
            </a:r>
          </a:p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НУБП 3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 rot="5400000">
            <a:off x="11034978" y="3686872"/>
            <a:ext cx="578407" cy="2221917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</a:t>
            </a:r>
          </a:p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НУБП 1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 rot="5400000">
            <a:off x="11034978" y="4541327"/>
            <a:ext cx="578407" cy="2221917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</a:t>
            </a:r>
          </a:p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НУБП 2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 rot="5400000">
            <a:off x="11034974" y="5246541"/>
            <a:ext cx="578407" cy="2221917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</a:t>
            </a:r>
          </a:p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НУБП 3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 rot="5400000">
            <a:off x="5433991" y="2214570"/>
            <a:ext cx="2142227" cy="11860068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algn="ctr"/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429.1 «Рамочный договор» Гражданского кодекса Российской Федерации</a:t>
            </a:r>
          </a:p>
          <a:p>
            <a:pPr algn="ctr"/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Рамочный договор – это договор, определяющий общие условия обязательственных взаимоотношений сторон, которые могут быть конкретизированы и уточнены сторонами путем заключения отдельных договоров или иным образом на основании либо во исполнение рамочного договора.</a:t>
            </a:r>
          </a:p>
          <a:p>
            <a:pPr algn="ctr"/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заключении рамочного </a:t>
            </a:r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 в соответствии с положениями статьи 429.1 Гражданского кодекса Российской Федерации, в рамках которого могут быть заключены отдельные </a:t>
            </a: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договоры (дополнительные соглашения, спецификации) </a:t>
            </a:r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каждый государственный контракт по </a:t>
            </a: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ГОЗ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 rot="5400000">
            <a:off x="5548397" y="1462087"/>
            <a:ext cx="662822" cy="874035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ГК 1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266063" y="1492030"/>
            <a:ext cx="1060450" cy="81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Скругленный прямоугольник 43"/>
          <p:cNvSpPr/>
          <p:nvPr/>
        </p:nvSpPr>
        <p:spPr>
          <a:xfrm rot="5400000">
            <a:off x="5538103" y="2200314"/>
            <a:ext cx="662822" cy="943734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ГК 2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266064" y="2338240"/>
            <a:ext cx="1060450" cy="81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" name="Скругленный прямоугольник 47"/>
          <p:cNvSpPr/>
          <p:nvPr/>
        </p:nvSpPr>
        <p:spPr>
          <a:xfrm rot="5400000">
            <a:off x="5548398" y="3006442"/>
            <a:ext cx="662822" cy="943734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ГК 3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266065" y="3043991"/>
            <a:ext cx="1060450" cy="81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Скругленный прямоугольник 49"/>
          <p:cNvSpPr/>
          <p:nvPr/>
        </p:nvSpPr>
        <p:spPr>
          <a:xfrm rot="5400000">
            <a:off x="9538730" y="1505402"/>
            <a:ext cx="662822" cy="1201270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sz="1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Рамочный договор</a:t>
            </a:r>
            <a:endParaRPr lang="ru-RU" sz="1600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05436" y="4485472"/>
            <a:ext cx="1060450" cy="81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32348" y="5245770"/>
            <a:ext cx="1060450" cy="81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32349" y="6136750"/>
            <a:ext cx="1060450" cy="81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119996" y="4417540"/>
            <a:ext cx="1060450" cy="81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143787" y="5226265"/>
            <a:ext cx="1060450" cy="81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145797" y="6026959"/>
            <a:ext cx="1060450" cy="81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418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874578" y="8942122"/>
            <a:ext cx="2880360" cy="511175"/>
          </a:xfrm>
        </p:spPr>
        <p:txBody>
          <a:bodyPr/>
          <a:lstStyle/>
          <a:p>
            <a:pPr>
              <a:defRPr/>
            </a:pPr>
            <a:fld id="{E1403C69-53F1-4852-B303-3047E484E77A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47" name="Скругленный прямоугольник 46"/>
          <p:cNvSpPr/>
          <p:nvPr/>
        </p:nvSpPr>
        <p:spPr>
          <a:xfrm rot="5400000">
            <a:off x="624333" y="1490750"/>
            <a:ext cx="2123391" cy="2221917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КОНТРАКТАЦИЯ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746134" y="3486950"/>
            <a:ext cx="674624" cy="1320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Скругленный прямоугольник 9"/>
          <p:cNvSpPr/>
          <p:nvPr/>
        </p:nvSpPr>
        <p:spPr>
          <a:xfrm rot="5400000">
            <a:off x="3750793" y="833993"/>
            <a:ext cx="665309" cy="2221917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заказчик 1 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 rot="5400000">
            <a:off x="3767447" y="1609178"/>
            <a:ext cx="632000" cy="2221917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заказчик 2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 rot="5400000">
            <a:off x="3799491" y="2375404"/>
            <a:ext cx="567909" cy="2221915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заказчик 3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 rot="5400000">
            <a:off x="10494938" y="1723206"/>
            <a:ext cx="2047537" cy="1832858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 rot="5400000">
            <a:off x="7113578" y="1798847"/>
            <a:ext cx="2233347" cy="1771043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Головной исполнитель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276483" y="2597077"/>
            <a:ext cx="1060450" cy="81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Скругленный прямоугольник 21"/>
          <p:cNvSpPr/>
          <p:nvPr/>
        </p:nvSpPr>
        <p:spPr>
          <a:xfrm rot="5400000">
            <a:off x="587489" y="4561084"/>
            <a:ext cx="2197079" cy="2221917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КАЗНАЧЕЙСТВО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 rot="5400000">
            <a:off x="3811019" y="3829219"/>
            <a:ext cx="578407" cy="2221917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</a:t>
            </a:r>
          </a:p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ПБС 1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 rot="5400000">
            <a:off x="3856993" y="4581705"/>
            <a:ext cx="578407" cy="2221917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</a:t>
            </a:r>
          </a:p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ПБС 2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 rot="5400000">
            <a:off x="3856993" y="5341250"/>
            <a:ext cx="578407" cy="2221917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</a:t>
            </a:r>
          </a:p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ПБС 3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92938" y="3491800"/>
            <a:ext cx="674624" cy="1320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1181393" y="3340634"/>
            <a:ext cx="674624" cy="1320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Скругленный прямоугольник 34"/>
          <p:cNvSpPr/>
          <p:nvPr/>
        </p:nvSpPr>
        <p:spPr>
          <a:xfrm rot="5400000">
            <a:off x="7867335" y="3753875"/>
            <a:ext cx="578407" cy="2221917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</a:t>
            </a:r>
          </a:p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НУБП 1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 rot="5400000">
            <a:off x="7869344" y="4541328"/>
            <a:ext cx="578407" cy="2221917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</a:t>
            </a:r>
          </a:p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НУБП 2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 rot="5400000">
            <a:off x="7869344" y="5322516"/>
            <a:ext cx="578407" cy="2221917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</a:t>
            </a:r>
          </a:p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НУБП 3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 rot="5400000">
            <a:off x="10217154" y="4504694"/>
            <a:ext cx="2214051" cy="2221917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</a:t>
            </a:r>
          </a:p>
          <a:p>
            <a:pPr marL="127008" algn="ctr">
              <a:defRPr/>
            </a:pPr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НУБП </a:t>
            </a:r>
          </a:p>
          <a:p>
            <a:pPr marL="127008" algn="ctr">
              <a:defRPr/>
            </a:pPr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условии возможности отражения на одном ЛС средств по нескольким ИГК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 rot="5400000">
            <a:off x="5433991" y="2214570"/>
            <a:ext cx="2142227" cy="11860068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algn="ctr"/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429.1 «Рамочный договор» Гражданского кодекса Российской Федерации</a:t>
            </a:r>
          </a:p>
          <a:p>
            <a:pPr algn="ctr"/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Рамочный договор – это договор, определяющий общие условия обязательственных взаимоотношений сторон, которые могут быть конкретизированы и уточнены сторонами путем заключения отдельных договоров или иным образом на основании либо во исполнение рамочного договора.</a:t>
            </a:r>
          </a:p>
          <a:p>
            <a:pPr algn="ctr"/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заключении рамочного </a:t>
            </a:r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 в соответствии с положениями статьи 429.1 Гражданского кодекса Российской Федерации, в рамках которого могут быть заключены отдельные </a:t>
            </a: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договоры (дополнительные соглашения, спецификации) </a:t>
            </a:r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каждый государственный контракт </a:t>
            </a:r>
            <a:r>
              <a:rPr lang="ru-RU" b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b="1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ГОЗ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 rot="5400000">
            <a:off x="5548397" y="1462087"/>
            <a:ext cx="662822" cy="874035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ГК 1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266063" y="1492030"/>
            <a:ext cx="1060450" cy="81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Скругленный прямоугольник 43"/>
          <p:cNvSpPr/>
          <p:nvPr/>
        </p:nvSpPr>
        <p:spPr>
          <a:xfrm rot="5400000">
            <a:off x="5538103" y="2200314"/>
            <a:ext cx="662822" cy="943734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ГК 2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266064" y="2338240"/>
            <a:ext cx="1060450" cy="81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" name="Скругленный прямоугольник 47"/>
          <p:cNvSpPr/>
          <p:nvPr/>
        </p:nvSpPr>
        <p:spPr>
          <a:xfrm rot="5400000">
            <a:off x="5548398" y="3006442"/>
            <a:ext cx="662822" cy="943734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ГК 3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266065" y="3043991"/>
            <a:ext cx="1060450" cy="81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Скругленный прямоугольник 49"/>
          <p:cNvSpPr/>
          <p:nvPr/>
        </p:nvSpPr>
        <p:spPr>
          <a:xfrm rot="5400000">
            <a:off x="9538730" y="1505402"/>
            <a:ext cx="662822" cy="1201270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7533" tIns="53767" rIns="107533" bIns="53767" anchor="ctr"/>
          <a:lstStyle/>
          <a:p>
            <a:pPr marL="127008" algn="ctr">
              <a:defRPr/>
            </a:pPr>
            <a:r>
              <a:rPr lang="ru-RU" sz="1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Рамочный договор</a:t>
            </a:r>
            <a:endParaRPr lang="ru-RU" sz="1600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05436" y="4485472"/>
            <a:ext cx="1060450" cy="81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32348" y="5245770"/>
            <a:ext cx="1060450" cy="81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32349" y="6136750"/>
            <a:ext cx="1060450" cy="81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119996" y="4417540"/>
            <a:ext cx="1060450" cy="81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143787" y="5226265"/>
            <a:ext cx="1060450" cy="81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145797" y="6026959"/>
            <a:ext cx="1060450" cy="81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821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28247</TotalTime>
  <Words>540</Words>
  <Application>Microsoft Office PowerPoint</Application>
  <PresentationFormat>A3 (297x420 мм)</PresentationFormat>
  <Paragraphs>122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 Light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Mazur Nataliya</dc:creator>
  <cp:lastModifiedBy>Манюкова Тамара Павловна</cp:lastModifiedBy>
  <cp:revision>1963</cp:revision>
  <cp:lastPrinted>2017-08-14T15:58:09Z</cp:lastPrinted>
  <dcterms:created xsi:type="dcterms:W3CDTF">2015-03-03T16:27:21Z</dcterms:created>
  <dcterms:modified xsi:type="dcterms:W3CDTF">2017-08-28T13:13:12Z</dcterms:modified>
</cp:coreProperties>
</file>