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11"/>
  </p:notesMasterIdLst>
  <p:sldIdLst>
    <p:sldId id="274" r:id="rId4"/>
    <p:sldId id="336" r:id="rId5"/>
    <p:sldId id="337" r:id="rId6"/>
    <p:sldId id="338" r:id="rId7"/>
    <p:sldId id="339" r:id="rId8"/>
    <p:sldId id="340" r:id="rId9"/>
    <p:sldId id="341" r:id="rId10"/>
  </p:sldIdLst>
  <p:sldSz cx="9144000" cy="6858000" type="screen4x3"/>
  <p:notesSz cx="6799263" cy="98758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99"/>
    <a:srgbClr val="FFFF66"/>
    <a:srgbClr val="CC99FF"/>
    <a:srgbClr val="D0A300"/>
    <a:srgbClr val="82BC00"/>
    <a:srgbClr val="B9B903"/>
    <a:srgbClr val="D06D00"/>
    <a:srgbClr val="1ED000"/>
    <a:srgbClr val="57A83A"/>
    <a:srgbClr val="FF98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4" autoAdjust="0"/>
    <p:restoredTop sz="76259" autoAdjust="0"/>
  </p:normalViewPr>
  <p:slideViewPr>
    <p:cSldViewPr>
      <p:cViewPr>
        <p:scale>
          <a:sx n="75" d="100"/>
          <a:sy n="75" d="100"/>
        </p:scale>
        <p:origin x="-846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42" y="0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52ED7D4-432E-4833-8E76-05D81459A208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691023"/>
            <a:ext cx="5439410" cy="444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332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42" y="9380332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A57912-3006-49BF-80B5-0A9F512D6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080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Arial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5575" y="247650"/>
            <a:ext cx="3948113" cy="2962275"/>
          </a:xfrm>
          <a:ln/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>
          <a:xfrm>
            <a:off x="398198" y="3374245"/>
            <a:ext cx="6073693" cy="38388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/>
          <a:p>
            <a:pPr indent="434975" algn="just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9939" name="Номер слайда 3"/>
          <p:cNvSpPr txBox="1">
            <a:spLocks noGrp="1"/>
          </p:cNvSpPr>
          <p:nvPr/>
        </p:nvSpPr>
        <p:spPr bwMode="auto">
          <a:xfrm>
            <a:off x="3851342" y="9380332"/>
            <a:ext cx="2946347" cy="49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 anchor="b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6147A2AE-6CEB-44BF-AC11-5049CE3A1203}" type="slidenum">
              <a:rPr lang="ru-RU" sz="1200">
                <a:solidFill>
                  <a:prstClr val="black"/>
                </a:solidFill>
                <a:effectLst/>
                <a:cs typeface="+mn-cs"/>
              </a:rPr>
              <a:pPr algn="r"/>
              <a:t>1</a:t>
            </a:fld>
            <a:endParaRPr lang="ru-RU" sz="1200">
              <a:solidFill>
                <a:prstClr val="black"/>
              </a:solidFill>
              <a:effectLst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369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57912-3006-49BF-80B5-0A9F512D690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3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57912-3006-49BF-80B5-0A9F512D690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74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57912-3006-49BF-80B5-0A9F512D690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5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2FA98-C3CA-4A40-9DDB-80F26DF90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7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1E8E3-2602-48E0-A469-ABEA443A5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3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584E1-AE43-4436-A3A0-003EA0DB2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797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977452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975521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27780277"/>
      </p:ext>
    </p:extLst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53627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04577"/>
      </p:ext>
    </p:extLst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35729"/>
      </p:ext>
    </p:extLst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7177422"/>
      </p:ext>
    </p:extLst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0161145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50047-3834-410A-B728-BFFBDDF68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935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43257267"/>
      </p:ext>
    </p:extLst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264912"/>
      </p:ext>
    </p:extLst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90538"/>
            <a:ext cx="1835150" cy="5945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90538"/>
            <a:ext cx="5356225" cy="5945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817316"/>
      </p:ext>
    </p:extLst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DA0F1-C22A-4AFA-81D7-FF2D7FF3886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70068"/>
      </p:ext>
    </p:extLst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A4D7-F064-480B-8FF2-9F2FBF3D278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708243"/>
      </p:ext>
    </p:extLst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0348A-017B-4013-B064-F23E4C22FB6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409443"/>
      </p:ext>
    </p:extLst>
  </p:cSld>
  <p:clrMapOvr>
    <a:masterClrMapping/>
  </p:clrMapOvr>
  <p:transition spd="med">
    <p:split orient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41C6F-E724-4679-8108-E37209C3283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526787"/>
      </p:ext>
    </p:extLst>
  </p:cSld>
  <p:clrMapOvr>
    <a:masterClrMapping/>
  </p:clrMapOvr>
  <p:transition spd="med">
    <p:split orient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7D7D-7F6A-4AFB-8DD1-C36C246976E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02167"/>
      </p:ext>
    </p:extLst>
  </p:cSld>
  <p:clrMapOvr>
    <a:masterClrMapping/>
  </p:clrMapOvr>
  <p:transition spd="med">
    <p:split orient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DEB50-CED2-470A-949F-60F30487DE1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93408"/>
      </p:ext>
    </p:extLst>
  </p:cSld>
  <p:clrMapOvr>
    <a:masterClrMapping/>
  </p:clrMapOvr>
  <p:transition spd="med">
    <p:split orient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8DAC8-455B-4462-8666-D9656D1DBB7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63791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916B3-2059-4D9D-8F2E-1C1D8F6E3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078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BE71-A728-4743-85B3-E2E57DC3CD1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94298"/>
      </p:ext>
    </p:extLst>
  </p:cSld>
  <p:clrMapOvr>
    <a:masterClrMapping/>
  </p:clrMapOvr>
  <p:transition spd="med">
    <p:split orient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F404-8CB6-4BA9-89B2-E7C6AD4A5D89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28880"/>
      </p:ext>
    </p:extLst>
  </p:cSld>
  <p:clrMapOvr>
    <a:masterClrMapping/>
  </p:clrMapOvr>
  <p:transition spd="med">
    <p:split orient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40590-4CB1-4648-B0CF-E48BAAC1709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881486"/>
      </p:ext>
    </p:extLst>
  </p:cSld>
  <p:clrMapOvr>
    <a:masterClrMapping/>
  </p:clrMapOvr>
  <p:transition spd="med">
    <p:split orient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90538"/>
            <a:ext cx="1835150" cy="5945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90538"/>
            <a:ext cx="5356225" cy="5945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1E69E-D7AF-4B23-ADCB-07C120AE2EC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35707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00A68-919F-4C4B-AC93-3A2A27D12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5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54427-3373-456C-8E36-CE9672EA3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41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61266-5A7A-40D7-9608-2245F4989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28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8BEDB-D3F4-4B2A-9EDA-E7706BB3F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3EECB-423B-4646-8B01-DF0DA1527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0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15755-E2AF-4BD6-ABCB-5BE52E8C6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38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6F0FFD-4AF1-4EAA-88AD-83C67FAC41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4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02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>
          <a:solidFill>
            <a:srgbClr val="504F53"/>
          </a:solidFill>
          <a:latin typeface="+mn-lt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–"/>
        <a:defRPr sz="1400">
          <a:solidFill>
            <a:srgbClr val="504F53"/>
          </a:solidFill>
          <a:latin typeface="+mn-lt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5pPr>
      <a:lvl6pPr marL="17145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6pPr>
      <a:lvl7pPr marL="21717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7pPr>
      <a:lvl8pPr marL="26289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8pPr>
      <a:lvl9pPr marL="30861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/>
          <p:nvPr/>
        </p:nvSpPr>
        <p:spPr>
          <a:xfrm>
            <a:off x="5926138" y="5127625"/>
            <a:ext cx="923925" cy="376238"/>
          </a:xfrm>
          <a:prstGeom prst="rect">
            <a:avLst/>
          </a:prstGeom>
          <a:noFill/>
        </p:spPr>
        <p:txBody>
          <a:bodyPr lIns="80119" tIns="40060" rIns="80119" bIns="40060"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052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3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ts val="2100"/>
              </a:lnSpc>
              <a:defRPr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EABF90-EA1A-472E-B989-BEB210A9669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4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split orient="vert"/>
  </p:transition>
  <p:txStyles>
    <p:titleStyle>
      <a:lvl1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Arial" charset="0"/>
          <a:cs typeface="Arial" pitchFamily="34" charset="0"/>
        </a:defRPr>
      </a:lvl1pPr>
      <a:lvl2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  <a:ea typeface="Arial" charset="0"/>
          <a:cs typeface="Arial" pitchFamily="34" charset="0"/>
        </a:defRPr>
      </a:lvl2pPr>
      <a:lvl3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  <a:ea typeface="Arial" charset="0"/>
          <a:cs typeface="Arial" pitchFamily="34" charset="0"/>
        </a:defRPr>
      </a:lvl3pPr>
      <a:lvl4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  <a:ea typeface="Arial" charset="0"/>
          <a:cs typeface="Arial" pitchFamily="34" charset="0"/>
        </a:defRPr>
      </a:lvl4pPr>
      <a:lvl5pPr algn="l" defTabSz="912813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  <a:ea typeface="Arial" charset="0"/>
          <a:cs typeface="Arial" pitchFamily="34" charset="0"/>
        </a:defRPr>
      </a:lvl5pPr>
      <a:lvl6pPr marL="4572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defTabSz="912813" rtl="0" fontAlgn="base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kumimoji="1" sz="3200">
          <a:solidFill>
            <a:srgbClr val="005AA9"/>
          </a:solidFill>
          <a:latin typeface="+mn-lt"/>
          <a:ea typeface="Arial" charset="0"/>
          <a:cs typeface="Arial" pitchFamily="34" charset="0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>
          <a:solidFill>
            <a:srgbClr val="504F53"/>
          </a:solidFill>
          <a:latin typeface="+mn-lt"/>
          <a:ea typeface="Arial" charset="0"/>
          <a:cs typeface="Arial" pitchFamily="34" charset="0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100">
          <a:solidFill>
            <a:srgbClr val="504F53"/>
          </a:solidFill>
          <a:latin typeface="+mn-lt"/>
          <a:ea typeface="Arial" charset="0"/>
          <a:cs typeface="Arial" pitchFamily="34" charset="0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kumimoji="1" sz="1400">
          <a:solidFill>
            <a:srgbClr val="504F53"/>
          </a:solidFill>
          <a:latin typeface="+mn-lt"/>
          <a:ea typeface="Arial" charset="0"/>
          <a:cs typeface="Arial" pitchFamily="34" charset="0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kumimoji="1" sz="1200">
          <a:solidFill>
            <a:srgbClr val="8D8C90"/>
          </a:solidFill>
          <a:latin typeface="+mn-lt"/>
          <a:ea typeface="Arial" charset="0"/>
          <a:cs typeface="Arial" pitchFamily="34" charset="0"/>
        </a:defRPr>
      </a:lvl5pPr>
      <a:lvl6pPr marL="17145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6pPr>
      <a:lvl7pPr marL="21717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7pPr>
      <a:lvl8pPr marL="26289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8pPr>
      <a:lvl9pPr marL="3086100" indent="5715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179512" y="3119264"/>
            <a:ext cx="8856984" cy="151204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2000" dirty="0" smtClean="0">
                <a:solidFill>
                  <a:schemeClr val="bg1"/>
                </a:solidFill>
                <a:latin typeface="Arno Pro" panose="02020502040506020403" pitchFamily="18" charset="0"/>
              </a:rPr>
              <a:t>Совершенствование внутриведомственного контроля налоговых органов</a:t>
            </a:r>
            <a:br>
              <a:rPr lang="ru-RU" sz="2000" dirty="0" smtClean="0">
                <a:solidFill>
                  <a:schemeClr val="bg1"/>
                </a:solidFill>
                <a:latin typeface="Arno Pro" panose="02020502040506020403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Arno Pro" panose="02020502040506020403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Arno Pro" panose="02020502040506020403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no Pro" panose="02020502040506020403" pitchFamily="18" charset="0"/>
              </a:rPr>
              <a:t>Модернизация форм и методов внутреннего аудита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74063" y="6093296"/>
            <a:ext cx="6400800" cy="496888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+mj-lt"/>
              <a:buNone/>
              <a:defRPr/>
            </a:pPr>
            <a:r>
              <a:rPr lang="ru-RU" sz="2000" kern="1200" dirty="0" smtClean="0">
                <a:solidFill>
                  <a:schemeClr val="bg1"/>
                </a:solidFill>
                <a:latin typeface="Arno Pro" panose="02020502040506020403" pitchFamily="18" charset="0"/>
              </a:rPr>
              <a:t>03.06.2014</a:t>
            </a:r>
            <a:endParaRPr lang="ru-RU" sz="2000" kern="1200" dirty="0">
              <a:solidFill>
                <a:schemeClr val="bg1"/>
              </a:solidFill>
              <a:latin typeface="Arno Pro" panose="020205020405060204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2204864"/>
            <a:ext cx="3571875" cy="914400"/>
          </a:xfrm>
          <a:prstGeom prst="rect">
            <a:avLst/>
          </a:prstGeom>
        </p:spPr>
        <p:txBody>
          <a:bodyPr lIns="91392" tIns="45696" rIns="91392" bIns="45696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/>
                <a:latin typeface="Calibri"/>
                <a:cs typeface="+mn-cs"/>
              </a:rPr>
              <a:t>ФЕДЕРАЛЬНАЯ НАЛОГОВАЯ СЛУЖБА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4786238"/>
            <a:ext cx="7776864" cy="1152128"/>
          </a:xfrm>
          <a:prstGeom prst="rect">
            <a:avLst/>
          </a:prstGeom>
        </p:spPr>
        <p:txBody>
          <a:bodyPr lIns="91392" tIns="45696" rIns="91392" bIns="45696"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FFFF"/>
                </a:solidFill>
                <a:effectLst/>
                <a:latin typeface="Arno Pro" panose="02020502040506020403" pitchFamily="18" charset="0"/>
                <a:cs typeface="+mn-cs"/>
              </a:rPr>
              <a:t>Начальник отдела  методологии и анализа проверок налоговых органов </a:t>
            </a:r>
            <a:r>
              <a:rPr lang="ru-RU" sz="1600" b="1" dirty="0" smtClean="0">
                <a:solidFill>
                  <a:srgbClr val="FFFFFF"/>
                </a:solidFill>
                <a:effectLst/>
                <a:latin typeface="Arno Pro" panose="02020502040506020403" pitchFamily="18" charset="0"/>
              </a:rPr>
              <a:t>Управления контроля налоговых органов </a:t>
            </a:r>
          </a:p>
          <a:p>
            <a:pPr algn="ctr">
              <a:defRPr/>
            </a:pPr>
            <a:endParaRPr lang="en-US" sz="1600" b="1" dirty="0" smtClean="0">
              <a:solidFill>
                <a:srgbClr val="FFFFFF"/>
              </a:solidFill>
              <a:effectLst/>
              <a:latin typeface="Arno Pro" panose="02020502040506020403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FFFFFF"/>
                </a:solidFill>
                <a:effectLst/>
                <a:latin typeface="Arno Pro" panose="02020502040506020403" pitchFamily="18" charset="0"/>
              </a:rPr>
              <a:t>Сметанникова Елена Николаевна</a:t>
            </a:r>
            <a:endParaRPr lang="ru-RU" sz="1600" b="1" dirty="0">
              <a:solidFill>
                <a:srgbClr val="FFFFFF"/>
              </a:solidFill>
              <a:effectLst/>
              <a:latin typeface="Arno Pro" panose="02020502040506020403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30813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04664"/>
            <a:ext cx="8064896" cy="975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/>
              </a:rPr>
              <a:t>Двухуровневая система  внутреннего аудита</a:t>
            </a:r>
            <a:endParaRPr lang="ru-RU" sz="2800" b="1" dirty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6195" y="1700808"/>
            <a:ext cx="3375805" cy="1800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/>
              </a:rPr>
              <a:t>ФНС России (ЦА) 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/>
              </a:rPr>
              <a:t>и 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/>
              </a:rPr>
              <a:t>МИ ФНС России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/>
              </a:rPr>
              <a:t>по федеральным округам</a:t>
            </a:r>
            <a:endParaRPr lang="ru-RU" sz="20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572000" y="1988840"/>
            <a:ext cx="1872208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ПРОВЕРЯЮТ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96195" y="4077072"/>
            <a:ext cx="3375805" cy="1800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/>
              </a:rPr>
              <a:t>УФНС России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/>
              </a:rPr>
              <a:t>по субъектам РФ</a:t>
            </a:r>
            <a:endParaRPr lang="ru-RU" sz="24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572000" y="4329100"/>
            <a:ext cx="1728192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ПРОВЕРЯЮТ</a:t>
            </a:r>
            <a:endParaRPr lang="ru-RU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6444208" y="1556792"/>
            <a:ext cx="504056" cy="22322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192" y="4077072"/>
            <a:ext cx="230425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ИФНС России </a:t>
            </a:r>
          </a:p>
          <a:p>
            <a:pPr algn="ctr"/>
            <a:r>
              <a:rPr lang="ru-RU" sz="1400" dirty="0" smtClean="0"/>
              <a:t>(по соответствующему</a:t>
            </a:r>
          </a:p>
          <a:p>
            <a:pPr algn="ctr"/>
            <a:r>
              <a:rPr lang="ru-RU" sz="1400" dirty="0" smtClean="0"/>
              <a:t>субъекту)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1772816"/>
            <a:ext cx="2016224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/>
              </a:rPr>
              <a:t>МИ ФНС России по крупнейшим НП</a:t>
            </a:r>
            <a:endParaRPr lang="ru-RU" b="1" dirty="0"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04248" y="2780928"/>
            <a:ext cx="20162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/>
              </a:rPr>
              <a:t>УФНС </a:t>
            </a:r>
            <a:r>
              <a:rPr lang="ru-RU" b="1" smtClean="0">
                <a:effectLst/>
              </a:rPr>
              <a:t>России </a:t>
            </a:r>
          </a:p>
          <a:p>
            <a:pPr algn="ctr"/>
            <a:r>
              <a:rPr lang="ru-RU" b="1" smtClean="0">
                <a:effectLst/>
              </a:rPr>
              <a:t>по </a:t>
            </a:r>
            <a:r>
              <a:rPr lang="ru-RU" b="1" dirty="0" smtClean="0">
                <a:effectLst/>
              </a:rPr>
              <a:t>субъектам РФ</a:t>
            </a:r>
            <a:endParaRPr lang="ru-RU" b="1" dirty="0">
              <a:effectLst/>
            </a:endParaRPr>
          </a:p>
        </p:txBody>
      </p:sp>
      <p:sp>
        <p:nvSpPr>
          <p:cNvPr id="28" name="Номер слайда 5"/>
          <p:cNvSpPr txBox="1">
            <a:spLocks noGrp="1"/>
          </p:cNvSpPr>
          <p:nvPr/>
        </p:nvSpPr>
        <p:spPr bwMode="auto">
          <a:xfrm>
            <a:off x="8324849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fld id="{D43819A8-7D35-4FE4-9CCA-2911CD0D7DEF}" type="slidenum">
              <a:rPr lang="ru-RU" sz="2400" smtClean="0">
                <a:solidFill>
                  <a:srgbClr val="FFFFFF"/>
                </a:solidFill>
                <a:effectLst/>
              </a:rPr>
              <a:pPr algn="ctr" eaLnBrk="1" hangingPunct="1">
                <a:lnSpc>
                  <a:spcPts val="2100"/>
                </a:lnSpc>
              </a:pPr>
              <a:t>2</a:t>
            </a:fld>
            <a:endParaRPr lang="ru-RU" sz="2400" dirty="0" smtClean="0"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8342030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8324849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fld id="{D43819A8-7D35-4FE4-9CCA-2911CD0D7DEF}" type="slidenum">
              <a:rPr lang="ru-RU" sz="2400" smtClean="0">
                <a:solidFill>
                  <a:srgbClr val="FFFFFF"/>
                </a:solidFill>
                <a:effectLst/>
              </a:rPr>
              <a:pPr algn="ctr" eaLnBrk="1" hangingPunct="1">
                <a:lnSpc>
                  <a:spcPts val="2100"/>
                </a:lnSpc>
              </a:pPr>
              <a:t>3</a:t>
            </a:fld>
            <a:endParaRPr lang="ru-RU" sz="240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836712"/>
            <a:ext cx="6408712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/>
              </a:rPr>
              <a:t>Внутренний аудит налоговых органов </a:t>
            </a:r>
            <a:r>
              <a:rPr lang="ru-RU" sz="3200" dirty="0">
                <a:solidFill>
                  <a:schemeClr val="bg1"/>
                </a:solidFill>
              </a:rPr>
              <a:t>– </a:t>
            </a:r>
            <a:r>
              <a:rPr lang="ru-RU" sz="2400" dirty="0">
                <a:solidFill>
                  <a:schemeClr val="bg1"/>
                </a:solidFill>
              </a:rPr>
              <a:t>это единая система контроля вышестоящими налоговыми органами за деятельностью нижестоящих налоговых органов в части соблюдения требований законодательства, нормативных правовых актов, а также внутренних документов ФНС России при выполнении задач и функций, отнесенных к компетенции ФНС </a:t>
            </a:r>
            <a:r>
              <a:rPr lang="ru-RU" sz="2400" dirty="0" smtClean="0">
                <a:solidFill>
                  <a:schemeClr val="bg1"/>
                </a:solidFill>
              </a:rPr>
              <a:t>России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36332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 txBox="1">
            <a:spLocks noGrp="1"/>
          </p:cNvSpPr>
          <p:nvPr/>
        </p:nvSpPr>
        <p:spPr bwMode="auto">
          <a:xfrm>
            <a:off x="8324849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fld id="{D43819A8-7D35-4FE4-9CCA-2911CD0D7DEF}" type="slidenum">
              <a:rPr lang="ru-RU" sz="2400" smtClean="0">
                <a:solidFill>
                  <a:srgbClr val="FFFFFF"/>
                </a:solidFill>
                <a:effectLst/>
              </a:rPr>
              <a:pPr algn="ctr" eaLnBrk="1" hangingPunct="1">
                <a:lnSpc>
                  <a:spcPts val="2100"/>
                </a:lnSpc>
              </a:pPr>
              <a:t>4</a:t>
            </a:fld>
            <a:endParaRPr lang="ru-RU" sz="240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58392" y="476672"/>
            <a:ext cx="63716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ЦЕЛИ ВНУТРЕННЕГО АУДИТА</a:t>
            </a:r>
            <a:endParaRPr lang="ru-RU" sz="32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558392" y="1984276"/>
            <a:ext cx="1712268" cy="680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558392" y="3027040"/>
            <a:ext cx="1700250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558392" y="5193482"/>
            <a:ext cx="1845692" cy="81282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50816" y="1984276"/>
            <a:ext cx="4579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Выявление </a:t>
            </a:r>
            <a:r>
              <a:rPr lang="ru-RU" dirty="0"/>
              <a:t>системных нарушений и недостатков в организации деятельности,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44540" y="3027040"/>
            <a:ext cx="45854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Анализ </a:t>
            </a:r>
            <a:r>
              <a:rPr lang="ru-RU" dirty="0"/>
              <a:t>причин нарушений и выражение мнения,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1572754" y="3988792"/>
            <a:ext cx="16858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59572" y="3988792"/>
            <a:ext cx="45704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</a:t>
            </a:r>
            <a:r>
              <a:rPr lang="ru-RU" dirty="0"/>
              <a:t>предложений по способам устранения нарушений и недостатков и  контроль за их устранением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65984" y="5193482"/>
            <a:ext cx="4464024" cy="8128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/>
              </a:rPr>
              <a:t>Повышение эффективности работы налоговых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374473396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 txBox="1">
            <a:spLocks noGrp="1"/>
          </p:cNvSpPr>
          <p:nvPr/>
        </p:nvSpPr>
        <p:spPr bwMode="auto">
          <a:xfrm>
            <a:off x="8324849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fld id="{D43819A8-7D35-4FE4-9CCA-2911CD0D7DEF}" type="slidenum">
              <a:rPr lang="ru-RU" sz="2400" smtClean="0">
                <a:solidFill>
                  <a:srgbClr val="FFFFFF"/>
                </a:solidFill>
                <a:effectLst/>
              </a:rPr>
              <a:pPr algn="ctr" eaLnBrk="1" hangingPunct="1">
                <a:lnSpc>
                  <a:spcPts val="2100"/>
                </a:lnSpc>
              </a:pPr>
              <a:t>5</a:t>
            </a:fld>
            <a:endParaRPr lang="ru-RU" sz="240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548680"/>
            <a:ext cx="712879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ВИДЫ</a:t>
            </a:r>
            <a:r>
              <a:rPr lang="ru-RU" dirty="0" smtClean="0">
                <a:latin typeface="Arial Black" panose="020B0A04020102020204" pitchFamily="34" charset="0"/>
              </a:rPr>
              <a:t> АУДИТОРСКИХ ПРОВЕРОК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123728" y="1844824"/>
            <a:ext cx="1008112" cy="1711584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80348" y="1844824"/>
            <a:ext cx="1080120" cy="1714996"/>
          </a:xfrm>
          <a:prstGeom prst="downArrow">
            <a:avLst>
              <a:gd name="adj1" fmla="val 44430"/>
              <a:gd name="adj2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нутый угол 6"/>
          <p:cNvSpPr/>
          <p:nvPr/>
        </p:nvSpPr>
        <p:spPr>
          <a:xfrm>
            <a:off x="1203648" y="3556408"/>
            <a:ext cx="2880320" cy="2784921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КОМПЛЕКСНАЯ - </a:t>
            </a:r>
            <a:r>
              <a:rPr lang="ru-RU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проверка по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всем</a:t>
            </a:r>
            <a:r>
              <a:rPr lang="ru-RU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направлениям деятельности налогового органа (периодичность –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раз в 2 года)</a:t>
            </a:r>
            <a:endParaRPr lang="ru-RU" b="1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5280248" y="3573016"/>
            <a:ext cx="2880320" cy="2768313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ТЕМАТИЧЕСКАЯ – </a:t>
            </a:r>
            <a:r>
              <a:rPr lang="ru-RU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проверка 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одного </a:t>
            </a:r>
            <a:r>
              <a:rPr lang="ru-RU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налогового органа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(назначается по мере необходимости)</a:t>
            </a:r>
            <a:endParaRPr lang="ru-RU" b="1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48387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 txBox="1">
            <a:spLocks noGrp="1"/>
          </p:cNvSpPr>
          <p:nvPr/>
        </p:nvSpPr>
        <p:spPr bwMode="auto">
          <a:xfrm>
            <a:off x="8324849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fld id="{D43819A8-7D35-4FE4-9CCA-2911CD0D7DEF}" type="slidenum">
              <a:rPr lang="ru-RU" sz="2400" smtClean="0">
                <a:solidFill>
                  <a:srgbClr val="FFFFFF"/>
                </a:solidFill>
                <a:effectLst/>
              </a:rPr>
              <a:pPr algn="ctr" eaLnBrk="1" hangingPunct="1">
                <a:lnSpc>
                  <a:spcPts val="2100"/>
                </a:lnSpc>
              </a:pPr>
              <a:t>6</a:t>
            </a:fld>
            <a:endParaRPr lang="ru-RU" sz="240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48680"/>
            <a:ext cx="7662811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Этапы риск-анализа деятельности налоговых органов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79" y="1602656"/>
            <a:ext cx="7358063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829828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 txBox="1">
            <a:spLocks noGrp="1"/>
          </p:cNvSpPr>
          <p:nvPr/>
        </p:nvSpPr>
        <p:spPr bwMode="auto">
          <a:xfrm>
            <a:off x="8324849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fld id="{D43819A8-7D35-4FE4-9CCA-2911CD0D7DEF}" type="slidenum">
              <a:rPr lang="ru-RU" sz="2400" smtClean="0">
                <a:solidFill>
                  <a:srgbClr val="FFFFFF"/>
                </a:solidFill>
                <a:effectLst/>
              </a:rPr>
              <a:pPr algn="ctr" eaLnBrk="1" hangingPunct="1">
                <a:lnSpc>
                  <a:spcPts val="2100"/>
                </a:lnSpc>
              </a:pPr>
              <a:t>7</a:t>
            </a:fld>
            <a:endParaRPr lang="ru-RU" sz="2400" dirty="0" smtClean="0">
              <a:solidFill>
                <a:srgbClr val="FFFFFF"/>
              </a:soli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884270"/>
            <a:ext cx="8106544" cy="5025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260648"/>
            <a:ext cx="7602489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ДЕЯТЕЛЬНОСТИ НАЛОГОВЫХ ОРГАНОВ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18325933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_FNS2012_A4">
  <a:themeElements>
    <a:clrScheme name="1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esent_FNS2012_A4">
  <a:themeElements>
    <a:clrScheme name="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7985</TotalTime>
  <Words>201</Words>
  <Application>Microsoft Office PowerPoint</Application>
  <PresentationFormat>Экран (4:3)</PresentationFormat>
  <Paragraphs>44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Оформление по умолчанию</vt:lpstr>
      <vt:lpstr>1_Present_FNS2012_A4</vt:lpstr>
      <vt:lpstr>2_Present_FNS2012_A4</vt:lpstr>
      <vt:lpstr>Совершенствование внутриведомственного контроля налоговых органов  Модернизация форм и методов внутреннего аудита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развития ТКС ФНС</dc:title>
  <dc:creator>Киселев Владимир Константинович</dc:creator>
  <cp:lastModifiedBy>Сметаннникова Елена Николаевна</cp:lastModifiedBy>
  <cp:revision>594</cp:revision>
  <cp:lastPrinted>2013-10-31T04:28:15Z</cp:lastPrinted>
  <dcterms:created xsi:type="dcterms:W3CDTF">2013-09-05T08:09:22Z</dcterms:created>
  <dcterms:modified xsi:type="dcterms:W3CDTF">2014-06-02T07:32:41Z</dcterms:modified>
</cp:coreProperties>
</file>