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</p:sldMasterIdLst>
  <p:notesMasterIdLst>
    <p:notesMasterId r:id="rId11"/>
  </p:notesMasterIdLst>
  <p:sldIdLst>
    <p:sldId id="274" r:id="rId4"/>
    <p:sldId id="336" r:id="rId5"/>
    <p:sldId id="337" r:id="rId6"/>
    <p:sldId id="338" r:id="rId7"/>
    <p:sldId id="339" r:id="rId8"/>
    <p:sldId id="340" r:id="rId9"/>
    <p:sldId id="341" r:id="rId10"/>
  </p:sldIdLst>
  <p:sldSz cx="9144000" cy="6858000" type="screen4x3"/>
  <p:notesSz cx="6799263" cy="98758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FF99"/>
    <a:srgbClr val="FFFF66"/>
    <a:srgbClr val="CC99FF"/>
    <a:srgbClr val="D0A300"/>
    <a:srgbClr val="82BC00"/>
    <a:srgbClr val="B9B903"/>
    <a:srgbClr val="D06D00"/>
    <a:srgbClr val="1ED000"/>
    <a:srgbClr val="57A83A"/>
    <a:srgbClr val="FF98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84" autoAdjust="0"/>
    <p:restoredTop sz="76259" autoAdjust="0"/>
  </p:normalViewPr>
  <p:slideViewPr>
    <p:cSldViewPr>
      <p:cViewPr>
        <p:scale>
          <a:sx n="75" d="100"/>
          <a:sy n="75" d="100"/>
        </p:scale>
        <p:origin x="-846" y="-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347" cy="493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342" y="0"/>
            <a:ext cx="2946347" cy="493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52ED7D4-432E-4833-8E76-05D81459A208}" type="datetimeFigureOut">
              <a:rPr lang="ru-RU"/>
              <a:pPr>
                <a:defRPr/>
              </a:pPr>
              <a:t>02.06.2014</a:t>
            </a:fld>
            <a:endParaRPr lang="ru-RU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/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927" y="4691023"/>
            <a:ext cx="5439410" cy="4444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0332"/>
            <a:ext cx="2946347" cy="493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342" y="9380332"/>
            <a:ext cx="2946347" cy="493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8A57912-3006-49BF-80B5-0A9F512D69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90804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itchFamily="34" charset="0"/>
        <a:ea typeface="Arial" charset="0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itchFamily="34" charset="0"/>
        <a:ea typeface="Arial" charset="0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itchFamily="34" charset="0"/>
        <a:ea typeface="Arial" charset="0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itchFamily="34" charset="0"/>
        <a:ea typeface="Arial" charset="0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itchFamily="34" charset="0"/>
        <a:ea typeface="Arial" charset="0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5575" y="247650"/>
            <a:ext cx="3948113" cy="2962275"/>
          </a:xfrm>
          <a:ln/>
        </p:spPr>
      </p:sp>
      <p:sp>
        <p:nvSpPr>
          <p:cNvPr id="39938" name="Заметки 2"/>
          <p:cNvSpPr>
            <a:spLocks noGrp="1"/>
          </p:cNvSpPr>
          <p:nvPr>
            <p:ph type="body" idx="1"/>
          </p:nvPr>
        </p:nvSpPr>
        <p:spPr>
          <a:xfrm>
            <a:off x="398198" y="3374245"/>
            <a:ext cx="6073693" cy="383889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7" tIns="45713" rIns="91427" bIns="45713"/>
          <a:lstStyle/>
          <a:p>
            <a:pPr indent="434975" algn="just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39939" name="Номер слайда 3"/>
          <p:cNvSpPr txBox="1">
            <a:spLocks noGrp="1"/>
          </p:cNvSpPr>
          <p:nvPr/>
        </p:nvSpPr>
        <p:spPr bwMode="auto">
          <a:xfrm>
            <a:off x="3851342" y="9380332"/>
            <a:ext cx="2946347" cy="493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7" tIns="45713" rIns="91427" bIns="45713" anchor="b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/>
            <a:fld id="{6147A2AE-6CEB-44BF-AC11-5049CE3A1203}" type="slidenum">
              <a:rPr lang="ru-RU" sz="1200">
                <a:solidFill>
                  <a:prstClr val="black"/>
                </a:solidFill>
                <a:effectLst/>
                <a:cs typeface="+mn-cs"/>
              </a:rPr>
              <a:pPr algn="r"/>
              <a:t>1</a:t>
            </a:fld>
            <a:endParaRPr lang="ru-RU" sz="1200">
              <a:solidFill>
                <a:prstClr val="black"/>
              </a:solidFill>
              <a:effectLst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73694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A57912-3006-49BF-80B5-0A9F512D6902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54351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A57912-3006-49BF-80B5-0A9F512D6902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07499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A57912-3006-49BF-80B5-0A9F512D6902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6359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42FA98-C3CA-4A40-9DDB-80F26DF90C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2074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21E8E3-2602-48E0-A469-ABEA443A53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1134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3584E1-AE43-4436-A3A0-003EA0DB2B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27973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6977452"/>
      </p:ext>
    </p:extLst>
  </p:cSld>
  <p:clrMapOvr>
    <a:masterClrMapping/>
  </p:clrMapOvr>
  <p:transition spd="med">
    <p:split orient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8975521"/>
      </p:ext>
    </p:extLst>
  </p:cSld>
  <p:clrMapOvr>
    <a:masterClrMapping/>
  </p:clrMapOvr>
  <p:transition spd="med">
    <p:split orient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827780277"/>
      </p:ext>
    </p:extLst>
  </p:cSld>
  <p:clrMapOvr>
    <a:masterClrMapping/>
  </p:clrMapOvr>
  <p:transition spd="med">
    <p:split orient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15975" y="1600200"/>
            <a:ext cx="3595688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64063" y="1600200"/>
            <a:ext cx="3595687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553627"/>
      </p:ext>
    </p:extLst>
  </p:cSld>
  <p:clrMapOvr>
    <a:masterClrMapping/>
  </p:clrMapOvr>
  <p:transition spd="med">
    <p:split orient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804577"/>
      </p:ext>
    </p:extLst>
  </p:cSld>
  <p:clrMapOvr>
    <a:masterClrMapping/>
  </p:clrMapOvr>
  <p:transition spd="med">
    <p:split orient="vert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1935729"/>
      </p:ext>
    </p:extLst>
  </p:cSld>
  <p:clrMapOvr>
    <a:masterClrMapping/>
  </p:clrMapOvr>
  <p:transition spd="med">
    <p:split orient="vert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7177422"/>
      </p:ext>
    </p:extLst>
  </p:cSld>
  <p:clrMapOvr>
    <a:masterClrMapping/>
  </p:clrMapOvr>
  <p:transition spd="med">
    <p:split orient="vert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501611458"/>
      </p:ext>
    </p:extLst>
  </p:cSld>
  <p:clrMapOvr>
    <a:masterClrMapping/>
  </p:clrMapOvr>
  <p:transition spd="med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250047-3834-410A-B728-BFFBDDF68D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89355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543257267"/>
      </p:ext>
    </p:extLst>
  </p:cSld>
  <p:clrMapOvr>
    <a:masterClrMapping/>
  </p:clrMapOvr>
  <p:transition spd="med">
    <p:split orient="vert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2264912"/>
      </p:ext>
    </p:extLst>
  </p:cSld>
  <p:clrMapOvr>
    <a:masterClrMapping/>
  </p:clrMapOvr>
  <p:transition spd="med">
    <p:split orient="vert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324600" y="490538"/>
            <a:ext cx="1835150" cy="59451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5975" y="490538"/>
            <a:ext cx="5356225" cy="59451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2817316"/>
      </p:ext>
    </p:extLst>
  </p:cSld>
  <p:clrMapOvr>
    <a:masterClrMapping/>
  </p:clrMapOvr>
  <p:transition spd="med">
    <p:split orient="vert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DA0F1-C22A-4AFA-81D7-FF2D7FF3886E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870068"/>
      </p:ext>
    </p:extLst>
  </p:cSld>
  <p:clrMapOvr>
    <a:masterClrMapping/>
  </p:clrMapOvr>
  <p:transition spd="med">
    <p:split orient="vert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FA4D7-F064-480B-8FF2-9F2FBF3D2782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708243"/>
      </p:ext>
    </p:extLst>
  </p:cSld>
  <p:clrMapOvr>
    <a:masterClrMapping/>
  </p:clrMapOvr>
  <p:transition spd="med">
    <p:split orient="vert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0348A-017B-4013-B064-F23E4C22FB6E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1409443"/>
      </p:ext>
    </p:extLst>
  </p:cSld>
  <p:clrMapOvr>
    <a:masterClrMapping/>
  </p:clrMapOvr>
  <p:transition spd="med">
    <p:split orient="vert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15975" y="1600200"/>
            <a:ext cx="3595688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64063" y="1600200"/>
            <a:ext cx="3595687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41C6F-E724-4679-8108-E37209C3283E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526787"/>
      </p:ext>
    </p:extLst>
  </p:cSld>
  <p:clrMapOvr>
    <a:masterClrMapping/>
  </p:clrMapOvr>
  <p:transition spd="med">
    <p:split orient="vert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D7D7D-7F6A-4AFB-8DD1-C36C246976E2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902167"/>
      </p:ext>
    </p:extLst>
  </p:cSld>
  <p:clrMapOvr>
    <a:masterClrMapping/>
  </p:clrMapOvr>
  <p:transition spd="med">
    <p:split orient="vert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DEB50-CED2-470A-949F-60F30487DE1E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293408"/>
      </p:ext>
    </p:extLst>
  </p:cSld>
  <p:clrMapOvr>
    <a:masterClrMapping/>
  </p:clrMapOvr>
  <p:transition spd="med">
    <p:split orient="vert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8DAC8-455B-4462-8666-D9656D1DBB7E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263791"/>
      </p:ext>
    </p:extLst>
  </p:cSld>
  <p:clrMapOvr>
    <a:masterClrMapping/>
  </p:clrMapOvr>
  <p:transition spd="med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C916B3-2059-4D9D-8F2E-1C1D8F6E32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507883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0BE71-A728-4743-85B3-E2E57DC3CD1B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594298"/>
      </p:ext>
    </p:extLst>
  </p:cSld>
  <p:clrMapOvr>
    <a:masterClrMapping/>
  </p:clrMapOvr>
  <p:transition spd="med">
    <p:split orient="vert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BF404-8CB6-4BA9-89B2-E7C6AD4A5D89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928880"/>
      </p:ext>
    </p:extLst>
  </p:cSld>
  <p:clrMapOvr>
    <a:masterClrMapping/>
  </p:clrMapOvr>
  <p:transition spd="med">
    <p:split orient="vert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40590-4CB1-4648-B0CF-E48BAAC17090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881486"/>
      </p:ext>
    </p:extLst>
  </p:cSld>
  <p:clrMapOvr>
    <a:masterClrMapping/>
  </p:clrMapOvr>
  <p:transition spd="med">
    <p:split orient="vert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324600" y="490538"/>
            <a:ext cx="1835150" cy="59451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5975" y="490538"/>
            <a:ext cx="5356225" cy="59451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1E69E-D7AF-4B23-ADCB-07C120AE2EC5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9535707"/>
      </p:ext>
    </p:extLst>
  </p:cSld>
  <p:clrMapOvr>
    <a:masterClrMapping/>
  </p:clrMapOvr>
  <p:transition spd="med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900A68-919F-4C4B-AC93-3A2A27D129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2759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A54427-3373-456C-8E36-CE9672EA3E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9411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61266-5A7A-40D7-9608-2245F4989D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4280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98BEDB-D3F4-4B2A-9EDA-E7706BB3FB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101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3EECB-423B-4646-8B01-DF0DA1527D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9307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15755-E2AF-4BD6-ABCB-5BE52E8C68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1387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/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6F0FFD-4AF1-4EAA-88AD-83C67FAC41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Arial" charset="0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Arial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Arial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Arial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Arial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Arial" charset="0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Arial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Arial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Arial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Arial" charset="0"/>
          <a:cs typeface="Arial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Z:\Projects\Текущие\Проектная\FNS_2012\_БРЭНДБУК\out\PPT\3_1_present-01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588"/>
            <a:ext cx="9142412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Заголовок 1"/>
          <p:cNvSpPr>
            <a:spLocks noGrp="1"/>
          </p:cNvSpPr>
          <p:nvPr>
            <p:ph type="title"/>
          </p:nvPr>
        </p:nvSpPr>
        <p:spPr bwMode="auto">
          <a:xfrm>
            <a:off x="815975" y="490538"/>
            <a:ext cx="7343775" cy="1109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92" tIns="45696" rIns="91392" bIns="4569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5604" name="Текст 2"/>
          <p:cNvSpPr>
            <a:spLocks noGrp="1"/>
          </p:cNvSpPr>
          <p:nvPr>
            <p:ph type="body" idx="1"/>
          </p:nvPr>
        </p:nvSpPr>
        <p:spPr bwMode="auto">
          <a:xfrm>
            <a:off x="815975" y="1600200"/>
            <a:ext cx="7343775" cy="483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92" tIns="45696" rIns="91392" bIns="456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5026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split orient="vert"/>
  </p:transition>
  <p:timing>
    <p:tnLst>
      <p:par>
        <p:cTn id="1" dur="indefinite" restart="never" nodeType="tmRoot"/>
      </p:par>
    </p:tnLst>
  </p:timing>
  <p:txStyles>
    <p:titleStyle>
      <a:lvl1pPr algn="l" defTabSz="912813" rtl="0" eaLnBrk="0" fontAlgn="base" hangingPunct="0">
        <a:lnSpc>
          <a:spcPts val="4550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+mj-lt"/>
          <a:ea typeface="+mj-ea"/>
          <a:cs typeface="+mj-cs"/>
        </a:defRPr>
      </a:lvl1pPr>
      <a:lvl2pPr algn="l" defTabSz="912813" rtl="0" eaLnBrk="0" fontAlgn="base" hangingPunct="0">
        <a:lnSpc>
          <a:spcPts val="4550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2pPr>
      <a:lvl3pPr algn="l" defTabSz="912813" rtl="0" eaLnBrk="0" fontAlgn="base" hangingPunct="0">
        <a:lnSpc>
          <a:spcPts val="4550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3pPr>
      <a:lvl4pPr algn="l" defTabSz="912813" rtl="0" eaLnBrk="0" fontAlgn="base" hangingPunct="0">
        <a:lnSpc>
          <a:spcPts val="4550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4pPr>
      <a:lvl5pPr algn="l" defTabSz="912813" rtl="0" eaLnBrk="0" fontAlgn="base" hangingPunct="0">
        <a:lnSpc>
          <a:spcPts val="4550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5pPr>
      <a:lvl6pPr marL="457200" algn="l" defTabSz="912813" rtl="0" fontAlgn="base">
        <a:lnSpc>
          <a:spcPts val="4550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6pPr>
      <a:lvl7pPr marL="914400" algn="l" defTabSz="912813" rtl="0" fontAlgn="base">
        <a:lnSpc>
          <a:spcPts val="4550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7pPr>
      <a:lvl8pPr marL="1371600" algn="l" defTabSz="912813" rtl="0" fontAlgn="base">
        <a:lnSpc>
          <a:spcPts val="4550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8pPr>
      <a:lvl9pPr marL="1828800" algn="l" defTabSz="912813" rtl="0" fontAlgn="base">
        <a:lnSpc>
          <a:spcPts val="4550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9pPr>
    </p:titleStyle>
    <p:bodyStyle>
      <a:lvl1pPr marL="317500" indent="-317500" algn="l" defTabSz="912813" rtl="0" eaLnBrk="0" fontAlgn="base" hangingPunct="0">
        <a:spcBef>
          <a:spcPct val="20000"/>
        </a:spcBef>
        <a:spcAft>
          <a:spcPct val="0"/>
        </a:spcAft>
        <a:buFont typeface="Calibri" pitchFamily="34" charset="0"/>
        <a:buChar char="•"/>
        <a:defRPr sz="3200">
          <a:solidFill>
            <a:srgbClr val="005AA9"/>
          </a:solidFill>
          <a:latin typeface="+mn-lt"/>
          <a:ea typeface="+mn-ea"/>
          <a:cs typeface="+mn-cs"/>
        </a:defRPr>
      </a:lvl1pPr>
      <a:lvl2pPr marL="317500" indent="139700" algn="l" defTabSz="91281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100">
          <a:solidFill>
            <a:srgbClr val="504F53"/>
          </a:solidFill>
          <a:latin typeface="+mn-lt"/>
        </a:defRPr>
      </a:lvl2pPr>
      <a:lvl3pPr marL="623888" indent="-227013" algn="l" defTabSz="91281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100">
          <a:solidFill>
            <a:srgbClr val="504F53"/>
          </a:solidFill>
          <a:latin typeface="+mn-lt"/>
        </a:defRPr>
      </a:lvl3pPr>
      <a:lvl4pPr marL="1600200" indent="-1285875" algn="just" defTabSz="912813" rtl="0" eaLnBrk="0" fontAlgn="base" hangingPunct="0">
        <a:lnSpc>
          <a:spcPts val="1575"/>
        </a:lnSpc>
        <a:spcBef>
          <a:spcPts val="350"/>
        </a:spcBef>
        <a:spcAft>
          <a:spcPct val="0"/>
        </a:spcAft>
        <a:buFont typeface="Arial" pitchFamily="34" charset="0"/>
        <a:buChar char="–"/>
        <a:defRPr sz="1400">
          <a:solidFill>
            <a:srgbClr val="504F53"/>
          </a:solidFill>
          <a:latin typeface="+mn-lt"/>
        </a:defRPr>
      </a:lvl4pPr>
      <a:lvl5pPr marL="1257300" indent="571500" algn="l" defTabSz="912813" rtl="0" eaLnBrk="0" fontAlgn="base" hangingPunct="0">
        <a:lnSpc>
          <a:spcPts val="1575"/>
        </a:lnSpc>
        <a:spcBef>
          <a:spcPts val="350"/>
        </a:spcBef>
        <a:spcAft>
          <a:spcPct val="0"/>
        </a:spcAft>
        <a:buFont typeface="Arial" pitchFamily="34" charset="0"/>
        <a:buChar char="»"/>
        <a:defRPr sz="1200">
          <a:solidFill>
            <a:srgbClr val="8D8C90"/>
          </a:solidFill>
          <a:latin typeface="+mn-lt"/>
        </a:defRPr>
      </a:lvl5pPr>
      <a:lvl6pPr marL="1714500" indent="571500" algn="l" defTabSz="912813" rtl="0" fontAlgn="base">
        <a:lnSpc>
          <a:spcPts val="1575"/>
        </a:lnSpc>
        <a:spcBef>
          <a:spcPts val="350"/>
        </a:spcBef>
        <a:spcAft>
          <a:spcPct val="0"/>
        </a:spcAft>
        <a:buFont typeface="Arial" pitchFamily="34" charset="0"/>
        <a:buChar char="»"/>
        <a:defRPr sz="1200">
          <a:solidFill>
            <a:srgbClr val="8D8C90"/>
          </a:solidFill>
          <a:latin typeface="+mn-lt"/>
        </a:defRPr>
      </a:lvl6pPr>
      <a:lvl7pPr marL="2171700" indent="571500" algn="l" defTabSz="912813" rtl="0" fontAlgn="base">
        <a:lnSpc>
          <a:spcPts val="1575"/>
        </a:lnSpc>
        <a:spcBef>
          <a:spcPts val="350"/>
        </a:spcBef>
        <a:spcAft>
          <a:spcPct val="0"/>
        </a:spcAft>
        <a:buFont typeface="Arial" pitchFamily="34" charset="0"/>
        <a:buChar char="»"/>
        <a:defRPr sz="1200">
          <a:solidFill>
            <a:srgbClr val="8D8C90"/>
          </a:solidFill>
          <a:latin typeface="+mn-lt"/>
        </a:defRPr>
      </a:lvl7pPr>
      <a:lvl8pPr marL="2628900" indent="571500" algn="l" defTabSz="912813" rtl="0" fontAlgn="base">
        <a:lnSpc>
          <a:spcPts val="1575"/>
        </a:lnSpc>
        <a:spcBef>
          <a:spcPts val="350"/>
        </a:spcBef>
        <a:spcAft>
          <a:spcPct val="0"/>
        </a:spcAft>
        <a:buFont typeface="Arial" pitchFamily="34" charset="0"/>
        <a:buChar char="»"/>
        <a:defRPr sz="1200">
          <a:solidFill>
            <a:srgbClr val="8D8C90"/>
          </a:solidFill>
          <a:latin typeface="+mn-lt"/>
        </a:defRPr>
      </a:lvl8pPr>
      <a:lvl9pPr marL="3086100" indent="571500" algn="l" defTabSz="912813" rtl="0" fontAlgn="base">
        <a:lnSpc>
          <a:spcPts val="1575"/>
        </a:lnSpc>
        <a:spcBef>
          <a:spcPts val="350"/>
        </a:spcBef>
        <a:spcAft>
          <a:spcPct val="0"/>
        </a:spcAft>
        <a:buFont typeface="Arial" pitchFamily="34" charset="0"/>
        <a:buChar char="»"/>
        <a:defRPr sz="1200">
          <a:solidFill>
            <a:srgbClr val="8D8C90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588"/>
            <a:ext cx="9142412" cy="685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9"/>
          <p:cNvSpPr txBox="1"/>
          <p:nvPr/>
        </p:nvSpPr>
        <p:spPr>
          <a:xfrm>
            <a:off x="5926138" y="5127625"/>
            <a:ext cx="923925" cy="376238"/>
          </a:xfrm>
          <a:prstGeom prst="rect">
            <a:avLst/>
          </a:prstGeom>
          <a:noFill/>
        </p:spPr>
        <p:txBody>
          <a:bodyPr lIns="80119" tIns="40060" rIns="80119" bIns="40060"/>
          <a:lstStyle/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2052" name="Заголовок 1"/>
          <p:cNvSpPr>
            <a:spLocks noGrp="1"/>
          </p:cNvSpPr>
          <p:nvPr>
            <p:ph type="title"/>
          </p:nvPr>
        </p:nvSpPr>
        <p:spPr bwMode="auto">
          <a:xfrm>
            <a:off x="815975" y="490538"/>
            <a:ext cx="7343775" cy="1109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92" tIns="45696" rIns="91392" bIns="4569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3" name="Текст 2"/>
          <p:cNvSpPr>
            <a:spLocks noGrp="1"/>
          </p:cNvSpPr>
          <p:nvPr>
            <p:ph type="body" idx="1"/>
          </p:nvPr>
        </p:nvSpPr>
        <p:spPr bwMode="auto">
          <a:xfrm>
            <a:off x="815975" y="1600200"/>
            <a:ext cx="7343775" cy="483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92" tIns="45696" rIns="91392" bIns="456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" name="Номер слайда 13"/>
          <p:cNvSpPr>
            <a:spLocks noGrp="1"/>
          </p:cNvSpPr>
          <p:nvPr>
            <p:ph type="sldNum" sz="quarter" idx="4"/>
          </p:nvPr>
        </p:nvSpPr>
        <p:spPr>
          <a:xfrm>
            <a:off x="8324850" y="6042025"/>
            <a:ext cx="619125" cy="631825"/>
          </a:xfrm>
          <a:prstGeom prst="rect">
            <a:avLst/>
          </a:prstGeom>
        </p:spPr>
        <p:txBody>
          <a:bodyPr vert="horz" wrap="square" lIns="91392" tIns="45696" rIns="91392" bIns="45696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lnSpc>
                <a:spcPts val="2100"/>
              </a:lnSpc>
              <a:defRPr sz="240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5EABF90-EA1A-472E-B989-BEB210A96692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748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>
    <p:split orient="vert"/>
  </p:transition>
  <p:txStyles>
    <p:titleStyle>
      <a:lvl1pPr algn="l" defTabSz="912813" rtl="0" eaLnBrk="0" fontAlgn="base" hangingPunct="0">
        <a:lnSpc>
          <a:spcPts val="4550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+mj-lt"/>
          <a:ea typeface="Arial" charset="0"/>
          <a:cs typeface="Arial" pitchFamily="34" charset="0"/>
        </a:defRPr>
      </a:lvl1pPr>
      <a:lvl2pPr algn="l" defTabSz="912813" rtl="0" eaLnBrk="0" fontAlgn="base" hangingPunct="0">
        <a:lnSpc>
          <a:spcPts val="4550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  <a:ea typeface="Arial" charset="0"/>
          <a:cs typeface="Arial" pitchFamily="34" charset="0"/>
        </a:defRPr>
      </a:lvl2pPr>
      <a:lvl3pPr algn="l" defTabSz="912813" rtl="0" eaLnBrk="0" fontAlgn="base" hangingPunct="0">
        <a:lnSpc>
          <a:spcPts val="4550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  <a:ea typeface="Arial" charset="0"/>
          <a:cs typeface="Arial" pitchFamily="34" charset="0"/>
        </a:defRPr>
      </a:lvl3pPr>
      <a:lvl4pPr algn="l" defTabSz="912813" rtl="0" eaLnBrk="0" fontAlgn="base" hangingPunct="0">
        <a:lnSpc>
          <a:spcPts val="4550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  <a:ea typeface="Arial" charset="0"/>
          <a:cs typeface="Arial" pitchFamily="34" charset="0"/>
        </a:defRPr>
      </a:lvl4pPr>
      <a:lvl5pPr algn="l" defTabSz="912813" rtl="0" eaLnBrk="0" fontAlgn="base" hangingPunct="0">
        <a:lnSpc>
          <a:spcPts val="4550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  <a:ea typeface="Arial" charset="0"/>
          <a:cs typeface="Arial" pitchFamily="34" charset="0"/>
        </a:defRPr>
      </a:lvl5pPr>
      <a:lvl6pPr marL="457200" algn="l" defTabSz="912813" rtl="0" fontAlgn="base">
        <a:lnSpc>
          <a:spcPts val="4550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6pPr>
      <a:lvl7pPr marL="914400" algn="l" defTabSz="912813" rtl="0" fontAlgn="base">
        <a:lnSpc>
          <a:spcPts val="4550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7pPr>
      <a:lvl8pPr marL="1371600" algn="l" defTabSz="912813" rtl="0" fontAlgn="base">
        <a:lnSpc>
          <a:spcPts val="4550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8pPr>
      <a:lvl9pPr marL="1828800" algn="l" defTabSz="912813" rtl="0" fontAlgn="base">
        <a:lnSpc>
          <a:spcPts val="4550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9pPr>
    </p:titleStyle>
    <p:bodyStyle>
      <a:lvl1pPr marL="317500" indent="-317500" algn="l" defTabSz="912813" rtl="0" eaLnBrk="0" fontAlgn="base" hangingPunct="0">
        <a:spcBef>
          <a:spcPct val="20000"/>
        </a:spcBef>
        <a:spcAft>
          <a:spcPct val="0"/>
        </a:spcAft>
        <a:buFont typeface="Calibri" pitchFamily="34" charset="0"/>
        <a:buChar char="•"/>
        <a:defRPr kumimoji="1" sz="3200">
          <a:solidFill>
            <a:srgbClr val="005AA9"/>
          </a:solidFill>
          <a:latin typeface="+mn-lt"/>
          <a:ea typeface="Arial" charset="0"/>
          <a:cs typeface="Arial" pitchFamily="34" charset="0"/>
        </a:defRPr>
      </a:lvl1pPr>
      <a:lvl2pPr marL="317500" indent="139700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100">
          <a:solidFill>
            <a:srgbClr val="504F53"/>
          </a:solidFill>
          <a:latin typeface="+mn-lt"/>
          <a:ea typeface="Arial" charset="0"/>
          <a:cs typeface="Arial" pitchFamily="34" charset="0"/>
        </a:defRPr>
      </a:lvl2pPr>
      <a:lvl3pPr marL="623888" indent="-227013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100">
          <a:solidFill>
            <a:srgbClr val="504F53"/>
          </a:solidFill>
          <a:latin typeface="+mn-lt"/>
          <a:ea typeface="Arial" charset="0"/>
          <a:cs typeface="Arial" pitchFamily="34" charset="0"/>
        </a:defRPr>
      </a:lvl3pPr>
      <a:lvl4pPr marL="1600200" indent="-1285875" algn="just" defTabSz="912813" rtl="0" eaLnBrk="0" fontAlgn="base" hangingPunct="0">
        <a:lnSpc>
          <a:spcPts val="1575"/>
        </a:lnSpc>
        <a:spcBef>
          <a:spcPts val="350"/>
        </a:spcBef>
        <a:spcAft>
          <a:spcPct val="0"/>
        </a:spcAft>
        <a:buFont typeface="Arial" charset="0"/>
        <a:buChar char="–"/>
        <a:defRPr kumimoji="1" sz="1400">
          <a:solidFill>
            <a:srgbClr val="504F53"/>
          </a:solidFill>
          <a:latin typeface="+mn-lt"/>
          <a:ea typeface="Arial" charset="0"/>
          <a:cs typeface="Arial" pitchFamily="34" charset="0"/>
        </a:defRPr>
      </a:lvl4pPr>
      <a:lvl5pPr marL="1257300" indent="571500" algn="l" defTabSz="912813" rtl="0" eaLnBrk="0" fontAlgn="base" hangingPunct="0">
        <a:lnSpc>
          <a:spcPts val="1575"/>
        </a:lnSpc>
        <a:spcBef>
          <a:spcPts val="350"/>
        </a:spcBef>
        <a:spcAft>
          <a:spcPct val="0"/>
        </a:spcAft>
        <a:buFont typeface="Arial" charset="0"/>
        <a:buChar char="»"/>
        <a:defRPr kumimoji="1" sz="1200">
          <a:solidFill>
            <a:srgbClr val="8D8C90"/>
          </a:solidFill>
          <a:latin typeface="+mn-lt"/>
          <a:ea typeface="Arial" charset="0"/>
          <a:cs typeface="Arial" pitchFamily="34" charset="0"/>
        </a:defRPr>
      </a:lvl5pPr>
      <a:lvl6pPr marL="1714500" indent="571500" algn="l" defTabSz="912813" rtl="0" fontAlgn="base">
        <a:lnSpc>
          <a:spcPts val="1575"/>
        </a:lnSpc>
        <a:spcBef>
          <a:spcPts val="350"/>
        </a:spcBef>
        <a:spcAft>
          <a:spcPct val="0"/>
        </a:spcAft>
        <a:buFont typeface="Arial" pitchFamily="34" charset="0"/>
        <a:buChar char="»"/>
        <a:defRPr sz="1200">
          <a:solidFill>
            <a:srgbClr val="8D8C90"/>
          </a:solidFill>
          <a:latin typeface="+mn-lt"/>
        </a:defRPr>
      </a:lvl6pPr>
      <a:lvl7pPr marL="2171700" indent="571500" algn="l" defTabSz="912813" rtl="0" fontAlgn="base">
        <a:lnSpc>
          <a:spcPts val="1575"/>
        </a:lnSpc>
        <a:spcBef>
          <a:spcPts val="350"/>
        </a:spcBef>
        <a:spcAft>
          <a:spcPct val="0"/>
        </a:spcAft>
        <a:buFont typeface="Arial" pitchFamily="34" charset="0"/>
        <a:buChar char="»"/>
        <a:defRPr sz="1200">
          <a:solidFill>
            <a:srgbClr val="8D8C90"/>
          </a:solidFill>
          <a:latin typeface="+mn-lt"/>
        </a:defRPr>
      </a:lvl7pPr>
      <a:lvl8pPr marL="2628900" indent="571500" algn="l" defTabSz="912813" rtl="0" fontAlgn="base">
        <a:lnSpc>
          <a:spcPts val="1575"/>
        </a:lnSpc>
        <a:spcBef>
          <a:spcPts val="350"/>
        </a:spcBef>
        <a:spcAft>
          <a:spcPct val="0"/>
        </a:spcAft>
        <a:buFont typeface="Arial" pitchFamily="34" charset="0"/>
        <a:buChar char="»"/>
        <a:defRPr sz="1200">
          <a:solidFill>
            <a:srgbClr val="8D8C90"/>
          </a:solidFill>
          <a:latin typeface="+mn-lt"/>
        </a:defRPr>
      </a:lvl8pPr>
      <a:lvl9pPr marL="3086100" indent="571500" algn="l" defTabSz="912813" rtl="0" fontAlgn="base">
        <a:lnSpc>
          <a:spcPts val="1575"/>
        </a:lnSpc>
        <a:spcBef>
          <a:spcPts val="350"/>
        </a:spcBef>
        <a:spcAft>
          <a:spcPct val="0"/>
        </a:spcAft>
        <a:buFont typeface="Arial" pitchFamily="34" charset="0"/>
        <a:buChar char="»"/>
        <a:defRPr sz="1200">
          <a:solidFill>
            <a:srgbClr val="8D8C90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Заголовок 5"/>
          <p:cNvSpPr>
            <a:spLocks noGrp="1"/>
          </p:cNvSpPr>
          <p:nvPr>
            <p:ph type="ctrTitle" idx="4294967295"/>
          </p:nvPr>
        </p:nvSpPr>
        <p:spPr>
          <a:xfrm>
            <a:off x="179512" y="3119264"/>
            <a:ext cx="8856984" cy="1512044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ru-RU" sz="2000" dirty="0" smtClean="0">
                <a:solidFill>
                  <a:schemeClr val="bg1"/>
                </a:solidFill>
                <a:latin typeface="Arno Pro" panose="02020502040506020403" pitchFamily="18" charset="0"/>
              </a:rPr>
              <a:t>Совершенствование внутриведомственного контроля налоговых органов</a:t>
            </a:r>
            <a:br>
              <a:rPr lang="ru-RU" sz="2000" dirty="0" smtClean="0">
                <a:solidFill>
                  <a:schemeClr val="bg1"/>
                </a:solidFill>
                <a:latin typeface="Arno Pro" panose="02020502040506020403" pitchFamily="18" charset="0"/>
              </a:rPr>
            </a:br>
            <a:r>
              <a:rPr lang="ru-RU" sz="2000" dirty="0">
                <a:solidFill>
                  <a:schemeClr val="bg1"/>
                </a:solidFill>
                <a:latin typeface="Arno Pro" panose="02020502040506020403" pitchFamily="18" charset="0"/>
              </a:rPr>
              <a:t/>
            </a:r>
            <a:br>
              <a:rPr lang="ru-RU" sz="2000" dirty="0">
                <a:solidFill>
                  <a:schemeClr val="bg1"/>
                </a:solidFill>
                <a:latin typeface="Arno Pro" panose="02020502040506020403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  <a:latin typeface="Arno Pro" panose="02020502040506020403" pitchFamily="18" charset="0"/>
              </a:rPr>
              <a:t>Модернизация форм и методов внутреннего аудита</a:t>
            </a:r>
          </a:p>
        </p:txBody>
      </p:sp>
      <p:sp>
        <p:nvSpPr>
          <p:cNvPr id="16386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474063" y="6093296"/>
            <a:ext cx="6400800" cy="496888"/>
          </a:xfrm>
        </p:spPr>
        <p:txBody>
          <a:bodyPr>
            <a:normAutofit/>
          </a:bodyPr>
          <a:lstStyle/>
          <a:p>
            <a:pPr marL="0" indent="0" algn="ctr" eaLnBrk="1" hangingPunct="1">
              <a:buFont typeface="+mj-lt"/>
              <a:buNone/>
              <a:defRPr/>
            </a:pPr>
            <a:r>
              <a:rPr lang="ru-RU" sz="2000" kern="1200" dirty="0" smtClean="0">
                <a:solidFill>
                  <a:schemeClr val="bg1"/>
                </a:solidFill>
                <a:latin typeface="Arno Pro" panose="02020502040506020403" pitchFamily="18" charset="0"/>
              </a:rPr>
              <a:t>03.06.2014</a:t>
            </a:r>
            <a:endParaRPr lang="ru-RU" sz="2000" kern="1200" dirty="0">
              <a:solidFill>
                <a:schemeClr val="bg1"/>
              </a:solidFill>
              <a:latin typeface="Arno Pro" panose="020205020405060204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71800" y="2204864"/>
            <a:ext cx="3571875" cy="914400"/>
          </a:xfrm>
          <a:prstGeom prst="rect">
            <a:avLst/>
          </a:prstGeom>
        </p:spPr>
        <p:txBody>
          <a:bodyPr lIns="91392" tIns="45696" rIns="91392" bIns="45696" anchor="ctr"/>
          <a:lstStyle/>
          <a:p>
            <a:pPr algn="ctr">
              <a:defRPr/>
            </a:pPr>
            <a:r>
              <a:rPr lang="ru-RU" b="1" dirty="0">
                <a:solidFill>
                  <a:srgbClr val="FFFFFF"/>
                </a:solidFill>
                <a:effectLst/>
                <a:latin typeface="Calibri"/>
                <a:cs typeface="+mn-cs"/>
              </a:rPr>
              <a:t>ФЕДЕРАЛЬНАЯ НАЛОГОВАЯ СЛУЖБА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5576" y="4786238"/>
            <a:ext cx="7776864" cy="1152128"/>
          </a:xfrm>
          <a:prstGeom prst="rect">
            <a:avLst/>
          </a:prstGeom>
        </p:spPr>
        <p:txBody>
          <a:bodyPr lIns="91392" tIns="45696" rIns="91392" bIns="45696" anchor="ctr"/>
          <a:lstStyle/>
          <a:p>
            <a:pPr algn="ctr">
              <a:defRPr/>
            </a:pPr>
            <a:r>
              <a:rPr lang="ru-RU" sz="1600" b="1" dirty="0" smtClean="0">
                <a:solidFill>
                  <a:srgbClr val="FFFFFF"/>
                </a:solidFill>
                <a:effectLst/>
                <a:latin typeface="Arno Pro" panose="02020502040506020403" pitchFamily="18" charset="0"/>
                <a:cs typeface="+mn-cs"/>
              </a:rPr>
              <a:t>Начальник отдела  методологии и анализа проверок налоговых органов </a:t>
            </a:r>
            <a:r>
              <a:rPr lang="ru-RU" sz="1600" b="1" dirty="0" smtClean="0">
                <a:solidFill>
                  <a:srgbClr val="FFFFFF"/>
                </a:solidFill>
                <a:effectLst/>
                <a:latin typeface="Arno Pro" panose="02020502040506020403" pitchFamily="18" charset="0"/>
              </a:rPr>
              <a:t>Управления контроля налоговых органов </a:t>
            </a:r>
          </a:p>
          <a:p>
            <a:pPr algn="ctr">
              <a:defRPr/>
            </a:pPr>
            <a:endParaRPr lang="en-US" sz="1600" b="1" dirty="0" smtClean="0">
              <a:solidFill>
                <a:srgbClr val="FFFFFF"/>
              </a:solidFill>
              <a:effectLst/>
              <a:latin typeface="Arno Pro" panose="02020502040506020403" pitchFamily="18" charset="0"/>
            </a:endParaRPr>
          </a:p>
          <a:p>
            <a:pPr algn="ctr">
              <a:defRPr/>
            </a:pPr>
            <a:r>
              <a:rPr lang="ru-RU" sz="1600" b="1" dirty="0" smtClean="0">
                <a:solidFill>
                  <a:srgbClr val="FFFFFF"/>
                </a:solidFill>
                <a:effectLst/>
                <a:latin typeface="Arno Pro" panose="02020502040506020403" pitchFamily="18" charset="0"/>
              </a:rPr>
              <a:t>Сметанникова Елена Николаевна</a:t>
            </a:r>
            <a:endParaRPr lang="ru-RU" sz="1600" b="1" dirty="0">
              <a:solidFill>
                <a:srgbClr val="FFFFFF"/>
              </a:solidFill>
              <a:effectLst/>
              <a:latin typeface="Arno Pro" panose="02020502040506020403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3308131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55576" y="404664"/>
            <a:ext cx="8064896" cy="9751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effectLst/>
              </a:rPr>
              <a:t>Двухуровневая система  внутреннего аудита</a:t>
            </a:r>
            <a:endParaRPr lang="ru-RU" sz="2800" b="1" dirty="0"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96195" y="1700808"/>
            <a:ext cx="3375805" cy="18002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effectLst/>
              </a:rPr>
              <a:t>ФНС России (ЦА) 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  <a:effectLst/>
              </a:rPr>
              <a:t>и  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effectLst/>
              </a:rPr>
              <a:t>МИ ФНС России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  <a:effectLst/>
              </a:rPr>
              <a:t>по федеральным округам</a:t>
            </a:r>
            <a:endParaRPr lang="ru-RU" sz="2000" b="1" dirty="0">
              <a:solidFill>
                <a:schemeClr val="bg1"/>
              </a:solidFill>
              <a:effectLst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4572000" y="1988840"/>
            <a:ext cx="1872208" cy="13681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ПРОВЕРЯЮТ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196195" y="4077072"/>
            <a:ext cx="3375805" cy="18002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effectLst/>
              </a:rPr>
              <a:t>УФНС России 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effectLst/>
              </a:rPr>
              <a:t>по субъектам РФ</a:t>
            </a:r>
            <a:endParaRPr lang="ru-RU" sz="2400" b="1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4572000" y="4329100"/>
            <a:ext cx="1728192" cy="12961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ПРОВЕРЯЮТ</a:t>
            </a:r>
            <a:endParaRPr lang="ru-RU" dirty="0"/>
          </a:p>
        </p:txBody>
      </p:sp>
      <p:sp>
        <p:nvSpPr>
          <p:cNvPr id="10" name="Левая фигурная скобка 9"/>
          <p:cNvSpPr/>
          <p:nvPr/>
        </p:nvSpPr>
        <p:spPr>
          <a:xfrm>
            <a:off x="6444208" y="1556792"/>
            <a:ext cx="504056" cy="223224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300192" y="4077072"/>
            <a:ext cx="2304256" cy="18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ИФНС России </a:t>
            </a:r>
          </a:p>
          <a:p>
            <a:pPr algn="ctr"/>
            <a:r>
              <a:rPr lang="ru-RU" sz="1400" dirty="0" smtClean="0"/>
              <a:t>(по соответствующему</a:t>
            </a:r>
          </a:p>
          <a:p>
            <a:pPr algn="ctr"/>
            <a:r>
              <a:rPr lang="ru-RU" sz="1400" dirty="0" smtClean="0"/>
              <a:t>субъекту)</a:t>
            </a:r>
            <a:endParaRPr lang="ru-RU" sz="1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804248" y="1772816"/>
            <a:ext cx="2016224" cy="8280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/>
              </a:rPr>
              <a:t>МИ ФНС России по крупнейшим НП</a:t>
            </a:r>
            <a:endParaRPr lang="ru-RU" b="1" dirty="0">
              <a:effectLst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804248" y="2780928"/>
            <a:ext cx="201622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/>
              </a:rPr>
              <a:t>УФНС </a:t>
            </a:r>
            <a:r>
              <a:rPr lang="ru-RU" b="1" smtClean="0">
                <a:effectLst/>
              </a:rPr>
              <a:t>России </a:t>
            </a:r>
          </a:p>
          <a:p>
            <a:pPr algn="ctr"/>
            <a:r>
              <a:rPr lang="ru-RU" b="1" smtClean="0">
                <a:effectLst/>
              </a:rPr>
              <a:t>по </a:t>
            </a:r>
            <a:r>
              <a:rPr lang="ru-RU" b="1" dirty="0" smtClean="0">
                <a:effectLst/>
              </a:rPr>
              <a:t>субъектам РФ</a:t>
            </a:r>
            <a:endParaRPr lang="ru-RU" b="1" dirty="0">
              <a:effectLst/>
            </a:endParaRPr>
          </a:p>
        </p:txBody>
      </p:sp>
      <p:sp>
        <p:nvSpPr>
          <p:cNvPr id="28" name="Номер слайда 5"/>
          <p:cNvSpPr txBox="1">
            <a:spLocks noGrp="1"/>
          </p:cNvSpPr>
          <p:nvPr/>
        </p:nvSpPr>
        <p:spPr bwMode="auto">
          <a:xfrm>
            <a:off x="8324849" y="6042025"/>
            <a:ext cx="619125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2" tIns="45696" rIns="91392" bIns="45696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ts val="2100"/>
              </a:lnSpc>
            </a:pPr>
            <a:fld id="{D43819A8-7D35-4FE4-9CCA-2911CD0D7DEF}" type="slidenum">
              <a:rPr lang="ru-RU" sz="2400" smtClean="0">
                <a:solidFill>
                  <a:srgbClr val="FFFFFF"/>
                </a:solidFill>
                <a:effectLst/>
              </a:rPr>
              <a:pPr algn="ctr" eaLnBrk="1" hangingPunct="1">
                <a:lnSpc>
                  <a:spcPts val="2100"/>
                </a:lnSpc>
              </a:pPr>
              <a:t>2</a:t>
            </a:fld>
            <a:endParaRPr lang="ru-RU" sz="2400" dirty="0" smtClean="0">
              <a:solidFill>
                <a:srgbClr val="FFFF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58342030"/>
      </p:ext>
    </p:extLst>
  </p:cSld>
  <p:clrMapOvr>
    <a:masterClrMapping/>
  </p:clrMapOvr>
  <p:transition spd="med"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 txBox="1">
            <a:spLocks noGrp="1"/>
          </p:cNvSpPr>
          <p:nvPr/>
        </p:nvSpPr>
        <p:spPr bwMode="auto">
          <a:xfrm>
            <a:off x="8324849" y="6042025"/>
            <a:ext cx="619125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2" tIns="45696" rIns="91392" bIns="45696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ts val="2100"/>
              </a:lnSpc>
            </a:pPr>
            <a:fld id="{D43819A8-7D35-4FE4-9CCA-2911CD0D7DEF}" type="slidenum">
              <a:rPr lang="ru-RU" sz="2400" smtClean="0">
                <a:solidFill>
                  <a:srgbClr val="FFFFFF"/>
                </a:solidFill>
                <a:effectLst/>
              </a:rPr>
              <a:pPr algn="ctr" eaLnBrk="1" hangingPunct="1">
                <a:lnSpc>
                  <a:spcPts val="2100"/>
                </a:lnSpc>
              </a:pPr>
              <a:t>3</a:t>
            </a:fld>
            <a:endParaRPr lang="ru-RU" sz="2400" dirty="0" smtClean="0">
              <a:solidFill>
                <a:srgbClr val="FFFFFF"/>
              </a:solidFill>
              <a:effectLst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547664" y="836712"/>
            <a:ext cx="6408712" cy="48965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bg1"/>
                </a:solidFill>
                <a:effectLst/>
              </a:rPr>
              <a:t>Внутренний аудит налоговых органов </a:t>
            </a:r>
            <a:r>
              <a:rPr lang="ru-RU" sz="3200" dirty="0">
                <a:solidFill>
                  <a:schemeClr val="bg1"/>
                </a:solidFill>
              </a:rPr>
              <a:t>– </a:t>
            </a:r>
            <a:r>
              <a:rPr lang="ru-RU" sz="2400" dirty="0">
                <a:solidFill>
                  <a:schemeClr val="bg1"/>
                </a:solidFill>
              </a:rPr>
              <a:t>это единая система контроля вышестоящими налоговыми органами за деятельностью нижестоящих налоговых органов в части соблюдения требований законодательства, нормативных правовых актов, а также внутренних документов ФНС России при выполнении задач и функций, отнесенных к компетенции ФНС </a:t>
            </a:r>
            <a:r>
              <a:rPr lang="ru-RU" sz="2400" dirty="0" smtClean="0">
                <a:solidFill>
                  <a:schemeClr val="bg1"/>
                </a:solidFill>
              </a:rPr>
              <a:t>России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036332"/>
      </p:ext>
    </p:extLst>
  </p:cSld>
  <p:clrMapOvr>
    <a:masterClrMapping/>
  </p:clrMapOvr>
  <p:transition spd="med">
    <p:split orient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5"/>
          <p:cNvSpPr txBox="1">
            <a:spLocks noGrp="1"/>
          </p:cNvSpPr>
          <p:nvPr/>
        </p:nvSpPr>
        <p:spPr bwMode="auto">
          <a:xfrm>
            <a:off x="8324849" y="6042025"/>
            <a:ext cx="619125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2" tIns="45696" rIns="91392" bIns="45696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ts val="2100"/>
              </a:lnSpc>
            </a:pPr>
            <a:fld id="{D43819A8-7D35-4FE4-9CCA-2911CD0D7DEF}" type="slidenum">
              <a:rPr lang="ru-RU" sz="2400" smtClean="0">
                <a:solidFill>
                  <a:srgbClr val="FFFFFF"/>
                </a:solidFill>
                <a:effectLst/>
              </a:rPr>
              <a:pPr algn="ctr" eaLnBrk="1" hangingPunct="1">
                <a:lnSpc>
                  <a:spcPts val="2100"/>
                </a:lnSpc>
              </a:pPr>
              <a:t>4</a:t>
            </a:fld>
            <a:endParaRPr lang="ru-RU" sz="2400" dirty="0" smtClean="0">
              <a:solidFill>
                <a:srgbClr val="FFFFFF"/>
              </a:soli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58392" y="476672"/>
            <a:ext cx="637161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ЦЕЛИ ВНУТРЕННЕГО АУДИТА</a:t>
            </a:r>
            <a:endParaRPr lang="ru-RU" sz="3200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1558392" y="1984276"/>
            <a:ext cx="1712268" cy="6809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1558392" y="3027040"/>
            <a:ext cx="1700250" cy="6840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1558392" y="5193482"/>
            <a:ext cx="1845692" cy="81282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350816" y="1984276"/>
            <a:ext cx="457919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Выявление </a:t>
            </a:r>
            <a:r>
              <a:rPr lang="ru-RU" dirty="0"/>
              <a:t>системных нарушений и недостатков в организации деятельности,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344540" y="3027040"/>
            <a:ext cx="458546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Анализ </a:t>
            </a:r>
            <a:r>
              <a:rPr lang="ru-RU" dirty="0"/>
              <a:t>причин нарушений и выражение мнения,</a:t>
            </a:r>
          </a:p>
        </p:txBody>
      </p:sp>
      <p:sp>
        <p:nvSpPr>
          <p:cNvPr id="10" name="Стрелка вправо 9"/>
          <p:cNvSpPr/>
          <p:nvPr/>
        </p:nvSpPr>
        <p:spPr>
          <a:xfrm>
            <a:off x="1572754" y="3988792"/>
            <a:ext cx="1685888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359572" y="3988792"/>
            <a:ext cx="457043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Формирование </a:t>
            </a:r>
            <a:r>
              <a:rPr lang="ru-RU" dirty="0"/>
              <a:t>предложений по способам устранения нарушений и недостатков и  контроль за их устранением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465984" y="5193482"/>
            <a:ext cx="4464024" cy="812824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effectLst/>
              </a:rPr>
              <a:t>Повышение эффективности работы налоговых органов</a:t>
            </a:r>
          </a:p>
        </p:txBody>
      </p:sp>
    </p:spTree>
    <p:extLst>
      <p:ext uri="{BB962C8B-B14F-4D97-AF65-F5344CB8AC3E}">
        <p14:creationId xmlns:p14="http://schemas.microsoft.com/office/powerpoint/2010/main" val="374473396"/>
      </p:ext>
    </p:extLst>
  </p:cSld>
  <p:clrMapOvr>
    <a:masterClrMapping/>
  </p:clrMapOvr>
  <p:transition spd="med">
    <p:split orient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5"/>
          <p:cNvSpPr txBox="1">
            <a:spLocks noGrp="1"/>
          </p:cNvSpPr>
          <p:nvPr/>
        </p:nvSpPr>
        <p:spPr bwMode="auto">
          <a:xfrm>
            <a:off x="8324849" y="6042025"/>
            <a:ext cx="619125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2" tIns="45696" rIns="91392" bIns="45696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ts val="2100"/>
              </a:lnSpc>
            </a:pPr>
            <a:fld id="{D43819A8-7D35-4FE4-9CCA-2911CD0D7DEF}" type="slidenum">
              <a:rPr lang="ru-RU" sz="2400" smtClean="0">
                <a:solidFill>
                  <a:srgbClr val="FFFFFF"/>
                </a:solidFill>
                <a:effectLst/>
              </a:rPr>
              <a:pPr algn="ctr" eaLnBrk="1" hangingPunct="1">
                <a:lnSpc>
                  <a:spcPts val="2100"/>
                </a:lnSpc>
              </a:pPr>
              <a:t>5</a:t>
            </a:fld>
            <a:endParaRPr lang="ru-RU" sz="2400" dirty="0" smtClean="0">
              <a:solidFill>
                <a:srgbClr val="FFFFFF"/>
              </a:soli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548680"/>
            <a:ext cx="7128792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Arial Black" panose="020B0A04020102020204" pitchFamily="34" charset="0"/>
              </a:rPr>
              <a:t>ВИДЫ</a:t>
            </a:r>
            <a:r>
              <a:rPr lang="ru-RU" dirty="0" smtClean="0">
                <a:latin typeface="Arial Black" panose="020B0A04020102020204" pitchFamily="34" charset="0"/>
              </a:rPr>
              <a:t> АУДИТОРСКИХ ПРОВЕРОК</a:t>
            </a:r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2123728" y="1844824"/>
            <a:ext cx="1008112" cy="1711584"/>
          </a:xfrm>
          <a:prstGeom prst="downArrow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6180348" y="1844824"/>
            <a:ext cx="1080120" cy="1714996"/>
          </a:xfrm>
          <a:prstGeom prst="downArrow">
            <a:avLst>
              <a:gd name="adj1" fmla="val 44430"/>
              <a:gd name="adj2" fmla="val 50000"/>
            </a:avLst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нутый угол 6"/>
          <p:cNvSpPr/>
          <p:nvPr/>
        </p:nvSpPr>
        <p:spPr>
          <a:xfrm>
            <a:off x="1203648" y="3556408"/>
            <a:ext cx="2880320" cy="2784921"/>
          </a:xfrm>
          <a:prstGeom prst="foldedCorner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  <a:effectLst/>
                <a:latin typeface="Arial Black" panose="020B0A04020102020204" pitchFamily="34" charset="0"/>
              </a:rPr>
              <a:t>КОМПЛЕКСНАЯ - </a:t>
            </a:r>
            <a:r>
              <a:rPr lang="ru-RU" b="1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проверка по </a:t>
            </a:r>
            <a:r>
              <a:rPr lang="ru-RU" sz="2800" b="1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всем</a:t>
            </a:r>
            <a:r>
              <a:rPr lang="ru-RU" b="1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направлениям деятельности налогового органа (периодичность –</a:t>
            </a:r>
          </a:p>
          <a:p>
            <a:pPr algn="ctr"/>
            <a:r>
              <a:rPr lang="ru-RU" b="1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 раз в 2 года)</a:t>
            </a:r>
            <a:endParaRPr lang="ru-RU" b="1" dirty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Загнутый угол 7"/>
          <p:cNvSpPr/>
          <p:nvPr/>
        </p:nvSpPr>
        <p:spPr>
          <a:xfrm>
            <a:off x="5280248" y="3573016"/>
            <a:ext cx="2880320" cy="2768313"/>
          </a:xfrm>
          <a:prstGeom prst="foldedCorner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  <a:effectLst/>
                <a:latin typeface="Arial Black" panose="020B0A04020102020204" pitchFamily="34" charset="0"/>
              </a:rPr>
              <a:t>ТЕМАТИЧЕСКАЯ – </a:t>
            </a:r>
            <a:r>
              <a:rPr lang="ru-RU" b="1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проверка </a:t>
            </a:r>
            <a:r>
              <a:rPr lang="ru-RU" sz="2800" b="1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одного </a:t>
            </a:r>
            <a:r>
              <a:rPr lang="ru-RU" b="1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направления деятельности налогового органа</a:t>
            </a:r>
          </a:p>
          <a:p>
            <a:pPr algn="ctr"/>
            <a:r>
              <a:rPr lang="ru-RU" b="1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(назначается по мере необходимости)</a:t>
            </a:r>
            <a:endParaRPr lang="ru-RU" b="1" dirty="0"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448387"/>
      </p:ext>
    </p:extLst>
  </p:cSld>
  <p:clrMapOvr>
    <a:masterClrMapping/>
  </p:clrMapOvr>
  <p:transition spd="med">
    <p:split orient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5"/>
          <p:cNvSpPr txBox="1">
            <a:spLocks noGrp="1"/>
          </p:cNvSpPr>
          <p:nvPr/>
        </p:nvSpPr>
        <p:spPr bwMode="auto">
          <a:xfrm>
            <a:off x="8324849" y="6042025"/>
            <a:ext cx="619125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2" tIns="45696" rIns="91392" bIns="45696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ts val="2100"/>
              </a:lnSpc>
            </a:pPr>
            <a:fld id="{D43819A8-7D35-4FE4-9CCA-2911CD0D7DEF}" type="slidenum">
              <a:rPr lang="ru-RU" sz="2400" smtClean="0">
                <a:solidFill>
                  <a:srgbClr val="FFFFFF"/>
                </a:solidFill>
                <a:effectLst/>
              </a:rPr>
              <a:pPr algn="ctr" eaLnBrk="1" hangingPunct="1">
                <a:lnSpc>
                  <a:spcPts val="2100"/>
                </a:lnSpc>
              </a:pPr>
              <a:t>6</a:t>
            </a:fld>
            <a:endParaRPr lang="ru-RU" sz="2400" dirty="0" smtClean="0">
              <a:solidFill>
                <a:srgbClr val="FFFFFF"/>
              </a:soli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548680"/>
            <a:ext cx="7662811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Этапы риск-анализа деятельности налоговых органов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079" y="1602656"/>
            <a:ext cx="7358063" cy="495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4829828"/>
      </p:ext>
    </p:extLst>
  </p:cSld>
  <p:clrMapOvr>
    <a:masterClrMapping/>
  </p:clrMapOvr>
  <p:transition spd="med">
    <p:split orient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5"/>
          <p:cNvSpPr txBox="1">
            <a:spLocks noGrp="1"/>
          </p:cNvSpPr>
          <p:nvPr/>
        </p:nvSpPr>
        <p:spPr bwMode="auto">
          <a:xfrm>
            <a:off x="8324849" y="6042025"/>
            <a:ext cx="619125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2" tIns="45696" rIns="91392" bIns="45696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ts val="2100"/>
              </a:lnSpc>
            </a:pPr>
            <a:fld id="{D43819A8-7D35-4FE4-9CCA-2911CD0D7DEF}" type="slidenum">
              <a:rPr lang="ru-RU" sz="2400" smtClean="0">
                <a:solidFill>
                  <a:srgbClr val="FFFFFF"/>
                </a:solidFill>
                <a:effectLst/>
              </a:rPr>
              <a:pPr algn="ctr" eaLnBrk="1" hangingPunct="1">
                <a:lnSpc>
                  <a:spcPts val="2100"/>
                </a:lnSpc>
              </a:pPr>
              <a:t>7</a:t>
            </a:fld>
            <a:endParaRPr lang="ru-RU" sz="2400" dirty="0" smtClean="0">
              <a:solidFill>
                <a:srgbClr val="FFFFFF"/>
              </a:solidFill>
              <a:effectLst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884270"/>
            <a:ext cx="8106544" cy="5025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971600" y="260648"/>
            <a:ext cx="7602489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ОСНОВНЫЕ НАПРАВЛЕНИЯ ДЕЯТЕЛЬНОСТИ НАЛОГОВЫХ ОРГАНОВ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218325933"/>
      </p:ext>
    </p:extLst>
  </p:cSld>
  <p:clrMapOvr>
    <a:masterClrMapping/>
  </p:clrMapOvr>
  <p:transition spd="med">
    <p:split orient="vert"/>
  </p:transition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Present_FNS2012_A4">
  <a:themeElements>
    <a:clrScheme name="1_Present_FNS2012_A4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Present_FNS2012_A4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Present_FNS2012_A4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Present_FNS2012_A4">
  <a:themeElements>
    <a:clrScheme name="Present_FNS2012_A4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Present_FNS2012_A4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_FNS2012_A4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7985</TotalTime>
  <Words>201</Words>
  <Application>Microsoft Office PowerPoint</Application>
  <PresentationFormat>Экран (4:3)</PresentationFormat>
  <Paragraphs>44</Paragraphs>
  <Slides>7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Оформление по умолчанию</vt:lpstr>
      <vt:lpstr>1_Present_FNS2012_A4</vt:lpstr>
      <vt:lpstr>2_Present_FNS2012_A4</vt:lpstr>
      <vt:lpstr>Совершенствование внутриведомственного контроля налоговых органов  Модернизация форм и методов внутреннего аудита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fns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направления развития ТКС ФНС</dc:title>
  <dc:creator>Киселев Владимир Константинович</dc:creator>
  <cp:lastModifiedBy>Сметаннникова Елена Николаевна</cp:lastModifiedBy>
  <cp:revision>594</cp:revision>
  <cp:lastPrinted>2013-10-31T04:28:15Z</cp:lastPrinted>
  <dcterms:created xsi:type="dcterms:W3CDTF">2013-09-05T08:09:22Z</dcterms:created>
  <dcterms:modified xsi:type="dcterms:W3CDTF">2014-06-02T07:32:41Z</dcterms:modified>
</cp:coreProperties>
</file>