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68" r:id="rId4"/>
    <p:sldId id="265" r:id="rId5"/>
    <p:sldId id="261" r:id="rId6"/>
    <p:sldId id="262" r:id="rId7"/>
    <p:sldId id="263" r:id="rId8"/>
    <p:sldId id="264" r:id="rId9"/>
    <p:sldId id="269" r:id="rId10"/>
    <p:sldId id="259" r:id="rId11"/>
    <p:sldId id="258" r:id="rId12"/>
    <p:sldId id="272" r:id="rId13"/>
    <p:sldId id="273" r:id="rId14"/>
    <p:sldId id="267" r:id="rId15"/>
    <p:sldId id="271" r:id="rId16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2" autoAdjust="0"/>
  </p:normalViewPr>
  <p:slideViewPr>
    <p:cSldViewPr>
      <p:cViewPr varScale="1">
        <p:scale>
          <a:sx n="102" d="100"/>
          <a:sy n="102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29949756716071"/>
          <c:y val="5.5721825033896423E-2"/>
          <c:w val="0.33747305219457091"/>
          <c:h val="0.844040366117087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Ост. отделы</c:v>
                </c:pt>
                <c:pt idx="1">
                  <c:v>ОРСиБИ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28854</c:v>
                </c:pt>
                <c:pt idx="1">
                  <c:v>7989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73106210236368774"/>
          <c:y val="0.2223890848140411"/>
          <c:w val="0.26893789763631221"/>
          <c:h val="0.48446591317530419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57823204829093"/>
          <c:w val="0.81772405723035602"/>
          <c:h val="0.780110583526146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ОРСиБИ</c:v>
                </c:pt>
              </c:strCache>
            </c:strRef>
          </c:tx>
          <c:dPt>
            <c:idx val="0"/>
            <c:bubble3D val="0"/>
            <c:explosion val="11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16434224699671057"/>
                  <c:y val="7.8033197599622489E-2"/>
                </c:manualLayout>
              </c:layout>
              <c:tx>
                <c:rich>
                  <a:bodyPr/>
                  <a:lstStyle/>
                  <a:p>
                    <a:fld id="{61E5EA02-4A05-4F67-8BAE-C9E59FECFFB9}" type="PERCENTAGE">
                      <a:rPr lang="ru-RU" smtClean="0"/>
                      <a:pPr/>
                      <a:t>[ПРОЦЕНТ]</a:t>
                    </a:fld>
                    <a:endParaRPr lang="ru-RU" dirty="0" smtClean="0"/>
                  </a:p>
                  <a:p>
                    <a:r>
                      <a:rPr lang="ru-RU" sz="1800" dirty="0" smtClean="0"/>
                      <a:t>5 чел.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4852809147331981E-2"/>
                  <c:y val="-0.19925878606080805"/>
                </c:manualLayout>
              </c:layout>
              <c:tx>
                <c:rich>
                  <a:bodyPr/>
                  <a:lstStyle/>
                  <a:p>
                    <a:fld id="{88CFFF73-1DB2-4616-B130-7A255F2697A8}" type="PERCENTAGE">
                      <a:rPr lang="ru-RU" smtClean="0"/>
                      <a:pPr/>
                      <a:t>[ПРОЦЕНТ]</a:t>
                    </a:fld>
                    <a:r>
                      <a:rPr lang="ru-RU" dirty="0" smtClean="0"/>
                      <a:t> </a:t>
                    </a:r>
                  </a:p>
                  <a:p>
                    <a:r>
                      <a:rPr lang="ru-RU" sz="1800" dirty="0" smtClean="0"/>
                      <a:t>4 чел.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3194367292523054"/>
                  <c:y val="0.1369706908572155"/>
                </c:manualLayout>
              </c:layout>
              <c:tx>
                <c:rich>
                  <a:bodyPr/>
                  <a:lstStyle/>
                  <a:p>
                    <a:fld id="{D36122E7-3B11-4948-A999-A62961999231}" type="PERCENTAGE">
                      <a:rPr lang="ru-RU" smtClean="0"/>
                      <a:pPr/>
                      <a:t>[ПРОЦЕНТ]</a:t>
                    </a:fld>
                    <a:r>
                      <a:rPr lang="ru-RU" dirty="0" smtClean="0"/>
                      <a:t> </a:t>
                    </a:r>
                  </a:p>
                  <a:p>
                    <a:r>
                      <a:rPr lang="ru-RU" sz="1800" dirty="0" smtClean="0"/>
                      <a:t>3 чел.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РЦР и ОКЗИ - 5</c:v>
                </c:pt>
                <c:pt idx="1">
                  <c:v>ТЗИ - 4</c:v>
                </c:pt>
                <c:pt idx="2">
                  <c:v>РСП - 3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69231951280775561"/>
          <c:y val="0.20448613600099183"/>
          <c:w val="0.275711817044483"/>
          <c:h val="0.31012737715133099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0341F-E3BD-4B16-B6F7-FDAA45DDC9AE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6F9B2-C1C0-412A-96A4-F2C4D2EBA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1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F9B2-C1C0-412A-96A4-F2C4D2EBAE3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8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5364-9FDA-4900-8087-43AE13DF2933}" type="datetime1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6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DC63-6B34-4CFF-89B8-365DBD232F98}" type="datetime1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33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F3F4-1EC8-45A3-9BB8-02D94E890A08}" type="datetime1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5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1DE-7545-4B43-9B16-194008096E92}" type="datetime1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7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07F-A391-455C-980A-0D52BEB96380}" type="datetime1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3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1805-AAAA-49C0-8C2C-FF7548803A1B}" type="datetime1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0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9027-C047-40C0-A91A-01B3064B93AD}" type="datetime1">
              <a:rPr lang="ru-RU" smtClean="0"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70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6684-BB70-4A98-82C1-A64FA5444920}" type="datetime1">
              <a:rPr lang="ru-RU" smtClean="0"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11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013E-6565-4239-B37E-9845B99D425A}" type="datetime1">
              <a:rPr lang="ru-RU" smtClean="0"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784D-FCAD-45DF-9EE5-74EF8297AB91}" type="datetime1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8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1370-10D8-4F9C-B0D8-34191C758193}" type="datetime1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1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A83E2-3EC0-4B2B-A34E-1743BDF3209C}" type="datetime1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905C7-2F59-496E-8CA5-4B4E8EACD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8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286" y="2132856"/>
            <a:ext cx="8568952" cy="309634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электронного информационного взаимодействия территориальных органов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Федерального казначейства и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территориально удаленных подразделений в части развития сервисов Удостоверяющего центра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Федерального казначейства.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УФК по Свердловской области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71027" y="5301208"/>
            <a:ext cx="44989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Управления Федерального казначейства по Свердловской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Пантелеев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62" y="0"/>
            <a:ext cx="7638430" cy="9715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Нагрузка на РЦР и ОКЗИ за 2015 год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4604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Выдано СКЗИ</a:t>
            </a:r>
            <a:r>
              <a:rPr lang="ru-RU" baseline="5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3414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Заключено договоров</a:t>
            </a:r>
            <a:r>
              <a:rPr lang="ru-RU" baseline="5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410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Обеспечено издание сертификатов: 18776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03412"/>
            <a:ext cx="4105098" cy="372681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39552" y="5877272"/>
            <a:ext cx="3302666" cy="365125"/>
          </a:xfrm>
        </p:spPr>
        <p:txBody>
          <a:bodyPr/>
          <a:lstStyle/>
          <a:p>
            <a:pPr algn="l"/>
            <a:r>
              <a:rPr lang="ru-RU" sz="2000" baseline="5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Без учета территориальных отделов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24744"/>
            <a:ext cx="2874501" cy="37444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6624736" cy="90872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Входящая корреспонденция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УФК по Свердловской области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769934"/>
              </p:ext>
            </p:extLst>
          </p:nvPr>
        </p:nvGraphicFramePr>
        <p:xfrm>
          <a:off x="3126021" y="1124744"/>
          <a:ext cx="5550436" cy="28729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3971"/>
                <a:gridCol w="2326320"/>
                <a:gridCol w="1850145"/>
              </a:tblGrid>
              <a:tr h="52205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поступивших документов в РЦР и ОКЗИ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кол-во документов, поступивших в Управление</a:t>
                      </a:r>
                      <a:r>
                        <a:rPr lang="ru-RU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2469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12531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3462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14888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 половина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2058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9403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61980981"/>
              </p:ext>
            </p:extLst>
          </p:nvPr>
        </p:nvGraphicFramePr>
        <p:xfrm>
          <a:off x="3126020" y="4005064"/>
          <a:ext cx="5622443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6055" y="5976759"/>
            <a:ext cx="4161396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aseline="5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Без учета территориальных отделов</a:t>
            </a:r>
          </a:p>
        </p:txBody>
      </p:sp>
    </p:spTree>
    <p:extLst>
      <p:ext uri="{BB962C8B-B14F-4D97-AF65-F5344CB8AC3E}">
        <p14:creationId xmlns:p14="http://schemas.microsoft.com/office/powerpoint/2010/main" val="3465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556792"/>
          <a:ext cx="66247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12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971550"/>
            <a:ext cx="8147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Распределение численности сотрудников отдела режима секретности и безопасности информации УФК по Свердловской области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67736" y="2636912"/>
            <a:ext cx="237626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РЦР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Региональный центр регистрации Удостоверяющего центра Федерального казначейства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ОКЗИ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Орган криптографической защиты информации, не содержащей сведений, составляющих государственную тайну</a:t>
            </a:r>
          </a:p>
          <a:p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ТЗИ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подразделение технической защиты информации</a:t>
            </a:r>
          </a:p>
          <a:p>
            <a:r>
              <a:rPr lang="ru-RU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-секретное подразделение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34" y="1556792"/>
            <a:ext cx="5304131" cy="438050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13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1962" y="0"/>
            <a:ext cx="8224838" cy="9715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Системы ЭОД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83560"/>
            <a:ext cx="4104456" cy="162453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11552"/>
            <a:ext cx="2245440" cy="224544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4932040" y="2375169"/>
            <a:ext cx="1656184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20515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 Система ЭОД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3" y="3212976"/>
            <a:ext cx="8250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Плюсы для клиентов: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качества обслуживания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Улучшение информированности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Плюсы для ТОФК: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Автоматизация «рутинной работы»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Облегчение внутреннего контроля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Прозрачность обмена данными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14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12" y="162609"/>
            <a:ext cx="913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962" y="3140968"/>
            <a:ext cx="8229600" cy="532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9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62" y="0"/>
            <a:ext cx="8229600" cy="9715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Нормативная база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595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06.04.2011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63-ФЗ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«Об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подписи»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 от 10.03.2005 № 43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электронного документооборота и создания сети ведомственных удостоверяющих центров Федерального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 от 11.09.2013 №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организации работы Удостоверяющего центра Федерального казначейства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 от 31.07.2015 № 197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Регламента Удостоверяющего центра Федерального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казначейства»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29813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Автоматизированные информационные системы Федерального казначейства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089164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ППО «АС ФК» – прикладное программное обеспечение «Автоматизированная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Федерального казначейства»;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СУЭ – система управления эксплуатацией;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ППО АСД «</a:t>
            </a:r>
            <a:r>
              <a:rPr lang="en-US" altLang="ru-RU" sz="2000" dirty="0" err="1" smtClean="0">
                <a:latin typeface="Times New Roman" pitchFamily="18" charset="0"/>
                <a:cs typeface="Times New Roman" pitchFamily="18" charset="0"/>
              </a:rPr>
              <a:t>LanDocs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» – прикладное программное обеспечение «Автоматизированная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система документооборота «</a:t>
            </a:r>
            <a:r>
              <a:rPr lang="en-US" altLang="ru-RU" sz="2000" dirty="0" err="1" smtClean="0">
                <a:latin typeface="Times New Roman" pitchFamily="18" charset="0"/>
                <a:cs typeface="Times New Roman" pitchFamily="18" charset="0"/>
              </a:rPr>
              <a:t>LanDocs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en-US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ППО «АКСИОК.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Net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» – автоматизированная комплексная система;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СКИАО – система комплексного информационно-аналитического обеспечения деятельности органов Федерального казначейства;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Государственная </a:t>
            </a:r>
            <a:r>
              <a:rPr lang="ru-RU" altLang="ru-RU" sz="2000" dirty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интегрированная информационная система </a:t>
            </a:r>
            <a:r>
              <a:rPr lang="ru-RU" altLang="ru-RU" sz="20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управления общественными финансами «Электронный </a:t>
            </a:r>
            <a:r>
              <a:rPr lang="ru-RU" altLang="ru-RU" sz="2000" dirty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Бюджет</a:t>
            </a:r>
            <a:r>
              <a:rPr lang="ru-RU" altLang="ru-RU" sz="20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»;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ЕИС – Единая информационная система;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СПТО – Система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поддержки технологического обеспечения;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ГИС ГМП – Государственная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информационная система о государственных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и муниципальных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платежах;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Официальный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сайт для размещения информации о государственных (муниципальных) учреждениях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Государственная автоматизированная система «Управление»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sz="20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……….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20" y="3212976"/>
            <a:ext cx="4914484" cy="338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136904" cy="96160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системы электронного обмена данными (Система ЭОД)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Требования к Системе ЭОД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962" y="1094011"/>
            <a:ext cx="8229600" cy="2262982"/>
          </a:xfrm>
        </p:spPr>
        <p:txBody>
          <a:bodyPr>
            <a:normAutofit lnSpcReduction="10000"/>
          </a:bodyPr>
          <a:lstStyle/>
          <a:p>
            <a:pPr marL="360000" indent="-3600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Кроссплатформенность</a:t>
            </a:r>
          </a:p>
          <a:p>
            <a:pPr marL="360000" indent="-3600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Централизация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обработки информации</a:t>
            </a:r>
          </a:p>
          <a:p>
            <a:pPr marL="360000" indent="-360000"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Минимальная нагрузка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ПК оператора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6200000">
            <a:off x="4670400" y="1895873"/>
            <a:ext cx="1800200" cy="689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7508" y="1629162"/>
            <a:ext cx="3069366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ППО на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-технологиях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114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" y="3822009"/>
            <a:ext cx="4788024" cy="284735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027" y="1559027"/>
            <a:ext cx="8892480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Повышение эффективности труда Операторов РЦР(УРЦР) и сотрудников ОКЗИ.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взаимодействия между подразделениями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Сокращение времени обслуживания клиентов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77" y="3933056"/>
            <a:ext cx="4283968" cy="162893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5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37104" cy="11433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Преимущества использования Системы ЭОД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деятельности РЦР и ОКЗИ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89" y="943377"/>
            <a:ext cx="8229600" cy="973455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Контроль ошибок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104456" cy="2563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4824"/>
            <a:ext cx="4572001" cy="2833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475027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системой ЭОД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4721" y="476362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системы ЭОД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0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Автоматизация отчетности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01" y="2492896"/>
            <a:ext cx="3715659" cy="2924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3722" y="56612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системой ЭОД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6546" y="567459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системы ЭОД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132856"/>
            <a:ext cx="271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Время исполнения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1707" y="2100590"/>
            <a:ext cx="271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Время исполнения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5 ч.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7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" y="2613938"/>
            <a:ext cx="4924114" cy="27592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8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23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6. Автоматизация делопроизводства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7" y="1988840"/>
            <a:ext cx="8048625" cy="163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7638" y="373706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системой ЭОД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3176"/>
            <a:ext cx="8416801" cy="94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1726" y="618866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системы ЭОД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3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62" y="-3757"/>
            <a:ext cx="7782446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Перспективы развития Системы ЭОД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Объединение Системы ЭОД и АТС для сбора информации о поступающих телефонных звонках.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сервиса организации «электронной очереди» и интеграция его с Системой ЭОД.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05C7-2F59-496E-8CA5-4B4E8EACD43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7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493</Words>
  <Application>Microsoft Office PowerPoint</Application>
  <PresentationFormat>Экран (4:3)</PresentationFormat>
  <Paragraphs>103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Организация электронного информационного взаимодействия территориальных органов Федерального казначейства и их территориально удаленных подразделений в части развития сервисов Удостоверяющего центра Федерального казначейства.  Опыт УФК по Свердловской области  </vt:lpstr>
      <vt:lpstr>Нормативная база</vt:lpstr>
      <vt:lpstr>Презентация PowerPoint</vt:lpstr>
      <vt:lpstr>Создание системы электронного обмена данными (Система ЭОД)  Требования к Системе ЭОД</vt:lpstr>
      <vt:lpstr>Преимущества использования Системы ЭОД  в деятельности РЦР и ОКЗИ</vt:lpstr>
      <vt:lpstr>4. Контроль ошибок</vt:lpstr>
      <vt:lpstr>5. Автоматизация отчетности</vt:lpstr>
      <vt:lpstr>6. Автоматизация делопроизводства</vt:lpstr>
      <vt:lpstr>Перспективы развития Системы ЭОД</vt:lpstr>
      <vt:lpstr>Нагрузка на РЦР и ОКЗИ за 2015 год</vt:lpstr>
      <vt:lpstr>Входящая корреспонденция  УФК по Свердловской области</vt:lpstr>
      <vt:lpstr>Презентация PowerPoint</vt:lpstr>
      <vt:lpstr>Особенности Системы ЭОД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Stas.Krestyaninov</dc:creator>
  <cp:lastModifiedBy>Дорожинская Галина Алексеевна</cp:lastModifiedBy>
  <cp:revision>102</cp:revision>
  <cp:lastPrinted>2016-10-28T09:29:07Z</cp:lastPrinted>
  <dcterms:created xsi:type="dcterms:W3CDTF">2016-10-23T07:29:01Z</dcterms:created>
  <dcterms:modified xsi:type="dcterms:W3CDTF">2016-12-13T09:08:04Z</dcterms:modified>
</cp:coreProperties>
</file>