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8" r:id="rId2"/>
    <p:sldId id="280" r:id="rId3"/>
    <p:sldId id="279" r:id="rId4"/>
    <p:sldId id="286" r:id="rId5"/>
    <p:sldId id="287" r:id="rId6"/>
    <p:sldId id="275" r:id="rId7"/>
    <p:sldId id="289" r:id="rId8"/>
    <p:sldId id="288" r:id="rId9"/>
    <p:sldId id="284" r:id="rId10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6714"/>
    <a:srgbClr val="D4E5F4"/>
    <a:srgbClr val="0675BA"/>
    <a:srgbClr val="2163C5"/>
    <a:srgbClr val="002060"/>
    <a:srgbClr val="CADFF2"/>
    <a:srgbClr val="C2DAF0"/>
    <a:srgbClr val="000000"/>
    <a:srgbClr val="E8800E"/>
    <a:srgbClr val="E1E8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114" y="4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10"/>
            <a:ext cx="2949099" cy="498932"/>
          </a:xfrm>
          <a:prstGeom prst="rect">
            <a:avLst/>
          </a:prstGeom>
        </p:spPr>
        <p:txBody>
          <a:bodyPr vert="horz" lIns="91626" tIns="45815" rIns="91626" bIns="458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4943" y="10"/>
            <a:ext cx="2949099" cy="498932"/>
          </a:xfrm>
          <a:prstGeom prst="rect">
            <a:avLst/>
          </a:prstGeom>
        </p:spPr>
        <p:txBody>
          <a:bodyPr vert="horz" lIns="91626" tIns="45815" rIns="91626" bIns="45815" rtlCol="0"/>
          <a:lstStyle>
            <a:lvl1pPr algn="r">
              <a:defRPr sz="1200"/>
            </a:lvl1pPr>
          </a:lstStyle>
          <a:p>
            <a:fld id="{FDC9FF80-23FC-445D-8976-EF768F47DBB7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8" y="9445172"/>
            <a:ext cx="2949099" cy="498931"/>
          </a:xfrm>
          <a:prstGeom prst="rect">
            <a:avLst/>
          </a:prstGeom>
        </p:spPr>
        <p:txBody>
          <a:bodyPr vert="horz" lIns="91626" tIns="45815" rIns="91626" bIns="458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4943" y="9445172"/>
            <a:ext cx="2949099" cy="498931"/>
          </a:xfrm>
          <a:prstGeom prst="rect">
            <a:avLst/>
          </a:prstGeom>
        </p:spPr>
        <p:txBody>
          <a:bodyPr vert="horz" lIns="91626" tIns="45815" rIns="91626" bIns="45815" rtlCol="0" anchor="b"/>
          <a:lstStyle>
            <a:lvl1pPr algn="r">
              <a:defRPr sz="1200"/>
            </a:lvl1pPr>
          </a:lstStyle>
          <a:p>
            <a:fld id="{46893F28-C3F0-4C4D-A6D7-F1CB7C2C1E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008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10"/>
            <a:ext cx="2949099" cy="498932"/>
          </a:xfrm>
          <a:prstGeom prst="rect">
            <a:avLst/>
          </a:prstGeom>
        </p:spPr>
        <p:txBody>
          <a:bodyPr vert="horz" lIns="91626" tIns="45815" rIns="91626" bIns="458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3" y="10"/>
            <a:ext cx="2949099" cy="498932"/>
          </a:xfrm>
          <a:prstGeom prst="rect">
            <a:avLst/>
          </a:prstGeom>
        </p:spPr>
        <p:txBody>
          <a:bodyPr vert="horz" lIns="91626" tIns="45815" rIns="91626" bIns="45815" rtlCol="0"/>
          <a:lstStyle>
            <a:lvl1pPr algn="r">
              <a:defRPr sz="1200"/>
            </a:lvl1pPr>
          </a:lstStyle>
          <a:p>
            <a:fld id="{9B898741-5BE6-4224-83FF-7CA0C472DD31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4600"/>
            <a:ext cx="5961063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26" tIns="45815" rIns="91626" bIns="458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5601"/>
            <a:ext cx="5444490" cy="3915489"/>
          </a:xfrm>
          <a:prstGeom prst="rect">
            <a:avLst/>
          </a:prstGeom>
        </p:spPr>
        <p:txBody>
          <a:bodyPr vert="horz" lIns="91626" tIns="45815" rIns="91626" bIns="4581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9445172"/>
            <a:ext cx="2949099" cy="498931"/>
          </a:xfrm>
          <a:prstGeom prst="rect">
            <a:avLst/>
          </a:prstGeom>
        </p:spPr>
        <p:txBody>
          <a:bodyPr vert="horz" lIns="91626" tIns="45815" rIns="91626" bIns="458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3" y="9445172"/>
            <a:ext cx="2949099" cy="498931"/>
          </a:xfrm>
          <a:prstGeom prst="rect">
            <a:avLst/>
          </a:prstGeom>
        </p:spPr>
        <p:txBody>
          <a:bodyPr vert="horz" lIns="91626" tIns="45815" rIns="91626" bIns="45815" rtlCol="0" anchor="b"/>
          <a:lstStyle>
            <a:lvl1pPr algn="r">
              <a:defRPr sz="1200"/>
            </a:lvl1pPr>
          </a:lstStyle>
          <a:p>
            <a:fld id="{94D72562-0875-4A2D-8BA4-B1E44A2D3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287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BC81A5-7D20-44CA-B975-662E4DFDC73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87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C32E-7E82-465C-9F7C-8D44A98257E3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3847-4809-4935-A7BA-2582C6DD43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62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C32E-7E82-465C-9F7C-8D44A98257E3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3847-4809-4935-A7BA-2582C6DD43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86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C32E-7E82-465C-9F7C-8D44A98257E3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3847-4809-4935-A7BA-2582C6DD43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11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C32E-7E82-465C-9F7C-8D44A98257E3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3847-4809-4935-A7BA-2582C6DD43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41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C32E-7E82-465C-9F7C-8D44A98257E3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3847-4809-4935-A7BA-2582C6DD43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90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C32E-7E82-465C-9F7C-8D44A98257E3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3847-4809-4935-A7BA-2582C6DD43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418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C32E-7E82-465C-9F7C-8D44A98257E3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3847-4809-4935-A7BA-2582C6DD43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72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C32E-7E82-465C-9F7C-8D44A98257E3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3847-4809-4935-A7BA-2582C6DD43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69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C32E-7E82-465C-9F7C-8D44A98257E3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3847-4809-4935-A7BA-2582C6DD43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53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C32E-7E82-465C-9F7C-8D44A98257E3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3847-4809-4935-A7BA-2582C6DD43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96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7C32E-7E82-465C-9F7C-8D44A98257E3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D3847-4809-4935-A7BA-2582C6DD43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77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7C32E-7E82-465C-9F7C-8D44A98257E3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D3847-4809-4935-A7BA-2582C6DD43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741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80276" y="2886876"/>
            <a:ext cx="112874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 повышению эффективности работы по профилактике коррупции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практика урегулирования конфликта интересов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Фонде социального страхования Российской Федерации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32616" y="4509121"/>
            <a:ext cx="8286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</a:t>
            </a:r>
          </a:p>
          <a:p>
            <a:pPr algn="ctr"/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заместитель председателя Фонда социального страхования Российской Федерации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Евгений Леонидович Писаревский</a:t>
            </a:r>
            <a:endParaRPr lang="ru-RU" sz="2000" b="1" dirty="0"/>
          </a:p>
        </p:txBody>
      </p:sp>
      <p:pic>
        <p:nvPicPr>
          <p:cNvPr id="6" name="Изображение 3" descr="FSS-logo_png_transparent_1.png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902" y="273854"/>
            <a:ext cx="2410196" cy="2053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688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8472" y="2024927"/>
            <a:ext cx="3540868" cy="115434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Обязательное социальное страхование на случай временной нетрудоспособности и в связи с материнством</a:t>
            </a:r>
            <a:endParaRPr lang="ru-RU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36838" y="2024927"/>
            <a:ext cx="3540868" cy="115434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Обязательное социальное страхование от несчастных случаев на производстве и профессиональных заболеваний </a:t>
            </a:r>
            <a:endParaRPr lang="ru-RU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153323" y="2024927"/>
            <a:ext cx="3540868" cy="11543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Arial Narrow" panose="020B0606020202030204" pitchFamily="34" charset="0"/>
              </a:rPr>
              <a:t>С</a:t>
            </a:r>
            <a:r>
              <a:rPr 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оциальное обеспечение льготных категорий населения (инвалидов) </a:t>
            </a:r>
            <a:endParaRPr lang="ru-RU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ТСР, санаторно-курортное лечение и перевозка – агентская функция</a:t>
            </a:r>
          </a:p>
        </p:txBody>
      </p:sp>
      <p:sp>
        <p:nvSpPr>
          <p:cNvPr id="9" name="Shape 207"/>
          <p:cNvSpPr/>
          <p:nvPr/>
        </p:nvSpPr>
        <p:spPr>
          <a:xfrm>
            <a:off x="1243093" y="3582114"/>
            <a:ext cx="385840" cy="9724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017" y="3847"/>
                </a:moveTo>
                <a:lnTo>
                  <a:pt x="15583" y="3847"/>
                </a:lnTo>
                <a:cubicBezTo>
                  <a:pt x="18906" y="3847"/>
                  <a:pt x="21600" y="4905"/>
                  <a:pt x="21600" y="6209"/>
                </a:cubicBezTo>
                <a:lnTo>
                  <a:pt x="21600" y="11671"/>
                </a:lnTo>
                <a:cubicBezTo>
                  <a:pt x="21600" y="11672"/>
                  <a:pt x="21600" y="11672"/>
                  <a:pt x="21600" y="11672"/>
                </a:cubicBezTo>
                <a:cubicBezTo>
                  <a:pt x="21600" y="12119"/>
                  <a:pt x="20678" y="12480"/>
                  <a:pt x="19541" y="12480"/>
                </a:cubicBezTo>
                <a:cubicBezTo>
                  <a:pt x="18403" y="12480"/>
                  <a:pt x="17482" y="12119"/>
                  <a:pt x="17482" y="11672"/>
                </a:cubicBezTo>
                <a:lnTo>
                  <a:pt x="17481" y="11672"/>
                </a:lnTo>
                <a:lnTo>
                  <a:pt x="17481" y="6209"/>
                </a:lnTo>
                <a:lnTo>
                  <a:pt x="16526" y="6209"/>
                </a:lnTo>
                <a:lnTo>
                  <a:pt x="16526" y="20570"/>
                </a:lnTo>
                <a:lnTo>
                  <a:pt x="16526" y="20570"/>
                </a:lnTo>
                <a:cubicBezTo>
                  <a:pt x="16526" y="21139"/>
                  <a:pt x="15351" y="21600"/>
                  <a:pt x="13902" y="21600"/>
                </a:cubicBezTo>
                <a:cubicBezTo>
                  <a:pt x="12452" y="21600"/>
                  <a:pt x="11277" y="21139"/>
                  <a:pt x="11277" y="20570"/>
                </a:cubicBezTo>
                <a:lnTo>
                  <a:pt x="11277" y="13297"/>
                </a:lnTo>
                <a:lnTo>
                  <a:pt x="10323" y="13297"/>
                </a:lnTo>
                <a:lnTo>
                  <a:pt x="10323" y="20570"/>
                </a:lnTo>
                <a:cubicBezTo>
                  <a:pt x="10323" y="21139"/>
                  <a:pt x="9148" y="21600"/>
                  <a:pt x="7698" y="21600"/>
                </a:cubicBezTo>
                <a:cubicBezTo>
                  <a:pt x="6249" y="21600"/>
                  <a:pt x="5074" y="21139"/>
                  <a:pt x="5074" y="20570"/>
                </a:cubicBezTo>
                <a:lnTo>
                  <a:pt x="5073" y="20570"/>
                </a:lnTo>
                <a:lnTo>
                  <a:pt x="5073" y="6209"/>
                </a:lnTo>
                <a:lnTo>
                  <a:pt x="4118" y="6209"/>
                </a:lnTo>
                <a:lnTo>
                  <a:pt x="4118" y="11672"/>
                </a:lnTo>
                <a:cubicBezTo>
                  <a:pt x="4118" y="12119"/>
                  <a:pt x="3197" y="12480"/>
                  <a:pt x="2059" y="12480"/>
                </a:cubicBezTo>
                <a:cubicBezTo>
                  <a:pt x="922" y="12480"/>
                  <a:pt x="0" y="12119"/>
                  <a:pt x="0" y="11672"/>
                </a:cubicBezTo>
                <a:lnTo>
                  <a:pt x="0" y="6209"/>
                </a:lnTo>
                <a:cubicBezTo>
                  <a:pt x="0" y="4905"/>
                  <a:pt x="2694" y="3847"/>
                  <a:pt x="6017" y="3847"/>
                </a:cubicBezTo>
                <a:close/>
                <a:moveTo>
                  <a:pt x="6374" y="1746"/>
                </a:moveTo>
                <a:cubicBezTo>
                  <a:pt x="6374" y="2711"/>
                  <a:pt x="8365" y="3493"/>
                  <a:pt x="10823" y="3493"/>
                </a:cubicBezTo>
                <a:cubicBezTo>
                  <a:pt x="13280" y="3493"/>
                  <a:pt x="15272" y="2711"/>
                  <a:pt x="15272" y="1746"/>
                </a:cubicBezTo>
                <a:cubicBezTo>
                  <a:pt x="15272" y="782"/>
                  <a:pt x="13280" y="0"/>
                  <a:pt x="10823" y="0"/>
                </a:cubicBezTo>
                <a:cubicBezTo>
                  <a:pt x="8365" y="0"/>
                  <a:pt x="6374" y="782"/>
                  <a:pt x="6374" y="1746"/>
                </a:cubicBezTo>
                <a:close/>
              </a:path>
            </a:pathLst>
          </a:cu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100" tIns="38100" rIns="38100" bIns="38100" numCol="1" anchor="ctr">
            <a:noAutofit/>
          </a:bodyPr>
          <a:lstStyle/>
          <a:p>
            <a:pPr lvl="0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400" dirty="0"/>
          </a:p>
        </p:txBody>
      </p:sp>
      <p:sp>
        <p:nvSpPr>
          <p:cNvPr id="10" name="Shape 213"/>
          <p:cNvSpPr/>
          <p:nvPr/>
        </p:nvSpPr>
        <p:spPr>
          <a:xfrm>
            <a:off x="721120" y="3558950"/>
            <a:ext cx="453104" cy="970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10" h="21600" extrusionOk="0">
                <a:moveTo>
                  <a:pt x="21247" y="10573"/>
                </a:moveTo>
                <a:lnTo>
                  <a:pt x="17364" y="5258"/>
                </a:lnTo>
                <a:cubicBezTo>
                  <a:pt x="16728" y="4388"/>
                  <a:pt x="14991" y="3847"/>
                  <a:pt x="13131" y="3847"/>
                </a:cubicBezTo>
                <a:cubicBezTo>
                  <a:pt x="13119" y="3847"/>
                  <a:pt x="13108" y="3847"/>
                  <a:pt x="13097" y="3847"/>
                </a:cubicBezTo>
                <a:lnTo>
                  <a:pt x="13097" y="3847"/>
                </a:lnTo>
                <a:lnTo>
                  <a:pt x="12219" y="3847"/>
                </a:lnTo>
                <a:lnTo>
                  <a:pt x="9090" y="3847"/>
                </a:lnTo>
                <a:lnTo>
                  <a:pt x="8213" y="3847"/>
                </a:lnTo>
                <a:lnTo>
                  <a:pt x="8213" y="3847"/>
                </a:lnTo>
                <a:cubicBezTo>
                  <a:pt x="8202" y="3847"/>
                  <a:pt x="8191" y="3847"/>
                  <a:pt x="8179" y="3847"/>
                </a:cubicBezTo>
                <a:cubicBezTo>
                  <a:pt x="6319" y="3847"/>
                  <a:pt x="4582" y="4388"/>
                  <a:pt x="3946" y="5258"/>
                </a:cubicBezTo>
                <a:lnTo>
                  <a:pt x="63" y="10573"/>
                </a:lnTo>
                <a:cubicBezTo>
                  <a:pt x="-145" y="10858"/>
                  <a:pt x="179" y="11168"/>
                  <a:pt x="787" y="11265"/>
                </a:cubicBezTo>
                <a:lnTo>
                  <a:pt x="1484" y="11377"/>
                </a:lnTo>
                <a:cubicBezTo>
                  <a:pt x="1609" y="11397"/>
                  <a:pt x="1736" y="11407"/>
                  <a:pt x="1861" y="11407"/>
                </a:cubicBezTo>
                <a:cubicBezTo>
                  <a:pt x="2345" y="11407"/>
                  <a:pt x="2796" y="11264"/>
                  <a:pt x="2962" y="11038"/>
                </a:cubicBezTo>
                <a:lnTo>
                  <a:pt x="6435" y="6288"/>
                </a:lnTo>
                <a:lnTo>
                  <a:pt x="6493" y="6209"/>
                </a:lnTo>
                <a:lnTo>
                  <a:pt x="7331" y="6209"/>
                </a:lnTo>
                <a:lnTo>
                  <a:pt x="1162" y="14494"/>
                </a:lnTo>
                <a:lnTo>
                  <a:pt x="6965" y="14494"/>
                </a:lnTo>
                <a:lnTo>
                  <a:pt x="6965" y="20831"/>
                </a:lnTo>
                <a:cubicBezTo>
                  <a:pt x="6965" y="21256"/>
                  <a:pt x="7700" y="21600"/>
                  <a:pt x="8607" y="21600"/>
                </a:cubicBezTo>
                <a:cubicBezTo>
                  <a:pt x="9514" y="21600"/>
                  <a:pt x="10250" y="21256"/>
                  <a:pt x="10250" y="20831"/>
                </a:cubicBezTo>
                <a:lnTo>
                  <a:pt x="10255" y="20831"/>
                </a:lnTo>
                <a:lnTo>
                  <a:pt x="10255" y="14494"/>
                </a:lnTo>
                <a:lnTo>
                  <a:pt x="11055" y="14494"/>
                </a:lnTo>
                <a:lnTo>
                  <a:pt x="11055" y="20831"/>
                </a:lnTo>
                <a:cubicBezTo>
                  <a:pt x="11055" y="21256"/>
                  <a:pt x="11790" y="21600"/>
                  <a:pt x="12698" y="21600"/>
                </a:cubicBezTo>
                <a:cubicBezTo>
                  <a:pt x="13605" y="21600"/>
                  <a:pt x="14340" y="21256"/>
                  <a:pt x="14340" y="20831"/>
                </a:cubicBezTo>
                <a:lnTo>
                  <a:pt x="14345" y="20831"/>
                </a:lnTo>
                <a:lnTo>
                  <a:pt x="14345" y="14494"/>
                </a:lnTo>
                <a:lnTo>
                  <a:pt x="20148" y="14494"/>
                </a:lnTo>
                <a:lnTo>
                  <a:pt x="13978" y="6209"/>
                </a:lnTo>
                <a:lnTo>
                  <a:pt x="14817" y="6209"/>
                </a:lnTo>
                <a:lnTo>
                  <a:pt x="14875" y="6288"/>
                </a:lnTo>
                <a:lnTo>
                  <a:pt x="18348" y="11038"/>
                </a:lnTo>
                <a:cubicBezTo>
                  <a:pt x="18514" y="11264"/>
                  <a:pt x="18965" y="11407"/>
                  <a:pt x="19449" y="11407"/>
                </a:cubicBezTo>
                <a:cubicBezTo>
                  <a:pt x="19574" y="11407"/>
                  <a:pt x="19701" y="11397"/>
                  <a:pt x="19826" y="11377"/>
                </a:cubicBezTo>
                <a:lnTo>
                  <a:pt x="20523" y="11265"/>
                </a:lnTo>
                <a:cubicBezTo>
                  <a:pt x="21131" y="11168"/>
                  <a:pt x="21455" y="10858"/>
                  <a:pt x="21247" y="10573"/>
                </a:cubicBezTo>
                <a:close/>
                <a:moveTo>
                  <a:pt x="6926" y="1746"/>
                </a:moveTo>
                <a:cubicBezTo>
                  <a:pt x="6926" y="782"/>
                  <a:pt x="8595" y="0"/>
                  <a:pt x="10655" y="0"/>
                </a:cubicBezTo>
                <a:cubicBezTo>
                  <a:pt x="12715" y="0"/>
                  <a:pt x="14384" y="782"/>
                  <a:pt x="14384" y="1746"/>
                </a:cubicBezTo>
                <a:cubicBezTo>
                  <a:pt x="14384" y="2711"/>
                  <a:pt x="12715" y="3493"/>
                  <a:pt x="10655" y="3493"/>
                </a:cubicBezTo>
                <a:cubicBezTo>
                  <a:pt x="8595" y="3493"/>
                  <a:pt x="6926" y="2711"/>
                  <a:pt x="6926" y="1746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400" dirty="0"/>
          </a:p>
        </p:txBody>
      </p:sp>
      <p:sp>
        <p:nvSpPr>
          <p:cNvPr id="11" name="Shape 207"/>
          <p:cNvSpPr/>
          <p:nvPr/>
        </p:nvSpPr>
        <p:spPr>
          <a:xfrm>
            <a:off x="5147476" y="3665504"/>
            <a:ext cx="385840" cy="9724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017" y="3847"/>
                </a:moveTo>
                <a:lnTo>
                  <a:pt x="15583" y="3847"/>
                </a:lnTo>
                <a:cubicBezTo>
                  <a:pt x="18906" y="3847"/>
                  <a:pt x="21600" y="4905"/>
                  <a:pt x="21600" y="6209"/>
                </a:cubicBezTo>
                <a:lnTo>
                  <a:pt x="21600" y="11671"/>
                </a:lnTo>
                <a:cubicBezTo>
                  <a:pt x="21600" y="11672"/>
                  <a:pt x="21600" y="11672"/>
                  <a:pt x="21600" y="11672"/>
                </a:cubicBezTo>
                <a:cubicBezTo>
                  <a:pt x="21600" y="12119"/>
                  <a:pt x="20678" y="12480"/>
                  <a:pt x="19541" y="12480"/>
                </a:cubicBezTo>
                <a:cubicBezTo>
                  <a:pt x="18403" y="12480"/>
                  <a:pt x="17482" y="12119"/>
                  <a:pt x="17482" y="11672"/>
                </a:cubicBezTo>
                <a:lnTo>
                  <a:pt x="17481" y="11672"/>
                </a:lnTo>
                <a:lnTo>
                  <a:pt x="17481" y="6209"/>
                </a:lnTo>
                <a:lnTo>
                  <a:pt x="16526" y="6209"/>
                </a:lnTo>
                <a:lnTo>
                  <a:pt x="16526" y="20570"/>
                </a:lnTo>
                <a:lnTo>
                  <a:pt x="16526" y="20570"/>
                </a:lnTo>
                <a:cubicBezTo>
                  <a:pt x="16526" y="21139"/>
                  <a:pt x="15351" y="21600"/>
                  <a:pt x="13902" y="21600"/>
                </a:cubicBezTo>
                <a:cubicBezTo>
                  <a:pt x="12452" y="21600"/>
                  <a:pt x="11277" y="21139"/>
                  <a:pt x="11277" y="20570"/>
                </a:cubicBezTo>
                <a:lnTo>
                  <a:pt x="11277" y="13297"/>
                </a:lnTo>
                <a:lnTo>
                  <a:pt x="10323" y="13297"/>
                </a:lnTo>
                <a:lnTo>
                  <a:pt x="10323" y="20570"/>
                </a:lnTo>
                <a:cubicBezTo>
                  <a:pt x="10323" y="21139"/>
                  <a:pt x="9148" y="21600"/>
                  <a:pt x="7698" y="21600"/>
                </a:cubicBezTo>
                <a:cubicBezTo>
                  <a:pt x="6249" y="21600"/>
                  <a:pt x="5074" y="21139"/>
                  <a:pt x="5074" y="20570"/>
                </a:cubicBezTo>
                <a:lnTo>
                  <a:pt x="5073" y="20570"/>
                </a:lnTo>
                <a:lnTo>
                  <a:pt x="5073" y="6209"/>
                </a:lnTo>
                <a:lnTo>
                  <a:pt x="4118" y="6209"/>
                </a:lnTo>
                <a:lnTo>
                  <a:pt x="4118" y="11672"/>
                </a:lnTo>
                <a:cubicBezTo>
                  <a:pt x="4118" y="12119"/>
                  <a:pt x="3197" y="12480"/>
                  <a:pt x="2059" y="12480"/>
                </a:cubicBezTo>
                <a:cubicBezTo>
                  <a:pt x="922" y="12480"/>
                  <a:pt x="0" y="12119"/>
                  <a:pt x="0" y="11672"/>
                </a:cubicBezTo>
                <a:lnTo>
                  <a:pt x="0" y="6209"/>
                </a:lnTo>
                <a:cubicBezTo>
                  <a:pt x="0" y="4905"/>
                  <a:pt x="2694" y="3847"/>
                  <a:pt x="6017" y="3847"/>
                </a:cubicBezTo>
                <a:close/>
                <a:moveTo>
                  <a:pt x="6374" y="1746"/>
                </a:moveTo>
                <a:cubicBezTo>
                  <a:pt x="6374" y="2711"/>
                  <a:pt x="8365" y="3493"/>
                  <a:pt x="10823" y="3493"/>
                </a:cubicBezTo>
                <a:cubicBezTo>
                  <a:pt x="13280" y="3493"/>
                  <a:pt x="15272" y="2711"/>
                  <a:pt x="15272" y="1746"/>
                </a:cubicBezTo>
                <a:cubicBezTo>
                  <a:pt x="15272" y="782"/>
                  <a:pt x="13280" y="0"/>
                  <a:pt x="10823" y="0"/>
                </a:cubicBezTo>
                <a:cubicBezTo>
                  <a:pt x="8365" y="0"/>
                  <a:pt x="6374" y="782"/>
                  <a:pt x="6374" y="1746"/>
                </a:cubicBezTo>
                <a:close/>
              </a:path>
            </a:pathLst>
          </a:cu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100" tIns="38100" rIns="38100" bIns="38100" numCol="1" anchor="ctr">
            <a:noAutofit/>
          </a:bodyPr>
          <a:lstStyle/>
          <a:p>
            <a:pPr lvl="0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400" dirty="0"/>
          </a:p>
        </p:txBody>
      </p:sp>
      <p:sp>
        <p:nvSpPr>
          <p:cNvPr id="12" name="Shape 213"/>
          <p:cNvSpPr/>
          <p:nvPr/>
        </p:nvSpPr>
        <p:spPr>
          <a:xfrm>
            <a:off x="4636698" y="3654366"/>
            <a:ext cx="453104" cy="970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10" h="21600" extrusionOk="0">
                <a:moveTo>
                  <a:pt x="21247" y="10573"/>
                </a:moveTo>
                <a:lnTo>
                  <a:pt x="17364" y="5258"/>
                </a:lnTo>
                <a:cubicBezTo>
                  <a:pt x="16728" y="4388"/>
                  <a:pt x="14991" y="3847"/>
                  <a:pt x="13131" y="3847"/>
                </a:cubicBezTo>
                <a:cubicBezTo>
                  <a:pt x="13119" y="3847"/>
                  <a:pt x="13108" y="3847"/>
                  <a:pt x="13097" y="3847"/>
                </a:cubicBezTo>
                <a:lnTo>
                  <a:pt x="13097" y="3847"/>
                </a:lnTo>
                <a:lnTo>
                  <a:pt x="12219" y="3847"/>
                </a:lnTo>
                <a:lnTo>
                  <a:pt x="9090" y="3847"/>
                </a:lnTo>
                <a:lnTo>
                  <a:pt x="8213" y="3847"/>
                </a:lnTo>
                <a:lnTo>
                  <a:pt x="8213" y="3847"/>
                </a:lnTo>
                <a:cubicBezTo>
                  <a:pt x="8202" y="3847"/>
                  <a:pt x="8191" y="3847"/>
                  <a:pt x="8179" y="3847"/>
                </a:cubicBezTo>
                <a:cubicBezTo>
                  <a:pt x="6319" y="3847"/>
                  <a:pt x="4582" y="4388"/>
                  <a:pt x="3946" y="5258"/>
                </a:cubicBezTo>
                <a:lnTo>
                  <a:pt x="63" y="10573"/>
                </a:lnTo>
                <a:cubicBezTo>
                  <a:pt x="-145" y="10858"/>
                  <a:pt x="179" y="11168"/>
                  <a:pt x="787" y="11265"/>
                </a:cubicBezTo>
                <a:lnTo>
                  <a:pt x="1484" y="11377"/>
                </a:lnTo>
                <a:cubicBezTo>
                  <a:pt x="1609" y="11397"/>
                  <a:pt x="1736" y="11407"/>
                  <a:pt x="1861" y="11407"/>
                </a:cubicBezTo>
                <a:cubicBezTo>
                  <a:pt x="2345" y="11407"/>
                  <a:pt x="2796" y="11264"/>
                  <a:pt x="2962" y="11038"/>
                </a:cubicBezTo>
                <a:lnTo>
                  <a:pt x="6435" y="6288"/>
                </a:lnTo>
                <a:lnTo>
                  <a:pt x="6493" y="6209"/>
                </a:lnTo>
                <a:lnTo>
                  <a:pt x="7331" y="6209"/>
                </a:lnTo>
                <a:lnTo>
                  <a:pt x="1162" y="14494"/>
                </a:lnTo>
                <a:lnTo>
                  <a:pt x="6965" y="14494"/>
                </a:lnTo>
                <a:lnTo>
                  <a:pt x="6965" y="20831"/>
                </a:lnTo>
                <a:cubicBezTo>
                  <a:pt x="6965" y="21256"/>
                  <a:pt x="7700" y="21600"/>
                  <a:pt x="8607" y="21600"/>
                </a:cubicBezTo>
                <a:cubicBezTo>
                  <a:pt x="9514" y="21600"/>
                  <a:pt x="10250" y="21256"/>
                  <a:pt x="10250" y="20831"/>
                </a:cubicBezTo>
                <a:lnTo>
                  <a:pt x="10255" y="20831"/>
                </a:lnTo>
                <a:lnTo>
                  <a:pt x="10255" y="14494"/>
                </a:lnTo>
                <a:lnTo>
                  <a:pt x="11055" y="14494"/>
                </a:lnTo>
                <a:lnTo>
                  <a:pt x="11055" y="20831"/>
                </a:lnTo>
                <a:cubicBezTo>
                  <a:pt x="11055" y="21256"/>
                  <a:pt x="11790" y="21600"/>
                  <a:pt x="12698" y="21600"/>
                </a:cubicBezTo>
                <a:cubicBezTo>
                  <a:pt x="13605" y="21600"/>
                  <a:pt x="14340" y="21256"/>
                  <a:pt x="14340" y="20831"/>
                </a:cubicBezTo>
                <a:lnTo>
                  <a:pt x="14345" y="20831"/>
                </a:lnTo>
                <a:lnTo>
                  <a:pt x="14345" y="14494"/>
                </a:lnTo>
                <a:lnTo>
                  <a:pt x="20148" y="14494"/>
                </a:lnTo>
                <a:lnTo>
                  <a:pt x="13978" y="6209"/>
                </a:lnTo>
                <a:lnTo>
                  <a:pt x="14817" y="6209"/>
                </a:lnTo>
                <a:lnTo>
                  <a:pt x="14875" y="6288"/>
                </a:lnTo>
                <a:lnTo>
                  <a:pt x="18348" y="11038"/>
                </a:lnTo>
                <a:cubicBezTo>
                  <a:pt x="18514" y="11264"/>
                  <a:pt x="18965" y="11407"/>
                  <a:pt x="19449" y="11407"/>
                </a:cubicBezTo>
                <a:cubicBezTo>
                  <a:pt x="19574" y="11407"/>
                  <a:pt x="19701" y="11397"/>
                  <a:pt x="19826" y="11377"/>
                </a:cubicBezTo>
                <a:lnTo>
                  <a:pt x="20523" y="11265"/>
                </a:lnTo>
                <a:cubicBezTo>
                  <a:pt x="21131" y="11168"/>
                  <a:pt x="21455" y="10858"/>
                  <a:pt x="21247" y="10573"/>
                </a:cubicBezTo>
                <a:close/>
                <a:moveTo>
                  <a:pt x="6926" y="1746"/>
                </a:moveTo>
                <a:cubicBezTo>
                  <a:pt x="6926" y="782"/>
                  <a:pt x="8595" y="0"/>
                  <a:pt x="10655" y="0"/>
                </a:cubicBezTo>
                <a:cubicBezTo>
                  <a:pt x="12715" y="0"/>
                  <a:pt x="14384" y="782"/>
                  <a:pt x="14384" y="1746"/>
                </a:cubicBezTo>
                <a:cubicBezTo>
                  <a:pt x="14384" y="2711"/>
                  <a:pt x="12715" y="3493"/>
                  <a:pt x="10655" y="3493"/>
                </a:cubicBezTo>
                <a:cubicBezTo>
                  <a:pt x="8595" y="3493"/>
                  <a:pt x="6926" y="2711"/>
                  <a:pt x="6926" y="1746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400" dirty="0"/>
          </a:p>
        </p:txBody>
      </p:sp>
      <p:sp>
        <p:nvSpPr>
          <p:cNvPr id="13" name="Shape 207"/>
          <p:cNvSpPr/>
          <p:nvPr/>
        </p:nvSpPr>
        <p:spPr>
          <a:xfrm>
            <a:off x="8867285" y="3774803"/>
            <a:ext cx="385840" cy="9724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017" y="3847"/>
                </a:moveTo>
                <a:lnTo>
                  <a:pt x="15583" y="3847"/>
                </a:lnTo>
                <a:cubicBezTo>
                  <a:pt x="18906" y="3847"/>
                  <a:pt x="21600" y="4905"/>
                  <a:pt x="21600" y="6209"/>
                </a:cubicBezTo>
                <a:lnTo>
                  <a:pt x="21600" y="11671"/>
                </a:lnTo>
                <a:cubicBezTo>
                  <a:pt x="21600" y="11672"/>
                  <a:pt x="21600" y="11672"/>
                  <a:pt x="21600" y="11672"/>
                </a:cubicBezTo>
                <a:cubicBezTo>
                  <a:pt x="21600" y="12119"/>
                  <a:pt x="20678" y="12480"/>
                  <a:pt x="19541" y="12480"/>
                </a:cubicBezTo>
                <a:cubicBezTo>
                  <a:pt x="18403" y="12480"/>
                  <a:pt x="17482" y="12119"/>
                  <a:pt x="17482" y="11672"/>
                </a:cubicBezTo>
                <a:lnTo>
                  <a:pt x="17481" y="11672"/>
                </a:lnTo>
                <a:lnTo>
                  <a:pt x="17481" y="6209"/>
                </a:lnTo>
                <a:lnTo>
                  <a:pt x="16526" y="6209"/>
                </a:lnTo>
                <a:lnTo>
                  <a:pt x="16526" y="20570"/>
                </a:lnTo>
                <a:lnTo>
                  <a:pt x="16526" y="20570"/>
                </a:lnTo>
                <a:cubicBezTo>
                  <a:pt x="16526" y="21139"/>
                  <a:pt x="15351" y="21600"/>
                  <a:pt x="13902" y="21600"/>
                </a:cubicBezTo>
                <a:cubicBezTo>
                  <a:pt x="12452" y="21600"/>
                  <a:pt x="11277" y="21139"/>
                  <a:pt x="11277" y="20570"/>
                </a:cubicBezTo>
                <a:lnTo>
                  <a:pt x="11277" y="13297"/>
                </a:lnTo>
                <a:lnTo>
                  <a:pt x="10323" y="13297"/>
                </a:lnTo>
                <a:lnTo>
                  <a:pt x="10323" y="20570"/>
                </a:lnTo>
                <a:cubicBezTo>
                  <a:pt x="10323" y="21139"/>
                  <a:pt x="9148" y="21600"/>
                  <a:pt x="7698" y="21600"/>
                </a:cubicBezTo>
                <a:cubicBezTo>
                  <a:pt x="6249" y="21600"/>
                  <a:pt x="5074" y="21139"/>
                  <a:pt x="5074" y="20570"/>
                </a:cubicBezTo>
                <a:lnTo>
                  <a:pt x="5073" y="20570"/>
                </a:lnTo>
                <a:lnTo>
                  <a:pt x="5073" y="6209"/>
                </a:lnTo>
                <a:lnTo>
                  <a:pt x="4118" y="6209"/>
                </a:lnTo>
                <a:lnTo>
                  <a:pt x="4118" y="11672"/>
                </a:lnTo>
                <a:cubicBezTo>
                  <a:pt x="4118" y="12119"/>
                  <a:pt x="3197" y="12480"/>
                  <a:pt x="2059" y="12480"/>
                </a:cubicBezTo>
                <a:cubicBezTo>
                  <a:pt x="922" y="12480"/>
                  <a:pt x="0" y="12119"/>
                  <a:pt x="0" y="11672"/>
                </a:cubicBezTo>
                <a:lnTo>
                  <a:pt x="0" y="6209"/>
                </a:lnTo>
                <a:cubicBezTo>
                  <a:pt x="0" y="4905"/>
                  <a:pt x="2694" y="3847"/>
                  <a:pt x="6017" y="3847"/>
                </a:cubicBezTo>
                <a:close/>
                <a:moveTo>
                  <a:pt x="6374" y="1746"/>
                </a:moveTo>
                <a:cubicBezTo>
                  <a:pt x="6374" y="2711"/>
                  <a:pt x="8365" y="3493"/>
                  <a:pt x="10823" y="3493"/>
                </a:cubicBezTo>
                <a:cubicBezTo>
                  <a:pt x="13280" y="3493"/>
                  <a:pt x="15272" y="2711"/>
                  <a:pt x="15272" y="1746"/>
                </a:cubicBezTo>
                <a:cubicBezTo>
                  <a:pt x="15272" y="782"/>
                  <a:pt x="13280" y="0"/>
                  <a:pt x="10823" y="0"/>
                </a:cubicBezTo>
                <a:cubicBezTo>
                  <a:pt x="8365" y="0"/>
                  <a:pt x="6374" y="782"/>
                  <a:pt x="6374" y="1746"/>
                </a:cubicBezTo>
                <a:close/>
              </a:path>
            </a:pathLst>
          </a:cu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8100" tIns="38100" rIns="38100" bIns="38100" numCol="1" anchor="ctr">
            <a:noAutofit/>
          </a:bodyPr>
          <a:lstStyle/>
          <a:p>
            <a:pPr lvl="0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400" dirty="0"/>
          </a:p>
        </p:txBody>
      </p:sp>
      <p:sp>
        <p:nvSpPr>
          <p:cNvPr id="14" name="Shape 213"/>
          <p:cNvSpPr/>
          <p:nvPr/>
        </p:nvSpPr>
        <p:spPr>
          <a:xfrm>
            <a:off x="8347605" y="3752689"/>
            <a:ext cx="453104" cy="9702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10" h="21600" extrusionOk="0">
                <a:moveTo>
                  <a:pt x="21247" y="10573"/>
                </a:moveTo>
                <a:lnTo>
                  <a:pt x="17364" y="5258"/>
                </a:lnTo>
                <a:cubicBezTo>
                  <a:pt x="16728" y="4388"/>
                  <a:pt x="14991" y="3847"/>
                  <a:pt x="13131" y="3847"/>
                </a:cubicBezTo>
                <a:cubicBezTo>
                  <a:pt x="13119" y="3847"/>
                  <a:pt x="13108" y="3847"/>
                  <a:pt x="13097" y="3847"/>
                </a:cubicBezTo>
                <a:lnTo>
                  <a:pt x="13097" y="3847"/>
                </a:lnTo>
                <a:lnTo>
                  <a:pt x="12219" y="3847"/>
                </a:lnTo>
                <a:lnTo>
                  <a:pt x="9090" y="3847"/>
                </a:lnTo>
                <a:lnTo>
                  <a:pt x="8213" y="3847"/>
                </a:lnTo>
                <a:lnTo>
                  <a:pt x="8213" y="3847"/>
                </a:lnTo>
                <a:cubicBezTo>
                  <a:pt x="8202" y="3847"/>
                  <a:pt x="8191" y="3847"/>
                  <a:pt x="8179" y="3847"/>
                </a:cubicBezTo>
                <a:cubicBezTo>
                  <a:pt x="6319" y="3847"/>
                  <a:pt x="4582" y="4388"/>
                  <a:pt x="3946" y="5258"/>
                </a:cubicBezTo>
                <a:lnTo>
                  <a:pt x="63" y="10573"/>
                </a:lnTo>
                <a:cubicBezTo>
                  <a:pt x="-145" y="10858"/>
                  <a:pt x="179" y="11168"/>
                  <a:pt x="787" y="11265"/>
                </a:cubicBezTo>
                <a:lnTo>
                  <a:pt x="1484" y="11377"/>
                </a:lnTo>
                <a:cubicBezTo>
                  <a:pt x="1609" y="11397"/>
                  <a:pt x="1736" y="11407"/>
                  <a:pt x="1861" y="11407"/>
                </a:cubicBezTo>
                <a:cubicBezTo>
                  <a:pt x="2345" y="11407"/>
                  <a:pt x="2796" y="11264"/>
                  <a:pt x="2962" y="11038"/>
                </a:cubicBezTo>
                <a:lnTo>
                  <a:pt x="6435" y="6288"/>
                </a:lnTo>
                <a:lnTo>
                  <a:pt x="6493" y="6209"/>
                </a:lnTo>
                <a:lnTo>
                  <a:pt x="7331" y="6209"/>
                </a:lnTo>
                <a:lnTo>
                  <a:pt x="1162" y="14494"/>
                </a:lnTo>
                <a:lnTo>
                  <a:pt x="6965" y="14494"/>
                </a:lnTo>
                <a:lnTo>
                  <a:pt x="6965" y="20831"/>
                </a:lnTo>
                <a:cubicBezTo>
                  <a:pt x="6965" y="21256"/>
                  <a:pt x="7700" y="21600"/>
                  <a:pt x="8607" y="21600"/>
                </a:cubicBezTo>
                <a:cubicBezTo>
                  <a:pt x="9514" y="21600"/>
                  <a:pt x="10250" y="21256"/>
                  <a:pt x="10250" y="20831"/>
                </a:cubicBezTo>
                <a:lnTo>
                  <a:pt x="10255" y="20831"/>
                </a:lnTo>
                <a:lnTo>
                  <a:pt x="10255" y="14494"/>
                </a:lnTo>
                <a:lnTo>
                  <a:pt x="11055" y="14494"/>
                </a:lnTo>
                <a:lnTo>
                  <a:pt x="11055" y="20831"/>
                </a:lnTo>
                <a:cubicBezTo>
                  <a:pt x="11055" y="21256"/>
                  <a:pt x="11790" y="21600"/>
                  <a:pt x="12698" y="21600"/>
                </a:cubicBezTo>
                <a:cubicBezTo>
                  <a:pt x="13605" y="21600"/>
                  <a:pt x="14340" y="21256"/>
                  <a:pt x="14340" y="20831"/>
                </a:cubicBezTo>
                <a:lnTo>
                  <a:pt x="14345" y="20831"/>
                </a:lnTo>
                <a:lnTo>
                  <a:pt x="14345" y="14494"/>
                </a:lnTo>
                <a:lnTo>
                  <a:pt x="20148" y="14494"/>
                </a:lnTo>
                <a:lnTo>
                  <a:pt x="13978" y="6209"/>
                </a:lnTo>
                <a:lnTo>
                  <a:pt x="14817" y="6209"/>
                </a:lnTo>
                <a:lnTo>
                  <a:pt x="14875" y="6288"/>
                </a:lnTo>
                <a:lnTo>
                  <a:pt x="18348" y="11038"/>
                </a:lnTo>
                <a:cubicBezTo>
                  <a:pt x="18514" y="11264"/>
                  <a:pt x="18965" y="11407"/>
                  <a:pt x="19449" y="11407"/>
                </a:cubicBezTo>
                <a:cubicBezTo>
                  <a:pt x="19574" y="11407"/>
                  <a:pt x="19701" y="11397"/>
                  <a:pt x="19826" y="11377"/>
                </a:cubicBezTo>
                <a:lnTo>
                  <a:pt x="20523" y="11265"/>
                </a:lnTo>
                <a:cubicBezTo>
                  <a:pt x="21131" y="11168"/>
                  <a:pt x="21455" y="10858"/>
                  <a:pt x="21247" y="10573"/>
                </a:cubicBezTo>
                <a:close/>
                <a:moveTo>
                  <a:pt x="6926" y="1746"/>
                </a:moveTo>
                <a:cubicBezTo>
                  <a:pt x="6926" y="782"/>
                  <a:pt x="8595" y="0"/>
                  <a:pt x="10655" y="0"/>
                </a:cubicBezTo>
                <a:cubicBezTo>
                  <a:pt x="12715" y="0"/>
                  <a:pt x="14384" y="782"/>
                  <a:pt x="14384" y="1746"/>
                </a:cubicBezTo>
                <a:cubicBezTo>
                  <a:pt x="14384" y="2711"/>
                  <a:pt x="12715" y="3493"/>
                  <a:pt x="10655" y="3493"/>
                </a:cubicBezTo>
                <a:cubicBezTo>
                  <a:pt x="8595" y="3493"/>
                  <a:pt x="6926" y="2711"/>
                  <a:pt x="6926" y="1746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 w="12700" cap="flat">
            <a:noFill/>
            <a:miter lim="400000"/>
          </a:ln>
          <a:effectLst/>
        </p:spPr>
        <p:txBody>
          <a:bodyPr wrap="square" lIns="38100" tIns="38100" rIns="38100" bIns="38100" numCol="1" anchor="ctr">
            <a:noAutofit/>
          </a:bodyPr>
          <a:lstStyle/>
          <a:p>
            <a:pPr lvl="0" defTabSz="457200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03589" y="3837691"/>
            <a:ext cx="162095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latin typeface="Arial Narrow" panose="020B0606020202030204" pitchFamily="34" charset="0"/>
              </a:rPr>
              <a:t>52,0</a:t>
            </a:r>
            <a:r>
              <a:rPr lang="ru-RU" i="1" dirty="0" smtClean="0">
                <a:latin typeface="Arial Narrow" panose="020B0606020202030204" pitchFamily="34" charset="0"/>
              </a:rPr>
              <a:t> млн. </a:t>
            </a:r>
          </a:p>
          <a:p>
            <a:r>
              <a:rPr lang="ru-RU" dirty="0" smtClean="0">
                <a:latin typeface="Arial Narrow" panose="020B0606020202030204" pitchFamily="34" charset="0"/>
              </a:rPr>
              <a:t>застрахованных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67247" y="3774803"/>
            <a:ext cx="1620957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latin typeface="Arial Narrow" panose="020B0606020202030204" pitchFamily="34" charset="0"/>
              </a:rPr>
              <a:t>52,0</a:t>
            </a:r>
            <a:r>
              <a:rPr lang="ru-RU" i="1" dirty="0" smtClean="0">
                <a:latin typeface="Arial Narrow" panose="020B0606020202030204" pitchFamily="34" charset="0"/>
              </a:rPr>
              <a:t> млн. </a:t>
            </a:r>
          </a:p>
          <a:p>
            <a:r>
              <a:rPr lang="ru-RU" dirty="0" smtClean="0">
                <a:latin typeface="Arial Narrow" panose="020B0606020202030204" pitchFamily="34" charset="0"/>
              </a:rPr>
              <a:t>застрахованных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361225" y="3837691"/>
            <a:ext cx="245772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5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млн.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инвалидов</a:t>
            </a:r>
          </a:p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п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олучателей услуг Фонда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8472" y="1547562"/>
            <a:ext cx="301686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Arial Narrow" panose="020B0606020202030204" pitchFamily="34" charset="0"/>
              </a:rPr>
              <a:t>1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36838" y="1542142"/>
            <a:ext cx="301686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Arial Narrow" panose="020B0606020202030204" pitchFamily="34" charset="0"/>
              </a:rPr>
              <a:t>2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153323" y="1542142"/>
            <a:ext cx="301686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Arial Narrow" panose="020B0606020202030204" pitchFamily="34" charset="0"/>
              </a:rPr>
              <a:t>3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682924" y="5381326"/>
            <a:ext cx="4698923" cy="79596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Администрирование страховых взносов  - </a:t>
            </a:r>
          </a:p>
          <a:p>
            <a:pPr algn="ctr"/>
            <a:r>
              <a:rPr lang="ru-RU" b="1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5,4 </a:t>
            </a:r>
            <a:r>
              <a:rPr 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млн. страхователей</a:t>
            </a:r>
            <a:endParaRPr lang="ru-RU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82924" y="4931658"/>
            <a:ext cx="301686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Arial Narrow" panose="020B0606020202030204" pitchFamily="34" charset="0"/>
              </a:rPr>
              <a:t>4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8B60-0D17-47AB-A1C9-A3351684C514}" type="slidenum">
              <a:rPr lang="ru-RU" smtClean="0"/>
              <a:t>2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030643" y="275906"/>
            <a:ext cx="6606359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000" b="1">
                <a:ln w="0"/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ru-RU" dirty="0"/>
              <a:t>Фонд социального страхования Российской Федерации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818949" y="91240"/>
            <a:ext cx="301686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Arial Narrow" panose="020B0606020202030204" pitchFamily="34" charset="0"/>
              </a:rPr>
              <a:t>1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97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20248" y="1257319"/>
            <a:ext cx="2115534" cy="147405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Специализированное финансово-кредитное учреждение при Правительстве РФ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445255" y="1257320"/>
            <a:ext cx="2818612" cy="12689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sz="36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ФСС РФ</a:t>
            </a:r>
            <a:endParaRPr lang="ru-RU" altLang="ru-RU" sz="3600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229583" y="2731372"/>
            <a:ext cx="1352146" cy="8775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951025" y="1887186"/>
            <a:ext cx="125687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1516581" y="3755763"/>
            <a:ext cx="2438400" cy="12445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i="1" dirty="0">
                <a:solidFill>
                  <a:schemeClr val="tx1"/>
                </a:solidFill>
                <a:latin typeface="Arial Narrow" panose="020B0606020202030204" pitchFamily="34" charset="0"/>
              </a:rPr>
              <a:t>Г</a:t>
            </a:r>
            <a:r>
              <a:rPr lang="ru-RU" alt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осударственный орган  управления социальным страхованием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909815" y="3497229"/>
            <a:ext cx="1889492" cy="12689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Государственный страховщик</a:t>
            </a:r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5854561" y="2731372"/>
            <a:ext cx="0" cy="6149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9284989" y="1257319"/>
            <a:ext cx="2016107" cy="12689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Сеть социального обслуживания населения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982707" y="3702362"/>
            <a:ext cx="2438400" cy="12689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Управляющая компания центров реабилитации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7191065" y="2731372"/>
            <a:ext cx="1583284" cy="7658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7479110" y="1887186"/>
            <a:ext cx="1590635" cy="45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3" name="TextBox 12"/>
          <p:cNvSpPr txBox="1"/>
          <p:nvPr/>
        </p:nvSpPr>
        <p:spPr>
          <a:xfrm>
            <a:off x="11818949" y="91240"/>
            <a:ext cx="29046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Arial Narrow" panose="020B0606020202030204" pitchFamily="34" charset="0"/>
              </a:rPr>
              <a:t>2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28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7766" y="281871"/>
            <a:ext cx="9103229" cy="36933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n w="0"/>
                <a:latin typeface="Times New Roman" pitchFamily="18" charset="0"/>
                <a:ea typeface="+mn-ea"/>
                <a:cs typeface="Times New Roman" pitchFamily="18" charset="0"/>
              </a:rPr>
              <a:t>Контроль за соблюдением законодательства о противодействии коррупции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76194" y="1057121"/>
            <a:ext cx="2603945" cy="102456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Arial Narrow" panose="020B0606020202030204" pitchFamily="34" charset="0"/>
              </a:rPr>
              <a:t>Отдел по профилактике коррупционных и иных правонарушений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76194" y="2737026"/>
            <a:ext cx="2603945" cy="102456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>
                <a:solidFill>
                  <a:schemeClr val="tx1"/>
                </a:solidFill>
                <a:latin typeface="Arial Narrow" panose="020B0606020202030204" pitchFamily="34" charset="0"/>
              </a:rPr>
              <a:t>Департамент контрольно-ревизионной работы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11201" y="4477424"/>
            <a:ext cx="10923926" cy="141489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i="1" dirty="0">
                <a:solidFill>
                  <a:schemeClr val="tx1"/>
                </a:solidFill>
                <a:latin typeface="Arial Narrow" panose="020B0606020202030204" pitchFamily="34" charset="0"/>
              </a:rPr>
              <a:t>Проверка информации о коррупционных правонарушениях</a:t>
            </a:r>
          </a:p>
          <a:p>
            <a:pPr algn="ctr"/>
            <a:r>
              <a:rPr lang="ru-RU" altLang="ru-RU" i="1" dirty="0">
                <a:solidFill>
                  <a:schemeClr val="tx1"/>
                </a:solidFill>
                <a:latin typeface="Arial Narrow" panose="020B0606020202030204" pitchFamily="34" charset="0"/>
              </a:rPr>
              <a:t>Проверка деятельности РО Фонда в части соблюдения законодательства о противодействии коррупции</a:t>
            </a:r>
          </a:p>
          <a:p>
            <a:pPr algn="ctr"/>
            <a:r>
              <a:rPr lang="ru-RU" altLang="ru-RU" i="1" dirty="0">
                <a:solidFill>
                  <a:schemeClr val="tx1"/>
                </a:solidFill>
                <a:latin typeface="Arial Narrow" panose="020B0606020202030204" pitchFamily="34" charset="0"/>
              </a:rPr>
              <a:t>Своевременное выявление и устранение условий совершения коррупционных правонарушений</a:t>
            </a:r>
          </a:p>
          <a:p>
            <a:pPr algn="ctr"/>
            <a:r>
              <a:rPr lang="ru-RU" altLang="ru-RU" i="1" dirty="0">
                <a:solidFill>
                  <a:schemeClr val="tx1"/>
                </a:solidFill>
                <a:latin typeface="Arial Narrow" panose="020B0606020202030204" pitchFamily="34" charset="0"/>
              </a:rPr>
              <a:t>Контроль за устранением коррупционных правонарушений, выявленных проверками Фонда и внешними проверками</a:t>
            </a:r>
            <a:endParaRPr lang="de-DE" altLang="ru-RU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39221" y="2224484"/>
            <a:ext cx="2148289" cy="485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dirty="0" smtClean="0">
                <a:solidFill>
                  <a:schemeClr val="tx1"/>
                </a:solidFill>
              </a:rPr>
              <a:t>Информация для проверки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7706892" y="2679435"/>
            <a:ext cx="1773439" cy="1391608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 </a:t>
            </a:r>
            <a:r>
              <a:rPr lang="ru-RU" sz="1600" dirty="0"/>
              <a:t>результатам проверок Фонда </a:t>
            </a:r>
          </a:p>
        </p:txBody>
      </p:sp>
      <p:sp>
        <p:nvSpPr>
          <p:cNvPr id="29" name="Стрелка вниз 28"/>
          <p:cNvSpPr/>
          <p:nvPr/>
        </p:nvSpPr>
        <p:spPr>
          <a:xfrm>
            <a:off x="2329729" y="3913995"/>
            <a:ext cx="666406" cy="457431"/>
          </a:xfrm>
          <a:prstGeom prst="downArrow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2329729" y="2222004"/>
            <a:ext cx="666406" cy="457431"/>
          </a:xfrm>
          <a:prstGeom prst="downArrow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595502" y="6208312"/>
            <a:ext cx="6963365" cy="41262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i="1" dirty="0">
                <a:solidFill>
                  <a:schemeClr val="tx1"/>
                </a:solidFill>
                <a:latin typeface="Arial Narrow" panose="020B0606020202030204" pitchFamily="34" charset="0"/>
              </a:rPr>
              <a:t>Предотвращение</a:t>
            </a:r>
            <a:r>
              <a:rPr lang="de-DE" altLang="ru-RU" i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altLang="ru-RU" i="1" dirty="0">
                <a:solidFill>
                  <a:schemeClr val="tx1"/>
                </a:solidFill>
                <a:latin typeface="Arial Narrow" panose="020B0606020202030204" pitchFamily="34" charset="0"/>
              </a:rPr>
              <a:t>коррупционных правонарушений</a:t>
            </a:r>
            <a:endParaRPr lang="de-DE" altLang="ru-RU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Стрелка вниз 31"/>
          <p:cNvSpPr/>
          <p:nvPr/>
        </p:nvSpPr>
        <p:spPr>
          <a:xfrm>
            <a:off x="5729398" y="5920021"/>
            <a:ext cx="666406" cy="245533"/>
          </a:xfrm>
          <a:prstGeom prst="downArrow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AutoShape 11"/>
          <p:cNvSpPr>
            <a:spLocks/>
          </p:cNvSpPr>
          <p:nvPr/>
        </p:nvSpPr>
        <p:spPr bwMode="auto">
          <a:xfrm>
            <a:off x="6665485" y="1330115"/>
            <a:ext cx="720725" cy="2957908"/>
          </a:xfrm>
          <a:prstGeom prst="leftBrace">
            <a:avLst>
              <a:gd name="adj1" fmla="val 27056"/>
              <a:gd name="adj2" fmla="val 50000"/>
            </a:avLst>
          </a:prstGeom>
          <a:noFill/>
          <a:ln w="360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190204" y="3903070"/>
            <a:ext cx="1549400" cy="3849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1600" dirty="0" smtClean="0">
                <a:solidFill>
                  <a:schemeClr val="tx1"/>
                </a:solidFill>
              </a:rPr>
              <a:t>При проверке</a:t>
            </a:r>
          </a:p>
          <a:p>
            <a:pPr algn="ctr">
              <a:lnSpc>
                <a:spcPct val="80000"/>
              </a:lnSpc>
            </a:pPr>
            <a:r>
              <a:rPr lang="ru-RU" sz="1600" dirty="0" smtClean="0">
                <a:solidFill>
                  <a:schemeClr val="tx1"/>
                </a:solidFill>
              </a:rPr>
              <a:t> РО Фонда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256894" y="1057121"/>
            <a:ext cx="2603945" cy="102456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Информация о коррупционных правонарушениях</a:t>
            </a:r>
            <a:endParaRPr lang="ru-RU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9877162" y="2679435"/>
            <a:ext cx="1773439" cy="1391608"/>
          </a:xfrm>
          <a:prstGeom prst="ellipse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по итогам внешних проверок</a:t>
            </a:r>
            <a:endParaRPr lang="ru-RU" sz="1600" dirty="0"/>
          </a:p>
        </p:txBody>
      </p:sp>
      <p:sp>
        <p:nvSpPr>
          <p:cNvPr id="19" name="Стрелка вниз 18"/>
          <p:cNvSpPr/>
          <p:nvPr/>
        </p:nvSpPr>
        <p:spPr>
          <a:xfrm>
            <a:off x="8242816" y="2122978"/>
            <a:ext cx="666406" cy="457431"/>
          </a:xfrm>
          <a:prstGeom prst="downArrow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10307081" y="2137154"/>
            <a:ext cx="666406" cy="457431"/>
          </a:xfrm>
          <a:prstGeom prst="downArrow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1818949" y="91240"/>
            <a:ext cx="29046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>
                <a:latin typeface="Arial Narrow" panose="020B060602020203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2521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/>
          <p:cNvSpPr txBox="1"/>
          <p:nvPr/>
        </p:nvSpPr>
        <p:spPr>
          <a:xfrm>
            <a:off x="296852" y="5424513"/>
            <a:ext cx="5352107" cy="120032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85 региональных отделений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366 филиалов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11</a:t>
            </a:r>
            <a:r>
              <a:rPr lang="ru-RU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43 уполномоченных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12 </a:t>
            </a:r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</a:rPr>
              <a:t>ц</a:t>
            </a:r>
            <a:r>
              <a:rPr lang="ru-RU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ентров реабилитации</a:t>
            </a:r>
            <a:endParaRPr lang="ru-RU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9792" y="720679"/>
            <a:ext cx="2115534" cy="173288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Обеспечение своевременного представления работниками полных и достоверных сведений о доходах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3143071" y="2826183"/>
            <a:ext cx="1447891" cy="9160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225327" y="1609382"/>
            <a:ext cx="211553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15204" y="3736333"/>
            <a:ext cx="4275758" cy="135120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Обеспечение эффективности работы комиссий центрального аппарата и территориальных органов по соблюдению требований к служебному поведению и урегулированию конфликта интересов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587743" y="3843015"/>
            <a:ext cx="3970967" cy="12689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Мероприятия по разъяснению работникам антикоррупционных ограничений, запретов и требований</a:t>
            </a:r>
          </a:p>
        </p:txBody>
      </p:sp>
      <p:cxnSp>
        <p:nvCxnSpPr>
          <p:cNvPr id="20" name="Прямая со стрелкой 19"/>
          <p:cNvCxnSpPr>
            <a:stCxn id="21" idx="2"/>
          </p:cNvCxnSpPr>
          <p:nvPr/>
        </p:nvCxnSpPr>
        <p:spPr>
          <a:xfrm>
            <a:off x="6096000" y="2826183"/>
            <a:ext cx="28512" cy="101683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10123125" y="647277"/>
            <a:ext cx="2016107" cy="12689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Анализ 100% представленных сведений о доходах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9700537" y="2049767"/>
            <a:ext cx="2438400" cy="12689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Проверки полноты и достоверности сведений о доходах при наличии оснований</a:t>
            </a:r>
          </a:p>
        </p:txBody>
      </p:sp>
      <p:cxnSp>
        <p:nvCxnSpPr>
          <p:cNvPr id="30" name="Прямая со стрелкой 29"/>
          <p:cNvCxnSpPr>
            <a:stCxn id="21" idx="3"/>
          </p:cNvCxnSpPr>
          <p:nvPr/>
        </p:nvCxnSpPr>
        <p:spPr>
          <a:xfrm>
            <a:off x="7851140" y="2010575"/>
            <a:ext cx="1849397" cy="10598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7851140" y="1608817"/>
            <a:ext cx="2271985" cy="515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36" name="Номер слайда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88B60-0D17-47AB-A1C9-A3351684C514}" type="slidenum">
              <a:rPr lang="ru-RU" smtClean="0"/>
              <a:t>5</a:t>
            </a:fld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6747974" y="5466657"/>
            <a:ext cx="5205096" cy="11975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</a:rPr>
              <a:t>В Фонде работает – </a:t>
            </a:r>
            <a:r>
              <a:rPr lang="ru-RU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32 220 </a:t>
            </a:r>
            <a:r>
              <a:rPr 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человек, из них 16 791 работник представляют справки о доходах</a:t>
            </a:r>
            <a:endParaRPr lang="ru-RU" i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5731106" y="6060855"/>
            <a:ext cx="934721" cy="45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1" name="TextBox 20"/>
          <p:cNvSpPr txBox="1"/>
          <p:nvPr/>
        </p:nvSpPr>
        <p:spPr>
          <a:xfrm>
            <a:off x="4340860" y="1194967"/>
            <a:ext cx="3510280" cy="16312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0"/>
                <a:latin typeface="Times New Roman" pitchFamily="18" charset="0"/>
                <a:cs typeface="Times New Roman" pitchFamily="18" charset="0"/>
              </a:rPr>
              <a:t>Организация исполнения установленных законодательством антикоррупционных требований </a:t>
            </a:r>
          </a:p>
        </p:txBody>
      </p:sp>
      <p:cxnSp>
        <p:nvCxnSpPr>
          <p:cNvPr id="22" name="Прямая со стрелкой 21"/>
          <p:cNvCxnSpPr/>
          <p:nvPr/>
        </p:nvCxnSpPr>
        <p:spPr>
          <a:xfrm>
            <a:off x="7646862" y="2828930"/>
            <a:ext cx="1426927" cy="10140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34335" y="2557213"/>
            <a:ext cx="2438400" cy="11199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Мероприятия по формированию отрицательного отношения к коррупции</a:t>
            </a:r>
          </a:p>
        </p:txBody>
      </p:sp>
      <p:cxnSp>
        <p:nvCxnSpPr>
          <p:cNvPr id="28" name="Прямая со стрелкой 27"/>
          <p:cNvCxnSpPr>
            <a:stCxn id="21" idx="1"/>
          </p:cNvCxnSpPr>
          <p:nvPr/>
        </p:nvCxnSpPr>
        <p:spPr>
          <a:xfrm flipH="1">
            <a:off x="2572736" y="2010575"/>
            <a:ext cx="1768124" cy="10598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4870152" y="3917500"/>
            <a:ext cx="2438400" cy="11199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altLang="ru-RU" i="1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Иные мероприятия, предусмотренные антикоррупционным законодательством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1818949" y="91240"/>
            <a:ext cx="29046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Arial Narrow" panose="020B0606020202030204" pitchFamily="34" charset="0"/>
              </a:rPr>
              <a:t>4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10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91440" y="1135790"/>
            <a:ext cx="4279900" cy="428446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91440" y="76701"/>
            <a:ext cx="1132586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0"/>
                <a:latin typeface="Times New Roman" pitchFamily="18" charset="0"/>
                <a:cs typeface="Times New Roman" pitchFamily="18" charset="0"/>
              </a:rPr>
              <a:t>Организация работы по профилактике коррупции в Фонде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22520" y="624441"/>
            <a:ext cx="3860800" cy="73866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представляемых работниками справок о доходах, расходах, об имуществе и обязательствах имущественного характера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22520" y="1413584"/>
            <a:ext cx="3840480" cy="52322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сведений, содержащихся в личных делах работников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2920" y="2345406"/>
            <a:ext cx="3456940" cy="52322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по профилактике коррупционных и иных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 Фонда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818949" y="91240"/>
            <a:ext cx="29046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Arial Narrow" panose="020B0606020202030204" pitchFamily="34" charset="0"/>
              </a:rPr>
              <a:t>5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959100" y="2817938"/>
            <a:ext cx="1336040" cy="307777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работников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99060" y="3281239"/>
            <a:ext cx="2357120" cy="523220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85 работников территориальных органов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75460" y="3739463"/>
            <a:ext cx="2357120" cy="523220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 работников ФБУ центров реабилитации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84810" y="4320437"/>
            <a:ext cx="345694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Должностные лица, непосредственно осуществляющие работу по профилактике коррупции в Фонде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922520" y="1997285"/>
            <a:ext cx="3840480" cy="73866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проведение заседаний Комиссий центрального аппарата и территориальных органов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922520" y="2796430"/>
            <a:ext cx="3840480" cy="954107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полноты и достоверности сведений о доходах, контроли расходов, проверки соблюдения требований к служебному поведению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922520" y="3804459"/>
            <a:ext cx="3840480" cy="73866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соответствия правовых актов Фонда законодательству о противодействии коррупции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22520" y="4626954"/>
            <a:ext cx="3840480" cy="307777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Разъяснительная, методическая работа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922520" y="5018562"/>
            <a:ext cx="3840480" cy="73866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проверок соблюдения территориальными органами законодательства о противодействии коррупции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932680" y="5841057"/>
            <a:ext cx="3840480" cy="73866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иных задач, предусмотренных законодательством о противодействии коррупции и Национальными планами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371340" y="993773"/>
            <a:ext cx="0" cy="5216616"/>
          </a:xfrm>
          <a:prstGeom prst="line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10" idx="1"/>
          </p:cNvCxnSpPr>
          <p:nvPr/>
        </p:nvCxnSpPr>
        <p:spPr>
          <a:xfrm>
            <a:off x="4371340" y="993773"/>
            <a:ext cx="551180" cy="0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4359910" y="1675194"/>
            <a:ext cx="551180" cy="0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4359910" y="2374207"/>
            <a:ext cx="551180" cy="0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4381500" y="3273483"/>
            <a:ext cx="551180" cy="0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4370070" y="4173791"/>
            <a:ext cx="551180" cy="0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4370070" y="4780842"/>
            <a:ext cx="551180" cy="0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4359910" y="5273673"/>
            <a:ext cx="551180" cy="0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4370070" y="6210389"/>
            <a:ext cx="551180" cy="0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8991600" y="874544"/>
            <a:ext cx="3117813" cy="52322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задач в постоянном 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заимодействии с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334499" y="3667797"/>
            <a:ext cx="2774914" cy="52322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Профильными подразделениями Фонда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9334499" y="1785970"/>
            <a:ext cx="2774914" cy="52322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Контрольно-ревизионным подразделением Фонда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9334499" y="2721803"/>
            <a:ext cx="2774914" cy="523220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Правовым подразделением Фонда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5" name="Прямая со стрелкой 64"/>
          <p:cNvCxnSpPr/>
          <p:nvPr/>
        </p:nvCxnSpPr>
        <p:spPr>
          <a:xfrm>
            <a:off x="8991600" y="1997285"/>
            <a:ext cx="342900" cy="0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8991600" y="3914985"/>
            <a:ext cx="342900" cy="0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8972550" y="3065600"/>
            <a:ext cx="342900" cy="0"/>
          </a:xfrm>
          <a:prstGeom prst="straightConnector1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8972550" y="1413584"/>
            <a:ext cx="19050" cy="2501401"/>
          </a:xfrm>
          <a:prstGeom prst="line">
            <a:avLst/>
          </a:prstGeom>
          <a:ln w="28575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835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6212838" y="2679984"/>
            <a:ext cx="2875280" cy="1384995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Управляющий отделением арендует для нужд отделения нежилое помещение у индивидуального предпринимателя – своей матери по цене, превышающей среднюю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91440" y="76701"/>
            <a:ext cx="1132586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0"/>
                <a:latin typeface="Times New Roman" pitchFamily="18" charset="0"/>
                <a:cs typeface="Times New Roman" pitchFamily="18" charset="0"/>
              </a:rPr>
              <a:t>Способы выявления и урегулирования конфликта интересов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1437" y="2679985"/>
            <a:ext cx="2865122" cy="1384995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Приём на работу управляющим в территориальный орган Фонда своего родственника в нарушение </a:t>
            </a:r>
          </a:p>
          <a:p>
            <a:pPr algn="ctr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3 постановления Правительства России № 568 2013 года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36" y="617988"/>
            <a:ext cx="58928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возникновения личной заинтересованности при совместной работе родственников/свойственников при подчинённости/подконтрольности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97595" y="617988"/>
            <a:ext cx="58928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возникновения личной заинтересованности при заключении и исполнении государственных контрактов</a:t>
            </a: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08959" y="2679984"/>
            <a:ext cx="2875280" cy="2031325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Управляющий отделением назначает и выплачивает свыше 8 лет своему отцу, бывшему управляющему тем же отделением ежемесячные суммы в связи с профессиональным заболеванием, в 7 раз превышающие положенные по закону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215118" y="2679984"/>
            <a:ext cx="2875280" cy="1384995"/>
          </a:xfrm>
          <a:prstGeom prst="rect">
            <a:avLst/>
          </a:prstGeom>
          <a:solidFill>
            <a:schemeClr val="bg2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структурного подразделения центрального аппарата – член закупочной комиссии длительное время работал в организации – победителе аукциона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436" y="5458867"/>
            <a:ext cx="8996681" cy="369332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проверки, рассмотрение Комиссией по соблюдению требований к служебному поведению и урегулированию конфликта интересов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215118" y="5458867"/>
            <a:ext cx="2875280" cy="369332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работником самоотвода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436" y="5992923"/>
            <a:ext cx="2712723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Увольнение родственника или управляющего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108959" y="5992923"/>
            <a:ext cx="287528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Увольнение в связи с утратой доверия, снижение выплат отцу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97598" y="5992923"/>
            <a:ext cx="287528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Увольнение в связи с утратой доверия, расторжение контракта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215118" y="5992923"/>
            <a:ext cx="2875280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 участия работника в заседании комиссии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10675616" y="4079439"/>
            <a:ext cx="0" cy="13794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7746996" y="4073872"/>
            <a:ext cx="2" cy="137053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5" idx="2"/>
          </p:cNvCxnSpPr>
          <p:nvPr/>
        </p:nvCxnSpPr>
        <p:spPr>
          <a:xfrm>
            <a:off x="4546599" y="4711309"/>
            <a:ext cx="0" cy="73309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1529070" y="4064979"/>
            <a:ext cx="5076" cy="139388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10675614" y="5828199"/>
            <a:ext cx="2" cy="1647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H="1">
            <a:off x="7746996" y="5842659"/>
            <a:ext cx="2" cy="1647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>
            <a:off x="4546599" y="5842659"/>
            <a:ext cx="2" cy="1647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1498596" y="5828199"/>
            <a:ext cx="2" cy="16472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1818949" y="91240"/>
            <a:ext cx="29046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Arial Narrow" panose="020B0606020202030204" pitchFamily="34" charset="0"/>
              </a:rPr>
              <a:t>6</a:t>
            </a:r>
            <a:endParaRPr lang="ru-RU" dirty="0">
              <a:latin typeface="Arial Narrow" panose="020B0606020202030204" pitchFamily="34" charset="0"/>
            </a:endParaRPr>
          </a:p>
        </p:txBody>
      </p:sp>
      <p:cxnSp>
        <p:nvCxnSpPr>
          <p:cNvPr id="35" name="Прямая со стрелкой 34"/>
          <p:cNvCxnSpPr>
            <a:endCxn id="29" idx="0"/>
          </p:cNvCxnSpPr>
          <p:nvPr/>
        </p:nvCxnSpPr>
        <p:spPr>
          <a:xfrm flipH="1">
            <a:off x="1523998" y="1418207"/>
            <a:ext cx="5072" cy="12617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>
            <a:off x="10678147" y="1429042"/>
            <a:ext cx="5072" cy="12617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7741922" y="1407927"/>
            <a:ext cx="5072" cy="12617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H="1">
            <a:off x="4541520" y="1432667"/>
            <a:ext cx="5072" cy="12617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391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91440" y="76701"/>
            <a:ext cx="1107186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0"/>
                <a:latin typeface="Times New Roman" pitchFamily="18" charset="0"/>
                <a:cs typeface="Times New Roman" pitchFamily="18" charset="0"/>
              </a:rPr>
              <a:t>Принимаемые меры для повышения эффективности профилактики коррупции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8279" y="2367336"/>
            <a:ext cx="11775441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роведение анализа и проверок сведений о доходах и расходах, контролей за расходами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40" y="1192922"/>
            <a:ext cx="3505200" cy="73866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своевременного представления полных и достоверных сведений о доходах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8279" y="3386361"/>
            <a:ext cx="1177036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Постоянная разъяснительная работа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882640" y="1192922"/>
            <a:ext cx="6238240" cy="73866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Предотвращение возможности конфликта интересов при выполнении иной оплачиваемой работы, совместной работы родственников, назначения и предоставление страхового обеспечения родственникам работников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08279" y="4365583"/>
            <a:ext cx="1177036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Системная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выработка Комиссиями центрального аппарата Фонда и его территориальных органов по соблюдению работниками требований к служебному поведению и урегулированию конфликта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 мер повышения эффективности антикоррупционной работы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08279" y="5653904"/>
            <a:ext cx="11770360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анализа, проверок и рассмотрение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заседаниях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центрального аппарата Фонда и его территориальных органов по соблюдению работниками требований к служебному поведению и урегулированию конфликта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интересов каждого случая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назначения страхового обеспечения родственникам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1818949" y="91240"/>
            <a:ext cx="290464" cy="3693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dirty="0" smtClean="0">
                <a:latin typeface="Arial Narrow" panose="020B0606020202030204" pitchFamily="34" charset="0"/>
              </a:rPr>
              <a:t>7</a:t>
            </a:r>
            <a:endParaRPr lang="ru-RU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3538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10052" y="3203903"/>
            <a:ext cx="4921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Спасибо за внимание!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79766" y="6171684"/>
            <a:ext cx="782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2018 </a:t>
            </a:r>
            <a:r>
              <a:rPr lang="ru-RU" dirty="0">
                <a:latin typeface="Arial Narrow" panose="020B0606020202030204" pitchFamily="34" charset="0"/>
              </a:rPr>
              <a:t>г.</a:t>
            </a:r>
          </a:p>
        </p:txBody>
      </p:sp>
      <p:pic>
        <p:nvPicPr>
          <p:cNvPr id="9" name="Изображение 3" descr="FSS-logo_png_transparent_1.png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402" y="1373760"/>
            <a:ext cx="1749195" cy="1490057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3F4F-28DE-403E-A3DD-E759BC8FA99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90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5788</TotalTime>
  <Words>743</Words>
  <Application>Microsoft Office PowerPoint</Application>
  <PresentationFormat>Широкоэкранный</PresentationFormat>
  <Paragraphs>110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Контроль за соблюдением законодательства о противодействии коррупции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Арбанова Елена Владимировна</dc:creator>
  <cp:lastModifiedBy>Паньшин Константин Викторович</cp:lastModifiedBy>
  <cp:revision>198</cp:revision>
  <cp:lastPrinted>2018-08-23T10:26:58Z</cp:lastPrinted>
  <dcterms:created xsi:type="dcterms:W3CDTF">2017-01-20T08:21:18Z</dcterms:created>
  <dcterms:modified xsi:type="dcterms:W3CDTF">2018-08-23T12:44:51Z</dcterms:modified>
</cp:coreProperties>
</file>