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708" r:id="rId3"/>
    <p:sldMasterId id="2147483720" r:id="rId4"/>
    <p:sldMasterId id="2147483732" r:id="rId5"/>
  </p:sldMasterIdLst>
  <p:notesMasterIdLst>
    <p:notesMasterId r:id="rId21"/>
  </p:notesMasterIdLst>
  <p:sldIdLst>
    <p:sldId id="270" r:id="rId6"/>
    <p:sldId id="285" r:id="rId7"/>
    <p:sldId id="296" r:id="rId8"/>
    <p:sldId id="256" r:id="rId9"/>
    <p:sldId id="303" r:id="rId10"/>
    <p:sldId id="300" r:id="rId11"/>
    <p:sldId id="301" r:id="rId12"/>
    <p:sldId id="302" r:id="rId13"/>
    <p:sldId id="277" r:id="rId14"/>
    <p:sldId id="286" r:id="rId15"/>
    <p:sldId id="287" r:id="rId16"/>
    <p:sldId id="288" r:id="rId17"/>
    <p:sldId id="293" r:id="rId18"/>
    <p:sldId id="294" r:id="rId19"/>
    <p:sldId id="269" r:id="rId20"/>
  </p:sldIdLst>
  <p:sldSz cx="9144000" cy="5143500" type="screen16x9"/>
  <p:notesSz cx="7104063" cy="10234613"/>
  <p:defaultTextStyle>
    <a:defPPr>
      <a:defRPr lang="ru-RU"/>
    </a:defPPr>
    <a:lvl1pPr marL="0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1009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82018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73026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64036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55045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46053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37062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28071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15D"/>
    <a:srgbClr val="008080"/>
    <a:srgbClr val="FEDEC6"/>
    <a:srgbClr val="8497B0"/>
    <a:srgbClr val="BE6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>
        <p:scale>
          <a:sx n="130" d="100"/>
          <a:sy n="130" d="100"/>
        </p:scale>
        <p:origin x="-450" y="-72"/>
      </p:cViewPr>
      <p:guideLst>
        <p:guide orient="horz" pos="2161"/>
        <p:guide orient="horz" pos="1620"/>
        <p:guide pos="3840"/>
        <p:guide pos="2880"/>
      </p:guideLst>
    </p:cSldViewPr>
  </p:slideViewPr>
  <p:outlineViewPr>
    <p:cViewPr>
      <p:scale>
        <a:sx n="33" d="100"/>
        <a:sy n="33" d="100"/>
      </p:scale>
      <p:origin x="36" y="39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048356600886117E-2"/>
          <c:y val="0.25361001509211312"/>
          <c:w val="0.55662284554653385"/>
          <c:h val="0.54962587144370934"/>
        </c:manualLayout>
      </c:layout>
      <c:barChart>
        <c:barDir val="bar"/>
        <c:grouping val="clustered"/>
        <c:varyColors val="0"/>
        <c:ser>
          <c:idx val="17"/>
          <c:order val="0"/>
          <c:tx>
            <c:strRef>
              <c:f>Лист1!$T$20</c:f>
              <c:strCache>
                <c:ptCount val="1"/>
                <c:pt idx="0">
                  <c:v>Надзор за аудиторской деятельностью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0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Лист1!$U$20</c:f>
              <c:numCache>
                <c:formatCode>0.00%</c:formatCode>
                <c:ptCount val="1"/>
                <c:pt idx="0">
                  <c:v>1.5E-3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71-4FC5-823F-D2861B64A222}"/>
            </c:ext>
          </c:extLst>
        </c:ser>
        <c:ser>
          <c:idx val="16"/>
          <c:order val="1"/>
          <c:tx>
            <c:strRef>
              <c:f>Лист1!$T$19</c:f>
              <c:strCache>
                <c:ptCount val="1"/>
                <c:pt idx="0">
                  <c:v>Профилактика коррупционных правонарушений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0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Лист1!$U$19</c:f>
              <c:numCache>
                <c:formatCode>0.00%</c:formatCode>
                <c:ptCount val="1"/>
                <c:pt idx="0">
                  <c:v>5.8999999999999999E-3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71-4FC5-823F-D2861B64A222}"/>
            </c:ext>
          </c:extLst>
        </c:ser>
        <c:ser>
          <c:idx val="15"/>
          <c:order val="2"/>
          <c:tx>
            <c:strRef>
              <c:f>Лист1!$T$18</c:f>
              <c:strCache>
                <c:ptCount val="1"/>
                <c:pt idx="0">
                  <c:v>Федеральные реестры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0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Лист1!$U$18</c:f>
              <c:numCache>
                <c:formatCode>0.00%</c:formatCode>
                <c:ptCount val="1"/>
                <c:pt idx="0">
                  <c:v>1.3299999999999999E-2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71-4FC5-823F-D2861B64A222}"/>
            </c:ext>
          </c:extLst>
        </c:ser>
        <c:ser>
          <c:idx val="14"/>
          <c:order val="3"/>
          <c:tx>
            <c:strRef>
              <c:f>Лист1!$T$17</c:f>
              <c:strCache>
                <c:ptCount val="1"/>
                <c:pt idx="0">
                  <c:v>Бюджетный учет и отчетность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0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Лист1!$U$17</c:f>
              <c:numCache>
                <c:formatCode>0.00%</c:formatCode>
                <c:ptCount val="1"/>
                <c:pt idx="0">
                  <c:v>1.78E-2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71-4FC5-823F-D2861B64A222}"/>
            </c:ext>
          </c:extLst>
        </c:ser>
        <c:ser>
          <c:idx val="13"/>
          <c:order val="4"/>
          <c:tx>
            <c:strRef>
              <c:f>Лист1!$T$16</c:f>
              <c:strCache>
                <c:ptCount val="1"/>
                <c:pt idx="0">
                  <c:v>Правовое обеспечение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0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Лист1!$U$16</c:f>
              <c:numCache>
                <c:formatCode>0.00%</c:formatCode>
                <c:ptCount val="1"/>
                <c:pt idx="0">
                  <c:v>3.2599999999999997E-2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71-4FC5-823F-D2861B64A222}"/>
            </c:ext>
          </c:extLst>
        </c:ser>
        <c:ser>
          <c:idx val="12"/>
          <c:order val="5"/>
          <c:tx>
            <c:strRef>
              <c:f>Лист1!$T$15</c:f>
              <c:strCache>
                <c:ptCount val="1"/>
                <c:pt idx="0">
                  <c:v>Электронные расчеты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0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Лист1!$U$15</c:f>
              <c:numCache>
                <c:formatCode>0.00%</c:formatCode>
                <c:ptCount val="1"/>
                <c:pt idx="0">
                  <c:v>3.5499999999999997E-2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171-4FC5-823F-D2861B64A222}"/>
            </c:ext>
          </c:extLst>
        </c:ser>
        <c:ser>
          <c:idx val="11"/>
          <c:order val="6"/>
          <c:tx>
            <c:strRef>
              <c:f>Лист1!$T$14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0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Лист1!$U$14</c:f>
              <c:numCache>
                <c:formatCode>0.00%</c:formatCode>
                <c:ptCount val="1"/>
                <c:pt idx="0">
                  <c:v>3.6999999999999998E-2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171-4FC5-823F-D2861B64A222}"/>
            </c:ext>
          </c:extLst>
        </c:ser>
        <c:ser>
          <c:idx val="10"/>
          <c:order val="7"/>
          <c:tx>
            <c:strRef>
              <c:f>Лист1!$T$13</c:f>
              <c:strCache>
                <c:ptCount val="1"/>
                <c:pt idx="0">
                  <c:v>Контроль в сфере контрактных отношений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0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Лист1!$U$13</c:f>
              <c:numCache>
                <c:formatCode>0.00%</c:formatCode>
                <c:ptCount val="1"/>
                <c:pt idx="0">
                  <c:v>4.1399999999999999E-2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71-4FC5-823F-D2861B64A222}"/>
            </c:ext>
          </c:extLst>
        </c:ser>
        <c:ser>
          <c:idx val="9"/>
          <c:order val="8"/>
          <c:tx>
            <c:strRef>
              <c:f>Лист1!$T$12</c:f>
              <c:strCache>
                <c:ptCount val="1"/>
                <c:pt idx="0">
                  <c:v>Технологическая деятельность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0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Лист1!$U$12</c:f>
              <c:numCache>
                <c:formatCode>0.00%</c:formatCode>
                <c:ptCount val="1"/>
                <c:pt idx="0">
                  <c:v>4.7300000000000002E-2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171-4FC5-823F-D2861B64A222}"/>
            </c:ext>
          </c:extLst>
        </c:ser>
        <c:ser>
          <c:idx val="8"/>
          <c:order val="9"/>
          <c:tx>
            <c:strRef>
              <c:f>Лист1!$T$11</c:f>
              <c:strCache>
                <c:ptCount val="1"/>
                <c:pt idx="0">
                  <c:v>Контроль в финансово-бюджетной сфере                                                                                                                                             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0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Лист1!$U$11</c:f>
              <c:numCache>
                <c:formatCode>0.00%</c:formatCode>
                <c:ptCount val="1"/>
                <c:pt idx="0">
                  <c:v>4.8800000000000003E-2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171-4FC5-823F-D2861B64A222}"/>
            </c:ext>
          </c:extLst>
        </c:ser>
        <c:ser>
          <c:idx val="6"/>
          <c:order val="10"/>
          <c:tx>
            <c:strRef>
              <c:f>Лист1!$T$9</c:f>
              <c:strCache>
                <c:ptCount val="1"/>
                <c:pt idx="0">
                  <c:v>Внутренний контроль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0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Лист1!$U$9</c:f>
              <c:numCache>
                <c:formatCode>0.00%</c:formatCode>
                <c:ptCount val="1"/>
                <c:pt idx="0">
                  <c:v>5.4699999999999999E-2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171-4FC5-823F-D2861B64A222}"/>
            </c:ext>
          </c:extLst>
        </c:ser>
        <c:ser>
          <c:idx val="7"/>
          <c:order val="11"/>
          <c:tx>
            <c:strRef>
              <c:f>Лист1!$T$10</c:f>
              <c:strCache>
                <c:ptCount val="1"/>
                <c:pt idx="0">
                  <c:v>Информационно-техническое обеспечение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0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Лист1!$U$10</c:f>
              <c:numCache>
                <c:formatCode>0.00%</c:formatCode>
                <c:ptCount val="1"/>
                <c:pt idx="0">
                  <c:v>5.4699999999999999E-2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171-4FC5-823F-D2861B64A222}"/>
            </c:ext>
          </c:extLst>
        </c:ser>
        <c:ser>
          <c:idx val="5"/>
          <c:order val="12"/>
          <c:tx>
            <c:strRef>
              <c:f>Лист1!$T$8</c:f>
              <c:strCache>
                <c:ptCount val="1"/>
                <c:pt idx="0">
                  <c:v>Федеральный бюджет и бюджет Союзного государства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0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Лист1!$U$8</c:f>
              <c:numCache>
                <c:formatCode>0.00%</c:formatCode>
                <c:ptCount val="1"/>
                <c:pt idx="0">
                  <c:v>5.4699999999999999E-2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171-4FC5-823F-D2861B64A222}"/>
            </c:ext>
          </c:extLst>
        </c:ser>
        <c:ser>
          <c:idx val="4"/>
          <c:order val="13"/>
          <c:tx>
            <c:strRef>
              <c:f>Лист1!$T$7</c:f>
              <c:strCache>
                <c:ptCount val="1"/>
                <c:pt idx="0">
                  <c:v>Бюджет субъектов и местный бюджет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0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Лист1!$U$7</c:f>
              <c:numCache>
                <c:formatCode>0.00%</c:formatCode>
                <c:ptCount val="1"/>
                <c:pt idx="0">
                  <c:v>5.9200000000000003E-2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171-4FC5-823F-D2861B64A222}"/>
            </c:ext>
          </c:extLst>
        </c:ser>
        <c:ser>
          <c:idx val="3"/>
          <c:order val="14"/>
          <c:tx>
            <c:strRef>
              <c:f>Лист1!$T$6</c:f>
              <c:strCache>
                <c:ptCount val="1"/>
                <c:pt idx="0">
                  <c:v>Смета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0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Лист1!$U$6</c:f>
              <c:numCache>
                <c:formatCode>0.00%</c:formatCode>
                <c:ptCount val="1"/>
                <c:pt idx="0">
                  <c:v>8.5800000000000001E-2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171-4FC5-823F-D2861B64A222}"/>
            </c:ext>
          </c:extLst>
        </c:ser>
        <c:ser>
          <c:idx val="2"/>
          <c:order val="15"/>
          <c:tx>
            <c:strRef>
              <c:f>Лист1!$T$5</c:f>
              <c:strCache>
                <c:ptCount val="1"/>
                <c:pt idx="0">
                  <c:v>Кадровая работа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0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Лист1!$U$5</c:f>
              <c:numCache>
                <c:formatCode>0.00%</c:formatCode>
                <c:ptCount val="1"/>
                <c:pt idx="0">
                  <c:v>9.1700000000000004E-2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171-4FC5-823F-D2861B64A222}"/>
            </c:ext>
          </c:extLst>
        </c:ser>
        <c:ser>
          <c:idx val="1"/>
          <c:order val="16"/>
          <c:tx>
            <c:strRef>
              <c:f>Лист1!$T$4</c:f>
              <c:strCache>
                <c:ptCount val="1"/>
                <c:pt idx="0">
                  <c:v>Административно-хозяйственное обеспечение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0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Лист1!$U$4</c:f>
              <c:numCache>
                <c:formatCode>0.00%</c:formatCode>
                <c:ptCount val="1"/>
                <c:pt idx="0">
                  <c:v>0.1095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171-4FC5-823F-D2861B64A222}"/>
            </c:ext>
          </c:extLst>
        </c:ser>
        <c:ser>
          <c:idx val="0"/>
          <c:order val="17"/>
          <c:tx>
            <c:strRef>
              <c:f>Лист1!$T$3</c:f>
              <c:strCache>
                <c:ptCount val="1"/>
                <c:pt idx="0">
                  <c:v>Размещение заказов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Лист1!$U$3</c:f>
              <c:numCache>
                <c:formatCode>0.00%</c:formatCode>
                <c:ptCount val="1"/>
                <c:pt idx="0">
                  <c:v>0.20860000000000001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171-4FC5-823F-D2861B64A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9"/>
        <c:axId val="79047680"/>
        <c:axId val="79082240"/>
      </c:barChart>
      <c:catAx>
        <c:axId val="79047680"/>
        <c:scaling>
          <c:orientation val="minMax"/>
        </c:scaling>
        <c:delete val="1"/>
        <c:axPos val="l"/>
        <c:majorTickMark val="out"/>
        <c:minorTickMark val="none"/>
        <c:tickLblPos val="nextTo"/>
        <c:crossAx val="79082240"/>
        <c:crosses val="autoZero"/>
        <c:auto val="1"/>
        <c:lblAlgn val="ctr"/>
        <c:lblOffset val="100"/>
        <c:noMultiLvlLbl val="0"/>
      </c:catAx>
      <c:valAx>
        <c:axId val="7908224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.00%" sourceLinked="1"/>
        <c:majorTickMark val="out"/>
        <c:minorTickMark val="none"/>
        <c:tickLblPos val="nextTo"/>
        <c:crossAx val="79047680"/>
        <c:crosses val="autoZero"/>
        <c:crossBetween val="between"/>
      </c:valAx>
      <c:spPr>
        <a:ln w="3175"/>
      </c:spPr>
    </c:plotArea>
    <c:legend>
      <c:legendPos val="r"/>
      <c:layout>
        <c:manualLayout>
          <c:xMode val="edge"/>
          <c:yMode val="edge"/>
          <c:x val="0.57265478566897587"/>
          <c:y val="0.25202364517550296"/>
          <c:w val="0.40418616121506212"/>
          <c:h val="0.54959998019413903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97550061244948E-2"/>
          <c:y val="8.6380369673282109E-2"/>
          <c:w val="0.97407187922757366"/>
          <c:h val="0.36026310700689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Признаки нарушения бюджетного законодательства 
(9 случаев на сумму 
322 546 873,13 рублей)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dLbl>
              <c:idx val="5"/>
              <c:layout>
                <c:manualLayout>
                  <c:x val="-3.6743602562678223E-3"/>
                  <c:y val="2.700203046764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3E-45D6-B34C-6432BF7DF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Признаки нарушения бюджетного законодательства 
(9 случаев на сумму 
322 546 873,13 рублей)</c:v>
                </c:pt>
                <c:pt idx="1">
                  <c:v>Признаки нарушения законодательства в сфере закупок 
(45 случаев на сумму 
11 489 084 083, 49 рублей)</c:v>
                </c:pt>
                <c:pt idx="2">
                  <c:v>Признаки нарушения налогового законодательства 
(26 случаев на сумму 
184 183,7 рублей)</c:v>
                </c:pt>
                <c:pt idx="3">
                  <c:v>Признаки завышения цены 
(14 случаев на сумму 
124 743 316, 69 рублей)</c:v>
                </c:pt>
                <c:pt idx="4">
                  <c:v>Признаки  нарушния антимонопольного законодательства 
(8 случаев на сумму 
17 402 646,04 рублей)</c:v>
                </c:pt>
                <c:pt idx="5">
                  <c:v>Участие клиента в судебных тяжбах и наличие исполнительных производств 
(64 случая)</c:v>
                </c:pt>
                <c:pt idx="6">
                  <c:v>Иные признаки нарушений 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0.05</c:v>
                </c:pt>
                <c:pt idx="1">
                  <c:v>0.26</c:v>
                </c:pt>
                <c:pt idx="2">
                  <c:v>0.15</c:v>
                </c:pt>
                <c:pt idx="3">
                  <c:v>0.08</c:v>
                </c:pt>
                <c:pt idx="4">
                  <c:v>0.04</c:v>
                </c:pt>
                <c:pt idx="5">
                  <c:v>0.37</c:v>
                </c:pt>
                <c:pt idx="6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3E-45D6-B34C-6432BF7DF90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Признаки нарушения законодательства в сфере закупок 
(45 случаев на сумму 
11 489 084 083, 49 рублей)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Признаки нарушения бюджетного законодательства 
(9 случаев на сумму 
322 546 873,13 рублей)</c:v>
                </c:pt>
                <c:pt idx="1">
                  <c:v>Признаки нарушения законодательства в сфере закупок 
(45 случаев на сумму 
11 489 084 083, 49 рублей)</c:v>
                </c:pt>
                <c:pt idx="2">
                  <c:v>Признаки нарушения налогового законодательства 
(26 случаев на сумму 
184 183,7 рублей)</c:v>
                </c:pt>
                <c:pt idx="3">
                  <c:v>Признаки завышения цены 
(14 случаев на сумму 
124 743 316, 69 рублей)</c:v>
                </c:pt>
                <c:pt idx="4">
                  <c:v>Признаки  нарушния антимонопольного законодательства 
(8 случаев на сумму 
17 402 646,04 рублей)</c:v>
                </c:pt>
                <c:pt idx="5">
                  <c:v>Участие клиента в судебных тяжбах и наличие исполнительных производств 
(64 случая)</c:v>
                </c:pt>
                <c:pt idx="6">
                  <c:v>Иные признаки нарушений 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3E-45D6-B34C-6432BF7DF90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Признаки нарушения налогового законодательства 
(26 случаев на сумму 
184 183,7 рублей)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Признаки нарушения бюджетного законодательства 
(9 случаев на сумму 
322 546 873,13 рублей)</c:v>
                </c:pt>
                <c:pt idx="1">
                  <c:v>Признаки нарушения законодательства в сфере закупок 
(45 случаев на сумму 
11 489 084 083, 49 рублей)</c:v>
                </c:pt>
                <c:pt idx="2">
                  <c:v>Признаки нарушения налогового законодательства 
(26 случаев на сумму 
184 183,7 рублей)</c:v>
                </c:pt>
                <c:pt idx="3">
                  <c:v>Признаки завышения цены 
(14 случаев на сумму 
124 743 316, 69 рублей)</c:v>
                </c:pt>
                <c:pt idx="4">
                  <c:v>Признаки  нарушния антимонопольного законодательства 
(8 случаев на сумму 
17 402 646,04 рублей)</c:v>
                </c:pt>
                <c:pt idx="5">
                  <c:v>Участие клиента в судебных тяжбах и наличие исполнительных производств 
(64 случая)</c:v>
                </c:pt>
                <c:pt idx="6">
                  <c:v>Иные признаки нарушений 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03E-45D6-B34C-6432BF7DF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100"/>
        <c:axId val="79164160"/>
        <c:axId val="79165696"/>
      </c:barChart>
      <c:catAx>
        <c:axId val="7916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9165696"/>
        <c:crosses val="autoZero"/>
        <c:auto val="1"/>
        <c:lblAlgn val="ctr"/>
        <c:lblOffset val="100"/>
        <c:noMultiLvlLbl val="0"/>
      </c:catAx>
      <c:valAx>
        <c:axId val="791656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916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161038067951898E-2"/>
          <c:y val="6.034132369945442E-2"/>
          <c:w val="0.97167792386409624"/>
          <c:h val="0.44456783388469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финансирования объекта бюджетного мониторинга</c:v>
                </c:pt>
              </c:strCache>
            </c:strRef>
          </c:tx>
          <c:spPr>
            <a:solidFill>
              <a:srgbClr val="8497B0"/>
            </a:solidFill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Строительство и реконструкция дороги "М-7 Волга"</c:v>
                </c:pt>
                <c:pt idx="1">
                  <c:v>Реконструкция КГБУ Красноярская краевая клиническая больница</c:v>
                </c:pt>
                <c:pt idx="2">
                  <c:v>Средства, представленные из федерального бюджета в форме взноса в уставный капитал АО "Роскосмос"</c:v>
                </c:pt>
                <c:pt idx="3">
                  <c:v>Обеспечение каналами связи Республики Крым с использованием существующей (строящейся) электросетевой инфраструктуры</c:v>
                </c:pt>
                <c:pt idx="4">
                  <c:v>Субсидии из федерального бюджета на содействие достижению целевых показателей региональных программ развития агропромышленного комплекса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3741.4</c:v>
                </c:pt>
                <c:pt idx="1">
                  <c:v>6929.5</c:v>
                </c:pt>
                <c:pt idx="2" formatCode="General">
                  <c:v>723.5</c:v>
                </c:pt>
                <c:pt idx="3" formatCode="General">
                  <c:v>123.7</c:v>
                </c:pt>
                <c:pt idx="4">
                  <c:v>17392.23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64-4B5E-AF29-C49170ECC6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Общий объем финансирования за счет средств федерального бюджета</c:v>
                </c:pt>
              </c:strCache>
            </c:strRef>
          </c:tx>
          <c:spPr>
            <a:solidFill>
              <a:srgbClr val="FEDEC6"/>
            </a:solidFill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dLbl>
              <c:idx val="0"/>
              <c:layout>
                <c:manualLayout>
                  <c:x val="7.2879872851593034E-3"/>
                  <c:y val="5.4855748817685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64-4B5E-AF29-C49170ECC69B}"/>
                </c:ext>
              </c:extLst>
            </c:dLbl>
            <c:dLbl>
              <c:idx val="1"/>
              <c:layout>
                <c:manualLayout>
                  <c:x val="4.3727923710955895E-3"/>
                  <c:y val="2.1942299527074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64-4B5E-AF29-C49170ECC69B}"/>
                </c:ext>
              </c:extLst>
            </c:dLbl>
            <c:dLbl>
              <c:idx val="4"/>
              <c:layout>
                <c:manualLayout>
                  <c:x val="-1.4575974570318632E-3"/>
                  <c:y val="-3.8399024172380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64-4B5E-AF29-C49170ECC6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800" b="1" i="0" u="none" strike="noStrike" kern="1200" baseline="0">
                    <a:solidFill>
                      <a:srgbClr val="1F497D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Строительство и реконструкция дороги "М-7 Волга"</c:v>
                </c:pt>
                <c:pt idx="1">
                  <c:v>Реконструкция КГБУ Красноярская краевая клиническая больница</c:v>
                </c:pt>
                <c:pt idx="2">
                  <c:v>Средства, представленные из федерального бюджета в форме взноса в уставный капитал АО "Роскосмос"</c:v>
                </c:pt>
                <c:pt idx="3">
                  <c:v>Обеспечение каналами связи Республики Крым с использованием существующей (строящейся) электросетевой инфраструктуры</c:v>
                </c:pt>
                <c:pt idx="4">
                  <c:v>Субсидии из федерального бюджета на содействие достижению целевых показателей региональных программ развития агропромышленного комплекса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3741.4</c:v>
                </c:pt>
                <c:pt idx="1">
                  <c:v>5603.4</c:v>
                </c:pt>
                <c:pt idx="2" formatCode="General">
                  <c:v>723.5</c:v>
                </c:pt>
                <c:pt idx="3" formatCode="General">
                  <c:v>123.7</c:v>
                </c:pt>
                <c:pt idx="4">
                  <c:v>16286.57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E64-4B5E-AF29-C49170ECC6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Объем финансирования в 2017 году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dLbl>
              <c:idx val="1"/>
              <c:layout>
                <c:manualLayout>
                  <c:x val="4.3727923710955895E-3"/>
                  <c:y val="3.2913449290611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64-4B5E-AF29-C49170ECC69B}"/>
                </c:ext>
              </c:extLst>
            </c:dLbl>
            <c:dLbl>
              <c:idx val="4"/>
              <c:layout>
                <c:manualLayout>
                  <c:x val="2.9151949140636198E-3"/>
                  <c:y val="1.6456724645305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64-4B5E-AF29-C49170ECC6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800" b="1" i="0" u="none" strike="noStrike" kern="1200" baseline="0">
                    <a:solidFill>
                      <a:srgbClr val="1F497D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Строительство и реконструкция дороги "М-7 Волга"</c:v>
                </c:pt>
                <c:pt idx="1">
                  <c:v>Реконструкция КГБУ Красноярская краевая клиническая больница</c:v>
                </c:pt>
                <c:pt idx="2">
                  <c:v>Средства, представленные из федерального бюджета в форме взноса в уставный капитал АО "Роскосмос"</c:v>
                </c:pt>
                <c:pt idx="3">
                  <c:v>Обеспечение каналами связи Республики Крым с использованием существующей (строящейся) электросетевой инфраструктуры</c:v>
                </c:pt>
                <c:pt idx="4">
                  <c:v>Субсидии из федерального бюджета на содействие достижению целевых показателей региональных программ развития агропромышленного комплекса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800</c:v>
                </c:pt>
                <c:pt idx="1">
                  <c:v>677</c:v>
                </c:pt>
                <c:pt idx="2">
                  <c:v>122.8</c:v>
                </c:pt>
                <c:pt idx="3">
                  <c:v>123.7</c:v>
                </c:pt>
                <c:pt idx="4" formatCode="#,##0.00">
                  <c:v>13475.2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E64-4B5E-AF29-C49170ECC69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Объем финансирования в 2017 году за счет средств федерального бюджета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dLbls>
            <c:dLbl>
              <c:idx val="4"/>
              <c:layout>
                <c:manualLayout>
                  <c:x val="1.6033572027350496E-2"/>
                  <c:y val="5.4855748817685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64-4B5E-AF29-C49170ECC6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800" b="1" i="0" u="none" strike="noStrike" kern="1200" baseline="0">
                    <a:solidFill>
                      <a:srgbClr val="1F497D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Строительство и реконструкция дороги "М-7 Волга"</c:v>
                </c:pt>
                <c:pt idx="1">
                  <c:v>Реконструкция КГБУ Красноярская краевая клиническая больница</c:v>
                </c:pt>
                <c:pt idx="2">
                  <c:v>Средства, представленные из федерального бюджета в форме взноса в уставный капитал АО "Роскосмос"</c:v>
                </c:pt>
                <c:pt idx="3">
                  <c:v>Обеспечение каналами связи Республики Крым с использованием существующей (строящейся) электросетевой инфраструктуры</c:v>
                </c:pt>
                <c:pt idx="4">
                  <c:v>Субсидии из федерального бюджета на содействие достижению целевых показателей региональных программ развития агропромышленного комплекса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800</c:v>
                </c:pt>
                <c:pt idx="1">
                  <c:v>277</c:v>
                </c:pt>
                <c:pt idx="2">
                  <c:v>122.8</c:v>
                </c:pt>
                <c:pt idx="3">
                  <c:v>123.7</c:v>
                </c:pt>
                <c:pt idx="4" formatCode="#,##0.00">
                  <c:v>12565.5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E64-4B5E-AF29-C49170ECC6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2"/>
        <c:axId val="82314752"/>
        <c:axId val="82316288"/>
      </c:barChart>
      <c:catAx>
        <c:axId val="82314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5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2316288"/>
        <c:crosses val="autoZero"/>
        <c:auto val="1"/>
        <c:lblAlgn val="ctr"/>
        <c:lblOffset val="100"/>
        <c:noMultiLvlLbl val="0"/>
      </c:catAx>
      <c:valAx>
        <c:axId val="82316288"/>
        <c:scaling>
          <c:logBase val="10"/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82314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4493316181295718E-3"/>
          <c:y val="0.78191989073771484"/>
          <c:w val="0.99112557104884469"/>
          <c:h val="0.12482533627221928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0.07397</cdr:x>
      <cdr:y>0.18639</cdr:y>
    </cdr:from>
    <cdr:to>
      <cdr:x>0.9632</cdr:x>
      <cdr:y>0.24323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0525" y="1269100"/>
          <a:ext cx="10585176" cy="387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0.00743</cdr:x>
      <cdr:y>0.82488</cdr:y>
    </cdr:from>
    <cdr:to>
      <cdr:x>0.9619</cdr:x>
      <cdr:y>1</cdr:y>
    </cdr:to>
    <cdr:sp macro="" textlink="">
      <cdr:nvSpPr>
        <cdr:cNvPr id="4" name="Прямоугольник 3"/>
        <cdr:cNvSpPr/>
      </cdr:nvSpPr>
      <cdr:spPr bwMode="auto">
        <a:xfrm xmlns:a="http://schemas.openxmlformats.org/drawingml/2006/main">
          <a:off x="88437" y="5616624"/>
          <a:ext cx="11361814" cy="1192376"/>
        </a:xfrm>
        <a:prstGeom xmlns:a="http://schemas.openxmlformats.org/drawingml/2006/main" prst="rect">
          <a:avLst/>
        </a:prstGeom>
        <a:solidFill xmlns:a="http://schemas.openxmlformats.org/drawingml/2006/main">
          <a:srgbClr val="FEDEC6"/>
        </a:solidFill>
        <a:ln xmlns:a="http://schemas.openxmlformats.org/drawingml/2006/main">
          <a:noFill/>
        </a:ln>
        <a:effectLst xmlns:a="http://schemas.openxmlformats.org/drawingml/2006/main">
          <a:softEdge rad="0"/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  <a:bevelB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77751" tIns="38876" rIns="77751" bIns="38876" anchor="ctr"/>
        <a:lstStyle xmlns:a="http://schemas.openxmlformats.org/drawingml/2006/main">
          <a:defPPr>
            <a:defRPr lang="ru-RU"/>
          </a:defPPr>
          <a:lvl1pPr marL="0" algn="l" defTabSz="104269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521345" algn="l" defTabSz="104269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042690" algn="l" defTabSz="104269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564035" algn="l" defTabSz="104269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085381" algn="l" defTabSz="104269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606726" algn="l" defTabSz="104269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128071" algn="l" defTabSz="104269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649416" algn="l" defTabSz="104269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170761" algn="l" defTabSz="104269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 defTabSz="914400" fontAlgn="base">
            <a:spcBef>
              <a:spcPct val="0"/>
            </a:spcBef>
            <a:spcAft>
              <a:spcPct val="0"/>
            </a:spcAft>
          </a:pPr>
          <a:endParaRPr lang="ru-RU" sz="1600" b="1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0.01757</cdr:x>
      <cdr:y>0.78918</cdr:y>
    </cdr:from>
    <cdr:to>
      <cdr:x>0.04177</cdr:x>
      <cdr:y>0.97672</cdr:y>
    </cdr:to>
    <cdr:sp macro="" textlink="">
      <cdr:nvSpPr>
        <cdr:cNvPr id="5" name="TextBox 35"/>
        <cdr:cNvSpPr txBox="1"/>
      </cdr:nvSpPr>
      <cdr:spPr>
        <a:xfrm xmlns:a="http://schemas.openxmlformats.org/drawingml/2006/main">
          <a:off x="156902" y="4175814"/>
          <a:ext cx="216053" cy="9923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1042690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345" algn="l" defTabSz="1042690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2690" algn="l" defTabSz="1042690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035" algn="l" defTabSz="1042690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5381" algn="l" defTabSz="1042690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6726" algn="l" defTabSz="1042690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8071" algn="l" defTabSz="1042690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49416" algn="l" defTabSz="1042690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0761" algn="l" defTabSz="1042690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</a:p>
      </cdr:txBody>
    </cdr:sp>
  </cdr:relSizeAnchor>
  <cdr:relSizeAnchor xmlns:cdr="http://schemas.openxmlformats.org/drawingml/2006/chartDrawing">
    <cdr:from>
      <cdr:x>0.08226</cdr:x>
      <cdr:y>0.17679</cdr:y>
    </cdr:from>
    <cdr:to>
      <cdr:x>0.96946</cdr:x>
      <cdr:y>0.27205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4495" y="935454"/>
          <a:ext cx="7921814" cy="504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2017 году проведено 22 контрольных мероприятия территориальных органов и ФКУ «ЦОКР», результаты которых рассмотрены на 9 заседаниях Контрольного совета.  </a:t>
          </a:r>
        </a:p>
      </cdr:txBody>
    </cdr:sp>
  </cdr:relSizeAnchor>
  <cdr:relSizeAnchor xmlns:cdr="http://schemas.openxmlformats.org/drawingml/2006/chartDrawing">
    <cdr:from>
      <cdr:x>0.04177</cdr:x>
      <cdr:y>0.81639</cdr:y>
    </cdr:from>
    <cdr:to>
      <cdr:x>0.95306</cdr:x>
      <cdr:y>0.9933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2926" y="4319830"/>
          <a:ext cx="8136904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количества выявленных нарушений связано</a:t>
          </a:r>
        </a:p>
        <a:p xmlns:a="http://schemas.openxmlformats.org/drawingml/2006/main">
          <a:pPr algn="just"/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с системной работой по предотвращению в дальнейшей деятельности органов Федерального казначейства выявленных ранее нарушений (в адрес территориальных подразделений направляются перечни основных нарушений)</a:t>
          </a:r>
        </a:p>
        <a:p xmlns:a="http://schemas.openxmlformats.org/drawingml/2006/main">
          <a:pPr algn="just"/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- с высокой исполнительской дисциплиной территориальных органов и «ЦОКР», проведением аналитической работы по выявлению причин и условий совершения нарушений</a:t>
          </a:r>
        </a:p>
        <a:p xmlns:a="http://schemas.openxmlformats.org/drawingml/2006/main">
          <a:pPr algn="just"/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C21B4E3-6992-4A0F-BABE-6EC475CB3B51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1F343C8-C859-4CE5-A4CD-E2247DE79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548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91009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782018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173026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564036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955045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346053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737062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128071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343C8-C859-4CE5-A4CD-E2247DE792B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7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343C8-C859-4CE5-A4CD-E2247DE792B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4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343C8-C859-4CE5-A4CD-E2247DE792B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22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476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dirty="0">
              <a:sym typeface="Wingdings" pitchFamily="2" charset="2"/>
            </a:endParaRPr>
          </a:p>
        </p:txBody>
      </p:sp>
      <p:sp>
        <p:nvSpPr>
          <p:cNvPr id="25604" name="Номер слайда 3"/>
          <p:cNvSpPr txBox="1">
            <a:spLocks noGrp="1"/>
          </p:cNvSpPr>
          <p:nvPr/>
        </p:nvSpPr>
        <p:spPr bwMode="auto">
          <a:xfrm>
            <a:off x="4023204" y="9720674"/>
            <a:ext cx="3079201" cy="5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72" tIns="48636" rIns="97272" bIns="4863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2CBB6E-AFF5-4AA1-B776-410D7638D8E9}" type="slidenum">
              <a:rPr lang="ru-RU" altLang="ru-RU"/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4800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DC69-DD7A-435E-BB76-5052C14525C9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31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DC69-DD7A-435E-BB76-5052C14525C9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0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17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7" y="2914649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1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2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3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4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5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6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7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8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CF8A-A8A3-4C83-B676-643F4E11CD7C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6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AFFC-9247-4B69-9809-4569DC5DEED0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17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50CE-097C-4532-A905-E32443CA2B2E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370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16" y="841786"/>
            <a:ext cx="6858001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16" y="2701529"/>
            <a:ext cx="6858001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9C486-FC08-44D5-BB6A-5780EBC327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54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AB4FA-245C-46ED-B444-EF3EFF35F9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83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900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900" y="3442103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9F24-B50D-4186-B7E1-3BE9BC245C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3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2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EFF1-35BD-42AC-9BE0-E47BE3D3A0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25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55" y="273847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55" y="1260873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55" y="1878807"/>
            <a:ext cx="386834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65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65" y="1878807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778CE-1EE0-4D45-9B62-A59CBB73EB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94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F5C2E-B6F4-40D5-8B15-49A4C4132E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02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098A-158C-4764-8820-1C31C81908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8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54" y="342914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407" y="740586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54" y="1543050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A68B5-1206-4D7B-B0C8-BE7BE5A5A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9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2777-592F-4CE8-8682-6148EAE6B941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28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54" y="342914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407" y="740586"/>
            <a:ext cx="4629151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54" y="1543050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18950-9883-48EC-B581-FC65F855BC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90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8B2B-CC60-48F7-B705-C6A325A5C6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60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63" y="273843"/>
            <a:ext cx="5800726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27200-E7CA-4D31-B4CC-6EAB848755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39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11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1" y="2914649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1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2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3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4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5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6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7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8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BE18-BE07-47BE-97FA-1D8CE51F7F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89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F95F-B77F-4EA0-93B9-E9741EAC04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58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24" y="3305185"/>
            <a:ext cx="7772400" cy="102155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24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10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2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730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640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550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460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37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28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E621-A53B-4D1D-9946-851ECA4760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29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10" y="120016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20016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FA53-BF93-448E-BFF7-4420E13098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38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1009" indent="0">
              <a:buNone/>
              <a:defRPr sz="1700" b="1"/>
            </a:lvl2pPr>
            <a:lvl3pPr marL="782018" indent="0">
              <a:buNone/>
              <a:defRPr sz="1600" b="1"/>
            </a:lvl3pPr>
            <a:lvl4pPr marL="1173026" indent="0">
              <a:buNone/>
              <a:defRPr sz="1400" b="1"/>
            </a:lvl4pPr>
            <a:lvl5pPr marL="1564036" indent="0">
              <a:buNone/>
              <a:defRPr sz="1400" b="1"/>
            </a:lvl5pPr>
            <a:lvl6pPr marL="1955045" indent="0">
              <a:buNone/>
              <a:defRPr sz="1400" b="1"/>
            </a:lvl6pPr>
            <a:lvl7pPr marL="2346053" indent="0">
              <a:buNone/>
              <a:defRPr sz="1400" b="1"/>
            </a:lvl7pPr>
            <a:lvl8pPr marL="2737062" indent="0">
              <a:buNone/>
              <a:defRPr sz="1400" b="1"/>
            </a:lvl8pPr>
            <a:lvl9pPr marL="312807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67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1009" indent="0">
              <a:buNone/>
              <a:defRPr sz="1700" b="1"/>
            </a:lvl2pPr>
            <a:lvl3pPr marL="782018" indent="0">
              <a:buNone/>
              <a:defRPr sz="1600" b="1"/>
            </a:lvl3pPr>
            <a:lvl4pPr marL="1173026" indent="0">
              <a:buNone/>
              <a:defRPr sz="1400" b="1"/>
            </a:lvl4pPr>
            <a:lvl5pPr marL="1564036" indent="0">
              <a:buNone/>
              <a:defRPr sz="1400" b="1"/>
            </a:lvl5pPr>
            <a:lvl6pPr marL="1955045" indent="0">
              <a:buNone/>
              <a:defRPr sz="1400" b="1"/>
            </a:lvl6pPr>
            <a:lvl7pPr marL="2346053" indent="0">
              <a:buNone/>
              <a:defRPr sz="1400" b="1"/>
            </a:lvl7pPr>
            <a:lvl8pPr marL="2737062" indent="0">
              <a:buNone/>
              <a:defRPr sz="1400" b="1"/>
            </a:lvl8pPr>
            <a:lvl9pPr marL="312807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167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11EC-C8DD-4D26-AEB9-583F7F7E0E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68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4372-E031-4AD4-A857-7B45060BB6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09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956E-AA2D-4653-A20D-2884B0D6B6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8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30" y="3305191"/>
            <a:ext cx="7772400" cy="102155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30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10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2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730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640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550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460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37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28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ED85-B887-481F-B32E-06C41A2C62F4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775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9"/>
            <a:ext cx="3008313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3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91009" indent="0">
              <a:buNone/>
              <a:defRPr sz="1100"/>
            </a:lvl2pPr>
            <a:lvl3pPr marL="782018" indent="0">
              <a:buNone/>
              <a:defRPr sz="800"/>
            </a:lvl3pPr>
            <a:lvl4pPr marL="1173026" indent="0">
              <a:buNone/>
              <a:defRPr sz="800"/>
            </a:lvl4pPr>
            <a:lvl5pPr marL="1564036" indent="0">
              <a:buNone/>
              <a:defRPr sz="800"/>
            </a:lvl5pPr>
            <a:lvl6pPr marL="1955045" indent="0">
              <a:buNone/>
              <a:defRPr sz="800"/>
            </a:lvl6pPr>
            <a:lvl7pPr marL="2346053" indent="0">
              <a:buNone/>
              <a:defRPr sz="800"/>
            </a:lvl7pPr>
            <a:lvl8pPr marL="2737062" indent="0">
              <a:buNone/>
              <a:defRPr sz="800"/>
            </a:lvl8pPr>
            <a:lvl9pPr marL="312807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859D-6EEC-4D09-9B20-9DF11E23F5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49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61"/>
            <a:ext cx="5486400" cy="425053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9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91009" indent="0">
              <a:buNone/>
              <a:defRPr sz="2400"/>
            </a:lvl2pPr>
            <a:lvl3pPr marL="782018" indent="0">
              <a:buNone/>
              <a:defRPr sz="2000"/>
            </a:lvl3pPr>
            <a:lvl4pPr marL="1173026" indent="0">
              <a:buNone/>
              <a:defRPr sz="1700"/>
            </a:lvl4pPr>
            <a:lvl5pPr marL="1564036" indent="0">
              <a:buNone/>
              <a:defRPr sz="1700"/>
            </a:lvl5pPr>
            <a:lvl6pPr marL="1955045" indent="0">
              <a:buNone/>
              <a:defRPr sz="1700"/>
            </a:lvl6pPr>
            <a:lvl7pPr marL="2346053" indent="0">
              <a:buNone/>
              <a:defRPr sz="1700"/>
            </a:lvl7pPr>
            <a:lvl8pPr marL="2737062" indent="0">
              <a:buNone/>
              <a:defRPr sz="1700"/>
            </a:lvl8pPr>
            <a:lvl9pPr marL="3128071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1009" indent="0">
              <a:buNone/>
              <a:defRPr sz="1100"/>
            </a:lvl2pPr>
            <a:lvl3pPr marL="782018" indent="0">
              <a:buNone/>
              <a:defRPr sz="800"/>
            </a:lvl3pPr>
            <a:lvl4pPr marL="1173026" indent="0">
              <a:buNone/>
              <a:defRPr sz="800"/>
            </a:lvl4pPr>
            <a:lvl5pPr marL="1564036" indent="0">
              <a:buNone/>
              <a:defRPr sz="800"/>
            </a:lvl5pPr>
            <a:lvl6pPr marL="1955045" indent="0">
              <a:buNone/>
              <a:defRPr sz="800"/>
            </a:lvl6pPr>
            <a:lvl7pPr marL="2346053" indent="0">
              <a:buNone/>
              <a:defRPr sz="800"/>
            </a:lvl7pPr>
            <a:lvl8pPr marL="2737062" indent="0">
              <a:buNone/>
              <a:defRPr sz="800"/>
            </a:lvl8pPr>
            <a:lvl9pPr marL="312807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DEB-2DAD-4272-BCEE-2DD40CAD79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75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A29B-E144-43F5-8CE6-736848724F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45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11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42B7-E445-4378-BA90-02317D4DF3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2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7" y="841777"/>
            <a:ext cx="6858001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7" y="2701529"/>
            <a:ext cx="6858001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BF70A-B242-49DB-89FA-F4E70B8AFA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70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A71F-3830-4D95-9823-BFA14BE24E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17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91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91" y="3442103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1682-0983-4E7F-A99D-F6BDB6DD68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72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3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2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E990F-62FA-4FAE-9FE6-CA8AE2023B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79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6" y="273847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6" y="1260873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6" y="1878807"/>
            <a:ext cx="386834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6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6" y="1878807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7623E-9734-418B-9F4A-FE3F1F776F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64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4D5FC-5B6C-4FD4-81BF-77F4D185D6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16" y="1200167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200167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2FAE-EA0F-48E8-9AD7-FE193628FE67}" type="datetime1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040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6AAAC-0D31-4559-8017-536EAC41DE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94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5" y="342905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8" y="740577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5" y="1543050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8E51-11FA-4AA8-8051-A67B4B734A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590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5" y="342905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8" y="740577"/>
            <a:ext cx="4629151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5" y="1543050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4DD0B-A627-4995-8BA0-DCCFD0E4F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50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96B7B-C0F9-44A1-BE45-E8021F7160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062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4" y="273843"/>
            <a:ext cx="5800726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BDC0E-588D-475A-B0B3-4EA063AD7E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668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4" y="841773"/>
            <a:ext cx="6858001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4" y="2701529"/>
            <a:ext cx="6858001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E4A2-D1E3-4208-BAF3-54BF028EC2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66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BB68-E0E1-4920-8861-4AB44BC8FF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692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103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088F4-BB5D-4940-871F-DEC265B0DB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73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3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2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71F4A-BBBF-4D50-9869-87AD756F9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709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7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C971-AA40-4F3F-8FCC-41DCBD3DA5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9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1009" indent="0">
              <a:buNone/>
              <a:defRPr sz="1700" b="1"/>
            </a:lvl2pPr>
            <a:lvl3pPr marL="782018" indent="0">
              <a:buNone/>
              <a:defRPr sz="1600" b="1"/>
            </a:lvl3pPr>
            <a:lvl4pPr marL="1173026" indent="0">
              <a:buNone/>
              <a:defRPr sz="1400" b="1"/>
            </a:lvl4pPr>
            <a:lvl5pPr marL="1564036" indent="0">
              <a:buNone/>
              <a:defRPr sz="1400" b="1"/>
            </a:lvl5pPr>
            <a:lvl6pPr marL="1955045" indent="0">
              <a:buNone/>
              <a:defRPr sz="1400" b="1"/>
            </a:lvl6pPr>
            <a:lvl7pPr marL="2346053" indent="0">
              <a:buNone/>
              <a:defRPr sz="1400" b="1"/>
            </a:lvl7pPr>
            <a:lvl8pPr marL="2737062" indent="0">
              <a:buNone/>
              <a:defRPr sz="1400" b="1"/>
            </a:lvl8pPr>
            <a:lvl9pPr marL="312807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73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1009" indent="0">
              <a:buNone/>
              <a:defRPr sz="1700" b="1"/>
            </a:lvl2pPr>
            <a:lvl3pPr marL="782018" indent="0">
              <a:buNone/>
              <a:defRPr sz="1600" b="1"/>
            </a:lvl3pPr>
            <a:lvl4pPr marL="1173026" indent="0">
              <a:buNone/>
              <a:defRPr sz="1400" b="1"/>
            </a:lvl4pPr>
            <a:lvl5pPr marL="1564036" indent="0">
              <a:buNone/>
              <a:defRPr sz="1400" b="1"/>
            </a:lvl5pPr>
            <a:lvl6pPr marL="1955045" indent="0">
              <a:buNone/>
              <a:defRPr sz="1400" b="1"/>
            </a:lvl6pPr>
            <a:lvl7pPr marL="2346053" indent="0">
              <a:buNone/>
              <a:defRPr sz="1400" b="1"/>
            </a:lvl7pPr>
            <a:lvl8pPr marL="2737062" indent="0">
              <a:buNone/>
              <a:defRPr sz="1400" b="1"/>
            </a:lvl8pPr>
            <a:lvl9pPr marL="312807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173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A675-D102-44AB-BE58-CFC672FA334B}" type="datetime1">
              <a:rPr lang="ru-RU" smtClean="0"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47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AE42-EF62-461E-86A2-2BDE242619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625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DB6D5-A4F0-4B94-981B-7D9844C50E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051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1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5" y="740574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2E696-9DC8-4DDC-8D8A-6645AA49D3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140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1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5" y="740574"/>
            <a:ext cx="4629151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01985-5A2F-4012-B22E-1D2805DD1D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871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2FDD-F98E-4661-9704-6119D95CBC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868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6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2ACC9-153F-45CF-818A-1F4BFA6CEB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B182-B3AC-4629-9361-C34425D889EA}" type="datetime1">
              <a:rPr lang="ru-RU" smtClean="0"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5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2EDA-C803-4350-A17F-84B707BB3A7A}" type="datetime1">
              <a:rPr lang="ru-RU" smtClean="0"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4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9"/>
            <a:ext cx="3008313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42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91009" indent="0">
              <a:buNone/>
              <a:defRPr sz="1100"/>
            </a:lvl2pPr>
            <a:lvl3pPr marL="782018" indent="0">
              <a:buNone/>
              <a:defRPr sz="800"/>
            </a:lvl3pPr>
            <a:lvl4pPr marL="1173026" indent="0">
              <a:buNone/>
              <a:defRPr sz="800"/>
            </a:lvl4pPr>
            <a:lvl5pPr marL="1564036" indent="0">
              <a:buNone/>
              <a:defRPr sz="800"/>
            </a:lvl5pPr>
            <a:lvl6pPr marL="1955045" indent="0">
              <a:buNone/>
              <a:defRPr sz="800"/>
            </a:lvl6pPr>
            <a:lvl7pPr marL="2346053" indent="0">
              <a:buNone/>
              <a:defRPr sz="800"/>
            </a:lvl7pPr>
            <a:lvl8pPr marL="2737062" indent="0">
              <a:buNone/>
              <a:defRPr sz="800"/>
            </a:lvl8pPr>
            <a:lvl9pPr marL="312807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9BB2-7916-4E5E-98A9-529E9536289A}" type="datetime1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7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67"/>
            <a:ext cx="5486400" cy="425053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98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91009" indent="0">
              <a:buNone/>
              <a:defRPr sz="2400"/>
            </a:lvl2pPr>
            <a:lvl3pPr marL="782018" indent="0">
              <a:buNone/>
              <a:defRPr sz="2000"/>
            </a:lvl3pPr>
            <a:lvl4pPr marL="1173026" indent="0">
              <a:buNone/>
              <a:defRPr sz="1700"/>
            </a:lvl4pPr>
            <a:lvl5pPr marL="1564036" indent="0">
              <a:buNone/>
              <a:defRPr sz="1700"/>
            </a:lvl5pPr>
            <a:lvl6pPr marL="1955045" indent="0">
              <a:buNone/>
              <a:defRPr sz="1700"/>
            </a:lvl6pPr>
            <a:lvl7pPr marL="2346053" indent="0">
              <a:buNone/>
              <a:defRPr sz="1700"/>
            </a:lvl7pPr>
            <a:lvl8pPr marL="2737062" indent="0">
              <a:buNone/>
              <a:defRPr sz="1700"/>
            </a:lvl8pPr>
            <a:lvl9pPr marL="3128071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1009" indent="0">
              <a:buNone/>
              <a:defRPr sz="1100"/>
            </a:lvl2pPr>
            <a:lvl3pPr marL="782018" indent="0">
              <a:buNone/>
              <a:defRPr sz="800"/>
            </a:lvl3pPr>
            <a:lvl4pPr marL="1173026" indent="0">
              <a:buNone/>
              <a:defRPr sz="800"/>
            </a:lvl4pPr>
            <a:lvl5pPr marL="1564036" indent="0">
              <a:buNone/>
              <a:defRPr sz="800"/>
            </a:lvl5pPr>
            <a:lvl6pPr marL="1955045" indent="0">
              <a:buNone/>
              <a:defRPr sz="800"/>
            </a:lvl6pPr>
            <a:lvl7pPr marL="2346053" indent="0">
              <a:buNone/>
              <a:defRPr sz="800"/>
            </a:lvl7pPr>
            <a:lvl8pPr marL="2737062" indent="0">
              <a:buNone/>
              <a:defRPr sz="800"/>
            </a:lvl8pPr>
            <a:lvl9pPr marL="312807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3964-64BB-4AE7-B3D9-BE7DD9CE11CD}" type="datetime1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7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8191" tIns="39096" rIns="78191" bIns="3909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67"/>
            <a:ext cx="8229600" cy="3394472"/>
          </a:xfrm>
          <a:prstGeom prst="rect">
            <a:avLst/>
          </a:prstGeom>
        </p:spPr>
        <p:txBody>
          <a:bodyPr vert="horz" lIns="78191" tIns="39096" rIns="78191" bIns="3909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17" y="4767263"/>
            <a:ext cx="2133599" cy="273844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52194-8462-4F9C-963B-596C6496ACF9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17" y="4767263"/>
            <a:ext cx="2133599" cy="273844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5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782018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257" indent="-293257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5390" indent="-244381" algn="l" defTabSz="7820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7522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31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9540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0549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1558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2567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23576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1009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2018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73026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64036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045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6053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37062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28071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64" y="273847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64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65" y="4767267"/>
            <a:ext cx="2057400" cy="273844"/>
          </a:xfrm>
          <a:prstGeom prst="rect">
            <a:avLst/>
          </a:prstGeom>
        </p:spPr>
        <p:txBody>
          <a:bodyPr vert="horz" lIns="68571" tIns="34285" rIns="68571" bIns="3428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03A6DD55-7B50-44F3-B88C-567D988E9E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68571" tIns="34285" rIns="68571" bIns="3428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3" y="4767267"/>
            <a:ext cx="2057400" cy="273844"/>
          </a:xfrm>
          <a:prstGeom prst="rect">
            <a:avLst/>
          </a:prstGeom>
        </p:spPr>
        <p:txBody>
          <a:bodyPr vert="horz" lIns="68571" tIns="34285" rIns="68571" bIns="3428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1AF6D111-74A9-45D9-ADCC-62D41ADA5A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1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8191" tIns="39096" rIns="78191" bIns="3909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61"/>
            <a:ext cx="8229600" cy="3394472"/>
          </a:xfrm>
          <a:prstGeom prst="rect">
            <a:avLst/>
          </a:prstGeom>
        </p:spPr>
        <p:txBody>
          <a:bodyPr vert="horz" lIns="78191" tIns="39096" rIns="78191" bIns="3909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11" y="4767263"/>
            <a:ext cx="2133599" cy="273844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E73A-9668-4A9F-85D0-0D6FCADEB2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11" y="4767263"/>
            <a:ext cx="2133599" cy="273844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A656D-009D-46A4-AE2E-EAAD425C6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1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782018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257" indent="-293257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5390" indent="-244381" algn="l" defTabSz="7820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7522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31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9540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0549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1558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2567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23576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1009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2018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73026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64036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045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6053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37062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28071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5" y="273847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5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6" y="4767267"/>
            <a:ext cx="2057400" cy="273844"/>
          </a:xfrm>
          <a:prstGeom prst="rect">
            <a:avLst/>
          </a:prstGeom>
        </p:spPr>
        <p:txBody>
          <a:bodyPr vert="horz" lIns="68571" tIns="34285" rIns="68571" bIns="3428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20CE216B-77E1-4256-B3C6-77ED408D2A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68571" tIns="34285" rIns="68571" bIns="3428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3" y="4767267"/>
            <a:ext cx="2057400" cy="273844"/>
          </a:xfrm>
          <a:prstGeom prst="rect">
            <a:avLst/>
          </a:prstGeom>
        </p:spPr>
        <p:txBody>
          <a:bodyPr vert="horz" lIns="68571" tIns="34285" rIns="68571" bIns="3428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1AF6D111-74A9-45D9-ADCC-62D41ADA5A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3" y="4767267"/>
            <a:ext cx="2057400" cy="273844"/>
          </a:xfrm>
          <a:prstGeom prst="rect">
            <a:avLst/>
          </a:prstGeom>
        </p:spPr>
        <p:txBody>
          <a:bodyPr vert="horz" lIns="68571" tIns="34285" rIns="68571" bIns="3428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CD452310-0FF8-43E3-BE2F-6992D82BBA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68571" tIns="34285" rIns="68571" bIns="3428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3" y="4767267"/>
            <a:ext cx="2057400" cy="273844"/>
          </a:xfrm>
          <a:prstGeom prst="rect">
            <a:avLst/>
          </a:prstGeom>
        </p:spPr>
        <p:txBody>
          <a:bodyPr vert="horz" lIns="68571" tIns="34285" rIns="68571" bIns="3428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1AF6D111-74A9-45D9-ADCC-62D41ADA5A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8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276103" y="1437643"/>
            <a:ext cx="8639299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1700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1700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1700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1700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1700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111" name="TextBox 3"/>
          <p:cNvSpPr txBox="1">
            <a:spLocks noChangeArrowheads="1"/>
          </p:cNvSpPr>
          <p:nvPr/>
        </p:nvSpPr>
        <p:spPr bwMode="auto">
          <a:xfrm>
            <a:off x="5872753" y="4248998"/>
            <a:ext cx="3342500" cy="71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</a:t>
            </a:r>
            <a:br>
              <a:rPr lang="ru-RU" sz="1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 </a:t>
            </a:r>
          </a:p>
          <a:p>
            <a:pPr eaLnBrk="1" hangingPunct="1"/>
            <a:r>
              <a:rPr lang="ru-RU" sz="1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 </a:t>
            </a:r>
            <a:r>
              <a:rPr lang="ru-RU" sz="1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Михайлик</a:t>
            </a:r>
            <a:endParaRPr lang="ru-RU" sz="14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967" y="1126319"/>
            <a:ext cx="8293395" cy="265395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defRPr/>
            </a:pP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ОСУЩЕСТВЛЕНИЕ ВНУТРЕННЕГО КОНТРОЛЯ И ВНУТРЕННЕГО АУДИТА, ПРОФИЛАКТИКИ КОРРУПЦИОННЫХ И ИНЫХ ПРАВОНАРУШЕНИЙ </a:t>
            </a:r>
            <a:b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КАЗНАЧЕЙСТВЕ В 2017 ГОДУ. </a:t>
            </a:r>
            <a:b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ИСПОЛНЕНИЯ ГОСУДАРСТВЕННОЙ ФУНКЦИИ ПО ВНЕШНЕМУ КОНТРОЛЮ КАЧЕСТВА РАБОТЫ АУДИТОРСКИХ ОРГАНИЗАЦИЙ ЗА 2017 ГОД. </a:t>
            </a:r>
            <a:b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НА 2018 ГОД</a:t>
            </a:r>
          </a:p>
        </p:txBody>
      </p:sp>
    </p:spTree>
    <p:extLst>
      <p:ext uri="{BB962C8B-B14F-4D97-AF65-F5344CB8AC3E}">
        <p14:creationId xmlns:p14="http://schemas.microsoft.com/office/powerpoint/2010/main" val="3368282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" y="7211"/>
            <a:ext cx="9145191" cy="385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95427" y="128655"/>
            <a:ext cx="6699516" cy="803012"/>
          </a:xfrm>
          <a:prstGeom prst="rect">
            <a:avLst/>
          </a:prstGeom>
        </p:spPr>
        <p:txBody>
          <a:bodyPr lIns="68569" tIns="34285" rIns="68569" bIns="34285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ОСУЩЕСТВЛЕНИЯ ФУНКЦИИ ПО ВНЕШНЕМУ </a:t>
            </a:r>
          </a:p>
          <a:p>
            <a:pPr algn="r"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КАЧЕСТВА РАБОТЫ АУДИТОРСКИХ ОРГАНИЗАЦИЙ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285398"/>
              </p:ext>
            </p:extLst>
          </p:nvPr>
        </p:nvGraphicFramePr>
        <p:xfrm>
          <a:off x="142932" y="635244"/>
          <a:ext cx="8829243" cy="2535279"/>
        </p:xfrm>
        <a:graphic>
          <a:graphicData uri="http://schemas.openxmlformats.org/drawingml/2006/table">
            <a:tbl>
              <a:tblPr/>
              <a:tblGrid>
                <a:gridCol w="162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25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1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61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61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61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61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07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г.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г.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г.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</a:t>
                      </a: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запланированных проверок на очередной год 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внешних проверок, в том числе: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7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848" marR="4384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848" marR="4384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внеплановых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7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аудиторских организаций, в отношении которых применены меры воздействия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7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принятых решений о применении мер воздействия в виде: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7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предупреждений о недопустимости нарушения требований законодательства в сфере аудиторской деятельности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209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7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предписаний, обязывающих аудиторские организации устранить выявленные по результатам проверок нарушения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7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предписаний в СРО аудиторов о приостановлении членства аудиторской организации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2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предписаний в СРО аудиторов об исключении сведений об аудиторской организации из реестра СРО аудиторов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7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составленных протоколов об административных правонарушениях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7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19.4.1 КоАП РФ (уклонение от проведения внешних проверок)</a:t>
                      </a:r>
                    </a:p>
                  </a:txBody>
                  <a:tcPr marL="43848" marR="27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7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19.5 КоАП РФ (невыполнение в законный срок предписания, обязывающего устранить выявленные нарушения)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7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19.7 КоАП РФ (предоставление сведений  в неполном объеме или искаженном виде)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504" y="3147814"/>
            <a:ext cx="8864153" cy="407794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lvl="0" algn="r"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ДОСТИЖЕНИЯ ПОКАЗАТЕЛЕЙ ГОСУДАРСТВЕННОЙ ПРОГРАММЫ  «УПРАВЛЕНИЕ ГОСУДАРСТВЕННЫМИ ФИНАНСАМИ И РЕГУЛИРОВАНИЕ ФИНАНСОВЫХ РЫНКОВ»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50187"/>
              </p:ext>
            </p:extLst>
          </p:nvPr>
        </p:nvGraphicFramePr>
        <p:xfrm>
          <a:off x="157049" y="3519101"/>
          <a:ext cx="8828710" cy="1391440"/>
        </p:xfrm>
        <a:graphic>
          <a:graphicData uri="http://schemas.openxmlformats.org/drawingml/2006/table">
            <a:tbl>
              <a:tblPr/>
              <a:tblGrid>
                <a:gridCol w="5833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76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96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07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0569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г.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г.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376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 внешних проверок качества работы аудиторских организаций, с учетом риск-ориентированного подхода к планированию и назначению контрольных мероприятий (показатель 4.7)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1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-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-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1376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результатов внешних проверок качества работы аудиторских 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организаций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проводящих обязательный аудит  бухгалтерской (финансовой) отчетности организаций, указанных в ч. 3 ст. 5 Федерального закона </a:t>
                      </a:r>
                      <a:b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 аудиторской деятельности» (показатель 4.8) 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0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-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-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1376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проверенных аудиторских организаций, проводящих обязательный аудит бухгалтерской (финансовой) отчетности организаций, указанных в ч. 3 ст. 5 Федерального закона «Об аудиторской деятельности» </a:t>
                      </a:r>
                      <a:b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(показатель 4.9) 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10 %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13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49" marR="438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A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32 %</a:t>
                      </a:r>
                    </a:p>
                  </a:txBody>
                  <a:tcPr marL="43848" marR="438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29,6 %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39,5%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56084" y="4878387"/>
            <a:ext cx="387917" cy="27384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5337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" y="0"/>
            <a:ext cx="9130662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smyslova\Desktop\Презентация\карта по субъектам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14" y="713628"/>
            <a:ext cx="5822441" cy="360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744040"/>
              </p:ext>
            </p:extLst>
          </p:nvPr>
        </p:nvGraphicFramePr>
        <p:xfrm>
          <a:off x="204711" y="827104"/>
          <a:ext cx="4151237" cy="494876"/>
        </p:xfrm>
        <a:graphic>
          <a:graphicData uri="http://schemas.openxmlformats.org/drawingml/2006/table">
            <a:tbl>
              <a:tblPr/>
              <a:tblGrid>
                <a:gridCol w="1367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1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1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7438">
                <a:tc>
                  <a:txBody>
                    <a:bodyPr/>
                    <a:lstStyle>
                      <a:lvl1pPr defTabSz="1087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</a:p>
                  </a:txBody>
                  <a:tcPr marL="68576" marR="68576" marT="32279" marB="3227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68576" marR="68576" marT="32279" marB="3227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68576" marR="68576" marT="32279" marB="3227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43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9 675</a:t>
                      </a:r>
                    </a:p>
                  </a:txBody>
                  <a:tcPr marL="68576" marR="68576" marT="32279" marB="3227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1079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9 619</a:t>
                      </a:r>
                    </a:p>
                  </a:txBody>
                  <a:tcPr marL="68576" marR="68576" marT="32279" marB="3227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14 203</a:t>
                      </a:r>
                    </a:p>
                  </a:txBody>
                  <a:tcPr marL="68576" marR="68576" marT="32279" marB="3227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3333" name="Группа 26"/>
          <p:cNvGrpSpPr>
            <a:grpSpLocks/>
          </p:cNvGrpSpPr>
          <p:nvPr/>
        </p:nvGrpSpPr>
        <p:grpSpPr bwMode="auto">
          <a:xfrm>
            <a:off x="1087152" y="1425565"/>
            <a:ext cx="2400300" cy="377429"/>
            <a:chOff x="4621427" y="3253946"/>
            <a:chExt cx="3122140" cy="567123"/>
          </a:xfrm>
        </p:grpSpPr>
        <p:sp>
          <p:nvSpPr>
            <p:cNvPr id="24" name="Равнобедренный треугольник 23"/>
            <p:cNvSpPr/>
            <p:nvPr/>
          </p:nvSpPr>
          <p:spPr bwMode="auto">
            <a:xfrm rot="10800000">
              <a:off x="4636914" y="3565237"/>
              <a:ext cx="3106653" cy="255832"/>
            </a:xfrm>
            <a:prstGeom prst="triangle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07000"/>
                </a:lnSpc>
                <a:defRPr/>
              </a:pPr>
              <a:endParaRPr lang="ru-RU" sz="1000" b="1" dirty="0">
                <a:solidFill>
                  <a:schemeClr val="bg1"/>
                </a:solidFill>
                <a:latin typeface="Open Sans Condensed" pitchFamily="34" charset="0"/>
                <a:cs typeface="Arial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4621427" y="3253946"/>
              <a:ext cx="3106653" cy="313081"/>
            </a:xfrm>
            <a:prstGeom prst="rect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07000"/>
                </a:lnSpc>
                <a:defRPr/>
              </a:pPr>
              <a:r>
                <a:rPr lang="ru-RU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Нарушения</a:t>
              </a:r>
            </a:p>
          </p:txBody>
        </p:sp>
      </p:grpSp>
      <p:sp>
        <p:nvSpPr>
          <p:cNvPr id="38" name="Скругленный прямоугольник 37"/>
          <p:cNvSpPr/>
          <p:nvPr/>
        </p:nvSpPr>
        <p:spPr bwMode="auto">
          <a:xfrm rot="5400000">
            <a:off x="579347" y="1583702"/>
            <a:ext cx="650092" cy="1193224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571" tIns="34285" rIns="68571" bIns="34285" anchor="ctr"/>
          <a:lstStyle/>
          <a:p>
            <a:pPr marL="81000" algn="ctr">
              <a:lnSpc>
                <a:spcPct val="107000"/>
              </a:lnSpc>
              <a:defRPr/>
            </a:pP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b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аудиторской деятельности»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89239" y="153066"/>
            <a:ext cx="7099346" cy="45001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r"/>
            <a:r>
              <a:rPr lang="ru-RU" sz="1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РЕЗУЛЬТАТАМ ПРОВЕРОК АУДИТОРСКИХ </a:t>
            </a:r>
          </a:p>
          <a:p>
            <a:pPr algn="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НАРУШЕНИЯ И МЕРОПРИЯТИЯ ПО ИХ ПРОФИЛАКТИКЕ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 rot="5400000">
            <a:off x="747845" y="2017409"/>
            <a:ext cx="887950" cy="2007435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571" tIns="34285" rIns="68571" bIns="34285" anchor="ctr"/>
          <a:lstStyle/>
          <a:p>
            <a:pPr marL="81000" algn="ctr">
              <a:lnSpc>
                <a:spcPct val="107000"/>
              </a:lnSpc>
              <a:defRPr/>
            </a:pPr>
            <a:endParaRPr lang="ru-RU" alt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000" algn="ctr">
              <a:lnSpc>
                <a:spcPct val="107000"/>
              </a:lnSpc>
              <a:defRPr/>
            </a:pP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профессиональной этики аудиторов и Правила независимости аудиторов и аудиторских организаций</a:t>
            </a:r>
          </a:p>
          <a:p>
            <a:pPr marL="81000" algn="ctr">
              <a:lnSpc>
                <a:spcPct val="107000"/>
              </a:lnSpc>
              <a:defRPr/>
            </a:pPr>
            <a:endParaRPr lang="ru-RU" alt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 rot="5400000">
            <a:off x="3254491" y="1601591"/>
            <a:ext cx="653350" cy="1193223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571" tIns="34285" rIns="68571" bIns="34285" anchor="ctr"/>
          <a:lstStyle/>
          <a:p>
            <a:pPr marL="81000" algn="ctr">
              <a:lnSpc>
                <a:spcPct val="107000"/>
              </a:lnSpc>
              <a:defRPr/>
            </a:pP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стандарты аудита</a:t>
            </a: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 rot="5400000">
            <a:off x="1922654" y="1479884"/>
            <a:ext cx="653351" cy="1404119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571" tIns="34285" rIns="68571" bIns="34285" anchor="ctr"/>
          <a:lstStyle/>
          <a:p>
            <a:pPr marL="81000" algn="ctr">
              <a:lnSpc>
                <a:spcPct val="107000"/>
              </a:lnSpc>
              <a:defRPr/>
            </a:pP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стандарты аудиторской деятельности</a:t>
            </a: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 rot="5400000">
            <a:off x="2858719" y="1967873"/>
            <a:ext cx="887949" cy="2106508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571" tIns="34285" rIns="68571" bIns="34285" anchor="ctr"/>
          <a:lstStyle/>
          <a:p>
            <a:pPr marL="81000" algn="ctr">
              <a:lnSpc>
                <a:spcPct val="107000"/>
              </a:lnSpc>
              <a:defRPr/>
            </a:pP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законы </a:t>
            </a:r>
            <a:b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организации страхового дела», 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000" algn="ctr">
              <a:lnSpc>
                <a:spcPct val="107000"/>
              </a:lnSpc>
              <a:defRPr/>
            </a:pP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банках и банковской деятельности» </a:t>
            </a:r>
            <a:b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ru-RU" alt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4680025" y="2306363"/>
            <a:ext cx="4308560" cy="1709706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5" tIns="29153" rIns="58305" bIns="29153" anchor="ctr"/>
          <a:lstStyle/>
          <a:p>
            <a:pPr algn="just" defTabSz="914378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19127" y="2430752"/>
            <a:ext cx="154640" cy="122341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ru-RU" sz="7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188102" y="4042806"/>
            <a:ext cx="8584983" cy="988568"/>
          </a:xfrm>
          <a:prstGeom prst="rect">
            <a:avLst/>
          </a:prstGeom>
          <a:solidFill>
            <a:srgbClr val="FEDEC6">
              <a:alpha val="8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5" tIns="29153" rIns="58305" bIns="29153" anchor="ctr"/>
          <a:lstStyle/>
          <a:p>
            <a:pPr algn="ctr" defTabSz="914378">
              <a:defRPr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ea typeface="Open Sans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078117" y="721741"/>
            <a:ext cx="3694968" cy="1530327"/>
          </a:xfrm>
          <a:prstGeom prst="wedgeRoundRectCallout">
            <a:avLst>
              <a:gd name="adj1" fmla="val -79074"/>
              <a:gd name="adj2" fmla="val -20650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ru-RU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521239"/>
              </p:ext>
            </p:extLst>
          </p:nvPr>
        </p:nvGraphicFramePr>
        <p:xfrm>
          <a:off x="5135983" y="838197"/>
          <a:ext cx="3579235" cy="1297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9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01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427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Наименование НПА, положения которого нарушены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326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5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аудиторской деятельности»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 (6,2%)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85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Стандарты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аудиторской деятельности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12 086 (85%)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2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стандарты  аудита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 (3,2%)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1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Кодекс профессиональной этики аудиторов и Правила независимости аудиторов и аудиторских организаций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794 (5,6%)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732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14 203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cxnSp>
        <p:nvCxnSpPr>
          <p:cNvPr id="4" name="Скругленная соединительная линия 3"/>
          <p:cNvCxnSpPr>
            <a:cxnSpLocks/>
          </p:cNvCxnSpPr>
          <p:nvPr/>
        </p:nvCxnSpPr>
        <p:spPr>
          <a:xfrm rot="16200000" flipH="1">
            <a:off x="8299971" y="1975920"/>
            <a:ext cx="764932" cy="2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oval"/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852030" y="2285227"/>
            <a:ext cx="4058625" cy="1749700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 defTabSz="914378">
              <a:defRPr/>
            </a:pPr>
            <a:r>
              <a:rPr lang="ru-RU" sz="780" b="1" dirty="0">
                <a:latin typeface="Times New Roman" panose="02020603050405020304" pitchFamily="18" charset="0"/>
                <a:ea typeface="Open Sans Condensed" panose="020B0604020202020204" charset="0"/>
                <a:cs typeface="Times New Roman" panose="02020603050405020304" pitchFamily="18" charset="0"/>
              </a:rPr>
              <a:t>Отсутствие корреляции между требованиями федеральных стандартов аудиторской деятельности и требованиями международных стандартов аудита</a:t>
            </a:r>
          </a:p>
          <a:p>
            <a:pPr marL="128588" indent="-128588" algn="just" defTabSz="914378">
              <a:buClr>
                <a:srgbClr val="8497B0"/>
              </a:buClr>
              <a:buFont typeface="Wingdings" panose="05000000000000000000" pitchFamily="2" charset="2"/>
              <a:buChar char="v"/>
              <a:defRPr/>
            </a:pPr>
            <a:r>
              <a:rPr lang="ru-RU" sz="7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ФПСАД № 9 «Связанные стороны» в части необходимости модификации аудиторского заключения в случае отсутствия достаточных надлежащих аудиторских доказательств относительно связанных сторон и операций с ними не соответствуют требованиям МСА 550 «Связанные стороны»</a:t>
            </a:r>
          </a:p>
          <a:p>
            <a:pPr marL="128588" indent="-128588" algn="just" defTabSz="914378">
              <a:buClr>
                <a:srgbClr val="8497B0"/>
              </a:buClr>
              <a:buFont typeface="Wingdings" panose="05000000000000000000" pitchFamily="2" charset="2"/>
              <a:buChar char="v"/>
              <a:defRPr/>
            </a:pPr>
            <a:r>
              <a:rPr lang="ru-RU" sz="7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 ФПСАД № 2 «Документирование аудита» в части сроков документирования результатов аудита отличаются от требований МСА 230 «Аудиторская документация», в соответствии с которым установлен предельный срок для завершения окончательного формирования аудиторского файла (не должен превышать 60 дней после даты аудиторского заключения)</a:t>
            </a:r>
          </a:p>
          <a:p>
            <a:pPr marL="128588" indent="-128588" algn="just" defTabSz="914378">
              <a:buClr>
                <a:srgbClr val="8497B0"/>
              </a:buClr>
              <a:buFont typeface="Wingdings" panose="05000000000000000000" pitchFamily="2" charset="2"/>
              <a:buChar char="v"/>
              <a:defRPr/>
            </a:pPr>
            <a:r>
              <a:rPr lang="ru-RU" sz="7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ФПСАД № 3 «Планирование аудита» в части составления программы аудита не соответствуют требованиям МСА 300 «Планирование аудита финансовой отчётности» (составление программы аудита не предусмотрено требованиями МСА)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0355" y="4072491"/>
            <a:ext cx="8432081" cy="881770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defTabSz="914378">
              <a:defRPr/>
            </a:pPr>
            <a:r>
              <a:rPr lang="ru-RU" sz="880" b="1" dirty="0">
                <a:latin typeface="Times New Roman" panose="02020603050405020304" pitchFamily="18" charset="0"/>
                <a:ea typeface="Open Sans Condensed" panose="020B0604020202020204" charset="0"/>
                <a:cs typeface="Times New Roman" panose="02020603050405020304" pitchFamily="18" charset="0"/>
              </a:rPr>
              <a:t>Мероприятия по профилактике нарушений (приказ Федерального казначейства от 30 декабря 2016 г. № 547)</a:t>
            </a:r>
            <a:endParaRPr lang="ru-RU" sz="880" dirty="0">
              <a:solidFill>
                <a:srgbClr val="000000"/>
              </a:solidFill>
              <a:latin typeface="Times New Roman"/>
            </a:endParaRPr>
          </a:p>
          <a:p>
            <a:pPr marL="128588" indent="-128588" algn="just" defTabSz="914378">
              <a:buFont typeface="Wingdings" panose="05000000000000000000" pitchFamily="2" charset="2"/>
              <a:buChar char="ü"/>
              <a:defRPr/>
            </a:pPr>
            <a:r>
              <a:rPr lang="ru-RU" sz="880" dirty="0">
                <a:solidFill>
                  <a:srgbClr val="000000"/>
                </a:solidFill>
                <a:latin typeface="Times New Roman"/>
              </a:rPr>
              <a:t>Размещение на сайте перечня актов, содержащих обязательные требования</a:t>
            </a:r>
          </a:p>
          <a:p>
            <a:pPr marL="128588" indent="-128588" defTabSz="914378">
              <a:buFont typeface="Wingdings" panose="05000000000000000000" pitchFamily="2" charset="2"/>
              <a:buChar char="ü"/>
              <a:defRPr/>
            </a:pPr>
            <a:r>
              <a:rPr lang="ru-RU" sz="880" dirty="0">
                <a:solidFill>
                  <a:srgbClr val="000000"/>
                </a:solidFill>
                <a:latin typeface="Times New Roman"/>
              </a:rPr>
              <a:t>Информирование подконтрольных субъектов по вопросам  соблюдения обязательных требований и ведение разъяснительной работы относительно процедур контроля посредством проведения семинаров, круглых столов, совещаний с участием представителей аудиторского сообщества</a:t>
            </a:r>
          </a:p>
          <a:p>
            <a:pPr marL="128588" indent="-128588" algn="just" defTabSz="914378">
              <a:buFont typeface="Wingdings" panose="05000000000000000000" pitchFamily="2" charset="2"/>
              <a:buChar char="ü"/>
              <a:defRPr/>
            </a:pPr>
            <a:r>
              <a:rPr lang="ru-RU" sz="880" dirty="0">
                <a:solidFill>
                  <a:srgbClr val="000000"/>
                </a:solidFill>
                <a:latin typeface="Times New Roman"/>
              </a:rPr>
              <a:t>Обобщение и размещение на сайте правоприменительной практики </a:t>
            </a:r>
          </a:p>
          <a:p>
            <a:pPr marL="128588" indent="-128588" defTabSz="914378">
              <a:buFont typeface="Wingdings" panose="05000000000000000000" pitchFamily="2" charset="2"/>
              <a:buChar char="ü"/>
              <a:defRPr/>
            </a:pPr>
            <a:r>
              <a:rPr lang="ru-RU" sz="880" dirty="0">
                <a:solidFill>
                  <a:srgbClr val="000000"/>
                </a:solidFill>
                <a:latin typeface="Times New Roman"/>
              </a:rPr>
              <a:t>Проведение самообследования уровня развития Программы профилактических мероприятий, направленных на предупреждение нарушений обязательных требований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15218" y="4785484"/>
            <a:ext cx="399935" cy="255623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5658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1" y="241864"/>
            <a:ext cx="9144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 bwMode="auto">
          <a:xfrm>
            <a:off x="302836" y="953690"/>
            <a:ext cx="2627414" cy="717272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«Аудиторская фирма «Аваль»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019316" y="953689"/>
            <a:ext cx="2796638" cy="717272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«ТРИД-АУДИТ»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905019" y="953703"/>
            <a:ext cx="2912423" cy="717273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«Аудиторская фирма «Бухгалтерский Экспертный Налоговый Центр»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02836" y="1670963"/>
            <a:ext cx="2627414" cy="102047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 defTabSz="342892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недействительным предписания Федерального казначейства об устранении выявленных по результатам внешней проверки качества работы нарушений </a:t>
            </a:r>
            <a:b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19 июля 2017 г. № 19-00-12/83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019300" y="1670962"/>
            <a:ext cx="2796639" cy="1020481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 defTabSz="342892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незаконными действий (бездействия) </a:t>
            </a:r>
            <a:b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г. Москве в части:</a:t>
            </a:r>
          </a:p>
          <a:p>
            <a:pPr marL="171446" indent="-171446" algn="just" defTabSz="342892" fontAlgn="ctr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документов </a:t>
            </a:r>
          </a:p>
          <a:p>
            <a:pPr marL="171446" indent="-171446" algn="just" defTabSz="342892" fontAlgn="ctr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 на возражения по акту </a:t>
            </a:r>
          </a:p>
          <a:p>
            <a:pPr marL="171446" indent="-171446" algn="just" defTabSz="342892" fontAlgn="ctr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проверки </a:t>
            </a:r>
          </a:p>
          <a:p>
            <a:pPr marL="171446" indent="-171446" algn="just" defTabSz="342892" fontAlgn="ctr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почасового проведения проверки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905019" y="1670963"/>
            <a:ext cx="2912423" cy="102047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 defTabSz="342892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недействительным предписания УФК </a:t>
            </a:r>
            <a:b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г. Санкт-Петербургу о приостановлении членства </a:t>
            </a:r>
            <a:b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«Аудиторская фирма «Бухгалтерский Экспертный Налоговый Центр» в саморегулируемой организации аудиторов Ассоциация «Содружество» </a:t>
            </a:r>
            <a:b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27 февраля 2017 г. № 7200-23-07/2763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02821" y="2691442"/>
            <a:ext cx="2627415" cy="1514103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4" tIns="29152" rIns="58304" bIns="29152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ООО Аудиторская фирма «Аваль» к Казначейству России об оспаривании предписания от 19 июля 2017 года оставлено без удовлетворения (дело А40-174834/17-147-1512)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(Предписание вынесено с учетом положений Административного регламента, на основании выявленных, в том числе грубых нарушений. Принятие предупреждения по выявленным нарушениям недопустимо, учитывая характер и объем нарушений)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3019316" y="2691443"/>
            <a:ext cx="2796638" cy="1514103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4" tIns="29152" rIns="58304" bIns="29152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удовлетворении требований ООО «ТРИД-АУДИТ» отказано (дело А40-219772/16-149-1910) </a:t>
            </a: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(Отсутствуют основания, которые одновременно необходимы для признания ненормативного акта органа, осуществляющего публичные полномочия, недействительным, а решения или действия незаконными)</a:t>
            </a:r>
            <a:endParaRPr lang="ru-RU" sz="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/>
            </a:endParaRPr>
          </a:p>
        </p:txBody>
      </p:sp>
      <p:sp>
        <p:nvSpPr>
          <p:cNvPr id="29" name="TextBox 101"/>
          <p:cNvSpPr txBox="1">
            <a:spLocks noChangeArrowheads="1"/>
          </p:cNvSpPr>
          <p:nvPr/>
        </p:nvSpPr>
        <p:spPr bwMode="auto">
          <a:xfrm>
            <a:off x="2602164" y="204174"/>
            <a:ext cx="6427551" cy="45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8304" tIns="29152" rIns="58304" bIns="291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ОСПАРИВАНИИ В СУДЕ 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КОНТРОЛЬНЫХ МЕРОПРИЯТИЙ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905019" y="2691456"/>
            <a:ext cx="2912423" cy="1514103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4" tIns="29152" rIns="58304" bIns="29152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удовлетворении требований ООО «Аудиторская фирма «Бухгалтерский Экспертный Налоговый Центр» отказано (дело № А56-17848/2017)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(Предписание вынесено с учетом положений нормативных правовых актов Российской Федерации, регулирующих деятельность в сфере внешнего контроля качества работы аудиторских организаций)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05922" y="4255801"/>
            <a:ext cx="8522470" cy="653451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5" tIns="29153" rIns="58305" bIns="29153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6171" y="4058967"/>
            <a:ext cx="34289" cy="99257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406" y="4312883"/>
            <a:ext cx="8272732" cy="48474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иску Федерального казначейства (решение Арбитражного суда города Москвы от 28 апреля 2017 г. по делу № А40-224307/16-51-2250)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аудиторское заключение, выданное ООО «КОРН-АУДИТ»</a:t>
            </a:r>
            <a:r>
              <a:rPr lang="ru-RU" sz="9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бухгалтерской (финансовой) отчетности ЗАО «</a:t>
            </a:r>
            <a:r>
              <a:rPr lang="ru-RU" sz="9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Пересвет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-Инвест» за 2011 год, признано заведомо ложным (ст. 6 Федерального закона «Об аудиторской деятельности»)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42902" y="4846124"/>
            <a:ext cx="296917" cy="273844"/>
          </a:xfrm>
        </p:spPr>
        <p:txBody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365350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9144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TextBox 101"/>
          <p:cNvSpPr txBox="1">
            <a:spLocks noChangeArrowheads="1"/>
          </p:cNvSpPr>
          <p:nvPr/>
        </p:nvSpPr>
        <p:spPr bwMode="auto">
          <a:xfrm>
            <a:off x="3131389" y="110738"/>
            <a:ext cx="5738076" cy="45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8305" tIns="29153" rIns="58305" bIns="29153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378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ВНЕШНЕГО КОНТРОЛЯ КАЧЕСТВА РАБОТЫ АУДИТОРСКИХ ОРГАНИЗАЦИЙ</a:t>
            </a:r>
            <a:endParaRPr lang="ru-RU" alt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96511" y="2762198"/>
            <a:ext cx="1844990" cy="439648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4" rIns="51428" bIns="25714" anchor="ctr"/>
          <a:lstStyle/>
          <a:p>
            <a:pPr algn="ctr" defTabSz="257175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</a:p>
          <a:p>
            <a:pPr algn="ctr" defTabSz="257175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комиссий</a:t>
            </a: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183692" y="3235450"/>
            <a:ext cx="1844167" cy="1070880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4" rIns="51428" bIns="25714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Совета по организации внешнего контроля качества работы  аудиторских организаций</a:t>
            </a: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204204" y="2086306"/>
            <a:ext cx="1844433" cy="650254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4" rIns="51428" bIns="25714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реестра организаций,</a:t>
            </a: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оказывающих услуги </a:t>
            </a:r>
            <a:b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обязательному аудиту</a:t>
            </a: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216203" y="598565"/>
            <a:ext cx="1843901" cy="1458000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4" rIns="51428" bIns="25714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нормативного правового регулирования аудиторской деятельности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66156" y="2762198"/>
            <a:ext cx="6841414" cy="439648"/>
          </a:xfrm>
          <a:prstGeom prst="roundRect">
            <a:avLst/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18 заседаний Контрольных  комиссий (Центральный аппарат – 6, УФК по Ростовской области  – 7, 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г. Москве – 1, УФК по Нижегородской области – 1, УФК по Краснодарскому краю – 3, УФК по Московской области – 5)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66155" y="3235455"/>
            <a:ext cx="6841414" cy="1070880"/>
          </a:xfrm>
          <a:prstGeom prst="roundRect">
            <a:avLst/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just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4 заседания Совета ВККР АО,  на которых рассмотрены актуальные вопросы осуществления ВККР  АО  </a:t>
            </a:r>
          </a:p>
          <a:p>
            <a:pPr algn="just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Совете ВККР АО созданы и осуществляют деятельность три рабочие группы</a:t>
            </a:r>
          </a:p>
          <a:p>
            <a:pPr marL="128588" indent="-128588" algn="just" defTabSz="914378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по подготовке классификатора нарушений (совместно с представителями СРО аудиторов)</a:t>
            </a:r>
          </a:p>
          <a:p>
            <a:pPr marL="128588" indent="-128588" algn="just" defTabSz="914378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по вопросам вовлеченности аудиторских организаций в предстоящую оценку ФАТФ и соблюдения ими требований Федерального закона от 7 августа 2001 г. № 115-ФЗ (совместно с представителями Минфина России, Росфинмониторинга и СРО аудиторов) </a:t>
            </a:r>
          </a:p>
          <a:p>
            <a:pPr marL="128588" indent="-128588" algn="just" defTabSz="914378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по обобщению правоприменительной практики и осуществлению методологической работы в рамках оказания аудиторских услуг, пользователем которых является Росимущество (совместно с представителями Росимущества и СРО аудиторов)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66154" y="2116106"/>
            <a:ext cx="6841414" cy="610763"/>
          </a:xfrm>
          <a:prstGeom prst="roundRect">
            <a:avLst/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организаций,   оказывающих в 2017 году  услуги по проведению обязательного аудита бухгалтерской (финансовой)  отчетности, включены 287 аудиторских организаций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66154" y="591677"/>
            <a:ext cx="6841414" cy="1478132"/>
          </a:xfrm>
          <a:prstGeom prst="roundRect">
            <a:avLst/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7969" y="582057"/>
            <a:ext cx="3951454" cy="1476985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marL="2381" algn="just" defTabSz="685800">
              <a:tabLst>
                <a:tab pos="2288381" algn="l"/>
                <a:tab pos="2488406" algn="l"/>
              </a:tabLst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</a:p>
          <a:p>
            <a:pPr marL="130969" indent="-128588" algn="just" defTabSz="685800">
              <a:buFont typeface="Wingdings" panose="05000000000000000000" pitchFamily="2" charset="2"/>
              <a:buChar char="ü"/>
              <a:tabLst>
                <a:tab pos="2288381" algn="l"/>
                <a:tab pos="2488406" algn="l"/>
              </a:tabLst>
              <a:defRPr/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Федеральный закон «Об аудиторской деятельности» в части создания информационной системы регулирования аудиторской деятельности; комплексного реформирования аудиторской деятельности и передачи полномочий Банку России; по установлению обязанности прохождения ВККР для включенных в планы проверок аудиторских организаций, уклоняющихся от прохождения планового контроля и при вынесении меры воздействия в виде предписания о приостановлении членства в СРО</a:t>
            </a:r>
          </a:p>
          <a:p>
            <a:pPr marL="130969" indent="-128588" algn="just" defTabSz="685800">
              <a:buFont typeface="Wingdings" panose="05000000000000000000" pitchFamily="2" charset="2"/>
              <a:buChar char="ü"/>
              <a:tabLst>
                <a:tab pos="2288381" algn="l"/>
                <a:tab pos="2488406" algn="l"/>
              </a:tabLst>
              <a:defRPr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ужесточении ответственности за выдачу заведомо ложного аудиторского заключения и оказание аудиторских услуг ненадлежащего качества </a:t>
            </a:r>
            <a:b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(КоАП РФ и УК РФ)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92391" y="633928"/>
            <a:ext cx="2743090" cy="1350057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marL="2381" algn="just" defTabSz="685800">
              <a:tabLst>
                <a:tab pos="2288381" algn="l"/>
                <a:tab pos="2488406" algn="l"/>
              </a:tabLst>
              <a:defRPr/>
            </a:pPr>
            <a:r>
              <a:rPr lang="ru-RU" alt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</a:p>
          <a:p>
            <a:pPr marL="130969" indent="-128588" algn="just" defTabSz="685800">
              <a:buFont typeface="Wingdings" panose="05000000000000000000" pitchFamily="2" charset="2"/>
              <a:buChar char="ü"/>
              <a:tabLst>
                <a:tab pos="2288381" algn="l"/>
                <a:tab pos="2488406" algn="l"/>
              </a:tabLst>
              <a:defRPr/>
            </a:pPr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Стратегии развития аудиторской деятельности</a:t>
            </a:r>
          </a:p>
          <a:p>
            <a:pPr marL="130969" indent="-128588" algn="just" defTabSz="685800">
              <a:buFont typeface="Wingdings" panose="05000000000000000000" pitchFamily="2" charset="2"/>
              <a:buChar char="ü"/>
              <a:tabLst>
                <a:tab pos="2288381" algn="l"/>
                <a:tab pos="2488406" algn="l"/>
              </a:tabLst>
              <a:defRPr/>
            </a:pPr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применения мер воздействия </a:t>
            </a:r>
          </a:p>
          <a:p>
            <a:pPr marL="130969" indent="-128588" algn="just" defTabSz="685800">
              <a:buFont typeface="Wingdings" panose="05000000000000000000" pitchFamily="2" charset="2"/>
              <a:buChar char="ü"/>
              <a:tabLst>
                <a:tab pos="2288381" algn="l"/>
                <a:tab pos="2488406" algn="l"/>
              </a:tabLst>
              <a:defRPr/>
            </a:pPr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внесению изменений в Административный регламент исполнения государственной функции по ВККР АО</a:t>
            </a:r>
          </a:p>
          <a:p>
            <a:pPr marL="130969" indent="-128588" algn="just" defTabSz="685800">
              <a:buFont typeface="Wingdings" panose="05000000000000000000" pitchFamily="2" charset="2"/>
              <a:buChar char="ü"/>
              <a:tabLst>
                <a:tab pos="2288381" algn="l"/>
                <a:tab pos="2488406" algn="l"/>
              </a:tabLst>
              <a:defRPr/>
            </a:pPr>
            <a:r>
              <a:rPr lang="ru-RU" alt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порядка и формы уведомления о начале оказания услуг по проведению обязательного аудита организаций, указанных в ч. 3 ст. 5 Федерального закона «Об аудиторской деятельности»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83693" y="4336983"/>
            <a:ext cx="1844990" cy="704578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4" rIns="51428" bIns="25714" anchor="ctr"/>
          <a:lstStyle/>
          <a:p>
            <a:pPr algn="ctr" defTabSz="257175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66155" y="4339318"/>
            <a:ext cx="6769325" cy="702238"/>
          </a:xfrm>
          <a:prstGeom prst="roundRect">
            <a:avLst/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заседании Международного форума независимых регуляторов аудиторской деятельности (IFIAR), направление отчета в</a:t>
            </a:r>
            <a:r>
              <a:rPr lang="en-US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IFIAR 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контроле качества аудиторской деятельности</a:t>
            </a:r>
            <a:r>
              <a:rPr lang="en-US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8588" indent="-128588" algn="just"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по подготовке Соглашения о гармонизации аудиторской деятельности на территории </a:t>
            </a:r>
            <a:r>
              <a:rPr lang="ru-RU" sz="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ЕврАзЭС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сравнительного анализа обязательных требований и контрольно-надзорных функций с лучшими аналогичными международными практиками в сфере аудиторской деятельности (включая опыт стран ОЭСР)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806784" y="4892004"/>
            <a:ext cx="337221" cy="273844"/>
          </a:xfrm>
        </p:spPr>
        <p:txBody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09192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" y="36335"/>
            <a:ext cx="9144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extBox 101"/>
          <p:cNvSpPr txBox="1">
            <a:spLocks noChangeArrowheads="1"/>
          </p:cNvSpPr>
          <p:nvPr/>
        </p:nvSpPr>
        <p:spPr bwMode="auto">
          <a:xfrm>
            <a:off x="3233038" y="258847"/>
            <a:ext cx="5615431" cy="27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8305" tIns="29153" rIns="58305" bIns="29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 ДЕЯТЕЛЬНОСТИ НА 2018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5060" y="881206"/>
            <a:ext cx="7864789" cy="433585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5" tIns="29153" rIns="58305" bIns="29153" anchor="ctr"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запланированных мероприятий Стратегической карты на 2018 год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5060" y="1979985"/>
            <a:ext cx="7869879" cy="531162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5" tIns="29153" rIns="58305" bIns="29153" anchor="ctr"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нормативной правовой базы в целях уменьшения количества недобросовестных участников рынка аудиторских услуг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5060" y="1404419"/>
            <a:ext cx="7834594" cy="48593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5" tIns="29153" rIns="58305" bIns="29153" anchor="ctr"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качества и результативности ВККР АО на высоком уровне, в том числе посредством применения риск-ориентированного подхода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5060" y="2581433"/>
            <a:ext cx="7869879" cy="48593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5" tIns="29153" rIns="58305" bIns="29153" anchor="ctr"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взаимодействия с органами государственной власти и СРО аудиторов по вопросам внешнего контроля качества работы аудиторских организаций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94935" y="3137658"/>
            <a:ext cx="7868847" cy="845930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5" tIns="29153" rIns="58305" bIns="29153" anchor="ctr"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регуляторами стран Евразийского экономического союза, Международным форумом независимых регуляторов аудиторской деятельности (IFIAR), изучение  международного опыта и внедрение ведущих достижений зарубежной практики в области внешнего контроля качества аудиторской деятельности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94935" y="4053874"/>
            <a:ext cx="7864789" cy="490308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5" tIns="29153" rIns="58305" bIns="29153" anchor="ctr"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решения Первого заместителя Председателя Правительства Российской Федерации </a:t>
            </a:r>
            <a:br>
              <a:rPr lang="ru-RU" sz="1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И.И. Шувалова в части обеспечения передачи контрольно-надзорных полномочий Банку России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65508" y="4854758"/>
            <a:ext cx="378493" cy="273844"/>
          </a:xfrm>
        </p:spPr>
        <p:txBody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grpSp>
        <p:nvGrpSpPr>
          <p:cNvPr id="177" name="Группа 143">
            <a:extLst>
              <a:ext uri="{FF2B5EF4-FFF2-40B4-BE49-F238E27FC236}">
                <a16:creationId xmlns:a16="http://schemas.microsoft.com/office/drawing/2014/main" xmlns="" id="{53F808DF-9DD4-4B97-A6C8-4C235F9399FF}"/>
              </a:ext>
            </a:extLst>
          </p:cNvPr>
          <p:cNvGrpSpPr/>
          <p:nvPr/>
        </p:nvGrpSpPr>
        <p:grpSpPr>
          <a:xfrm>
            <a:off x="385267" y="864283"/>
            <a:ext cx="535799" cy="456245"/>
            <a:chOff x="1279869" y="1230573"/>
            <a:chExt cx="523052" cy="625749"/>
          </a:xfrm>
          <a:solidFill>
            <a:srgbClr val="8497B0"/>
          </a:solidFill>
        </p:grpSpPr>
        <p:cxnSp>
          <p:nvCxnSpPr>
            <p:cNvPr id="178" name="Прямая со стрелкой 177">
              <a:extLst>
                <a:ext uri="{FF2B5EF4-FFF2-40B4-BE49-F238E27FC236}">
                  <a16:creationId xmlns:a16="http://schemas.microsoft.com/office/drawing/2014/main" xmlns="" id="{3A8C9349-3F9D-4075-BE11-7BE56F18626F}"/>
                </a:ext>
              </a:extLst>
            </p:cNvPr>
            <p:cNvCxnSpPr/>
            <p:nvPr/>
          </p:nvCxnSpPr>
          <p:spPr bwMode="auto">
            <a:xfrm flipV="1">
              <a:off x="1503773" y="1621870"/>
              <a:ext cx="43570" cy="39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xmlns="" id="{084C81FF-D4D5-45B4-A094-E91F31F04DB6}"/>
                </a:ext>
              </a:extLst>
            </p:cNvPr>
            <p:cNvSpPr/>
            <p:nvPr/>
          </p:nvSpPr>
          <p:spPr bwMode="auto">
            <a:xfrm>
              <a:off x="1365008" y="1366387"/>
              <a:ext cx="234841" cy="234973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180" name="Группа 109">
              <a:extLst>
                <a:ext uri="{FF2B5EF4-FFF2-40B4-BE49-F238E27FC236}">
                  <a16:creationId xmlns:a16="http://schemas.microsoft.com/office/drawing/2014/main" xmlns="" id="{B848D6B0-9F5C-4BE0-B3AA-B1700B38146F}"/>
                </a:ext>
              </a:extLst>
            </p:cNvPr>
            <p:cNvGrpSpPr/>
            <p:nvPr/>
          </p:nvGrpSpPr>
          <p:grpSpPr>
            <a:xfrm>
              <a:off x="1279869" y="1230573"/>
              <a:ext cx="523052" cy="625749"/>
              <a:chOff x="1279869" y="1230573"/>
              <a:chExt cx="523052" cy="625749"/>
            </a:xfrm>
            <a:grpFill/>
          </p:grpSpPr>
          <p:sp>
            <p:nvSpPr>
              <p:cNvPr id="181" name="Прямоугольник 180">
                <a:extLst>
                  <a:ext uri="{FF2B5EF4-FFF2-40B4-BE49-F238E27FC236}">
                    <a16:creationId xmlns:a16="http://schemas.microsoft.com/office/drawing/2014/main" xmlns="" id="{5F0DC443-D6AA-421B-A7CE-CE9EC61A309B}"/>
                  </a:ext>
                </a:extLst>
              </p:cNvPr>
              <p:cNvSpPr/>
              <p:nvPr/>
            </p:nvSpPr>
            <p:spPr bwMode="auto">
              <a:xfrm>
                <a:off x="1279869" y="1230573"/>
                <a:ext cx="523052" cy="62574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751" tIns="38876" rIns="77751" bIns="38876" anchor="ctr"/>
              <a:lstStyle/>
              <a:p>
                <a:pPr defTabSz="685800" fontAlgn="base">
                  <a:lnSpc>
                    <a:spcPts val="975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800" dirty="0">
                  <a:solidFill>
                    <a:prstClr val="white"/>
                  </a:solidFill>
                  <a:latin typeface="Open Sans Condensed" pitchFamily="34" charset="0"/>
                  <a:ea typeface="Open Sans Condensed Light" pitchFamily="34" charset="0"/>
                  <a:cs typeface="Open Sans Condensed Light" pitchFamily="34" charset="0"/>
                </a:endParaRPr>
              </a:p>
            </p:txBody>
          </p:sp>
          <p:cxnSp>
            <p:nvCxnSpPr>
              <p:cNvPr id="183" name="Прямая со стрелкой 182">
                <a:extLst>
                  <a:ext uri="{FF2B5EF4-FFF2-40B4-BE49-F238E27FC236}">
                    <a16:creationId xmlns:a16="http://schemas.microsoft.com/office/drawing/2014/main" xmlns="" id="{E51BD6C3-AA6D-49CA-BCE8-51A939E728F7}"/>
                  </a:ext>
                </a:extLst>
              </p:cNvPr>
              <p:cNvCxnSpPr/>
              <p:nvPr/>
            </p:nvCxnSpPr>
            <p:spPr bwMode="auto">
              <a:xfrm flipV="1">
                <a:off x="1567448" y="1621789"/>
                <a:ext cx="43570" cy="38"/>
              </a:xfrm>
              <a:prstGeom prst="straightConnector1">
                <a:avLst/>
              </a:prstGeom>
              <a:grpFill/>
              <a:ln w="25400">
                <a:solidFill>
                  <a:schemeClr val="bg1"/>
                </a:solidFill>
                <a:tailEnd type="arrow"/>
              </a:ln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5" name="Группа 143">
            <a:extLst>
              <a:ext uri="{FF2B5EF4-FFF2-40B4-BE49-F238E27FC236}">
                <a16:creationId xmlns:a16="http://schemas.microsoft.com/office/drawing/2014/main" xmlns="" id="{413A15BC-BC78-46B1-9CD0-090B74252133}"/>
              </a:ext>
            </a:extLst>
          </p:cNvPr>
          <p:cNvGrpSpPr/>
          <p:nvPr/>
        </p:nvGrpSpPr>
        <p:grpSpPr>
          <a:xfrm>
            <a:off x="385267" y="1434035"/>
            <a:ext cx="535799" cy="456245"/>
            <a:chOff x="1279869" y="1230573"/>
            <a:chExt cx="523052" cy="625749"/>
          </a:xfrm>
          <a:solidFill>
            <a:srgbClr val="8497B0"/>
          </a:solidFill>
        </p:grpSpPr>
        <p:cxnSp>
          <p:nvCxnSpPr>
            <p:cNvPr id="186" name="Прямая со стрелкой 185">
              <a:extLst>
                <a:ext uri="{FF2B5EF4-FFF2-40B4-BE49-F238E27FC236}">
                  <a16:creationId xmlns:a16="http://schemas.microsoft.com/office/drawing/2014/main" xmlns="" id="{38820039-5121-43F4-AA9C-759A34290F2B}"/>
                </a:ext>
              </a:extLst>
            </p:cNvPr>
            <p:cNvCxnSpPr/>
            <p:nvPr/>
          </p:nvCxnSpPr>
          <p:spPr bwMode="auto">
            <a:xfrm flipV="1">
              <a:off x="1503773" y="1621870"/>
              <a:ext cx="43570" cy="39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Овал 186">
              <a:extLst>
                <a:ext uri="{FF2B5EF4-FFF2-40B4-BE49-F238E27FC236}">
                  <a16:creationId xmlns:a16="http://schemas.microsoft.com/office/drawing/2014/main" xmlns="" id="{DF9EC0A5-053D-43D6-AAC8-C09BA39CBEE6}"/>
                </a:ext>
              </a:extLst>
            </p:cNvPr>
            <p:cNvSpPr/>
            <p:nvPr/>
          </p:nvSpPr>
          <p:spPr bwMode="auto">
            <a:xfrm>
              <a:off x="1365008" y="1366387"/>
              <a:ext cx="234841" cy="234973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188" name="Группа 109">
              <a:extLst>
                <a:ext uri="{FF2B5EF4-FFF2-40B4-BE49-F238E27FC236}">
                  <a16:creationId xmlns:a16="http://schemas.microsoft.com/office/drawing/2014/main" xmlns="" id="{C1A54CC5-CC42-4C5C-B480-D48F66C3E3E3}"/>
                </a:ext>
              </a:extLst>
            </p:cNvPr>
            <p:cNvGrpSpPr/>
            <p:nvPr/>
          </p:nvGrpSpPr>
          <p:grpSpPr>
            <a:xfrm>
              <a:off x="1279869" y="1230573"/>
              <a:ext cx="523052" cy="625749"/>
              <a:chOff x="1279869" y="1230573"/>
              <a:chExt cx="523052" cy="625749"/>
            </a:xfrm>
            <a:grpFill/>
          </p:grpSpPr>
          <p:sp>
            <p:nvSpPr>
              <p:cNvPr id="189" name="Прямоугольник 188">
                <a:extLst>
                  <a:ext uri="{FF2B5EF4-FFF2-40B4-BE49-F238E27FC236}">
                    <a16:creationId xmlns:a16="http://schemas.microsoft.com/office/drawing/2014/main" xmlns="" id="{C8B5AAF0-F383-47FB-A87A-CA6887670180}"/>
                  </a:ext>
                </a:extLst>
              </p:cNvPr>
              <p:cNvSpPr/>
              <p:nvPr/>
            </p:nvSpPr>
            <p:spPr bwMode="auto">
              <a:xfrm>
                <a:off x="1279869" y="1230573"/>
                <a:ext cx="523052" cy="62574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751" tIns="38876" rIns="77751" bIns="38876" anchor="ctr"/>
              <a:lstStyle/>
              <a:p>
                <a:pPr defTabSz="685800" fontAlgn="base">
                  <a:lnSpc>
                    <a:spcPts val="975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800" dirty="0">
                  <a:solidFill>
                    <a:prstClr val="white"/>
                  </a:solidFill>
                  <a:latin typeface="Open Sans Condensed" pitchFamily="34" charset="0"/>
                  <a:ea typeface="Open Sans Condensed Light" pitchFamily="34" charset="0"/>
                  <a:cs typeface="Open Sans Condensed Light" pitchFamily="34" charset="0"/>
                </a:endParaRPr>
              </a:p>
            </p:txBody>
          </p:sp>
          <p:cxnSp>
            <p:nvCxnSpPr>
              <p:cNvPr id="191" name="Прямая со стрелкой 190">
                <a:extLst>
                  <a:ext uri="{FF2B5EF4-FFF2-40B4-BE49-F238E27FC236}">
                    <a16:creationId xmlns:a16="http://schemas.microsoft.com/office/drawing/2014/main" xmlns="" id="{077E2871-A8A9-492E-8BC1-54204A0863D3}"/>
                  </a:ext>
                </a:extLst>
              </p:cNvPr>
              <p:cNvCxnSpPr/>
              <p:nvPr/>
            </p:nvCxnSpPr>
            <p:spPr bwMode="auto">
              <a:xfrm flipV="1">
                <a:off x="1567448" y="1621789"/>
                <a:ext cx="43570" cy="38"/>
              </a:xfrm>
              <a:prstGeom prst="straightConnector1">
                <a:avLst/>
              </a:prstGeom>
              <a:grpFill/>
              <a:ln w="25400">
                <a:solidFill>
                  <a:schemeClr val="bg1"/>
                </a:solidFill>
                <a:tailEnd type="arrow"/>
              </a:ln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3" name="Группа 143">
            <a:extLst>
              <a:ext uri="{FF2B5EF4-FFF2-40B4-BE49-F238E27FC236}">
                <a16:creationId xmlns:a16="http://schemas.microsoft.com/office/drawing/2014/main" xmlns="" id="{9D14A7C7-8DDA-4CAD-93A5-0CC861911981}"/>
              </a:ext>
            </a:extLst>
          </p:cNvPr>
          <p:cNvGrpSpPr/>
          <p:nvPr/>
        </p:nvGrpSpPr>
        <p:grpSpPr>
          <a:xfrm>
            <a:off x="385267" y="1979986"/>
            <a:ext cx="535799" cy="531162"/>
            <a:chOff x="1279869" y="1230573"/>
            <a:chExt cx="523052" cy="625749"/>
          </a:xfrm>
          <a:solidFill>
            <a:srgbClr val="8497B0"/>
          </a:solidFill>
        </p:grpSpPr>
        <p:cxnSp>
          <p:nvCxnSpPr>
            <p:cNvPr id="194" name="Прямая со стрелкой 193">
              <a:extLst>
                <a:ext uri="{FF2B5EF4-FFF2-40B4-BE49-F238E27FC236}">
                  <a16:creationId xmlns:a16="http://schemas.microsoft.com/office/drawing/2014/main" xmlns="" id="{994A00BE-6355-430D-8579-84BCA31C313E}"/>
                </a:ext>
              </a:extLst>
            </p:cNvPr>
            <p:cNvCxnSpPr/>
            <p:nvPr/>
          </p:nvCxnSpPr>
          <p:spPr bwMode="auto">
            <a:xfrm flipV="1">
              <a:off x="1503773" y="1621870"/>
              <a:ext cx="43570" cy="39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Овал 194">
              <a:extLst>
                <a:ext uri="{FF2B5EF4-FFF2-40B4-BE49-F238E27FC236}">
                  <a16:creationId xmlns:a16="http://schemas.microsoft.com/office/drawing/2014/main" xmlns="" id="{5A89FF3C-2BD8-49BB-BB3C-881AE2E268B3}"/>
                </a:ext>
              </a:extLst>
            </p:cNvPr>
            <p:cNvSpPr/>
            <p:nvPr/>
          </p:nvSpPr>
          <p:spPr bwMode="auto">
            <a:xfrm>
              <a:off x="1365008" y="1366387"/>
              <a:ext cx="234841" cy="234973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196" name="Группа 109">
              <a:extLst>
                <a:ext uri="{FF2B5EF4-FFF2-40B4-BE49-F238E27FC236}">
                  <a16:creationId xmlns:a16="http://schemas.microsoft.com/office/drawing/2014/main" xmlns="" id="{05E77F49-0B65-4DC0-81CD-BD06466FF46D}"/>
                </a:ext>
              </a:extLst>
            </p:cNvPr>
            <p:cNvGrpSpPr/>
            <p:nvPr/>
          </p:nvGrpSpPr>
          <p:grpSpPr>
            <a:xfrm>
              <a:off x="1279869" y="1230573"/>
              <a:ext cx="523052" cy="625749"/>
              <a:chOff x="1279869" y="1230573"/>
              <a:chExt cx="523052" cy="625749"/>
            </a:xfrm>
            <a:grpFill/>
          </p:grpSpPr>
          <p:sp>
            <p:nvSpPr>
              <p:cNvPr id="197" name="Прямоугольник 196">
                <a:extLst>
                  <a:ext uri="{FF2B5EF4-FFF2-40B4-BE49-F238E27FC236}">
                    <a16:creationId xmlns:a16="http://schemas.microsoft.com/office/drawing/2014/main" xmlns="" id="{F1C6F367-2F42-4947-8F30-529A0E722DB5}"/>
                  </a:ext>
                </a:extLst>
              </p:cNvPr>
              <p:cNvSpPr/>
              <p:nvPr/>
            </p:nvSpPr>
            <p:spPr bwMode="auto">
              <a:xfrm>
                <a:off x="1279869" y="1230573"/>
                <a:ext cx="523052" cy="62574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751" tIns="38876" rIns="77751" bIns="38876" anchor="ctr"/>
              <a:lstStyle/>
              <a:p>
                <a:pPr defTabSz="685800" fontAlgn="base">
                  <a:lnSpc>
                    <a:spcPts val="975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800" dirty="0">
                  <a:solidFill>
                    <a:prstClr val="white"/>
                  </a:solidFill>
                  <a:latin typeface="Open Sans Condensed" pitchFamily="34" charset="0"/>
                  <a:ea typeface="Open Sans Condensed Light" pitchFamily="34" charset="0"/>
                  <a:cs typeface="Open Sans Condensed Light" pitchFamily="34" charset="0"/>
                </a:endParaRPr>
              </a:p>
            </p:txBody>
          </p:sp>
          <p:grpSp>
            <p:nvGrpSpPr>
              <p:cNvPr id="198" name="Группа 107">
                <a:extLst>
                  <a:ext uri="{FF2B5EF4-FFF2-40B4-BE49-F238E27FC236}">
                    <a16:creationId xmlns:a16="http://schemas.microsoft.com/office/drawing/2014/main" xmlns="" id="{69C87392-16E3-4C21-A960-BC4FE54200F8}"/>
                  </a:ext>
                </a:extLst>
              </p:cNvPr>
              <p:cNvGrpSpPr/>
              <p:nvPr/>
            </p:nvGrpSpPr>
            <p:grpSpPr>
              <a:xfrm>
                <a:off x="1419354" y="1415685"/>
                <a:ext cx="218155" cy="255521"/>
                <a:chOff x="1419354" y="1415685"/>
                <a:chExt cx="218155" cy="255521"/>
              </a:xfrm>
              <a:grpFill/>
            </p:grpSpPr>
            <p:cxnSp>
              <p:nvCxnSpPr>
                <p:cNvPr id="199" name="Прямая со стрелкой 198">
                  <a:extLst>
                    <a:ext uri="{FF2B5EF4-FFF2-40B4-BE49-F238E27FC236}">
                      <a16:creationId xmlns:a16="http://schemas.microsoft.com/office/drawing/2014/main" xmlns="" id="{97DD139B-F8D8-43F2-B0E6-D0ECAEEC873B}"/>
                    </a:ext>
                  </a:extLst>
                </p:cNvPr>
                <p:cNvCxnSpPr/>
                <p:nvPr/>
              </p:nvCxnSpPr>
              <p:spPr bwMode="auto">
                <a:xfrm flipV="1">
                  <a:off x="1567448" y="1621790"/>
                  <a:ext cx="43570" cy="39"/>
                </a:xfrm>
                <a:prstGeom prst="straightConnector1">
                  <a:avLst/>
                </a:prstGeom>
                <a:grpFill/>
                <a:ln w="25400">
                  <a:solidFill>
                    <a:schemeClr val="bg1"/>
                  </a:solidFill>
                  <a:tailEnd type="arrow"/>
                </a:ln>
                <a:scene3d>
                  <a:camera prst="orthographicFront"/>
                  <a:lightRig rig="threePt" dir="t"/>
                </a:scene3d>
                <a:sp3d>
                  <a:bevelT/>
                  <a:bevelB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Овал 199">
                  <a:extLst>
                    <a:ext uri="{FF2B5EF4-FFF2-40B4-BE49-F238E27FC236}">
                      <a16:creationId xmlns:a16="http://schemas.microsoft.com/office/drawing/2014/main" xmlns="" id="{F802A356-80C2-404E-99EC-01F3DBE142EF}"/>
                    </a:ext>
                  </a:extLst>
                </p:cNvPr>
                <p:cNvSpPr/>
                <p:nvPr/>
              </p:nvSpPr>
              <p:spPr bwMode="auto">
                <a:xfrm>
                  <a:off x="1419354" y="1415685"/>
                  <a:ext cx="218155" cy="255521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4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201" name="Группа 143">
            <a:extLst>
              <a:ext uri="{FF2B5EF4-FFF2-40B4-BE49-F238E27FC236}">
                <a16:creationId xmlns:a16="http://schemas.microsoft.com/office/drawing/2014/main" xmlns="" id="{B1486ADD-F7BC-4015-B43C-ED09580AEEC3}"/>
              </a:ext>
            </a:extLst>
          </p:cNvPr>
          <p:cNvGrpSpPr/>
          <p:nvPr/>
        </p:nvGrpSpPr>
        <p:grpSpPr>
          <a:xfrm>
            <a:off x="375597" y="2581432"/>
            <a:ext cx="535799" cy="485939"/>
            <a:chOff x="1279869" y="1191057"/>
            <a:chExt cx="523052" cy="665265"/>
          </a:xfrm>
          <a:solidFill>
            <a:srgbClr val="8497B0"/>
          </a:solidFill>
        </p:grpSpPr>
        <p:cxnSp>
          <p:nvCxnSpPr>
            <p:cNvPr id="202" name="Прямая со стрелкой 201">
              <a:extLst>
                <a:ext uri="{FF2B5EF4-FFF2-40B4-BE49-F238E27FC236}">
                  <a16:creationId xmlns:a16="http://schemas.microsoft.com/office/drawing/2014/main" xmlns="" id="{2652DE94-75B2-43D6-AE80-B129EF4B0C6E}"/>
                </a:ext>
              </a:extLst>
            </p:cNvPr>
            <p:cNvCxnSpPr/>
            <p:nvPr/>
          </p:nvCxnSpPr>
          <p:spPr bwMode="auto">
            <a:xfrm flipV="1">
              <a:off x="1503773" y="1621870"/>
              <a:ext cx="43570" cy="39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Овал 202">
              <a:extLst>
                <a:ext uri="{FF2B5EF4-FFF2-40B4-BE49-F238E27FC236}">
                  <a16:creationId xmlns:a16="http://schemas.microsoft.com/office/drawing/2014/main" xmlns="" id="{134B247C-1EB1-4E18-A10A-3D7781B76220}"/>
                </a:ext>
              </a:extLst>
            </p:cNvPr>
            <p:cNvSpPr/>
            <p:nvPr/>
          </p:nvSpPr>
          <p:spPr bwMode="auto">
            <a:xfrm>
              <a:off x="1365008" y="1366387"/>
              <a:ext cx="234841" cy="234973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204" name="Группа 109">
              <a:extLst>
                <a:ext uri="{FF2B5EF4-FFF2-40B4-BE49-F238E27FC236}">
                  <a16:creationId xmlns:a16="http://schemas.microsoft.com/office/drawing/2014/main" xmlns="" id="{D2753C8B-4731-42FF-9DB0-266FE5BFF904}"/>
                </a:ext>
              </a:extLst>
            </p:cNvPr>
            <p:cNvGrpSpPr/>
            <p:nvPr/>
          </p:nvGrpSpPr>
          <p:grpSpPr>
            <a:xfrm>
              <a:off x="1279869" y="1191057"/>
              <a:ext cx="523052" cy="665265"/>
              <a:chOff x="1279869" y="1191057"/>
              <a:chExt cx="523052" cy="665265"/>
            </a:xfrm>
            <a:grpFill/>
          </p:grpSpPr>
          <p:sp>
            <p:nvSpPr>
              <p:cNvPr id="205" name="Прямоугольник 204">
                <a:extLst>
                  <a:ext uri="{FF2B5EF4-FFF2-40B4-BE49-F238E27FC236}">
                    <a16:creationId xmlns:a16="http://schemas.microsoft.com/office/drawing/2014/main" xmlns="" id="{9837F5E1-F7E1-4733-BB04-613DA11BC801}"/>
                  </a:ext>
                </a:extLst>
              </p:cNvPr>
              <p:cNvSpPr/>
              <p:nvPr/>
            </p:nvSpPr>
            <p:spPr bwMode="auto">
              <a:xfrm>
                <a:off x="1279869" y="1191057"/>
                <a:ext cx="523052" cy="665265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751" tIns="38876" rIns="77751" bIns="38876" anchor="ctr"/>
              <a:lstStyle/>
              <a:p>
                <a:pPr defTabSz="685800" fontAlgn="base">
                  <a:lnSpc>
                    <a:spcPts val="975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800" dirty="0">
                  <a:solidFill>
                    <a:prstClr val="white"/>
                  </a:solidFill>
                  <a:latin typeface="Open Sans Condensed" pitchFamily="34" charset="0"/>
                  <a:ea typeface="Open Sans Condensed Light" pitchFamily="34" charset="0"/>
                  <a:cs typeface="Open Sans Condensed Light" pitchFamily="34" charset="0"/>
                </a:endParaRPr>
              </a:p>
            </p:txBody>
          </p:sp>
          <p:cxnSp>
            <p:nvCxnSpPr>
              <p:cNvPr id="207" name="Прямая со стрелкой 206">
                <a:extLst>
                  <a:ext uri="{FF2B5EF4-FFF2-40B4-BE49-F238E27FC236}">
                    <a16:creationId xmlns:a16="http://schemas.microsoft.com/office/drawing/2014/main" xmlns="" id="{2DFA7B07-1454-4FDB-B7E5-BBF24F09A942}"/>
                  </a:ext>
                </a:extLst>
              </p:cNvPr>
              <p:cNvCxnSpPr/>
              <p:nvPr/>
            </p:nvCxnSpPr>
            <p:spPr bwMode="auto">
              <a:xfrm flipV="1">
                <a:off x="1567448" y="1621789"/>
                <a:ext cx="43570" cy="38"/>
              </a:xfrm>
              <a:prstGeom prst="straightConnector1">
                <a:avLst/>
              </a:prstGeom>
              <a:grpFill/>
              <a:ln w="25400">
                <a:solidFill>
                  <a:schemeClr val="bg1"/>
                </a:solidFill>
                <a:tailEnd type="arrow"/>
              </a:ln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7" name="Группа 143">
            <a:extLst>
              <a:ext uri="{FF2B5EF4-FFF2-40B4-BE49-F238E27FC236}">
                <a16:creationId xmlns:a16="http://schemas.microsoft.com/office/drawing/2014/main" xmlns="" id="{028CB880-FE3F-465D-9D48-F0C4334349C8}"/>
              </a:ext>
            </a:extLst>
          </p:cNvPr>
          <p:cNvGrpSpPr/>
          <p:nvPr/>
        </p:nvGrpSpPr>
        <p:grpSpPr>
          <a:xfrm>
            <a:off x="365895" y="4070904"/>
            <a:ext cx="535799" cy="456245"/>
            <a:chOff x="1279869" y="1230573"/>
            <a:chExt cx="523052" cy="625749"/>
          </a:xfrm>
          <a:solidFill>
            <a:srgbClr val="8497B0"/>
          </a:solidFill>
        </p:grpSpPr>
        <p:cxnSp>
          <p:nvCxnSpPr>
            <p:cNvPr id="218" name="Прямая со стрелкой 217">
              <a:extLst>
                <a:ext uri="{FF2B5EF4-FFF2-40B4-BE49-F238E27FC236}">
                  <a16:creationId xmlns:a16="http://schemas.microsoft.com/office/drawing/2014/main" xmlns="" id="{C9EEF909-BECC-4413-B07A-3F97FEAC94D6}"/>
                </a:ext>
              </a:extLst>
            </p:cNvPr>
            <p:cNvCxnSpPr/>
            <p:nvPr/>
          </p:nvCxnSpPr>
          <p:spPr bwMode="auto">
            <a:xfrm flipV="1">
              <a:off x="1503773" y="1621870"/>
              <a:ext cx="43570" cy="39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Овал 218">
              <a:extLst>
                <a:ext uri="{FF2B5EF4-FFF2-40B4-BE49-F238E27FC236}">
                  <a16:creationId xmlns:a16="http://schemas.microsoft.com/office/drawing/2014/main" xmlns="" id="{4A89365B-25B4-4E20-9384-8E16AA1955BD}"/>
                </a:ext>
              </a:extLst>
            </p:cNvPr>
            <p:cNvSpPr/>
            <p:nvPr/>
          </p:nvSpPr>
          <p:spPr bwMode="auto">
            <a:xfrm>
              <a:off x="1365008" y="1366387"/>
              <a:ext cx="234841" cy="234973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220" name="Группа 109">
              <a:extLst>
                <a:ext uri="{FF2B5EF4-FFF2-40B4-BE49-F238E27FC236}">
                  <a16:creationId xmlns:a16="http://schemas.microsoft.com/office/drawing/2014/main" xmlns="" id="{3B5531D7-F3C5-4C50-BE23-CD1F43732AF9}"/>
                </a:ext>
              </a:extLst>
            </p:cNvPr>
            <p:cNvGrpSpPr/>
            <p:nvPr/>
          </p:nvGrpSpPr>
          <p:grpSpPr>
            <a:xfrm>
              <a:off x="1279869" y="1230573"/>
              <a:ext cx="523052" cy="625749"/>
              <a:chOff x="1279869" y="1230573"/>
              <a:chExt cx="523052" cy="625749"/>
            </a:xfrm>
            <a:grpFill/>
          </p:grpSpPr>
          <p:sp>
            <p:nvSpPr>
              <p:cNvPr id="221" name="Прямоугольник 220">
                <a:extLst>
                  <a:ext uri="{FF2B5EF4-FFF2-40B4-BE49-F238E27FC236}">
                    <a16:creationId xmlns:a16="http://schemas.microsoft.com/office/drawing/2014/main" xmlns="" id="{B053B855-03E9-429B-A1AF-DCD72EDEFBBB}"/>
                  </a:ext>
                </a:extLst>
              </p:cNvPr>
              <p:cNvSpPr/>
              <p:nvPr/>
            </p:nvSpPr>
            <p:spPr bwMode="auto">
              <a:xfrm>
                <a:off x="1279869" y="1230573"/>
                <a:ext cx="523052" cy="62574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751" tIns="38876" rIns="77751" bIns="38876" anchor="ctr"/>
              <a:lstStyle/>
              <a:p>
                <a:pPr defTabSz="685800" fontAlgn="base">
                  <a:lnSpc>
                    <a:spcPts val="975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800" dirty="0">
                  <a:solidFill>
                    <a:prstClr val="white"/>
                  </a:solidFill>
                  <a:latin typeface="Open Sans Condensed" pitchFamily="34" charset="0"/>
                  <a:ea typeface="Open Sans Condensed Light" pitchFamily="34" charset="0"/>
                  <a:cs typeface="Open Sans Condensed Light" pitchFamily="34" charset="0"/>
                </a:endParaRPr>
              </a:p>
            </p:txBody>
          </p:sp>
          <p:cxnSp>
            <p:nvCxnSpPr>
              <p:cNvPr id="223" name="Прямая со стрелкой 222">
                <a:extLst>
                  <a:ext uri="{FF2B5EF4-FFF2-40B4-BE49-F238E27FC236}">
                    <a16:creationId xmlns:a16="http://schemas.microsoft.com/office/drawing/2014/main" xmlns="" id="{6E6987B7-3E24-4068-8E83-78DFB8A5D583}"/>
                  </a:ext>
                </a:extLst>
              </p:cNvPr>
              <p:cNvCxnSpPr/>
              <p:nvPr/>
            </p:nvCxnSpPr>
            <p:spPr bwMode="auto">
              <a:xfrm flipV="1">
                <a:off x="1567448" y="1621789"/>
                <a:ext cx="43570" cy="38"/>
              </a:xfrm>
              <a:prstGeom prst="straightConnector1">
                <a:avLst/>
              </a:prstGeom>
              <a:grpFill/>
              <a:ln w="25400">
                <a:solidFill>
                  <a:schemeClr val="bg1"/>
                </a:solidFill>
                <a:tailEnd type="arrow"/>
              </a:ln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5" name="Группа 143">
            <a:extLst>
              <a:ext uri="{FF2B5EF4-FFF2-40B4-BE49-F238E27FC236}">
                <a16:creationId xmlns:a16="http://schemas.microsoft.com/office/drawing/2014/main" xmlns="" id="{5D48C377-1A85-48D2-943F-1EECA21B82D6}"/>
              </a:ext>
            </a:extLst>
          </p:cNvPr>
          <p:cNvGrpSpPr/>
          <p:nvPr/>
        </p:nvGrpSpPr>
        <p:grpSpPr>
          <a:xfrm>
            <a:off x="374945" y="3137659"/>
            <a:ext cx="546121" cy="845930"/>
            <a:chOff x="1279869" y="1230573"/>
            <a:chExt cx="523052" cy="625749"/>
          </a:xfrm>
          <a:solidFill>
            <a:srgbClr val="8497B0"/>
          </a:solidFill>
        </p:grpSpPr>
        <p:cxnSp>
          <p:nvCxnSpPr>
            <p:cNvPr id="226" name="Прямая со стрелкой 225">
              <a:extLst>
                <a:ext uri="{FF2B5EF4-FFF2-40B4-BE49-F238E27FC236}">
                  <a16:creationId xmlns:a16="http://schemas.microsoft.com/office/drawing/2014/main" xmlns="" id="{9F8B188D-18B4-4615-85E8-DF269AAD6B12}"/>
                </a:ext>
              </a:extLst>
            </p:cNvPr>
            <p:cNvCxnSpPr/>
            <p:nvPr/>
          </p:nvCxnSpPr>
          <p:spPr bwMode="auto">
            <a:xfrm flipV="1">
              <a:off x="1503773" y="1621870"/>
              <a:ext cx="43570" cy="39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Овал 226">
              <a:extLst>
                <a:ext uri="{FF2B5EF4-FFF2-40B4-BE49-F238E27FC236}">
                  <a16:creationId xmlns:a16="http://schemas.microsoft.com/office/drawing/2014/main" xmlns="" id="{414AF32A-9A83-43C7-A441-BCB7F194D88E}"/>
                </a:ext>
              </a:extLst>
            </p:cNvPr>
            <p:cNvSpPr/>
            <p:nvPr/>
          </p:nvSpPr>
          <p:spPr bwMode="auto">
            <a:xfrm>
              <a:off x="1365008" y="1366387"/>
              <a:ext cx="234841" cy="234973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228" name="Группа 109">
              <a:extLst>
                <a:ext uri="{FF2B5EF4-FFF2-40B4-BE49-F238E27FC236}">
                  <a16:creationId xmlns:a16="http://schemas.microsoft.com/office/drawing/2014/main" xmlns="" id="{2364CAE6-6D8B-4D20-AABD-64FC08250EBC}"/>
                </a:ext>
              </a:extLst>
            </p:cNvPr>
            <p:cNvGrpSpPr/>
            <p:nvPr/>
          </p:nvGrpSpPr>
          <p:grpSpPr>
            <a:xfrm>
              <a:off x="1279869" y="1230573"/>
              <a:ext cx="523052" cy="625749"/>
              <a:chOff x="1279869" y="1230573"/>
              <a:chExt cx="523052" cy="625749"/>
            </a:xfrm>
            <a:grpFill/>
          </p:grpSpPr>
          <p:sp>
            <p:nvSpPr>
              <p:cNvPr id="229" name="Прямоугольник 228">
                <a:extLst>
                  <a:ext uri="{FF2B5EF4-FFF2-40B4-BE49-F238E27FC236}">
                    <a16:creationId xmlns:a16="http://schemas.microsoft.com/office/drawing/2014/main" xmlns="" id="{449A6B86-95D4-45C1-8212-DB12F6347591}"/>
                  </a:ext>
                </a:extLst>
              </p:cNvPr>
              <p:cNvSpPr/>
              <p:nvPr/>
            </p:nvSpPr>
            <p:spPr bwMode="auto">
              <a:xfrm>
                <a:off x="1279869" y="1230573"/>
                <a:ext cx="523052" cy="62574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751" tIns="38876" rIns="77751" bIns="38876" anchor="ctr"/>
              <a:lstStyle/>
              <a:p>
                <a:pPr defTabSz="685800" fontAlgn="base">
                  <a:lnSpc>
                    <a:spcPts val="975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800" dirty="0">
                  <a:solidFill>
                    <a:prstClr val="white"/>
                  </a:solidFill>
                  <a:latin typeface="Open Sans Condensed" pitchFamily="34" charset="0"/>
                  <a:ea typeface="Open Sans Condensed Light" pitchFamily="34" charset="0"/>
                  <a:cs typeface="Open Sans Condensed Light" pitchFamily="34" charset="0"/>
                </a:endParaRPr>
              </a:p>
            </p:txBody>
          </p:sp>
          <p:cxnSp>
            <p:nvCxnSpPr>
              <p:cNvPr id="231" name="Прямая со стрелкой 230">
                <a:extLst>
                  <a:ext uri="{FF2B5EF4-FFF2-40B4-BE49-F238E27FC236}">
                    <a16:creationId xmlns:a16="http://schemas.microsoft.com/office/drawing/2014/main" xmlns="" id="{58D05C0F-B921-478E-8066-15520E40BC67}"/>
                  </a:ext>
                </a:extLst>
              </p:cNvPr>
              <p:cNvCxnSpPr/>
              <p:nvPr/>
            </p:nvCxnSpPr>
            <p:spPr bwMode="auto">
              <a:xfrm flipV="1">
                <a:off x="1567448" y="1621790"/>
                <a:ext cx="43570" cy="39"/>
              </a:xfrm>
              <a:prstGeom prst="straightConnector1">
                <a:avLst/>
              </a:prstGeom>
              <a:grpFill/>
              <a:ln w="25400">
                <a:solidFill>
                  <a:schemeClr val="bg1"/>
                </a:solidFill>
                <a:tailEnd type="arrow"/>
              </a:ln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F802A356-80C2-404E-99EC-01F3DBE142EF}"/>
              </a:ext>
            </a:extLst>
          </p:cNvPr>
          <p:cNvSpPr/>
          <p:nvPr/>
        </p:nvSpPr>
        <p:spPr bwMode="auto">
          <a:xfrm>
            <a:off x="528151" y="983956"/>
            <a:ext cx="223472" cy="216897"/>
          </a:xfrm>
          <a:prstGeom prst="ellipse">
            <a:avLst/>
          </a:prstGeom>
          <a:solidFill>
            <a:srgbClr val="8497B0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F802A356-80C2-404E-99EC-01F3DBE142EF}"/>
              </a:ext>
            </a:extLst>
          </p:cNvPr>
          <p:cNvSpPr/>
          <p:nvPr/>
        </p:nvSpPr>
        <p:spPr bwMode="auto">
          <a:xfrm>
            <a:off x="547524" y="1553708"/>
            <a:ext cx="223472" cy="216897"/>
          </a:xfrm>
          <a:prstGeom prst="ellipse">
            <a:avLst/>
          </a:prstGeom>
          <a:solidFill>
            <a:srgbClr val="8497B0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F802A356-80C2-404E-99EC-01F3DBE142EF}"/>
              </a:ext>
            </a:extLst>
          </p:cNvPr>
          <p:cNvSpPr/>
          <p:nvPr/>
        </p:nvSpPr>
        <p:spPr bwMode="auto">
          <a:xfrm>
            <a:off x="537854" y="2715953"/>
            <a:ext cx="223472" cy="216897"/>
          </a:xfrm>
          <a:prstGeom prst="ellipse">
            <a:avLst/>
          </a:prstGeom>
          <a:solidFill>
            <a:srgbClr val="8497B0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F802A356-80C2-404E-99EC-01F3DBE142EF}"/>
              </a:ext>
            </a:extLst>
          </p:cNvPr>
          <p:cNvSpPr/>
          <p:nvPr/>
        </p:nvSpPr>
        <p:spPr bwMode="auto">
          <a:xfrm>
            <a:off x="537854" y="3449797"/>
            <a:ext cx="223472" cy="216897"/>
          </a:xfrm>
          <a:prstGeom prst="ellipse">
            <a:avLst/>
          </a:prstGeom>
          <a:solidFill>
            <a:srgbClr val="8497B0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F802A356-80C2-404E-99EC-01F3DBE142EF}"/>
              </a:ext>
            </a:extLst>
          </p:cNvPr>
          <p:cNvSpPr/>
          <p:nvPr/>
        </p:nvSpPr>
        <p:spPr bwMode="auto">
          <a:xfrm>
            <a:off x="505836" y="4169928"/>
            <a:ext cx="223472" cy="216897"/>
          </a:xfrm>
          <a:prstGeom prst="ellipse">
            <a:avLst/>
          </a:prstGeom>
          <a:solidFill>
            <a:srgbClr val="8497B0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8480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845712" y="2091856"/>
            <a:ext cx="7886700" cy="588169"/>
          </a:xfrm>
          <a:prstGeom prst="rect">
            <a:avLst/>
          </a:prstGeom>
        </p:spPr>
        <p:txBody>
          <a:bodyPr lIns="68571" tIns="34285" rIns="68571" bIns="34285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6457952" y="4767264"/>
            <a:ext cx="2057400" cy="273844"/>
          </a:xfrm>
          <a:prstGeom prst="rect">
            <a:avLst/>
          </a:prstGeom>
        </p:spPr>
        <p:txBody>
          <a:bodyPr vert="horz" lIns="68571" tIns="34285" rIns="68571" bIns="34285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10097" y="4869656"/>
            <a:ext cx="333904" cy="27384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16441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276103" y="1437643"/>
            <a:ext cx="8639299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1700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1700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1700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1700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1700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277" y="1489716"/>
            <a:ext cx="8293395" cy="168468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defRPr/>
            </a:pP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ОСУЩЕСТВЛЕНИЕ ВНУТРЕННЕГО КОНТРОЛЯ И ВНУТРЕННЕГО АУДИТА, ПРОФИЛАКТИКИ КОРРУПЦИОННЫХ И ИНЫХ ПРАВОНАРУШЕНИЙ </a:t>
            </a:r>
            <a:b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КАЗНАЧЕЙСТВЕ В 2017 ГОДУ. </a:t>
            </a:r>
            <a:b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НА 2018 ГОД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05213" y="4865884"/>
            <a:ext cx="2133599" cy="27384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498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570349"/>
              </p:ext>
            </p:extLst>
          </p:nvPr>
        </p:nvGraphicFramePr>
        <p:xfrm>
          <a:off x="845101" y="1599868"/>
          <a:ext cx="7408862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1" y="4869656"/>
            <a:ext cx="2133599" cy="27384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50641260"/>
              </p:ext>
            </p:extLst>
          </p:nvPr>
        </p:nvGraphicFramePr>
        <p:xfrm>
          <a:off x="238634" y="-235912"/>
          <a:ext cx="8928992" cy="529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059635" y="128655"/>
            <a:ext cx="5835307" cy="803012"/>
          </a:xfrm>
          <a:prstGeom prst="rect">
            <a:avLst/>
          </a:prstGeom>
        </p:spPr>
        <p:txBody>
          <a:bodyPr lIns="68569" tIns="34285" rIns="68569" bIns="34285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НАРУШЕНИЙ (УДЕЛЬНЫЙ ВЕС), ВЫЯВЛЕННЫХ </a:t>
            </a:r>
          </a:p>
          <a:p>
            <a:pPr algn="r"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ПО РЕЗУЛЬТАТАМ ПРОВЕРОК В ТЕРРИТОРИАЛЬНЫХ ОРГАНАХ ФЕДЕРАЛЬНОГО КАЗНАЧЕЙСТВА И ФКУ «ЦОКР»</a:t>
            </a:r>
          </a:p>
        </p:txBody>
      </p:sp>
    </p:spTree>
    <p:extLst>
      <p:ext uri="{BB962C8B-B14F-4D97-AF65-F5344CB8AC3E}">
        <p14:creationId xmlns:p14="http://schemas.microsoft.com/office/powerpoint/2010/main" val="167569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784" y="250030"/>
            <a:ext cx="6427297" cy="647534"/>
          </a:xfrm>
        </p:spPr>
        <p:txBody>
          <a:bodyPr>
            <a:noAutofit/>
          </a:bodyPr>
          <a:lstStyle/>
          <a:p>
            <a:pPr algn="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НОРМАТИВНОЙ ПРАВОВОЙ БАЗЫ, ВЕДОМСТВЕННЫХ ПРАВОВЫХ АКТОВ  В ОБЛАСТИ ВНУТРЕННЕГО КОНТРОЛЯ, ВНУТРЕННЕГО АУДИТА И УПРАВЛЕНИЯ ВНУТРЕННИМИ (ОПЕРАЦИОННЫМИ) КАЗНАЧЕЙСКИМИ РИСКАМИ В ФЕДЕРАЛЬНОМ КАЗНАЧЕЙСТВЕ В 2017 ГОДУ</a:t>
            </a:r>
            <a:b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8881" y="4867472"/>
            <a:ext cx="2133599" cy="27384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7781" y="1883749"/>
            <a:ext cx="8397235" cy="2065447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just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Совершенствование ведомственной правовой базы, регламентирующей вопросы осуществления внутреннего контроля </a:t>
            </a:r>
            <a:b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внутреннего аудита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Стандартов внутреннего контроля и внутреннего аудита Федерального казначейства, применяемых </a:t>
            </a:r>
            <a:r>
              <a:rPr lang="ru-RU" sz="1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аудиторскими подразделениями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осуществлении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контрольной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аудиторской деятельности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Классификаторов внутренних (операционных) казначейских рисков и Перечней вопросов типовой программы проверки управления Федерального казначейства по субъекту Российской Федерации (субъектам Российской Федерации, находящимся в границах федерального округа) и Межрегионального операционного управления Федерального казначейства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Перечня структурных подразделений центрального аппарата Федерального казначейства, выполняющих внутренние процедуры составления и исполнения федерального бюджета, ведения бюджетного учета и составления бюджетной отчетности по главе 100 «Федеральное казначейство»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Регламента проведения Федеральным казначейством ведомственного контроля в сфере закупок для обеспечения федеральных нужд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316" y="4029575"/>
            <a:ext cx="8356701" cy="701915"/>
          </a:xfrm>
          <a:prstGeom prst="roundRect">
            <a:avLst/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just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Совершенствование ведомственных правовых актов в области управления внутренними (операционными) казначейскими рисками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Стандарта управления внутренними (операционными) казначейскими рисками в Федеральном казначействе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2996" y="1031007"/>
            <a:ext cx="8372020" cy="784834"/>
          </a:xfrm>
          <a:prstGeom prst="roundRect">
            <a:avLst/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marL="257175" indent="-257175" algn="just">
              <a:buAutoNum type="arabicPeriod"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механизмов осуществления внутреннего финансового контроля и внутреннего финансового аудита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рассмотрении и согласовании проектов постановлений Правительства Российской Федерации «О внесении изменений </a:t>
            </a:r>
            <a:b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постановление Правительства Российской Федерации от 17 марта 2014 г. № 193» в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развития риск-ориентированных подходов при осуществлении внутреннего финансового контроля и внутреннего финансового аудита</a:t>
            </a:r>
          </a:p>
        </p:txBody>
      </p:sp>
    </p:spTree>
    <p:extLst>
      <p:ext uri="{BB962C8B-B14F-4D97-AF65-F5344CB8AC3E}">
        <p14:creationId xmlns:p14="http://schemas.microsoft.com/office/powerpoint/2010/main" val="261459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55526"/>
            <a:ext cx="5887336" cy="383769"/>
          </a:xfrm>
        </p:spPr>
        <p:txBody>
          <a:bodyPr>
            <a:normAutofit/>
          </a:bodyPr>
          <a:lstStyle/>
          <a:p>
            <a:pPr algn="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объектов бюджетного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мониторинга, млн. рублей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94561" y="4798845"/>
            <a:ext cx="2133599" cy="27384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26771" y="3069385"/>
            <a:ext cx="5618801" cy="296964"/>
          </a:xfrm>
          <a:prstGeom prst="rect">
            <a:avLst/>
          </a:prstGeom>
        </p:spPr>
        <p:txBody>
          <a:bodyPr vert="horz" lIns="78191" tIns="39096" rIns="78191" bIns="39096" rtlCol="0" anchor="ctr">
            <a:noAutofit/>
          </a:bodyPr>
          <a:lstStyle>
            <a:lvl1pPr algn="ctr" defTabSz="104269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в ходе бюджетного мониторинга признаки нарушений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66705238"/>
              </p:ext>
            </p:extLst>
          </p:nvPr>
        </p:nvGraphicFramePr>
        <p:xfrm>
          <a:off x="3347864" y="3217867"/>
          <a:ext cx="5679972" cy="1685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3131840" y="123478"/>
            <a:ext cx="5887336" cy="383769"/>
          </a:xfrm>
          <a:prstGeom prst="rect">
            <a:avLst/>
          </a:prstGeom>
        </p:spPr>
        <p:txBody>
          <a:bodyPr vert="horz" lIns="78191" tIns="39096" rIns="78191" bIns="39096" rtlCol="0" anchor="ctr">
            <a:normAutofit/>
          </a:bodyPr>
          <a:lstStyle>
            <a:lvl1pPr algn="ctr" defTabSz="782018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В 2017 ГОДУ БЮДЖЕТНОГО МОНИТОРИНГА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38588886"/>
              </p:ext>
            </p:extLst>
          </p:nvPr>
        </p:nvGraphicFramePr>
        <p:xfrm>
          <a:off x="105751" y="659105"/>
          <a:ext cx="891167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 bwMode="auto">
          <a:xfrm>
            <a:off x="310765" y="2859782"/>
            <a:ext cx="3037099" cy="2232248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предупреждения нарушений законодательства Российской Федерации были приняты следующие меры: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21 отказ в открытии лицевых счетов и 274 возврата платежных (расчетных) документов без исполнения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возвращено без принятия к учету 743 расходных деклараций из почти 4 тысяч проверенных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16 информационных писем в адрес главных распорядителей бюджетных средств, финансовых органов субъектов Российской Федерации, получателей средств бюджета для рассмотрения и принятия соответствующих управленческих решений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30128" y="142043"/>
            <a:ext cx="6226512" cy="758428"/>
          </a:xfrm>
        </p:spPr>
        <p:txBody>
          <a:bodyPr>
            <a:noAutofit/>
          </a:bodyPr>
          <a:lstStyle/>
          <a:p>
            <a:pPr algn="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СОГЛАШЕНИЙ И ДОПОЛНИТЕЛЬНЫХ СОГЛАШЕНИЙ </a:t>
            </a:r>
            <a:b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СУБСИДИЙ ИЗ ФЕДЕРАЛЬНОГО БЮДЖЕТА БЮДЖЕТАМ СУБЪЕКТОВ 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81576" y="4846390"/>
            <a:ext cx="2133599" cy="27384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59491" y="1791994"/>
            <a:ext cx="1505639" cy="201786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4" tIns="29152" rIns="58304" bIns="29152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Соглашений, прошедших контроль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973760" y="1791994"/>
            <a:ext cx="1505639" cy="201786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4" tIns="29152" rIns="58304" bIns="29152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Соглашений, не прошедших контроль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662350" y="1781690"/>
            <a:ext cx="1566160" cy="2028174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4" tIns="29152" rIns="58304" bIns="29152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соглашений, прошедших контроль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500699" y="1781690"/>
            <a:ext cx="1554964" cy="2006970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4" tIns="29152" rIns="58304" bIns="29152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соглашений, не прошедших контроль*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335432" y="1781690"/>
            <a:ext cx="1554964" cy="2038775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4" tIns="29152" rIns="58304" bIns="29152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соглашений о расторжении</a:t>
            </a:r>
          </a:p>
        </p:txBody>
      </p:sp>
      <p:sp>
        <p:nvSpPr>
          <p:cNvPr id="2" name="Овал 1"/>
          <p:cNvSpPr/>
          <p:nvPr/>
        </p:nvSpPr>
        <p:spPr>
          <a:xfrm>
            <a:off x="575907" y="1918922"/>
            <a:ext cx="827741" cy="724836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2 989</a:t>
            </a:r>
          </a:p>
        </p:txBody>
      </p:sp>
      <p:sp>
        <p:nvSpPr>
          <p:cNvPr id="11" name="Овал 10"/>
          <p:cNvSpPr/>
          <p:nvPr/>
        </p:nvSpPr>
        <p:spPr>
          <a:xfrm>
            <a:off x="2312708" y="1918922"/>
            <a:ext cx="827741" cy="724836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46*</a:t>
            </a:r>
          </a:p>
        </p:txBody>
      </p:sp>
      <p:sp>
        <p:nvSpPr>
          <p:cNvPr id="12" name="Овал 11"/>
          <p:cNvSpPr/>
          <p:nvPr/>
        </p:nvSpPr>
        <p:spPr>
          <a:xfrm>
            <a:off x="4031559" y="1918922"/>
            <a:ext cx="827741" cy="724836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/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419</a:t>
            </a:r>
          </a:p>
        </p:txBody>
      </p:sp>
      <p:sp>
        <p:nvSpPr>
          <p:cNvPr id="13" name="Овал 12"/>
          <p:cNvSpPr/>
          <p:nvPr/>
        </p:nvSpPr>
        <p:spPr>
          <a:xfrm>
            <a:off x="5864310" y="1918153"/>
            <a:ext cx="827741" cy="724836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32*</a:t>
            </a:r>
          </a:p>
        </p:txBody>
      </p:sp>
      <p:sp>
        <p:nvSpPr>
          <p:cNvPr id="14" name="Овал 13"/>
          <p:cNvSpPr/>
          <p:nvPr/>
        </p:nvSpPr>
        <p:spPr>
          <a:xfrm>
            <a:off x="7699044" y="1918153"/>
            <a:ext cx="827740" cy="724836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312171" y="3867894"/>
            <a:ext cx="8526859" cy="1025577"/>
          </a:xfrm>
          <a:prstGeom prst="left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30 сентября 2014 г. № 999 «О формировании, предоставлении и распределении субсидий из федерального бюджета субъектов Российской Федерации»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3758" y="4774212"/>
            <a:ext cx="6945552" cy="23851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Все соглашения (дополнительные соглашения) заключены и успешно прошли повторный контроль 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43542" y="915567"/>
            <a:ext cx="8646854" cy="792087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35"/>
          <p:cNvSpPr txBox="1"/>
          <p:nvPr/>
        </p:nvSpPr>
        <p:spPr>
          <a:xfrm>
            <a:off x="312171" y="689083"/>
            <a:ext cx="21605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5907" y="915567"/>
            <a:ext cx="8263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временный порядок документооборота и методика проверки соответствия соглашений с перечнем контрольных вопросов, определено уполномоченное структурное подразделение  ЦА ФК, осуществляющее контроль соглашений</a:t>
            </a:r>
          </a:p>
        </p:txBody>
      </p:sp>
    </p:spTree>
    <p:extLst>
      <p:ext uri="{BB962C8B-B14F-4D97-AF65-F5344CB8AC3E}">
        <p14:creationId xmlns:p14="http://schemas.microsoft.com/office/powerpoint/2010/main" val="1886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8787" y="123478"/>
            <a:ext cx="6059016" cy="702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ИСПОЛНЕНИЯ МЕРОПРИЯТИЙ </a:t>
            </a:r>
            <a:b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КОРРУПЦИОННЫХ И ИНЫХ ПРАВОНАРУШЕНИЙ</a:t>
            </a:r>
            <a:b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92328" y="4867472"/>
            <a:ext cx="2133599" cy="27384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pSp>
        <p:nvGrpSpPr>
          <p:cNvPr id="165" name="Группа 124"/>
          <p:cNvGrpSpPr/>
          <p:nvPr/>
        </p:nvGrpSpPr>
        <p:grpSpPr>
          <a:xfrm>
            <a:off x="334629" y="926314"/>
            <a:ext cx="5821546" cy="3996584"/>
            <a:chOff x="542318" y="1720714"/>
            <a:chExt cx="7293540" cy="4429690"/>
          </a:xfrm>
        </p:grpSpPr>
        <p:grpSp>
          <p:nvGrpSpPr>
            <p:cNvPr id="166" name="Группа 120"/>
            <p:cNvGrpSpPr/>
            <p:nvPr/>
          </p:nvGrpSpPr>
          <p:grpSpPr>
            <a:xfrm>
              <a:off x="1320314" y="1720714"/>
              <a:ext cx="6515544" cy="2423927"/>
              <a:chOff x="1320314" y="1720714"/>
              <a:chExt cx="6515544" cy="2423927"/>
            </a:xfrm>
          </p:grpSpPr>
          <p:cxnSp>
            <p:nvCxnSpPr>
              <p:cNvPr id="223" name="Прямая соединительная линия 222"/>
              <p:cNvCxnSpPr/>
              <p:nvPr/>
            </p:nvCxnSpPr>
            <p:spPr>
              <a:xfrm flipV="1">
                <a:off x="1320920" y="2107859"/>
                <a:ext cx="6223" cy="1842240"/>
              </a:xfrm>
              <a:prstGeom prst="line">
                <a:avLst/>
              </a:prstGeom>
              <a:ln w="12700">
                <a:solidFill>
                  <a:srgbClr val="B4B4B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Прямая соединительная линия 223"/>
              <p:cNvCxnSpPr/>
              <p:nvPr/>
            </p:nvCxnSpPr>
            <p:spPr>
              <a:xfrm flipH="1">
                <a:off x="1325715" y="3930616"/>
                <a:ext cx="6510143" cy="18014"/>
              </a:xfrm>
              <a:prstGeom prst="line">
                <a:avLst/>
              </a:prstGeom>
              <a:ln w="12700">
                <a:solidFill>
                  <a:srgbClr val="B4B4B4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Прямая соединительная линия 224"/>
              <p:cNvCxnSpPr/>
              <p:nvPr/>
            </p:nvCxnSpPr>
            <p:spPr>
              <a:xfrm>
                <a:off x="1320314" y="3562906"/>
                <a:ext cx="6425329" cy="797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Прямая соединительная линия 225"/>
              <p:cNvCxnSpPr/>
              <p:nvPr/>
            </p:nvCxnSpPr>
            <p:spPr>
              <a:xfrm flipV="1">
                <a:off x="1327143" y="3199398"/>
                <a:ext cx="6418500" cy="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Прямая соединительная линия 226"/>
              <p:cNvCxnSpPr/>
              <p:nvPr/>
            </p:nvCxnSpPr>
            <p:spPr>
              <a:xfrm>
                <a:off x="1327143" y="2828349"/>
                <a:ext cx="6418500" cy="2605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Прямая соединительная линия 227"/>
              <p:cNvCxnSpPr/>
              <p:nvPr/>
            </p:nvCxnSpPr>
            <p:spPr>
              <a:xfrm>
                <a:off x="1327143" y="2465807"/>
                <a:ext cx="64185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Прямоугольник 228"/>
              <p:cNvSpPr/>
              <p:nvPr/>
            </p:nvSpPr>
            <p:spPr>
              <a:xfrm>
                <a:off x="1382790" y="3082261"/>
                <a:ext cx="543380" cy="857361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solidFill>
                  <a:srgbClr val="4E9FBA"/>
                </a:solidFill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1625</a:t>
                </a:r>
              </a:p>
            </p:txBody>
          </p:sp>
          <p:sp>
            <p:nvSpPr>
              <p:cNvPr id="230" name="Прямоугольник 229"/>
              <p:cNvSpPr/>
              <p:nvPr/>
            </p:nvSpPr>
            <p:spPr>
              <a:xfrm>
                <a:off x="2789201" y="2905974"/>
                <a:ext cx="530842" cy="1024642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solidFill>
                  <a:srgbClr val="4E9FBA"/>
                </a:solidFill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1947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4261892" y="2711994"/>
                <a:ext cx="549003" cy="1218622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solidFill>
                  <a:srgbClr val="4E9FBA"/>
                </a:solidFill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3125</a:t>
                </a:r>
              </a:p>
            </p:txBody>
          </p:sp>
          <p:sp>
            <p:nvSpPr>
              <p:cNvPr id="232" name="Прямоугольник 231"/>
              <p:cNvSpPr/>
              <p:nvPr/>
            </p:nvSpPr>
            <p:spPr>
              <a:xfrm>
                <a:off x="5757469" y="2580310"/>
                <a:ext cx="523927" cy="1350306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solidFill>
                  <a:srgbClr val="4E9FBA"/>
                </a:solidFill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3851</a:t>
                </a:r>
              </a:p>
            </p:txBody>
          </p:sp>
          <p:sp>
            <p:nvSpPr>
              <p:cNvPr id="233" name="Заголовок 1"/>
              <p:cNvSpPr txBox="1">
                <a:spLocks/>
              </p:cNvSpPr>
              <p:nvPr/>
            </p:nvSpPr>
            <p:spPr>
              <a:xfrm>
                <a:off x="1576213" y="1720714"/>
                <a:ext cx="5931492" cy="532152"/>
              </a:xfrm>
              <a:prstGeom prst="rect">
                <a:avLst/>
              </a:prstGeom>
            </p:spPr>
            <p:txBody>
              <a:bodyPr/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9pPr>
              </a:lstStyle>
              <a:p>
                <a:pPr algn="ctr"/>
                <a:r>
                  <a:rPr lang="ru-RU" sz="1200" b="1" spc="100" dirty="0" smtClean="0">
                    <a:solidFill>
                      <a:srgbClr val="1468A4"/>
                    </a:solidFill>
                    <a:latin typeface="Times New Roman" panose="02020603050405020304" pitchFamily="18" charset="0"/>
                    <a:ea typeface="Open Sans Condensed" charset="0"/>
                    <a:cs typeface="Times New Roman" panose="02020603050405020304" pitchFamily="18" charset="0"/>
                  </a:rPr>
                  <a:t>Предоставление сведений о доходах государственных </a:t>
                </a:r>
                <a:r>
                  <a:rPr lang="ru-RU" sz="1200" b="1" spc="100" dirty="0">
                    <a:solidFill>
                      <a:srgbClr val="1468A4"/>
                    </a:solidFill>
                    <a:latin typeface="Times New Roman" panose="02020603050405020304" pitchFamily="18" charset="0"/>
                    <a:ea typeface="Open Sans Condensed" charset="0"/>
                    <a:cs typeface="Times New Roman" panose="02020603050405020304" pitchFamily="18" charset="0"/>
                  </a:rPr>
                  <a:t>гражданских служащих, работников, </a:t>
                </a:r>
                <a:r>
                  <a:rPr lang="ru-RU" sz="1200" b="1" spc="100" dirty="0" smtClean="0">
                    <a:solidFill>
                      <a:srgbClr val="1468A4"/>
                    </a:solidFill>
                    <a:latin typeface="Times New Roman" panose="02020603050405020304" pitchFamily="18" charset="0"/>
                    <a:ea typeface="Open Sans Condensed" charset="0"/>
                    <a:cs typeface="Times New Roman" panose="02020603050405020304" pitchFamily="18" charset="0"/>
                  </a:rPr>
                  <a:t>претендентов </a:t>
                </a:r>
                <a:endParaRPr lang="ru-RU" sz="1200" b="1" spc="100" dirty="0">
                  <a:solidFill>
                    <a:srgbClr val="1468A4"/>
                  </a:solidFill>
                  <a:latin typeface="Times New Roman" panose="02020603050405020304" pitchFamily="18" charset="0"/>
                  <a:ea typeface="Open Sans Condensed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4" name="Прямоугольник 233"/>
              <p:cNvSpPr/>
              <p:nvPr/>
            </p:nvSpPr>
            <p:spPr>
              <a:xfrm>
                <a:off x="1555750" y="3963254"/>
                <a:ext cx="902154" cy="181387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2014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" name="Прямоугольник 234"/>
              <p:cNvSpPr/>
              <p:nvPr/>
            </p:nvSpPr>
            <p:spPr>
              <a:xfrm>
                <a:off x="2922680" y="3943208"/>
                <a:ext cx="804833" cy="201433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2015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" name="Прямоугольник 235"/>
              <p:cNvSpPr/>
              <p:nvPr/>
            </p:nvSpPr>
            <p:spPr>
              <a:xfrm>
                <a:off x="4460955" y="3941143"/>
                <a:ext cx="817215" cy="189642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2016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7" name="Прямоугольник 236"/>
              <p:cNvSpPr/>
              <p:nvPr/>
            </p:nvSpPr>
            <p:spPr>
              <a:xfrm>
                <a:off x="5840903" y="3940972"/>
                <a:ext cx="880985" cy="189813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2017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7" name="Группа 122"/>
            <p:cNvGrpSpPr/>
            <p:nvPr/>
          </p:nvGrpSpPr>
          <p:grpSpPr>
            <a:xfrm>
              <a:off x="646835" y="3009496"/>
              <a:ext cx="6193611" cy="1856418"/>
              <a:chOff x="646835" y="3009496"/>
              <a:chExt cx="6193611" cy="1856418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1940458" y="3570881"/>
                <a:ext cx="563997" cy="377749"/>
              </a:xfrm>
              <a:prstGeom prst="rect">
                <a:avLst/>
              </a:prstGeom>
              <a:solidFill>
                <a:srgbClr val="90B15D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772</a:t>
                </a: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3325097" y="3346717"/>
                <a:ext cx="577158" cy="601912"/>
              </a:xfrm>
              <a:prstGeom prst="rect">
                <a:avLst/>
              </a:prstGeom>
              <a:solidFill>
                <a:srgbClr val="90B15D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905</a:t>
                </a:r>
              </a:p>
            </p:txBody>
          </p:sp>
          <p:sp>
            <p:nvSpPr>
              <p:cNvPr id="212" name="Прямоугольник 211"/>
              <p:cNvSpPr/>
              <p:nvPr/>
            </p:nvSpPr>
            <p:spPr>
              <a:xfrm>
                <a:off x="4810193" y="3166760"/>
                <a:ext cx="577158" cy="763856"/>
              </a:xfrm>
              <a:prstGeom prst="rect">
                <a:avLst/>
              </a:prstGeom>
              <a:solidFill>
                <a:srgbClr val="90B15D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1367</a:t>
                </a:r>
              </a:p>
            </p:txBody>
          </p:sp>
          <p:sp>
            <p:nvSpPr>
              <p:cNvPr id="213" name="Прямоугольник 212"/>
              <p:cNvSpPr/>
              <p:nvPr/>
            </p:nvSpPr>
            <p:spPr>
              <a:xfrm>
                <a:off x="6281398" y="3009496"/>
                <a:ext cx="559048" cy="921120"/>
              </a:xfrm>
              <a:prstGeom prst="rect">
                <a:avLst/>
              </a:prstGeom>
              <a:solidFill>
                <a:srgbClr val="90B15D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1753</a:t>
                </a:r>
              </a:p>
            </p:txBody>
          </p:sp>
          <p:sp>
            <p:nvSpPr>
              <p:cNvPr id="214" name="Заголовок 1"/>
              <p:cNvSpPr txBox="1">
                <a:spLocks/>
              </p:cNvSpPr>
              <p:nvPr/>
            </p:nvSpPr>
            <p:spPr>
              <a:xfrm>
                <a:off x="646835" y="4319124"/>
                <a:ext cx="3302219" cy="546790"/>
              </a:xfrm>
              <a:prstGeom prst="rect">
                <a:avLst/>
              </a:prstGeom>
            </p:spPr>
            <p:txBody>
              <a:bodyPr/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9pPr>
              </a:lstStyle>
              <a:p>
                <a:pPr algn="ctr"/>
                <a:r>
                  <a:rPr lang="ru-RU" sz="1200" b="1" spc="100" dirty="0">
                    <a:solidFill>
                      <a:srgbClr val="1468A4"/>
                    </a:solidFill>
                    <a:latin typeface="Times New Roman" panose="02020603050405020304" pitchFamily="18" charset="0"/>
                    <a:ea typeface="Open Sans Condensed" charset="0"/>
                    <a:cs typeface="Times New Roman" panose="02020603050405020304" pitchFamily="18" charset="0"/>
                  </a:rPr>
                  <a:t>Уведомления об иной оплачиваемой работе</a:t>
                </a:r>
              </a:p>
            </p:txBody>
          </p:sp>
        </p:grpSp>
        <p:grpSp>
          <p:nvGrpSpPr>
            <p:cNvPr id="168" name="Группа 123"/>
            <p:cNvGrpSpPr/>
            <p:nvPr/>
          </p:nvGrpSpPr>
          <p:grpSpPr>
            <a:xfrm>
              <a:off x="4215578" y="4271947"/>
              <a:ext cx="3426070" cy="1878457"/>
              <a:chOff x="4215578" y="4271947"/>
              <a:chExt cx="3426070" cy="1878457"/>
            </a:xfrm>
          </p:grpSpPr>
          <p:cxnSp>
            <p:nvCxnSpPr>
              <p:cNvPr id="187" name="Прямая соединительная линия 186"/>
              <p:cNvCxnSpPr/>
              <p:nvPr/>
            </p:nvCxnSpPr>
            <p:spPr>
              <a:xfrm flipV="1">
                <a:off x="4389548" y="4362573"/>
                <a:ext cx="1" cy="1560442"/>
              </a:xfrm>
              <a:prstGeom prst="line">
                <a:avLst/>
              </a:prstGeom>
              <a:ln w="12700">
                <a:solidFill>
                  <a:srgbClr val="B4B4B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Прямая соединительная линия 187"/>
              <p:cNvCxnSpPr/>
              <p:nvPr/>
            </p:nvCxnSpPr>
            <p:spPr>
              <a:xfrm flipH="1">
                <a:off x="4397222" y="5919748"/>
                <a:ext cx="3244426" cy="11428"/>
              </a:xfrm>
              <a:prstGeom prst="line">
                <a:avLst/>
              </a:prstGeom>
              <a:ln w="12700">
                <a:solidFill>
                  <a:srgbClr val="B4B4B4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/>
              <p:cNvCxnSpPr/>
              <p:nvPr/>
            </p:nvCxnSpPr>
            <p:spPr>
              <a:xfrm>
                <a:off x="4397220" y="5499690"/>
                <a:ext cx="3110484" cy="2130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я соединительная линия 189"/>
              <p:cNvCxnSpPr/>
              <p:nvPr/>
            </p:nvCxnSpPr>
            <p:spPr>
              <a:xfrm>
                <a:off x="4397220" y="5136684"/>
                <a:ext cx="3033507" cy="27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Прямоугольник 190"/>
              <p:cNvSpPr/>
              <p:nvPr/>
            </p:nvSpPr>
            <p:spPr>
              <a:xfrm>
                <a:off x="4453996" y="5541840"/>
                <a:ext cx="580747" cy="387231"/>
              </a:xfrm>
              <a:prstGeom prst="rect">
                <a:avLst/>
              </a:prstGeom>
              <a:solidFill>
                <a:srgbClr val="D0646E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92" name="Прямоугольник 191"/>
              <p:cNvSpPr/>
              <p:nvPr/>
            </p:nvSpPr>
            <p:spPr>
              <a:xfrm>
                <a:off x="5168078" y="5033528"/>
                <a:ext cx="574585" cy="897648"/>
              </a:xfrm>
              <a:prstGeom prst="rect">
                <a:avLst/>
              </a:prstGeom>
              <a:solidFill>
                <a:srgbClr val="D0646E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193" name="Прямоугольник 192"/>
              <p:cNvSpPr/>
              <p:nvPr/>
            </p:nvSpPr>
            <p:spPr>
              <a:xfrm>
                <a:off x="5876223" y="5589097"/>
                <a:ext cx="574036" cy="330651"/>
              </a:xfrm>
              <a:prstGeom prst="rect">
                <a:avLst/>
              </a:prstGeom>
              <a:solidFill>
                <a:srgbClr val="D0646E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94" name="Прямоугольник 193"/>
              <p:cNvSpPr/>
              <p:nvPr/>
            </p:nvSpPr>
            <p:spPr>
              <a:xfrm>
                <a:off x="6636123" y="5005877"/>
                <a:ext cx="533056" cy="911705"/>
              </a:xfrm>
              <a:prstGeom prst="rect">
                <a:avLst/>
              </a:prstGeom>
              <a:solidFill>
                <a:srgbClr val="D0646E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195" name="Заголовок 1"/>
              <p:cNvSpPr txBox="1">
                <a:spLocks/>
              </p:cNvSpPr>
              <p:nvPr/>
            </p:nvSpPr>
            <p:spPr>
              <a:xfrm>
                <a:off x="4573997" y="4271947"/>
                <a:ext cx="2756929" cy="331509"/>
              </a:xfrm>
              <a:prstGeom prst="rect">
                <a:avLst/>
              </a:prstGeom>
            </p:spPr>
            <p:txBody>
              <a:bodyPr/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9pPr>
              </a:lstStyle>
              <a:p>
                <a:pPr algn="ctr"/>
                <a:r>
                  <a:rPr lang="ru-RU" sz="1200" b="1" spc="100" dirty="0">
                    <a:solidFill>
                      <a:srgbClr val="1468A4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Заседания Комиссии</a:t>
                </a:r>
              </a:p>
            </p:txBody>
          </p:sp>
          <p:sp>
            <p:nvSpPr>
              <p:cNvPr id="200" name="Прямоугольник 199"/>
              <p:cNvSpPr/>
              <p:nvPr/>
            </p:nvSpPr>
            <p:spPr>
              <a:xfrm>
                <a:off x="4215578" y="5891344"/>
                <a:ext cx="952500" cy="248603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2014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/>
              <p:cNvSpPr/>
              <p:nvPr/>
            </p:nvSpPr>
            <p:spPr>
              <a:xfrm>
                <a:off x="5034743" y="5907901"/>
                <a:ext cx="952500" cy="232045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2015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Прямоугольник 201"/>
              <p:cNvSpPr/>
              <p:nvPr/>
            </p:nvSpPr>
            <p:spPr>
              <a:xfrm>
                <a:off x="5745083" y="5896928"/>
                <a:ext cx="952500" cy="253476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2016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Прямоугольник 202"/>
              <p:cNvSpPr/>
              <p:nvPr/>
            </p:nvSpPr>
            <p:spPr>
              <a:xfrm>
                <a:off x="6478230" y="5886326"/>
                <a:ext cx="952500" cy="253620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77751" tIns="38876" rIns="77751" bIns="38876" anchor="ctr"/>
              <a:lstStyle/>
              <a:p>
                <a:pPr algn="ctr" defTabSz="1088127">
                  <a:defRPr/>
                </a:pPr>
                <a:r>
                  <a:rPr lang="ru-RU" altLang="ru-RU" sz="1000" b="1" dirty="0">
                    <a:solidFill>
                      <a:prstClr val="white">
                        <a:lumMod val="50000"/>
                      </a:prstClr>
                    </a:solidFill>
                    <a:latin typeface="Times New Roman" panose="02020603050405020304" pitchFamily="18" charset="0"/>
                    <a:ea typeface="Open Sans Condensed Light" pitchFamily="34" charset="0"/>
                    <a:cs typeface="Times New Roman" panose="02020603050405020304" pitchFamily="18" charset="0"/>
                  </a:rPr>
                  <a:t>2017 год</a:t>
                </a:r>
                <a:endParaRPr lang="ru-RU" sz="1000" b="1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ea typeface="Open Sans Condensed Light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9" name="Группа 121"/>
            <p:cNvGrpSpPr/>
            <p:nvPr/>
          </p:nvGrpSpPr>
          <p:grpSpPr>
            <a:xfrm>
              <a:off x="542318" y="4381329"/>
              <a:ext cx="3143631" cy="1543154"/>
              <a:chOff x="542318" y="4381329"/>
              <a:chExt cx="3143631" cy="1543154"/>
            </a:xfrm>
          </p:grpSpPr>
          <p:cxnSp>
            <p:nvCxnSpPr>
              <p:cNvPr id="170" name="Прямая соединительная линия 169"/>
              <p:cNvCxnSpPr/>
              <p:nvPr/>
            </p:nvCxnSpPr>
            <p:spPr>
              <a:xfrm flipV="1">
                <a:off x="542318" y="4381329"/>
                <a:ext cx="13307" cy="1543154"/>
              </a:xfrm>
              <a:prstGeom prst="line">
                <a:avLst/>
              </a:prstGeom>
              <a:ln w="12700">
                <a:solidFill>
                  <a:srgbClr val="B4B4B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Прямая соединительная линия 170"/>
              <p:cNvCxnSpPr/>
              <p:nvPr/>
            </p:nvCxnSpPr>
            <p:spPr>
              <a:xfrm flipH="1">
                <a:off x="547114" y="5908630"/>
                <a:ext cx="3138835" cy="14383"/>
              </a:xfrm>
              <a:prstGeom prst="line">
                <a:avLst/>
              </a:prstGeom>
              <a:ln w="12700">
                <a:solidFill>
                  <a:srgbClr val="B4B4B4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Прямая соединительная линия 171"/>
              <p:cNvCxnSpPr/>
              <p:nvPr/>
            </p:nvCxnSpPr>
            <p:spPr>
              <a:xfrm>
                <a:off x="548541" y="5532830"/>
                <a:ext cx="3137408" cy="69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Прямая соединительная линия 172"/>
              <p:cNvCxnSpPr/>
              <p:nvPr/>
            </p:nvCxnSpPr>
            <p:spPr>
              <a:xfrm>
                <a:off x="548541" y="5169823"/>
                <a:ext cx="3137408" cy="27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Прямоугольник 173"/>
              <p:cNvSpPr/>
              <p:nvPr/>
            </p:nvSpPr>
            <p:spPr>
              <a:xfrm>
                <a:off x="604165" y="5574864"/>
                <a:ext cx="543381" cy="345195"/>
              </a:xfrm>
              <a:prstGeom prst="rect">
                <a:avLst/>
              </a:prstGeom>
              <a:solidFill>
                <a:srgbClr val="DB9731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1284147" y="5654293"/>
                <a:ext cx="543207" cy="265771"/>
              </a:xfrm>
              <a:prstGeom prst="rect">
                <a:avLst/>
              </a:prstGeom>
              <a:solidFill>
                <a:srgbClr val="DB9731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2027294" y="5145714"/>
                <a:ext cx="549003" cy="774350"/>
              </a:xfrm>
              <a:prstGeom prst="rect">
                <a:avLst/>
              </a:prstGeom>
              <a:solidFill>
                <a:srgbClr val="DB9731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41</a:t>
                </a:r>
              </a:p>
            </p:txBody>
          </p:sp>
          <p:sp>
            <p:nvSpPr>
              <p:cNvPr id="177" name="Прямоугольник 176"/>
              <p:cNvSpPr/>
              <p:nvPr/>
            </p:nvSpPr>
            <p:spPr>
              <a:xfrm>
                <a:off x="2815344" y="4865914"/>
                <a:ext cx="523926" cy="1054149"/>
              </a:xfrm>
              <a:prstGeom prst="rect">
                <a:avLst/>
              </a:prstGeom>
              <a:solidFill>
                <a:srgbClr val="DB9731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7713" tIns="38856" rIns="77713" bIns="38856" anchor="ctr"/>
              <a:lstStyle/>
              <a:p>
                <a:pPr algn="ctr" defTabSz="1088127"/>
                <a:r>
                  <a:rPr lang="ru-RU" sz="1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Open Sans Condensed" pitchFamily="34" charset="0"/>
                    <a:cs typeface="Times New Roman" panose="02020603050405020304" pitchFamily="18" charset="0"/>
                  </a:rPr>
                  <a:t>73</a:t>
                </a:r>
              </a:p>
            </p:txBody>
          </p:sp>
        </p:grpSp>
      </p:grpSp>
      <p:sp>
        <p:nvSpPr>
          <p:cNvPr id="259" name="Прямоугольник 258"/>
          <p:cNvSpPr/>
          <p:nvPr/>
        </p:nvSpPr>
        <p:spPr>
          <a:xfrm>
            <a:off x="206660" y="4746260"/>
            <a:ext cx="720080" cy="16720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2014 год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260" name="Прямоугольник 259"/>
          <p:cNvSpPr/>
          <p:nvPr/>
        </p:nvSpPr>
        <p:spPr>
          <a:xfrm>
            <a:off x="799823" y="4738193"/>
            <a:ext cx="720080" cy="17527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2015 год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261" name="Прямоугольник 260"/>
          <p:cNvSpPr/>
          <p:nvPr/>
        </p:nvSpPr>
        <p:spPr>
          <a:xfrm>
            <a:off x="1378966" y="4715075"/>
            <a:ext cx="720080" cy="20217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2016 год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1979857" y="4717740"/>
            <a:ext cx="720080" cy="20217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2017 год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1" name="Прямая соединительная линия 270"/>
          <p:cNvCxnSpPr/>
          <p:nvPr/>
        </p:nvCxnSpPr>
        <p:spPr>
          <a:xfrm flipH="1" flipV="1">
            <a:off x="6446660" y="3291823"/>
            <a:ext cx="1157" cy="1379296"/>
          </a:xfrm>
          <a:prstGeom prst="line">
            <a:avLst/>
          </a:prstGeom>
          <a:ln w="12700">
            <a:solidFill>
              <a:srgbClr val="B4B4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я соединительная линия 271"/>
          <p:cNvCxnSpPr/>
          <p:nvPr/>
        </p:nvCxnSpPr>
        <p:spPr>
          <a:xfrm flipH="1">
            <a:off x="6452786" y="4696747"/>
            <a:ext cx="2589631" cy="10311"/>
          </a:xfrm>
          <a:prstGeom prst="line">
            <a:avLst/>
          </a:prstGeom>
          <a:ln w="12700">
            <a:solidFill>
              <a:srgbClr val="B4B4B4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я соединительная линия 272"/>
          <p:cNvCxnSpPr/>
          <p:nvPr/>
        </p:nvCxnSpPr>
        <p:spPr>
          <a:xfrm>
            <a:off x="6452785" y="4317760"/>
            <a:ext cx="2482721" cy="192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Прямая соединительная линия 273"/>
          <p:cNvCxnSpPr/>
          <p:nvPr/>
        </p:nvCxnSpPr>
        <p:spPr>
          <a:xfrm>
            <a:off x="6452785" y="3990246"/>
            <a:ext cx="2421280" cy="25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Прямоугольник 274"/>
          <p:cNvSpPr/>
          <p:nvPr/>
        </p:nvSpPr>
        <p:spPr>
          <a:xfrm>
            <a:off x="6498102" y="4355789"/>
            <a:ext cx="463540" cy="349370"/>
          </a:xfrm>
          <a:prstGeom prst="rect">
            <a:avLst/>
          </a:prstGeom>
          <a:solidFill>
            <a:srgbClr val="8497B0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6" name="Прямоугольник 275"/>
          <p:cNvSpPr/>
          <p:nvPr/>
        </p:nvSpPr>
        <p:spPr>
          <a:xfrm>
            <a:off x="7048667" y="4239538"/>
            <a:ext cx="458621" cy="471512"/>
          </a:xfrm>
          <a:prstGeom prst="rect">
            <a:avLst/>
          </a:prstGeom>
          <a:solidFill>
            <a:srgbClr val="8497B0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7" name="Прямоугольник 276"/>
          <p:cNvSpPr/>
          <p:nvPr/>
        </p:nvSpPr>
        <p:spPr>
          <a:xfrm>
            <a:off x="7633293" y="3909185"/>
            <a:ext cx="458183" cy="787562"/>
          </a:xfrm>
          <a:prstGeom prst="rect">
            <a:avLst/>
          </a:prstGeom>
          <a:solidFill>
            <a:srgbClr val="8497B0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8" name="Прямоугольник 277"/>
          <p:cNvSpPr/>
          <p:nvPr/>
        </p:nvSpPr>
        <p:spPr>
          <a:xfrm>
            <a:off x="8239829" y="4455746"/>
            <a:ext cx="425474" cy="239047"/>
          </a:xfrm>
          <a:prstGeom prst="rect">
            <a:avLst/>
          </a:prstGeom>
          <a:solidFill>
            <a:srgbClr val="8497B0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6315211" y="4710434"/>
            <a:ext cx="760265" cy="15874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2014 год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280" name="Прямоугольник 279"/>
          <p:cNvSpPr/>
          <p:nvPr/>
        </p:nvSpPr>
        <p:spPr>
          <a:xfrm>
            <a:off x="6924012" y="4657158"/>
            <a:ext cx="760265" cy="25630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2015 год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281" name="Прямоугольник 280"/>
          <p:cNvSpPr/>
          <p:nvPr/>
        </p:nvSpPr>
        <p:spPr>
          <a:xfrm>
            <a:off x="7528620" y="4676159"/>
            <a:ext cx="760265" cy="19301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2016 год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282" name="Прямоугольник 281"/>
          <p:cNvSpPr/>
          <p:nvPr/>
        </p:nvSpPr>
        <p:spPr>
          <a:xfrm>
            <a:off x="8113802" y="4666594"/>
            <a:ext cx="760265" cy="20258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2017 год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283" name="Заголовок 1"/>
          <p:cNvSpPr txBox="1">
            <a:spLocks/>
          </p:cNvSpPr>
          <p:nvPr/>
        </p:nvSpPr>
        <p:spPr>
          <a:xfrm>
            <a:off x="6640329" y="3299840"/>
            <a:ext cx="2200521" cy="2990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1200" b="1" spc="100" dirty="0">
                <a:solidFill>
                  <a:srgbClr val="1468A4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Приказы Федерального казначейства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6498102" y="1925652"/>
            <a:ext cx="95782" cy="7003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rgbClr val="4E9FBA"/>
            </a:solidFill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endParaRPr lang="ru-RU" sz="1000" b="1" dirty="0">
              <a:solidFill>
                <a:prstClr val="white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3884" y="1820673"/>
            <a:ext cx="2200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представленных справок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6492529" y="2335391"/>
            <a:ext cx="95782" cy="70035"/>
          </a:xfrm>
          <a:prstGeom prst="rect">
            <a:avLst/>
          </a:prstGeom>
          <a:solidFill>
            <a:srgbClr val="90B15D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endParaRPr lang="ru-RU" sz="1000" b="1" dirty="0">
              <a:solidFill>
                <a:prstClr val="white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640329" y="2264757"/>
            <a:ext cx="22311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государственных гражданских служащих, работников, претендентов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18206" y="3151307"/>
            <a:ext cx="3816424" cy="4944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165100" prst="coolSlant"/>
          </a:sp3d>
        </p:spPr>
        <p:txBody>
          <a:bodyPr wrap="square" lIns="78191" tIns="39096" rIns="78191" bIns="39096">
            <a:spAutoFit/>
          </a:bodyPr>
          <a:lstStyle>
            <a:defPPr>
              <a:defRPr lang="ru-RU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1" i="0" u="none" strike="noStrike" kern="0" cap="none" spc="0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900" dirty="0">
                <a:solidFill>
                  <a:schemeClr val="tx1"/>
                </a:solidFill>
              </a:rPr>
              <a:t>Учет, анализ и оценка результатов предварительного внутреннего контроля при организации контрольных и аудиторских мероприятий (последующего внутреннего контроля и внутреннего аудита)</a:t>
            </a:r>
            <a:endParaRPr lang="ru-RU" sz="900" b="0" i="1" dirty="0">
              <a:solidFill>
                <a:schemeClr val="tx1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2897596" y="172882"/>
            <a:ext cx="6142888" cy="62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191" tIns="39096" rIns="78191" bIns="3909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685800"/>
            <a:r>
              <a:rPr 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 ДЕЯТЕЛЬНОСТИ НА 2018 ГОД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6798" y="1971768"/>
            <a:ext cx="379295" cy="156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6798" y="2339776"/>
            <a:ext cx="379295" cy="156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26798" y="2682589"/>
            <a:ext cx="379295" cy="156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Стрелка вниз 36"/>
          <p:cNvSpPr/>
          <p:nvPr/>
        </p:nvSpPr>
        <p:spPr>
          <a:xfrm>
            <a:off x="1887929" y="2914156"/>
            <a:ext cx="265369" cy="237151"/>
          </a:xfrm>
          <a:prstGeom prst="downArrow">
            <a:avLst>
              <a:gd name="adj1" fmla="val 50000"/>
              <a:gd name="adj2" fmla="val 47795"/>
            </a:avLst>
          </a:prstGeom>
          <a:solidFill>
            <a:srgbClr val="BE6732"/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6716956" y="2932885"/>
            <a:ext cx="265369" cy="145615"/>
          </a:xfrm>
          <a:prstGeom prst="downArrow">
            <a:avLst>
              <a:gd name="adj1" fmla="val 50000"/>
              <a:gd name="adj2" fmla="val 47795"/>
            </a:avLst>
          </a:prstGeom>
          <a:solidFill>
            <a:srgbClr val="BE6732"/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674848" y="3083927"/>
            <a:ext cx="4144856" cy="355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165100" prst="coolSlant"/>
          </a:sp3d>
        </p:spPr>
        <p:txBody>
          <a:bodyPr wrap="square" lIns="78191" tIns="39096" rIns="78191" bIns="39096">
            <a:spAutoFit/>
          </a:bodyPr>
          <a:lstStyle>
            <a:defPPr>
              <a:defRPr lang="ru-RU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Arial" charset="0"/>
              </a:defRPr>
            </a:lvl2pPr>
            <a:lvl3pPr>
              <a:defRPr>
                <a:latin typeface="Arial" charset="0"/>
              </a:defRPr>
            </a:lvl3pPr>
            <a:lvl4pPr>
              <a:defRPr>
                <a:latin typeface="Arial" charset="0"/>
              </a:defRPr>
            </a:lvl4pPr>
            <a:lvl5pPr>
              <a:defRPr>
                <a:latin typeface="Arial" charset="0"/>
              </a:defRPr>
            </a:lvl5pPr>
            <a:lvl6pPr>
              <a:defRPr>
                <a:latin typeface="Arial" charset="0"/>
              </a:defRPr>
            </a:lvl6pPr>
            <a:lvl7pPr>
              <a:defRPr>
                <a:latin typeface="Arial" charset="0"/>
              </a:defRPr>
            </a:lvl7pPr>
            <a:lvl8pPr>
              <a:defRPr>
                <a:latin typeface="Arial" charset="0"/>
              </a:defRPr>
            </a:lvl8pPr>
            <a:lvl9pPr>
              <a:defRPr>
                <a:latin typeface="Arial" charset="0"/>
              </a:defRPr>
            </a:lvl9pPr>
          </a:lstStyle>
          <a:p>
            <a:r>
              <a:rPr lang="ru-RU" sz="900" dirty="0"/>
              <a:t>Учет выявленных нарушений (недостатков) по результатам осуществления предварительного внутреннего контроля в целях: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83576" y="3641213"/>
            <a:ext cx="4148754" cy="217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165100" prst="coolSlant"/>
          </a:sp3d>
        </p:spPr>
        <p:txBody>
          <a:bodyPr wrap="square" lIns="78191" tIns="39096" rIns="78191" bIns="39096">
            <a:spAutoFit/>
          </a:bodyPr>
          <a:lstStyle>
            <a:defPPr>
              <a:defRPr lang="ru-RU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Arial" charset="0"/>
              </a:defRPr>
            </a:lvl2pPr>
            <a:lvl3pPr>
              <a:defRPr>
                <a:latin typeface="Arial" charset="0"/>
              </a:defRPr>
            </a:lvl3pPr>
            <a:lvl4pPr>
              <a:defRPr>
                <a:latin typeface="Arial" charset="0"/>
              </a:defRPr>
            </a:lvl4pPr>
            <a:lvl5pPr>
              <a:defRPr>
                <a:latin typeface="Arial" charset="0"/>
              </a:defRPr>
            </a:lvl5pPr>
            <a:lvl6pPr>
              <a:defRPr>
                <a:latin typeface="Arial" charset="0"/>
              </a:defRPr>
            </a:lvl6pPr>
            <a:lvl7pPr>
              <a:defRPr>
                <a:latin typeface="Arial" charset="0"/>
              </a:defRPr>
            </a:lvl7pPr>
            <a:lvl8pPr>
              <a:defRPr>
                <a:latin typeface="Arial" charset="0"/>
              </a:defRPr>
            </a:lvl8pPr>
            <a:lvl9pPr>
              <a:defRPr>
                <a:latin typeface="Arial" charset="0"/>
              </a:defRPr>
            </a:lvl9pPr>
          </a:lstStyle>
          <a:p>
            <a:r>
              <a:rPr lang="ru-RU" sz="900" dirty="0"/>
              <a:t>1. Идентификации, анализа и оценки внутренних рисков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91080" y="4001984"/>
            <a:ext cx="4142875" cy="355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165100" prst="coolSlant"/>
          </a:sp3d>
        </p:spPr>
        <p:txBody>
          <a:bodyPr wrap="square" lIns="78191" tIns="39096" rIns="78191" bIns="39096">
            <a:spAutoFit/>
          </a:bodyPr>
          <a:lstStyle>
            <a:defPPr>
              <a:defRPr lang="ru-RU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Arial" charset="0"/>
              </a:defRPr>
            </a:lvl2pPr>
            <a:lvl3pPr>
              <a:defRPr>
                <a:latin typeface="Arial" charset="0"/>
              </a:defRPr>
            </a:lvl3pPr>
            <a:lvl4pPr>
              <a:defRPr>
                <a:latin typeface="Arial" charset="0"/>
              </a:defRPr>
            </a:lvl4pPr>
            <a:lvl5pPr>
              <a:defRPr>
                <a:latin typeface="Arial" charset="0"/>
              </a:defRPr>
            </a:lvl5pPr>
            <a:lvl6pPr>
              <a:defRPr>
                <a:latin typeface="Arial" charset="0"/>
              </a:defRPr>
            </a:lvl6pPr>
            <a:lvl7pPr>
              <a:defRPr>
                <a:latin typeface="Arial" charset="0"/>
              </a:defRPr>
            </a:lvl7pPr>
            <a:lvl8pPr>
              <a:defRPr>
                <a:latin typeface="Arial" charset="0"/>
              </a:defRPr>
            </a:lvl8pPr>
            <a:lvl9pPr>
              <a:defRPr>
                <a:latin typeface="Arial" charset="0"/>
              </a:defRPr>
            </a:lvl9pPr>
          </a:lstStyle>
          <a:p>
            <a:r>
              <a:rPr lang="ru-RU" sz="900" dirty="0"/>
              <a:t>2. Актуализации классификаторов внутренних рисков ТОФК и формирования реестров внутренних рисков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72103" y="3896207"/>
            <a:ext cx="3849514" cy="828340"/>
          </a:xfrm>
          <a:prstGeom prst="roundRect">
            <a:avLst/>
          </a:prstGeom>
          <a:solidFill>
            <a:srgbClr val="FEDEC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/>
            <a:r>
              <a:rPr lang="ru-RU" sz="900" b="1" i="1" dirty="0">
                <a:solidFill>
                  <a:srgbClr val="00349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Стандартов внутреннего контроля</a:t>
            </a:r>
            <a:br>
              <a:rPr lang="ru-RU" sz="900" b="1" i="1" dirty="0">
                <a:solidFill>
                  <a:srgbClr val="00349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b="1" i="1" dirty="0">
                <a:solidFill>
                  <a:srgbClr val="00349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внутреннего аудита Федерального казначейства, применяемых контрольно-аудиторскими подразделениями Федерального казначейства при осуществлении ими контрольной и аудиторской деятельности, утвержденных приказом ФК от 29.11.2017 № 330</a:t>
            </a:r>
          </a:p>
        </p:txBody>
      </p:sp>
      <p:sp>
        <p:nvSpPr>
          <p:cNvPr id="58" name="Стрелка вниз 57"/>
          <p:cNvSpPr/>
          <p:nvPr/>
        </p:nvSpPr>
        <p:spPr>
          <a:xfrm>
            <a:off x="1887929" y="3668174"/>
            <a:ext cx="265369" cy="205388"/>
          </a:xfrm>
          <a:prstGeom prst="downArrow">
            <a:avLst>
              <a:gd name="adj1" fmla="val 50000"/>
              <a:gd name="adj2" fmla="val 47795"/>
            </a:avLst>
          </a:prstGeom>
          <a:solidFill>
            <a:srgbClr val="BE6732"/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6733993" y="3860538"/>
            <a:ext cx="265369" cy="141446"/>
          </a:xfrm>
          <a:prstGeom prst="downArrow">
            <a:avLst>
              <a:gd name="adj1" fmla="val 50000"/>
              <a:gd name="adj2" fmla="val 47795"/>
            </a:avLst>
          </a:prstGeom>
          <a:solidFill>
            <a:srgbClr val="BE6732"/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>
            <a:off x="6760782" y="4372187"/>
            <a:ext cx="265369" cy="142565"/>
          </a:xfrm>
          <a:prstGeom prst="downArrow">
            <a:avLst>
              <a:gd name="adj1" fmla="val 50000"/>
              <a:gd name="adj2" fmla="val 47795"/>
            </a:avLst>
          </a:prstGeom>
          <a:solidFill>
            <a:srgbClr val="BE6732"/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700828" y="4527402"/>
            <a:ext cx="4133127" cy="492619"/>
          </a:xfrm>
          <a:prstGeom prst="roundRect">
            <a:avLst/>
          </a:prstGeom>
          <a:solidFill>
            <a:srgbClr val="FEDEC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/>
            <a:r>
              <a:rPr lang="ru-RU" sz="900" b="1" i="1" dirty="0">
                <a:solidFill>
                  <a:srgbClr val="00349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Стандарта управления внутренними (операционными) казначейскими рисками в Федеральном казначействе, утвержденного приказом ФК от 29.09.2017 № 259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1" y="4884145"/>
            <a:ext cx="2133599" cy="27384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16498" y="1983912"/>
            <a:ext cx="7717457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процедур и операций, подлежащих предварительному внутреннему контролю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95771" y="2356565"/>
            <a:ext cx="7717457" cy="2422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предварительного внутреннего контроля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80271" y="2682589"/>
            <a:ext cx="7717458" cy="231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результатов предварительного внутреннего контроля</a:t>
            </a:r>
          </a:p>
        </p:txBody>
      </p:sp>
      <p:sp>
        <p:nvSpPr>
          <p:cNvPr id="38" name="Стрелка вниз 37"/>
          <p:cNvSpPr/>
          <p:nvPr/>
        </p:nvSpPr>
        <p:spPr>
          <a:xfrm>
            <a:off x="6742171" y="3464027"/>
            <a:ext cx="265369" cy="151060"/>
          </a:xfrm>
          <a:prstGeom prst="downArrow">
            <a:avLst>
              <a:gd name="adj1" fmla="val 50000"/>
              <a:gd name="adj2" fmla="val 47795"/>
            </a:avLst>
          </a:prstGeom>
          <a:solidFill>
            <a:srgbClr val="BE6732"/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32696" y="987574"/>
            <a:ext cx="379295" cy="15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6798" y="1419622"/>
            <a:ext cx="391090" cy="15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116498" y="987574"/>
            <a:ext cx="7715831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направлений деятельности Федерального казначейства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95772" y="1414328"/>
            <a:ext cx="7723931" cy="489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процедур и операций (в том числе по формированию документов) по направлениям деятельности Федерального казначейства (далее – процедуры и операции)</a:t>
            </a:r>
          </a:p>
        </p:txBody>
      </p:sp>
    </p:spTree>
    <p:extLst>
      <p:ext uri="{BB962C8B-B14F-4D97-AF65-F5344CB8AC3E}">
        <p14:creationId xmlns:p14="http://schemas.microsoft.com/office/powerpoint/2010/main" val="14552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276103" y="1437643"/>
            <a:ext cx="8639299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1700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1700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1700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1700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1700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277" y="1489707"/>
            <a:ext cx="8293395" cy="168468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defRPr/>
            </a:pP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ИСПОЛНЕНИЯ ГОСУДАРСТВЕННОЙ ФУНКЦИИ ПО ВНЕШНЕМУ КОНТРОЛЮ КАЧЕСТВА РАБОТЫ АУДИТОРСКИХ ОРГАНИЗАЦИЙ ЗА 2017 ГОД. </a:t>
            </a:r>
            <a:b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НА 2018 ГОД</a:t>
            </a:r>
            <a:b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35672" y="4869656"/>
            <a:ext cx="279891" cy="27384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682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2135</Words>
  <Application>Microsoft Office PowerPoint</Application>
  <PresentationFormat>Экран (16:9)</PresentationFormat>
  <Paragraphs>424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Тема Office</vt:lpstr>
      <vt:lpstr>1_Тема Office</vt:lpstr>
      <vt:lpstr>5_Тема Office</vt:lpstr>
      <vt:lpstr>2_Тема Office</vt:lpstr>
      <vt:lpstr>4_Тема Office</vt:lpstr>
      <vt:lpstr>Презентация PowerPoint</vt:lpstr>
      <vt:lpstr>Презентация PowerPoint</vt:lpstr>
      <vt:lpstr>Презентация PowerPoint</vt:lpstr>
      <vt:lpstr>СОВЕРШЕНСТВОВАНИЕ НОРМАТИВНОЙ ПРАВОВОЙ БАЗЫ, ВЕДОМСТВЕННЫХ ПРАВОВЫХ АКТОВ  В ОБЛАСТИ ВНУТРЕННЕГО КОНТРОЛЯ, ВНУТРЕННЕГО АУДИТА И УПРАВЛЕНИЯ ВНУТРЕННИМИ (ОПЕРАЦИОННЫМИ) КАЗНАЧЕЙСКИМИ РИСКАМИ В ФЕДЕРАЛЬНОМ КАЗНАЧЕЙСТВЕ В 2017 ГОДУ </vt:lpstr>
      <vt:lpstr>Финансовое обеспечение объектов бюджетного мониторинга, млн. рублей</vt:lpstr>
      <vt:lpstr>КОЛИЧЕСТВО СОГЛАШЕНИЙ И ДОПОЛНИТЕЛЬНЫХ СОГЛАШЕНИЙ  О ПРЕДОСТАВЛЕНИИ СУБСИДИЙ ИЗ ФЕДЕРАЛЬНОГО БЮДЖЕТА БЮДЖЕТАМ СУБЪЕКТОВ РОССИЙСКОЙ ФЕДЕРАЦИИ</vt:lpstr>
      <vt:lpstr>СТРУКТУРА ИСПОЛНЕНИЯ МЕРОПРИЯТИЙ  ПО ПРОФИЛАКТИКЕ КОРРУПЦИОННЫХ И ИНЫХ ПРАВОНАРУШЕНИЙ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нормативной правовой базы, ведомственных правовых актов в области внутреннего контроля, внутреннего аудита и управления внутренними (операционными) казначейскими рисками в Федеральном казначействе в 2017 году</dc:title>
  <dc:creator>Семенов Максим Владимирович</dc:creator>
  <cp:lastModifiedBy>Дорожинская Галина Алексеевна</cp:lastModifiedBy>
  <cp:revision>166</cp:revision>
  <cp:lastPrinted>2018-03-16T14:14:43Z</cp:lastPrinted>
  <dcterms:created xsi:type="dcterms:W3CDTF">2018-03-01T06:05:20Z</dcterms:created>
  <dcterms:modified xsi:type="dcterms:W3CDTF">2018-03-20T15:22:28Z</dcterms:modified>
</cp:coreProperties>
</file>