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6"/>
  </p:notesMasterIdLst>
  <p:sldIdLst>
    <p:sldId id="262" r:id="rId2"/>
    <p:sldId id="305" r:id="rId3"/>
    <p:sldId id="306" r:id="rId4"/>
    <p:sldId id="326" r:id="rId5"/>
    <p:sldId id="333" r:id="rId6"/>
    <p:sldId id="319" r:id="rId7"/>
    <p:sldId id="310" r:id="rId8"/>
    <p:sldId id="308" r:id="rId9"/>
    <p:sldId id="312" r:id="rId10"/>
    <p:sldId id="321" r:id="rId11"/>
    <p:sldId id="324" r:id="rId12"/>
    <p:sldId id="320" r:id="rId13"/>
    <p:sldId id="322" r:id="rId14"/>
    <p:sldId id="309" r:id="rId15"/>
  </p:sldIdLst>
  <p:sldSz cx="9144000" cy="6858000" type="screen4x3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6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874" autoAdjust="0"/>
    <p:restoredTop sz="86275" autoAdjust="0"/>
  </p:normalViewPr>
  <p:slideViewPr>
    <p:cSldViewPr>
      <p:cViewPr>
        <p:scale>
          <a:sx n="120" d="100"/>
          <a:sy n="120" d="100"/>
        </p:scale>
        <p:origin x="-1926" y="21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78" d="100"/>
          <a:sy n="78" d="100"/>
        </p:scale>
        <p:origin x="-3954" y="-102"/>
      </p:cViewPr>
      <p:guideLst>
        <p:guide orient="horz" pos="3126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17D093C-35BC-42B8-9CFD-8467F71C0CDF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55FE169-D6DB-45B5-A36B-20164A1E2314}">
      <dgm:prSet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pPr rtl="0"/>
          <a:r>
            <a:rPr lang="ru-RU" sz="1800" b="1" baseline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Сверка</a:t>
          </a:r>
          <a:r>
            <a:rPr lang="ru-RU" sz="1800" b="0" baseline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показателей осуществляется </a:t>
          </a:r>
          <a:r>
            <a:rPr lang="ru-RU" sz="1800" b="1" baseline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 ПУиО ГИИС ЭБ</a:t>
          </a:r>
          <a:endParaRPr lang="ru-RU" sz="1800" b="1" baseline="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693CEBE-2CC6-420D-A1B4-9B431681E7B6}" type="parTrans" cxnId="{D1059970-E756-4612-8F50-BFB5A3CA7018}">
      <dgm:prSet/>
      <dgm:spPr/>
      <dgm:t>
        <a:bodyPr/>
        <a:lstStyle/>
        <a:p>
          <a:endParaRPr lang="ru-RU"/>
        </a:p>
      </dgm:t>
    </dgm:pt>
    <dgm:pt modelId="{27C61D21-0B18-4328-928F-EA9BD792EA6B}" type="sibTrans" cxnId="{D1059970-E756-4612-8F50-BFB5A3CA7018}">
      <dgm:prSet/>
      <dgm:spPr/>
      <dgm:t>
        <a:bodyPr/>
        <a:lstStyle/>
        <a:p>
          <a:endParaRPr lang="ru-RU"/>
        </a:p>
      </dgm:t>
    </dgm:pt>
    <dgm:pt modelId="{EE33E61F-7FB0-4ABF-92EB-4998AA895E94}">
      <dgm:prSet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pPr rtl="0"/>
          <a:r>
            <a:rPr lang="ru-RU" sz="1800" b="1" baseline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Результат</a:t>
          </a:r>
          <a:r>
            <a:rPr lang="ru-RU" sz="1800" b="0" baseline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проведения процедуры автоматической сверки – </a:t>
          </a:r>
          <a:r>
            <a:rPr lang="ru-RU" sz="1800" b="1" baseline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протокол внешнего контроля</a:t>
          </a:r>
          <a:endParaRPr lang="ru-RU" sz="1800" b="1" baseline="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BA02AD9-A3D0-41FF-A383-0DBEB6C3741C}" type="parTrans" cxnId="{BE742CC1-ABBE-4D4E-8D82-A238CBC1CCC9}">
      <dgm:prSet/>
      <dgm:spPr/>
      <dgm:t>
        <a:bodyPr/>
        <a:lstStyle/>
        <a:p>
          <a:endParaRPr lang="ru-RU"/>
        </a:p>
      </dgm:t>
    </dgm:pt>
    <dgm:pt modelId="{4B2B9DE6-3BDB-411B-95FF-3E1A1FA7E0B4}" type="sibTrans" cxnId="{BE742CC1-ABBE-4D4E-8D82-A238CBC1CCC9}">
      <dgm:prSet/>
      <dgm:spPr/>
      <dgm:t>
        <a:bodyPr/>
        <a:lstStyle/>
        <a:p>
          <a:endParaRPr lang="ru-RU"/>
        </a:p>
      </dgm:t>
    </dgm:pt>
    <dgm:pt modelId="{86052265-2C14-4F87-9A34-4B917F7A243C}">
      <dgm:prSet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pPr rtl="0"/>
          <a:r>
            <a:rPr lang="ru-RU" sz="1800" b="0" baseline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Показатели </a:t>
          </a:r>
          <a:r>
            <a:rPr lang="ru-RU" sz="1800" b="1" baseline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по доходам</a:t>
          </a:r>
          <a:r>
            <a:rPr lang="ru-RU" sz="1800" b="0" baseline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– сверка с показателями </a:t>
          </a:r>
          <a:r>
            <a:rPr lang="ru-RU" sz="1800" b="1" baseline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Отчета ф. 0531340</a:t>
          </a:r>
          <a:endParaRPr lang="ru-RU" sz="1800" b="1" baseline="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B9E380D-F21C-4993-BC00-9A7FE994609E}" type="parTrans" cxnId="{0C6D5C84-5F18-4FAD-BB84-D44409FCB215}">
      <dgm:prSet/>
      <dgm:spPr/>
      <dgm:t>
        <a:bodyPr/>
        <a:lstStyle/>
        <a:p>
          <a:endParaRPr lang="ru-RU"/>
        </a:p>
      </dgm:t>
    </dgm:pt>
    <dgm:pt modelId="{2702FA56-BFD4-4843-9BF9-489962935329}" type="sibTrans" cxnId="{0C6D5C84-5F18-4FAD-BB84-D44409FCB215}">
      <dgm:prSet/>
      <dgm:spPr/>
      <dgm:t>
        <a:bodyPr/>
        <a:lstStyle/>
        <a:p>
          <a:endParaRPr lang="ru-RU"/>
        </a:p>
      </dgm:t>
    </dgm:pt>
    <dgm:pt modelId="{9DE55A18-AA6C-48A2-BCED-10308DB4D3B0}">
      <dgm:prSet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pPr rtl="0"/>
          <a:r>
            <a:rPr lang="ru-RU" sz="1800" b="0" baseline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Показатели </a:t>
          </a:r>
          <a:r>
            <a:rPr lang="ru-RU" sz="1800" b="1" baseline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по расходам </a:t>
          </a:r>
          <a:r>
            <a:rPr lang="ru-RU" sz="1800" b="0" baseline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– сверка с показателями </a:t>
          </a:r>
          <a:r>
            <a:rPr lang="ru-RU" sz="1800" b="1" baseline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Отчета ф. 0521413</a:t>
          </a:r>
          <a:endParaRPr lang="ru-RU" sz="1800" b="1" baseline="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7B2D609-5A99-47D9-8DA4-21D5A80984BB}" type="parTrans" cxnId="{328B12DD-CC51-4685-ADE6-4601C6FE2882}">
      <dgm:prSet/>
      <dgm:spPr/>
      <dgm:t>
        <a:bodyPr/>
        <a:lstStyle/>
        <a:p>
          <a:endParaRPr lang="ru-RU"/>
        </a:p>
      </dgm:t>
    </dgm:pt>
    <dgm:pt modelId="{817B33D7-F8AC-426E-9209-C7898BEECC01}" type="sibTrans" cxnId="{328B12DD-CC51-4685-ADE6-4601C6FE2882}">
      <dgm:prSet/>
      <dgm:spPr/>
      <dgm:t>
        <a:bodyPr/>
        <a:lstStyle/>
        <a:p>
          <a:endParaRPr lang="ru-RU"/>
        </a:p>
      </dgm:t>
    </dgm:pt>
    <dgm:pt modelId="{D9347425-310A-41E3-A615-EC492963AF93}">
      <dgm:prSet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pPr rtl="0"/>
          <a:r>
            <a:rPr lang="ru-RU" sz="1800" b="0" baseline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Если </a:t>
          </a:r>
          <a:r>
            <a:rPr lang="ru-RU" sz="1800" b="1" baseline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организация не является субъектом отчетности ПУиО ГИИС ЭБ</a:t>
          </a:r>
          <a:r>
            <a:rPr lang="ru-RU" sz="1800" b="0" baseline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, </a:t>
          </a:r>
          <a:r>
            <a:rPr lang="ru-RU" sz="1800" b="1" baseline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сверка осуществляется самостоятельно</a:t>
          </a:r>
          <a:r>
            <a:rPr lang="ru-RU" sz="1800" b="0" baseline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с данными соответствующих отчетов о состоянии лицевого счета</a:t>
          </a:r>
          <a:endParaRPr lang="ru-RU" sz="1800" b="0" baseline="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A771C9C-6096-4B3D-9F15-2BBD55F9FBBA}" type="sibTrans" cxnId="{4CED023B-A8FF-4FCC-BA58-707A530D9958}">
      <dgm:prSet/>
      <dgm:spPr/>
      <dgm:t>
        <a:bodyPr/>
        <a:lstStyle/>
        <a:p>
          <a:endParaRPr lang="ru-RU"/>
        </a:p>
      </dgm:t>
    </dgm:pt>
    <dgm:pt modelId="{7768DBFC-E64E-47DD-A8F4-F558805A6DB8}" type="parTrans" cxnId="{4CED023B-A8FF-4FCC-BA58-707A530D9958}">
      <dgm:prSet/>
      <dgm:spPr/>
      <dgm:t>
        <a:bodyPr/>
        <a:lstStyle/>
        <a:p>
          <a:endParaRPr lang="ru-RU"/>
        </a:p>
      </dgm:t>
    </dgm:pt>
    <dgm:pt modelId="{18786985-4AB4-4803-BA57-5B4AEDFB40B1}" type="pres">
      <dgm:prSet presAssocID="{C17D093C-35BC-42B8-9CFD-8467F71C0CDF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E5E82AD9-3DFD-4BE1-B26B-A4D0FAD61BF5}" type="pres">
      <dgm:prSet presAssocID="{C17D093C-35BC-42B8-9CFD-8467F71C0CDF}" presName="Name1" presStyleCnt="0"/>
      <dgm:spPr/>
    </dgm:pt>
    <dgm:pt modelId="{9989E42E-69CF-4665-AA7A-AB8C6DEF4C7A}" type="pres">
      <dgm:prSet presAssocID="{C17D093C-35BC-42B8-9CFD-8467F71C0CDF}" presName="cycle" presStyleCnt="0"/>
      <dgm:spPr/>
    </dgm:pt>
    <dgm:pt modelId="{30631E76-DA07-4B9D-9B92-36CFE49BF818}" type="pres">
      <dgm:prSet presAssocID="{C17D093C-35BC-42B8-9CFD-8467F71C0CDF}" presName="srcNode" presStyleLbl="node1" presStyleIdx="0" presStyleCnt="5"/>
      <dgm:spPr/>
    </dgm:pt>
    <dgm:pt modelId="{B45F5373-909A-4BEA-8DAE-7B0E50B99805}" type="pres">
      <dgm:prSet presAssocID="{C17D093C-35BC-42B8-9CFD-8467F71C0CDF}" presName="conn" presStyleLbl="parChTrans1D2" presStyleIdx="0" presStyleCnt="1"/>
      <dgm:spPr/>
      <dgm:t>
        <a:bodyPr/>
        <a:lstStyle/>
        <a:p>
          <a:endParaRPr lang="ru-RU"/>
        </a:p>
      </dgm:t>
    </dgm:pt>
    <dgm:pt modelId="{B9E72AED-D906-4438-AA13-0B713EC1CF4D}" type="pres">
      <dgm:prSet presAssocID="{C17D093C-35BC-42B8-9CFD-8467F71C0CDF}" presName="extraNode" presStyleLbl="node1" presStyleIdx="0" presStyleCnt="5"/>
      <dgm:spPr/>
    </dgm:pt>
    <dgm:pt modelId="{00E86192-D06F-40B8-83DD-C8C7E5CF0EB4}" type="pres">
      <dgm:prSet presAssocID="{C17D093C-35BC-42B8-9CFD-8467F71C0CDF}" presName="dstNode" presStyleLbl="node1" presStyleIdx="0" presStyleCnt="5"/>
      <dgm:spPr/>
    </dgm:pt>
    <dgm:pt modelId="{47250DB3-B17C-41F5-B48E-AB0CA6486193}" type="pres">
      <dgm:prSet presAssocID="{755FE169-D6DB-45B5-A36B-20164A1E2314}" presName="text_1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60B5C04-448C-43C8-9C73-CBC36EB69543}" type="pres">
      <dgm:prSet presAssocID="{755FE169-D6DB-45B5-A36B-20164A1E2314}" presName="accent_1" presStyleCnt="0"/>
      <dgm:spPr/>
    </dgm:pt>
    <dgm:pt modelId="{B0EF94B3-DB3E-411E-B5C8-618D31F39E42}" type="pres">
      <dgm:prSet presAssocID="{755FE169-D6DB-45B5-A36B-20164A1E2314}" presName="accentRepeatNode" presStyleLbl="solidFgAcc1" presStyleIdx="0" presStyleCnt="5"/>
      <dgm:spPr/>
    </dgm:pt>
    <dgm:pt modelId="{6E4D2EE7-B511-4E00-8C9E-45FFFEDFD859}" type="pres">
      <dgm:prSet presAssocID="{EE33E61F-7FB0-4ABF-92EB-4998AA895E94}" presName="text_2" presStyleLbl="node1" presStyleIdx="1" presStyleCnt="5" custScaleY="13467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0749043-D027-41FB-A08F-ED6490527656}" type="pres">
      <dgm:prSet presAssocID="{EE33E61F-7FB0-4ABF-92EB-4998AA895E94}" presName="accent_2" presStyleCnt="0"/>
      <dgm:spPr/>
    </dgm:pt>
    <dgm:pt modelId="{C2624234-9CC9-44DB-98D4-B8C5D0A497E2}" type="pres">
      <dgm:prSet presAssocID="{EE33E61F-7FB0-4ABF-92EB-4998AA895E94}" presName="accentRepeatNode" presStyleLbl="solidFgAcc1" presStyleIdx="1" presStyleCnt="5"/>
      <dgm:spPr/>
    </dgm:pt>
    <dgm:pt modelId="{A569AC51-51AE-482F-8C39-AB6AC335B83F}" type="pres">
      <dgm:prSet presAssocID="{86052265-2C14-4F87-9A34-4B917F7A243C}" presName="text_3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BBC07AB-469D-4331-B3AB-48BFE549BFC0}" type="pres">
      <dgm:prSet presAssocID="{86052265-2C14-4F87-9A34-4B917F7A243C}" presName="accent_3" presStyleCnt="0"/>
      <dgm:spPr/>
    </dgm:pt>
    <dgm:pt modelId="{B5A58F0A-E834-48D3-9C66-D7A66980E52D}" type="pres">
      <dgm:prSet presAssocID="{86052265-2C14-4F87-9A34-4B917F7A243C}" presName="accentRepeatNode" presStyleLbl="solidFgAcc1" presStyleIdx="2" presStyleCnt="5"/>
      <dgm:spPr/>
    </dgm:pt>
    <dgm:pt modelId="{74E8DD13-17D6-4B6D-B06B-F0EC478228E2}" type="pres">
      <dgm:prSet presAssocID="{9DE55A18-AA6C-48A2-BCED-10308DB4D3B0}" presName="text_4" presStyleLbl="node1" presStyleIdx="3" presStyleCnt="5" custLinFactNeighborX="13" custLinFactNeighborY="-98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EE8C7EA-77E0-4E46-9646-3188183A1928}" type="pres">
      <dgm:prSet presAssocID="{9DE55A18-AA6C-48A2-BCED-10308DB4D3B0}" presName="accent_4" presStyleCnt="0"/>
      <dgm:spPr/>
    </dgm:pt>
    <dgm:pt modelId="{21E23B0A-ED2B-40D7-89A5-C9EDCBE16C70}" type="pres">
      <dgm:prSet presAssocID="{9DE55A18-AA6C-48A2-BCED-10308DB4D3B0}" presName="accentRepeatNode" presStyleLbl="solidFgAcc1" presStyleIdx="3" presStyleCnt="5"/>
      <dgm:spPr/>
    </dgm:pt>
    <dgm:pt modelId="{BB7DD9D6-E838-4CE5-966E-C0E89BF74B4A}" type="pres">
      <dgm:prSet presAssocID="{D9347425-310A-41E3-A615-EC492963AF93}" presName="text_5" presStyleLbl="node1" presStyleIdx="4" presStyleCnt="5" custScaleY="16917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006BF0F-53C7-430E-B784-EFD45233E208}" type="pres">
      <dgm:prSet presAssocID="{D9347425-310A-41E3-A615-EC492963AF93}" presName="accent_5" presStyleCnt="0"/>
      <dgm:spPr/>
    </dgm:pt>
    <dgm:pt modelId="{BB4FE73C-77DF-44F1-A2EF-80EA2299C11D}" type="pres">
      <dgm:prSet presAssocID="{D9347425-310A-41E3-A615-EC492963AF93}" presName="accentRepeatNode" presStyleLbl="solidFgAcc1" presStyleIdx="4" presStyleCnt="5"/>
      <dgm:spPr/>
    </dgm:pt>
  </dgm:ptLst>
  <dgm:cxnLst>
    <dgm:cxn modelId="{CCBBA32D-F6D8-40FE-9187-491E004A8E05}" type="presOf" srcId="{755FE169-D6DB-45B5-A36B-20164A1E2314}" destId="{47250DB3-B17C-41F5-B48E-AB0CA6486193}" srcOrd="0" destOrd="0" presId="urn:microsoft.com/office/officeart/2008/layout/VerticalCurvedList"/>
    <dgm:cxn modelId="{D1059970-E756-4612-8F50-BFB5A3CA7018}" srcId="{C17D093C-35BC-42B8-9CFD-8467F71C0CDF}" destId="{755FE169-D6DB-45B5-A36B-20164A1E2314}" srcOrd="0" destOrd="0" parTransId="{4693CEBE-2CC6-420D-A1B4-9B431681E7B6}" sibTransId="{27C61D21-0B18-4328-928F-EA9BD792EA6B}"/>
    <dgm:cxn modelId="{BE742CC1-ABBE-4D4E-8D82-A238CBC1CCC9}" srcId="{C17D093C-35BC-42B8-9CFD-8467F71C0CDF}" destId="{EE33E61F-7FB0-4ABF-92EB-4998AA895E94}" srcOrd="1" destOrd="0" parTransId="{9BA02AD9-A3D0-41FF-A383-0DBEB6C3741C}" sibTransId="{4B2B9DE6-3BDB-411B-95FF-3E1A1FA7E0B4}"/>
    <dgm:cxn modelId="{55F0368D-8EBA-4F0D-8612-0C437CAB49C1}" type="presOf" srcId="{D9347425-310A-41E3-A615-EC492963AF93}" destId="{BB7DD9D6-E838-4CE5-966E-C0E89BF74B4A}" srcOrd="0" destOrd="0" presId="urn:microsoft.com/office/officeart/2008/layout/VerticalCurvedList"/>
    <dgm:cxn modelId="{1A8A6DB9-79CE-4EE0-BA2D-FCB959A58354}" type="presOf" srcId="{86052265-2C14-4F87-9A34-4B917F7A243C}" destId="{A569AC51-51AE-482F-8C39-AB6AC335B83F}" srcOrd="0" destOrd="0" presId="urn:microsoft.com/office/officeart/2008/layout/VerticalCurvedList"/>
    <dgm:cxn modelId="{5B8502D6-9309-47C0-B2E1-C0319AD277F0}" type="presOf" srcId="{9DE55A18-AA6C-48A2-BCED-10308DB4D3B0}" destId="{74E8DD13-17D6-4B6D-B06B-F0EC478228E2}" srcOrd="0" destOrd="0" presId="urn:microsoft.com/office/officeart/2008/layout/VerticalCurvedList"/>
    <dgm:cxn modelId="{0C6D5C84-5F18-4FAD-BB84-D44409FCB215}" srcId="{C17D093C-35BC-42B8-9CFD-8467F71C0CDF}" destId="{86052265-2C14-4F87-9A34-4B917F7A243C}" srcOrd="2" destOrd="0" parTransId="{9B9E380D-F21C-4993-BC00-9A7FE994609E}" sibTransId="{2702FA56-BFD4-4843-9BF9-489962935329}"/>
    <dgm:cxn modelId="{4CED023B-A8FF-4FCC-BA58-707A530D9958}" srcId="{C17D093C-35BC-42B8-9CFD-8467F71C0CDF}" destId="{D9347425-310A-41E3-A615-EC492963AF93}" srcOrd="4" destOrd="0" parTransId="{7768DBFC-E64E-47DD-A8F4-F558805A6DB8}" sibTransId="{8A771C9C-6096-4B3D-9F15-2BBD55F9FBBA}"/>
    <dgm:cxn modelId="{54EF7EDC-1BD8-4C43-BF27-BAEAFCDAE393}" type="presOf" srcId="{EE33E61F-7FB0-4ABF-92EB-4998AA895E94}" destId="{6E4D2EE7-B511-4E00-8C9E-45FFFEDFD859}" srcOrd="0" destOrd="0" presId="urn:microsoft.com/office/officeart/2008/layout/VerticalCurvedList"/>
    <dgm:cxn modelId="{8ED3A867-4303-4672-A925-5B3B494F20A1}" type="presOf" srcId="{27C61D21-0B18-4328-928F-EA9BD792EA6B}" destId="{B45F5373-909A-4BEA-8DAE-7B0E50B99805}" srcOrd="0" destOrd="0" presId="urn:microsoft.com/office/officeart/2008/layout/VerticalCurvedList"/>
    <dgm:cxn modelId="{328B12DD-CC51-4685-ADE6-4601C6FE2882}" srcId="{C17D093C-35BC-42B8-9CFD-8467F71C0CDF}" destId="{9DE55A18-AA6C-48A2-BCED-10308DB4D3B0}" srcOrd="3" destOrd="0" parTransId="{B7B2D609-5A99-47D9-8DA4-21D5A80984BB}" sibTransId="{817B33D7-F8AC-426E-9209-C7898BEECC01}"/>
    <dgm:cxn modelId="{EB66B74C-C061-46ED-9412-E73FED2A58BD}" type="presOf" srcId="{C17D093C-35BC-42B8-9CFD-8467F71C0CDF}" destId="{18786985-4AB4-4803-BA57-5B4AEDFB40B1}" srcOrd="0" destOrd="0" presId="urn:microsoft.com/office/officeart/2008/layout/VerticalCurvedList"/>
    <dgm:cxn modelId="{38B6CDF0-735E-4D02-982C-808196131FC2}" type="presParOf" srcId="{18786985-4AB4-4803-BA57-5B4AEDFB40B1}" destId="{E5E82AD9-3DFD-4BE1-B26B-A4D0FAD61BF5}" srcOrd="0" destOrd="0" presId="urn:microsoft.com/office/officeart/2008/layout/VerticalCurvedList"/>
    <dgm:cxn modelId="{2BA7284F-30EA-43E5-A893-030A38077A83}" type="presParOf" srcId="{E5E82AD9-3DFD-4BE1-B26B-A4D0FAD61BF5}" destId="{9989E42E-69CF-4665-AA7A-AB8C6DEF4C7A}" srcOrd="0" destOrd="0" presId="urn:microsoft.com/office/officeart/2008/layout/VerticalCurvedList"/>
    <dgm:cxn modelId="{63D7964D-81C4-46E7-9A25-68EA67AD2C1D}" type="presParOf" srcId="{9989E42E-69CF-4665-AA7A-AB8C6DEF4C7A}" destId="{30631E76-DA07-4B9D-9B92-36CFE49BF818}" srcOrd="0" destOrd="0" presId="urn:microsoft.com/office/officeart/2008/layout/VerticalCurvedList"/>
    <dgm:cxn modelId="{20C4F2D7-A647-44FD-A9EE-1154153E8FC1}" type="presParOf" srcId="{9989E42E-69CF-4665-AA7A-AB8C6DEF4C7A}" destId="{B45F5373-909A-4BEA-8DAE-7B0E50B99805}" srcOrd="1" destOrd="0" presId="urn:microsoft.com/office/officeart/2008/layout/VerticalCurvedList"/>
    <dgm:cxn modelId="{84EB2F54-B748-4C91-8A83-6B7145613F4A}" type="presParOf" srcId="{9989E42E-69CF-4665-AA7A-AB8C6DEF4C7A}" destId="{B9E72AED-D906-4438-AA13-0B713EC1CF4D}" srcOrd="2" destOrd="0" presId="urn:microsoft.com/office/officeart/2008/layout/VerticalCurvedList"/>
    <dgm:cxn modelId="{0512D33D-A321-4C4D-A6AA-B50EA36AEC63}" type="presParOf" srcId="{9989E42E-69CF-4665-AA7A-AB8C6DEF4C7A}" destId="{00E86192-D06F-40B8-83DD-C8C7E5CF0EB4}" srcOrd="3" destOrd="0" presId="urn:microsoft.com/office/officeart/2008/layout/VerticalCurvedList"/>
    <dgm:cxn modelId="{83EC87BD-0B79-42C1-A7C4-E9CE13E1E9B1}" type="presParOf" srcId="{E5E82AD9-3DFD-4BE1-B26B-A4D0FAD61BF5}" destId="{47250DB3-B17C-41F5-B48E-AB0CA6486193}" srcOrd="1" destOrd="0" presId="urn:microsoft.com/office/officeart/2008/layout/VerticalCurvedList"/>
    <dgm:cxn modelId="{AB566848-5FC0-4849-AF96-90F803E092AA}" type="presParOf" srcId="{E5E82AD9-3DFD-4BE1-B26B-A4D0FAD61BF5}" destId="{460B5C04-448C-43C8-9C73-CBC36EB69543}" srcOrd="2" destOrd="0" presId="urn:microsoft.com/office/officeart/2008/layout/VerticalCurvedList"/>
    <dgm:cxn modelId="{1E61BF3B-099B-4BF9-AF97-8EF392AB301E}" type="presParOf" srcId="{460B5C04-448C-43C8-9C73-CBC36EB69543}" destId="{B0EF94B3-DB3E-411E-B5C8-618D31F39E42}" srcOrd="0" destOrd="0" presId="urn:microsoft.com/office/officeart/2008/layout/VerticalCurvedList"/>
    <dgm:cxn modelId="{E3ADB2F0-46E7-49CB-8C16-BC38252A158C}" type="presParOf" srcId="{E5E82AD9-3DFD-4BE1-B26B-A4D0FAD61BF5}" destId="{6E4D2EE7-B511-4E00-8C9E-45FFFEDFD859}" srcOrd="3" destOrd="0" presId="urn:microsoft.com/office/officeart/2008/layout/VerticalCurvedList"/>
    <dgm:cxn modelId="{53F03725-6C11-4255-A664-F4D99FCCF2B4}" type="presParOf" srcId="{E5E82AD9-3DFD-4BE1-B26B-A4D0FAD61BF5}" destId="{20749043-D027-41FB-A08F-ED6490527656}" srcOrd="4" destOrd="0" presId="urn:microsoft.com/office/officeart/2008/layout/VerticalCurvedList"/>
    <dgm:cxn modelId="{14676A44-0D5B-449B-B910-061DDA74D172}" type="presParOf" srcId="{20749043-D027-41FB-A08F-ED6490527656}" destId="{C2624234-9CC9-44DB-98D4-B8C5D0A497E2}" srcOrd="0" destOrd="0" presId="urn:microsoft.com/office/officeart/2008/layout/VerticalCurvedList"/>
    <dgm:cxn modelId="{AFF35E2D-3439-4D1D-ACF2-1E1CD40FC6B9}" type="presParOf" srcId="{E5E82AD9-3DFD-4BE1-B26B-A4D0FAD61BF5}" destId="{A569AC51-51AE-482F-8C39-AB6AC335B83F}" srcOrd="5" destOrd="0" presId="urn:microsoft.com/office/officeart/2008/layout/VerticalCurvedList"/>
    <dgm:cxn modelId="{EEDAA16C-67CD-48E1-B9CB-28D8864D525F}" type="presParOf" srcId="{E5E82AD9-3DFD-4BE1-B26B-A4D0FAD61BF5}" destId="{BBBC07AB-469D-4331-B3AB-48BFE549BFC0}" srcOrd="6" destOrd="0" presId="urn:microsoft.com/office/officeart/2008/layout/VerticalCurvedList"/>
    <dgm:cxn modelId="{59B97DB2-FB11-4F58-B64F-82E34B8966D3}" type="presParOf" srcId="{BBBC07AB-469D-4331-B3AB-48BFE549BFC0}" destId="{B5A58F0A-E834-48D3-9C66-D7A66980E52D}" srcOrd="0" destOrd="0" presId="urn:microsoft.com/office/officeart/2008/layout/VerticalCurvedList"/>
    <dgm:cxn modelId="{6BD30CA7-E26A-4882-BD28-F5F93E971555}" type="presParOf" srcId="{E5E82AD9-3DFD-4BE1-B26B-A4D0FAD61BF5}" destId="{74E8DD13-17D6-4B6D-B06B-F0EC478228E2}" srcOrd="7" destOrd="0" presId="urn:microsoft.com/office/officeart/2008/layout/VerticalCurvedList"/>
    <dgm:cxn modelId="{E9C9F6E2-FA30-4236-B7E2-8CD72EF7780D}" type="presParOf" srcId="{E5E82AD9-3DFD-4BE1-B26B-A4D0FAD61BF5}" destId="{1EE8C7EA-77E0-4E46-9646-3188183A1928}" srcOrd="8" destOrd="0" presId="urn:microsoft.com/office/officeart/2008/layout/VerticalCurvedList"/>
    <dgm:cxn modelId="{0F9BE95F-83E1-4C3F-8258-0E04742D14F9}" type="presParOf" srcId="{1EE8C7EA-77E0-4E46-9646-3188183A1928}" destId="{21E23B0A-ED2B-40D7-89A5-C9EDCBE16C70}" srcOrd="0" destOrd="0" presId="urn:microsoft.com/office/officeart/2008/layout/VerticalCurvedList"/>
    <dgm:cxn modelId="{C71F2580-9FBF-46D9-91EA-37123D6F5937}" type="presParOf" srcId="{E5E82AD9-3DFD-4BE1-B26B-A4D0FAD61BF5}" destId="{BB7DD9D6-E838-4CE5-966E-C0E89BF74B4A}" srcOrd="9" destOrd="0" presId="urn:microsoft.com/office/officeart/2008/layout/VerticalCurvedList"/>
    <dgm:cxn modelId="{9BFF18D9-1156-4D4C-B8DC-260E17D8D298}" type="presParOf" srcId="{E5E82AD9-3DFD-4BE1-B26B-A4D0FAD61BF5}" destId="{9006BF0F-53C7-430E-B784-EFD45233E208}" srcOrd="10" destOrd="0" presId="urn:microsoft.com/office/officeart/2008/layout/VerticalCurvedList"/>
    <dgm:cxn modelId="{FCE822E5-77CD-4608-AA48-B109E2BAB17C}" type="presParOf" srcId="{9006BF0F-53C7-430E-B784-EFD45233E208}" destId="{BB4FE73C-77DF-44F1-A2EF-80EA2299C11D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E974B3F-E200-401A-9C5B-599AFBF91B51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2739A36-DE3F-4E7F-BF5C-8315CEE6A0A2}">
      <dgm:prSet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pPr rtl="0">
            <a:spcAft>
              <a:spcPts val="0"/>
            </a:spcAft>
          </a:pPr>
          <a:r>
            <a:rPr lang="ru-RU" sz="1800" b="0" baseline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Сверка осуществляется </a:t>
          </a:r>
          <a:r>
            <a:rPr lang="ru-RU" sz="1800" b="1" baseline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самостоятельно </a:t>
          </a:r>
        </a:p>
        <a:p>
          <a:pPr rtl="0">
            <a:spcAft>
              <a:spcPts val="0"/>
            </a:spcAft>
          </a:pPr>
          <a:r>
            <a:rPr lang="ru-RU" sz="1800" b="0" baseline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получателями средств федерального бюджета </a:t>
          </a:r>
          <a:endParaRPr lang="ru-RU" sz="1800" b="0" baseline="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1238A9E-5521-47F2-9B58-68A670C3834B}" type="parTrans" cxnId="{5AAC74B5-60D1-4938-933C-70D98937A04A}">
      <dgm:prSet/>
      <dgm:spPr/>
      <dgm:t>
        <a:bodyPr/>
        <a:lstStyle/>
        <a:p>
          <a:endParaRPr lang="ru-RU"/>
        </a:p>
      </dgm:t>
    </dgm:pt>
    <dgm:pt modelId="{8E1EE04F-479A-455E-8B29-8252659AD6CC}" type="sibTrans" cxnId="{5AAC74B5-60D1-4938-933C-70D98937A04A}">
      <dgm:prSet/>
      <dgm:spPr/>
      <dgm:t>
        <a:bodyPr/>
        <a:lstStyle/>
        <a:p>
          <a:endParaRPr lang="ru-RU"/>
        </a:p>
      </dgm:t>
    </dgm:pt>
    <dgm:pt modelId="{6C088C9F-5332-4B25-AD04-580878936ED5}">
      <dgm:prSet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pPr algn="l" rtl="0"/>
          <a:r>
            <a:rPr lang="ru-RU" sz="1800" b="1" baseline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Контроль с показателями</a:t>
          </a:r>
          <a:r>
            <a:rPr lang="ru-RU" sz="1800" b="0" baseline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Отчета о состоянии лицевого счета получателя бюджетных средств (</a:t>
          </a:r>
          <a:r>
            <a:rPr lang="ru-RU" sz="1800" b="1" baseline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ф. 0531786</a:t>
          </a:r>
          <a:r>
            <a:rPr lang="ru-RU" sz="1800" b="0" baseline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) и Отчета о состоянии лицевого счета главного распорядителя (распорядителя) бюджетных средств (</a:t>
          </a:r>
          <a:r>
            <a:rPr lang="ru-RU" sz="1800" b="1" baseline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ф. 0531785</a:t>
          </a:r>
          <a:r>
            <a:rPr lang="ru-RU" sz="1800" b="0" baseline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)</a:t>
          </a:r>
          <a:endParaRPr lang="ru-RU" sz="1800" b="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2A60FD5-24DC-497B-AD62-77224A00FB89}" type="parTrans" cxnId="{6BF9D3EB-F8D8-4D6B-AA49-35236C31F648}">
      <dgm:prSet/>
      <dgm:spPr/>
      <dgm:t>
        <a:bodyPr/>
        <a:lstStyle/>
        <a:p>
          <a:endParaRPr lang="ru-RU"/>
        </a:p>
      </dgm:t>
    </dgm:pt>
    <dgm:pt modelId="{D8962915-81C4-4B0C-9303-2F3F93127F5E}" type="sibTrans" cxnId="{6BF9D3EB-F8D8-4D6B-AA49-35236C31F648}">
      <dgm:prSet/>
      <dgm:spPr/>
      <dgm:t>
        <a:bodyPr/>
        <a:lstStyle/>
        <a:p>
          <a:endParaRPr lang="ru-RU"/>
        </a:p>
      </dgm:t>
    </dgm:pt>
    <dgm:pt modelId="{FF7ACB47-F174-4FCC-9D17-D61C9CAAD5BF}">
      <dgm:prSet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pPr algn="l" rtl="0"/>
          <a:r>
            <a:rPr lang="ru-RU" sz="1800" b="1" baseline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Сроки представления </a:t>
          </a:r>
          <a:r>
            <a:rPr lang="ru-RU" sz="1800" b="0" baseline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ТОФК </a:t>
          </a:r>
          <a:r>
            <a:rPr lang="ru-RU" sz="1800" b="1" baseline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Отчета ф. 0531785 и Отчета ф. 0531786  </a:t>
          </a:r>
          <a:r>
            <a:rPr lang="ru-RU" sz="1800" b="0" baseline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для осуществления дальнейшей сверки </a:t>
          </a:r>
          <a:r>
            <a:rPr lang="ru-RU" sz="1800" b="1" baseline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– не позднее 3 рабочего дня, следующего за отчетным месяцем* </a:t>
          </a:r>
        </a:p>
      </dgm:t>
    </dgm:pt>
    <dgm:pt modelId="{185DB04D-C7B7-4227-88EF-9A4BF8631BC9}" type="parTrans" cxnId="{11F8D75D-99F9-4D5B-8671-D68DC1231A91}">
      <dgm:prSet/>
      <dgm:spPr/>
      <dgm:t>
        <a:bodyPr/>
        <a:lstStyle/>
        <a:p>
          <a:endParaRPr lang="ru-RU"/>
        </a:p>
      </dgm:t>
    </dgm:pt>
    <dgm:pt modelId="{FC8C0AD0-4C0E-48C7-8C0D-B694E5F867D6}" type="sibTrans" cxnId="{11F8D75D-99F9-4D5B-8671-D68DC1231A91}">
      <dgm:prSet/>
      <dgm:spPr/>
      <dgm:t>
        <a:bodyPr/>
        <a:lstStyle/>
        <a:p>
          <a:endParaRPr lang="ru-RU"/>
        </a:p>
      </dgm:t>
    </dgm:pt>
    <dgm:pt modelId="{ED0F9291-6FF1-4BFE-9C89-143768A4E28F}" type="pres">
      <dgm:prSet presAssocID="{7E974B3F-E200-401A-9C5B-599AFBF91B51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988E49D0-78E5-4224-AE28-0BF4759B6ADF}" type="pres">
      <dgm:prSet presAssocID="{7E974B3F-E200-401A-9C5B-599AFBF91B51}" presName="Name1" presStyleCnt="0"/>
      <dgm:spPr/>
    </dgm:pt>
    <dgm:pt modelId="{A7DFC1B2-9B47-487E-806F-7514CBF05C85}" type="pres">
      <dgm:prSet presAssocID="{7E974B3F-E200-401A-9C5B-599AFBF91B51}" presName="cycle" presStyleCnt="0"/>
      <dgm:spPr/>
    </dgm:pt>
    <dgm:pt modelId="{02BCAAEC-772E-4930-A698-E8F2AEAB0B10}" type="pres">
      <dgm:prSet presAssocID="{7E974B3F-E200-401A-9C5B-599AFBF91B51}" presName="srcNode" presStyleLbl="node1" presStyleIdx="0" presStyleCnt="3"/>
      <dgm:spPr/>
    </dgm:pt>
    <dgm:pt modelId="{33854C8F-098C-4D6C-B3DD-FBC3B7C668C9}" type="pres">
      <dgm:prSet presAssocID="{7E974B3F-E200-401A-9C5B-599AFBF91B51}" presName="conn" presStyleLbl="parChTrans1D2" presStyleIdx="0" presStyleCnt="1"/>
      <dgm:spPr/>
      <dgm:t>
        <a:bodyPr/>
        <a:lstStyle/>
        <a:p>
          <a:endParaRPr lang="ru-RU"/>
        </a:p>
      </dgm:t>
    </dgm:pt>
    <dgm:pt modelId="{7A09080A-23F3-45F0-BB80-E8AD837256B8}" type="pres">
      <dgm:prSet presAssocID="{7E974B3F-E200-401A-9C5B-599AFBF91B51}" presName="extraNode" presStyleLbl="node1" presStyleIdx="0" presStyleCnt="3"/>
      <dgm:spPr/>
    </dgm:pt>
    <dgm:pt modelId="{CCD51963-E862-4196-88F4-8E121FD29F11}" type="pres">
      <dgm:prSet presAssocID="{7E974B3F-E200-401A-9C5B-599AFBF91B51}" presName="dstNode" presStyleLbl="node1" presStyleIdx="0" presStyleCnt="3"/>
      <dgm:spPr/>
    </dgm:pt>
    <dgm:pt modelId="{4714D0B7-AD10-4B99-91F8-49B16E2320CF}" type="pres">
      <dgm:prSet presAssocID="{22739A36-DE3F-4E7F-BF5C-8315CEE6A0A2}" presName="text_1" presStyleLbl="node1" presStyleIdx="0" presStyleCnt="3" custLinFactNeighborX="-54" custLinFactNeighborY="172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72665E4-5098-4A27-9A15-3C80D6C20F13}" type="pres">
      <dgm:prSet presAssocID="{22739A36-DE3F-4E7F-BF5C-8315CEE6A0A2}" presName="accent_1" presStyleCnt="0"/>
      <dgm:spPr/>
    </dgm:pt>
    <dgm:pt modelId="{8347C672-EF16-4780-9A84-EBF3BC5A15D7}" type="pres">
      <dgm:prSet presAssocID="{22739A36-DE3F-4E7F-BF5C-8315CEE6A0A2}" presName="accentRepeatNode" presStyleLbl="solidFgAcc1" presStyleIdx="0" presStyleCnt="3"/>
      <dgm:spPr/>
    </dgm:pt>
    <dgm:pt modelId="{044F1C8B-85B1-4525-9DEF-883217EC359D}" type="pres">
      <dgm:prSet presAssocID="{6C088C9F-5332-4B25-AD04-580878936ED5}" presName="text_2" presStyleLbl="node1" presStyleIdx="1" presStyleCnt="3" custScaleY="124138" custLinFactNeighborX="-261" custLinFactNeighborY="-172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B8D069B-8EF8-43FA-BF70-6474B2443A24}" type="pres">
      <dgm:prSet presAssocID="{6C088C9F-5332-4B25-AD04-580878936ED5}" presName="accent_2" presStyleCnt="0"/>
      <dgm:spPr/>
    </dgm:pt>
    <dgm:pt modelId="{8CF5E059-7145-40C3-9A84-39E7CB531208}" type="pres">
      <dgm:prSet presAssocID="{6C088C9F-5332-4B25-AD04-580878936ED5}" presName="accentRepeatNode" presStyleLbl="solidFgAcc1" presStyleIdx="1" presStyleCnt="3"/>
      <dgm:spPr/>
    </dgm:pt>
    <dgm:pt modelId="{4CBBE16A-1D13-4A32-93E8-BA49CD034768}" type="pres">
      <dgm:prSet presAssocID="{FF7ACB47-F174-4FCC-9D17-D61C9CAAD5BF}" presName="text_3" presStyleLbl="node1" presStyleIdx="2" presStyleCnt="3" custScaleY="9655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91B24BF-D6E6-4D4A-87F8-C1296C996DF9}" type="pres">
      <dgm:prSet presAssocID="{FF7ACB47-F174-4FCC-9D17-D61C9CAAD5BF}" presName="accent_3" presStyleCnt="0"/>
      <dgm:spPr/>
    </dgm:pt>
    <dgm:pt modelId="{4D9803BF-513F-4FB9-A1BA-9AEF4FC43CB7}" type="pres">
      <dgm:prSet presAssocID="{FF7ACB47-F174-4FCC-9D17-D61C9CAAD5BF}" presName="accentRepeatNode" presStyleLbl="solidFgAcc1" presStyleIdx="2" presStyleCnt="3"/>
      <dgm:spPr/>
    </dgm:pt>
  </dgm:ptLst>
  <dgm:cxnLst>
    <dgm:cxn modelId="{6DD6D65F-4F60-457E-A555-5AEA0C1D19D5}" type="presOf" srcId="{6C088C9F-5332-4B25-AD04-580878936ED5}" destId="{044F1C8B-85B1-4525-9DEF-883217EC359D}" srcOrd="0" destOrd="0" presId="urn:microsoft.com/office/officeart/2008/layout/VerticalCurvedList"/>
    <dgm:cxn modelId="{8AF2793D-0357-43DC-B66E-0E8F462AC748}" type="presOf" srcId="{7E974B3F-E200-401A-9C5B-599AFBF91B51}" destId="{ED0F9291-6FF1-4BFE-9C89-143768A4E28F}" srcOrd="0" destOrd="0" presId="urn:microsoft.com/office/officeart/2008/layout/VerticalCurvedList"/>
    <dgm:cxn modelId="{6BF9D3EB-F8D8-4D6B-AA49-35236C31F648}" srcId="{7E974B3F-E200-401A-9C5B-599AFBF91B51}" destId="{6C088C9F-5332-4B25-AD04-580878936ED5}" srcOrd="1" destOrd="0" parTransId="{42A60FD5-24DC-497B-AD62-77224A00FB89}" sibTransId="{D8962915-81C4-4B0C-9303-2F3F93127F5E}"/>
    <dgm:cxn modelId="{6B056E01-6378-498D-97B2-539DFBB8F902}" type="presOf" srcId="{8E1EE04F-479A-455E-8B29-8252659AD6CC}" destId="{33854C8F-098C-4D6C-B3DD-FBC3B7C668C9}" srcOrd="0" destOrd="0" presId="urn:microsoft.com/office/officeart/2008/layout/VerticalCurvedList"/>
    <dgm:cxn modelId="{0964291C-BC90-4548-9913-43E569B74FF0}" type="presOf" srcId="{FF7ACB47-F174-4FCC-9D17-D61C9CAAD5BF}" destId="{4CBBE16A-1D13-4A32-93E8-BA49CD034768}" srcOrd="0" destOrd="0" presId="urn:microsoft.com/office/officeart/2008/layout/VerticalCurvedList"/>
    <dgm:cxn modelId="{5AAC74B5-60D1-4938-933C-70D98937A04A}" srcId="{7E974B3F-E200-401A-9C5B-599AFBF91B51}" destId="{22739A36-DE3F-4E7F-BF5C-8315CEE6A0A2}" srcOrd="0" destOrd="0" parTransId="{81238A9E-5521-47F2-9B58-68A670C3834B}" sibTransId="{8E1EE04F-479A-455E-8B29-8252659AD6CC}"/>
    <dgm:cxn modelId="{11F8D75D-99F9-4D5B-8671-D68DC1231A91}" srcId="{7E974B3F-E200-401A-9C5B-599AFBF91B51}" destId="{FF7ACB47-F174-4FCC-9D17-D61C9CAAD5BF}" srcOrd="2" destOrd="0" parTransId="{185DB04D-C7B7-4227-88EF-9A4BF8631BC9}" sibTransId="{FC8C0AD0-4C0E-48C7-8C0D-B694E5F867D6}"/>
    <dgm:cxn modelId="{3F89D059-5CBD-4B6A-BC30-062B8ADF4914}" type="presOf" srcId="{22739A36-DE3F-4E7F-BF5C-8315CEE6A0A2}" destId="{4714D0B7-AD10-4B99-91F8-49B16E2320CF}" srcOrd="0" destOrd="0" presId="urn:microsoft.com/office/officeart/2008/layout/VerticalCurvedList"/>
    <dgm:cxn modelId="{9CA03065-E9CE-4396-9C56-784AE787C09D}" type="presParOf" srcId="{ED0F9291-6FF1-4BFE-9C89-143768A4E28F}" destId="{988E49D0-78E5-4224-AE28-0BF4759B6ADF}" srcOrd="0" destOrd="0" presId="urn:microsoft.com/office/officeart/2008/layout/VerticalCurvedList"/>
    <dgm:cxn modelId="{42AC135B-CF1A-42F8-B354-7DAB6519B128}" type="presParOf" srcId="{988E49D0-78E5-4224-AE28-0BF4759B6ADF}" destId="{A7DFC1B2-9B47-487E-806F-7514CBF05C85}" srcOrd="0" destOrd="0" presId="urn:microsoft.com/office/officeart/2008/layout/VerticalCurvedList"/>
    <dgm:cxn modelId="{D9FA228B-8BE0-45DA-9957-F09B93F2B59D}" type="presParOf" srcId="{A7DFC1B2-9B47-487E-806F-7514CBF05C85}" destId="{02BCAAEC-772E-4930-A698-E8F2AEAB0B10}" srcOrd="0" destOrd="0" presId="urn:microsoft.com/office/officeart/2008/layout/VerticalCurvedList"/>
    <dgm:cxn modelId="{F6038400-24AF-4F3A-B81E-01F81A7CEC77}" type="presParOf" srcId="{A7DFC1B2-9B47-487E-806F-7514CBF05C85}" destId="{33854C8F-098C-4D6C-B3DD-FBC3B7C668C9}" srcOrd="1" destOrd="0" presId="urn:microsoft.com/office/officeart/2008/layout/VerticalCurvedList"/>
    <dgm:cxn modelId="{5E6A2CAA-79C2-4157-BF72-5089E39FE02B}" type="presParOf" srcId="{A7DFC1B2-9B47-487E-806F-7514CBF05C85}" destId="{7A09080A-23F3-45F0-BB80-E8AD837256B8}" srcOrd="2" destOrd="0" presId="urn:microsoft.com/office/officeart/2008/layout/VerticalCurvedList"/>
    <dgm:cxn modelId="{23167AE4-0151-47B1-BCD8-6BA6DB1FEB62}" type="presParOf" srcId="{A7DFC1B2-9B47-487E-806F-7514CBF05C85}" destId="{CCD51963-E862-4196-88F4-8E121FD29F11}" srcOrd="3" destOrd="0" presId="urn:microsoft.com/office/officeart/2008/layout/VerticalCurvedList"/>
    <dgm:cxn modelId="{B3E81B91-BE5B-4E34-94D5-4CF5BB1D5190}" type="presParOf" srcId="{988E49D0-78E5-4224-AE28-0BF4759B6ADF}" destId="{4714D0B7-AD10-4B99-91F8-49B16E2320CF}" srcOrd="1" destOrd="0" presId="urn:microsoft.com/office/officeart/2008/layout/VerticalCurvedList"/>
    <dgm:cxn modelId="{2C141E19-18BE-46A8-87A9-2D47272635F7}" type="presParOf" srcId="{988E49D0-78E5-4224-AE28-0BF4759B6ADF}" destId="{172665E4-5098-4A27-9A15-3C80D6C20F13}" srcOrd="2" destOrd="0" presId="urn:microsoft.com/office/officeart/2008/layout/VerticalCurvedList"/>
    <dgm:cxn modelId="{DB016C79-F717-472B-99FA-B4251211C19B}" type="presParOf" srcId="{172665E4-5098-4A27-9A15-3C80D6C20F13}" destId="{8347C672-EF16-4780-9A84-EBF3BC5A15D7}" srcOrd="0" destOrd="0" presId="urn:microsoft.com/office/officeart/2008/layout/VerticalCurvedList"/>
    <dgm:cxn modelId="{AB0803B4-47E2-4E2D-973A-0FE8A6F8338A}" type="presParOf" srcId="{988E49D0-78E5-4224-AE28-0BF4759B6ADF}" destId="{044F1C8B-85B1-4525-9DEF-883217EC359D}" srcOrd="3" destOrd="0" presId="urn:microsoft.com/office/officeart/2008/layout/VerticalCurvedList"/>
    <dgm:cxn modelId="{C055694E-9364-436A-B71A-062FABC38CCF}" type="presParOf" srcId="{988E49D0-78E5-4224-AE28-0BF4759B6ADF}" destId="{9B8D069B-8EF8-43FA-BF70-6474B2443A24}" srcOrd="4" destOrd="0" presId="urn:microsoft.com/office/officeart/2008/layout/VerticalCurvedList"/>
    <dgm:cxn modelId="{F1B44411-AB24-4FA0-B7A9-6EEBBA729CDD}" type="presParOf" srcId="{9B8D069B-8EF8-43FA-BF70-6474B2443A24}" destId="{8CF5E059-7145-40C3-9A84-39E7CB531208}" srcOrd="0" destOrd="0" presId="urn:microsoft.com/office/officeart/2008/layout/VerticalCurvedList"/>
    <dgm:cxn modelId="{BA800EBA-9FFF-4030-B5E7-2FC2500390D1}" type="presParOf" srcId="{988E49D0-78E5-4224-AE28-0BF4759B6ADF}" destId="{4CBBE16A-1D13-4A32-93E8-BA49CD034768}" srcOrd="5" destOrd="0" presId="urn:microsoft.com/office/officeart/2008/layout/VerticalCurvedList"/>
    <dgm:cxn modelId="{454D501C-6BC7-43B3-96F2-505999C980B2}" type="presParOf" srcId="{988E49D0-78E5-4224-AE28-0BF4759B6ADF}" destId="{491B24BF-D6E6-4D4A-87F8-C1296C996DF9}" srcOrd="6" destOrd="0" presId="urn:microsoft.com/office/officeart/2008/layout/VerticalCurvedList"/>
    <dgm:cxn modelId="{A6237506-9D3C-4613-B6D7-4B69B32E9CE4}" type="presParOf" srcId="{491B24BF-D6E6-4D4A-87F8-C1296C996DF9}" destId="{4D9803BF-513F-4FB9-A1BA-9AEF4FC43CB7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45F5373-909A-4BEA-8DAE-7B0E50B99805}">
      <dsp:nvSpPr>
        <dsp:cNvPr id="0" name=""/>
        <dsp:cNvSpPr/>
      </dsp:nvSpPr>
      <dsp:spPr>
        <a:xfrm>
          <a:off x="-4232764" y="-650910"/>
          <a:ext cx="5043295" cy="5043295"/>
        </a:xfrm>
        <a:prstGeom prst="blockArc">
          <a:avLst>
            <a:gd name="adj1" fmla="val 18900000"/>
            <a:gd name="adj2" fmla="val 2700000"/>
            <a:gd name="adj3" fmla="val 428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7250DB3-B17C-41F5-B48E-AB0CA6486193}">
      <dsp:nvSpPr>
        <dsp:cNvPr id="0" name=""/>
        <dsp:cNvSpPr/>
      </dsp:nvSpPr>
      <dsp:spPr>
        <a:xfrm>
          <a:off x="355006" y="232479"/>
          <a:ext cx="7803766" cy="468201"/>
        </a:xfrm>
        <a:prstGeom prst="rect">
          <a:avLst/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71635" tIns="45720" rIns="45720" bIns="45720" numCol="1" spcCol="1270" anchor="ctr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baseline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Сверка</a:t>
          </a:r>
          <a:r>
            <a:rPr lang="ru-RU" sz="1800" b="0" kern="1200" baseline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показателей осуществляется </a:t>
          </a:r>
          <a:r>
            <a:rPr lang="ru-RU" sz="1800" b="1" kern="1200" baseline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 ПУиО ГИИС ЭБ</a:t>
          </a:r>
          <a:endParaRPr lang="ru-RU" sz="1800" b="1" kern="1200" baseline="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55006" y="232479"/>
        <a:ext cx="7803766" cy="468201"/>
      </dsp:txXfrm>
    </dsp:sp>
    <dsp:sp modelId="{B0EF94B3-DB3E-411E-B5C8-618D31F39E42}">
      <dsp:nvSpPr>
        <dsp:cNvPr id="0" name=""/>
        <dsp:cNvSpPr/>
      </dsp:nvSpPr>
      <dsp:spPr>
        <a:xfrm>
          <a:off x="62380" y="173954"/>
          <a:ext cx="585252" cy="58525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E4D2EE7-B511-4E00-8C9E-45FFFEDFD859}">
      <dsp:nvSpPr>
        <dsp:cNvPr id="0" name=""/>
        <dsp:cNvSpPr/>
      </dsp:nvSpPr>
      <dsp:spPr>
        <a:xfrm>
          <a:off x="690506" y="853385"/>
          <a:ext cx="7468266" cy="630546"/>
        </a:xfrm>
        <a:prstGeom prst="rect">
          <a:avLst/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71635" tIns="45720" rIns="45720" bIns="45720" numCol="1" spcCol="1270" anchor="ctr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baseline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Результат</a:t>
          </a:r>
          <a:r>
            <a:rPr lang="ru-RU" sz="1800" b="0" kern="1200" baseline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проведения процедуры автоматической сверки – </a:t>
          </a:r>
          <a:r>
            <a:rPr lang="ru-RU" sz="1800" b="1" kern="1200" baseline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протокол внешнего контроля</a:t>
          </a:r>
          <a:endParaRPr lang="ru-RU" sz="1800" b="1" kern="1200" baseline="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690506" y="853385"/>
        <a:ext cx="7468266" cy="630546"/>
      </dsp:txXfrm>
    </dsp:sp>
    <dsp:sp modelId="{C2624234-9CC9-44DB-98D4-B8C5D0A497E2}">
      <dsp:nvSpPr>
        <dsp:cNvPr id="0" name=""/>
        <dsp:cNvSpPr/>
      </dsp:nvSpPr>
      <dsp:spPr>
        <a:xfrm>
          <a:off x="397880" y="876032"/>
          <a:ext cx="585252" cy="58525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569AC51-51AE-482F-8C39-AB6AC335B83F}">
      <dsp:nvSpPr>
        <dsp:cNvPr id="0" name=""/>
        <dsp:cNvSpPr/>
      </dsp:nvSpPr>
      <dsp:spPr>
        <a:xfrm>
          <a:off x="793477" y="1636635"/>
          <a:ext cx="7365295" cy="468201"/>
        </a:xfrm>
        <a:prstGeom prst="rect">
          <a:avLst/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71635" tIns="45720" rIns="45720" bIns="45720" numCol="1" spcCol="1270" anchor="ctr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kern="1200" baseline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Показатели </a:t>
          </a:r>
          <a:r>
            <a:rPr lang="ru-RU" sz="1800" b="1" kern="1200" baseline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по доходам</a:t>
          </a:r>
          <a:r>
            <a:rPr lang="ru-RU" sz="1800" b="0" kern="1200" baseline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– сверка с показателями </a:t>
          </a:r>
          <a:r>
            <a:rPr lang="ru-RU" sz="1800" b="1" kern="1200" baseline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Отчета ф. 0531340</a:t>
          </a:r>
          <a:endParaRPr lang="ru-RU" sz="1800" b="1" kern="1200" baseline="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793477" y="1636635"/>
        <a:ext cx="7365295" cy="468201"/>
      </dsp:txXfrm>
    </dsp:sp>
    <dsp:sp modelId="{B5A58F0A-E834-48D3-9C66-D7A66980E52D}">
      <dsp:nvSpPr>
        <dsp:cNvPr id="0" name=""/>
        <dsp:cNvSpPr/>
      </dsp:nvSpPr>
      <dsp:spPr>
        <a:xfrm>
          <a:off x="500851" y="1578110"/>
          <a:ext cx="585252" cy="58525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4E8DD13-17D6-4B6D-B06B-F0EC478228E2}">
      <dsp:nvSpPr>
        <dsp:cNvPr id="0" name=""/>
        <dsp:cNvSpPr/>
      </dsp:nvSpPr>
      <dsp:spPr>
        <a:xfrm>
          <a:off x="691477" y="2334092"/>
          <a:ext cx="7468266" cy="468201"/>
        </a:xfrm>
        <a:prstGeom prst="rect">
          <a:avLst/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71635" tIns="45720" rIns="45720" bIns="45720" numCol="1" spcCol="1270" anchor="ctr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kern="1200" baseline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Показатели </a:t>
          </a:r>
          <a:r>
            <a:rPr lang="ru-RU" sz="1800" b="1" kern="1200" baseline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по расходам </a:t>
          </a:r>
          <a:r>
            <a:rPr lang="ru-RU" sz="1800" b="0" kern="1200" baseline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– сверка с показателями </a:t>
          </a:r>
          <a:r>
            <a:rPr lang="ru-RU" sz="1800" b="1" kern="1200" baseline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Отчета ф. 0521413</a:t>
          </a:r>
          <a:endParaRPr lang="ru-RU" sz="1800" b="1" kern="1200" baseline="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691477" y="2334092"/>
        <a:ext cx="7468266" cy="468201"/>
      </dsp:txXfrm>
    </dsp:sp>
    <dsp:sp modelId="{21E23B0A-ED2B-40D7-89A5-C9EDCBE16C70}">
      <dsp:nvSpPr>
        <dsp:cNvPr id="0" name=""/>
        <dsp:cNvSpPr/>
      </dsp:nvSpPr>
      <dsp:spPr>
        <a:xfrm>
          <a:off x="397880" y="2280188"/>
          <a:ext cx="585252" cy="58525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B7DD9D6-E838-4CE5-966E-C0E89BF74B4A}">
      <dsp:nvSpPr>
        <dsp:cNvPr id="0" name=""/>
        <dsp:cNvSpPr/>
      </dsp:nvSpPr>
      <dsp:spPr>
        <a:xfrm>
          <a:off x="355006" y="2878850"/>
          <a:ext cx="7803766" cy="792085"/>
        </a:xfrm>
        <a:prstGeom prst="rect">
          <a:avLst/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71635" tIns="45720" rIns="45720" bIns="45720" numCol="1" spcCol="1270" anchor="ctr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kern="1200" baseline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Если </a:t>
          </a:r>
          <a:r>
            <a:rPr lang="ru-RU" sz="1800" b="1" kern="1200" baseline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организация не является субъектом отчетности ПУиО ГИИС ЭБ</a:t>
          </a:r>
          <a:r>
            <a:rPr lang="ru-RU" sz="1800" b="0" kern="1200" baseline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, </a:t>
          </a:r>
          <a:r>
            <a:rPr lang="ru-RU" sz="1800" b="1" kern="1200" baseline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сверка осуществляется самостоятельно</a:t>
          </a:r>
          <a:r>
            <a:rPr lang="ru-RU" sz="1800" b="0" kern="1200" baseline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с данными соответствующих отчетов о состоянии лицевого счета</a:t>
          </a:r>
          <a:endParaRPr lang="ru-RU" sz="1800" b="0" kern="1200" baseline="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55006" y="2878850"/>
        <a:ext cx="7803766" cy="792085"/>
      </dsp:txXfrm>
    </dsp:sp>
    <dsp:sp modelId="{BB4FE73C-77DF-44F1-A2EF-80EA2299C11D}">
      <dsp:nvSpPr>
        <dsp:cNvPr id="0" name=""/>
        <dsp:cNvSpPr/>
      </dsp:nvSpPr>
      <dsp:spPr>
        <a:xfrm>
          <a:off x="62380" y="2982266"/>
          <a:ext cx="585252" cy="58525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3854C8F-098C-4D6C-B3DD-FBC3B7C668C9}">
      <dsp:nvSpPr>
        <dsp:cNvPr id="0" name=""/>
        <dsp:cNvSpPr/>
      </dsp:nvSpPr>
      <dsp:spPr>
        <a:xfrm>
          <a:off x="-4721574" y="-723751"/>
          <a:ext cx="5623966" cy="5623966"/>
        </a:xfrm>
        <a:prstGeom prst="blockArc">
          <a:avLst>
            <a:gd name="adj1" fmla="val 18900000"/>
            <a:gd name="adj2" fmla="val 2700000"/>
            <a:gd name="adj3" fmla="val 384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714D0B7-AD10-4B99-91F8-49B16E2320CF}">
      <dsp:nvSpPr>
        <dsp:cNvPr id="0" name=""/>
        <dsp:cNvSpPr/>
      </dsp:nvSpPr>
      <dsp:spPr>
        <a:xfrm>
          <a:off x="576082" y="432046"/>
          <a:ext cx="7931623" cy="835292"/>
        </a:xfrm>
        <a:prstGeom prst="rect">
          <a:avLst/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63014" tIns="45720" rIns="45720" bIns="45720" numCol="1" spcCol="1270" anchor="ctr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800" b="0" kern="1200" baseline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Сверка осуществляется </a:t>
          </a:r>
          <a:r>
            <a:rPr lang="ru-RU" sz="1800" b="1" kern="1200" baseline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самостоятельно </a:t>
          </a:r>
        </a:p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800" b="0" kern="1200" baseline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получателями средств федерального бюджета </a:t>
          </a:r>
          <a:endParaRPr lang="ru-RU" sz="1800" b="0" kern="1200" baseline="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76082" y="432046"/>
        <a:ext cx="7931623" cy="835292"/>
      </dsp:txXfrm>
    </dsp:sp>
    <dsp:sp modelId="{8347C672-EF16-4780-9A84-EBF3BC5A15D7}">
      <dsp:nvSpPr>
        <dsp:cNvPr id="0" name=""/>
        <dsp:cNvSpPr/>
      </dsp:nvSpPr>
      <dsp:spPr>
        <a:xfrm>
          <a:off x="58307" y="313234"/>
          <a:ext cx="1044115" cy="1044115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44F1C8B-85B1-4525-9DEF-883217EC359D}">
      <dsp:nvSpPr>
        <dsp:cNvPr id="0" name=""/>
        <dsp:cNvSpPr/>
      </dsp:nvSpPr>
      <dsp:spPr>
        <a:xfrm>
          <a:off x="864085" y="1555373"/>
          <a:ext cx="7627994" cy="1036915"/>
        </a:xfrm>
        <a:prstGeom prst="rect">
          <a:avLst/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63014" tIns="45720" rIns="45720" bIns="45720" numCol="1" spcCol="1270" anchor="ctr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baseline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Контроль с показателями</a:t>
          </a:r>
          <a:r>
            <a:rPr lang="ru-RU" sz="1800" b="0" kern="1200" baseline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Отчета о состоянии лицевого счета получателя бюджетных средств (</a:t>
          </a:r>
          <a:r>
            <a:rPr lang="ru-RU" sz="1800" b="1" kern="1200" baseline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ф. 0531786</a:t>
          </a:r>
          <a:r>
            <a:rPr lang="ru-RU" sz="1800" b="0" kern="1200" baseline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) и Отчета о состоянии лицевого счета главного распорядителя (распорядителя) бюджетных средств (</a:t>
          </a:r>
          <a:r>
            <a:rPr lang="ru-RU" sz="1800" b="1" kern="1200" baseline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ф. 0531785</a:t>
          </a:r>
          <a:r>
            <a:rPr lang="ru-RU" sz="1800" b="0" kern="1200" baseline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)</a:t>
          </a:r>
          <a:endParaRPr lang="ru-RU" sz="1800" b="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864085" y="1555373"/>
        <a:ext cx="7627994" cy="1036915"/>
      </dsp:txXfrm>
    </dsp:sp>
    <dsp:sp modelId="{8CF5E059-7145-40C3-9A84-39E7CB531208}">
      <dsp:nvSpPr>
        <dsp:cNvPr id="0" name=""/>
        <dsp:cNvSpPr/>
      </dsp:nvSpPr>
      <dsp:spPr>
        <a:xfrm>
          <a:off x="361936" y="1566173"/>
          <a:ext cx="1044115" cy="1044115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CBBE16A-1D13-4A32-93E8-BA49CD034768}">
      <dsp:nvSpPr>
        <dsp:cNvPr id="0" name=""/>
        <dsp:cNvSpPr/>
      </dsp:nvSpPr>
      <dsp:spPr>
        <a:xfrm>
          <a:off x="580365" y="2937924"/>
          <a:ext cx="7931623" cy="806491"/>
        </a:xfrm>
        <a:prstGeom prst="rect">
          <a:avLst/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63014" tIns="45720" rIns="45720" bIns="45720" numCol="1" spcCol="1270" anchor="ctr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baseline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Сроки представления </a:t>
          </a:r>
          <a:r>
            <a:rPr lang="ru-RU" sz="1800" b="0" kern="1200" baseline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ТОФК </a:t>
          </a:r>
          <a:r>
            <a:rPr lang="ru-RU" sz="1800" b="1" kern="1200" baseline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Отчета ф. 0531785 и Отчета ф. 0531786  </a:t>
          </a:r>
          <a:r>
            <a:rPr lang="ru-RU" sz="1800" b="0" kern="1200" baseline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для осуществления дальнейшей сверки </a:t>
          </a:r>
          <a:r>
            <a:rPr lang="ru-RU" sz="1800" b="1" kern="1200" baseline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– не позднее 3 рабочего дня, следующего за отчетным месяцем* </a:t>
          </a:r>
        </a:p>
      </dsp:txBody>
      <dsp:txXfrm>
        <a:off x="580365" y="2937924"/>
        <a:ext cx="7931623" cy="806491"/>
      </dsp:txXfrm>
    </dsp:sp>
    <dsp:sp modelId="{4D9803BF-513F-4FB9-A1BA-9AEF4FC43CB7}">
      <dsp:nvSpPr>
        <dsp:cNvPr id="0" name=""/>
        <dsp:cNvSpPr/>
      </dsp:nvSpPr>
      <dsp:spPr>
        <a:xfrm>
          <a:off x="58307" y="2819112"/>
          <a:ext cx="1044115" cy="1044115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CD3626-454C-491C-8884-EF50C5B6844E}" type="datetimeFigureOut">
              <a:rPr lang="ru-RU" smtClean="0"/>
              <a:t>21.01.2019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306B76-4806-4DD3-9E24-64731F0CC2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96101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17575" y="744538"/>
            <a:ext cx="4962525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b="1" smtClean="0">
              <a:sym typeface="Wingdings" pitchFamily="2" charset="2"/>
            </a:endParaRPr>
          </a:p>
        </p:txBody>
      </p:sp>
      <p:sp>
        <p:nvSpPr>
          <p:cNvPr id="1843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fld id="{01BAD23A-1669-4A89-A928-C31A9ACD6563}" type="slidenum">
              <a:rPr lang="ru-RU" altLang="ru-RU">
                <a:solidFill>
                  <a:prstClr val="black"/>
                </a:solidFill>
              </a:rPr>
              <a:pPr/>
              <a:t>1</a:t>
            </a:fld>
            <a:endParaRPr lang="ru-RU" alt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667620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b="1" smtClean="0">
              <a:sym typeface="Wingdings" pitchFamily="2" charset="2"/>
            </a:endParaRPr>
          </a:p>
        </p:txBody>
      </p:sp>
      <p:sp>
        <p:nvSpPr>
          <p:cNvPr id="717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fld id="{3E4FE058-8D8C-46CF-B912-D2D82166CEDB}" type="slidenum">
              <a:rPr lang="ru-RU" altLang="ru-RU"/>
              <a:pPr/>
              <a:t>10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31822982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b="1" dirty="0" smtClean="0">
              <a:sym typeface="Wingdings" pitchFamily="2" charset="2"/>
            </a:endParaRPr>
          </a:p>
        </p:txBody>
      </p:sp>
      <p:sp>
        <p:nvSpPr>
          <p:cNvPr id="717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fld id="{3E4FE058-8D8C-46CF-B912-D2D82166CEDB}" type="slidenum">
              <a:rPr lang="ru-RU" altLang="ru-RU"/>
              <a:pPr/>
              <a:t>11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31822982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b="1" smtClean="0">
              <a:sym typeface="Wingdings" pitchFamily="2" charset="2"/>
            </a:endParaRPr>
          </a:p>
        </p:txBody>
      </p:sp>
      <p:sp>
        <p:nvSpPr>
          <p:cNvPr id="717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fld id="{3E4FE058-8D8C-46CF-B912-D2D82166CEDB}" type="slidenum">
              <a:rPr lang="ru-RU" altLang="ru-RU"/>
              <a:pPr/>
              <a:t>12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31822982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b="1" smtClean="0">
              <a:sym typeface="Wingdings" pitchFamily="2" charset="2"/>
            </a:endParaRPr>
          </a:p>
        </p:txBody>
      </p:sp>
      <p:sp>
        <p:nvSpPr>
          <p:cNvPr id="717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fld id="{3E4FE058-8D8C-46CF-B912-D2D82166CEDB}" type="slidenum">
              <a:rPr lang="ru-RU" altLang="ru-RU"/>
              <a:pPr/>
              <a:t>13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31822982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b="1" smtClean="0">
              <a:sym typeface="Wingdings" pitchFamily="2" charset="2"/>
            </a:endParaRPr>
          </a:p>
        </p:txBody>
      </p:sp>
      <p:sp>
        <p:nvSpPr>
          <p:cNvPr id="717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fld id="{3E4FE058-8D8C-46CF-B912-D2D82166CEDB}" type="slidenum">
              <a:rPr lang="ru-RU" altLang="ru-RU"/>
              <a:pPr/>
              <a:t>14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3182298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b="1" smtClean="0">
              <a:sym typeface="Wingdings" pitchFamily="2" charset="2"/>
            </a:endParaRPr>
          </a:p>
        </p:txBody>
      </p:sp>
      <p:sp>
        <p:nvSpPr>
          <p:cNvPr id="717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fld id="{3E4FE058-8D8C-46CF-B912-D2D82166CEDB}" type="slidenum">
              <a:rPr lang="ru-RU" altLang="ru-RU"/>
              <a:pPr/>
              <a:t>2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3182298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b="1" dirty="0" smtClean="0">
              <a:sym typeface="Wingdings" pitchFamily="2" charset="2"/>
            </a:endParaRPr>
          </a:p>
        </p:txBody>
      </p:sp>
      <p:sp>
        <p:nvSpPr>
          <p:cNvPr id="717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fld id="{3E4FE058-8D8C-46CF-B912-D2D82166CEDB}" type="slidenum">
              <a:rPr lang="ru-RU" altLang="ru-RU"/>
              <a:pPr/>
              <a:t>3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31822982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b="1" dirty="0" smtClean="0">
              <a:sym typeface="Wingdings" pitchFamily="2" charset="2"/>
            </a:endParaRPr>
          </a:p>
        </p:txBody>
      </p:sp>
      <p:sp>
        <p:nvSpPr>
          <p:cNvPr id="717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fld id="{3E4FE058-8D8C-46CF-B912-D2D82166CEDB}" type="slidenum">
              <a:rPr lang="ru-RU" altLang="ru-RU"/>
              <a:pPr/>
              <a:t>4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31822982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306B76-4806-4DD3-9E24-64731F0CC2B3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499333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b="1" dirty="0" smtClean="0">
              <a:sym typeface="Wingdings" pitchFamily="2" charset="2"/>
            </a:endParaRPr>
          </a:p>
        </p:txBody>
      </p:sp>
      <p:sp>
        <p:nvSpPr>
          <p:cNvPr id="717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fld id="{3E4FE058-8D8C-46CF-B912-D2D82166CEDB}" type="slidenum">
              <a:rPr lang="ru-RU" altLang="ru-RU"/>
              <a:pPr/>
              <a:t>6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31822982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b="1" dirty="0" smtClean="0">
              <a:sym typeface="Wingdings" pitchFamily="2" charset="2"/>
            </a:endParaRPr>
          </a:p>
        </p:txBody>
      </p:sp>
      <p:sp>
        <p:nvSpPr>
          <p:cNvPr id="717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fld id="{3E4FE058-8D8C-46CF-B912-D2D82166CEDB}" type="slidenum">
              <a:rPr lang="ru-RU" altLang="ru-RU"/>
              <a:pPr/>
              <a:t>7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31822982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b="1" dirty="0" smtClean="0">
              <a:sym typeface="Wingdings" pitchFamily="2" charset="2"/>
            </a:endParaRPr>
          </a:p>
        </p:txBody>
      </p:sp>
      <p:sp>
        <p:nvSpPr>
          <p:cNvPr id="717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fld id="{3E4FE058-8D8C-46CF-B912-D2D82166CEDB}" type="slidenum">
              <a:rPr lang="ru-RU" altLang="ru-RU"/>
              <a:pPr/>
              <a:t>8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31822982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b="1" smtClean="0">
              <a:sym typeface="Wingdings" pitchFamily="2" charset="2"/>
            </a:endParaRPr>
          </a:p>
        </p:txBody>
      </p:sp>
      <p:sp>
        <p:nvSpPr>
          <p:cNvPr id="717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fld id="{3E4FE058-8D8C-46CF-B912-D2D82166CEDB}" type="slidenum">
              <a:rPr lang="ru-RU" altLang="ru-RU"/>
              <a:pPr/>
              <a:t>9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3182298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92D9C1-8AE1-4FD3-BF35-4A89C645B4FE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21.01.2019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671E76-856C-418C-98AB-38F4FC9DF67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8756482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E45C5A-D394-4D66-9AA9-474D2E34C4A1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21.01.2019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82B243-795C-4E86-B59A-570318917A6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609407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6C1C62-3C5E-4968-B74E-8FCBED703360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21.01.2019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368942-58D4-4E14-A43C-3CCF2277AA2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953909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788934-3C39-4FF8-8EE7-6FA8097D4D7C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21.01.2019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0A0911-1C00-45B3-AA24-6B171B98EF8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6848905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127BDE-0435-4EB7-A3ED-5E1A08E8C2D8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21.01.2019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B2E1AD-5946-42D4-BB08-E6F508FF950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018953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3545B7-6D54-46B9-AC73-EAB685E6073E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21.01.2019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47AE31-ABD2-4F2D-933F-3006D15014E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104647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44672D-AFA6-460F-9644-5412B4DA7861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21.01.2019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A7E098-E30E-4620-996F-444E55E2988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9798702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BB4E65-60AE-4FB8-AE63-14660242D531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21.01.2019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FBF848-0A4D-4EFA-89BE-B64670DDDA5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862592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82C46D-2BE9-48F2-8DE0-9D2A16130486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21.01.2019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D27FC7-9221-4C63-AD2E-45B94A64E80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716731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95A562-BBBA-4FC3-A6FF-3292B18D5B9E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21.01.2019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63342B-2E3D-4165-8C94-238086F718F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2162980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E202B4-7CAD-4780-B60E-A25326668311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21.01.2019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16D57C-2945-4734-BFB4-08D593BA9A6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6118274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628650" y="365126"/>
            <a:ext cx="78867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BFF7A48-B4B8-4D76-8857-ADD032E1D26C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21.01.2019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11105C-7F9A-468F-9B6B-5BBAED382E72}" type="slidenum">
              <a:rPr lang="ru-RU" alt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69910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hf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microsoft.com/office/2007/relationships/hdphoto" Target="../media/hdphoto2.wdp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microsoft.com/office/2007/relationships/hdphoto" Target="../media/hdphoto3.wdp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microsoft.com/office/2007/relationships/hdphoto" Target="../media/hdphoto4.wdp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title"/>
          </p:nvPr>
        </p:nvSpPr>
        <p:spPr>
          <a:xfrm>
            <a:off x="827584" y="1268760"/>
            <a:ext cx="7776864" cy="4248472"/>
          </a:xfrm>
        </p:spPr>
        <p:txBody>
          <a:bodyPr/>
          <a:lstStyle/>
          <a:p>
            <a:pPr algn="ctr"/>
            <a:r>
              <a:rPr lang="ru-RU" sz="2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 проведения контроля показателей Отчета ф. </a:t>
            </a:r>
            <a:r>
              <a:rPr lang="ru-RU" sz="2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0503127</a:t>
            </a:r>
            <a:br>
              <a:rPr lang="ru-RU" sz="2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отчетами территориальных органов Федерального казначейства </a:t>
            </a:r>
            <a:r>
              <a:rPr lang="ru-RU" sz="2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подсистеме учета и отчетности государственной интегрированной информационной системы управления общественными финансами </a:t>
            </a:r>
            <a:r>
              <a:rPr lang="ru-RU" sz="2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Электронный бюджет»</a:t>
            </a:r>
            <a:endParaRPr lang="ru-RU" altLang="ru-RU" sz="2600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52" name="Заголовок 1"/>
          <p:cNvSpPr txBox="1">
            <a:spLocks/>
          </p:cNvSpPr>
          <p:nvPr/>
        </p:nvSpPr>
        <p:spPr bwMode="auto">
          <a:xfrm>
            <a:off x="4648008" y="5805264"/>
            <a:ext cx="4296967" cy="781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altLang="ru-RU" sz="1400" dirty="0" smtClean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22.01.2019</a:t>
            </a:r>
          </a:p>
        </p:txBody>
      </p:sp>
    </p:spTree>
    <p:extLst>
      <p:ext uri="{BB962C8B-B14F-4D97-AF65-F5344CB8AC3E}">
        <p14:creationId xmlns:p14="http://schemas.microsoft.com/office/powerpoint/2010/main" val="1422808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Номер слайда 2"/>
          <p:cNvSpPr>
            <a:spLocks noGrp="1"/>
          </p:cNvSpPr>
          <p:nvPr>
            <p:ph type="sldNum" sz="quarter" idx="12"/>
          </p:nvPr>
        </p:nvSpPr>
        <p:spPr bwMode="auto">
          <a:xfrm>
            <a:off x="6457950" y="6492876"/>
            <a:ext cx="20574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fld id="{36FE8E80-070F-4FC6-8327-11EE9DFA04B5}" type="slidenum">
              <a:rPr lang="ru-RU" altLang="ru-RU" sz="1400" b="1">
                <a:solidFill>
                  <a:srgbClr val="898989"/>
                </a:solidFill>
              </a:rPr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10</a:t>
            </a:fld>
            <a:endParaRPr lang="ru-RU" altLang="ru-RU" sz="1400" b="1" dirty="0">
              <a:solidFill>
                <a:srgbClr val="898989"/>
              </a:solidFill>
            </a:endParaRPr>
          </a:p>
        </p:txBody>
      </p:sp>
      <p:sp>
        <p:nvSpPr>
          <p:cNvPr id="6147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012508" y="244040"/>
            <a:ext cx="6105525" cy="757130"/>
          </a:xfrm>
        </p:spPr>
        <p:txBody>
          <a:bodyPr>
            <a:spAutoFit/>
          </a:bodyPr>
          <a:lstStyle/>
          <a:p>
            <a:pPr algn="r"/>
            <a:r>
              <a:rPr lang="ru-RU" altLang="ru-RU" sz="2400" b="1" dirty="0" smtClean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Пример проведения контрольных процедур  в ПУиО ГИИС ЭБ</a:t>
            </a:r>
            <a:endParaRPr lang="ru-RU" alt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30443" y="1484784"/>
            <a:ext cx="2379447" cy="4718336"/>
          </a:xfrm>
          <a:prstGeom prst="roundRect">
            <a:avLst/>
          </a:prstGeom>
          <a:gradFill>
            <a:gsLst>
              <a:gs pos="0">
                <a:srgbClr val="E8EFF8"/>
              </a:gs>
              <a:gs pos="80000">
                <a:schemeClr val="accent1">
                  <a:lumMod val="105000"/>
                  <a:satMod val="103000"/>
                  <a:tint val="73000"/>
                </a:schemeClr>
              </a:gs>
              <a:gs pos="100000">
                <a:srgbClr val="DDE9F7"/>
              </a:gs>
            </a:gsLst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just"/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1) Осуществление входа в личный кабинет</a:t>
            </a:r>
          </a:p>
          <a:p>
            <a:pPr lvl="0" algn="ctr"/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2) Переход на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вкладку</a:t>
            </a:r>
          </a:p>
          <a:p>
            <a:pPr lvl="0"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Рабочие места</a:t>
            </a:r>
          </a:p>
          <a:p>
            <a:pPr lvl="0"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Учет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отчетность</a:t>
            </a:r>
          </a:p>
          <a:p>
            <a:pPr lvl="0"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</a:t>
            </a:r>
          </a:p>
          <a:p>
            <a:pPr lvl="0"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и представление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отчетности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 dirty="0"/>
          </a:p>
        </p:txBody>
      </p:sp>
      <p:pic>
        <p:nvPicPr>
          <p:cNvPr id="9" name="Рисунок 8"/>
          <p:cNvPicPr/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43000"/>
                    </a14:imgEffect>
                    <a14:imgEffect>
                      <a14:brightnessContrast bright="-20000" contrast="50000"/>
                    </a14:imgEffect>
                  </a14:imgLayer>
                </a14:imgProps>
              </a:ext>
            </a:extLst>
          </a:blip>
          <a:srcRect t="5582" r="66398" b="43545"/>
          <a:stretch/>
        </p:blipFill>
        <p:spPr bwMode="auto">
          <a:xfrm>
            <a:off x="3179698" y="1196944"/>
            <a:ext cx="5352741" cy="500617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0" name="Овал 9"/>
          <p:cNvSpPr/>
          <p:nvPr/>
        </p:nvSpPr>
        <p:spPr>
          <a:xfrm>
            <a:off x="2915816" y="3885525"/>
            <a:ext cx="1466215" cy="19812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4788024" y="2564904"/>
            <a:ext cx="1466215" cy="26808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5076056" y="3513839"/>
            <a:ext cx="2664297" cy="27520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5384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Номер слайда 2"/>
          <p:cNvSpPr>
            <a:spLocks noGrp="1"/>
          </p:cNvSpPr>
          <p:nvPr>
            <p:ph type="sldNum" sz="quarter" idx="12"/>
          </p:nvPr>
        </p:nvSpPr>
        <p:spPr bwMode="auto">
          <a:xfrm>
            <a:off x="6457950" y="6492876"/>
            <a:ext cx="20574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fld id="{36FE8E80-070F-4FC6-8327-11EE9DFA04B5}" type="slidenum">
              <a:rPr lang="ru-RU" altLang="ru-RU" sz="1400" b="1">
                <a:solidFill>
                  <a:srgbClr val="898989"/>
                </a:solidFill>
              </a:rPr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11</a:t>
            </a:fld>
            <a:endParaRPr lang="ru-RU" altLang="ru-RU" sz="1400" b="1" dirty="0">
              <a:solidFill>
                <a:srgbClr val="898989"/>
              </a:solidFill>
            </a:endParaRPr>
          </a:p>
        </p:txBody>
      </p:sp>
      <p:sp>
        <p:nvSpPr>
          <p:cNvPr id="6147" name="Заголовок 1"/>
          <p:cNvSpPr>
            <a:spLocks noGrp="1"/>
          </p:cNvSpPr>
          <p:nvPr>
            <p:ph type="title" idx="4294967295"/>
          </p:nvPr>
        </p:nvSpPr>
        <p:spPr>
          <a:xfrm>
            <a:off x="2987824" y="188640"/>
            <a:ext cx="6105525" cy="757130"/>
          </a:xfrm>
        </p:spPr>
        <p:txBody>
          <a:bodyPr>
            <a:spAutoFit/>
          </a:bodyPr>
          <a:lstStyle/>
          <a:p>
            <a:pPr algn="r"/>
            <a:r>
              <a:rPr lang="ru-RU" altLang="ru-RU" sz="2400" b="1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Пример проведения контрольных процедур  в ПУиО ГИИС ЭБ</a:t>
            </a:r>
          </a:p>
        </p:txBody>
      </p:sp>
      <p:pic>
        <p:nvPicPr>
          <p:cNvPr id="5" name="Рисунок 4"/>
          <p:cNvPicPr/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30000"/>
                    </a14:imgEffect>
                    <a14:imgEffect>
                      <a14:brightnessContrast bright="-5000" contrast="8000"/>
                    </a14:imgEffect>
                  </a14:imgLayer>
                </a14:imgProps>
              </a:ext>
            </a:extLst>
          </a:blip>
          <a:srcRect t="8245" r="3318" b="4016"/>
          <a:stretch/>
        </p:blipFill>
        <p:spPr bwMode="auto">
          <a:xfrm>
            <a:off x="179512" y="1047386"/>
            <a:ext cx="8907601" cy="501183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Овал 5"/>
          <p:cNvSpPr/>
          <p:nvPr/>
        </p:nvSpPr>
        <p:spPr>
          <a:xfrm>
            <a:off x="179512" y="2204864"/>
            <a:ext cx="1673225" cy="11176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endParaRPr lang="ru-RU"/>
          </a:p>
        </p:txBody>
      </p:sp>
      <p:sp>
        <p:nvSpPr>
          <p:cNvPr id="7" name="Прямоугольная выноска 6"/>
          <p:cNvSpPr/>
          <p:nvPr/>
        </p:nvSpPr>
        <p:spPr>
          <a:xfrm>
            <a:off x="2339751" y="1113474"/>
            <a:ext cx="2808313" cy="269676"/>
          </a:xfrm>
          <a:prstGeom prst="wedgeRectCallout">
            <a:avLst>
              <a:gd name="adj1" fmla="val -68696"/>
              <a:gd name="adj2" fmla="val 331516"/>
            </a:avLst>
          </a:prstGeom>
          <a:noFill/>
          <a:ln w="254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>
            <a:noAutofit/>
          </a:bodyPr>
          <a:lstStyle/>
          <a:p>
            <a:pPr lvl="0" algn="ctr" eaLnBrk="0" fontAlgn="base" hangingPunct="0">
              <a:spcAft>
                <a:spcPts val="0"/>
              </a:spcAft>
              <a:buClr>
                <a:srgbClr val="C00000"/>
              </a:buClr>
              <a:buSzPts val="1400"/>
            </a:pPr>
            <a:endParaRPr lang="ru-RU" sz="1000" dirty="0">
              <a:effectLst/>
              <a:ea typeface="Times New Roman"/>
              <a:cs typeface="Times New Roman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143507" y="3391536"/>
            <a:ext cx="1745233" cy="215265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endParaRPr lang="ru-RU"/>
          </a:p>
        </p:txBody>
      </p:sp>
      <p:sp>
        <p:nvSpPr>
          <p:cNvPr id="10" name="Прямоугольная выноска 9"/>
          <p:cNvSpPr/>
          <p:nvPr/>
        </p:nvSpPr>
        <p:spPr>
          <a:xfrm>
            <a:off x="323528" y="4138933"/>
            <a:ext cx="1529209" cy="802235"/>
          </a:xfrm>
          <a:prstGeom prst="wedgeRectCallout">
            <a:avLst>
              <a:gd name="adj1" fmla="val 48539"/>
              <a:gd name="adj2" fmla="val -119492"/>
            </a:avLst>
          </a:prstGeom>
          <a:noFill/>
          <a:ln w="254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>
            <a:noAutofit/>
          </a:bodyPr>
          <a:lstStyle/>
          <a:p>
            <a:pPr eaLnBrk="0" fontAlgn="base" hangingPunct="0"/>
            <a:r>
              <a:rPr lang="ru-RU" sz="1600" b="1" dirty="0">
                <a:solidFill>
                  <a:srgbClr val="760000"/>
                </a:solidFill>
                <a:ea typeface="Times New Roman"/>
                <a:cs typeface="Times New Roman"/>
              </a:rPr>
              <a:t>2. Выбор отчётного периода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2339751" y="1079035"/>
            <a:ext cx="295232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175" eaLnBrk="0" fontAlgn="base" hangingPunct="0">
              <a:spcAft>
                <a:spcPts val="0"/>
              </a:spcAft>
            </a:pPr>
            <a:r>
              <a:rPr lang="ru-RU" sz="1600" b="1" dirty="0">
                <a:solidFill>
                  <a:srgbClr val="760000"/>
                </a:solidFill>
                <a:ea typeface="Times New Roman"/>
                <a:cs typeface="Times New Roman"/>
              </a:rPr>
              <a:t>1. Выбор </a:t>
            </a:r>
            <a:r>
              <a:rPr lang="ru-RU" sz="1600" b="1" dirty="0" smtClean="0">
                <a:solidFill>
                  <a:srgbClr val="760000"/>
                </a:solidFill>
                <a:ea typeface="Times New Roman"/>
                <a:cs typeface="Times New Roman"/>
              </a:rPr>
              <a:t>субъекта отчетности</a:t>
            </a:r>
            <a:endParaRPr lang="ru-RU" sz="1600" b="1" dirty="0">
              <a:solidFill>
                <a:srgbClr val="760000"/>
              </a:solidFill>
              <a:ea typeface="Times New Roman"/>
              <a:cs typeface="Times New Roman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4123814" y="2634060"/>
            <a:ext cx="664210" cy="14401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endParaRPr lang="ru-RU"/>
          </a:p>
        </p:txBody>
      </p:sp>
      <p:sp>
        <p:nvSpPr>
          <p:cNvPr id="13" name="Прямоугольная выноска 12"/>
          <p:cNvSpPr/>
          <p:nvPr/>
        </p:nvSpPr>
        <p:spPr>
          <a:xfrm>
            <a:off x="3275856" y="1556792"/>
            <a:ext cx="2952328" cy="504056"/>
          </a:xfrm>
          <a:prstGeom prst="wedgeRectCallout">
            <a:avLst>
              <a:gd name="adj1" fmla="val -14779"/>
              <a:gd name="adj2" fmla="val 147540"/>
            </a:avLst>
          </a:prstGeom>
          <a:noFill/>
          <a:ln w="254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>
            <a:noAutofit/>
          </a:bodyPr>
          <a:lstStyle/>
          <a:p>
            <a:pPr algn="ctr" eaLnBrk="0" fontAlgn="base" hangingPunct="0">
              <a:spcAft>
                <a:spcPts val="0"/>
              </a:spcAft>
            </a:pPr>
            <a:r>
              <a:rPr lang="ru-RU" sz="1600" b="1" dirty="0">
                <a:solidFill>
                  <a:srgbClr val="760000"/>
                </a:solidFill>
                <a:ea typeface="Times New Roman"/>
                <a:cs typeface="Times New Roman"/>
              </a:rPr>
              <a:t>3. Выбор ранее созданной отчетной формы по коду ОКУД </a:t>
            </a:r>
          </a:p>
        </p:txBody>
      </p:sp>
      <p:sp>
        <p:nvSpPr>
          <p:cNvPr id="14" name="Овал 13"/>
          <p:cNvSpPr/>
          <p:nvPr/>
        </p:nvSpPr>
        <p:spPr>
          <a:xfrm>
            <a:off x="1876866" y="2780928"/>
            <a:ext cx="5431438" cy="13335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endParaRPr lang="ru-RU"/>
          </a:p>
        </p:txBody>
      </p:sp>
      <p:sp>
        <p:nvSpPr>
          <p:cNvPr id="15" name="Прямоугольная выноска 14"/>
          <p:cNvSpPr/>
          <p:nvPr/>
        </p:nvSpPr>
        <p:spPr>
          <a:xfrm>
            <a:off x="2492464" y="3159493"/>
            <a:ext cx="2655600" cy="447308"/>
          </a:xfrm>
          <a:prstGeom prst="wedgeRectCallout">
            <a:avLst>
              <a:gd name="adj1" fmla="val -20090"/>
              <a:gd name="adj2" fmla="val -100270"/>
            </a:avLst>
          </a:prstGeom>
          <a:noFill/>
          <a:ln w="254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>
            <a:noAutofit/>
          </a:bodyPr>
          <a:lstStyle/>
          <a:p>
            <a:pPr marL="3175" eaLnBrk="0" fontAlgn="base" hangingPunct="0"/>
            <a:r>
              <a:rPr lang="ru-RU" sz="1600" b="1" dirty="0">
                <a:solidFill>
                  <a:srgbClr val="760000"/>
                </a:solidFill>
                <a:ea typeface="Times New Roman"/>
                <a:cs typeface="Times New Roman"/>
              </a:rPr>
              <a:t>4. Выбор отчета из списковой формы</a:t>
            </a:r>
          </a:p>
        </p:txBody>
      </p:sp>
      <p:sp>
        <p:nvSpPr>
          <p:cNvPr id="16" name="Овал 15"/>
          <p:cNvSpPr/>
          <p:nvPr/>
        </p:nvSpPr>
        <p:spPr>
          <a:xfrm>
            <a:off x="4793238" y="2132857"/>
            <a:ext cx="568149" cy="216024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endParaRPr lang="ru-RU"/>
          </a:p>
        </p:txBody>
      </p:sp>
      <p:sp>
        <p:nvSpPr>
          <p:cNvPr id="17" name="Прямоугольная выноска 16"/>
          <p:cNvSpPr/>
          <p:nvPr/>
        </p:nvSpPr>
        <p:spPr>
          <a:xfrm>
            <a:off x="6741162" y="1113475"/>
            <a:ext cx="2304256" cy="1019382"/>
          </a:xfrm>
          <a:prstGeom prst="wedgeRectCallout">
            <a:avLst>
              <a:gd name="adj1" fmla="val -108624"/>
              <a:gd name="adj2" fmla="val 67536"/>
            </a:avLst>
          </a:prstGeom>
          <a:noFill/>
          <a:ln w="254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>
            <a:noAutofit/>
          </a:bodyPr>
          <a:lstStyle/>
          <a:p>
            <a:pPr algn="ctr" eaLnBrk="0" fontAlgn="base" hangingPunct="0">
              <a:spcAft>
                <a:spcPts val="0"/>
              </a:spcAft>
            </a:pPr>
            <a:r>
              <a:rPr lang="ru-RU" sz="1600" b="1" dirty="0">
                <a:solidFill>
                  <a:srgbClr val="760000"/>
                </a:solidFill>
                <a:ea typeface="Times New Roman"/>
                <a:cs typeface="Times New Roman"/>
              </a:rPr>
              <a:t>5. Запуск контрольной процедуры путем нажатия кнопки «ВНК» панели инструментов</a:t>
            </a:r>
          </a:p>
        </p:txBody>
      </p:sp>
      <p:sp>
        <p:nvSpPr>
          <p:cNvPr id="18" name="Овал 17"/>
          <p:cNvSpPr/>
          <p:nvPr/>
        </p:nvSpPr>
        <p:spPr>
          <a:xfrm>
            <a:off x="8676865" y="2316714"/>
            <a:ext cx="368553" cy="65748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endParaRPr lang="ru-RU"/>
          </a:p>
        </p:txBody>
      </p:sp>
      <p:sp>
        <p:nvSpPr>
          <p:cNvPr id="22" name="Прямоугольная выноска 21"/>
          <p:cNvSpPr/>
          <p:nvPr/>
        </p:nvSpPr>
        <p:spPr>
          <a:xfrm>
            <a:off x="6300192" y="3159492"/>
            <a:ext cx="2745226" cy="2645771"/>
          </a:xfrm>
          <a:prstGeom prst="wedgeRectCallout">
            <a:avLst>
              <a:gd name="adj1" fmla="val 36926"/>
              <a:gd name="adj2" fmla="val -58689"/>
            </a:avLst>
          </a:prstGeom>
          <a:noFill/>
          <a:ln w="254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>
            <a:noAutofit/>
          </a:bodyPr>
          <a:lstStyle/>
          <a:p>
            <a:pPr eaLnBrk="0" fontAlgn="base" hangingPunct="0"/>
            <a:r>
              <a:rPr lang="ru-RU" sz="1400" b="1" dirty="0" smtClean="0">
                <a:solidFill>
                  <a:srgbClr val="760000"/>
                </a:solidFill>
                <a:ea typeface="Times New Roman"/>
                <a:cs typeface="Times New Roman"/>
              </a:rPr>
              <a:t>6. </a:t>
            </a:r>
            <a:r>
              <a:rPr lang="ru-RU" sz="1400" b="1" dirty="0">
                <a:solidFill>
                  <a:srgbClr val="760000"/>
                </a:solidFill>
                <a:ea typeface="Times New Roman"/>
                <a:cs typeface="Times New Roman"/>
              </a:rPr>
              <a:t>После завершения процедуры контроля </a:t>
            </a:r>
            <a:r>
              <a:rPr lang="ru-RU" sz="1400" b="1" dirty="0" smtClean="0">
                <a:solidFill>
                  <a:srgbClr val="760000"/>
                </a:solidFill>
                <a:ea typeface="Times New Roman"/>
                <a:cs typeface="Times New Roman"/>
              </a:rPr>
              <a:t>цветовой </a:t>
            </a:r>
            <a:r>
              <a:rPr lang="ru-RU" sz="1400" b="1" dirty="0">
                <a:solidFill>
                  <a:srgbClr val="760000"/>
                </a:solidFill>
                <a:ea typeface="Times New Roman"/>
                <a:cs typeface="Times New Roman"/>
              </a:rPr>
              <a:t>индикатор изменяет </a:t>
            </a:r>
            <a:r>
              <a:rPr lang="ru-RU" sz="1400" b="1" dirty="0" smtClean="0">
                <a:solidFill>
                  <a:srgbClr val="760000"/>
                </a:solidFill>
                <a:ea typeface="Times New Roman"/>
                <a:cs typeface="Times New Roman"/>
              </a:rPr>
              <a:t>цвет. Зеленый </a:t>
            </a:r>
            <a:r>
              <a:rPr lang="ru-RU" sz="1400" b="1" dirty="0">
                <a:solidFill>
                  <a:srgbClr val="760000"/>
                </a:solidFill>
                <a:ea typeface="Times New Roman"/>
                <a:cs typeface="Times New Roman"/>
              </a:rPr>
              <a:t>цвет индикатора </a:t>
            </a:r>
            <a:r>
              <a:rPr lang="ru-RU" sz="1400" b="1" dirty="0" smtClean="0">
                <a:solidFill>
                  <a:srgbClr val="760000"/>
                </a:solidFill>
                <a:ea typeface="Times New Roman"/>
                <a:cs typeface="Times New Roman"/>
              </a:rPr>
              <a:t>= </a:t>
            </a:r>
            <a:r>
              <a:rPr lang="ru-RU" sz="1400" b="1" dirty="0">
                <a:solidFill>
                  <a:srgbClr val="760000"/>
                </a:solidFill>
                <a:ea typeface="Times New Roman"/>
                <a:cs typeface="Times New Roman"/>
              </a:rPr>
              <a:t>проведение </a:t>
            </a:r>
            <a:r>
              <a:rPr lang="ru-RU" sz="1400" b="1" dirty="0" smtClean="0">
                <a:solidFill>
                  <a:srgbClr val="760000"/>
                </a:solidFill>
                <a:ea typeface="Times New Roman"/>
                <a:cs typeface="Times New Roman"/>
              </a:rPr>
              <a:t>ВНК, но не отсутствие </a:t>
            </a:r>
            <a:r>
              <a:rPr lang="ru-RU" sz="1400" b="1" dirty="0">
                <a:solidFill>
                  <a:srgbClr val="760000"/>
                </a:solidFill>
                <a:ea typeface="Times New Roman"/>
                <a:cs typeface="Times New Roman"/>
              </a:rPr>
              <a:t>расхождений. </a:t>
            </a:r>
            <a:r>
              <a:rPr lang="ru-RU" sz="1400" b="1" dirty="0" smtClean="0">
                <a:solidFill>
                  <a:srgbClr val="760000"/>
                </a:solidFill>
                <a:ea typeface="Times New Roman"/>
                <a:cs typeface="Times New Roman"/>
              </a:rPr>
              <a:t>Для просмотра </a:t>
            </a:r>
            <a:r>
              <a:rPr lang="ru-RU" sz="1400" b="1" dirty="0">
                <a:solidFill>
                  <a:srgbClr val="760000"/>
                </a:solidFill>
                <a:ea typeface="Times New Roman"/>
                <a:cs typeface="Times New Roman"/>
              </a:rPr>
              <a:t>результатов проведенного </a:t>
            </a:r>
            <a:r>
              <a:rPr lang="ru-RU" sz="1400" b="1" dirty="0" smtClean="0">
                <a:solidFill>
                  <a:srgbClr val="760000"/>
                </a:solidFill>
                <a:ea typeface="Times New Roman"/>
                <a:cs typeface="Times New Roman"/>
              </a:rPr>
              <a:t>контроля и вывода </a:t>
            </a:r>
            <a:r>
              <a:rPr lang="ru-RU" sz="1400" b="1" dirty="0">
                <a:solidFill>
                  <a:srgbClr val="760000"/>
                </a:solidFill>
                <a:ea typeface="Times New Roman"/>
                <a:cs typeface="Times New Roman"/>
              </a:rPr>
              <a:t>результатов осуществляется при нажатии на данный индикатор или через значок Печать.</a:t>
            </a:r>
          </a:p>
          <a:p>
            <a:pPr marL="228600" eaLnBrk="0" fontAlgn="base" hangingPunct="0">
              <a:spcAft>
                <a:spcPts val="0"/>
              </a:spcAft>
            </a:pPr>
            <a:endParaRPr lang="ru-RU" sz="1000" dirty="0">
              <a:solidFill>
                <a:srgbClr val="FF0000"/>
              </a:solidFill>
              <a:effectLst/>
              <a:latin typeface="Times New Roman"/>
              <a:ea typeface="Times New Roman"/>
            </a:endParaRPr>
          </a:p>
        </p:txBody>
      </p:sp>
      <p:sp>
        <p:nvSpPr>
          <p:cNvPr id="23" name="Овал 22"/>
          <p:cNvSpPr/>
          <p:nvPr/>
        </p:nvSpPr>
        <p:spPr>
          <a:xfrm>
            <a:off x="72071" y="5805264"/>
            <a:ext cx="1240779" cy="241673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1100">
                <a:effectLst/>
                <a:ea typeface="Calibri"/>
                <a:cs typeface="Times New Roman"/>
              </a:rPr>
              <a:t>м</a:t>
            </a:r>
          </a:p>
        </p:txBody>
      </p:sp>
      <p:sp>
        <p:nvSpPr>
          <p:cNvPr id="24" name="Прямоугольная выноска 23"/>
          <p:cNvSpPr/>
          <p:nvPr/>
        </p:nvSpPr>
        <p:spPr>
          <a:xfrm>
            <a:off x="1763688" y="5740775"/>
            <a:ext cx="4317022" cy="867308"/>
          </a:xfrm>
          <a:prstGeom prst="wedgeRectCallout">
            <a:avLst>
              <a:gd name="adj1" fmla="val -59010"/>
              <a:gd name="adj2" fmla="val -27243"/>
            </a:avLst>
          </a:prstGeom>
          <a:noFill/>
          <a:ln w="254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>
            <a:noAutofit/>
          </a:bodyPr>
          <a:lstStyle/>
          <a:p>
            <a:pPr marL="228600" eaLnBrk="0" fontAlgn="base" hangingPunct="0">
              <a:spcAft>
                <a:spcPts val="0"/>
              </a:spcAft>
            </a:pPr>
            <a:r>
              <a:rPr lang="ru-RU" sz="1600" b="1" dirty="0">
                <a:solidFill>
                  <a:srgbClr val="760000"/>
                </a:solidFill>
                <a:ea typeface="Times New Roman"/>
                <a:cs typeface="Times New Roman"/>
              </a:rPr>
              <a:t>7. Вывод результатов проведения контроля отчетной формы в виде Протокола внешнего контроля в формате </a:t>
            </a:r>
            <a:r>
              <a:rPr lang="en-US" sz="1600" b="1" dirty="0">
                <a:solidFill>
                  <a:srgbClr val="760000"/>
                </a:solidFill>
                <a:ea typeface="Times New Roman"/>
                <a:cs typeface="Times New Roman"/>
              </a:rPr>
              <a:t>XLS </a:t>
            </a:r>
            <a:endParaRPr lang="ru-RU" sz="1600" b="1" dirty="0">
              <a:solidFill>
                <a:srgbClr val="760000"/>
              </a:solidFill>
              <a:ea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1436523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Номер слайда 2"/>
          <p:cNvSpPr>
            <a:spLocks noGrp="1"/>
          </p:cNvSpPr>
          <p:nvPr>
            <p:ph type="sldNum" sz="quarter" idx="12"/>
          </p:nvPr>
        </p:nvSpPr>
        <p:spPr bwMode="auto">
          <a:xfrm>
            <a:off x="6457950" y="6492876"/>
            <a:ext cx="20574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fld id="{36FE8E80-070F-4FC6-8327-11EE9DFA04B5}" type="slidenum">
              <a:rPr lang="ru-RU" altLang="ru-RU" sz="1400" b="1">
                <a:solidFill>
                  <a:srgbClr val="898989"/>
                </a:solidFill>
              </a:rPr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12</a:t>
            </a:fld>
            <a:endParaRPr lang="ru-RU" altLang="ru-RU" sz="1400" b="1" dirty="0">
              <a:solidFill>
                <a:srgbClr val="898989"/>
              </a:solidFill>
            </a:endParaRPr>
          </a:p>
        </p:txBody>
      </p:sp>
      <p:sp>
        <p:nvSpPr>
          <p:cNvPr id="6147" name="Заголовок 1"/>
          <p:cNvSpPr>
            <a:spLocks noGrp="1"/>
          </p:cNvSpPr>
          <p:nvPr>
            <p:ph type="title" idx="4294967295"/>
          </p:nvPr>
        </p:nvSpPr>
        <p:spPr>
          <a:xfrm>
            <a:off x="2870607" y="188640"/>
            <a:ext cx="6105525" cy="757130"/>
          </a:xfrm>
        </p:spPr>
        <p:txBody>
          <a:bodyPr>
            <a:spAutoFit/>
          </a:bodyPr>
          <a:lstStyle/>
          <a:p>
            <a:pPr algn="r"/>
            <a:r>
              <a:rPr lang="ru-RU" altLang="ru-RU" sz="2400" b="1" dirty="0" smtClean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Пример визуальной формы протокола внешнего контроля</a:t>
            </a:r>
            <a:endParaRPr lang="ru-RU" alt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/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39000"/>
                    </a14:imgEffect>
                    <a14:imgEffect>
                      <a14:brightnessContrast bright="-20000" contrast="50000"/>
                    </a14:imgEffect>
                  </a14:imgLayer>
                </a14:imgProps>
              </a:ext>
            </a:extLst>
          </a:blip>
          <a:srcRect t="23555" r="48626" b="5555"/>
          <a:stretch/>
        </p:blipFill>
        <p:spPr bwMode="auto">
          <a:xfrm>
            <a:off x="2699792" y="1196752"/>
            <a:ext cx="6276340" cy="487108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Скругленный прямоугольник 4"/>
          <p:cNvSpPr/>
          <p:nvPr/>
        </p:nvSpPr>
        <p:spPr>
          <a:xfrm>
            <a:off x="251520" y="1666439"/>
            <a:ext cx="2372728" cy="3358917"/>
          </a:xfrm>
          <a:prstGeom prst="roundRect">
            <a:avLst/>
          </a:prstGeom>
          <a:gradFill>
            <a:gsLst>
              <a:gs pos="0">
                <a:srgbClr val="E8EFF8"/>
              </a:gs>
              <a:gs pos="80000">
                <a:schemeClr val="accent1">
                  <a:lumMod val="105000"/>
                  <a:satMod val="103000"/>
                  <a:tint val="73000"/>
                </a:schemeClr>
              </a:gs>
              <a:gs pos="100000">
                <a:srgbClr val="DDE9F7"/>
              </a:gs>
            </a:gsLst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Результаты</a:t>
            </a:r>
          </a:p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внешнего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контроля </a:t>
            </a:r>
          </a:p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раздела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 </a:t>
            </a:r>
          </a:p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«Доходы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бюджета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</a:p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Отчета  ф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0503127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показателями </a:t>
            </a:r>
          </a:p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Отчета ф. 0531340</a:t>
            </a:r>
          </a:p>
          <a:p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39323371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Номер слайда 2"/>
          <p:cNvSpPr>
            <a:spLocks noGrp="1"/>
          </p:cNvSpPr>
          <p:nvPr>
            <p:ph type="sldNum" sz="quarter" idx="12"/>
          </p:nvPr>
        </p:nvSpPr>
        <p:spPr bwMode="auto">
          <a:xfrm>
            <a:off x="6457950" y="6492876"/>
            <a:ext cx="20574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fld id="{36FE8E80-070F-4FC6-8327-11EE9DFA04B5}" type="slidenum">
              <a:rPr lang="ru-RU" altLang="ru-RU" sz="1400" b="1">
                <a:solidFill>
                  <a:srgbClr val="898989"/>
                </a:solidFill>
              </a:rPr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13</a:t>
            </a:fld>
            <a:endParaRPr lang="ru-RU" altLang="ru-RU" sz="1400" b="1" dirty="0">
              <a:solidFill>
                <a:srgbClr val="898989"/>
              </a:solidFill>
            </a:endParaRPr>
          </a:p>
        </p:txBody>
      </p:sp>
      <p:sp>
        <p:nvSpPr>
          <p:cNvPr id="6147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038475" y="74418"/>
            <a:ext cx="6105525" cy="757130"/>
          </a:xfrm>
        </p:spPr>
        <p:txBody>
          <a:bodyPr>
            <a:spAutoFit/>
          </a:bodyPr>
          <a:lstStyle/>
          <a:p>
            <a:pPr algn="r"/>
            <a:r>
              <a:rPr lang="ru-RU" altLang="ru-RU" sz="2400" b="1" dirty="0" smtClean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Отдельные вопросы формирования протокола внешнего контроля</a:t>
            </a:r>
            <a:endParaRPr lang="ru-RU" alt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 Placeholder 3"/>
          <p:cNvSpPr txBox="1">
            <a:spLocks/>
          </p:cNvSpPr>
          <p:nvPr/>
        </p:nvSpPr>
        <p:spPr>
          <a:xfrm>
            <a:off x="1187624" y="1546339"/>
            <a:ext cx="7718748" cy="4862870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177800" algn="l">
              <a:buClr>
                <a:schemeClr val="accent2"/>
              </a:buClr>
              <a:defRPr/>
            </a:pP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Алгоритм проведения процедуры внешнего контроля и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просмотра ее результатов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аналогичен для всех отчетных форм</a:t>
            </a:r>
          </a:p>
          <a:p>
            <a:pPr marL="177800" algn="l">
              <a:buClr>
                <a:schemeClr val="accent2"/>
              </a:buClr>
              <a:defRPr/>
            </a:pPr>
            <a:endParaRPr lang="ru-RU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7800" algn="l">
              <a:buClr>
                <a:schemeClr val="accent2"/>
              </a:buClr>
              <a:defRPr/>
            </a:pPr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Зеленый </a:t>
            </a: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цвет </a:t>
            </a:r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индикатора ВНК</a:t>
            </a:r>
            <a:r>
              <a:rPr lang="ru-RU" sz="2000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в личном кабинете ПУиО ГИИС ЭБ свидетельствует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непосредственно о проведение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контроля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и </a:t>
            </a: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не является показателем отсутствия </a:t>
            </a:r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расхождений</a:t>
            </a:r>
          </a:p>
          <a:p>
            <a:pPr marL="177800" algn="l">
              <a:buClr>
                <a:schemeClr val="accent2"/>
              </a:buClr>
              <a:defRPr/>
            </a:pP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</a:t>
            </a:r>
          </a:p>
          <a:p>
            <a:pPr marL="177800" algn="l">
              <a:buClr>
                <a:schemeClr val="accent2"/>
              </a:buClr>
              <a:defRPr/>
            </a:pP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Просмотра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результатов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осуществляется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при нажатии на данный индикатор или через значок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Печать панели инструментов в личном кабинете ПУиО ГИИС ЭБ</a:t>
            </a:r>
          </a:p>
          <a:p>
            <a:pPr marL="177800" algn="l">
              <a:buClr>
                <a:schemeClr val="accent2"/>
              </a:buClr>
              <a:defRPr/>
            </a:pP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marL="177800" algn="l">
              <a:buClr>
                <a:schemeClr val="accent2"/>
              </a:buClr>
              <a:defRPr/>
            </a:pP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Протокол формируется в формате </a:t>
            </a:r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XLS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после выгрузки доступен для редактирования и дальнейшего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анализа.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Информация в протоколе «разбита» по вкладкам </a:t>
            </a:r>
          </a:p>
          <a:p>
            <a:pPr marL="177800" algn="l">
              <a:buClr>
                <a:schemeClr val="accent2"/>
              </a:buClr>
              <a:defRPr/>
            </a:pPr>
            <a:endParaRPr lang="ru-RU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7800" algn="l">
              <a:buClr>
                <a:schemeClr val="accent2"/>
              </a:buClr>
              <a:defRPr/>
            </a:pPr>
            <a:endParaRPr lang="ru-RU" altLang="ru-RU" sz="2000" dirty="0">
              <a:solidFill>
                <a:schemeClr val="tx2">
                  <a:lumMod val="50000"/>
                </a:schemeClr>
              </a:solidFill>
              <a:cs typeface="Arial" charset="0"/>
            </a:endParaRPr>
          </a:p>
        </p:txBody>
      </p:sp>
      <p:pic>
        <p:nvPicPr>
          <p:cNvPr id="5" name="Picture 2" descr="C:\Users\1\AppData\Local\Microsoft\Windows\Temporary Internet Files\Content.IE5\FUZSU1KV\MC900441310[1].png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2452" y="2564904"/>
            <a:ext cx="386556" cy="2897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 descr="C:\Users\1\AppData\Local\Microsoft\Windows\Temporary Internet Files\Content.IE5\FUZSU1KV\MC900441310[1].png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2452" y="1700808"/>
            <a:ext cx="386556" cy="2897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 descr="C:\Users\1\AppData\Local\Microsoft\Windows\Temporary Internet Files\Content.IE5\FUZSU1KV\MC900441310[1].png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3754" y="3787354"/>
            <a:ext cx="386556" cy="2897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 descr="C:\Users\1\AppData\Local\Microsoft\Windows\Temporary Internet Files\Content.IE5\FUZSU1KV\MC900441310[1].png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0590" y="4941168"/>
            <a:ext cx="386556" cy="2897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18761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Номер слайда 2"/>
          <p:cNvSpPr>
            <a:spLocks noGrp="1"/>
          </p:cNvSpPr>
          <p:nvPr>
            <p:ph type="sldNum" sz="quarter" idx="12"/>
          </p:nvPr>
        </p:nvSpPr>
        <p:spPr bwMode="auto">
          <a:xfrm>
            <a:off x="6457950" y="6492876"/>
            <a:ext cx="20574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fld id="{36FE8E80-070F-4FC6-8327-11EE9DFA04B5}" type="slidenum">
              <a:rPr lang="ru-RU" altLang="ru-RU" sz="1400" b="1">
                <a:solidFill>
                  <a:srgbClr val="898989"/>
                </a:solidFill>
              </a:rPr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14</a:t>
            </a:fld>
            <a:endParaRPr lang="ru-RU" altLang="ru-RU" sz="1400" b="1" dirty="0">
              <a:solidFill>
                <a:srgbClr val="898989"/>
              </a:solidFill>
            </a:endParaRPr>
          </a:p>
        </p:txBody>
      </p:sp>
      <p:sp>
        <p:nvSpPr>
          <p:cNvPr id="6147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275856" y="215986"/>
            <a:ext cx="5631062" cy="424732"/>
          </a:xfrm>
        </p:spPr>
        <p:txBody>
          <a:bodyPr wrap="square">
            <a:spAutoFit/>
          </a:bodyPr>
          <a:lstStyle/>
          <a:p>
            <a:pPr algn="r"/>
            <a:r>
              <a:rPr lang="ru-RU" altLang="ru-RU" sz="2400" b="1" dirty="0" smtClean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сведения</a:t>
            </a:r>
            <a:endParaRPr lang="ru-RU" alt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/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40000"/>
                    </a14:imgEffect>
                    <a14:imgEffect>
                      <a14:brightnessContrast bright="-20000" contrast="60000"/>
                    </a14:imgEffect>
                  </a14:imgLayer>
                </a14:imgProps>
              </a:ext>
            </a:extLst>
          </a:blip>
          <a:srcRect l="16698" t="11468" r="19515" b="6714"/>
          <a:stretch/>
        </p:blipFill>
        <p:spPr bwMode="auto">
          <a:xfrm>
            <a:off x="918387" y="1046517"/>
            <a:ext cx="7848872" cy="54006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Овал 5"/>
          <p:cNvSpPr/>
          <p:nvPr/>
        </p:nvSpPr>
        <p:spPr>
          <a:xfrm>
            <a:off x="2267743" y="1772816"/>
            <a:ext cx="1368153" cy="359346"/>
          </a:xfrm>
          <a:prstGeom prst="ellipse">
            <a:avLst/>
          </a:prstGeom>
          <a:noFill/>
          <a:ln w="44450" cmpd="sng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971600" y="4077766"/>
            <a:ext cx="2160240" cy="287338"/>
          </a:xfrm>
          <a:prstGeom prst="ellipse">
            <a:avLst/>
          </a:prstGeom>
          <a:noFill/>
          <a:ln w="444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3222643" y="3375341"/>
            <a:ext cx="5544616" cy="1404850"/>
          </a:xfrm>
          <a:prstGeom prst="ellipse">
            <a:avLst/>
          </a:prstGeom>
          <a:noFill/>
          <a:ln w="444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22933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Номер слайда 2"/>
          <p:cNvSpPr>
            <a:spLocks noGrp="1"/>
          </p:cNvSpPr>
          <p:nvPr>
            <p:ph type="sldNum" sz="quarter" idx="12"/>
          </p:nvPr>
        </p:nvSpPr>
        <p:spPr bwMode="auto">
          <a:xfrm>
            <a:off x="6457950" y="6492876"/>
            <a:ext cx="20574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fld id="{36FE8E80-070F-4FC6-8327-11EE9DFA04B5}" type="slidenum">
              <a:rPr lang="ru-RU" altLang="ru-RU" sz="1400" b="1">
                <a:solidFill>
                  <a:srgbClr val="898989"/>
                </a:solidFill>
              </a:rPr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2</a:t>
            </a:fld>
            <a:endParaRPr lang="ru-RU" altLang="ru-RU" sz="1400" b="1" dirty="0">
              <a:solidFill>
                <a:srgbClr val="898989"/>
              </a:solidFill>
            </a:endParaRPr>
          </a:p>
        </p:txBody>
      </p:sp>
      <p:sp>
        <p:nvSpPr>
          <p:cNvPr id="6147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038475" y="240617"/>
            <a:ext cx="5926013" cy="424732"/>
          </a:xfrm>
        </p:spPr>
        <p:txBody>
          <a:bodyPr wrap="square">
            <a:spAutoFit/>
          </a:bodyPr>
          <a:lstStyle/>
          <a:p>
            <a:pPr algn="r"/>
            <a:r>
              <a:rPr lang="ru-RU" altLang="ru-RU" sz="2400" b="1" dirty="0" smtClean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тезисы</a:t>
            </a:r>
            <a:endParaRPr lang="ru-RU" alt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 Placeholder 3"/>
          <p:cNvSpPr txBox="1">
            <a:spLocks/>
          </p:cNvSpPr>
          <p:nvPr/>
        </p:nvSpPr>
        <p:spPr>
          <a:xfrm>
            <a:off x="386774" y="1419513"/>
            <a:ext cx="8568952" cy="4333494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177800">
              <a:spcBef>
                <a:spcPct val="20000"/>
              </a:spcBef>
              <a:buClr>
                <a:schemeClr val="accent2"/>
              </a:buClr>
              <a:defRPr/>
            </a:pP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Письмо Федерального казначейства от 17.12.2018 № 07-04-05/02-27327</a:t>
            </a:r>
          </a:p>
          <a:p>
            <a:pPr marL="177800">
              <a:spcBef>
                <a:spcPct val="20000"/>
              </a:spcBef>
              <a:buClr>
                <a:schemeClr val="accent2"/>
              </a:buClr>
              <a:defRPr/>
            </a:pPr>
            <a:endParaRPr lang="ru-RU" altLang="ru-RU" sz="2000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7800" algn="l">
              <a:spcBef>
                <a:spcPct val="20000"/>
              </a:spcBef>
              <a:buClr>
                <a:schemeClr val="accent2"/>
              </a:buClr>
              <a:defRPr/>
            </a:pP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12788" indent="3175">
              <a:spcBef>
                <a:spcPct val="20000"/>
              </a:spcBef>
              <a:buClr>
                <a:schemeClr val="accent2"/>
              </a:buClr>
              <a:defRPr/>
            </a:pPr>
            <a:r>
              <a:rPr lang="ru-RU" alt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проверка</a:t>
            </a:r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показателей Отчета ф. 0503127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  <a:p>
            <a:pPr marL="712788" indent="3175">
              <a:spcBef>
                <a:spcPct val="20000"/>
              </a:spcBef>
              <a:buClr>
                <a:schemeClr val="accent2"/>
              </a:buClr>
              <a:defRPr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проставление отметки о согласовании на бумажном носителе </a:t>
            </a:r>
          </a:p>
          <a:p>
            <a:pPr marL="712788" indent="3175">
              <a:spcBef>
                <a:spcPct val="20000"/>
              </a:spcBef>
              <a:buClr>
                <a:schemeClr val="accent2"/>
              </a:buClr>
              <a:defRPr/>
            </a:pPr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территориальными </a:t>
            </a:r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органами Федерального </a:t>
            </a:r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казначейств не осуществляется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12788" indent="3175">
              <a:spcBef>
                <a:spcPct val="20000"/>
              </a:spcBef>
              <a:buClr>
                <a:schemeClr val="accent2"/>
              </a:buClr>
              <a:defRPr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показателей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отчетности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относящихся к сведениям, составляющих государственную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тайну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так и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показателей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Отчета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ф. 0503127,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содержащих сведения, составляющие государственную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тайну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7800" algn="l">
              <a:spcBef>
                <a:spcPct val="20000"/>
              </a:spcBef>
              <a:buClr>
                <a:schemeClr val="accent2"/>
              </a:buClr>
              <a:defRPr/>
            </a:pPr>
            <a:endParaRPr lang="ru-RU" altLang="ru-RU" sz="2000" dirty="0" smtClean="0">
              <a:solidFill>
                <a:schemeClr val="tx2">
                  <a:lumMod val="50000"/>
                </a:schemeClr>
              </a:solidFill>
              <a:cs typeface="Arial" charset="0"/>
            </a:endParaRPr>
          </a:p>
          <a:p>
            <a:pPr marL="177800" algn="l">
              <a:spcBef>
                <a:spcPct val="20000"/>
              </a:spcBef>
              <a:buClr>
                <a:schemeClr val="accent2"/>
              </a:buClr>
              <a:defRPr/>
            </a:pPr>
            <a:endParaRPr lang="ru-RU" altLang="ru-RU" sz="2000" dirty="0">
              <a:solidFill>
                <a:schemeClr val="tx2">
                  <a:lumMod val="50000"/>
                </a:schemeClr>
              </a:solidFill>
              <a:latin typeface="+mn-lt"/>
              <a:cs typeface="Arial" charset="0"/>
            </a:endParaRPr>
          </a:p>
        </p:txBody>
      </p:sp>
      <p:pic>
        <p:nvPicPr>
          <p:cNvPr id="7" name="Picture 2" descr="C:\Users\1\AppData\Local\Microsoft\Windows\Temporary Internet Files\Content.IE5\FUZSU1KV\MC900434750[1].png"/>
          <p:cNvPicPr>
            <a:picLocks noChangeAspect="1" noChangeArrowheads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597" y="2852936"/>
            <a:ext cx="1043342" cy="12888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387792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Номер слайда 2"/>
          <p:cNvSpPr>
            <a:spLocks noGrp="1"/>
          </p:cNvSpPr>
          <p:nvPr>
            <p:ph type="sldNum" sz="quarter" idx="12"/>
          </p:nvPr>
        </p:nvSpPr>
        <p:spPr bwMode="auto">
          <a:xfrm>
            <a:off x="6457950" y="6492876"/>
            <a:ext cx="20574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fld id="{36FE8E80-070F-4FC6-8327-11EE9DFA04B5}" type="slidenum">
              <a:rPr lang="ru-RU" altLang="ru-RU" sz="1400" b="1">
                <a:solidFill>
                  <a:srgbClr val="898989"/>
                </a:solidFill>
              </a:rPr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3</a:t>
            </a:fld>
            <a:endParaRPr lang="ru-RU" altLang="ru-RU" sz="1400" b="1" dirty="0">
              <a:solidFill>
                <a:srgbClr val="898989"/>
              </a:solidFill>
            </a:endParaRPr>
          </a:p>
        </p:txBody>
      </p:sp>
      <p:sp>
        <p:nvSpPr>
          <p:cNvPr id="6147" name="Заголовок 1"/>
          <p:cNvSpPr>
            <a:spLocks noGrp="1"/>
          </p:cNvSpPr>
          <p:nvPr>
            <p:ph type="title" idx="4294967295"/>
          </p:nvPr>
        </p:nvSpPr>
        <p:spPr>
          <a:xfrm>
            <a:off x="2915816" y="100024"/>
            <a:ext cx="6120680" cy="757130"/>
          </a:xfrm>
        </p:spPr>
        <p:txBody>
          <a:bodyPr wrap="square">
            <a:spAutoFit/>
          </a:bodyPr>
          <a:lstStyle/>
          <a:p>
            <a:pPr algn="r"/>
            <a:r>
              <a:rPr lang="ru-RU" altLang="ru-RU" sz="2400" b="1" dirty="0" smtClean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 сверки показателей </a:t>
            </a:r>
            <a:br>
              <a:rPr lang="ru-RU" altLang="ru-RU" sz="2400" b="1" dirty="0" smtClean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400" b="1" dirty="0" smtClean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учетом положений письма </a:t>
            </a:r>
            <a:endParaRPr lang="ru-RU" alt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40110" y="3789040"/>
            <a:ext cx="8652370" cy="382587"/>
          </a:xfrm>
          <a:prstGeom prst="roundRect">
            <a:avLst/>
          </a:prstGeom>
          <a:gradFill>
            <a:gsLst>
              <a:gs pos="0">
                <a:srgbClr val="E8EFF8"/>
              </a:gs>
              <a:gs pos="80000">
                <a:schemeClr val="accent1">
                  <a:lumMod val="105000"/>
                  <a:satMod val="103000"/>
                  <a:tint val="73000"/>
                </a:schemeClr>
              </a:gs>
              <a:gs pos="100000">
                <a:srgbClr val="DDE9F7"/>
              </a:gs>
            </a:gsLst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marL="177800" algn="ctr">
              <a:spcBef>
                <a:spcPct val="20000"/>
              </a:spcBef>
              <a:buClr>
                <a:schemeClr val="accent2"/>
              </a:buClr>
              <a:defRPr/>
            </a:pP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Письмо Федерального казначейства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 17.12.2018 № 07-04-05/02-27327</a:t>
            </a:r>
            <a:endParaRPr lang="ru-RU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738754" y="1912119"/>
            <a:ext cx="4153726" cy="1470050"/>
          </a:xfrm>
          <a:prstGeom prst="roundRect">
            <a:avLst/>
          </a:prstGeom>
          <a:gradFill>
            <a:gsLst>
              <a:gs pos="0">
                <a:srgbClr val="E8EFF8"/>
              </a:gs>
              <a:gs pos="80000">
                <a:schemeClr val="accent1">
                  <a:lumMod val="105000"/>
                  <a:satMod val="103000"/>
                  <a:tint val="73000"/>
                </a:schemeClr>
              </a:gs>
              <a:gs pos="100000">
                <a:srgbClr val="DDE9F7"/>
              </a:gs>
            </a:gsLst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части сверки показателей 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Отчета </a:t>
            </a:r>
          </a:p>
          <a:p>
            <a:pPr algn="ctr">
              <a:defRPr/>
            </a:pP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0503127, содержащих сведения, составляющие государственную 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тайну</a:t>
            </a:r>
          </a:p>
          <a:p>
            <a:pPr algn="ctr">
              <a:defRPr/>
            </a:pPr>
            <a:r>
              <a:rPr lang="ru-RU" altLang="ru-RU" sz="16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проверки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показателей и проставление отметки о его согласовании на бумажном носителе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ТОФК</a:t>
            </a:r>
            <a:endParaRPr lang="ru-RU" sz="16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" name="Прямая соединительная линия 2"/>
          <p:cNvCxnSpPr/>
          <p:nvPr/>
        </p:nvCxnSpPr>
        <p:spPr>
          <a:xfrm>
            <a:off x="251520" y="3573016"/>
            <a:ext cx="8784976" cy="0"/>
          </a:xfrm>
          <a:prstGeom prst="line">
            <a:avLst/>
          </a:prstGeom>
          <a:ln w="28575">
            <a:headEnd w="lg" len="lg"/>
            <a:tailEnd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Скругленный прямоугольник 15"/>
          <p:cNvSpPr/>
          <p:nvPr/>
        </p:nvSpPr>
        <p:spPr>
          <a:xfrm>
            <a:off x="240110" y="1916832"/>
            <a:ext cx="4316894" cy="1465486"/>
          </a:xfrm>
          <a:prstGeom prst="roundRect">
            <a:avLst/>
          </a:prstGeom>
          <a:gradFill>
            <a:gsLst>
              <a:gs pos="0">
                <a:srgbClr val="E8EFF8"/>
              </a:gs>
              <a:gs pos="80000">
                <a:schemeClr val="accent1">
                  <a:lumMod val="105000"/>
                  <a:satMod val="103000"/>
                  <a:tint val="73000"/>
                </a:schemeClr>
              </a:gs>
              <a:gs pos="100000">
                <a:srgbClr val="DDE9F7"/>
              </a:gs>
            </a:gsLst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части показателей отчетности, не относящихся к сведениям, составляющих государственную 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тайну</a:t>
            </a:r>
          </a:p>
          <a:p>
            <a:pPr algn="ctr">
              <a:defRPr/>
            </a:pPr>
            <a:r>
              <a:rPr lang="ru-RU" altLang="ru-RU" sz="16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проверки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показателей и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проставление отметки о его согласовании на бумажном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носителе ТОФК</a:t>
            </a:r>
            <a:endParaRPr lang="ru-RU" sz="16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971600" y="1124744"/>
            <a:ext cx="7920880" cy="382587"/>
          </a:xfrm>
          <a:prstGeom prst="roundRect">
            <a:avLst/>
          </a:prstGeom>
          <a:gradFill>
            <a:gsLst>
              <a:gs pos="0">
                <a:srgbClr val="E8EFF8"/>
              </a:gs>
              <a:gs pos="80000">
                <a:schemeClr val="accent1">
                  <a:lumMod val="105000"/>
                  <a:satMod val="103000"/>
                  <a:tint val="73000"/>
                </a:schemeClr>
              </a:gs>
              <a:gs pos="100000">
                <a:srgbClr val="DDE9F7"/>
              </a:gs>
            </a:gsLst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marL="177800" algn="ctr">
              <a:spcBef>
                <a:spcPct val="20000"/>
              </a:spcBef>
              <a:buClr>
                <a:schemeClr val="accent2"/>
              </a:buClr>
              <a:defRPr/>
            </a:pP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Письмо Федерального казначейства от 29.06.2009 № 42-7.4-05/2.6-374</a:t>
            </a: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264171" y="4509120"/>
            <a:ext cx="4292834" cy="1944216"/>
          </a:xfrm>
          <a:prstGeom prst="roundRect">
            <a:avLst/>
          </a:prstGeom>
          <a:gradFill>
            <a:gsLst>
              <a:gs pos="0">
                <a:srgbClr val="E8EFF8"/>
              </a:gs>
              <a:gs pos="80000">
                <a:schemeClr val="accent1">
                  <a:lumMod val="105000"/>
                  <a:satMod val="103000"/>
                  <a:tint val="73000"/>
                </a:schemeClr>
              </a:gs>
              <a:gs pos="100000">
                <a:srgbClr val="DDE9F7"/>
              </a:gs>
            </a:gsLst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части показателей отчетности, не относящихся к сведениям, составляющих государственную тайну *</a:t>
            </a:r>
          </a:p>
          <a:p>
            <a:pPr algn="ctr">
              <a:defRPr/>
            </a:pPr>
            <a:r>
              <a:rPr lang="ru-RU" altLang="ru-RU" sz="16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проверка осуществляется в ПУиО ГИИС ЭБ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путем инициации процедуры внешнего контроля Отчета ф.0503127 </a:t>
            </a:r>
          </a:p>
          <a:p>
            <a:pPr algn="ctr">
              <a:defRPr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ПБС, РБС и ГРБС</a:t>
            </a:r>
            <a:endParaRPr lang="ru-RU" sz="16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4882770" y="4497998"/>
            <a:ext cx="4153726" cy="1944216"/>
          </a:xfrm>
          <a:prstGeom prst="roundRect">
            <a:avLst/>
          </a:prstGeom>
          <a:gradFill>
            <a:gsLst>
              <a:gs pos="0">
                <a:srgbClr val="E8EFF8"/>
              </a:gs>
              <a:gs pos="80000">
                <a:schemeClr val="accent1">
                  <a:lumMod val="105000"/>
                  <a:satMod val="103000"/>
                  <a:tint val="73000"/>
                </a:schemeClr>
              </a:gs>
              <a:gs pos="100000">
                <a:srgbClr val="DDE9F7"/>
              </a:gs>
            </a:gsLst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части сверки показателей Отчета </a:t>
            </a:r>
            <a:endParaRPr lang="ru-RU" sz="1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0503127, содержащих сведения, составляющие государственную 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тайну</a:t>
            </a:r>
          </a:p>
          <a:p>
            <a:pPr algn="ctr">
              <a:defRPr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проверка осуществляется самостоятельно данными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соответствующих отчетов о состоянии лицевого счета.</a:t>
            </a:r>
            <a:endParaRPr lang="ru-RU" sz="16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9" name="Picture 2" descr="23 июня 2012 - Архив изображений - Хостинг картинок и изобра…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2285" y="1147849"/>
            <a:ext cx="350141" cy="350141"/>
          </a:xfrm>
          <a:prstGeom prst="rect">
            <a:avLst/>
          </a:prstGeom>
          <a:noFill/>
          <a:ln>
            <a:noFill/>
          </a:ln>
        </p:spPr>
      </p:pic>
      <p:pic>
        <p:nvPicPr>
          <p:cNvPr id="40" name="Picture 2" descr="C:\Users\1\AppData\Local\Microsoft\Windows\Temporary Internet Files\Content.IE5\FUZSU1KV\MC900441310[1]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770226"/>
            <a:ext cx="401400" cy="401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Объект 2"/>
          <p:cNvSpPr txBox="1">
            <a:spLocks/>
          </p:cNvSpPr>
          <p:nvPr/>
        </p:nvSpPr>
        <p:spPr bwMode="auto">
          <a:xfrm>
            <a:off x="264171" y="6525344"/>
            <a:ext cx="7886700" cy="1900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Font typeface="Arial" charset="0"/>
              <a:buNone/>
            </a:pPr>
            <a:r>
              <a:rPr lang="ru-RU" sz="1100" dirty="0" smtClean="0"/>
              <a:t>* Для организаций, являющихся пользователями ПУиО ГИИС ЭБ</a:t>
            </a:r>
            <a:endParaRPr lang="ru-RU" sz="1100" dirty="0"/>
          </a:p>
        </p:txBody>
      </p:sp>
      <p:sp>
        <p:nvSpPr>
          <p:cNvPr id="26" name="Стрелка вниз 25"/>
          <p:cNvSpPr/>
          <p:nvPr/>
        </p:nvSpPr>
        <p:spPr>
          <a:xfrm>
            <a:off x="1457167" y="1555415"/>
            <a:ext cx="1836204" cy="324110"/>
          </a:xfrm>
          <a:prstGeom prst="downArrow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Стрелка вниз 37"/>
          <p:cNvSpPr/>
          <p:nvPr/>
        </p:nvSpPr>
        <p:spPr>
          <a:xfrm>
            <a:off x="5897515" y="1556644"/>
            <a:ext cx="1836204" cy="324110"/>
          </a:xfrm>
          <a:prstGeom prst="downArrow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Стрелка вниз 40"/>
          <p:cNvSpPr/>
          <p:nvPr/>
        </p:nvSpPr>
        <p:spPr>
          <a:xfrm>
            <a:off x="1462395" y="4225431"/>
            <a:ext cx="1836204" cy="324110"/>
          </a:xfrm>
          <a:prstGeom prst="downArrow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Стрелка вниз 41"/>
          <p:cNvSpPr/>
          <p:nvPr/>
        </p:nvSpPr>
        <p:spPr>
          <a:xfrm>
            <a:off x="5890986" y="4212047"/>
            <a:ext cx="1836204" cy="324110"/>
          </a:xfrm>
          <a:prstGeom prst="downArrow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3517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Номер слайда 2"/>
          <p:cNvSpPr>
            <a:spLocks noGrp="1"/>
          </p:cNvSpPr>
          <p:nvPr>
            <p:ph type="sldNum" sz="quarter" idx="12"/>
          </p:nvPr>
        </p:nvSpPr>
        <p:spPr bwMode="auto">
          <a:xfrm>
            <a:off x="6457950" y="6492876"/>
            <a:ext cx="20574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fld id="{36FE8E80-070F-4FC6-8327-11EE9DFA04B5}" type="slidenum">
              <a:rPr lang="ru-RU" altLang="ru-RU" sz="1400" b="1">
                <a:solidFill>
                  <a:srgbClr val="898989"/>
                </a:solidFill>
              </a:rPr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4</a:t>
            </a:fld>
            <a:endParaRPr lang="ru-RU" altLang="ru-RU" sz="1400" b="1" dirty="0">
              <a:solidFill>
                <a:srgbClr val="898989"/>
              </a:solidFill>
            </a:endParaRPr>
          </a:p>
        </p:txBody>
      </p:sp>
      <p:sp>
        <p:nvSpPr>
          <p:cNvPr id="6147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275856" y="393631"/>
            <a:ext cx="5868144" cy="1089529"/>
          </a:xfrm>
        </p:spPr>
        <p:txBody>
          <a:bodyPr wrap="square">
            <a:spAutoFit/>
          </a:bodyPr>
          <a:lstStyle/>
          <a:p>
            <a:pPr algn="r"/>
            <a:r>
              <a:rPr lang="ru-RU" altLang="ru-RU" sz="2400" b="1" dirty="0" smtClean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Сверка </a:t>
            </a:r>
            <a:r>
              <a:rPr lang="ru-RU" altLang="ru-RU" sz="2400" b="1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показателей </a:t>
            </a:r>
            <a:r>
              <a:rPr lang="ru-RU" sz="2400" b="1" dirty="0" smtClean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Отчета ф. 0503127, </a:t>
            </a:r>
            <a:r>
              <a:rPr lang="ru-RU" sz="2400" b="1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относящихся к сведениям, составляющих государственную тайну</a:t>
            </a:r>
            <a:endParaRPr lang="ru-RU" altLang="ru-RU" sz="2400" b="1" dirty="0">
              <a:solidFill>
                <a:srgbClr val="40404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1533533396"/>
              </p:ext>
            </p:extLst>
          </p:nvPr>
        </p:nvGraphicFramePr>
        <p:xfrm>
          <a:off x="683568" y="1484784"/>
          <a:ext cx="8208912" cy="37444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623736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444208" y="6237312"/>
            <a:ext cx="2057400" cy="365125"/>
          </a:xfrm>
        </p:spPr>
        <p:txBody>
          <a:bodyPr/>
          <a:lstStyle/>
          <a:p>
            <a:pPr>
              <a:defRPr/>
            </a:pPr>
            <a:fld id="{720A0911-1C00-45B3-AA24-6B171B98EF8B}" type="slidenum">
              <a:rPr lang="ru-RU" altLang="ru-RU" smtClean="0"/>
              <a:pPr>
                <a:defRPr/>
              </a:pPr>
              <a:t>5</a:t>
            </a:fld>
            <a:endParaRPr lang="ru-RU" altLang="ru-RU"/>
          </a:p>
        </p:txBody>
      </p:sp>
      <p:sp>
        <p:nvSpPr>
          <p:cNvPr id="5" name="Заголовок 1"/>
          <p:cNvSpPr>
            <a:spLocks noGrp="1"/>
          </p:cNvSpPr>
          <p:nvPr>
            <p:ph type="title" idx="4294967295"/>
          </p:nvPr>
        </p:nvSpPr>
        <p:spPr>
          <a:xfrm>
            <a:off x="2123728" y="559830"/>
            <a:ext cx="7020272" cy="757130"/>
          </a:xfrm>
        </p:spPr>
        <p:txBody>
          <a:bodyPr wrap="square">
            <a:spAutoFit/>
          </a:bodyPr>
          <a:lstStyle/>
          <a:p>
            <a:pPr algn="r"/>
            <a:r>
              <a:rPr lang="ru-RU" altLang="ru-RU" sz="2400" b="1" dirty="0" smtClean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Сроки проведения сверки Отчета</a:t>
            </a:r>
            <a:br>
              <a:rPr lang="ru-RU" altLang="ru-RU" sz="2400" b="1" dirty="0" smtClean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400" b="1" dirty="0" smtClean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ф. 0503127 с  отчетами </a:t>
            </a:r>
            <a:r>
              <a:rPr lang="ru-RU" sz="2400" b="1" dirty="0" smtClean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ТОФК в ПУиО ГИИС ЭБ  </a:t>
            </a:r>
            <a:endParaRPr lang="ru-RU" altLang="ru-RU" sz="2400" b="1" dirty="0">
              <a:solidFill>
                <a:srgbClr val="40404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928658" y="2255159"/>
            <a:ext cx="3571329" cy="458648"/>
          </a:xfrm>
          <a:prstGeom prst="roundRect">
            <a:avLst/>
          </a:prstGeom>
          <a:gradFill>
            <a:gsLst>
              <a:gs pos="0">
                <a:srgbClr val="E8EFF8"/>
              </a:gs>
              <a:gs pos="80000">
                <a:schemeClr val="accent1">
                  <a:lumMod val="105000"/>
                  <a:satMod val="103000"/>
                  <a:tint val="73000"/>
                </a:schemeClr>
              </a:gs>
              <a:gs pos="100000">
                <a:srgbClr val="DDE9F7"/>
              </a:gs>
            </a:gsLst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just"/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Отчета ф. 0531340</a:t>
            </a:r>
            <a:endParaRPr lang="ru-RU" dirty="0"/>
          </a:p>
          <a:p>
            <a:endParaRPr lang="ru-RU" sz="1600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193200" y="2255159"/>
            <a:ext cx="3571329" cy="458648"/>
          </a:xfrm>
          <a:prstGeom prst="roundRect">
            <a:avLst/>
          </a:prstGeom>
          <a:gradFill>
            <a:gsLst>
              <a:gs pos="0">
                <a:srgbClr val="E8EFF8"/>
              </a:gs>
              <a:gs pos="80000">
                <a:schemeClr val="accent1">
                  <a:lumMod val="105000"/>
                  <a:satMod val="103000"/>
                  <a:tint val="73000"/>
                </a:schemeClr>
              </a:gs>
              <a:gs pos="100000">
                <a:srgbClr val="DDE9F7"/>
              </a:gs>
            </a:gsLst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just"/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Отчета ф. 0521413</a:t>
            </a:r>
          </a:p>
          <a:p>
            <a:pPr algn="ctr"/>
            <a:endParaRPr lang="ru-RU" sz="1600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929107" y="1412776"/>
            <a:ext cx="7819803" cy="418368"/>
          </a:xfrm>
          <a:prstGeom prst="roundRect">
            <a:avLst/>
          </a:prstGeom>
          <a:gradFill>
            <a:gsLst>
              <a:gs pos="0">
                <a:srgbClr val="E8EFF8"/>
              </a:gs>
              <a:gs pos="80000">
                <a:schemeClr val="accent1">
                  <a:lumMod val="105000"/>
                  <a:satMod val="103000"/>
                  <a:tint val="73000"/>
                </a:schemeClr>
              </a:gs>
              <a:gs pos="100000">
                <a:srgbClr val="DDE9F7"/>
              </a:gs>
            </a:gsLst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just"/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Отчет ф. 0530127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953772" y="3210711"/>
            <a:ext cx="7795138" cy="945765"/>
          </a:xfrm>
          <a:prstGeom prst="roundRect">
            <a:avLst/>
          </a:prstGeom>
          <a:gradFill>
            <a:gsLst>
              <a:gs pos="0">
                <a:srgbClr val="E8EFF8"/>
              </a:gs>
              <a:gs pos="80000">
                <a:schemeClr val="accent1">
                  <a:lumMod val="105000"/>
                  <a:satMod val="103000"/>
                  <a:tint val="73000"/>
                </a:schemeClr>
              </a:gs>
              <a:gs pos="100000">
                <a:srgbClr val="DDE9F7"/>
              </a:gs>
            </a:gsLst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lvl="0"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Сверка отчета – не ранее, чем 7 числа месяца, </a:t>
            </a:r>
          </a:p>
          <a:p>
            <a:pPr lvl="0"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следующего за отчетным* </a:t>
            </a:r>
            <a:endParaRPr lang="ru-RU" sz="2000" dirty="0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953771" y="4221088"/>
            <a:ext cx="7795139" cy="1080120"/>
          </a:xfrm>
          <a:prstGeom prst="roundRect">
            <a:avLst/>
          </a:prstGeom>
          <a:gradFill>
            <a:gsLst>
              <a:gs pos="0">
                <a:srgbClr val="E8EFF8"/>
              </a:gs>
              <a:gs pos="80000">
                <a:schemeClr val="accent1">
                  <a:lumMod val="105000"/>
                  <a:satMod val="103000"/>
                  <a:tint val="73000"/>
                </a:schemeClr>
              </a:gs>
              <a:gs pos="100000">
                <a:srgbClr val="DDE9F7"/>
              </a:gs>
            </a:gsLst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just"/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Сверка отчета по состоянию на 01.01.2019 – 4 февраля 2019 года </a:t>
            </a:r>
            <a:endParaRPr lang="ru-RU" sz="2000" dirty="0"/>
          </a:p>
          <a:p>
            <a:endParaRPr lang="ru-RU" sz="1600" dirty="0"/>
          </a:p>
        </p:txBody>
      </p:sp>
      <p:sp>
        <p:nvSpPr>
          <p:cNvPr id="15" name="Стрелка вниз 14"/>
          <p:cNvSpPr/>
          <p:nvPr/>
        </p:nvSpPr>
        <p:spPr>
          <a:xfrm>
            <a:off x="3929750" y="1892700"/>
            <a:ext cx="1836204" cy="324110"/>
          </a:xfrm>
          <a:prstGeom prst="downArrow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низ 15"/>
          <p:cNvSpPr/>
          <p:nvPr/>
        </p:nvSpPr>
        <p:spPr>
          <a:xfrm>
            <a:off x="6060762" y="2780928"/>
            <a:ext cx="1836204" cy="324110"/>
          </a:xfrm>
          <a:prstGeom prst="downArrow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трелка вниз 16"/>
          <p:cNvSpPr/>
          <p:nvPr/>
        </p:nvSpPr>
        <p:spPr>
          <a:xfrm>
            <a:off x="1995004" y="2780928"/>
            <a:ext cx="1836204" cy="324110"/>
          </a:xfrm>
          <a:prstGeom prst="downArrow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TextBox 17"/>
          <p:cNvSpPr txBox="1"/>
          <p:nvPr/>
        </p:nvSpPr>
        <p:spPr>
          <a:xfrm>
            <a:off x="467544" y="5445224"/>
            <a:ext cx="8352928" cy="107721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61950" indent="-95250">
              <a:buClr>
                <a:schemeClr val="accent2"/>
              </a:buClr>
              <a:defRPr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 срок представления в ПУиО ГИИС «Электронный бюджет» ТОФК Отчета 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ф. 0531340 - не позднее 5 числа месяца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следующего за отчетным (письмо ФК в адрес ТОФК от 07.06.2018 № 07-04-05/02-11699),  Отчета 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ф. 0521413 - не позднее 7 числа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месяца, следующего за отчетным (письмо ФК в адрес ГРБС от 16.07.2018 № 07-04-05/02-14891)  </a:t>
            </a:r>
          </a:p>
        </p:txBody>
      </p:sp>
    </p:spTree>
    <p:extLst>
      <p:ext uri="{BB962C8B-B14F-4D97-AF65-F5344CB8AC3E}">
        <p14:creationId xmlns:p14="http://schemas.microsoft.com/office/powerpoint/2010/main" val="3015340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Номер слайда 2"/>
          <p:cNvSpPr>
            <a:spLocks noGrp="1"/>
          </p:cNvSpPr>
          <p:nvPr>
            <p:ph type="sldNum" sz="quarter" idx="12"/>
          </p:nvPr>
        </p:nvSpPr>
        <p:spPr bwMode="auto">
          <a:xfrm>
            <a:off x="6457950" y="6492876"/>
            <a:ext cx="20574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fld id="{36FE8E80-070F-4FC6-8327-11EE9DFA04B5}" type="slidenum">
              <a:rPr lang="ru-RU" altLang="ru-RU" sz="1400" b="1">
                <a:solidFill>
                  <a:srgbClr val="898989"/>
                </a:solidFill>
              </a:rPr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6</a:t>
            </a:fld>
            <a:endParaRPr lang="ru-RU" altLang="ru-RU" sz="1400" b="1" dirty="0">
              <a:solidFill>
                <a:srgbClr val="898989"/>
              </a:solidFill>
            </a:endParaRPr>
          </a:p>
        </p:txBody>
      </p:sp>
      <p:sp>
        <p:nvSpPr>
          <p:cNvPr id="6147" name="Заголовок 1"/>
          <p:cNvSpPr>
            <a:spLocks noGrp="1"/>
          </p:cNvSpPr>
          <p:nvPr>
            <p:ph type="title" idx="4294967295"/>
          </p:nvPr>
        </p:nvSpPr>
        <p:spPr>
          <a:xfrm>
            <a:off x="2987824" y="188640"/>
            <a:ext cx="5868144" cy="757130"/>
          </a:xfrm>
        </p:spPr>
        <p:txBody>
          <a:bodyPr wrap="square">
            <a:spAutoFit/>
          </a:bodyPr>
          <a:lstStyle/>
          <a:p>
            <a:pPr algn="r"/>
            <a:r>
              <a:rPr lang="ru-RU" altLang="ru-RU" sz="2400" b="1" dirty="0" smtClean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 автоматизированной сверки показателей Отчета ф. 0503127</a:t>
            </a:r>
            <a:endParaRPr lang="ru-RU" altLang="ru-RU" sz="2400" b="1" dirty="0">
              <a:solidFill>
                <a:srgbClr val="40404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 Placeholder 3"/>
          <p:cNvSpPr txBox="1">
            <a:spLocks/>
          </p:cNvSpPr>
          <p:nvPr/>
        </p:nvSpPr>
        <p:spPr>
          <a:xfrm>
            <a:off x="395536" y="3867615"/>
            <a:ext cx="8568952" cy="677108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177800" algn="l">
              <a:spcBef>
                <a:spcPct val="20000"/>
              </a:spcBef>
              <a:buClr>
                <a:schemeClr val="accent2"/>
              </a:buClr>
              <a:defRPr/>
            </a:pPr>
            <a:endParaRPr lang="ru-RU" altLang="ru-RU" sz="2000" dirty="0" smtClean="0">
              <a:solidFill>
                <a:schemeClr val="tx2">
                  <a:lumMod val="50000"/>
                </a:schemeClr>
              </a:solidFill>
              <a:cs typeface="Arial" charset="0"/>
            </a:endParaRPr>
          </a:p>
          <a:p>
            <a:pPr marL="177800" algn="l">
              <a:spcBef>
                <a:spcPct val="20000"/>
              </a:spcBef>
              <a:buClr>
                <a:schemeClr val="accent2"/>
              </a:buClr>
              <a:defRPr/>
            </a:pPr>
            <a:endParaRPr lang="ru-RU" altLang="ru-RU" sz="2000" dirty="0">
              <a:solidFill>
                <a:schemeClr val="tx2">
                  <a:lumMod val="50000"/>
                </a:schemeClr>
              </a:solidFill>
              <a:latin typeface="+mn-lt"/>
              <a:cs typeface="Arial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971600" y="2058057"/>
            <a:ext cx="3708412" cy="553517"/>
          </a:xfrm>
          <a:prstGeom prst="roundRect">
            <a:avLst/>
          </a:prstGeom>
          <a:gradFill>
            <a:gsLst>
              <a:gs pos="0">
                <a:srgbClr val="E8EFF8"/>
              </a:gs>
              <a:gs pos="80000">
                <a:schemeClr val="accent1">
                  <a:lumMod val="105000"/>
                  <a:satMod val="103000"/>
                  <a:tint val="73000"/>
                </a:schemeClr>
              </a:gs>
              <a:gs pos="100000">
                <a:srgbClr val="DDE9F7"/>
              </a:gs>
            </a:gsLst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marL="177800" algn="ctr">
              <a:spcBef>
                <a:spcPct val="20000"/>
              </a:spcBef>
              <a:buClr>
                <a:schemeClr val="accent2"/>
              </a:buClr>
              <a:defRPr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Сверка показателей по расходам</a:t>
            </a:r>
            <a:endParaRPr lang="ru-RU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5292080" y="2058057"/>
            <a:ext cx="3600400" cy="553517"/>
          </a:xfrm>
          <a:prstGeom prst="roundRect">
            <a:avLst/>
          </a:prstGeom>
          <a:gradFill>
            <a:gsLst>
              <a:gs pos="0">
                <a:srgbClr val="E8EFF8"/>
              </a:gs>
              <a:gs pos="80000">
                <a:schemeClr val="accent1">
                  <a:lumMod val="105000"/>
                  <a:satMod val="103000"/>
                  <a:tint val="73000"/>
                </a:schemeClr>
              </a:gs>
              <a:gs pos="100000">
                <a:srgbClr val="DDE9F7"/>
              </a:gs>
            </a:gsLst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marL="177800" algn="ctr">
              <a:spcBef>
                <a:spcPct val="20000"/>
              </a:spcBef>
              <a:buClr>
                <a:schemeClr val="accent2"/>
              </a:buClr>
              <a:defRPr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Сверка показателей по доходам</a:t>
            </a:r>
            <a:endParaRPr lang="ru-RU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971600" y="1124744"/>
            <a:ext cx="7992888" cy="540060"/>
          </a:xfrm>
          <a:prstGeom prst="roundRect">
            <a:avLst/>
          </a:prstGeom>
          <a:gradFill>
            <a:gsLst>
              <a:gs pos="0">
                <a:srgbClr val="E8EFF8"/>
              </a:gs>
              <a:gs pos="80000">
                <a:schemeClr val="accent1">
                  <a:lumMod val="105000"/>
                  <a:satMod val="103000"/>
                  <a:tint val="73000"/>
                </a:schemeClr>
              </a:gs>
              <a:gs pos="100000">
                <a:srgbClr val="DDE9F7"/>
              </a:gs>
            </a:gsLst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marL="177800" algn="ctr">
              <a:spcBef>
                <a:spcPct val="20000"/>
              </a:spcBef>
              <a:buClr>
                <a:schemeClr val="accent2"/>
              </a:buClr>
              <a:defRPr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Отчета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0503127</a:t>
            </a:r>
            <a:endParaRPr lang="ru-RU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5292080" y="2690380"/>
            <a:ext cx="3600400" cy="553517"/>
          </a:xfrm>
          <a:prstGeom prst="roundRect">
            <a:avLst/>
          </a:prstGeom>
          <a:gradFill>
            <a:gsLst>
              <a:gs pos="0">
                <a:srgbClr val="E8EFF8"/>
              </a:gs>
              <a:gs pos="80000">
                <a:schemeClr val="accent1">
                  <a:lumMod val="105000"/>
                  <a:satMod val="103000"/>
                  <a:tint val="73000"/>
                </a:schemeClr>
              </a:gs>
              <a:gs pos="100000">
                <a:srgbClr val="DDE9F7"/>
              </a:gs>
            </a:gsLst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marL="177800" algn="ctr">
              <a:spcBef>
                <a:spcPct val="20000"/>
              </a:spcBef>
              <a:buClr>
                <a:schemeClr val="accent2"/>
              </a:buClr>
              <a:defRPr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Отчет ф. 0531340 ТОФК</a:t>
            </a:r>
            <a:endParaRPr lang="ru-RU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971600" y="2708920"/>
            <a:ext cx="3708412" cy="553517"/>
          </a:xfrm>
          <a:prstGeom prst="roundRect">
            <a:avLst/>
          </a:prstGeom>
          <a:gradFill>
            <a:gsLst>
              <a:gs pos="0">
                <a:srgbClr val="E8EFF8"/>
              </a:gs>
              <a:gs pos="80000">
                <a:schemeClr val="accent1">
                  <a:lumMod val="105000"/>
                  <a:satMod val="103000"/>
                  <a:tint val="73000"/>
                </a:schemeClr>
              </a:gs>
              <a:gs pos="100000">
                <a:srgbClr val="DDE9F7"/>
              </a:gs>
            </a:gsLst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marL="177800" algn="ctr">
              <a:spcBef>
                <a:spcPct val="20000"/>
              </a:spcBef>
              <a:buClr>
                <a:schemeClr val="accent2"/>
              </a:buClr>
              <a:defRPr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Отчет ф. 0521413 ТОФК</a:t>
            </a:r>
            <a:endParaRPr lang="ru-RU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467544" y="3876016"/>
            <a:ext cx="4284476" cy="2592288"/>
          </a:xfrm>
          <a:prstGeom prst="roundRect">
            <a:avLst/>
          </a:prstGeom>
          <a:gradFill>
            <a:gsLst>
              <a:gs pos="0">
                <a:srgbClr val="E8EFF8"/>
              </a:gs>
              <a:gs pos="80000">
                <a:schemeClr val="accent1">
                  <a:lumMod val="105000"/>
                  <a:satMod val="103000"/>
                  <a:tint val="73000"/>
                </a:schemeClr>
              </a:gs>
              <a:gs pos="100000">
                <a:srgbClr val="DDE9F7"/>
              </a:gs>
            </a:gsLst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marL="177800" algn="ctr">
              <a:buClr>
                <a:schemeClr val="accent2"/>
              </a:buClr>
              <a:defRPr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отражение операций учреждения, принявшего бюджетные полномочия в соответствии с переданными бюджетными полномочиями ПБС в Отчете ф. 0521413, как операций ГРБС, передавшего указанные полномочия</a:t>
            </a:r>
          </a:p>
          <a:p>
            <a:pPr marL="177800" algn="ctr">
              <a:buClr>
                <a:schemeClr val="accent2"/>
              </a:buClr>
              <a:defRPr/>
            </a:pPr>
            <a:r>
              <a:rPr lang="ru-RU" sz="16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(до </a:t>
            </a:r>
            <a:r>
              <a:rPr lang="ru-RU" sz="16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доработки Отчета ф. 0521413 проведение контроля не требуется </a:t>
            </a:r>
            <a:r>
              <a:rPr lang="ru-RU" sz="16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1600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7800" algn="ctr">
              <a:spcBef>
                <a:spcPct val="20000"/>
              </a:spcBef>
              <a:buClr>
                <a:schemeClr val="accent2"/>
              </a:buClr>
              <a:defRPr/>
            </a:pPr>
            <a:endParaRPr lang="ru-RU" sz="13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5275291" y="3876016"/>
            <a:ext cx="3600400" cy="2592288"/>
          </a:xfrm>
          <a:prstGeom prst="roundRect">
            <a:avLst/>
          </a:prstGeom>
          <a:gradFill>
            <a:gsLst>
              <a:gs pos="0">
                <a:srgbClr val="E8EFF8"/>
              </a:gs>
              <a:gs pos="80000">
                <a:schemeClr val="accent1">
                  <a:lumMod val="105000"/>
                  <a:satMod val="103000"/>
                  <a:tint val="73000"/>
                </a:schemeClr>
              </a:gs>
              <a:gs pos="100000">
                <a:srgbClr val="DDE9F7"/>
              </a:gs>
            </a:gsLst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marL="177800" algn="ctr">
              <a:spcBef>
                <a:spcPct val="20000"/>
              </a:spcBef>
              <a:buClr>
                <a:schemeClr val="accent2"/>
              </a:buClr>
              <a:defRPr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представление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Отчета ф. 0503127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уполномоченным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субъектом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отчетности,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осуществляющим централизованный учет доходов, поступающих на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л/с,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открытые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АД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разных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ТОФК</a:t>
            </a:r>
          </a:p>
          <a:p>
            <a:pPr marL="177800" algn="ctr">
              <a:spcBef>
                <a:spcPct val="20000"/>
              </a:spcBef>
              <a:buClr>
                <a:schemeClr val="accent2"/>
              </a:buClr>
              <a:defRPr/>
            </a:pPr>
            <a:r>
              <a:rPr lang="ru-RU" sz="16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(допустимые </a:t>
            </a:r>
            <a:r>
              <a:rPr lang="ru-RU" sz="16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расхождения  </a:t>
            </a:r>
            <a:r>
              <a:rPr lang="ru-RU" sz="16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протокола)</a:t>
            </a:r>
            <a:endParaRPr lang="ru-RU" sz="13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" name="Скругленный прямоугольник 28"/>
          <p:cNvSpPr/>
          <p:nvPr/>
        </p:nvSpPr>
        <p:spPr>
          <a:xfrm>
            <a:off x="3113838" y="3356783"/>
            <a:ext cx="3708412" cy="478006"/>
          </a:xfrm>
          <a:prstGeom prst="roundRect">
            <a:avLst/>
          </a:prstGeom>
          <a:gradFill>
            <a:gsLst>
              <a:gs pos="0">
                <a:srgbClr val="E8EFF8"/>
              </a:gs>
              <a:gs pos="80000">
                <a:schemeClr val="accent1">
                  <a:lumMod val="105000"/>
                  <a:satMod val="103000"/>
                  <a:tint val="73000"/>
                </a:schemeClr>
              </a:gs>
              <a:gs pos="100000">
                <a:srgbClr val="DDE9F7"/>
              </a:gs>
            </a:gsLst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marL="177800" algn="ctr">
              <a:spcBef>
                <a:spcPct val="20000"/>
              </a:spcBef>
              <a:buClr>
                <a:schemeClr val="accent2"/>
              </a:buClr>
              <a:defRPr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!!! ИСКЛЮЧЕНИЯ !!!</a:t>
            </a:r>
            <a:endParaRPr lang="ru-RU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Стрелка вниз 26"/>
          <p:cNvSpPr/>
          <p:nvPr/>
        </p:nvSpPr>
        <p:spPr>
          <a:xfrm>
            <a:off x="1907704" y="1722825"/>
            <a:ext cx="1836204" cy="324110"/>
          </a:xfrm>
          <a:prstGeom prst="downArrow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Стрелка вниз 29"/>
          <p:cNvSpPr/>
          <p:nvPr/>
        </p:nvSpPr>
        <p:spPr>
          <a:xfrm>
            <a:off x="6084168" y="1722825"/>
            <a:ext cx="1836204" cy="324110"/>
          </a:xfrm>
          <a:prstGeom prst="downArrow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Стрелка вниз 30"/>
          <p:cNvSpPr/>
          <p:nvPr/>
        </p:nvSpPr>
        <p:spPr>
          <a:xfrm>
            <a:off x="1115616" y="3338575"/>
            <a:ext cx="1836204" cy="492549"/>
          </a:xfrm>
          <a:prstGeom prst="downArrow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Стрелка вниз 31"/>
          <p:cNvSpPr/>
          <p:nvPr/>
        </p:nvSpPr>
        <p:spPr>
          <a:xfrm>
            <a:off x="6916216" y="3375067"/>
            <a:ext cx="1836204" cy="492548"/>
          </a:xfrm>
          <a:prstGeom prst="downArrow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48841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Номер слайда 2"/>
          <p:cNvSpPr>
            <a:spLocks noGrp="1"/>
          </p:cNvSpPr>
          <p:nvPr>
            <p:ph type="sldNum" sz="quarter" idx="12"/>
          </p:nvPr>
        </p:nvSpPr>
        <p:spPr bwMode="auto">
          <a:xfrm>
            <a:off x="6457950" y="6492876"/>
            <a:ext cx="20574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fld id="{36FE8E80-070F-4FC6-8327-11EE9DFA04B5}" type="slidenum">
              <a:rPr lang="ru-RU" altLang="ru-RU" sz="1400" b="1">
                <a:solidFill>
                  <a:srgbClr val="898989"/>
                </a:solidFill>
              </a:rPr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7</a:t>
            </a:fld>
            <a:endParaRPr lang="ru-RU" altLang="ru-RU" sz="1400" b="1" dirty="0">
              <a:solidFill>
                <a:srgbClr val="898989"/>
              </a:solidFill>
            </a:endParaRPr>
          </a:p>
        </p:txBody>
      </p:sp>
      <p:sp>
        <p:nvSpPr>
          <p:cNvPr id="6147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043290" y="310531"/>
            <a:ext cx="6105525" cy="1089529"/>
          </a:xfrm>
        </p:spPr>
        <p:txBody>
          <a:bodyPr>
            <a:spAutoFit/>
          </a:bodyPr>
          <a:lstStyle/>
          <a:p>
            <a:pPr algn="r"/>
            <a:r>
              <a:rPr lang="ru-RU" altLang="ru-RU" sz="2400" b="1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Сверка показателей </a:t>
            </a:r>
            <a:r>
              <a:rPr lang="ru-RU" sz="2400" b="1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Отчета ф. 0503127, содержащих сведения, </a:t>
            </a:r>
            <a:r>
              <a:rPr lang="ru-RU" sz="2400" b="1" dirty="0" smtClean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составляющие </a:t>
            </a:r>
            <a:r>
              <a:rPr lang="ru-RU" sz="2400" b="1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государственную тайну</a:t>
            </a:r>
            <a:endParaRPr lang="ru-RU" altLang="ru-RU" sz="2400" b="1" dirty="0">
              <a:solidFill>
                <a:srgbClr val="40404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3655325990"/>
              </p:ext>
            </p:extLst>
          </p:nvPr>
        </p:nvGraphicFramePr>
        <p:xfrm>
          <a:off x="544893" y="1484784"/>
          <a:ext cx="8568952" cy="41764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251520" y="5804951"/>
            <a:ext cx="8352928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85725" lvl="0" indent="-85725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пункт 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162 приказа Федерального казначейства от 17.10.2016 № 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21н 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«О порядке открытия и ведения лицевых счетов 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территориальными 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органами Федерального казначейства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2747597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Номер слайда 2"/>
          <p:cNvSpPr>
            <a:spLocks noGrp="1"/>
          </p:cNvSpPr>
          <p:nvPr>
            <p:ph type="sldNum" sz="quarter" idx="12"/>
          </p:nvPr>
        </p:nvSpPr>
        <p:spPr bwMode="auto">
          <a:xfrm>
            <a:off x="6457950" y="6492876"/>
            <a:ext cx="20574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fld id="{36FE8E80-070F-4FC6-8327-11EE9DFA04B5}" type="slidenum">
              <a:rPr lang="ru-RU" altLang="ru-RU" sz="1400" b="1">
                <a:solidFill>
                  <a:srgbClr val="898989"/>
                </a:solidFill>
              </a:rPr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8</a:t>
            </a:fld>
            <a:endParaRPr lang="ru-RU" altLang="ru-RU" sz="1400" b="1" dirty="0">
              <a:solidFill>
                <a:srgbClr val="898989"/>
              </a:solidFill>
            </a:endParaRPr>
          </a:p>
        </p:txBody>
      </p:sp>
      <p:sp>
        <p:nvSpPr>
          <p:cNvPr id="6147" name="Заголовок 1"/>
          <p:cNvSpPr>
            <a:spLocks noGrp="1"/>
          </p:cNvSpPr>
          <p:nvPr>
            <p:ph type="title" idx="4294967295"/>
          </p:nvPr>
        </p:nvSpPr>
        <p:spPr>
          <a:xfrm>
            <a:off x="2778022" y="260648"/>
            <a:ext cx="6105525" cy="424732"/>
          </a:xfrm>
        </p:spPr>
        <p:txBody>
          <a:bodyPr>
            <a:spAutoFit/>
          </a:bodyPr>
          <a:lstStyle/>
          <a:p>
            <a:pPr algn="r"/>
            <a:r>
              <a:rPr lang="ru-RU" sz="2400" b="1" dirty="0" smtClean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Дополнительно</a:t>
            </a:r>
            <a:endParaRPr lang="ru-RU" altLang="ru-RU" sz="2400" b="1" dirty="0">
              <a:solidFill>
                <a:srgbClr val="40404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 Placeholder 3"/>
          <p:cNvSpPr txBox="1">
            <a:spLocks/>
          </p:cNvSpPr>
          <p:nvPr/>
        </p:nvSpPr>
        <p:spPr>
          <a:xfrm>
            <a:off x="539552" y="879905"/>
            <a:ext cx="8568952" cy="2277547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endPara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уровне первичных отчетов в ПУиО ГИИС ЭБ в виде внешнего контроля реализована процедура сверки отчетов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/>
          </a:p>
          <a:p>
            <a:endParaRPr lang="ru-RU" sz="2000" dirty="0"/>
          </a:p>
          <a:p>
            <a:pPr marL="177800" algn="l">
              <a:spcBef>
                <a:spcPct val="20000"/>
              </a:spcBef>
              <a:buClr>
                <a:schemeClr val="accent2"/>
              </a:buClr>
              <a:defRPr/>
            </a:pPr>
            <a:endParaRPr lang="ru-RU" altLang="ru-RU" sz="2000" dirty="0" smtClean="0">
              <a:solidFill>
                <a:schemeClr val="tx2">
                  <a:lumMod val="50000"/>
                </a:schemeClr>
              </a:solidFill>
              <a:cs typeface="Arial" charset="0"/>
            </a:endParaRPr>
          </a:p>
          <a:p>
            <a:pPr marL="177800" algn="l">
              <a:spcBef>
                <a:spcPct val="20000"/>
              </a:spcBef>
              <a:buClr>
                <a:schemeClr val="accent2"/>
              </a:buClr>
              <a:defRPr/>
            </a:pPr>
            <a:endParaRPr lang="ru-RU" altLang="ru-RU" sz="2000" dirty="0">
              <a:solidFill>
                <a:schemeClr val="tx2">
                  <a:lumMod val="50000"/>
                </a:schemeClr>
              </a:solidFill>
              <a:latin typeface="+mn-lt"/>
              <a:cs typeface="Arial" charset="0"/>
            </a:endParaRPr>
          </a:p>
        </p:txBody>
      </p:sp>
      <p:sp>
        <p:nvSpPr>
          <p:cNvPr id="8" name="Стрелка вниз 7"/>
          <p:cNvSpPr/>
          <p:nvPr/>
        </p:nvSpPr>
        <p:spPr>
          <a:xfrm>
            <a:off x="5211139" y="1880754"/>
            <a:ext cx="3672408" cy="906265"/>
          </a:xfrm>
          <a:prstGeom prst="downArrow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3"/>
          <p:cNvSpPr>
            <a:spLocks noChangeArrowheads="1"/>
          </p:cNvSpPr>
          <p:nvPr/>
        </p:nvSpPr>
        <p:spPr bwMode="auto">
          <a:xfrm>
            <a:off x="6147243" y="2119832"/>
            <a:ext cx="1800200" cy="3416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buFont typeface="Arial" pitchFamily="34" charset="0"/>
              <a:buNone/>
            </a:pPr>
            <a:r>
              <a:rPr lang="ru-RU" alt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УБП</a:t>
            </a:r>
            <a:endParaRPr lang="ru-RU" alt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Стрелка вниз 9"/>
          <p:cNvSpPr/>
          <p:nvPr/>
        </p:nvSpPr>
        <p:spPr>
          <a:xfrm>
            <a:off x="969563" y="1880754"/>
            <a:ext cx="3672408" cy="792088"/>
          </a:xfrm>
          <a:prstGeom prst="downArrow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3"/>
          <p:cNvSpPr>
            <a:spLocks noChangeArrowheads="1"/>
          </p:cNvSpPr>
          <p:nvPr/>
        </p:nvSpPr>
        <p:spPr bwMode="auto">
          <a:xfrm>
            <a:off x="1905667" y="2102353"/>
            <a:ext cx="1800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buFont typeface="Arial" pitchFamily="34" charset="0"/>
              <a:buNone/>
            </a:pPr>
            <a:r>
              <a:rPr lang="ru-RU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НУБП</a:t>
            </a:r>
            <a:endParaRPr lang="ru-RU" alt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5364088" y="2852937"/>
            <a:ext cx="3672408" cy="3384375"/>
          </a:xfrm>
          <a:prstGeom prst="roundRect">
            <a:avLst/>
          </a:prstGeom>
          <a:gradFill>
            <a:gsLst>
              <a:gs pos="0">
                <a:srgbClr val="E8EFF8"/>
              </a:gs>
              <a:gs pos="80000">
                <a:schemeClr val="accent1">
                  <a:lumMod val="105000"/>
                  <a:satMod val="103000"/>
                  <a:tint val="73000"/>
                </a:schemeClr>
              </a:gs>
              <a:gs pos="100000">
                <a:srgbClr val="DDE9F7"/>
              </a:gs>
            </a:gsLst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t"/>
          <a:lstStyle/>
          <a:p>
            <a:pPr algn="ctr"/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Сведения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ф.0503178 </a:t>
            </a:r>
          </a:p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части средств во временном распоряжении)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Расшифровкой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Балансу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(ф. 0503140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(ф. 0531341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969563" y="2787019"/>
            <a:ext cx="3530517" cy="3384376"/>
          </a:xfrm>
          <a:prstGeom prst="roundRect">
            <a:avLst/>
          </a:prstGeom>
          <a:gradFill>
            <a:gsLst>
              <a:gs pos="0">
                <a:srgbClr val="E8EFF8"/>
              </a:gs>
              <a:gs pos="80000">
                <a:schemeClr val="accent1">
                  <a:lumMod val="105000"/>
                  <a:satMod val="103000"/>
                  <a:tint val="73000"/>
                </a:schemeClr>
              </a:gs>
              <a:gs pos="100000">
                <a:srgbClr val="DDE9F7"/>
              </a:gs>
            </a:gsLst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Сведения об остатках денежных средств учреждения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(ф. 0503779)</a:t>
            </a:r>
          </a:p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Расшифровкой к Балансу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ф. 0503154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8337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Номер слайда 2"/>
          <p:cNvSpPr>
            <a:spLocks noGrp="1"/>
          </p:cNvSpPr>
          <p:nvPr>
            <p:ph type="sldNum" sz="quarter" idx="12"/>
          </p:nvPr>
        </p:nvSpPr>
        <p:spPr bwMode="auto">
          <a:xfrm>
            <a:off x="6457950" y="6492876"/>
            <a:ext cx="20574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fld id="{36FE8E80-070F-4FC6-8327-11EE9DFA04B5}" type="slidenum">
              <a:rPr lang="ru-RU" altLang="ru-RU" sz="1400" b="1">
                <a:solidFill>
                  <a:srgbClr val="898989"/>
                </a:solidFill>
              </a:rPr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9</a:t>
            </a:fld>
            <a:endParaRPr lang="ru-RU" altLang="ru-RU" sz="1400" b="1" dirty="0">
              <a:solidFill>
                <a:srgbClr val="898989"/>
              </a:solidFill>
            </a:endParaRPr>
          </a:p>
        </p:txBody>
      </p:sp>
      <p:sp>
        <p:nvSpPr>
          <p:cNvPr id="6147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707904" y="116632"/>
            <a:ext cx="5292080" cy="757130"/>
          </a:xfrm>
        </p:spPr>
        <p:txBody>
          <a:bodyPr wrap="square">
            <a:spAutoFit/>
          </a:bodyPr>
          <a:lstStyle/>
          <a:p>
            <a:pPr algn="r"/>
            <a:r>
              <a:rPr lang="ru-RU" altLang="ru-RU" sz="2400" b="1" dirty="0" smtClean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Общая схема процедуры проведения </a:t>
            </a:r>
            <a:br>
              <a:rPr lang="ru-RU" altLang="ru-RU" sz="2400" b="1" dirty="0" smtClean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400" b="1" dirty="0" smtClean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внешнего контроля ПУиО </a:t>
            </a:r>
            <a:r>
              <a:rPr lang="ru-RU" altLang="ru-RU" sz="2400" b="1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ru-RU" altLang="ru-RU" sz="2400" b="1" dirty="0" smtClean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ИИС ЭБ</a:t>
            </a:r>
            <a:endParaRPr lang="ru-RU" alt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899592" y="1192464"/>
            <a:ext cx="7331677" cy="364328"/>
          </a:xfrm>
          <a:prstGeom prst="roundRect">
            <a:avLst/>
          </a:prstGeom>
          <a:gradFill>
            <a:gsLst>
              <a:gs pos="0">
                <a:srgbClr val="E8EFF8"/>
              </a:gs>
              <a:gs pos="80000">
                <a:schemeClr val="accent1">
                  <a:lumMod val="105000"/>
                  <a:satMod val="103000"/>
                  <a:tint val="73000"/>
                </a:schemeClr>
              </a:gs>
              <a:gs pos="100000">
                <a:srgbClr val="DDE9F7"/>
              </a:gs>
            </a:gsLst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just"/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Проведение контрольных процедур ПУиО ГИИС ЭБ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899592" y="1844824"/>
            <a:ext cx="7331677" cy="364328"/>
          </a:xfrm>
          <a:prstGeom prst="roundRect">
            <a:avLst/>
          </a:prstGeom>
          <a:gradFill>
            <a:gsLst>
              <a:gs pos="0">
                <a:srgbClr val="E8EFF8"/>
              </a:gs>
              <a:gs pos="80000">
                <a:schemeClr val="accent1">
                  <a:lumMod val="105000"/>
                  <a:satMod val="103000"/>
                  <a:tint val="73000"/>
                </a:schemeClr>
              </a:gs>
              <a:gs pos="100000">
                <a:srgbClr val="DDE9F7"/>
              </a:gs>
            </a:gsLst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just"/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Просмотр результатов (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ротокол внешнего контроля в формате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XLS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899592" y="2740829"/>
            <a:ext cx="1728192" cy="3967262"/>
          </a:xfrm>
          <a:prstGeom prst="roundRect">
            <a:avLst/>
          </a:prstGeom>
          <a:gradFill>
            <a:gsLst>
              <a:gs pos="0">
                <a:srgbClr val="E8EFF8"/>
              </a:gs>
              <a:gs pos="80000">
                <a:schemeClr val="accent1">
                  <a:lumMod val="105000"/>
                  <a:satMod val="103000"/>
                  <a:tint val="73000"/>
                </a:schemeClr>
              </a:gs>
              <a:gs pos="100000">
                <a:srgbClr val="DDE9F7"/>
              </a:gs>
            </a:gsLst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just"/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Отсутствие расхождений в протоколе внешнего контроля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097242" y="2767509"/>
            <a:ext cx="5134027" cy="716471"/>
          </a:xfrm>
          <a:prstGeom prst="roundRect">
            <a:avLst/>
          </a:prstGeom>
          <a:gradFill>
            <a:gsLst>
              <a:gs pos="0">
                <a:srgbClr val="E8EFF8"/>
              </a:gs>
              <a:gs pos="80000">
                <a:schemeClr val="accent1">
                  <a:lumMod val="105000"/>
                  <a:satMod val="103000"/>
                  <a:tint val="73000"/>
                </a:schemeClr>
              </a:gs>
              <a:gs pos="100000">
                <a:srgbClr val="DDE9F7"/>
              </a:gs>
            </a:gsLst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just"/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Наличие расхождений в протоколе внешнего контроля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6071029" y="3998845"/>
            <a:ext cx="2160240" cy="576064"/>
          </a:xfrm>
          <a:prstGeom prst="roundRect">
            <a:avLst/>
          </a:prstGeom>
          <a:gradFill>
            <a:gsLst>
              <a:gs pos="0">
                <a:srgbClr val="E8EFF8"/>
              </a:gs>
              <a:gs pos="80000">
                <a:schemeClr val="accent1">
                  <a:lumMod val="105000"/>
                  <a:satMod val="103000"/>
                  <a:tint val="73000"/>
                </a:schemeClr>
              </a:gs>
              <a:gs pos="100000">
                <a:srgbClr val="DDE9F7"/>
              </a:gs>
            </a:gsLst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just"/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Допустимые отклонения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906474" y="3998845"/>
            <a:ext cx="2757780" cy="576064"/>
          </a:xfrm>
          <a:prstGeom prst="roundRect">
            <a:avLst/>
          </a:prstGeom>
          <a:gradFill>
            <a:gsLst>
              <a:gs pos="0">
                <a:srgbClr val="E8EFF8"/>
              </a:gs>
              <a:gs pos="80000">
                <a:schemeClr val="accent1">
                  <a:lumMod val="105000"/>
                  <a:satMod val="103000"/>
                  <a:tint val="73000"/>
                </a:schemeClr>
              </a:gs>
              <a:gs pos="100000">
                <a:srgbClr val="DDE9F7"/>
              </a:gs>
            </a:gsLst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just"/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Недопустимые отклонения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2881217" y="5049180"/>
            <a:ext cx="2783037" cy="1656184"/>
          </a:xfrm>
          <a:prstGeom prst="roundRect">
            <a:avLst/>
          </a:prstGeom>
          <a:gradFill>
            <a:gsLst>
              <a:gs pos="0">
                <a:srgbClr val="E8EFF8"/>
              </a:gs>
              <a:gs pos="80000">
                <a:schemeClr val="accent1">
                  <a:lumMod val="105000"/>
                  <a:satMod val="103000"/>
                  <a:tint val="73000"/>
                </a:schemeClr>
              </a:gs>
              <a:gs pos="100000">
                <a:srgbClr val="DDE9F7"/>
              </a:gs>
            </a:gsLst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just"/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странение расхождений в установленном порядке. Повторное проведение процедуры внешнего контроля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 dirty="0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6071029" y="5051907"/>
            <a:ext cx="2160240" cy="1656184"/>
          </a:xfrm>
          <a:prstGeom prst="roundRect">
            <a:avLst/>
          </a:prstGeom>
          <a:gradFill>
            <a:gsLst>
              <a:gs pos="0">
                <a:srgbClr val="E8EFF8"/>
              </a:gs>
              <a:gs pos="80000">
                <a:schemeClr val="accent1">
                  <a:lumMod val="105000"/>
                  <a:satMod val="103000"/>
                  <a:tint val="73000"/>
                </a:schemeClr>
              </a:gs>
              <a:gs pos="100000">
                <a:srgbClr val="DDE9F7"/>
              </a:gs>
            </a:gsLst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just"/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аскрытие в Пояснительной записке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 dirty="0"/>
          </a:p>
        </p:txBody>
      </p:sp>
      <p:sp>
        <p:nvSpPr>
          <p:cNvPr id="21" name="Стрелка вниз 20"/>
          <p:cNvSpPr/>
          <p:nvPr/>
        </p:nvSpPr>
        <p:spPr>
          <a:xfrm>
            <a:off x="3367262" y="3579357"/>
            <a:ext cx="1836204" cy="324110"/>
          </a:xfrm>
          <a:prstGeom prst="downArrow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Стрелка вниз 24"/>
          <p:cNvSpPr/>
          <p:nvPr/>
        </p:nvSpPr>
        <p:spPr>
          <a:xfrm>
            <a:off x="6233047" y="3579357"/>
            <a:ext cx="1836204" cy="324110"/>
          </a:xfrm>
          <a:prstGeom prst="downArrow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Стрелка вниз 25"/>
          <p:cNvSpPr/>
          <p:nvPr/>
        </p:nvSpPr>
        <p:spPr>
          <a:xfrm>
            <a:off x="6233047" y="4670286"/>
            <a:ext cx="1836204" cy="324110"/>
          </a:xfrm>
          <a:prstGeom prst="downArrow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Стрелка вниз 26"/>
          <p:cNvSpPr/>
          <p:nvPr/>
        </p:nvSpPr>
        <p:spPr>
          <a:xfrm>
            <a:off x="3367262" y="4670286"/>
            <a:ext cx="1836204" cy="340037"/>
          </a:xfrm>
          <a:prstGeom prst="downArrow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Стрелка вниз 27"/>
          <p:cNvSpPr/>
          <p:nvPr/>
        </p:nvSpPr>
        <p:spPr>
          <a:xfrm>
            <a:off x="899592" y="2326274"/>
            <a:ext cx="1836204" cy="324110"/>
          </a:xfrm>
          <a:prstGeom prst="downArrow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Стрелка вниз 28"/>
          <p:cNvSpPr/>
          <p:nvPr/>
        </p:nvSpPr>
        <p:spPr>
          <a:xfrm>
            <a:off x="4746153" y="2326274"/>
            <a:ext cx="1836204" cy="324110"/>
          </a:xfrm>
          <a:prstGeom prst="downArrow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Стрелка вниз 29"/>
          <p:cNvSpPr/>
          <p:nvPr/>
        </p:nvSpPr>
        <p:spPr>
          <a:xfrm>
            <a:off x="3647328" y="1556792"/>
            <a:ext cx="1836204" cy="288032"/>
          </a:xfrm>
          <a:prstGeom prst="downArrow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9586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6711</TotalTime>
  <Words>886</Words>
  <Application>Microsoft Office PowerPoint</Application>
  <PresentationFormat>Экран (4:3)</PresentationFormat>
  <Paragraphs>156</Paragraphs>
  <Slides>14</Slides>
  <Notes>14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Особенности проведения контроля показателей Отчета ф. 0503127  с отчетами территориальных органов Федерального казначейства  в подсистеме учета и отчетности государственной интегрированной информационной системы управления общественными финансами  «Электронный бюджет»</vt:lpstr>
      <vt:lpstr>Основные тезисы</vt:lpstr>
      <vt:lpstr>Особенности сверки показателей  с учетом положений письма </vt:lpstr>
      <vt:lpstr>Сверка показателей Отчета ф. 0503127, не относящихся к сведениям, составляющих государственную тайну</vt:lpstr>
      <vt:lpstr>Сроки проведения сверки Отчета  ф. 0503127 с  отчетами ТОФК в ПУиО ГИИС ЭБ  </vt:lpstr>
      <vt:lpstr>Особенности автоматизированной сверки показателей Отчета ф. 0503127</vt:lpstr>
      <vt:lpstr>Сверка показателей Отчета ф. 0503127, содержащих сведения,  составляющие государственную тайну</vt:lpstr>
      <vt:lpstr>Дополнительно</vt:lpstr>
      <vt:lpstr>Общая схема процедуры проведения  внешнего контроля ПУиО ГИИС ЭБ</vt:lpstr>
      <vt:lpstr>Пример проведения контрольных процедур  в ПУиО ГИИС ЭБ</vt:lpstr>
      <vt:lpstr>Пример проведения контрольных процедур  в ПУиО ГИИС ЭБ</vt:lpstr>
      <vt:lpstr>Пример визуальной формы протокола внешнего контроля</vt:lpstr>
      <vt:lpstr>Отдельные вопросы формирования протокола внешнего контроля</vt:lpstr>
      <vt:lpstr>Для сведения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Мищенко Наталья Николаевна</dc:creator>
  <cp:lastModifiedBy>Лесникова Татьяна Олеговна</cp:lastModifiedBy>
  <cp:revision>350</cp:revision>
  <cp:lastPrinted>2019-01-21T14:41:14Z</cp:lastPrinted>
  <dcterms:created xsi:type="dcterms:W3CDTF">2017-02-15T07:29:59Z</dcterms:created>
  <dcterms:modified xsi:type="dcterms:W3CDTF">2019-01-21T14:41:37Z</dcterms:modified>
</cp:coreProperties>
</file>