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8" r:id="rId2"/>
    <p:sldId id="402" r:id="rId3"/>
    <p:sldId id="451" r:id="rId4"/>
    <p:sldId id="435" r:id="rId5"/>
    <p:sldId id="405" r:id="rId6"/>
    <p:sldId id="390" r:id="rId7"/>
    <p:sldId id="391" r:id="rId8"/>
    <p:sldId id="367" r:id="rId9"/>
    <p:sldId id="392" r:id="rId10"/>
    <p:sldId id="452" r:id="rId11"/>
    <p:sldId id="455" r:id="rId12"/>
    <p:sldId id="456" r:id="rId13"/>
    <p:sldId id="457" r:id="rId14"/>
    <p:sldId id="454" r:id="rId15"/>
    <p:sldId id="368" r:id="rId16"/>
    <p:sldId id="393" r:id="rId17"/>
    <p:sldId id="431" r:id="rId18"/>
    <p:sldId id="419" r:id="rId19"/>
    <p:sldId id="458" r:id="rId20"/>
  </p:sldIdLst>
  <p:sldSz cx="12190413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8080"/>
    <a:srgbClr val="5CB171"/>
    <a:srgbClr val="008000"/>
    <a:srgbClr val="CCFF99"/>
    <a:srgbClr val="FFCCCC"/>
    <a:srgbClr val="C3571B"/>
    <a:srgbClr val="335CA7"/>
    <a:srgbClr val="E2834E"/>
    <a:srgbClr val="81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9915" autoAdjust="0"/>
  </p:normalViewPr>
  <p:slideViewPr>
    <p:cSldViewPr snapToGrid="0">
      <p:cViewPr>
        <p:scale>
          <a:sx n="100" d="100"/>
          <a:sy n="100" d="100"/>
        </p:scale>
        <p:origin x="-960" y="-4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C562C-BCD8-417D-AA6F-0772891490EA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0D1C62A-6174-4C75-AA80-52ABE811990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181D377-49CC-480F-9399-080BB7EBEE82}" type="parTrans" cxnId="{84E2412F-E943-4C91-906E-5BAAF91DC09C}">
      <dgm:prSet/>
      <dgm:spPr/>
      <dgm:t>
        <a:bodyPr/>
        <a:lstStyle/>
        <a:p>
          <a:endParaRPr lang="ru-RU"/>
        </a:p>
      </dgm:t>
    </dgm:pt>
    <dgm:pt modelId="{C6C35131-A182-48BE-B96C-97EA78B70B2B}" type="sibTrans" cxnId="{84E2412F-E943-4C91-906E-5BAAF91DC09C}">
      <dgm:prSet/>
      <dgm:spPr/>
      <dgm:t>
        <a:bodyPr/>
        <a:lstStyle/>
        <a:p>
          <a:endParaRPr lang="ru-RU"/>
        </a:p>
      </dgm:t>
    </dgm:pt>
    <dgm:pt modelId="{7EA10140-257B-4E88-928C-E77FE35BF50B}">
      <dgm:prSet phldrT="[Текст]" custT="1"/>
      <dgm:spPr/>
      <dgm:t>
        <a:bodyPr/>
        <a:lstStyle/>
        <a:p>
          <a:pPr marL="0" indent="0"/>
          <a:r>
            <a:rPr lang="ru-RU" sz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dirty="0" smtClean="0">
              <a:latin typeface="Cambria" panose="02040503050406030204" pitchFamily="18" charset="0"/>
            </a:rPr>
            <a:t>.</a:t>
          </a:r>
          <a:endParaRPr lang="ru-RU" sz="1200" dirty="0">
            <a:latin typeface="Cambria" panose="02040503050406030204" pitchFamily="18" charset="0"/>
          </a:endParaRPr>
        </a:p>
      </dgm:t>
    </dgm:pt>
    <dgm:pt modelId="{AC47074A-8351-4657-92E6-558031FDE0FD}" type="parTrans" cxnId="{BA3658B3-BCC9-42A3-B1A4-38EAE3AC0383}">
      <dgm:prSet/>
      <dgm:spPr/>
      <dgm:t>
        <a:bodyPr/>
        <a:lstStyle/>
        <a:p>
          <a:endParaRPr lang="ru-RU"/>
        </a:p>
      </dgm:t>
    </dgm:pt>
    <dgm:pt modelId="{AFEC3E1E-E806-432F-837E-527FD4F335ED}" type="sibTrans" cxnId="{BA3658B3-BCC9-42A3-B1A4-38EAE3AC0383}">
      <dgm:prSet/>
      <dgm:spPr/>
      <dgm:t>
        <a:bodyPr/>
        <a:lstStyle/>
        <a:p>
          <a:endParaRPr lang="ru-RU"/>
        </a:p>
      </dgm:t>
    </dgm:pt>
    <dgm:pt modelId="{BB5A861B-6337-455B-BA5A-C42736A806E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4EEB981-8B21-494C-ADD7-0F99F7197545}" type="parTrans" cxnId="{F3E204BE-AD32-456E-BEB1-5C0A3BD7EFF3}">
      <dgm:prSet/>
      <dgm:spPr/>
      <dgm:t>
        <a:bodyPr/>
        <a:lstStyle/>
        <a:p>
          <a:endParaRPr lang="ru-RU"/>
        </a:p>
      </dgm:t>
    </dgm:pt>
    <dgm:pt modelId="{8D9F63C1-5F14-43F8-9D24-0A51CD33BEFB}" type="sibTrans" cxnId="{F3E204BE-AD32-456E-BEB1-5C0A3BD7EFF3}">
      <dgm:prSet/>
      <dgm:spPr/>
      <dgm:t>
        <a:bodyPr/>
        <a:lstStyle/>
        <a:p>
          <a:endParaRPr lang="ru-RU"/>
        </a:p>
      </dgm:t>
    </dgm:pt>
    <dgm:pt modelId="{F88A7FB2-339D-412B-BB96-E26B771F3242}">
      <dgm:prSet phldrT="[Текст]" custT="1"/>
      <dgm:spPr/>
      <dgm:t>
        <a:bodyPr/>
        <a:lstStyle/>
        <a:p>
          <a:r>
            <a:rPr lang="ru-RU" sz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dirty="0" smtClean="0">
              <a:latin typeface="Cambria" panose="02040503050406030204" pitchFamily="18" charset="0"/>
            </a:rPr>
            <a:t>должны </a:t>
          </a:r>
          <a:r>
            <a:rPr lang="ru-RU" sz="1200" b="1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dirty="0"/>
        </a:p>
      </dgm:t>
    </dgm:pt>
    <dgm:pt modelId="{DF8B29C2-5A61-4188-A96C-4933480A37AA}" type="parTrans" cxnId="{2914C125-3E2C-4EE0-8B25-23F266D5CCAC}">
      <dgm:prSet/>
      <dgm:spPr/>
      <dgm:t>
        <a:bodyPr/>
        <a:lstStyle/>
        <a:p>
          <a:endParaRPr lang="ru-RU"/>
        </a:p>
      </dgm:t>
    </dgm:pt>
    <dgm:pt modelId="{90F03205-DFDF-47F1-B779-C05013A2ECCB}" type="sibTrans" cxnId="{2914C125-3E2C-4EE0-8B25-23F266D5CCAC}">
      <dgm:prSet/>
      <dgm:spPr/>
      <dgm:t>
        <a:bodyPr/>
        <a:lstStyle/>
        <a:p>
          <a:endParaRPr lang="ru-RU"/>
        </a:p>
      </dgm:t>
    </dgm:pt>
    <dgm:pt modelId="{192AD752-F00D-4D04-9F04-8DC863E83528}" type="pres">
      <dgm:prSet presAssocID="{26CC562C-BCD8-417D-AA6F-0772891490E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DF092D-6620-404B-AF31-B3EB48E2D18C}" type="pres">
      <dgm:prSet presAssocID="{BB5A861B-6337-455B-BA5A-C42736A806E9}" presName="composite" presStyleCnt="0"/>
      <dgm:spPr/>
    </dgm:pt>
    <dgm:pt modelId="{BB9D2CAA-56EF-4304-AFDC-8266548146E1}" type="pres">
      <dgm:prSet presAssocID="{BB5A861B-6337-455B-BA5A-C42736A806E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5EF06-64F5-4209-90A5-7F257582286A}" type="pres">
      <dgm:prSet presAssocID="{BB5A861B-6337-455B-BA5A-C42736A806E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55869-7584-4458-AA86-069691667A43}" type="pres">
      <dgm:prSet presAssocID="{8D9F63C1-5F14-43F8-9D24-0A51CD33BEFB}" presName="sp" presStyleCnt="0"/>
      <dgm:spPr/>
    </dgm:pt>
    <dgm:pt modelId="{448EAFC2-686B-46C4-B39A-94890BA0433C}" type="pres">
      <dgm:prSet presAssocID="{C0D1C62A-6174-4C75-AA80-52ABE811990C}" presName="composite" presStyleCnt="0"/>
      <dgm:spPr/>
    </dgm:pt>
    <dgm:pt modelId="{85BAB80F-11C7-4774-B226-33F0A951DF55}" type="pres">
      <dgm:prSet presAssocID="{C0D1C62A-6174-4C75-AA80-52ABE811990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6BC77-C1DD-4FC2-9B94-B79DFBF583DD}" type="pres">
      <dgm:prSet presAssocID="{C0D1C62A-6174-4C75-AA80-52ABE811990C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E2412F-E943-4C91-906E-5BAAF91DC09C}" srcId="{26CC562C-BCD8-417D-AA6F-0772891490EA}" destId="{C0D1C62A-6174-4C75-AA80-52ABE811990C}" srcOrd="1" destOrd="0" parTransId="{2181D377-49CC-480F-9399-080BB7EBEE82}" sibTransId="{C6C35131-A182-48BE-B96C-97EA78B70B2B}"/>
    <dgm:cxn modelId="{9AC06EBD-5058-437D-BA2A-EFAD1C07E02A}" type="presOf" srcId="{C0D1C62A-6174-4C75-AA80-52ABE811990C}" destId="{85BAB80F-11C7-4774-B226-33F0A951DF55}" srcOrd="0" destOrd="0" presId="urn:microsoft.com/office/officeart/2005/8/layout/chevron2"/>
    <dgm:cxn modelId="{F3E204BE-AD32-456E-BEB1-5C0A3BD7EFF3}" srcId="{26CC562C-BCD8-417D-AA6F-0772891490EA}" destId="{BB5A861B-6337-455B-BA5A-C42736A806E9}" srcOrd="0" destOrd="0" parTransId="{B4EEB981-8B21-494C-ADD7-0F99F7197545}" sibTransId="{8D9F63C1-5F14-43F8-9D24-0A51CD33BEFB}"/>
    <dgm:cxn modelId="{12189001-EE62-404A-A43B-2AFBD62318C9}" type="presOf" srcId="{BB5A861B-6337-455B-BA5A-C42736A806E9}" destId="{BB9D2CAA-56EF-4304-AFDC-8266548146E1}" srcOrd="0" destOrd="0" presId="urn:microsoft.com/office/officeart/2005/8/layout/chevron2"/>
    <dgm:cxn modelId="{93029EBD-8C5F-4F35-869A-3E3F762AA8DD}" type="presOf" srcId="{F88A7FB2-339D-412B-BB96-E26B771F3242}" destId="{DC45EF06-64F5-4209-90A5-7F257582286A}" srcOrd="0" destOrd="0" presId="urn:microsoft.com/office/officeart/2005/8/layout/chevron2"/>
    <dgm:cxn modelId="{2914C125-3E2C-4EE0-8B25-23F266D5CCAC}" srcId="{BB5A861B-6337-455B-BA5A-C42736A806E9}" destId="{F88A7FB2-339D-412B-BB96-E26B771F3242}" srcOrd="0" destOrd="0" parTransId="{DF8B29C2-5A61-4188-A96C-4933480A37AA}" sibTransId="{90F03205-DFDF-47F1-B779-C05013A2ECCB}"/>
    <dgm:cxn modelId="{0B22AA38-6239-4FF6-9786-728C5563F3C6}" type="presOf" srcId="{26CC562C-BCD8-417D-AA6F-0772891490EA}" destId="{192AD752-F00D-4D04-9F04-8DC863E83528}" srcOrd="0" destOrd="0" presId="urn:microsoft.com/office/officeart/2005/8/layout/chevron2"/>
    <dgm:cxn modelId="{BA3658B3-BCC9-42A3-B1A4-38EAE3AC0383}" srcId="{C0D1C62A-6174-4C75-AA80-52ABE811990C}" destId="{7EA10140-257B-4E88-928C-E77FE35BF50B}" srcOrd="0" destOrd="0" parTransId="{AC47074A-8351-4657-92E6-558031FDE0FD}" sibTransId="{AFEC3E1E-E806-432F-837E-527FD4F335ED}"/>
    <dgm:cxn modelId="{6F475FF8-FCB6-44B3-A6D3-8AC1FCEDBFE7}" type="presOf" srcId="{7EA10140-257B-4E88-928C-E77FE35BF50B}" destId="{C216BC77-C1DD-4FC2-9B94-B79DFBF583DD}" srcOrd="0" destOrd="0" presId="urn:microsoft.com/office/officeart/2005/8/layout/chevron2"/>
    <dgm:cxn modelId="{E8C11948-53EC-4DE9-AD2B-668CABB61C24}" type="presParOf" srcId="{192AD752-F00D-4D04-9F04-8DC863E83528}" destId="{0CDF092D-6620-404B-AF31-B3EB48E2D18C}" srcOrd="0" destOrd="0" presId="urn:microsoft.com/office/officeart/2005/8/layout/chevron2"/>
    <dgm:cxn modelId="{89B11815-1F0A-40AE-AE6C-6AA709D1C084}" type="presParOf" srcId="{0CDF092D-6620-404B-AF31-B3EB48E2D18C}" destId="{BB9D2CAA-56EF-4304-AFDC-8266548146E1}" srcOrd="0" destOrd="0" presId="urn:microsoft.com/office/officeart/2005/8/layout/chevron2"/>
    <dgm:cxn modelId="{EC1D953A-759D-45E2-BEFA-D18E44A6237A}" type="presParOf" srcId="{0CDF092D-6620-404B-AF31-B3EB48E2D18C}" destId="{DC45EF06-64F5-4209-90A5-7F257582286A}" srcOrd="1" destOrd="0" presId="urn:microsoft.com/office/officeart/2005/8/layout/chevron2"/>
    <dgm:cxn modelId="{18D694C9-990C-45B7-BF7A-22CAC42F4F34}" type="presParOf" srcId="{192AD752-F00D-4D04-9F04-8DC863E83528}" destId="{DAE55869-7584-4458-AA86-069691667A43}" srcOrd="1" destOrd="0" presId="urn:microsoft.com/office/officeart/2005/8/layout/chevron2"/>
    <dgm:cxn modelId="{CA7F631E-4AE1-4B76-AA75-7B679C05A69C}" type="presParOf" srcId="{192AD752-F00D-4D04-9F04-8DC863E83528}" destId="{448EAFC2-686B-46C4-B39A-94890BA0433C}" srcOrd="2" destOrd="0" presId="urn:microsoft.com/office/officeart/2005/8/layout/chevron2"/>
    <dgm:cxn modelId="{27D7298C-A2B9-41FC-8441-C70360207F9C}" type="presParOf" srcId="{448EAFC2-686B-46C4-B39A-94890BA0433C}" destId="{85BAB80F-11C7-4774-B226-33F0A951DF55}" srcOrd="0" destOrd="0" presId="urn:microsoft.com/office/officeart/2005/8/layout/chevron2"/>
    <dgm:cxn modelId="{C7723299-0612-4D7A-AA1A-CF9771A21C57}" type="presParOf" srcId="{448EAFC2-686B-46C4-B39A-94890BA0433C}" destId="{C216BC77-C1DD-4FC2-9B94-B79DFBF583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3066A7-BDC2-43B0-B062-97D323B6C667}" type="doc">
      <dgm:prSet loTypeId="urn:microsoft.com/office/officeart/2005/8/layout/chevron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456B82-437A-47DD-B2C6-FF5445975A6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D8A89AA7-9B53-4AB0-9EAC-7EF98CC9986F}" type="parTrans" cxnId="{AC3582B5-5F32-466C-B0CC-2085CDFC65D3}">
      <dgm:prSet/>
      <dgm:spPr/>
      <dgm:t>
        <a:bodyPr/>
        <a:lstStyle/>
        <a:p>
          <a:endParaRPr lang="ru-RU"/>
        </a:p>
      </dgm:t>
    </dgm:pt>
    <dgm:pt modelId="{AF8AA46E-530F-478A-B47C-446050A36741}" type="sibTrans" cxnId="{AC3582B5-5F32-466C-B0CC-2085CDFC65D3}">
      <dgm:prSet/>
      <dgm:spPr/>
      <dgm:t>
        <a:bodyPr/>
        <a:lstStyle/>
        <a:p>
          <a:endParaRPr lang="ru-RU"/>
        </a:p>
      </dgm:t>
    </dgm:pt>
    <dgm:pt modelId="{F979BB86-9AA2-495C-A03A-391DFFAD0C2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9BCE9E1-1F11-4AB2-8064-14A84CD09D97}" type="parTrans" cxnId="{F1CF9208-28BF-4DD1-86CF-4AF59D0BEACE}">
      <dgm:prSet/>
      <dgm:spPr/>
      <dgm:t>
        <a:bodyPr/>
        <a:lstStyle/>
        <a:p>
          <a:endParaRPr lang="ru-RU"/>
        </a:p>
      </dgm:t>
    </dgm:pt>
    <dgm:pt modelId="{8A55CDB2-B9FE-4211-9AAA-EF21529F7AA4}" type="sibTrans" cxnId="{F1CF9208-28BF-4DD1-86CF-4AF59D0BEACE}">
      <dgm:prSet/>
      <dgm:spPr/>
      <dgm:t>
        <a:bodyPr/>
        <a:lstStyle/>
        <a:p>
          <a:endParaRPr lang="ru-RU"/>
        </a:p>
      </dgm:t>
    </dgm:pt>
    <dgm:pt modelId="{E802CF63-59AD-4F76-B29C-0BB3AEB8E828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dirty="0"/>
        </a:p>
      </dgm:t>
    </dgm:pt>
    <dgm:pt modelId="{86562182-F2A9-4B82-972A-F03C2103A0B6}" type="parTrans" cxnId="{A55776C7-F18D-4FB8-A084-8C5E3A21E7AF}">
      <dgm:prSet/>
      <dgm:spPr/>
      <dgm:t>
        <a:bodyPr/>
        <a:lstStyle/>
        <a:p>
          <a:endParaRPr lang="ru-RU"/>
        </a:p>
      </dgm:t>
    </dgm:pt>
    <dgm:pt modelId="{7AE9B669-2F52-4A23-90F6-CCAC40DA83CF}" type="sibTrans" cxnId="{A55776C7-F18D-4FB8-A084-8C5E3A21E7AF}">
      <dgm:prSet/>
      <dgm:spPr/>
      <dgm:t>
        <a:bodyPr/>
        <a:lstStyle/>
        <a:p>
          <a:endParaRPr lang="ru-RU"/>
        </a:p>
      </dgm:t>
    </dgm:pt>
    <dgm:pt modelId="{F2AFF4F1-C310-461B-A361-D43BA0B103E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3847BCA-0387-4870-B8F6-CE6DDBB66E50}" type="parTrans" cxnId="{5D1BFD21-2901-4CC7-9A65-279ABFDB2BFE}">
      <dgm:prSet/>
      <dgm:spPr/>
      <dgm:t>
        <a:bodyPr/>
        <a:lstStyle/>
        <a:p>
          <a:endParaRPr lang="ru-RU"/>
        </a:p>
      </dgm:t>
    </dgm:pt>
    <dgm:pt modelId="{A58D044C-A76A-407B-BC8E-BD4C754DDA85}" type="sibTrans" cxnId="{5D1BFD21-2901-4CC7-9A65-279ABFDB2BFE}">
      <dgm:prSet/>
      <dgm:spPr/>
      <dgm:t>
        <a:bodyPr/>
        <a:lstStyle/>
        <a:p>
          <a:endParaRPr lang="ru-RU"/>
        </a:p>
      </dgm:t>
    </dgm:pt>
    <dgm:pt modelId="{F9C004BB-3AEC-4335-86CC-C214F22CB565}">
      <dgm:prSet phldrT="[Текст]"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dirty="0"/>
        </a:p>
      </dgm:t>
    </dgm:pt>
    <dgm:pt modelId="{2578DFD8-CDF9-4BD8-9EF4-11BFDB4A2D1E}" type="parTrans" cxnId="{3EB8D28C-9648-44BC-A2C7-88F3C5A114DB}">
      <dgm:prSet/>
      <dgm:spPr/>
      <dgm:t>
        <a:bodyPr/>
        <a:lstStyle/>
        <a:p>
          <a:endParaRPr lang="ru-RU"/>
        </a:p>
      </dgm:t>
    </dgm:pt>
    <dgm:pt modelId="{DB5187BA-D573-4266-BC98-825668AC4DE2}" type="sibTrans" cxnId="{3EB8D28C-9648-44BC-A2C7-88F3C5A114DB}">
      <dgm:prSet/>
      <dgm:spPr/>
      <dgm:t>
        <a:bodyPr/>
        <a:lstStyle/>
        <a:p>
          <a:endParaRPr lang="ru-RU"/>
        </a:p>
      </dgm:t>
    </dgm:pt>
    <dgm:pt modelId="{23E8FD34-29D0-4CA7-B20D-CA4359A7D66D}">
      <dgm:prSet phldrT="[Текст]"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Формируются </a:t>
          </a:r>
          <a:r>
            <a:rPr lang="ru-RU" sz="1050" b="1" dirty="0" smtClean="0">
              <a:latin typeface="Cambria" pitchFamily="18" charset="0"/>
            </a:rPr>
            <a:t>в структуре прогноза</a:t>
          </a:r>
          <a:r>
            <a:rPr lang="ru-RU" sz="1050" dirty="0" smtClean="0">
              <a:latin typeface="Cambria" pitchFamily="18" charset="0"/>
            </a:rPr>
            <a:t>;</a:t>
          </a:r>
          <a:endParaRPr lang="ru-RU" sz="1050" dirty="0"/>
        </a:p>
      </dgm:t>
    </dgm:pt>
    <dgm:pt modelId="{52C4BCE7-DEB2-4F1A-91CA-F8B91ED5295E}" type="parTrans" cxnId="{48D832BD-DFD5-47C0-A7BE-3B6367A72415}">
      <dgm:prSet/>
      <dgm:spPr/>
      <dgm:t>
        <a:bodyPr/>
        <a:lstStyle/>
        <a:p>
          <a:endParaRPr lang="ru-RU"/>
        </a:p>
      </dgm:t>
    </dgm:pt>
    <dgm:pt modelId="{4BC9A4FA-4962-491C-8394-E18F72BB6017}" type="sibTrans" cxnId="{48D832BD-DFD5-47C0-A7BE-3B6367A72415}">
      <dgm:prSet/>
      <dgm:spPr/>
      <dgm:t>
        <a:bodyPr/>
        <a:lstStyle/>
        <a:p>
          <a:endParaRPr lang="ru-RU"/>
        </a:p>
      </dgm:t>
    </dgm:pt>
    <dgm:pt modelId="{798E3856-AC9F-42EC-BD97-5F2C0672597C}">
      <dgm:prSet custT="1"/>
      <dgm:spPr/>
      <dgm:t>
        <a:bodyPr/>
        <a:lstStyle/>
        <a:p>
          <a:r>
            <a:rPr lang="ru-RU" sz="105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</dgm:t>
    </dgm:pt>
    <dgm:pt modelId="{E8532CF7-3E7F-4CF4-85FC-2642D44B4C73}" type="parTrans" cxnId="{3C6C7150-D707-4D86-A2A2-19F5BC8116C5}">
      <dgm:prSet/>
      <dgm:spPr/>
      <dgm:t>
        <a:bodyPr/>
        <a:lstStyle/>
        <a:p>
          <a:endParaRPr lang="ru-RU"/>
        </a:p>
      </dgm:t>
    </dgm:pt>
    <dgm:pt modelId="{719F8F34-11E3-4299-9E07-CF6AA4BCE3C9}" type="sibTrans" cxnId="{3C6C7150-D707-4D86-A2A2-19F5BC8116C5}">
      <dgm:prSet/>
      <dgm:spPr/>
      <dgm:t>
        <a:bodyPr/>
        <a:lstStyle/>
        <a:p>
          <a:endParaRPr lang="ru-RU"/>
        </a:p>
      </dgm:t>
    </dgm:pt>
    <dgm:pt modelId="{2354AEC8-F8CE-4586-9750-61FBF4F7F298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dirty="0" smtClean="0">
              <a:latin typeface="Cambria" pitchFamily="18" charset="0"/>
            </a:rPr>
            <a:t>прогноза графа 7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4BCC7A4F-F9C5-4ACF-9307-6C6476CC705A}" type="parTrans" cxnId="{C75ECEED-6AA9-45C0-ACE9-48DD212D5342}">
      <dgm:prSet/>
      <dgm:spPr/>
      <dgm:t>
        <a:bodyPr/>
        <a:lstStyle/>
        <a:p>
          <a:endParaRPr lang="ru-RU"/>
        </a:p>
      </dgm:t>
    </dgm:pt>
    <dgm:pt modelId="{0ECC974C-4834-46FF-857E-2E6426D5FA38}" type="sibTrans" cxnId="{C75ECEED-6AA9-45C0-ACE9-48DD212D5342}">
      <dgm:prSet/>
      <dgm:spPr/>
      <dgm:t>
        <a:bodyPr/>
        <a:lstStyle/>
        <a:p>
          <a:endParaRPr lang="ru-RU"/>
        </a:p>
      </dgm:t>
    </dgm:pt>
    <dgm:pt modelId="{DABDF789-4DD4-4498-BD1C-4A9614F1BDF7}">
      <dgm:prSet custT="1"/>
      <dgm:spPr/>
      <dgm:t>
        <a:bodyPr/>
        <a:lstStyle/>
        <a:p>
          <a:r>
            <a:rPr lang="ru-RU" sz="1050" b="1" dirty="0" smtClean="0">
              <a:latin typeface="Cambria" pitchFamily="18" charset="0"/>
            </a:rPr>
            <a:t>Графа 8 в 2018 году не заполняется</a:t>
          </a:r>
          <a:r>
            <a:rPr lang="ru-RU" sz="1050" dirty="0" smtClean="0">
              <a:latin typeface="Cambria" pitchFamily="18" charset="0"/>
            </a:rPr>
            <a:t>;</a:t>
          </a:r>
        </a:p>
      </dgm:t>
    </dgm:pt>
    <dgm:pt modelId="{B1E66A9F-F906-4122-A8AF-8FF5EBEFB4B0}" type="parTrans" cxnId="{275F6F14-8F25-46F8-8630-F2AF579BD200}">
      <dgm:prSet/>
      <dgm:spPr/>
      <dgm:t>
        <a:bodyPr/>
        <a:lstStyle/>
        <a:p>
          <a:endParaRPr lang="ru-RU"/>
        </a:p>
      </dgm:t>
    </dgm:pt>
    <dgm:pt modelId="{9A14F4F5-7C95-4798-81A8-FFF2AA744309}" type="sibTrans" cxnId="{275F6F14-8F25-46F8-8630-F2AF579BD200}">
      <dgm:prSet/>
      <dgm:spPr/>
      <dgm:t>
        <a:bodyPr/>
        <a:lstStyle/>
        <a:p>
          <a:endParaRPr lang="ru-RU"/>
        </a:p>
      </dgm:t>
    </dgm:pt>
    <dgm:pt modelId="{87F93E98-2446-43A8-81DC-C45BAF11CDD9}">
      <dgm:prSet custT="1"/>
      <dgm:spPr/>
      <dgm:t>
        <a:bodyPr/>
        <a:lstStyle/>
        <a:p>
          <a:r>
            <a:rPr lang="ru-RU" sz="1050" dirty="0" smtClean="0">
              <a:latin typeface="Cambria" pitchFamily="18" charset="0"/>
            </a:rPr>
            <a:t>В графе 9 </a:t>
          </a:r>
          <a:r>
            <a:rPr lang="ru-RU" sz="1050" b="1" dirty="0" smtClean="0">
              <a:latin typeface="Cambria" pitchFamily="18" charset="0"/>
            </a:rPr>
            <a:t>приводится факторный анализ</a:t>
          </a:r>
          <a:r>
            <a:rPr lang="ru-RU" sz="1050" dirty="0" smtClean="0">
              <a:latin typeface="Cambria" pitchFamily="18" charset="0"/>
            </a:rPr>
            <a:t> отклонений фактического исполнения от прогноза.</a:t>
          </a:r>
        </a:p>
      </dgm:t>
    </dgm:pt>
    <dgm:pt modelId="{17D57941-3E87-4433-A5D6-AFDE36690AC2}" type="parTrans" cxnId="{3C259ED2-67B9-4A21-8EEC-6D2850A56A9A}">
      <dgm:prSet/>
      <dgm:spPr/>
      <dgm:t>
        <a:bodyPr/>
        <a:lstStyle/>
        <a:p>
          <a:endParaRPr lang="ru-RU"/>
        </a:p>
      </dgm:t>
    </dgm:pt>
    <dgm:pt modelId="{540077AC-15B4-4266-9074-F90DB37786A9}" type="sibTrans" cxnId="{3C259ED2-67B9-4A21-8EEC-6D2850A56A9A}">
      <dgm:prSet/>
      <dgm:spPr/>
      <dgm:t>
        <a:bodyPr/>
        <a:lstStyle/>
        <a:p>
          <a:endParaRPr lang="ru-RU"/>
        </a:p>
      </dgm:t>
    </dgm:pt>
    <dgm:pt modelId="{AFAB5E80-4CF3-47A0-A082-D8673937B18D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</dgm:t>
    </dgm:pt>
    <dgm:pt modelId="{72DB3BCC-CE27-4DD1-BD8E-47BEA035B037}" type="parTrans" cxnId="{3F47BCC0-F171-4C29-8725-3265516A19FA}">
      <dgm:prSet/>
      <dgm:spPr/>
      <dgm:t>
        <a:bodyPr/>
        <a:lstStyle/>
        <a:p>
          <a:endParaRPr lang="ru-RU"/>
        </a:p>
      </dgm:t>
    </dgm:pt>
    <dgm:pt modelId="{B607D1FF-719F-4FD8-B7F7-AE5C47550990}" type="sibTrans" cxnId="{3F47BCC0-F171-4C29-8725-3265516A19FA}">
      <dgm:prSet/>
      <dgm:spPr/>
      <dgm:t>
        <a:bodyPr/>
        <a:lstStyle/>
        <a:p>
          <a:endParaRPr lang="ru-RU"/>
        </a:p>
      </dgm:t>
    </dgm:pt>
    <dgm:pt modelId="{8B66FCF9-EB05-4F2F-9BF4-933C502E34D1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dirty="0" smtClean="0">
              <a:latin typeface="Cambria" panose="02040503050406030204" pitchFamily="18" charset="0"/>
            </a:rPr>
            <a:t>. </a:t>
          </a:r>
        </a:p>
      </dgm:t>
    </dgm:pt>
    <dgm:pt modelId="{EF4A7AC4-32BE-4870-A24E-026E1E1FF639}" type="parTrans" cxnId="{5B6A1A68-BB2D-4772-9E35-BB808F322149}">
      <dgm:prSet/>
      <dgm:spPr/>
      <dgm:t>
        <a:bodyPr/>
        <a:lstStyle/>
        <a:p>
          <a:endParaRPr lang="ru-RU"/>
        </a:p>
      </dgm:t>
    </dgm:pt>
    <dgm:pt modelId="{A1AB167B-338A-4AD8-B1F4-24D979925149}" type="sibTrans" cxnId="{5B6A1A68-BB2D-4772-9E35-BB808F322149}">
      <dgm:prSet/>
      <dgm:spPr/>
      <dgm:t>
        <a:bodyPr/>
        <a:lstStyle/>
        <a:p>
          <a:endParaRPr lang="ru-RU"/>
        </a:p>
      </dgm:t>
    </dgm:pt>
    <dgm:pt modelId="{45837F50-E26E-4331-AC0B-7F0739EE2478}">
      <dgm:prSet custT="1"/>
      <dgm:spPr/>
      <dgm:t>
        <a:bodyPr/>
        <a:lstStyle/>
        <a:p>
          <a:r>
            <a:rPr lang="ru-RU" sz="1100" b="1" dirty="0" smtClean="0">
              <a:latin typeface="Cambria" panose="02040503050406030204" pitchFamily="18" charset="0"/>
            </a:rPr>
            <a:t>Графа 8 в 2018 году не заполняется</a:t>
          </a:r>
          <a:r>
            <a:rPr lang="ru-RU" sz="1100" dirty="0" smtClean="0">
              <a:latin typeface="Cambria" panose="02040503050406030204" pitchFamily="18" charset="0"/>
            </a:rPr>
            <a:t>;</a:t>
          </a:r>
        </a:p>
      </dgm:t>
    </dgm:pt>
    <dgm:pt modelId="{C1D10260-235A-4E16-B36D-58783DF7FA5E}" type="parTrans" cxnId="{EEB48011-6470-4B60-BC9D-AB2ECF8A6F54}">
      <dgm:prSet/>
      <dgm:spPr/>
      <dgm:t>
        <a:bodyPr/>
        <a:lstStyle/>
        <a:p>
          <a:endParaRPr lang="ru-RU"/>
        </a:p>
      </dgm:t>
    </dgm:pt>
    <dgm:pt modelId="{8EE76A5E-0AEE-48ED-A45E-96FF06FCA85F}" type="sibTrans" cxnId="{EEB48011-6470-4B60-BC9D-AB2ECF8A6F54}">
      <dgm:prSet/>
      <dgm:spPr/>
      <dgm:t>
        <a:bodyPr/>
        <a:lstStyle/>
        <a:p>
          <a:endParaRPr lang="ru-RU"/>
        </a:p>
      </dgm:t>
    </dgm:pt>
    <dgm:pt modelId="{EF9763E5-B25E-4ED9-81AE-39367D7B49F8}">
      <dgm:prSet custT="1"/>
      <dgm:spPr/>
      <dgm:t>
        <a:bodyPr/>
        <a:lstStyle/>
        <a:p>
          <a:r>
            <a:rPr lang="ru-RU" sz="11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dirty="0" smtClean="0">
              <a:latin typeface="Cambria" panose="02040503050406030204" pitchFamily="18" charset="0"/>
            </a:rPr>
            <a:t>но</a:t>
          </a:r>
          <a:r>
            <a:rPr lang="ru-RU" sz="1100" b="1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dirty="0" smtClean="0">
              <a:latin typeface="Cambria" panose="02040503050406030204" pitchFamily="18" charset="0"/>
            </a:rPr>
            <a:t>.</a:t>
          </a:r>
        </a:p>
      </dgm:t>
    </dgm:pt>
    <dgm:pt modelId="{94148AB2-0AF8-456C-A8E7-76BDF708179A}" type="parTrans" cxnId="{D3D43C7C-C2E2-456E-90D8-E06E6BEBCC2C}">
      <dgm:prSet/>
      <dgm:spPr/>
      <dgm:t>
        <a:bodyPr/>
        <a:lstStyle/>
        <a:p>
          <a:endParaRPr lang="ru-RU"/>
        </a:p>
      </dgm:t>
    </dgm:pt>
    <dgm:pt modelId="{6A5CFE60-005B-439A-8318-04776B119A92}" type="sibTrans" cxnId="{D3D43C7C-C2E2-456E-90D8-E06E6BEBCC2C}">
      <dgm:prSet/>
      <dgm:spPr/>
      <dgm:t>
        <a:bodyPr/>
        <a:lstStyle/>
        <a:p>
          <a:endParaRPr lang="ru-RU"/>
        </a:p>
      </dgm:t>
    </dgm:pt>
    <dgm:pt modelId="{2CE00CFE-B1B3-4DA9-8062-B4A65C056881}" type="pres">
      <dgm:prSet presAssocID="{5D3066A7-BDC2-43B0-B062-97D323B6C6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16E5E8-DDA4-45EC-8A88-DC3D2A4BE999}" type="pres">
      <dgm:prSet presAssocID="{15456B82-437A-47DD-B2C6-FF5445975A61}" presName="composite" presStyleCnt="0"/>
      <dgm:spPr/>
    </dgm:pt>
    <dgm:pt modelId="{1D598937-73C7-4931-9EF3-340F0C7C7267}" type="pres">
      <dgm:prSet presAssocID="{15456B82-437A-47DD-B2C6-FF5445975A61}" presName="parentText" presStyleLbl="alignNode1" presStyleIdx="0" presStyleCnt="3" custScaleY="136549" custLinFactNeighborX="2042" custLinFactNeighborY="-118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9DE0-05A1-4EFB-962E-4F84499DA0D4}" type="pres">
      <dgm:prSet presAssocID="{15456B82-437A-47DD-B2C6-FF5445975A61}" presName="descendantText" presStyleLbl="alignAcc1" presStyleIdx="0" presStyleCnt="3" custScaleY="166036" custLinFactNeighborY="-16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093E-082E-4820-A6F4-DAD65B806C77}" type="pres">
      <dgm:prSet presAssocID="{AF8AA46E-530F-478A-B47C-446050A36741}" presName="sp" presStyleCnt="0"/>
      <dgm:spPr/>
    </dgm:pt>
    <dgm:pt modelId="{858D2B58-C940-4EB4-A3CD-0C3185206400}" type="pres">
      <dgm:prSet presAssocID="{F979BB86-9AA2-495C-A03A-391DFFAD0C23}" presName="composite" presStyleCnt="0"/>
      <dgm:spPr/>
    </dgm:pt>
    <dgm:pt modelId="{A6D43976-7449-4073-8B6B-F6E97FCEDC17}" type="pres">
      <dgm:prSet presAssocID="{F979BB86-9AA2-495C-A03A-391DFFAD0C23}" presName="parentText" presStyleLbl="alignNode1" presStyleIdx="1" presStyleCnt="3" custScaleY="123650" custLinFactNeighborX="1220" custLinFactNeighborY="-152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7BAA6-BC08-49A4-9F73-17E0CCD3A7F6}" type="pres">
      <dgm:prSet presAssocID="{F979BB86-9AA2-495C-A03A-391DFFAD0C23}" presName="descendantText" presStyleLbl="alignAcc1" presStyleIdx="1" presStyleCnt="3" custScaleY="202832" custLinFactNeighborX="376" custLinFactNeighborY="-2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47EB5-8860-48CE-8DE0-3FADD4D802BB}" type="pres">
      <dgm:prSet presAssocID="{8A55CDB2-B9FE-4211-9AAA-EF21529F7AA4}" presName="sp" presStyleCnt="0"/>
      <dgm:spPr/>
    </dgm:pt>
    <dgm:pt modelId="{DADA6682-F76F-4CA5-B143-D2A58F3797E5}" type="pres">
      <dgm:prSet presAssocID="{F2AFF4F1-C310-461B-A361-D43BA0B103ED}" presName="composite" presStyleCnt="0"/>
      <dgm:spPr/>
    </dgm:pt>
    <dgm:pt modelId="{9C83F6E8-41A8-4981-A156-CBCA42D8B7C8}" type="pres">
      <dgm:prSet presAssocID="{F2AFF4F1-C310-461B-A361-D43BA0B103ED}" presName="parentText" presStyleLbl="alignNode1" presStyleIdx="2" presStyleCnt="3" custLinFactNeighborX="1021" custLinFactNeighborY="-13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3B660-C7B8-4B58-8CEB-C0020C471AD1}" type="pres">
      <dgm:prSet presAssocID="{F2AFF4F1-C310-461B-A361-D43BA0B103ED}" presName="descendantText" presStyleLbl="alignAcc1" presStyleIdx="2" presStyleCnt="3" custScaleY="193613" custLinFactNeighborX="-1231" custLinFactNeighborY="27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B8D28C-9648-44BC-A2C7-88F3C5A114DB}" srcId="{F2AFF4F1-C310-461B-A361-D43BA0B103ED}" destId="{F9C004BB-3AEC-4335-86CC-C214F22CB565}" srcOrd="0" destOrd="0" parTransId="{2578DFD8-CDF9-4BD8-9EF4-11BFDB4A2D1E}" sibTransId="{DB5187BA-D573-4266-BC98-825668AC4DE2}"/>
    <dgm:cxn modelId="{AC3582B5-5F32-466C-B0CC-2085CDFC65D3}" srcId="{5D3066A7-BDC2-43B0-B062-97D323B6C667}" destId="{15456B82-437A-47DD-B2C6-FF5445975A61}" srcOrd="0" destOrd="0" parTransId="{D8A89AA7-9B53-4AB0-9EAC-7EF98CC9986F}" sibTransId="{AF8AA46E-530F-478A-B47C-446050A36741}"/>
    <dgm:cxn modelId="{26DE2A6C-A5CF-4223-A419-2E0FEA74D756}" type="presOf" srcId="{EF9763E5-B25E-4ED9-81AE-39367D7B49F8}" destId="{42C3B660-C7B8-4B58-8CEB-C0020C471AD1}" srcOrd="0" destOrd="2" presId="urn:microsoft.com/office/officeart/2005/8/layout/chevron2"/>
    <dgm:cxn modelId="{5B6A1A68-BB2D-4772-9E35-BB808F322149}" srcId="{F979BB86-9AA2-495C-A03A-391DFFAD0C23}" destId="{8B66FCF9-EB05-4F2F-9BF4-933C502E34D1}" srcOrd="2" destOrd="0" parTransId="{EF4A7AC4-32BE-4870-A24E-026E1E1FF639}" sibTransId="{A1AB167B-338A-4AD8-B1F4-24D979925149}"/>
    <dgm:cxn modelId="{5D1BFD21-2901-4CC7-9A65-279ABFDB2BFE}" srcId="{5D3066A7-BDC2-43B0-B062-97D323B6C667}" destId="{F2AFF4F1-C310-461B-A361-D43BA0B103ED}" srcOrd="2" destOrd="0" parTransId="{C3847BCA-0387-4870-B8F6-CE6DDBB66E50}" sibTransId="{A58D044C-A76A-407B-BC8E-BD4C754DDA85}"/>
    <dgm:cxn modelId="{FD831B92-9D3D-4A22-88C5-4F178FFA80C9}" type="presOf" srcId="{23E8FD34-29D0-4CA7-B20D-CA4359A7D66D}" destId="{25A59DE0-05A1-4EFB-962E-4F84499DA0D4}" srcOrd="0" destOrd="0" presId="urn:microsoft.com/office/officeart/2005/8/layout/chevron2"/>
    <dgm:cxn modelId="{3C524AB8-6980-4EBF-9DD1-3EFA71B5106E}" type="presOf" srcId="{8B66FCF9-EB05-4F2F-9BF4-933C502E34D1}" destId="{9707BAA6-BC08-49A4-9F73-17E0CCD3A7F6}" srcOrd="0" destOrd="2" presId="urn:microsoft.com/office/officeart/2005/8/layout/chevron2"/>
    <dgm:cxn modelId="{A74130F3-293F-406A-91EE-515FB529F0EB}" type="presOf" srcId="{45837F50-E26E-4331-AC0B-7F0739EE2478}" destId="{42C3B660-C7B8-4B58-8CEB-C0020C471AD1}" srcOrd="0" destOrd="1" presId="urn:microsoft.com/office/officeart/2005/8/layout/chevron2"/>
    <dgm:cxn modelId="{3C6C7150-D707-4D86-A2A2-19F5BC8116C5}" srcId="{15456B82-437A-47DD-B2C6-FF5445975A61}" destId="{798E3856-AC9F-42EC-BD97-5F2C0672597C}" srcOrd="1" destOrd="0" parTransId="{E8532CF7-3E7F-4CF4-85FC-2642D44B4C73}" sibTransId="{719F8F34-11E3-4299-9E07-CF6AA4BCE3C9}"/>
    <dgm:cxn modelId="{134322E8-EB3A-457B-9955-25516DD63588}" type="presOf" srcId="{5D3066A7-BDC2-43B0-B062-97D323B6C667}" destId="{2CE00CFE-B1B3-4DA9-8062-B4A65C056881}" srcOrd="0" destOrd="0" presId="urn:microsoft.com/office/officeart/2005/8/layout/chevron2"/>
    <dgm:cxn modelId="{A55776C7-F18D-4FB8-A084-8C5E3A21E7AF}" srcId="{F979BB86-9AA2-495C-A03A-391DFFAD0C23}" destId="{E802CF63-59AD-4F76-B29C-0BB3AEB8E828}" srcOrd="0" destOrd="0" parTransId="{86562182-F2A9-4B82-972A-F03C2103A0B6}" sibTransId="{7AE9B669-2F52-4A23-90F6-CCAC40DA83CF}"/>
    <dgm:cxn modelId="{D3D43C7C-C2E2-456E-90D8-E06E6BEBCC2C}" srcId="{F2AFF4F1-C310-461B-A361-D43BA0B103ED}" destId="{EF9763E5-B25E-4ED9-81AE-39367D7B49F8}" srcOrd="2" destOrd="0" parTransId="{94148AB2-0AF8-456C-A8E7-76BDF708179A}" sibTransId="{6A5CFE60-005B-439A-8318-04776B119A92}"/>
    <dgm:cxn modelId="{3F47BCC0-F171-4C29-8725-3265516A19FA}" srcId="{F979BB86-9AA2-495C-A03A-391DFFAD0C23}" destId="{AFAB5E80-4CF3-47A0-A082-D8673937B18D}" srcOrd="1" destOrd="0" parTransId="{72DB3BCC-CE27-4DD1-BD8E-47BEA035B037}" sibTransId="{B607D1FF-719F-4FD8-B7F7-AE5C47550990}"/>
    <dgm:cxn modelId="{A69AE070-C403-4351-9333-944F30453416}" type="presOf" srcId="{87F93E98-2446-43A8-81DC-C45BAF11CDD9}" destId="{25A59DE0-05A1-4EFB-962E-4F84499DA0D4}" srcOrd="0" destOrd="4" presId="urn:microsoft.com/office/officeart/2005/8/layout/chevron2"/>
    <dgm:cxn modelId="{C75ECEED-6AA9-45C0-ACE9-48DD212D5342}" srcId="{15456B82-437A-47DD-B2C6-FF5445975A61}" destId="{2354AEC8-F8CE-4586-9750-61FBF4F7F298}" srcOrd="2" destOrd="0" parTransId="{4BCC7A4F-F9C5-4ACF-9307-6C6476CC705A}" sibTransId="{0ECC974C-4834-46FF-857E-2E6426D5FA38}"/>
    <dgm:cxn modelId="{B01CAFD4-A465-43F3-89CB-67EF1CCCC349}" type="presOf" srcId="{2354AEC8-F8CE-4586-9750-61FBF4F7F298}" destId="{25A59DE0-05A1-4EFB-962E-4F84499DA0D4}" srcOrd="0" destOrd="2" presId="urn:microsoft.com/office/officeart/2005/8/layout/chevron2"/>
    <dgm:cxn modelId="{3B3D8E44-8949-4296-914A-87E5F4374B48}" type="presOf" srcId="{AFAB5E80-4CF3-47A0-A082-D8673937B18D}" destId="{9707BAA6-BC08-49A4-9F73-17E0CCD3A7F6}" srcOrd="0" destOrd="1" presId="urn:microsoft.com/office/officeart/2005/8/layout/chevron2"/>
    <dgm:cxn modelId="{F622B476-3B3C-4B62-9BE5-32D34E0A56C3}" type="presOf" srcId="{F979BB86-9AA2-495C-A03A-391DFFAD0C23}" destId="{A6D43976-7449-4073-8B6B-F6E97FCEDC17}" srcOrd="0" destOrd="0" presId="urn:microsoft.com/office/officeart/2005/8/layout/chevron2"/>
    <dgm:cxn modelId="{FD5CC66B-2F94-4985-B1C3-A3AFBB9857FC}" type="presOf" srcId="{15456B82-437A-47DD-B2C6-FF5445975A61}" destId="{1D598937-73C7-4931-9EF3-340F0C7C7267}" srcOrd="0" destOrd="0" presId="urn:microsoft.com/office/officeart/2005/8/layout/chevron2"/>
    <dgm:cxn modelId="{3A57FAB0-B8F9-4FDA-8929-50EFC891B83E}" type="presOf" srcId="{E802CF63-59AD-4F76-B29C-0BB3AEB8E828}" destId="{9707BAA6-BC08-49A4-9F73-17E0CCD3A7F6}" srcOrd="0" destOrd="0" presId="urn:microsoft.com/office/officeart/2005/8/layout/chevron2"/>
    <dgm:cxn modelId="{48D832BD-DFD5-47C0-A7BE-3B6367A72415}" srcId="{15456B82-437A-47DD-B2C6-FF5445975A61}" destId="{23E8FD34-29D0-4CA7-B20D-CA4359A7D66D}" srcOrd="0" destOrd="0" parTransId="{52C4BCE7-DEB2-4F1A-91CA-F8B91ED5295E}" sibTransId="{4BC9A4FA-4962-491C-8394-E18F72BB6017}"/>
    <dgm:cxn modelId="{84E05060-E86A-4E6F-9E2B-C19D466D4B9E}" type="presOf" srcId="{F9C004BB-3AEC-4335-86CC-C214F22CB565}" destId="{42C3B660-C7B8-4B58-8CEB-C0020C471AD1}" srcOrd="0" destOrd="0" presId="urn:microsoft.com/office/officeart/2005/8/layout/chevron2"/>
    <dgm:cxn modelId="{3C259ED2-67B9-4A21-8EEC-6D2850A56A9A}" srcId="{15456B82-437A-47DD-B2C6-FF5445975A61}" destId="{87F93E98-2446-43A8-81DC-C45BAF11CDD9}" srcOrd="4" destOrd="0" parTransId="{17D57941-3E87-4433-A5D6-AFDE36690AC2}" sibTransId="{540077AC-15B4-4266-9074-F90DB37786A9}"/>
    <dgm:cxn modelId="{F1CF9208-28BF-4DD1-86CF-4AF59D0BEACE}" srcId="{5D3066A7-BDC2-43B0-B062-97D323B6C667}" destId="{F979BB86-9AA2-495C-A03A-391DFFAD0C23}" srcOrd="1" destOrd="0" parTransId="{69BCE9E1-1F11-4AB2-8064-14A84CD09D97}" sibTransId="{8A55CDB2-B9FE-4211-9AAA-EF21529F7AA4}"/>
    <dgm:cxn modelId="{275F6F14-8F25-46F8-8630-F2AF579BD200}" srcId="{15456B82-437A-47DD-B2C6-FF5445975A61}" destId="{DABDF789-4DD4-4498-BD1C-4A9614F1BDF7}" srcOrd="3" destOrd="0" parTransId="{B1E66A9F-F906-4122-A8AF-8FF5EBEFB4B0}" sibTransId="{9A14F4F5-7C95-4798-81A8-FFF2AA744309}"/>
    <dgm:cxn modelId="{7794D156-330A-412A-96E5-58BB1ABCEAF4}" type="presOf" srcId="{DABDF789-4DD4-4498-BD1C-4A9614F1BDF7}" destId="{25A59DE0-05A1-4EFB-962E-4F84499DA0D4}" srcOrd="0" destOrd="3" presId="urn:microsoft.com/office/officeart/2005/8/layout/chevron2"/>
    <dgm:cxn modelId="{EEB48011-6470-4B60-BC9D-AB2ECF8A6F54}" srcId="{F2AFF4F1-C310-461B-A361-D43BA0B103ED}" destId="{45837F50-E26E-4331-AC0B-7F0739EE2478}" srcOrd="1" destOrd="0" parTransId="{C1D10260-235A-4E16-B36D-58783DF7FA5E}" sibTransId="{8EE76A5E-0AEE-48ED-A45E-96FF06FCA85F}"/>
    <dgm:cxn modelId="{DE0D4388-8502-4B79-B690-F286946FBF5E}" type="presOf" srcId="{F2AFF4F1-C310-461B-A361-D43BA0B103ED}" destId="{9C83F6E8-41A8-4981-A156-CBCA42D8B7C8}" srcOrd="0" destOrd="0" presId="urn:microsoft.com/office/officeart/2005/8/layout/chevron2"/>
    <dgm:cxn modelId="{068CB4BF-DB92-4899-972F-BF2092D55706}" type="presOf" srcId="{798E3856-AC9F-42EC-BD97-5F2C0672597C}" destId="{25A59DE0-05A1-4EFB-962E-4F84499DA0D4}" srcOrd="0" destOrd="1" presId="urn:microsoft.com/office/officeart/2005/8/layout/chevron2"/>
    <dgm:cxn modelId="{BB9029D1-D9A0-429E-ACD3-86E197276B2A}" type="presParOf" srcId="{2CE00CFE-B1B3-4DA9-8062-B4A65C056881}" destId="{1316E5E8-DDA4-45EC-8A88-DC3D2A4BE999}" srcOrd="0" destOrd="0" presId="urn:microsoft.com/office/officeart/2005/8/layout/chevron2"/>
    <dgm:cxn modelId="{57A72F03-6F50-49BF-89C2-0366A7D248C5}" type="presParOf" srcId="{1316E5E8-DDA4-45EC-8A88-DC3D2A4BE999}" destId="{1D598937-73C7-4931-9EF3-340F0C7C7267}" srcOrd="0" destOrd="0" presId="urn:microsoft.com/office/officeart/2005/8/layout/chevron2"/>
    <dgm:cxn modelId="{AE324C49-DC33-4346-BCA8-66DB7D3DD259}" type="presParOf" srcId="{1316E5E8-DDA4-45EC-8A88-DC3D2A4BE999}" destId="{25A59DE0-05A1-4EFB-962E-4F84499DA0D4}" srcOrd="1" destOrd="0" presId="urn:microsoft.com/office/officeart/2005/8/layout/chevron2"/>
    <dgm:cxn modelId="{732E620B-C23C-48BE-83AF-985C4BE87633}" type="presParOf" srcId="{2CE00CFE-B1B3-4DA9-8062-B4A65C056881}" destId="{AB41093E-082E-4820-A6F4-DAD65B806C77}" srcOrd="1" destOrd="0" presId="urn:microsoft.com/office/officeart/2005/8/layout/chevron2"/>
    <dgm:cxn modelId="{8FE1223F-F28F-4E40-A57A-DB726A644E9F}" type="presParOf" srcId="{2CE00CFE-B1B3-4DA9-8062-B4A65C056881}" destId="{858D2B58-C940-4EB4-A3CD-0C3185206400}" srcOrd="2" destOrd="0" presId="urn:microsoft.com/office/officeart/2005/8/layout/chevron2"/>
    <dgm:cxn modelId="{BDC2B31B-9E87-46AB-8D24-7B0C6C388BBF}" type="presParOf" srcId="{858D2B58-C940-4EB4-A3CD-0C3185206400}" destId="{A6D43976-7449-4073-8B6B-F6E97FCEDC17}" srcOrd="0" destOrd="0" presId="urn:microsoft.com/office/officeart/2005/8/layout/chevron2"/>
    <dgm:cxn modelId="{E8146F3B-54C2-4EF5-A9E6-C5D777602504}" type="presParOf" srcId="{858D2B58-C940-4EB4-A3CD-0C3185206400}" destId="{9707BAA6-BC08-49A4-9F73-17E0CCD3A7F6}" srcOrd="1" destOrd="0" presId="urn:microsoft.com/office/officeart/2005/8/layout/chevron2"/>
    <dgm:cxn modelId="{36A16200-FB5A-427A-AA22-A695376FD48B}" type="presParOf" srcId="{2CE00CFE-B1B3-4DA9-8062-B4A65C056881}" destId="{4E847EB5-8860-48CE-8DE0-3FADD4D802BB}" srcOrd="3" destOrd="0" presId="urn:microsoft.com/office/officeart/2005/8/layout/chevron2"/>
    <dgm:cxn modelId="{34748829-3CE7-4D89-8AAC-63EF28E0FBE2}" type="presParOf" srcId="{2CE00CFE-B1B3-4DA9-8062-B4A65C056881}" destId="{DADA6682-F76F-4CA5-B143-D2A58F3797E5}" srcOrd="4" destOrd="0" presId="urn:microsoft.com/office/officeart/2005/8/layout/chevron2"/>
    <dgm:cxn modelId="{4687C8A6-004E-4D02-B802-E9FCCD8B8451}" type="presParOf" srcId="{DADA6682-F76F-4CA5-B143-D2A58F3797E5}" destId="{9C83F6E8-41A8-4981-A156-CBCA42D8B7C8}" srcOrd="0" destOrd="0" presId="urn:microsoft.com/office/officeart/2005/8/layout/chevron2"/>
    <dgm:cxn modelId="{7C67FAF8-8992-4972-ABE0-BAEBB8596337}" type="presParOf" srcId="{DADA6682-F76F-4CA5-B143-D2A58F3797E5}" destId="{42C3B660-C7B8-4B58-8CEB-C0020C471A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D2CAA-56EF-4304-AFDC-8266548146E1}">
      <dsp:nvSpPr>
        <dsp:cNvPr id="0" name=""/>
        <dsp:cNvSpPr/>
      </dsp:nvSpPr>
      <dsp:spPr>
        <a:xfrm rot="5400000">
          <a:off x="-475703" y="479005"/>
          <a:ext cx="2515195" cy="1563788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Данные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785195"/>
        <a:ext cx="1563788" cy="951407"/>
      </dsp:txXfrm>
    </dsp:sp>
    <dsp:sp modelId="{DC45EF06-64F5-4209-90A5-7F257582286A}">
      <dsp:nvSpPr>
        <dsp:cNvPr id="0" name=""/>
        <dsp:cNvSpPr/>
      </dsp:nvSpPr>
      <dsp:spPr>
        <a:xfrm rot="5400000">
          <a:off x="1869979" y="-302889"/>
          <a:ext cx="1733301" cy="23456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Сведения, представленные в форме </a:t>
          </a:r>
          <a:r>
            <a:rPr lang="ru-RU" sz="1200" b="0" kern="1200" dirty="0" smtClean="0">
              <a:latin typeface="Cambria" panose="02040503050406030204" pitchFamily="18" charset="0"/>
            </a:rPr>
            <a:t>должны </a:t>
          </a:r>
          <a:r>
            <a:rPr lang="ru-RU" sz="1200" b="1" kern="1200" dirty="0" smtClean="0">
              <a:latin typeface="Cambria" panose="02040503050406030204" pitchFamily="18" charset="0"/>
            </a:rPr>
            <a:t>соответствовать официальной информации</a:t>
          </a:r>
          <a:r>
            <a:rPr lang="ru-RU" sz="1200" kern="1200" dirty="0" smtClean="0">
              <a:latin typeface="Cambria" panose="02040503050406030204" pitchFamily="18" charset="0"/>
            </a:rPr>
            <a:t>, размещенной на официальных сайтах и информационных системах соответствующих органов государственной власти;</a:t>
          </a:r>
          <a:endParaRPr lang="ru-RU" sz="1200" kern="1200" dirty="0"/>
        </a:p>
      </dsp:txBody>
      <dsp:txXfrm rot="-5400000">
        <a:off x="1563789" y="87914"/>
        <a:ext cx="2261070" cy="1564075"/>
      </dsp:txXfrm>
    </dsp:sp>
    <dsp:sp modelId="{85BAB80F-11C7-4774-B226-33F0A951DF55}">
      <dsp:nvSpPr>
        <dsp:cNvPr id="0" name=""/>
        <dsp:cNvSpPr/>
      </dsp:nvSpPr>
      <dsp:spPr>
        <a:xfrm rot="5400000">
          <a:off x="-475703" y="2707005"/>
          <a:ext cx="2515195" cy="1563788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Особенности</a:t>
          </a:r>
          <a:endParaRPr lang="ru-RU" sz="14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" y="3013195"/>
        <a:ext cx="1563788" cy="951407"/>
      </dsp:txXfrm>
    </dsp:sp>
    <dsp:sp modelId="{C216BC77-C1DD-4FC2-9B94-B79DFBF583DD}">
      <dsp:nvSpPr>
        <dsp:cNvPr id="0" name=""/>
        <dsp:cNvSpPr/>
      </dsp:nvSpPr>
      <dsp:spPr>
        <a:xfrm rot="5400000">
          <a:off x="1869979" y="1925110"/>
          <a:ext cx="1733301" cy="23456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Cambria" panose="02040503050406030204" pitchFamily="18" charset="0"/>
            </a:rPr>
            <a:t>В графе 5 «Причины изменений» указываются причины, приведшие к изменению количества учреждений, участников бюджетного процесса </a:t>
          </a:r>
          <a:r>
            <a:rPr lang="ru-RU" sz="1200" b="1" kern="1200" dirty="0" smtClean="0">
              <a:latin typeface="Cambria" panose="02040503050406030204" pitchFamily="18" charset="0"/>
            </a:rPr>
            <a:t>со ссылкой на нормативно-правовой акт</a:t>
          </a:r>
          <a:r>
            <a:rPr lang="ru-RU" sz="1200" kern="1200" dirty="0" smtClean="0">
              <a:latin typeface="Cambria" panose="02040503050406030204" pitchFamily="18" charset="0"/>
            </a:rPr>
            <a:t>.</a:t>
          </a:r>
          <a:endParaRPr lang="ru-RU" sz="1200" kern="1200" dirty="0">
            <a:latin typeface="Cambria" panose="02040503050406030204" pitchFamily="18" charset="0"/>
          </a:endParaRPr>
        </a:p>
      </dsp:txBody>
      <dsp:txXfrm rot="-5400000">
        <a:off x="1563789" y="2315914"/>
        <a:ext cx="2261070" cy="15640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98937-73C7-4931-9EF3-340F0C7C7267}">
      <dsp:nvSpPr>
        <dsp:cNvPr id="0" name=""/>
        <dsp:cNvSpPr/>
      </dsp:nvSpPr>
      <dsp:spPr>
        <a:xfrm rot="5400000">
          <a:off x="-382144" y="664707"/>
          <a:ext cx="1638603" cy="840007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1.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Доходы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7155" y="685413"/>
        <a:ext cx="840007" cy="798596"/>
      </dsp:txXfrm>
    </dsp:sp>
    <dsp:sp modelId="{25A59DE0-05A1-4EFB-962E-4F84499DA0D4}">
      <dsp:nvSpPr>
        <dsp:cNvPr id="0" name=""/>
        <dsp:cNvSpPr/>
      </dsp:nvSpPr>
      <dsp:spPr>
        <a:xfrm rot="5400000">
          <a:off x="1804192" y="-727349"/>
          <a:ext cx="1295092" cy="3223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Формируются </a:t>
          </a:r>
          <a:r>
            <a:rPr lang="ru-RU" sz="1050" b="1" kern="1200" dirty="0" smtClean="0">
              <a:latin typeface="Cambria" pitchFamily="18" charset="0"/>
            </a:rPr>
            <a:t>в структуре прогноза</a:t>
          </a:r>
          <a:r>
            <a:rPr lang="ru-RU" sz="1050" kern="1200" dirty="0" smtClean="0">
              <a:latin typeface="Cambria" pitchFamily="18" charset="0"/>
            </a:rPr>
            <a:t>;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smtClean="0">
              <a:latin typeface="Cambria" pitchFamily="18" charset="0"/>
            </a:rPr>
            <a:t>При отсутствии прогноза, показатели отражаются в структуре ф. 0503127; 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случае отсутствия отклонений исполнения от </a:t>
          </a:r>
          <a:r>
            <a:rPr lang="ru-RU" sz="1050" b="1" i="0" kern="1200" dirty="0" smtClean="0">
              <a:latin typeface="Cambria" pitchFamily="18" charset="0"/>
            </a:rPr>
            <a:t>прогноза графа 7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b="1" kern="1200" dirty="0" smtClean="0">
              <a:latin typeface="Cambria" pitchFamily="18" charset="0"/>
            </a:rPr>
            <a:t>Графа 8 в 2018 году не заполняется</a:t>
          </a:r>
          <a:r>
            <a:rPr lang="ru-RU" sz="1050" kern="1200" dirty="0" smtClean="0">
              <a:latin typeface="Cambria" pitchFamily="18" charset="0"/>
            </a:rPr>
            <a:t>;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>
              <a:latin typeface="Cambria" pitchFamily="18" charset="0"/>
            </a:rPr>
            <a:t>В графе 9 </a:t>
          </a:r>
          <a:r>
            <a:rPr lang="ru-RU" sz="1050" b="1" kern="1200" dirty="0" smtClean="0">
              <a:latin typeface="Cambria" pitchFamily="18" charset="0"/>
            </a:rPr>
            <a:t>приводится факторный анализ</a:t>
          </a:r>
          <a:r>
            <a:rPr lang="ru-RU" sz="1050" kern="1200" dirty="0" smtClean="0">
              <a:latin typeface="Cambria" pitchFamily="18" charset="0"/>
            </a:rPr>
            <a:t> отклонений фактического исполнения от прогноза.</a:t>
          </a:r>
        </a:p>
      </dsp:txBody>
      <dsp:txXfrm rot="-5400000">
        <a:off x="840007" y="300057"/>
        <a:ext cx="3160242" cy="1168650"/>
      </dsp:txXfrm>
    </dsp:sp>
    <dsp:sp modelId="{A6D43976-7449-4073-8B6B-F6E97FCEDC17}">
      <dsp:nvSpPr>
        <dsp:cNvPr id="0" name=""/>
        <dsp:cNvSpPr/>
      </dsp:nvSpPr>
      <dsp:spPr>
        <a:xfrm rot="5400000">
          <a:off x="-311654" y="2311773"/>
          <a:ext cx="1483813" cy="840007"/>
        </a:xfrm>
        <a:prstGeom prst="chevron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  <a:gs pos="33000">
              <a:schemeClr val="accent4">
                <a:hueOff val="5206174"/>
                <a:satOff val="-29601"/>
                <a:lumOff val="9510"/>
                <a:alphaOff val="0"/>
                <a:tint val="86500"/>
              </a:schemeClr>
            </a:gs>
            <a:gs pos="4675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53000">
              <a:schemeClr val="accent4">
                <a:hueOff val="5206174"/>
                <a:satOff val="-29601"/>
                <a:lumOff val="9510"/>
                <a:alphaOff val="0"/>
                <a:tint val="71000"/>
                <a:satMod val="112000"/>
              </a:schemeClr>
            </a:gs>
            <a:gs pos="68000">
              <a:schemeClr val="accent4">
                <a:hueOff val="5206174"/>
                <a:satOff val="-29601"/>
                <a:lumOff val="9510"/>
                <a:alphaOff val="0"/>
                <a:tint val="86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2.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Расходы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10250" y="2409874"/>
        <a:ext cx="840007" cy="643806"/>
      </dsp:txXfrm>
    </dsp:sp>
    <dsp:sp modelId="{9707BAA6-BC08-49A4-9F73-17E0CCD3A7F6}">
      <dsp:nvSpPr>
        <dsp:cNvPr id="0" name=""/>
        <dsp:cNvSpPr/>
      </dsp:nvSpPr>
      <dsp:spPr>
        <a:xfrm rot="5400000">
          <a:off x="1660687" y="1072468"/>
          <a:ext cx="1582104" cy="3223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06174"/>
              <a:satOff val="-29601"/>
              <a:lumOff val="95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Отражаются показатели, исполнение по </a:t>
          </a:r>
          <a:r>
            <a:rPr lang="ru-RU" sz="1100" b="1" kern="1200" dirty="0" smtClean="0">
              <a:latin typeface="Cambria" panose="02040503050406030204" pitchFamily="18" charset="0"/>
            </a:rPr>
            <a:t>которым менее 95% или неисполнение составило 300 млн. руб.</a:t>
          </a:r>
          <a:r>
            <a:rPr lang="ru-RU" sz="1100" kern="1200" dirty="0" smtClean="0">
              <a:latin typeface="Cambria" panose="02040503050406030204" pitchFamily="18" charset="0"/>
            </a:rPr>
            <a:t> и более на 1 января от утвержденных годовых значений;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Графа 1 формируется в разрезе кода главы/РзПз/программная (непрограммная) статья (первые 5 знаков ЦСР);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В графах 8 и 9 отражается </a:t>
          </a:r>
          <a:r>
            <a:rPr lang="ru-RU" sz="1100" b="1" kern="1200" dirty="0" smtClean="0">
              <a:latin typeface="Cambria" panose="02040503050406030204" pitchFamily="18" charset="0"/>
            </a:rPr>
            <a:t>код и наименование причины отклонений</a:t>
          </a:r>
          <a:r>
            <a:rPr lang="ru-RU" sz="1100" kern="1200" dirty="0" smtClean="0">
              <a:latin typeface="Cambria" panose="02040503050406030204" pitchFamily="18" charset="0"/>
            </a:rPr>
            <a:t>. </a:t>
          </a:r>
        </a:p>
      </dsp:txBody>
      <dsp:txXfrm rot="-5400000">
        <a:off x="840008" y="1970379"/>
        <a:ext cx="3146231" cy="1427640"/>
      </dsp:txXfrm>
    </dsp:sp>
    <dsp:sp modelId="{9C83F6E8-41A8-4981-A156-CBCA42D8B7C8}">
      <dsp:nvSpPr>
        <dsp:cNvPr id="0" name=""/>
        <dsp:cNvSpPr/>
      </dsp:nvSpPr>
      <dsp:spPr>
        <a:xfrm rot="5400000">
          <a:off x="-171425" y="4054076"/>
          <a:ext cx="1200011" cy="840007"/>
        </a:xfrm>
        <a:prstGeom prst="chevron">
          <a:avLst/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  <a:gs pos="33000">
              <a:schemeClr val="accent4">
                <a:hueOff val="10412348"/>
                <a:satOff val="-59202"/>
                <a:lumOff val="19020"/>
                <a:alphaOff val="0"/>
                <a:tint val="86500"/>
              </a:schemeClr>
            </a:gs>
            <a:gs pos="4675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53000">
              <a:schemeClr val="accent4">
                <a:hueOff val="10412348"/>
                <a:satOff val="-59202"/>
                <a:lumOff val="19020"/>
                <a:alphaOff val="0"/>
                <a:tint val="71000"/>
                <a:satMod val="112000"/>
              </a:schemeClr>
            </a:gs>
            <a:gs pos="68000">
              <a:schemeClr val="accent4">
                <a:hueOff val="10412348"/>
                <a:satOff val="-59202"/>
                <a:lumOff val="19020"/>
                <a:alphaOff val="0"/>
                <a:tint val="86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Раздел 3.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Источники</a:t>
          </a:r>
          <a:endParaRPr lang="ru-RU" sz="10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 rot="-5400000">
        <a:off x="8578" y="4294078"/>
        <a:ext cx="840007" cy="360004"/>
      </dsp:txXfrm>
    </dsp:sp>
    <dsp:sp modelId="{42C3B660-C7B8-4B58-8CEB-C0020C471AD1}">
      <dsp:nvSpPr>
        <dsp:cNvPr id="0" name=""/>
        <dsp:cNvSpPr/>
      </dsp:nvSpPr>
      <dsp:spPr>
        <a:xfrm rot="5400000">
          <a:off x="1656960" y="2885890"/>
          <a:ext cx="1510195" cy="3223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Поступления источников – по прогнозным показателям  (при наличии), выбытия – по росписи (при наличии).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latin typeface="Cambria" panose="02040503050406030204" pitchFamily="18" charset="0"/>
            </a:rPr>
            <a:t>Графа 8 в 2018 году не заполняется</a:t>
          </a:r>
          <a:r>
            <a:rPr lang="ru-RU" sz="1100" kern="1200" dirty="0" smtClean="0">
              <a:latin typeface="Cambria" panose="02040503050406030204" pitchFamily="18" charset="0"/>
            </a:rPr>
            <a:t>;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Cambria" panose="02040503050406030204" pitchFamily="18" charset="0"/>
            </a:rPr>
            <a:t>Операции по управлению остатками средств на ЕЛС ФБ не отражаются, </a:t>
          </a:r>
          <a:r>
            <a:rPr lang="ru-RU" sz="1100" b="0" kern="1200" dirty="0" smtClean="0">
              <a:latin typeface="Cambria" panose="02040503050406030204" pitchFamily="18" charset="0"/>
            </a:rPr>
            <a:t>но</a:t>
          </a:r>
          <a:r>
            <a:rPr lang="ru-RU" sz="1100" b="1" kern="1200" dirty="0" smtClean="0">
              <a:latin typeface="Cambria" panose="02040503050406030204" pitchFamily="18" charset="0"/>
            </a:rPr>
            <a:t> раскрываются в текстовой части ПЗ</a:t>
          </a:r>
          <a:r>
            <a:rPr lang="ru-RU" sz="1100" kern="1200" dirty="0" smtClean="0">
              <a:latin typeface="Cambria" panose="02040503050406030204" pitchFamily="18" charset="0"/>
            </a:rPr>
            <a:t>.</a:t>
          </a:r>
        </a:p>
      </dsp:txBody>
      <dsp:txXfrm rot="-5400000">
        <a:off x="800326" y="3816246"/>
        <a:ext cx="3149741" cy="13627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5" y="1122363"/>
            <a:ext cx="914281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5" y="3602038"/>
            <a:ext cx="914281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A2B4-1F12-4C56-9368-16567EB5D8F2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98B-940B-42AE-B2AE-6A9ECD63E20C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768" y="365125"/>
            <a:ext cx="2628558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096" y="365125"/>
            <a:ext cx="773329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A828-477B-40FE-9FE7-1C3181DE4C32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7879-11CB-49B1-BE18-C903B3DD2C27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3" y="1709749"/>
            <a:ext cx="1051423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3" y="4589475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94E1-53ED-4834-A6D3-8B52BE9812CD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092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E43-9DA0-40A8-9212-C60442EE3758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1" y="365129"/>
            <a:ext cx="1051423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80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80" y="2505075"/>
            <a:ext cx="51571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401" y="1681163"/>
            <a:ext cx="51825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401" y="2505075"/>
            <a:ext cx="518251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1D7B-2DFE-4A4F-8D10-1CEA702ED04F}" type="datetime1">
              <a:rPr lang="ru-RU" smtClean="0"/>
              <a:t>21.01.2019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5500-EF1F-498F-BBEE-3E54D31F5483}" type="datetime1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E626-4548-4FF4-BCC9-F93E51984612}" type="datetime1">
              <a:rPr lang="ru-RU" smtClean="0"/>
              <a:t>21.01.2019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0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5" y="987432"/>
            <a:ext cx="6171396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0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234D-7165-4394-925C-CF8BC78051C2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80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5" y="987432"/>
            <a:ext cx="6171396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80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0A9C-BA20-4B6E-81E8-0A9ABBF09CB6}" type="datetime1">
              <a:rPr lang="ru-RU" smtClean="0"/>
              <a:t>21.01.2019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093" y="365129"/>
            <a:ext cx="10514231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093" y="1825625"/>
            <a:ext cx="1051423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4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D7080D-81B8-4FFB-A109-C428E9777E9E}" type="datetime1">
              <a:rPr lang="ru-RU" smtClean="0"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7" y="6356362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6362"/>
            <a:ext cx="2742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399985" y="1092202"/>
            <a:ext cx="81618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2018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9993"/>
              </p:ext>
            </p:extLst>
          </p:nvPr>
        </p:nvGraphicFramePr>
        <p:xfrm>
          <a:off x="849012" y="1537877"/>
          <a:ext cx="10514254" cy="4253323"/>
        </p:xfrm>
        <a:graphic>
          <a:graphicData uri="http://schemas.openxmlformats.org/drawingml/2006/table">
            <a:tbl>
              <a:tblPr/>
              <a:tblGrid>
                <a:gridCol w="573080"/>
                <a:gridCol w="2377111"/>
                <a:gridCol w="783599"/>
                <a:gridCol w="970726"/>
                <a:gridCol w="1216332"/>
                <a:gridCol w="970726"/>
                <a:gridCol w="1394688"/>
                <a:gridCol w="1113996"/>
                <a:gridCol w="1113996"/>
              </a:tblGrid>
              <a:tr h="47507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услуги (работы)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плану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 исполнено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Причина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27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измерения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неисполнения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0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работ по содержанию объектов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ГА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30 000 000,00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30 000 000,00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0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санаторно-курортного лечения государственных служащих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КОЙК ДН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85 753 652,39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80 777 580,29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0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Оздоровительный отдых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ПРОЦ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54 559 723,06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90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53 349 179,20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Недостаточное количество   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направлений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7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170 313 375,45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169 102 831,59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0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 учреждения по исполнению государственного (муниципального) задания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0503762)</a:t>
            </a:r>
            <a:endParaRPr lang="ru-RU" sz="22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1384090" y="2500163"/>
            <a:ext cx="2409131" cy="1681312"/>
          </a:xfrm>
          <a:prstGeom prst="wedgeEllipseCallout">
            <a:avLst>
              <a:gd name="adj1" fmla="val 27227"/>
              <a:gd name="adj2" fmla="val -9145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наименование услуги (работы) в соответствии с утвержденным перечнем видов государственных услуг (работ)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9101708" y="2376339"/>
            <a:ext cx="2409131" cy="1212131"/>
          </a:xfrm>
          <a:prstGeom prst="wedgeEllipseCallout">
            <a:avLst>
              <a:gd name="adj1" fmla="val -59893"/>
              <a:gd name="adj2" fmla="val -5576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В гр.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7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себестоимость услуг (работ) в стоимостном выражении</a:t>
            </a:r>
            <a:endParaRPr lang="ru-RU" sz="12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1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7685"/>
              </p:ext>
            </p:extLst>
          </p:nvPr>
        </p:nvGraphicFramePr>
        <p:xfrm>
          <a:off x="849012" y="1537875"/>
          <a:ext cx="10514253" cy="3205575"/>
        </p:xfrm>
        <a:graphic>
          <a:graphicData uri="http://schemas.openxmlformats.org/drawingml/2006/table">
            <a:tbl>
              <a:tblPr/>
              <a:tblGrid>
                <a:gridCol w="573080"/>
                <a:gridCol w="2377111"/>
                <a:gridCol w="783599"/>
                <a:gridCol w="970726"/>
                <a:gridCol w="1216332"/>
                <a:gridCol w="970726"/>
                <a:gridCol w="1394688"/>
                <a:gridCol w="1107515"/>
                <a:gridCol w="1120476"/>
              </a:tblGrid>
              <a:tr h="3580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услуги (работы)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плану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 исполнено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Причина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58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измерения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неисполнения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работ по содержанию объектов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ПРОЦ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30 000 000,00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30 000 000 ,00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6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санаторно-курортного лечения государственных служащих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ПРОЦ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85 753 652,39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85 753 652,39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6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Оздоровительный отдых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ПРОЦ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54 559 723,06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90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53 349 179,20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Недостаточное количество   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направлений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8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170 313 375,45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169 102 831,59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0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 учреждения по исполнению государственного (муниципального) задания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0503762)</a:t>
            </a:r>
            <a:endParaRPr lang="ru-RU" sz="2200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754271" y="4948236"/>
            <a:ext cx="10756568" cy="139541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Если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бюджетному (автономному) учреждению показатели результативности деятельности установлены в форме обеспечения выполнения предусмотренных законодательством мероприятий постоянного характера, не подлежащих измерению в натуральном выражении, такие показатели результативности деятельности в натуральном выражении измеряются процентами, в графе 4 указывается целевое значение - 100.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330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09873"/>
              </p:ext>
            </p:extLst>
          </p:nvPr>
        </p:nvGraphicFramePr>
        <p:xfrm>
          <a:off x="849012" y="1537875"/>
          <a:ext cx="10514254" cy="3424650"/>
        </p:xfrm>
        <a:graphic>
          <a:graphicData uri="http://schemas.openxmlformats.org/drawingml/2006/table">
            <a:tbl>
              <a:tblPr/>
              <a:tblGrid>
                <a:gridCol w="573080"/>
                <a:gridCol w="2377111"/>
                <a:gridCol w="783599"/>
                <a:gridCol w="970726"/>
                <a:gridCol w="1216332"/>
                <a:gridCol w="970726"/>
                <a:gridCol w="1394688"/>
                <a:gridCol w="1113996"/>
                <a:gridCol w="1113996"/>
              </a:tblGrid>
              <a:tr h="38251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услуги (работы)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плану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 исполнено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Причина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0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измерения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сумма, руб.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неисполнения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7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782" marR="8782" marT="76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782" marR="8782" marT="76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работ по содержанию объектов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ГА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948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0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Государственное задание на выполнение санаторно-курортного лечения государственных служащих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КОЙК ДН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24 588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0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Оздоровительный отдых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ЧЕЛ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90</a:t>
                      </a:r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Недостаточное количество   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направлений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8782" marR="8782" marT="765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10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82" marR="8782" marT="76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0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 учреждения по исполнению государственного (муниципального) задания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0503762)</a:t>
            </a:r>
            <a:endParaRPr lang="ru-RU" sz="2200" dirty="0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776136" y="5288755"/>
            <a:ext cx="10669115" cy="87034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</a:rPr>
              <a:t>Если объем государственной (муниципальной) услуги утвержден в натуральных показателях, без утверждения плановых показателей по финансовому обеспечению выполнения государственного (муниципального) задания по каждому виду оказываемой услуги, графы 5 и 7 не заполняются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743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41216"/>
              </p:ext>
            </p:extLst>
          </p:nvPr>
        </p:nvGraphicFramePr>
        <p:xfrm>
          <a:off x="488273" y="1627646"/>
          <a:ext cx="11394238" cy="3932341"/>
        </p:xfrm>
        <a:graphic>
          <a:graphicData uri="http://schemas.openxmlformats.org/drawingml/2006/table">
            <a:tbl>
              <a:tblPr/>
              <a:tblGrid>
                <a:gridCol w="1633583"/>
                <a:gridCol w="645264"/>
                <a:gridCol w="1633583"/>
                <a:gridCol w="1252413"/>
                <a:gridCol w="1252413"/>
                <a:gridCol w="1252413"/>
                <a:gridCol w="707483"/>
                <a:gridCol w="1154802"/>
                <a:gridCol w="1862284"/>
              </a:tblGrid>
              <a:tr h="2249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effectLst/>
                          <a:latin typeface="Book Antiqua"/>
                        </a:rPr>
                        <a:t>субсидии на иные цели (код </a:t>
                      </a:r>
                      <a:r>
                        <a:rPr lang="ru-RU" sz="1050" b="1" i="0" u="none" strike="noStrike" dirty="0" smtClean="0">
                          <a:effectLst/>
                          <a:latin typeface="Book Antiqua"/>
                        </a:rPr>
                        <a:t>вида финансового обеспечения </a:t>
                      </a:r>
                      <a:r>
                        <a:rPr lang="ru-RU" sz="1050" b="1" i="0" u="none" strike="noStrike" dirty="0">
                          <a:effectLst/>
                          <a:latin typeface="Book Antiqua"/>
                        </a:rPr>
                        <a:t>5)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439">
                <a:tc>
                  <a:txBody>
                    <a:bodyPr/>
                    <a:lstStyle/>
                    <a:p>
                      <a:pPr algn="l" fontAlgn="b"/>
                      <a:endParaRPr lang="ru-RU" sz="1050" b="1" i="1" u="none" strike="noStrike">
                        <a:effectLst/>
                        <a:latin typeface="Book Antiqua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/>
                      </a:endParaRPr>
                    </a:p>
                  </a:txBody>
                  <a:tcPr marL="8506" marR="8506" marT="74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93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8506" marR="8506" marT="741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05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05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506" marR="8506" marT="74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1281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проведение капитального ремонта имущества, закрепленного за учреждением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18201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Проведение капитального ремонта имущества, закрепленного за учреждением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216 072 332,08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164 843 797,96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51 228 534,12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Неисполнение контрагентом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обязательств 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по поставке товаров, выполнении работ и оказании услуг. 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694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возмещение расходов учреждения по содержанию специальных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объектов</a:t>
                      </a:r>
                      <a:endParaRPr lang="ru-RU" sz="1050" b="0" i="0" u="none" strike="noStrike" dirty="0">
                        <a:effectLst/>
                        <a:latin typeface="Arial"/>
                      </a:endParaRP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18204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 CYR"/>
                        </a:rPr>
                        <a:t>Возмещение расходов учреждения по содержанию специальных </a:t>
                      </a:r>
                      <a:r>
                        <a:rPr lang="ru-RU" sz="1050" b="0" i="0" u="none" strike="noStrike" dirty="0" smtClean="0">
                          <a:effectLst/>
                          <a:latin typeface="Arial CYR"/>
                        </a:rPr>
                        <a:t>объектов</a:t>
                      </a:r>
                      <a:endParaRPr lang="ru-RU" sz="1050" b="0" i="0" u="none" strike="noStrike" dirty="0">
                        <a:effectLst/>
                        <a:latin typeface="Arial CYR"/>
                      </a:endParaRP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13 862 920,29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13 102 643,07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760 277,22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финансово­хозяйственной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4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Субсидии на 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18206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Приобретение основных средств относящихся к категории особо ценного движимого имущества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56 997 305,42</a:t>
                      </a:r>
                    </a:p>
                  </a:txBody>
                  <a:tcPr marL="8506" marR="8506" marT="74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15 568 220,83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Arial CYR"/>
                        </a:rPr>
                        <a:t>41 429 084,59</a:t>
                      </a:r>
                    </a:p>
                  </a:txBody>
                  <a:tcPr marL="8506" marR="8506" marT="74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06" marR="8506" marT="74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Иные причины. Пояснения в разделе пояснительной записки "Анализ отчета об исполнении учреждениями планов </a:t>
                      </a:r>
                      <a:r>
                        <a:rPr lang="ru-RU" sz="1050" b="0" i="0" u="none" strike="noStrike" dirty="0" smtClean="0">
                          <a:effectLst/>
                          <a:latin typeface="Arial"/>
                        </a:rPr>
                        <a:t>финансово-­</a:t>
                      </a:r>
                      <a:r>
                        <a:rPr lang="ru-RU" sz="1050" b="0" i="0" u="none" strike="noStrike" dirty="0">
                          <a:effectLst/>
                          <a:latin typeface="Arial"/>
                        </a:rPr>
                        <a:t>хозяйственной деятельности"</a:t>
                      </a:r>
                    </a:p>
                  </a:txBody>
                  <a:tcPr marL="8506" marR="8506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7412" marR="7412" marT="74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53960" y="276911"/>
            <a:ext cx="77285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на иные цели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99167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53960" y="276910"/>
            <a:ext cx="77285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субсидий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на цели осуществления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капитальных вложений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0503766)</a:t>
            </a:r>
            <a:endParaRPr lang="ru-RU" sz="22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051115"/>
              </p:ext>
            </p:extLst>
          </p:nvPr>
        </p:nvGraphicFramePr>
        <p:xfrm>
          <a:off x="357095" y="1590111"/>
          <a:ext cx="11601934" cy="4684455"/>
        </p:xfrm>
        <a:graphic>
          <a:graphicData uri="http://schemas.openxmlformats.org/drawingml/2006/table">
            <a:tbl>
              <a:tblPr/>
              <a:tblGrid>
                <a:gridCol w="1629104"/>
                <a:gridCol w="643496"/>
                <a:gridCol w="2278536"/>
                <a:gridCol w="863586"/>
                <a:gridCol w="1180599"/>
                <a:gridCol w="1053322"/>
                <a:gridCol w="586399"/>
                <a:gridCol w="1390247"/>
                <a:gridCol w="1976645"/>
              </a:tblGrid>
              <a:tr h="1684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Book Antiqua"/>
                        </a:rPr>
                        <a:t>Вид деятельности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Book Antiqua"/>
                        </a:rPr>
                        <a:t>субсидии на цели осуществления капитальных вложений </a:t>
                      </a:r>
                      <a:r>
                        <a:rPr lang="ru-RU" sz="1000" b="1" i="0" u="none" strike="noStrike" dirty="0" smtClean="0">
                          <a:effectLst/>
                          <a:latin typeface="Book Antiqua"/>
                        </a:rPr>
                        <a:t>(код вида финансового обеспечения 6</a:t>
                      </a:r>
                      <a:r>
                        <a:rPr lang="ru-RU" sz="1000" b="1" i="0" u="none" strike="noStrike" dirty="0">
                          <a:effectLst/>
                          <a:latin typeface="Book Antiqua"/>
                        </a:rPr>
                        <a:t>)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26">
                <a:tc>
                  <a:txBody>
                    <a:bodyPr/>
                    <a:lstStyle/>
                    <a:p>
                      <a:pPr algn="l" fontAlgn="b"/>
                      <a:endParaRPr lang="ru-RU" sz="1000" b="1" i="1" u="none" strike="noStrike">
                        <a:effectLst/>
                        <a:latin typeface="Book Antiqua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Arial"/>
                      </a:endParaRPr>
                    </a:p>
                  </a:txBody>
                  <a:tcPr marL="8397" marR="8397" marT="7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47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 субсидии</a:t>
                      </a:r>
                    </a:p>
                  </a:txBody>
                  <a:tcPr marL="8397" marR="8397" marT="7317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цели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Наименование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 мероприятия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Утверждено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плановых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назначений, 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Исполнено, </a:t>
                      </a:r>
                      <a:br>
                        <a:rPr lang="ru-RU" sz="1000" b="0" i="0" u="none" strike="noStrike" dirty="0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Не исполнено, </a:t>
                      </a:r>
                      <a:br>
                        <a:rPr lang="ru-RU" sz="10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руб.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Причина неисполнения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пояснение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2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8397" marR="8397" marT="73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23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ФАИП00000000009718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Создание информационно­аналитического центра оценки качества  поверхностных  вод на базе комплескной лаборатории мониторинга окружающей среды   г. Волжский, Волгоградская область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4 124 504,16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3 996 400,59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128 103,57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Экономия денежных средств в результате проведения конкурсных процедур при заключении госконтрактов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3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ФАИП30514808953595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Строительство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производственно-­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лабораторного комплекса гидрологической станции </a:t>
                      </a:r>
                      <a:r>
                        <a:rPr lang="ru-RU" sz="1000" b="0" i="0" u="none" strike="noStrike" dirty="0" err="1" smtClean="0">
                          <a:effectLst/>
                          <a:latin typeface="Arial CYR"/>
                        </a:rPr>
                        <a:t>Среднеколымск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13 474 826,20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13 237 915,81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236 910,39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В связи  с внесенными изменениями  в ПИР был  проведен новый аукцион на дополнительные виды работ. По итогам аукциона получена  экономия  денежных средств.  Строительство объекта  завершено , объект сдан в эксплуатацию, правоустатавливающие документы получены.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143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Субсидия на осуществление капитальных вложений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630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Ведение строительства объекта "Общежитие квартирного типа для молодых ученых и специалистов РАН в г.Москве, Чечерский проезд, рядом с вл.10, район Южное Бутово, Юго­Западный административный округ города Москвы"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56 464 637,43</a:t>
                      </a:r>
                    </a:p>
                  </a:txBody>
                  <a:tcPr marL="8397" marR="8397" marT="73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53 646 907,36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2 817 730,07</a:t>
                      </a:r>
                    </a:p>
                  </a:txBody>
                  <a:tcPr marL="8397" marR="8397" marT="731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97" marR="8397" marT="73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"/>
                        </a:rPr>
                        <a:t>Остаток неиспользованной субсидии на цели осуществления капитальных вложений по неисполненным принятым обязательствам по Договору №02­АП­Ц­2859/13 от 15.07.2016 года (подключение объекта капитального строительства к системам теплоснабжения). Срок завершения работ февраль 2017 года.</a:t>
                      </a:r>
                    </a:p>
                  </a:txBody>
                  <a:tcPr marL="8397" marR="839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317" marR="7317" marT="73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85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274206" y="114300"/>
            <a:ext cx="7620971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бюджета (ф. 0503164)</a:t>
            </a:r>
          </a:p>
          <a:p>
            <a:pPr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</a:t>
            </a:r>
            <a:r>
              <a:rPr lang="ru-RU" sz="22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пример заполнения ГРБС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5477320"/>
              </p:ext>
            </p:extLst>
          </p:nvPr>
        </p:nvGraphicFramePr>
        <p:xfrm>
          <a:off x="87452" y="1266831"/>
          <a:ext cx="4063471" cy="5458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357847" y="6492881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15</a:t>
            </a:fld>
            <a:endParaRPr lang="ru-RU" sz="14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442562"/>
              </p:ext>
            </p:extLst>
          </p:nvPr>
        </p:nvGraphicFramePr>
        <p:xfrm>
          <a:off x="4267014" y="902759"/>
          <a:ext cx="7735740" cy="5420475"/>
        </p:xfrm>
        <a:graphic>
          <a:graphicData uri="http://schemas.openxmlformats.org/drawingml/2006/table">
            <a:tbl>
              <a:tblPr/>
              <a:tblGrid>
                <a:gridCol w="1329900"/>
                <a:gridCol w="371670"/>
                <a:gridCol w="776134"/>
                <a:gridCol w="666820"/>
                <a:gridCol w="677751"/>
                <a:gridCol w="712075"/>
                <a:gridCol w="811170"/>
                <a:gridCol w="378830"/>
                <a:gridCol w="2011390"/>
              </a:tblGrid>
              <a:tr h="1351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  <a:b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бюджетной</a:t>
                      </a:r>
                      <a:b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классификации</a:t>
                      </a:r>
                    </a:p>
                  </a:txBody>
                  <a:tcPr marL="4252" marR="4252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 строки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Утвержденные бюджетные назначения (прогнозные показатели)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Доведенные бюджетные данные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Исполнено,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Показатели исполнения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Причины отклонений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 планового процента исполнения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процент исполнения, 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сумма</a:t>
                      </a:r>
                      <a:r>
                        <a:rPr lang="ru-RU" sz="7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отклонения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,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(гр. 5-гр.3)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код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пояснения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4252" marR="4252" marT="37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4252" marR="4252" marT="3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1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 Доходы бюджета, всего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1 580 505 000 000,00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1 849 739 357 961,28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117,03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269 234 357 961,28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4252" marR="4252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1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10101000000000110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118 300 000 000,00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147 786 320 790,05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124,93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29 486 320 790,05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Рост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поступлений по крупнейшим налогоплательщикам газовой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отрасли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 по организациям финансового сектора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экономики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89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10301000010000110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791 000 000 000,00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854 774 636 668,84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108,06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63 774 636 668,84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Улучшение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налогового администрирования.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62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10701011010000110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668 000 000 000,00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843 927 046 530,71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126,34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175 927 046 530,71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Увеличение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цены на нефть марки "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Urals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"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10801000010000110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3 115 000 000,00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3 156 962 778,96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101,35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41 962 778,96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Увеличение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исковых сумм и количества рассмотренных споров в арбитражных судах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92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10900000000000000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90 000 000,00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94 391 192,72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104,88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4 391 192,72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Погашение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задолженности по отменённым налогам и сборам, в том числе задолженности по ЕСН, зачисляемой в федеральный бюджет.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9629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 Расходы бюджета, всего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159 030 040 100,00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107 000 804 200,00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20 366 192 758,58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12,81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-138 663 847 341,42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4252" marR="4252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 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0106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3940200000 000 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141 025 213 000,00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89 076 569 000,00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16 636 813 229,77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-124 388 399 770,23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4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7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0113 3940200000 000 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16 716 120 200,00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16 639 148 900,00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3 338 750 044,35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19,97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-13 377 370 155,65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99- Пояснения  в разделе пояснительной записки "Бюджетные ассигнования и их использование".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Результат исполнения бюджета</a:t>
                      </a:r>
                      <a:b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(дефицит/профицит)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2 361 847 504 779,08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 Источники финанси-рования дефицита бюджета, всего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-2 361 847 504 779,08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-2 361 847 504 779,08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внутреннего финансирования дефицита бюджета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222030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Источники внешнего финансирования дефицита бюджета</a:t>
                      </a:r>
                    </a:p>
                  </a:txBody>
                  <a:tcPr marL="4252" marR="4252" marT="37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620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96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из них не исполнено:</a:t>
                      </a:r>
                    </a:p>
                  </a:txBody>
                  <a:tcPr marL="4252" marR="4252" marT="37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252" marR="4252" marT="37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05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43635" y="6346829"/>
            <a:ext cx="484875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16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493927"/>
              </p:ext>
            </p:extLst>
          </p:nvPr>
        </p:nvGraphicFramePr>
        <p:xfrm>
          <a:off x="1399575" y="508529"/>
          <a:ext cx="10409472" cy="4452390"/>
        </p:xfrm>
        <a:graphic>
          <a:graphicData uri="http://schemas.openxmlformats.org/drawingml/2006/table">
            <a:tbl>
              <a:tblPr/>
              <a:tblGrid>
                <a:gridCol w="2006607"/>
                <a:gridCol w="849308"/>
                <a:gridCol w="2006607"/>
                <a:gridCol w="961306"/>
                <a:gridCol w="961306"/>
                <a:gridCol w="961306"/>
                <a:gridCol w="2663032"/>
              </a:tblGrid>
              <a:tr h="290089">
                <a:tc gridSpan="7">
                  <a:txBody>
                    <a:bodyPr/>
                    <a:lstStyle/>
                    <a:p>
                      <a:pPr algn="ctr" fontAlgn="t"/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23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790" marR="8790" marT="8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6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Наименование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программы,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подпрограммы</a:t>
                      </a:r>
                    </a:p>
                  </a:txBody>
                  <a:tcPr marL="8790" marR="8790" marT="87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Код целевой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статьи расходов </a:t>
                      </a:r>
                      <a:br>
                        <a:rPr lang="ru-RU" sz="105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по бюджетной классификации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Наименование мероприятия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Утверждено бюджетной росписью, с учетом изменений, руб.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Исполнено, руб.</a:t>
                      </a:r>
                    </a:p>
                  </a:txBody>
                  <a:tcPr marL="8790" marR="8790" marT="8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Не исполнено, руб.</a:t>
                      </a:r>
                    </a:p>
                  </a:txBody>
                  <a:tcPr marL="8790" marR="8790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Причины отклонений</a:t>
                      </a:r>
                    </a:p>
                  </a:txBody>
                  <a:tcPr marL="8790" marR="8790" marT="8791" marB="0" anchor="ctr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790" marR="8790" marT="87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790" marR="8790" marT="87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51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Федеральная целевая программа "Социально-экономическое развитие Республики Крым и г. Севастополя до 2020 года"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4520000000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Техническое перевооружение воздушного пункта пропуска Симферополь, г. Симферополь, Республика Крым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27 634 400,00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20 875 599,03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6 758 800,97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Контрагентами нарушены сроки выполнения работ.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2629"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Федеральная целевая программа "Развитие единой государственной системы регистрации прав и кадастрового учета недвижимости (2014 - 2019 годы)"</a:t>
                      </a:r>
                    </a:p>
                  </a:txBody>
                  <a:tcPr marL="8790" marR="8790" marT="87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15Г0000000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Совершенствование информационного взаимодействия с Единой системой управления государственным имуществом, а также постановка на государственный кадастровый учет и уточнение границ земельных участков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36 298 200,00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33 028 857,90</a:t>
                      </a:r>
                    </a:p>
                  </a:txBody>
                  <a:tcPr marL="8790" marR="8790" marT="8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3 269 342,10</a:t>
                      </a: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В связи с существенным снижением в результате конкурсных процедур начальной (максимальной) стоимости контрактов, первоначально рассчитанной исходя из текущей рыночной </a:t>
                      </a:r>
                      <a:r>
                        <a:rPr lang="ru-RU" sz="1050" b="0" i="0" u="none" strike="noStrike" dirty="0" smtClean="0">
                          <a:effectLst/>
                          <a:latin typeface="Times New Roman"/>
                        </a:rPr>
                        <a:t>конъюнктуры.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90" marR="8790" marT="8791" marB="0">
                    <a:lnL w="190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366352" y="114300"/>
            <a:ext cx="7528824" cy="78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мероприятий в рамках целевых программ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 0503166)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1366435" y="5302253"/>
            <a:ext cx="10528742" cy="87947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целевым статьям расходов, отражаемых расходы федеральных целевых программам относятся следующие программные (непрограммные) статьи расходов: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08 5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10 Б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11 5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11 6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12 6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13 6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14 7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15 Г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16 Ч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00,  17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Б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21 4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21 6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21 7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22 7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22 8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22 9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22 Б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23 5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28 6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32 6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34 К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37 4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42 7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45 2 </a:t>
            </a:r>
            <a:r>
              <a:rPr lang="ru-RU" sz="1500" b="1" dirty="0" smtClean="0">
                <a:solidFill>
                  <a:schemeClr val="accent2">
                    <a:lumMod val="75000"/>
                  </a:schemeClr>
                </a:solidFill>
              </a:rPr>
              <a:t>00,      99 </a:t>
            </a:r>
            <a:r>
              <a:rPr lang="ru-RU" sz="1500" b="1" dirty="0">
                <a:solidFill>
                  <a:schemeClr val="accent2">
                    <a:lumMod val="75000"/>
                  </a:schemeClr>
                </a:solidFill>
              </a:rPr>
              <a:t>1 00 , 99 2 00 , 99 4 00, 99 8 00</a:t>
            </a:r>
            <a:endParaRPr lang="ru-RU" sz="15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86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975" y="174627"/>
            <a:ext cx="6733297" cy="67309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Пояснительной записке (ф. 0503160)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9309094" y="6413512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5556" y="1299509"/>
            <a:ext cx="10166268" cy="30777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5557" y="1727067"/>
            <a:ext cx="10166268" cy="30777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5556" y="2178133"/>
            <a:ext cx="10166268" cy="73866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принимаемых мерах по сокращению дебиторской задолженности по расходам федерального бюджета получателями средств федерального бюджета, главными администраторами (администраторами) средств федерального бюджета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5556" y="3021303"/>
            <a:ext cx="10166268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причинах увеличения дебиторской и кредиторской задолженности, в том числе просроченной, по состоянию на отчетную дату в сравнении с данными на 1 января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2018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25556" y="4542845"/>
            <a:ext cx="10166268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образования остатков денежных средств на счетах, открытых получателям средств федерального бюджета в кредитных организациях по состоянию на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01.01.2019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свыше 10 млн. рублей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5556" y="5674017"/>
            <a:ext cx="10166268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ная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информация, оказавшая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109" y="2357206"/>
            <a:ext cx="1585062" cy="2292935"/>
          </a:xfrm>
          <a:prstGeom prst="rect">
            <a:avLst/>
          </a:prstGeom>
          <a:ln/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Пояснительная записка (ф.0503160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составе бюджетной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отчетности!</a:t>
            </a:r>
            <a:endParaRPr lang="ru-RU" sz="13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25556" y="3685595"/>
            <a:ext cx="10166268" cy="73866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отклонения исполнения по доходам за 2018 год по сравнению с аналогичными данными 2017 года в разрезе кодов бюджетной классификации, в случае если величина отклонения (прирост или сокращение) составили более 1 млрд. руб.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25557" y="5196858"/>
            <a:ext cx="10166267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о причинах наличия неисполненных  судебных решений по состоянию на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 января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2019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23732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975" y="174627"/>
            <a:ext cx="6733297" cy="673098"/>
          </a:xfrm>
        </p:spPr>
        <p:txBody>
          <a:bodyPr/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Пояснительной записке (ф.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0503760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9309094" y="6346837"/>
            <a:ext cx="2742842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460" y="3022760"/>
            <a:ext cx="9761804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460" y="3541576"/>
            <a:ext cx="9761804" cy="369332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00460" y="4074976"/>
            <a:ext cx="9761804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Иная 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информация, оказавшая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460" y="2203611"/>
            <a:ext cx="9761804" cy="646331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Факторы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оказавшие влияние на размер остатков денежных средств на счетах учреждений раздельно по каждому виду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9561" y="2385781"/>
            <a:ext cx="1585062" cy="2292935"/>
          </a:xfrm>
          <a:prstGeom prst="rect">
            <a:avLst/>
          </a:prstGeom>
          <a:ln/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Пояснительная записка (ф.0503760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</a:t>
            </a:r>
            <a:r>
              <a:rPr lang="ru-RU" sz="13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всеми субъектами отчетности и представляется в составе </a:t>
            </a:r>
            <a:r>
              <a:rPr lang="ru-RU" sz="13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бухгалтерской отчетности!</a:t>
            </a:r>
            <a:endParaRPr lang="ru-RU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891" y="1066801"/>
            <a:ext cx="7647579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1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6241" y="932045"/>
            <a:ext cx="96634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Пояснительной записки и форм, входящих в ее состав в соответствии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Приказом Минфина </a:t>
            </a: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России</a:t>
            </a:r>
          </a:p>
          <a:p>
            <a:pPr algn="ctr">
              <a:defRPr/>
            </a:pPr>
            <a:r>
              <a:rPr lang="ru-RU" sz="35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 28.12.2010 № </a:t>
            </a:r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191н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6" name="Picture 2" descr="E:\epg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93" y="3873338"/>
            <a:ext cx="2945625" cy="203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0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3146" y="6342783"/>
            <a:ext cx="2742843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3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650356" y="1905491"/>
            <a:ext cx="102198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№ 1 «Сведения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 основных направлениях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деятельности»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4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№ 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«Сведения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 особенностях ведения бюджетного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учета»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5" y="1772817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Заголовок 5"/>
          <p:cNvSpPr txBox="1">
            <a:spLocks/>
          </p:cNvSpPr>
          <p:nvPr/>
        </p:nvSpPr>
        <p:spPr>
          <a:xfrm>
            <a:off x="2754105" y="419867"/>
            <a:ext cx="9085669" cy="3970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Таблица № 1, Таблица № 4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6" y="2868192"/>
            <a:ext cx="1219041" cy="73225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31315" y="4300535"/>
            <a:ext cx="11408458" cy="81439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Таблицы № 1, </a:t>
            </a:r>
            <a:r>
              <a:rPr lang="ru-RU" sz="2000" b="1" kern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№ </a:t>
            </a: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4 в отчетности за 2018 год </a:t>
            </a:r>
            <a:r>
              <a:rPr lang="ru-RU" sz="2000" b="1" kern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ГРБС в МОУ ФК не </a:t>
            </a: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представляются. При этом в </a:t>
            </a:r>
            <a:r>
              <a:rPr lang="ru-RU" sz="2000" b="1" kern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текстовой </a:t>
            </a: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части Пояснительной </a:t>
            </a:r>
            <a:r>
              <a:rPr lang="ru-RU" sz="2000" b="1" kern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записки (ф. 0503160) </a:t>
            </a:r>
            <a:r>
              <a:rPr lang="ru-RU" sz="2000" b="1" kern="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/>
              </a:rPr>
              <a:t>при необходимости отражаются особенности деятельности субъекта отчетности.</a:t>
            </a:r>
          </a:p>
        </p:txBody>
      </p:sp>
    </p:spTree>
    <p:extLst>
      <p:ext uri="{BB962C8B-B14F-4D97-AF65-F5344CB8AC3E}">
        <p14:creationId xmlns:p14="http://schemas.microsoft.com/office/powerpoint/2010/main" val="392413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2754105" y="419868"/>
            <a:ext cx="908566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об исполнении текстовых статей закона (решения) о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бюджете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(Таблица №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3) 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394309"/>
              </p:ext>
            </p:extLst>
          </p:nvPr>
        </p:nvGraphicFramePr>
        <p:xfrm>
          <a:off x="579369" y="1595688"/>
          <a:ext cx="11270347" cy="3054794"/>
        </p:xfrm>
        <a:graphic>
          <a:graphicData uri="http://schemas.openxmlformats.org/drawingml/2006/table">
            <a:tbl>
              <a:tblPr/>
              <a:tblGrid>
                <a:gridCol w="6679129"/>
                <a:gridCol w="2502462"/>
                <a:gridCol w="2088756"/>
              </a:tblGrid>
              <a:tr h="17638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Сведения об исполнении текстовых статей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38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Book Antiqua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48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Содержание статьи закона (решения) о бюджете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Результат 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Причины неисполнения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1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8610" marR="8610" marT="750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8610" marR="8610" marT="75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293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Статья 21 часть 1 пункт </a:t>
                      </a: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23 распределение бюджетных ассигнований на 2018 год в объеме 248 289,2 тыс. рублей, предусмотренных по подразделу "Профессиональная подготовка, переподготовка и повышение квалификации" раздела "Образование" классификации расходов бюджетов, на выполнение государственного заказа на мероприятия по профессиональному развитию федеральных государственных гражданских служащих и государственного задания на оказание государственных услуг по реализации дополнительных профессиональных программ - программ повышения квалификации, программ профессиональной переподготовки федеральных государственных гражданских служащих в соответствии с решениями Президента Российской Федерации и (или) Правительства Российской Федерации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Утверждено постановление </a:t>
                      </a:r>
                      <a:r>
                        <a:rPr lang="ru-RU" sz="11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Правительства Российской Федерации </a:t>
                      </a: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от 01.08.2018 № 898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93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Статья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21 часть 3 Правительство Российской Федерации вправе в 2018 году принимать решения о выпуске материальных ценностей государственного материального резерва, хранящихся в организациях, входящих в систему государственного материального резерва, в целях освежения запасов государственного материального резерва по истечении установленного срока их хранения</a:t>
                      </a: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Решения не принимались</a:t>
                      </a:r>
                    </a:p>
                    <a:p>
                      <a:pPr algn="l" fontAlgn="t"/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Отсутствие необходимости</a:t>
                      </a:r>
                      <a:r>
                        <a:rPr lang="ru-RU" sz="1100" b="0" i="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610" marR="8610" marT="75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80985" y="5054602"/>
            <a:ext cx="11368730" cy="1054101"/>
          </a:xfrm>
        </p:spPr>
        <p:txBody>
          <a:bodyPr/>
          <a:lstStyle/>
          <a:p>
            <a:pPr marL="0" indent="0" algn="just">
              <a:buNone/>
            </a:pP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Таблица № 3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составляется только в части текстовых статей Федерального закона от </a:t>
            </a:r>
            <a:r>
              <a:rPr lang="en-US" sz="1700" dirty="0" smtClean="0">
                <a:solidFill>
                  <a:schemeClr val="accent2">
                    <a:lumMod val="75000"/>
                  </a:schemeClr>
                </a:solidFill>
              </a:rPr>
              <a:t>05.12.2017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№</a:t>
            </a:r>
            <a:r>
              <a:rPr lang="en-US" sz="17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362-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ФЗ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«О федеральном бюджете 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год и на плановый период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2020 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годов», устанавливающих </a:t>
            </a:r>
            <a:r>
              <a:rPr lang="ru-RU" sz="1700" b="1" u="sng" dirty="0">
                <a:solidFill>
                  <a:schemeClr val="accent2">
                    <a:lumMod val="75000"/>
                  </a:schemeClr>
                </a:solidFill>
              </a:rPr>
              <a:t>особенности исполнения федерального бюджета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 по расходам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1700" dirty="0">
                <a:solidFill>
                  <a:schemeClr val="accent2">
                    <a:lumMod val="75000"/>
                  </a:schemeClr>
                </a:solidFill>
              </a:rPr>
              <a:t>в целях раскрытия информации о результатах использования бюджетных ассигнований отчетного </a:t>
            </a:r>
            <a:r>
              <a:rPr lang="ru-RU" sz="1700" dirty="0" smtClean="0">
                <a:solidFill>
                  <a:schemeClr val="accent2">
                    <a:lumMod val="75000"/>
                  </a:schemeClr>
                </a:solidFill>
              </a:rPr>
              <a:t>финансового года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80984" y="6108703"/>
            <a:ext cx="11357799" cy="568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700" b="1" dirty="0" smtClean="0">
                <a:solidFill>
                  <a:srgbClr val="FF0000"/>
                </a:solidFill>
              </a:rPr>
              <a:t>В Таблице </a:t>
            </a:r>
            <a:r>
              <a:rPr lang="ru-RU" sz="1700" b="1" dirty="0">
                <a:solidFill>
                  <a:srgbClr val="FF0000"/>
                </a:solidFill>
              </a:rPr>
              <a:t>№ 3 </a:t>
            </a:r>
            <a:r>
              <a:rPr lang="ru-RU" sz="1700" b="1" dirty="0" smtClean="0">
                <a:solidFill>
                  <a:srgbClr val="FF0000"/>
                </a:solidFill>
              </a:rPr>
              <a:t>подлежат отражению текстовые статьи, исполнение которых требует издания нормативных правовых актов (распоряжения, постановления, приказы и т.п.)</a:t>
            </a:r>
          </a:p>
        </p:txBody>
      </p:sp>
    </p:spTree>
    <p:extLst>
      <p:ext uri="{BB962C8B-B14F-4D97-AF65-F5344CB8AC3E}">
        <p14:creationId xmlns:p14="http://schemas.microsoft.com/office/powerpoint/2010/main" val="26100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639" y="4102101"/>
            <a:ext cx="11497665" cy="2555874"/>
          </a:xfrm>
        </p:spPr>
        <p:txBody>
          <a:bodyPr/>
          <a:lstStyle/>
          <a:p>
            <a:pPr indent="0" algn="just">
              <a:buNone/>
            </a:pPr>
            <a:r>
              <a:rPr lang="ru-RU" sz="1900" dirty="0" smtClean="0"/>
              <a:t>Формируется </a:t>
            </a:r>
            <a:r>
              <a:rPr lang="ru-RU" sz="1900" dirty="0"/>
              <a:t>по результатам контрольных мероприятий, проведенных </a:t>
            </a:r>
            <a:r>
              <a:rPr lang="ru-RU" sz="1900" dirty="0" smtClean="0"/>
              <a:t>Федеральным казначейством </a:t>
            </a:r>
            <a:r>
              <a:rPr lang="ru-RU" sz="1900" dirty="0"/>
              <a:t>(с учетом подведомственной сети)</a:t>
            </a:r>
          </a:p>
          <a:p>
            <a:pPr marL="0" indent="0" algn="just">
              <a:buNone/>
            </a:pPr>
            <a:r>
              <a:rPr lang="ru-RU" sz="1900" i="1" dirty="0"/>
              <a:t>В случае завершения контрольного мероприятия, инициированного в отчетном периоде после отчетной даты, но до установленного срока представления бюджетной отчетности, информация о результатах таких контрольных мероприятий, как существенное событие после отчетной даты, подлежит раскрытию в Таблице № 5 отчетности 2018 года</a:t>
            </a:r>
            <a:r>
              <a:rPr lang="ru-RU" sz="1900" b="1" dirty="0" smtClean="0">
                <a:solidFill>
                  <a:srgbClr val="FF0000"/>
                </a:solidFill>
              </a:rPr>
              <a:t>    </a:t>
            </a:r>
          </a:p>
          <a:p>
            <a:pPr marL="0" indent="0" algn="just">
              <a:buNone/>
            </a:pPr>
            <a:r>
              <a:rPr lang="ru-RU" sz="1900" b="1" dirty="0" smtClean="0">
                <a:solidFill>
                  <a:srgbClr val="FF0000"/>
                </a:solidFill>
              </a:rPr>
              <a:t>Информация о мероприятиях внутриведомственного контроля в Таблице № 5 не отражается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16878" y="400869"/>
            <a:ext cx="9085669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мероприятий внутреннего государственного (муниципального) финансового контроля (Таблица № 5)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50693"/>
              </p:ext>
            </p:extLst>
          </p:nvPr>
        </p:nvGraphicFramePr>
        <p:xfrm>
          <a:off x="448189" y="1599265"/>
          <a:ext cx="11445252" cy="2203662"/>
        </p:xfrm>
        <a:graphic>
          <a:graphicData uri="http://schemas.openxmlformats.org/drawingml/2006/table">
            <a:tbl>
              <a:tblPr/>
              <a:tblGrid>
                <a:gridCol w="1292386"/>
                <a:gridCol w="1933863"/>
                <a:gridCol w="3858628"/>
                <a:gridCol w="4360375"/>
              </a:tblGrid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Проверяемый период</a:t>
                      </a:r>
                    </a:p>
                  </a:txBody>
                  <a:tcPr marL="8113" marR="8113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 мероприятия</a:t>
                      </a:r>
                    </a:p>
                  </a:txBody>
                  <a:tcPr marL="8113" marR="8113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Выявленные</a:t>
                      </a:r>
                      <a:b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нарушения</a:t>
                      </a:r>
                    </a:p>
                  </a:txBody>
                  <a:tcPr marL="8113" marR="8113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Меры по устранению выявленных нарушений</a:t>
                      </a:r>
                    </a:p>
                  </a:txBody>
                  <a:tcPr marL="8113" marR="8113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113" marR="8113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113" marR="8113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113" marR="8113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8113" marR="8113" marT="81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98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01.2018-03.2018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13" marR="8113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Проверка финансово-хозяйственной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деятельности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13" marR="8113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нарушение ст. 34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БК РФ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средства бюджета 2018 г.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сумме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66 407,83 руб.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использованы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 не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потребленную энергию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расчетам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с:  -МУП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«Уфимские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инженерные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сети»; 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МУП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Уфаводоканал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». 2.В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нарушение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ст.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34, 162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БК РФ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за счет средств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произведены расходы на электроэнергию на содержание посторонних объектов (банкоматы). 3.Не взысканы расходы в сумме 8 000,00 руб. по оплате услуг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Валиева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А.Г.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4.Завышен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объемов работ по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капитальному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ремонту 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83 420,97 рублей.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13" marR="8113" marT="81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1.Обеспечен возврат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 бюджета образовавшейся дебиторской задолженности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начало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года. 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2.Направлено письмо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ПАО «Сбербанк»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расторжении договора.  3.Исполнительный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лист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отношении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должника Валиева А.Г. на сумму 8 000,00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руб. направлен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Демский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РО СП г. Уфы в УФССП России по Республике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Башкортостан.        4.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 ходе проверки внесены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бюджета: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переплата в сумме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83 420.97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рублей по расчетам с подрядчиками за невыполненный объем работ, полностью возвращена в доход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бюджета подрядчиками.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13" marR="8113" marT="8114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8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47" y="1385887"/>
            <a:ext cx="11142799" cy="256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4968" y="592714"/>
            <a:ext cx="11142799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lnSpc>
                <a:spcPct val="90000"/>
              </a:lnSpc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+mj-ea"/>
                <a:cs typeface="Arial" pitchFamily="34" charset="0"/>
              </a:rPr>
              <a:t>Сведения о проведении инвентаризации (Таблица № 6)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6609488" y="3971926"/>
            <a:ext cx="5114259" cy="124777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kumimoji="0" lang="ru-RU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В Пояснительной записке (ф. 0503160) 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раскрывается</a:t>
            </a:r>
            <a:r>
              <a:rPr kumimoji="0" lang="ru-RU" sz="15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itchFamily="18" charset="0"/>
              </a:rPr>
              <a:t> информация о факте проведения инвентаризации </a:t>
            </a:r>
            <a:r>
              <a:rPr lang="ru-RU" sz="1500" kern="0" dirty="0" smtClean="0">
                <a:solidFill>
                  <a:prstClr val="black"/>
                </a:solidFill>
                <a:latin typeface="Times New Roman" pitchFamily="18" charset="0"/>
              </a:rPr>
              <a:t>как </a:t>
            </a:r>
            <a:r>
              <a:rPr lang="ru-RU" sz="1500" kern="0" dirty="0">
                <a:solidFill>
                  <a:prstClr val="black"/>
                </a:solidFill>
                <a:latin typeface="Times New Roman" pitchFamily="18" charset="0"/>
              </a:rPr>
              <a:t>главным </a:t>
            </a:r>
            <a:r>
              <a:rPr lang="ru-RU" sz="1500" kern="0" dirty="0" smtClean="0">
                <a:solidFill>
                  <a:prstClr val="black"/>
                </a:solidFill>
                <a:latin typeface="Times New Roman" pitchFamily="18" charset="0"/>
              </a:rPr>
              <a:t>администратором, так и 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в подведомственных учреждениях </a:t>
            </a:r>
            <a:r>
              <a:rPr lang="ru-RU" sz="1500" b="1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территориальных органах, иных учреждениях</a:t>
            </a:r>
            <a:r>
              <a:rPr lang="ru-RU" sz="1500" dirty="0" smtClean="0">
                <a:latin typeface="Times New Roman"/>
                <a:ea typeface="Calibri"/>
                <a:cs typeface="Times New Roman"/>
              </a:rPr>
              <a:t>).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40455" y="4241005"/>
            <a:ext cx="5983722" cy="222409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ЗАПОЛНЯЕТСЯ ТОЛЬКО В ЧАСТИ ВЫЯВЛЕННЫХ РАСХОЖДЕНИЙ.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При отсутствии расхождений по результатам инвентаризации, проведенной в целях подтверждения показателей 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бюджетной отчетности, </a:t>
            </a:r>
            <a:r>
              <a:rPr lang="ru-RU" sz="1600" kern="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Таблица № 6 не заполняется с отражением указанного факта в текстовой части раздела 5 «Прочие вопросы деятельности субъекта бюджетной отчетности» Пояснительной записки (ф. 0503160).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24926" y="6465096"/>
            <a:ext cx="2742842" cy="365125"/>
          </a:xfrm>
        </p:spPr>
        <p:txBody>
          <a:bodyPr/>
          <a:lstStyle/>
          <a:p>
            <a:pPr>
              <a:defRPr/>
            </a:pPr>
            <a:fld id="{47EA9584-6FC9-446B-89E9-C9D48C4D1663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609488" y="5238748"/>
            <a:ext cx="5114259" cy="150495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500" kern="0" dirty="0" smtClean="0">
                <a:solidFill>
                  <a:srgbClr val="FF0000"/>
                </a:solidFill>
                <a:latin typeface="Times New Roman" pitchFamily="18" charset="0"/>
              </a:rPr>
              <a:t>В </a:t>
            </a:r>
            <a:r>
              <a:rPr lang="ru-RU" sz="1500" kern="0" dirty="0">
                <a:solidFill>
                  <a:srgbClr val="FF0000"/>
                </a:solidFill>
                <a:latin typeface="Times New Roman" pitchFamily="18" charset="0"/>
              </a:rPr>
              <a:t>подсистеме учета и отчетности ГИИС «Электронный бюджет» одновременно с представлением текстовой части Пояснительной записки (ф. 0503160) </a:t>
            </a:r>
            <a:r>
              <a:rPr lang="ru-RU" sz="1500" kern="0" dirty="0" smtClean="0">
                <a:solidFill>
                  <a:srgbClr val="FF0000"/>
                </a:solidFill>
                <a:latin typeface="Times New Roman" pitchFamily="18" charset="0"/>
              </a:rPr>
              <a:t>осуществлять </a:t>
            </a:r>
            <a:r>
              <a:rPr lang="ru-RU" sz="1500" kern="0" dirty="0">
                <a:solidFill>
                  <a:srgbClr val="FF0000"/>
                </a:solidFill>
                <a:latin typeface="Times New Roman" pitchFamily="18" charset="0"/>
              </a:rPr>
              <a:t>загрузку в виде приложения к ней приказа о проведении инвентаризации при представлении отчетности за 2018 год не требуется!</a:t>
            </a: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5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500" dirty="0" smtClean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580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62386"/>
              </p:ext>
            </p:extLst>
          </p:nvPr>
        </p:nvGraphicFramePr>
        <p:xfrm>
          <a:off x="1616083" y="1035050"/>
          <a:ext cx="10069570" cy="3499503"/>
        </p:xfrm>
        <a:graphic>
          <a:graphicData uri="http://schemas.openxmlformats.org/drawingml/2006/table">
            <a:tbl>
              <a:tblPr/>
              <a:tblGrid>
                <a:gridCol w="1181718"/>
                <a:gridCol w="2086038"/>
                <a:gridCol w="1980625"/>
                <a:gridCol w="1975078"/>
                <a:gridCol w="2846111"/>
              </a:tblGrid>
              <a:tr h="31825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Дата проверки</a:t>
                      </a:r>
                    </a:p>
                  </a:txBody>
                  <a:tcPr marL="6632" marR="6632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Наименование контрольного органа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Тема проверки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Результаты проверки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Меры по результатам проверки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5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6632" marR="6632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6632" marR="6632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6632" marR="6632" marT="6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34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17.03.2018- 25.04.2018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6632" marR="6632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Счетная палата  Российской Федерации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Контрольное мероприятие "Проверка исполнения Федерального закона "О федеральном бюджете на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2017 год» и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бюджетной отчетности об исполнении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бюджета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за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2017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год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п. 1 раздела 1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Представления.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Нарушены требования подпункта 3 пункта 2 статьи 64 Налогового кодекса Российской Федерации в части предоставления отсрочки по уплате налога на добавленную стоимость  на товары (работы, услуги), реализуемые на территории Российской Федерации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Проведено служебное расследование по обстоятельствам предоставления отсрочки по уплате налога на добавленную стоимость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12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17.03.2018- 25.04.2018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6632" marR="6632" marT="6633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Счетная палата  Российской Федерации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Контрольное мероприятие "Проверка исполнения Федерального закона "О федеральном бюджете на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2017 год» и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бюджетной отчетности об исполнении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бюджета за 2017 год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п. 2 раздела 1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Представления</a:t>
                      </a:r>
                      <a:endParaRPr lang="ru-RU" sz="1000" b="0" i="0" u="none" strike="noStrike" dirty="0">
                        <a:effectLst/>
                        <a:latin typeface="Arial CYR"/>
                      </a:endParaRP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Уточнены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показатели сводной годовой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бюджетной отчетности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за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2017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год, в связи чем направлены уточненные формы сводной годовой бюджетной отчетности за </a:t>
                      </a:r>
                      <a:r>
                        <a:rPr lang="ru-RU" sz="1000" b="0" i="0" u="none" strike="noStrike" dirty="0" smtClean="0">
                          <a:effectLst/>
                          <a:latin typeface="Arial CYR"/>
                        </a:rPr>
                        <a:t>2017 </a:t>
                      </a:r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год</a:t>
                      </a:r>
                    </a:p>
                  </a:txBody>
                  <a:tcPr marL="6632" marR="6632" marT="66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" name="Заголовок 5"/>
          <p:cNvSpPr>
            <a:spLocks noGrp="1"/>
          </p:cNvSpPr>
          <p:nvPr>
            <p:ph type="title"/>
          </p:nvPr>
        </p:nvSpPr>
        <p:spPr>
          <a:xfrm>
            <a:off x="3380935" y="191268"/>
            <a:ext cx="859995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внешних контрольных мероприятий (Таблица № 7)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061885" y="4620278"/>
            <a:ext cx="9387165" cy="169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6" tIns="41468" rIns="82936" bIns="41468" anchor="ctr">
            <a:spAutoFit/>
          </a:bodyPr>
          <a:lstStyle/>
          <a:p>
            <a:pPr indent="414338"/>
            <a:r>
              <a:rPr lang="ru-RU" sz="2100" dirty="0"/>
              <a:t>…….. отражаются </a:t>
            </a:r>
            <a:r>
              <a:rPr lang="ru-RU" sz="2100" dirty="0">
                <a:solidFill>
                  <a:srgbClr val="000066"/>
                </a:solidFill>
              </a:rPr>
              <a:t>результаты контрольных мероприятий, </a:t>
            </a:r>
            <a:r>
              <a:rPr lang="ru-RU" sz="2100" dirty="0" smtClean="0">
                <a:solidFill>
                  <a:srgbClr val="000066"/>
                </a:solidFill>
              </a:rPr>
              <a:t>проведенных</a:t>
            </a:r>
          </a:p>
          <a:p>
            <a:pPr indent="414338"/>
            <a:r>
              <a:rPr lang="ru-RU" sz="2100" dirty="0" smtClean="0">
                <a:solidFill>
                  <a:srgbClr val="000066"/>
                </a:solidFill>
              </a:rPr>
              <a:t>Счетной </a:t>
            </a:r>
            <a:r>
              <a:rPr lang="ru-RU" sz="2100" dirty="0">
                <a:solidFill>
                  <a:srgbClr val="000066"/>
                </a:solidFill>
              </a:rPr>
              <a:t>палатой Российской Федерации</a:t>
            </a:r>
            <a:r>
              <a:rPr lang="en-US" sz="2100" dirty="0">
                <a:solidFill>
                  <a:srgbClr val="000066"/>
                </a:solidFill>
              </a:rPr>
              <a:t> </a:t>
            </a:r>
            <a:r>
              <a:rPr lang="en-US" sz="2100" dirty="0" smtClean="0">
                <a:solidFill>
                  <a:schemeClr val="accent1"/>
                </a:solidFill>
              </a:rPr>
              <a:t>(</a:t>
            </a:r>
            <a:r>
              <a:rPr lang="ru-RU" sz="2100" dirty="0" smtClean="0">
                <a:solidFill>
                  <a:schemeClr val="accent1"/>
                </a:solidFill>
              </a:rPr>
              <a:t>указанные в предписаниях и</a:t>
            </a:r>
          </a:p>
          <a:p>
            <a:pPr indent="414338"/>
            <a:r>
              <a:rPr lang="ru-RU" sz="2100" dirty="0" smtClean="0">
                <a:solidFill>
                  <a:schemeClr val="accent1"/>
                </a:solidFill>
              </a:rPr>
              <a:t>представлениях</a:t>
            </a:r>
            <a:r>
              <a:rPr lang="en-US" sz="2100" dirty="0" smtClean="0">
                <a:solidFill>
                  <a:schemeClr val="accent1"/>
                </a:solidFill>
              </a:rPr>
              <a:t>)</a:t>
            </a:r>
            <a:r>
              <a:rPr lang="ru-RU" sz="2100" dirty="0"/>
              <a:t>, в </a:t>
            </a:r>
            <a:r>
              <a:rPr lang="ru-RU" sz="2100" dirty="0" smtClean="0"/>
              <a:t>том числе в подведомственных получателях бюджетных</a:t>
            </a:r>
          </a:p>
          <a:p>
            <a:pPr indent="414338"/>
            <a:r>
              <a:rPr lang="ru-RU" sz="2100" dirty="0" smtClean="0"/>
              <a:t>средств, </a:t>
            </a:r>
            <a:r>
              <a:rPr lang="ru-RU" sz="2100" dirty="0"/>
              <a:t>и принятые по ним меры</a:t>
            </a:r>
            <a:r>
              <a:rPr lang="ru-RU" sz="2100" dirty="0" smtClean="0"/>
              <a:t>………</a:t>
            </a:r>
          </a:p>
          <a:p>
            <a:pPr indent="414338"/>
            <a:r>
              <a:rPr lang="ru-RU" sz="2100" b="1" u="sng" dirty="0" smtClean="0">
                <a:solidFill>
                  <a:srgbClr val="FF0000"/>
                </a:solidFill>
              </a:rPr>
              <a:t>Информация из Акта проверки отражению в Таблице № 7 НЕ ПОДЛЕЖИТ</a:t>
            </a:r>
            <a:endParaRPr lang="ru-RU" sz="21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6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022782" y="138375"/>
            <a:ext cx="7948915" cy="86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предприятий (ф. 0503161)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879246042"/>
              </p:ext>
            </p:extLst>
          </p:nvPr>
        </p:nvGraphicFramePr>
        <p:xfrm>
          <a:off x="125105" y="1735670"/>
          <a:ext cx="4486749" cy="4749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52336" y="6421935"/>
            <a:ext cx="27428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8</a:t>
            </a:fld>
            <a:endParaRPr lang="ru-RU" sz="1400" b="1"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29317"/>
              </p:ext>
            </p:extLst>
          </p:nvPr>
        </p:nvGraphicFramePr>
        <p:xfrm>
          <a:off x="4722396" y="1247780"/>
          <a:ext cx="7269428" cy="5172070"/>
        </p:xfrm>
        <a:graphic>
          <a:graphicData uri="http://schemas.openxmlformats.org/drawingml/2006/table">
            <a:tbl>
              <a:tblPr/>
              <a:tblGrid>
                <a:gridCol w="1147417"/>
                <a:gridCol w="1922168"/>
                <a:gridCol w="558998"/>
                <a:gridCol w="833728"/>
                <a:gridCol w="981453"/>
                <a:gridCol w="1825664"/>
              </a:tblGrid>
              <a:tr h="17003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Тип учреждения, </a:t>
                      </a:r>
                      <a:b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участника бюджетного процесса</a:t>
                      </a:r>
                    </a:p>
                  </a:txBody>
                  <a:tcPr marL="9031" marR="9031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строки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Причины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изменений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0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начало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конец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отчетного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периода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5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031" marR="9031" marT="786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031" marR="9031" marT="78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учреждения,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(стр.020 + стр.030 + стр.040):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казенные 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бюджетные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автономные учреждения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041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Участники бюджетного процесса (органы власти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их территориальные органы,  всего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14957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(стр.051 + стр.052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 стр.053):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1 014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1 001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бюджетополучателей уменьшилось в связи с оптимизацией сети территориальных органов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главные распорядители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распорядители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052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0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получатели бюджетных средств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053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917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Государственные (муниципальные) унитарные предприятия, всего: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060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9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из них  получатели бюджетных средств </a:t>
                      </a:r>
                      <a:b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по переданным полномочиям</a:t>
                      </a:r>
                    </a:p>
                  </a:txBody>
                  <a:tcPr marL="9031" marR="9031" marT="786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061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031" marR="9031" marT="78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</a:p>
                  </a:txBody>
                  <a:tcPr marL="9031" marR="9031" marT="786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630370" y="5898355"/>
            <a:ext cx="2991860" cy="80724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itchFamily="18" charset="0"/>
              </a:rPr>
              <a:t>Сведения ф. 0503161 формируются без учета филиалов</a:t>
            </a:r>
            <a:r>
              <a:rPr lang="ru-RU" sz="1600" kern="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/>
              </a:rPr>
              <a:t>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8342447" y="5818348"/>
            <a:ext cx="2348531" cy="967261"/>
          </a:xfrm>
          <a:prstGeom prst="wedgeEllipseCallout">
            <a:avLst>
              <a:gd name="adj1" fmla="val 6113"/>
              <a:gd name="adj2" fmla="val -664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стр. 053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указывается только количество территориальных органов</a:t>
            </a:r>
            <a:endParaRPr lang="ru-RU" sz="12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64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71380" y="6356354"/>
            <a:ext cx="2742843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3380934" y="191268"/>
            <a:ext cx="859995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Сведения о результатах деятельности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(ф.0503162)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961968" y="4295773"/>
            <a:ext cx="10898679" cy="59055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82936" tIns="41468" rIns="82936" bIns="41468"/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</a:rPr>
              <a:t>Сокращение в наименованиях показателей исполнения (графа 2) не 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</a:rPr>
              <a:t>допускается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0" marR="0" lvl="0" indent="0" algn="ctr" defTabSz="8739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132992"/>
              </p:ext>
            </p:extLst>
          </p:nvPr>
        </p:nvGraphicFramePr>
        <p:xfrm>
          <a:off x="1222183" y="1231591"/>
          <a:ext cx="10614913" cy="2397805"/>
        </p:xfrm>
        <a:graphic>
          <a:graphicData uri="http://schemas.openxmlformats.org/drawingml/2006/table">
            <a:tbl>
              <a:tblPr/>
              <a:tblGrid>
                <a:gridCol w="1915149"/>
                <a:gridCol w="3421551"/>
                <a:gridCol w="754272"/>
                <a:gridCol w="863586"/>
                <a:gridCol w="1246188"/>
                <a:gridCol w="982145"/>
                <a:gridCol w="1432022"/>
              </a:tblGrid>
              <a:tr h="6722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Код раздела, подраздела расходов по бюджетной классификации</a:t>
                      </a:r>
                    </a:p>
                  </a:txBody>
                  <a:tcPr marL="10347" marR="10347" marT="901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показателя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По плану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сумма, руб.</a:t>
                      </a:r>
                    </a:p>
                  </a:txBody>
                  <a:tcPr marL="10347" marR="10347" marT="90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xxx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0112 3940200000 000</a:t>
                      </a:r>
                    </a:p>
                  </a:txBody>
                  <a:tcPr marL="10347" marR="10347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научно-исследовательских работ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ЕД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4 015 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 </a:t>
                      </a:r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010 000 000,00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10347" marR="10347" marT="901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4 015 000 000,00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4 010 000 000,00  </a:t>
                      </a:r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347" marR="10347" marT="901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835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0347" marR="10347" marT="90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Итого расходов, предусмотренных </a:t>
                      </a:r>
                      <a:b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Сводной бюджетной росписью на </a:t>
                      </a:r>
                      <a:b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отчетный финансовый год</a:t>
                      </a:r>
                    </a:p>
                  </a:txBody>
                  <a:tcPr marL="10347" marR="10347" marT="901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147 487 591 300,00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146 314 578 986,16</a:t>
                      </a:r>
                    </a:p>
                  </a:txBody>
                  <a:tcPr marL="10347" marR="10347" marT="90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590300" y="5159377"/>
            <a:ext cx="11248484" cy="869949"/>
          </a:xfrm>
        </p:spPr>
        <p:txBody>
          <a:bodyPr/>
          <a:lstStyle/>
          <a:p>
            <a:pPr indent="0" algn="just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отсутствии в ведомственной структуре ГРБС казенных учреждений, до которых в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2018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году доводилось государственное задание Сведения (ф. 0503162) формируются в ПУиО ЭБ в статусе «Показатели отсутствуют»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32211</TotalTime>
  <Words>3375</Words>
  <Application>Microsoft Office PowerPoint</Application>
  <PresentationFormat>Произвольный</PresentationFormat>
  <Paragraphs>725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Сведения об исполнении текстовых статей закона (решения) о бюджете (Таблица № 3) </vt:lpstr>
      <vt:lpstr>Сведения о результатах мероприятий внутреннего государственного (муниципального) финансового контроля (Таблица № 5) </vt:lpstr>
      <vt:lpstr>Презентация PowerPoint</vt:lpstr>
      <vt:lpstr>Сведения о результатах внешних контрольных мероприятий (Таблица № 7) </vt:lpstr>
      <vt:lpstr>Презентация PowerPoint</vt:lpstr>
      <vt:lpstr>Сведения о результатах деятельности (ф.0503162)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Дополнительно подлежит отражению  в Пояснительной записке (ф. 0503160)</vt:lpstr>
      <vt:lpstr>Дополнительно подлежит отражению  в Пояснительной записке (ф. 0503760)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Дёгтев Андрей Александрович</cp:lastModifiedBy>
  <cp:revision>1214</cp:revision>
  <cp:lastPrinted>2019-01-21T13:21:55Z</cp:lastPrinted>
  <dcterms:created xsi:type="dcterms:W3CDTF">2015-03-03T16:27:21Z</dcterms:created>
  <dcterms:modified xsi:type="dcterms:W3CDTF">2019-01-21T19:19:47Z</dcterms:modified>
</cp:coreProperties>
</file>