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75" r:id="rId2"/>
    <p:sldId id="679" r:id="rId3"/>
    <p:sldId id="414" r:id="rId4"/>
    <p:sldId id="618" r:id="rId5"/>
    <p:sldId id="535" r:id="rId6"/>
    <p:sldId id="726" r:id="rId7"/>
    <p:sldId id="740" r:id="rId8"/>
    <p:sldId id="611" r:id="rId9"/>
    <p:sldId id="724" r:id="rId10"/>
    <p:sldId id="741" r:id="rId11"/>
    <p:sldId id="742" r:id="rId12"/>
    <p:sldId id="743" r:id="rId13"/>
    <p:sldId id="746" r:id="rId14"/>
    <p:sldId id="810" r:id="rId15"/>
    <p:sldId id="811" r:id="rId16"/>
    <p:sldId id="812" r:id="rId17"/>
    <p:sldId id="813" r:id="rId18"/>
    <p:sldId id="814" r:id="rId19"/>
    <p:sldId id="815" r:id="rId20"/>
    <p:sldId id="816" r:id="rId21"/>
    <p:sldId id="750" r:id="rId22"/>
    <p:sldId id="819" r:id="rId23"/>
    <p:sldId id="820" r:id="rId24"/>
    <p:sldId id="821" r:id="rId25"/>
    <p:sldId id="817" r:id="rId26"/>
    <p:sldId id="794" r:id="rId27"/>
    <p:sldId id="795" r:id="rId28"/>
    <p:sldId id="768" r:id="rId29"/>
    <p:sldId id="769" r:id="rId30"/>
    <p:sldId id="782" r:id="rId31"/>
    <p:sldId id="783" r:id="rId32"/>
    <p:sldId id="784" r:id="rId33"/>
    <p:sldId id="823" r:id="rId34"/>
    <p:sldId id="824" r:id="rId35"/>
    <p:sldId id="825" r:id="rId36"/>
    <p:sldId id="826" r:id="rId37"/>
    <p:sldId id="822" r:id="rId38"/>
    <p:sldId id="802" r:id="rId39"/>
    <p:sldId id="803" r:id="rId40"/>
    <p:sldId id="804" r:id="rId41"/>
    <p:sldId id="805" r:id="rId42"/>
    <p:sldId id="806" r:id="rId43"/>
    <p:sldId id="807" r:id="rId44"/>
    <p:sldId id="808" r:id="rId45"/>
    <p:sldId id="809" r:id="rId46"/>
    <p:sldId id="693" r:id="rId47"/>
    <p:sldId id="793" r:id="rId48"/>
    <p:sldId id="601" r:id="rId4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375"/>
            <p14:sldId id="679"/>
            <p14:sldId id="414"/>
            <p14:sldId id="618"/>
            <p14:sldId id="535"/>
            <p14:sldId id="726"/>
            <p14:sldId id="740"/>
            <p14:sldId id="611"/>
            <p14:sldId id="724"/>
            <p14:sldId id="741"/>
            <p14:sldId id="742"/>
            <p14:sldId id="743"/>
            <p14:sldId id="746"/>
            <p14:sldId id="810"/>
            <p14:sldId id="811"/>
            <p14:sldId id="812"/>
            <p14:sldId id="813"/>
            <p14:sldId id="814"/>
            <p14:sldId id="815"/>
            <p14:sldId id="816"/>
            <p14:sldId id="750"/>
            <p14:sldId id="819"/>
            <p14:sldId id="820"/>
            <p14:sldId id="821"/>
            <p14:sldId id="817"/>
            <p14:sldId id="794"/>
            <p14:sldId id="795"/>
            <p14:sldId id="768"/>
            <p14:sldId id="769"/>
            <p14:sldId id="782"/>
            <p14:sldId id="783"/>
            <p14:sldId id="784"/>
            <p14:sldId id="823"/>
            <p14:sldId id="824"/>
            <p14:sldId id="825"/>
            <p14:sldId id="826"/>
            <p14:sldId id="822"/>
            <p14:sldId id="802"/>
            <p14:sldId id="803"/>
            <p14:sldId id="804"/>
            <p14:sldId id="805"/>
            <p14:sldId id="806"/>
            <p14:sldId id="807"/>
            <p14:sldId id="808"/>
            <p14:sldId id="809"/>
            <p14:sldId id="693"/>
            <p14:sldId id="793"/>
            <p14:sldId id="6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44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orient="horz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3E"/>
    <a:srgbClr val="C79023"/>
    <a:srgbClr val="FF99CC"/>
    <a:srgbClr val="FF9999"/>
    <a:srgbClr val="66FFFF"/>
    <a:srgbClr val="DEAA46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40" autoAdjust="0"/>
    <p:restoredTop sz="94419" autoAdjust="0"/>
  </p:normalViewPr>
  <p:slideViewPr>
    <p:cSldViewPr snapToGrid="0" snapToObjects="1" showGuides="1">
      <p:cViewPr varScale="1">
        <p:scale>
          <a:sx n="104" d="100"/>
          <a:sy n="104" d="100"/>
        </p:scale>
        <p:origin x="1024" y="192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27"/>
        <p:guide pos="2160"/>
        <p:guide orient="horz" pos="3144"/>
        <p:guide pos="2141"/>
        <p:guide orient="horz" pos="311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notesMaster" Target="notesMasters/notesMaster1.xml"/><Relationship Id="rId51" Type="http://schemas.openxmlformats.org/officeDocument/2006/relationships/handoutMaster" Target="handoutMasters/handoutMaster1.xml"/><Relationship Id="rId52" Type="http://schemas.openxmlformats.org/officeDocument/2006/relationships/commentAuthors" Target="commentAuthors.xml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034CA5-3618-9348-B9F9-2AE38A781312}" type="doc">
      <dgm:prSet loTypeId="urn:microsoft.com/office/officeart/2005/8/layout/hierarchy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E16DE2-8AB5-8E40-80B8-5DA6AC52F873}">
      <dgm:prSet phldrT="[Текст]"/>
      <dgm:spPr/>
      <dgm:t>
        <a:bodyPr/>
        <a:lstStyle/>
        <a:p>
          <a:r>
            <a:rPr lang="ru-RU" b="1" dirty="0" smtClean="0"/>
            <a:t>Активы и обязательства</a:t>
          </a:r>
          <a:endParaRPr lang="ru-RU" b="1" dirty="0"/>
        </a:p>
      </dgm:t>
    </dgm:pt>
    <dgm:pt modelId="{C823207B-4C6A-D040-8032-05C2200A37B0}" type="parTrans" cxnId="{AF1E8DBC-36B8-2343-A50D-99AAEBA579C2}">
      <dgm:prSet/>
      <dgm:spPr/>
      <dgm:t>
        <a:bodyPr/>
        <a:lstStyle/>
        <a:p>
          <a:endParaRPr lang="ru-RU"/>
        </a:p>
      </dgm:t>
    </dgm:pt>
    <dgm:pt modelId="{D26128BE-D9E5-8B47-9C90-91FB03F16889}" type="sibTrans" cxnId="{AF1E8DBC-36B8-2343-A50D-99AAEBA579C2}">
      <dgm:prSet/>
      <dgm:spPr/>
      <dgm:t>
        <a:bodyPr/>
        <a:lstStyle/>
        <a:p>
          <a:endParaRPr lang="ru-RU"/>
        </a:p>
      </dgm:t>
    </dgm:pt>
    <dgm:pt modelId="{AEA1DD18-3FF1-844D-AB62-E41D50E023B0}">
      <dgm:prSet phldrT="[Текст]"/>
      <dgm:spPr/>
      <dgm:t>
        <a:bodyPr/>
        <a:lstStyle/>
        <a:p>
          <a:r>
            <a:rPr lang="ru-RU" b="1" dirty="0" smtClean="0"/>
            <a:t>Долгосрочные (</a:t>
          </a:r>
          <a:r>
            <a:rPr lang="ru-RU" b="1" dirty="0" err="1" smtClean="0"/>
            <a:t>внеоборотные</a:t>
          </a:r>
          <a:r>
            <a:rPr lang="ru-RU" b="1" dirty="0" smtClean="0"/>
            <a:t>)</a:t>
          </a:r>
          <a:endParaRPr lang="ru-RU" b="1" dirty="0"/>
        </a:p>
      </dgm:t>
    </dgm:pt>
    <dgm:pt modelId="{D6841601-B044-D044-99FE-90A3F8F53C48}" type="parTrans" cxnId="{5FD3B514-7786-1148-97E9-D6568A3954AF}">
      <dgm:prSet/>
      <dgm:spPr/>
      <dgm:t>
        <a:bodyPr/>
        <a:lstStyle/>
        <a:p>
          <a:endParaRPr lang="ru-RU"/>
        </a:p>
      </dgm:t>
    </dgm:pt>
    <dgm:pt modelId="{4F36D9C0-8D1B-494E-B601-3B83F98C04C2}" type="sibTrans" cxnId="{5FD3B514-7786-1148-97E9-D6568A3954AF}">
      <dgm:prSet/>
      <dgm:spPr/>
      <dgm:t>
        <a:bodyPr/>
        <a:lstStyle/>
        <a:p>
          <a:endParaRPr lang="ru-RU"/>
        </a:p>
      </dgm:t>
    </dgm:pt>
    <dgm:pt modelId="{5C8E6F7C-CF63-C544-8C0B-15A9D52BA3B3}">
      <dgm:prSet phldrT="[Текст]"/>
      <dgm:spPr/>
      <dgm:t>
        <a:bodyPr/>
        <a:lstStyle/>
        <a:p>
          <a:r>
            <a:rPr lang="ru-RU" b="1" dirty="0" smtClean="0"/>
            <a:t>Краткосрочные (оборотные)</a:t>
          </a:r>
          <a:endParaRPr lang="ru-RU" b="1" dirty="0"/>
        </a:p>
      </dgm:t>
    </dgm:pt>
    <dgm:pt modelId="{55F1A326-4CB6-9D46-BA97-17782CA6841E}" type="parTrans" cxnId="{8FDA083B-3A3D-AC47-8323-9C5E00A19D97}">
      <dgm:prSet/>
      <dgm:spPr/>
      <dgm:t>
        <a:bodyPr/>
        <a:lstStyle/>
        <a:p>
          <a:endParaRPr lang="ru-RU"/>
        </a:p>
      </dgm:t>
    </dgm:pt>
    <dgm:pt modelId="{7D6E3A08-E446-474B-BE86-DBBE7399A624}" type="sibTrans" cxnId="{8FDA083B-3A3D-AC47-8323-9C5E00A19D97}">
      <dgm:prSet/>
      <dgm:spPr/>
      <dgm:t>
        <a:bodyPr/>
        <a:lstStyle/>
        <a:p>
          <a:endParaRPr lang="ru-RU"/>
        </a:p>
      </dgm:t>
    </dgm:pt>
    <dgm:pt modelId="{75C1C120-823E-C54D-AEE4-C1F6B9639F6E}" type="pres">
      <dgm:prSet presAssocID="{A7034CA5-3618-9348-B9F9-2AE38A78131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DA5A34F-1E04-4642-A17E-93517F684D24}" type="pres">
      <dgm:prSet presAssocID="{8BE16DE2-8AB5-8E40-80B8-5DA6AC52F873}" presName="hierRoot1" presStyleCnt="0"/>
      <dgm:spPr/>
    </dgm:pt>
    <dgm:pt modelId="{3ACE2E3C-379B-124A-A77B-6F950191EF38}" type="pres">
      <dgm:prSet presAssocID="{8BE16DE2-8AB5-8E40-80B8-5DA6AC52F873}" presName="composite" presStyleCnt="0"/>
      <dgm:spPr/>
    </dgm:pt>
    <dgm:pt modelId="{9BC40185-8F6D-F649-A48F-2313B8400FFA}" type="pres">
      <dgm:prSet presAssocID="{8BE16DE2-8AB5-8E40-80B8-5DA6AC52F873}" presName="background" presStyleLbl="node0" presStyleIdx="0" presStyleCnt="1"/>
      <dgm:spPr>
        <a:gradFill rotWithShape="0">
          <a:gsLst>
            <a:gs pos="0">
              <a:srgbClr val="92D050"/>
            </a:gs>
            <a:gs pos="100000">
              <a:srgbClr val="00B050"/>
            </a:gs>
          </a:gsLst>
        </a:gradFill>
      </dgm:spPr>
    </dgm:pt>
    <dgm:pt modelId="{DB023CFC-D2AB-D549-9519-363856CEB9DC}" type="pres">
      <dgm:prSet presAssocID="{8BE16DE2-8AB5-8E40-80B8-5DA6AC52F87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19C9CD-A547-4843-A0BC-5133A68D7BE1}" type="pres">
      <dgm:prSet presAssocID="{8BE16DE2-8AB5-8E40-80B8-5DA6AC52F873}" presName="hierChild2" presStyleCnt="0"/>
      <dgm:spPr/>
    </dgm:pt>
    <dgm:pt modelId="{7822CDC5-B291-D74F-92E6-5E57B7A8B800}" type="pres">
      <dgm:prSet presAssocID="{D6841601-B044-D044-99FE-90A3F8F53C4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EDD40E7C-A46C-8C4D-BAF0-61969CC9B308}" type="pres">
      <dgm:prSet presAssocID="{AEA1DD18-3FF1-844D-AB62-E41D50E023B0}" presName="hierRoot2" presStyleCnt="0"/>
      <dgm:spPr/>
    </dgm:pt>
    <dgm:pt modelId="{1CDB9D59-1E07-9C44-A90C-0A532F0D5EB7}" type="pres">
      <dgm:prSet presAssocID="{AEA1DD18-3FF1-844D-AB62-E41D50E023B0}" presName="composite2" presStyleCnt="0"/>
      <dgm:spPr/>
    </dgm:pt>
    <dgm:pt modelId="{22900F30-CBDA-6344-B825-1B0A29FE2B5A}" type="pres">
      <dgm:prSet presAssocID="{AEA1DD18-3FF1-844D-AB62-E41D50E023B0}" presName="background2" presStyleLbl="node2" presStyleIdx="0" presStyleCnt="2"/>
      <dgm:spPr>
        <a:gradFill rotWithShape="0">
          <a:gsLst>
            <a:gs pos="0">
              <a:srgbClr val="92D050"/>
            </a:gs>
            <a:gs pos="100000">
              <a:srgbClr val="00B050"/>
            </a:gs>
          </a:gsLst>
        </a:gradFill>
      </dgm:spPr>
    </dgm:pt>
    <dgm:pt modelId="{350B1CD2-5B64-1F46-B411-54DA53B3145C}" type="pres">
      <dgm:prSet presAssocID="{AEA1DD18-3FF1-844D-AB62-E41D50E023B0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F3E311-29D8-574B-8C6A-29CA13FE4833}" type="pres">
      <dgm:prSet presAssocID="{AEA1DD18-3FF1-844D-AB62-E41D50E023B0}" presName="hierChild3" presStyleCnt="0"/>
      <dgm:spPr/>
    </dgm:pt>
    <dgm:pt modelId="{DA27DF47-F3D1-C647-B85C-4413379AC944}" type="pres">
      <dgm:prSet presAssocID="{55F1A326-4CB6-9D46-BA97-17782CA6841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F79F64CF-D517-F44A-A166-93F7FB178B5B}" type="pres">
      <dgm:prSet presAssocID="{5C8E6F7C-CF63-C544-8C0B-15A9D52BA3B3}" presName="hierRoot2" presStyleCnt="0"/>
      <dgm:spPr/>
    </dgm:pt>
    <dgm:pt modelId="{61BC154E-D147-5F4E-90A2-ADD788469AB2}" type="pres">
      <dgm:prSet presAssocID="{5C8E6F7C-CF63-C544-8C0B-15A9D52BA3B3}" presName="composite2" presStyleCnt="0"/>
      <dgm:spPr/>
    </dgm:pt>
    <dgm:pt modelId="{FB58F1B8-9938-844B-87BF-1BA431701F39}" type="pres">
      <dgm:prSet presAssocID="{5C8E6F7C-CF63-C544-8C0B-15A9D52BA3B3}" presName="background2" presStyleLbl="node2" presStyleIdx="1" presStyleCnt="2"/>
      <dgm:spPr>
        <a:gradFill rotWithShape="0">
          <a:gsLst>
            <a:gs pos="0">
              <a:srgbClr val="92D050"/>
            </a:gs>
            <a:gs pos="100000">
              <a:srgbClr val="00B050"/>
            </a:gs>
          </a:gsLst>
        </a:gradFill>
      </dgm:spPr>
    </dgm:pt>
    <dgm:pt modelId="{3B5DA233-788E-2847-86E1-6D96519136D3}" type="pres">
      <dgm:prSet presAssocID="{5C8E6F7C-CF63-C544-8C0B-15A9D52BA3B3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B0BA19-8719-8048-8B6B-E92F1D5A9051}" type="pres">
      <dgm:prSet presAssocID="{5C8E6F7C-CF63-C544-8C0B-15A9D52BA3B3}" presName="hierChild3" presStyleCnt="0"/>
      <dgm:spPr/>
    </dgm:pt>
  </dgm:ptLst>
  <dgm:cxnLst>
    <dgm:cxn modelId="{5FD3B514-7786-1148-97E9-D6568A3954AF}" srcId="{8BE16DE2-8AB5-8E40-80B8-5DA6AC52F873}" destId="{AEA1DD18-3FF1-844D-AB62-E41D50E023B0}" srcOrd="0" destOrd="0" parTransId="{D6841601-B044-D044-99FE-90A3F8F53C48}" sibTransId="{4F36D9C0-8D1B-494E-B601-3B83F98C04C2}"/>
    <dgm:cxn modelId="{AF1E8DBC-36B8-2343-A50D-99AAEBA579C2}" srcId="{A7034CA5-3618-9348-B9F9-2AE38A781312}" destId="{8BE16DE2-8AB5-8E40-80B8-5DA6AC52F873}" srcOrd="0" destOrd="0" parTransId="{C823207B-4C6A-D040-8032-05C2200A37B0}" sibTransId="{D26128BE-D9E5-8B47-9C90-91FB03F16889}"/>
    <dgm:cxn modelId="{1B6ABDAD-1C3B-144C-949E-32A14983AED5}" type="presOf" srcId="{5C8E6F7C-CF63-C544-8C0B-15A9D52BA3B3}" destId="{3B5DA233-788E-2847-86E1-6D96519136D3}" srcOrd="0" destOrd="0" presId="urn:microsoft.com/office/officeart/2005/8/layout/hierarchy1"/>
    <dgm:cxn modelId="{C4F8704C-3289-7943-8B98-850B2FA356FB}" type="presOf" srcId="{A7034CA5-3618-9348-B9F9-2AE38A781312}" destId="{75C1C120-823E-C54D-AEE4-C1F6B9639F6E}" srcOrd="0" destOrd="0" presId="urn:microsoft.com/office/officeart/2005/8/layout/hierarchy1"/>
    <dgm:cxn modelId="{D5C5B350-FFCB-C24A-AD77-A80382890E9D}" type="presOf" srcId="{55F1A326-4CB6-9D46-BA97-17782CA6841E}" destId="{DA27DF47-F3D1-C647-B85C-4413379AC944}" srcOrd="0" destOrd="0" presId="urn:microsoft.com/office/officeart/2005/8/layout/hierarchy1"/>
    <dgm:cxn modelId="{0AEAD288-1567-AD41-977A-3FBB1119AD9E}" type="presOf" srcId="{AEA1DD18-3FF1-844D-AB62-E41D50E023B0}" destId="{350B1CD2-5B64-1F46-B411-54DA53B3145C}" srcOrd="0" destOrd="0" presId="urn:microsoft.com/office/officeart/2005/8/layout/hierarchy1"/>
    <dgm:cxn modelId="{32F8B328-7C30-8246-819D-2058F654CE19}" type="presOf" srcId="{D6841601-B044-D044-99FE-90A3F8F53C48}" destId="{7822CDC5-B291-D74F-92E6-5E57B7A8B800}" srcOrd="0" destOrd="0" presId="urn:microsoft.com/office/officeart/2005/8/layout/hierarchy1"/>
    <dgm:cxn modelId="{370A4EEE-D1EF-8044-BE5C-8894BA07DF79}" type="presOf" srcId="{8BE16DE2-8AB5-8E40-80B8-5DA6AC52F873}" destId="{DB023CFC-D2AB-D549-9519-363856CEB9DC}" srcOrd="0" destOrd="0" presId="urn:microsoft.com/office/officeart/2005/8/layout/hierarchy1"/>
    <dgm:cxn modelId="{8FDA083B-3A3D-AC47-8323-9C5E00A19D97}" srcId="{8BE16DE2-8AB5-8E40-80B8-5DA6AC52F873}" destId="{5C8E6F7C-CF63-C544-8C0B-15A9D52BA3B3}" srcOrd="1" destOrd="0" parTransId="{55F1A326-4CB6-9D46-BA97-17782CA6841E}" sibTransId="{7D6E3A08-E446-474B-BE86-DBBE7399A624}"/>
    <dgm:cxn modelId="{ABEF2DBB-B9F4-B84E-93F5-01F2EB430D70}" type="presParOf" srcId="{75C1C120-823E-C54D-AEE4-C1F6B9639F6E}" destId="{ADA5A34F-1E04-4642-A17E-93517F684D24}" srcOrd="0" destOrd="0" presId="urn:microsoft.com/office/officeart/2005/8/layout/hierarchy1"/>
    <dgm:cxn modelId="{B1726245-2388-1248-B7E0-DB9BA1D6B4E3}" type="presParOf" srcId="{ADA5A34F-1E04-4642-A17E-93517F684D24}" destId="{3ACE2E3C-379B-124A-A77B-6F950191EF38}" srcOrd="0" destOrd="0" presId="urn:microsoft.com/office/officeart/2005/8/layout/hierarchy1"/>
    <dgm:cxn modelId="{6E3479C4-FC88-1649-8E07-73836292CC35}" type="presParOf" srcId="{3ACE2E3C-379B-124A-A77B-6F950191EF38}" destId="{9BC40185-8F6D-F649-A48F-2313B8400FFA}" srcOrd="0" destOrd="0" presId="urn:microsoft.com/office/officeart/2005/8/layout/hierarchy1"/>
    <dgm:cxn modelId="{385683C0-5910-4E40-9B69-86FD80DD09CC}" type="presParOf" srcId="{3ACE2E3C-379B-124A-A77B-6F950191EF38}" destId="{DB023CFC-D2AB-D549-9519-363856CEB9DC}" srcOrd="1" destOrd="0" presId="urn:microsoft.com/office/officeart/2005/8/layout/hierarchy1"/>
    <dgm:cxn modelId="{E34F8D74-0BD3-7749-B641-5B53576A9C1C}" type="presParOf" srcId="{ADA5A34F-1E04-4642-A17E-93517F684D24}" destId="{4119C9CD-A547-4843-A0BC-5133A68D7BE1}" srcOrd="1" destOrd="0" presId="urn:microsoft.com/office/officeart/2005/8/layout/hierarchy1"/>
    <dgm:cxn modelId="{08FD2B6E-F887-E14B-9A44-2CDA151D8D2A}" type="presParOf" srcId="{4119C9CD-A547-4843-A0BC-5133A68D7BE1}" destId="{7822CDC5-B291-D74F-92E6-5E57B7A8B800}" srcOrd="0" destOrd="0" presId="urn:microsoft.com/office/officeart/2005/8/layout/hierarchy1"/>
    <dgm:cxn modelId="{E51A845B-3498-1047-A0BA-AA24DE0B6DD9}" type="presParOf" srcId="{4119C9CD-A547-4843-A0BC-5133A68D7BE1}" destId="{EDD40E7C-A46C-8C4D-BAF0-61969CC9B308}" srcOrd="1" destOrd="0" presId="urn:microsoft.com/office/officeart/2005/8/layout/hierarchy1"/>
    <dgm:cxn modelId="{8E569B2E-7434-5845-B42E-47AC4B095454}" type="presParOf" srcId="{EDD40E7C-A46C-8C4D-BAF0-61969CC9B308}" destId="{1CDB9D59-1E07-9C44-A90C-0A532F0D5EB7}" srcOrd="0" destOrd="0" presId="urn:microsoft.com/office/officeart/2005/8/layout/hierarchy1"/>
    <dgm:cxn modelId="{ABE9B539-4BBE-D146-BEDF-6F867623E6BF}" type="presParOf" srcId="{1CDB9D59-1E07-9C44-A90C-0A532F0D5EB7}" destId="{22900F30-CBDA-6344-B825-1B0A29FE2B5A}" srcOrd="0" destOrd="0" presId="urn:microsoft.com/office/officeart/2005/8/layout/hierarchy1"/>
    <dgm:cxn modelId="{6D5645EF-83CC-F74A-92BC-CB77EFA25BF6}" type="presParOf" srcId="{1CDB9D59-1E07-9C44-A90C-0A532F0D5EB7}" destId="{350B1CD2-5B64-1F46-B411-54DA53B3145C}" srcOrd="1" destOrd="0" presId="urn:microsoft.com/office/officeart/2005/8/layout/hierarchy1"/>
    <dgm:cxn modelId="{C9DA29F5-A640-024E-B953-67A82C4E6C68}" type="presParOf" srcId="{EDD40E7C-A46C-8C4D-BAF0-61969CC9B308}" destId="{75F3E311-29D8-574B-8C6A-29CA13FE4833}" srcOrd="1" destOrd="0" presId="urn:microsoft.com/office/officeart/2005/8/layout/hierarchy1"/>
    <dgm:cxn modelId="{06B132C9-BCC2-224A-880D-614315C979EA}" type="presParOf" srcId="{4119C9CD-A547-4843-A0BC-5133A68D7BE1}" destId="{DA27DF47-F3D1-C647-B85C-4413379AC944}" srcOrd="2" destOrd="0" presId="urn:microsoft.com/office/officeart/2005/8/layout/hierarchy1"/>
    <dgm:cxn modelId="{9419E94D-9D72-7D4F-B892-3095DBAD20BE}" type="presParOf" srcId="{4119C9CD-A547-4843-A0BC-5133A68D7BE1}" destId="{F79F64CF-D517-F44A-A166-93F7FB178B5B}" srcOrd="3" destOrd="0" presId="urn:microsoft.com/office/officeart/2005/8/layout/hierarchy1"/>
    <dgm:cxn modelId="{6558D4A5-ECE2-A943-BB99-24ACB383CDBF}" type="presParOf" srcId="{F79F64CF-D517-F44A-A166-93F7FB178B5B}" destId="{61BC154E-D147-5F4E-90A2-ADD788469AB2}" srcOrd="0" destOrd="0" presId="urn:microsoft.com/office/officeart/2005/8/layout/hierarchy1"/>
    <dgm:cxn modelId="{F6D863BB-D060-AE48-B7D9-778A2C0724DA}" type="presParOf" srcId="{61BC154E-D147-5F4E-90A2-ADD788469AB2}" destId="{FB58F1B8-9938-844B-87BF-1BA431701F39}" srcOrd="0" destOrd="0" presId="urn:microsoft.com/office/officeart/2005/8/layout/hierarchy1"/>
    <dgm:cxn modelId="{6E2B3E64-2354-FB45-A53D-78FB42A40FBA}" type="presParOf" srcId="{61BC154E-D147-5F4E-90A2-ADD788469AB2}" destId="{3B5DA233-788E-2847-86E1-6D96519136D3}" srcOrd="1" destOrd="0" presId="urn:microsoft.com/office/officeart/2005/8/layout/hierarchy1"/>
    <dgm:cxn modelId="{2752BCDE-E36B-1141-B6C1-AF0701FB3A25}" type="presParOf" srcId="{F79F64CF-D517-F44A-A166-93F7FB178B5B}" destId="{79B0BA19-8719-8048-8B6B-E92F1D5A905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01F178-1187-A54A-AC13-BF2A8DB0345B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7D5AC1-B2B4-4144-96F1-18A222A8EE71}">
      <dgm:prSet phldrT="[Текст]"/>
      <dgm:spPr>
        <a:gradFill rotWithShape="0">
          <a:gsLst>
            <a:gs pos="0">
              <a:srgbClr val="92D050">
                <a:alpha val="50000"/>
              </a:srgbClr>
            </a:gs>
            <a:gs pos="100000">
              <a:srgbClr val="00B050">
                <a:alpha val="50000"/>
              </a:srgbClr>
            </a:gs>
          </a:gsLst>
        </a:gra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Краткосрочный актив</a:t>
          </a:r>
          <a:endParaRPr lang="ru-RU" b="1" dirty="0">
            <a:solidFill>
              <a:srgbClr val="002060"/>
            </a:solidFill>
          </a:endParaRPr>
        </a:p>
      </dgm:t>
    </dgm:pt>
    <dgm:pt modelId="{91CB0D9B-FFED-B44B-8360-EC85D0CF814A}" type="parTrans" cxnId="{5FCAAA37-3999-A34B-BAA9-7C0ADA35D75E}">
      <dgm:prSet/>
      <dgm:spPr/>
      <dgm:t>
        <a:bodyPr/>
        <a:lstStyle/>
        <a:p>
          <a:endParaRPr lang="ru-RU"/>
        </a:p>
      </dgm:t>
    </dgm:pt>
    <dgm:pt modelId="{7F13B405-0BF3-4E45-B1E0-F39E7474C59C}" type="sibTrans" cxnId="{5FCAAA37-3999-A34B-BAA9-7C0ADA35D75E}">
      <dgm:prSet/>
      <dgm:spPr/>
      <dgm:t>
        <a:bodyPr/>
        <a:lstStyle/>
        <a:p>
          <a:endParaRPr lang="ru-RU"/>
        </a:p>
      </dgm:t>
    </dgm:pt>
    <dgm:pt modelId="{D654A910-7263-B745-B95E-7C14C2928B5D}">
      <dgm:prSet phldrT="[Текст]" custT="1"/>
      <dgm:spPr>
        <a:solidFill>
          <a:srgbClr val="92D050">
            <a:alpha val="50000"/>
          </a:srgbClr>
        </a:solidFill>
        <a:effectLst>
          <a:softEdge rad="6350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600" b="1" dirty="0" smtClean="0">
              <a:solidFill>
                <a:srgbClr val="002060"/>
              </a:solidFill>
            </a:rPr>
            <a:t>актив предназначен для потребления, передачи (продажи) или обращения в денежные средства (иные активы) в течение </a:t>
          </a:r>
          <a:r>
            <a:rPr lang="ru-RU" sz="2600" b="1" dirty="0" smtClean="0">
              <a:solidFill>
                <a:srgbClr val="C00000"/>
              </a:solidFill>
            </a:rPr>
            <a:t>12 месяцев </a:t>
          </a:r>
          <a:r>
            <a:rPr lang="ru-RU" sz="2600" b="1" dirty="0" smtClean="0">
              <a:solidFill>
                <a:srgbClr val="002060"/>
              </a:solidFill>
            </a:rPr>
            <a:t>после отчетной даты</a:t>
          </a:r>
          <a:endParaRPr lang="ru-RU" sz="2600" b="1" dirty="0">
            <a:solidFill>
              <a:srgbClr val="002060"/>
            </a:solidFill>
          </a:endParaRPr>
        </a:p>
      </dgm:t>
    </dgm:pt>
    <dgm:pt modelId="{90CBA154-2E0B-6745-B316-A9DDB0E61831}" type="parTrans" cxnId="{AA35FAD5-F909-3542-9393-AF8A1B8EFE86}">
      <dgm:prSet/>
      <dgm:spPr/>
      <dgm:t>
        <a:bodyPr/>
        <a:lstStyle/>
        <a:p>
          <a:endParaRPr lang="ru-RU"/>
        </a:p>
      </dgm:t>
    </dgm:pt>
    <dgm:pt modelId="{3C5EA7B8-EB31-BC46-B939-EE76DFEC24BD}" type="sibTrans" cxnId="{AA35FAD5-F909-3542-9393-AF8A1B8EFE86}">
      <dgm:prSet/>
      <dgm:spPr/>
      <dgm:t>
        <a:bodyPr/>
        <a:lstStyle/>
        <a:p>
          <a:endParaRPr lang="ru-RU"/>
        </a:p>
      </dgm:t>
    </dgm:pt>
    <dgm:pt modelId="{838D827A-3B34-8145-B7BB-3A4FEA03FA53}">
      <dgm:prSet phldrT="[Текст]" custT="1"/>
      <dgm:spPr>
        <a:solidFill>
          <a:srgbClr val="92D050">
            <a:alpha val="50000"/>
          </a:srgbClr>
        </a:solidFill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600" b="1" dirty="0" smtClean="0">
              <a:solidFill>
                <a:srgbClr val="002060"/>
              </a:solidFill>
            </a:rPr>
            <a:t>актив представляет собой финансовый актив, классифицируемый в соответствии с НПА как краткосрочный актив</a:t>
          </a:r>
          <a:endParaRPr lang="ru-RU" sz="2600" b="1" dirty="0">
            <a:solidFill>
              <a:srgbClr val="002060"/>
            </a:solidFill>
          </a:endParaRPr>
        </a:p>
      </dgm:t>
    </dgm:pt>
    <dgm:pt modelId="{390B6CEA-4846-4E41-AF35-59224E2AFA84}" type="parTrans" cxnId="{A7ED528B-7B12-294F-8654-CFB48EA3AC27}">
      <dgm:prSet/>
      <dgm:spPr/>
      <dgm:t>
        <a:bodyPr/>
        <a:lstStyle/>
        <a:p>
          <a:endParaRPr lang="ru-RU"/>
        </a:p>
      </dgm:t>
    </dgm:pt>
    <dgm:pt modelId="{7F2650A2-0F43-9143-AFF3-E6E57B925D49}" type="sibTrans" cxnId="{A7ED528B-7B12-294F-8654-CFB48EA3AC27}">
      <dgm:prSet/>
      <dgm:spPr/>
      <dgm:t>
        <a:bodyPr/>
        <a:lstStyle/>
        <a:p>
          <a:endParaRPr lang="ru-RU"/>
        </a:p>
      </dgm:t>
    </dgm:pt>
    <dgm:pt modelId="{46A917E1-0642-4E46-8F21-7FAE9C3F06F4}">
      <dgm:prSet phldrT="[Текст]" custT="1"/>
      <dgm:spPr>
        <a:solidFill>
          <a:srgbClr val="92D050">
            <a:alpha val="50000"/>
          </a:srgbClr>
        </a:solidFill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актив представляет собой денежные средства или эквиваленты денежных средств при условии отсутствия ограничений на их обмен или использование для погашения обязательств в течение периода, не превышающего 3 месяцев после отчетной даты</a:t>
          </a:r>
          <a:endParaRPr lang="ru-RU" sz="2400" b="1" dirty="0">
            <a:solidFill>
              <a:srgbClr val="002060"/>
            </a:solidFill>
          </a:endParaRPr>
        </a:p>
      </dgm:t>
    </dgm:pt>
    <dgm:pt modelId="{14E96D77-FE97-914F-A30D-4F970EFF6CF2}" type="parTrans" cxnId="{2F24AB78-0C27-284F-96E6-9FE24D6ED22A}">
      <dgm:prSet/>
      <dgm:spPr/>
      <dgm:t>
        <a:bodyPr/>
        <a:lstStyle/>
        <a:p>
          <a:endParaRPr lang="ru-RU"/>
        </a:p>
      </dgm:t>
    </dgm:pt>
    <dgm:pt modelId="{0FE59CC2-59A0-B940-AE0F-E14DC200DE68}" type="sibTrans" cxnId="{2F24AB78-0C27-284F-96E6-9FE24D6ED22A}">
      <dgm:prSet/>
      <dgm:spPr/>
      <dgm:t>
        <a:bodyPr/>
        <a:lstStyle/>
        <a:p>
          <a:endParaRPr lang="ru-RU"/>
        </a:p>
      </dgm:t>
    </dgm:pt>
    <dgm:pt modelId="{E7D28D49-B73A-1A48-8549-AFCDD38A57C0}" type="pres">
      <dgm:prSet presAssocID="{3501F178-1187-A54A-AC13-BF2A8DB0345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09A940-F456-454F-8F16-0BCA42A61089}" type="pres">
      <dgm:prSet presAssocID="{8E7D5AC1-B2B4-4144-96F1-18A222A8EE71}" presName="root1" presStyleCnt="0"/>
      <dgm:spPr/>
    </dgm:pt>
    <dgm:pt modelId="{6DC616CC-3C54-CA4F-B258-5853272B47D7}" type="pres">
      <dgm:prSet presAssocID="{8E7D5AC1-B2B4-4144-96F1-18A222A8EE71}" presName="LevelOneTextNode" presStyleLbl="node0" presStyleIdx="0" presStyleCnt="1" custScaleX="1077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9206B2-59FF-2046-B909-908D16BFE033}" type="pres">
      <dgm:prSet presAssocID="{8E7D5AC1-B2B4-4144-96F1-18A222A8EE71}" presName="level2hierChild" presStyleCnt="0"/>
      <dgm:spPr/>
    </dgm:pt>
    <dgm:pt modelId="{6075EABF-B306-9841-A61A-8AE7054040EF}" type="pres">
      <dgm:prSet presAssocID="{90CBA154-2E0B-6745-B316-A9DDB0E61831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F2428F01-D24C-0E4C-870E-E326AF2EAE03}" type="pres">
      <dgm:prSet presAssocID="{90CBA154-2E0B-6745-B316-A9DDB0E6183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AF9B862-7E5F-634A-BE0C-345427862EAE}" type="pres">
      <dgm:prSet presAssocID="{D654A910-7263-B745-B95E-7C14C2928B5D}" presName="root2" presStyleCnt="0"/>
      <dgm:spPr/>
    </dgm:pt>
    <dgm:pt modelId="{9A905D8C-F8D8-804B-B6E6-31BDDBF4F0AC}" type="pres">
      <dgm:prSet presAssocID="{D654A910-7263-B745-B95E-7C14C2928B5D}" presName="LevelTwoTextNode" presStyleLbl="node2" presStyleIdx="0" presStyleCnt="3" custScaleX="210362" custScaleY="1653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08912D-286F-D945-8C9C-399D2EB3E9CB}" type="pres">
      <dgm:prSet presAssocID="{D654A910-7263-B745-B95E-7C14C2928B5D}" presName="level3hierChild" presStyleCnt="0"/>
      <dgm:spPr/>
    </dgm:pt>
    <dgm:pt modelId="{1C4604C1-442D-D144-A2D3-55157CF21F88}" type="pres">
      <dgm:prSet presAssocID="{390B6CEA-4846-4E41-AF35-59224E2AFA8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2583D7B-FC60-584C-A299-D6CEDFFDCA71}" type="pres">
      <dgm:prSet presAssocID="{390B6CEA-4846-4E41-AF35-59224E2AFA8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5B3B56F-E579-F942-A926-0C62A142EF6C}" type="pres">
      <dgm:prSet presAssocID="{838D827A-3B34-8145-B7BB-3A4FEA03FA53}" presName="root2" presStyleCnt="0"/>
      <dgm:spPr/>
    </dgm:pt>
    <dgm:pt modelId="{03D2B2EF-C736-0543-80D2-D7D890710585}" type="pres">
      <dgm:prSet presAssocID="{838D827A-3B34-8145-B7BB-3A4FEA03FA53}" presName="LevelTwoTextNode" presStyleLbl="node2" presStyleIdx="1" presStyleCnt="3" custScaleX="210735" custScaleY="1519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797048-BA23-5C42-BBEB-F7AFD328759A}" type="pres">
      <dgm:prSet presAssocID="{838D827A-3B34-8145-B7BB-3A4FEA03FA53}" presName="level3hierChild" presStyleCnt="0"/>
      <dgm:spPr/>
    </dgm:pt>
    <dgm:pt modelId="{A844D653-16ED-8D4C-ABB6-487CADB7CC15}" type="pres">
      <dgm:prSet presAssocID="{14E96D77-FE97-914F-A30D-4F970EFF6CF2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62E7453C-7E26-2D49-826E-9B8B39DD86BB}" type="pres">
      <dgm:prSet presAssocID="{14E96D77-FE97-914F-A30D-4F970EFF6CF2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810920C-250F-6444-B182-C9963EA57236}" type="pres">
      <dgm:prSet presAssocID="{46A917E1-0642-4E46-8F21-7FAE9C3F06F4}" presName="root2" presStyleCnt="0"/>
      <dgm:spPr/>
    </dgm:pt>
    <dgm:pt modelId="{93413FA6-1DE4-0C42-862E-741B1170A9FA}" type="pres">
      <dgm:prSet presAssocID="{46A917E1-0642-4E46-8F21-7FAE9C3F06F4}" presName="LevelTwoTextNode" presStyleLbl="node2" presStyleIdx="2" presStyleCnt="3" custScaleX="210068" custScaleY="1997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33E7A9-B463-F842-AF6D-FC9E8B57FDD6}" type="pres">
      <dgm:prSet presAssocID="{46A917E1-0642-4E46-8F21-7FAE9C3F06F4}" presName="level3hierChild" presStyleCnt="0"/>
      <dgm:spPr/>
    </dgm:pt>
  </dgm:ptLst>
  <dgm:cxnLst>
    <dgm:cxn modelId="{A7261B22-51C5-4848-99D7-700819EE5545}" type="presOf" srcId="{90CBA154-2E0B-6745-B316-A9DDB0E61831}" destId="{6075EABF-B306-9841-A61A-8AE7054040EF}" srcOrd="0" destOrd="0" presId="urn:microsoft.com/office/officeart/2008/layout/HorizontalMultiLevelHierarchy"/>
    <dgm:cxn modelId="{E0CA77EA-A2DF-8247-9FE4-52E6103F4DFC}" type="presOf" srcId="{14E96D77-FE97-914F-A30D-4F970EFF6CF2}" destId="{62E7453C-7E26-2D49-826E-9B8B39DD86BB}" srcOrd="1" destOrd="0" presId="urn:microsoft.com/office/officeart/2008/layout/HorizontalMultiLevelHierarchy"/>
    <dgm:cxn modelId="{B5015EAF-93D9-1644-A21E-ED26770D23E5}" type="presOf" srcId="{D654A910-7263-B745-B95E-7C14C2928B5D}" destId="{9A905D8C-F8D8-804B-B6E6-31BDDBF4F0AC}" srcOrd="0" destOrd="0" presId="urn:microsoft.com/office/officeart/2008/layout/HorizontalMultiLevelHierarchy"/>
    <dgm:cxn modelId="{EFEBFF9A-F7D6-7840-B2C7-7BFBB093716B}" type="presOf" srcId="{14E96D77-FE97-914F-A30D-4F970EFF6CF2}" destId="{A844D653-16ED-8D4C-ABB6-487CADB7CC15}" srcOrd="0" destOrd="0" presId="urn:microsoft.com/office/officeart/2008/layout/HorizontalMultiLevelHierarchy"/>
    <dgm:cxn modelId="{3C3F4573-F91B-EB49-A6AE-6ECB558493D3}" type="presOf" srcId="{390B6CEA-4846-4E41-AF35-59224E2AFA84}" destId="{1C4604C1-442D-D144-A2D3-55157CF21F88}" srcOrd="0" destOrd="0" presId="urn:microsoft.com/office/officeart/2008/layout/HorizontalMultiLevelHierarchy"/>
    <dgm:cxn modelId="{A00EFAE5-8073-B843-9653-C2C07DB1F45A}" type="presOf" srcId="{390B6CEA-4846-4E41-AF35-59224E2AFA84}" destId="{F2583D7B-FC60-584C-A299-D6CEDFFDCA71}" srcOrd="1" destOrd="0" presId="urn:microsoft.com/office/officeart/2008/layout/HorizontalMultiLevelHierarchy"/>
    <dgm:cxn modelId="{0A1C11E6-3877-3647-9B94-9DDBCB131157}" type="presOf" srcId="{46A917E1-0642-4E46-8F21-7FAE9C3F06F4}" destId="{93413FA6-1DE4-0C42-862E-741B1170A9FA}" srcOrd="0" destOrd="0" presId="urn:microsoft.com/office/officeart/2008/layout/HorizontalMultiLevelHierarchy"/>
    <dgm:cxn modelId="{F8DD524B-988E-B84A-948B-EA7380C21EB6}" type="presOf" srcId="{90CBA154-2E0B-6745-B316-A9DDB0E61831}" destId="{F2428F01-D24C-0E4C-870E-E326AF2EAE03}" srcOrd="1" destOrd="0" presId="urn:microsoft.com/office/officeart/2008/layout/HorizontalMultiLevelHierarchy"/>
    <dgm:cxn modelId="{A7ED528B-7B12-294F-8654-CFB48EA3AC27}" srcId="{8E7D5AC1-B2B4-4144-96F1-18A222A8EE71}" destId="{838D827A-3B34-8145-B7BB-3A4FEA03FA53}" srcOrd="1" destOrd="0" parTransId="{390B6CEA-4846-4E41-AF35-59224E2AFA84}" sibTransId="{7F2650A2-0F43-9143-AFF3-E6E57B925D49}"/>
    <dgm:cxn modelId="{16D99C43-2F7E-6641-A132-128C04495715}" type="presOf" srcId="{8E7D5AC1-B2B4-4144-96F1-18A222A8EE71}" destId="{6DC616CC-3C54-CA4F-B258-5853272B47D7}" srcOrd="0" destOrd="0" presId="urn:microsoft.com/office/officeart/2008/layout/HorizontalMultiLevelHierarchy"/>
    <dgm:cxn modelId="{2F24AB78-0C27-284F-96E6-9FE24D6ED22A}" srcId="{8E7D5AC1-B2B4-4144-96F1-18A222A8EE71}" destId="{46A917E1-0642-4E46-8F21-7FAE9C3F06F4}" srcOrd="2" destOrd="0" parTransId="{14E96D77-FE97-914F-A30D-4F970EFF6CF2}" sibTransId="{0FE59CC2-59A0-B940-AE0F-E14DC200DE68}"/>
    <dgm:cxn modelId="{5FCAAA37-3999-A34B-BAA9-7C0ADA35D75E}" srcId="{3501F178-1187-A54A-AC13-BF2A8DB0345B}" destId="{8E7D5AC1-B2B4-4144-96F1-18A222A8EE71}" srcOrd="0" destOrd="0" parTransId="{91CB0D9B-FFED-B44B-8360-EC85D0CF814A}" sibTransId="{7F13B405-0BF3-4E45-B1E0-F39E7474C59C}"/>
    <dgm:cxn modelId="{09F16D51-CA3E-C14C-A7F2-E5C3FFBA7D93}" type="presOf" srcId="{838D827A-3B34-8145-B7BB-3A4FEA03FA53}" destId="{03D2B2EF-C736-0543-80D2-D7D890710585}" srcOrd="0" destOrd="0" presId="urn:microsoft.com/office/officeart/2008/layout/HorizontalMultiLevelHierarchy"/>
    <dgm:cxn modelId="{AA35FAD5-F909-3542-9393-AF8A1B8EFE86}" srcId="{8E7D5AC1-B2B4-4144-96F1-18A222A8EE71}" destId="{D654A910-7263-B745-B95E-7C14C2928B5D}" srcOrd="0" destOrd="0" parTransId="{90CBA154-2E0B-6745-B316-A9DDB0E61831}" sibTransId="{3C5EA7B8-EB31-BC46-B939-EE76DFEC24BD}"/>
    <dgm:cxn modelId="{E412BA32-BEE4-8C47-AF0A-0EC4D07B1703}" type="presOf" srcId="{3501F178-1187-A54A-AC13-BF2A8DB0345B}" destId="{E7D28D49-B73A-1A48-8549-AFCDD38A57C0}" srcOrd="0" destOrd="0" presId="urn:microsoft.com/office/officeart/2008/layout/HorizontalMultiLevelHierarchy"/>
    <dgm:cxn modelId="{69E9849A-E301-0345-B835-452F99DB2A75}" type="presParOf" srcId="{E7D28D49-B73A-1A48-8549-AFCDD38A57C0}" destId="{CF09A940-F456-454F-8F16-0BCA42A61089}" srcOrd="0" destOrd="0" presId="urn:microsoft.com/office/officeart/2008/layout/HorizontalMultiLevelHierarchy"/>
    <dgm:cxn modelId="{C110F762-5BF1-E845-A2F9-91CABFB1260D}" type="presParOf" srcId="{CF09A940-F456-454F-8F16-0BCA42A61089}" destId="{6DC616CC-3C54-CA4F-B258-5853272B47D7}" srcOrd="0" destOrd="0" presId="urn:microsoft.com/office/officeart/2008/layout/HorizontalMultiLevelHierarchy"/>
    <dgm:cxn modelId="{79450AFF-1923-9B45-8738-DB691D3F7CA0}" type="presParOf" srcId="{CF09A940-F456-454F-8F16-0BCA42A61089}" destId="{099206B2-59FF-2046-B909-908D16BFE033}" srcOrd="1" destOrd="0" presId="urn:microsoft.com/office/officeart/2008/layout/HorizontalMultiLevelHierarchy"/>
    <dgm:cxn modelId="{45985038-BBF9-CB4B-9B0B-8FC34CD9B111}" type="presParOf" srcId="{099206B2-59FF-2046-B909-908D16BFE033}" destId="{6075EABF-B306-9841-A61A-8AE7054040EF}" srcOrd="0" destOrd="0" presId="urn:microsoft.com/office/officeart/2008/layout/HorizontalMultiLevelHierarchy"/>
    <dgm:cxn modelId="{4FF5D71B-ABA4-0348-B1D3-2CA8242D9F54}" type="presParOf" srcId="{6075EABF-B306-9841-A61A-8AE7054040EF}" destId="{F2428F01-D24C-0E4C-870E-E326AF2EAE03}" srcOrd="0" destOrd="0" presId="urn:microsoft.com/office/officeart/2008/layout/HorizontalMultiLevelHierarchy"/>
    <dgm:cxn modelId="{A8ECE5E7-BA5D-5545-98FA-D3B9F86642A5}" type="presParOf" srcId="{099206B2-59FF-2046-B909-908D16BFE033}" destId="{FAF9B862-7E5F-634A-BE0C-345427862EAE}" srcOrd="1" destOrd="0" presId="urn:microsoft.com/office/officeart/2008/layout/HorizontalMultiLevelHierarchy"/>
    <dgm:cxn modelId="{2006A432-6434-334B-8BDF-71B2E64A25E0}" type="presParOf" srcId="{FAF9B862-7E5F-634A-BE0C-345427862EAE}" destId="{9A905D8C-F8D8-804B-B6E6-31BDDBF4F0AC}" srcOrd="0" destOrd="0" presId="urn:microsoft.com/office/officeart/2008/layout/HorizontalMultiLevelHierarchy"/>
    <dgm:cxn modelId="{54C3A4B5-3525-AC40-9385-41B5B09E079D}" type="presParOf" srcId="{FAF9B862-7E5F-634A-BE0C-345427862EAE}" destId="{AD08912D-286F-D945-8C9C-399D2EB3E9CB}" srcOrd="1" destOrd="0" presId="urn:microsoft.com/office/officeart/2008/layout/HorizontalMultiLevelHierarchy"/>
    <dgm:cxn modelId="{39C64442-39A0-AB4E-97C8-EDDB576EFA69}" type="presParOf" srcId="{099206B2-59FF-2046-B909-908D16BFE033}" destId="{1C4604C1-442D-D144-A2D3-55157CF21F88}" srcOrd="2" destOrd="0" presId="urn:microsoft.com/office/officeart/2008/layout/HorizontalMultiLevelHierarchy"/>
    <dgm:cxn modelId="{C31FCA3F-7159-994B-8740-84AE6E6D5B0C}" type="presParOf" srcId="{1C4604C1-442D-D144-A2D3-55157CF21F88}" destId="{F2583D7B-FC60-584C-A299-D6CEDFFDCA71}" srcOrd="0" destOrd="0" presId="urn:microsoft.com/office/officeart/2008/layout/HorizontalMultiLevelHierarchy"/>
    <dgm:cxn modelId="{91D3586D-EEC5-C649-BDFA-72E3664A2301}" type="presParOf" srcId="{099206B2-59FF-2046-B909-908D16BFE033}" destId="{E5B3B56F-E579-F942-A926-0C62A142EF6C}" srcOrd="3" destOrd="0" presId="urn:microsoft.com/office/officeart/2008/layout/HorizontalMultiLevelHierarchy"/>
    <dgm:cxn modelId="{491CF8BB-EDC2-5C41-88B7-9A06D083C480}" type="presParOf" srcId="{E5B3B56F-E579-F942-A926-0C62A142EF6C}" destId="{03D2B2EF-C736-0543-80D2-D7D890710585}" srcOrd="0" destOrd="0" presId="urn:microsoft.com/office/officeart/2008/layout/HorizontalMultiLevelHierarchy"/>
    <dgm:cxn modelId="{20F1E37A-40E7-944B-B31E-3395DEFF4D42}" type="presParOf" srcId="{E5B3B56F-E579-F942-A926-0C62A142EF6C}" destId="{A7797048-BA23-5C42-BBEB-F7AFD328759A}" srcOrd="1" destOrd="0" presId="urn:microsoft.com/office/officeart/2008/layout/HorizontalMultiLevelHierarchy"/>
    <dgm:cxn modelId="{D263ABAE-1864-F249-8452-A08D65D90F46}" type="presParOf" srcId="{099206B2-59FF-2046-B909-908D16BFE033}" destId="{A844D653-16ED-8D4C-ABB6-487CADB7CC15}" srcOrd="4" destOrd="0" presId="urn:microsoft.com/office/officeart/2008/layout/HorizontalMultiLevelHierarchy"/>
    <dgm:cxn modelId="{5106CA5C-1548-7B40-A1AF-F611CFB4EC62}" type="presParOf" srcId="{A844D653-16ED-8D4C-ABB6-487CADB7CC15}" destId="{62E7453C-7E26-2D49-826E-9B8B39DD86BB}" srcOrd="0" destOrd="0" presId="urn:microsoft.com/office/officeart/2008/layout/HorizontalMultiLevelHierarchy"/>
    <dgm:cxn modelId="{8EC65907-241D-6640-8281-98ABB7B094DE}" type="presParOf" srcId="{099206B2-59FF-2046-B909-908D16BFE033}" destId="{A810920C-250F-6444-B182-C9963EA57236}" srcOrd="5" destOrd="0" presId="urn:microsoft.com/office/officeart/2008/layout/HorizontalMultiLevelHierarchy"/>
    <dgm:cxn modelId="{01A6CED0-C51D-D843-B99D-DF01B117C286}" type="presParOf" srcId="{A810920C-250F-6444-B182-C9963EA57236}" destId="{93413FA6-1DE4-0C42-862E-741B1170A9FA}" srcOrd="0" destOrd="0" presId="urn:microsoft.com/office/officeart/2008/layout/HorizontalMultiLevelHierarchy"/>
    <dgm:cxn modelId="{7849235D-E592-C442-853F-BD86870ADBA2}" type="presParOf" srcId="{A810920C-250F-6444-B182-C9963EA57236}" destId="{C933E7A9-B463-F842-AF6D-FC9E8B57FDD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DD27F3-3A32-3040-B8B5-7DC8DDD1CADC}" type="doc">
      <dgm:prSet loTypeId="urn:microsoft.com/office/officeart/2005/8/layout/arrow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92CD42-CB1C-CB40-9FBA-4C80E6A3C63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Краткосрочные (оборотные) активы </a:t>
          </a:r>
          <a:r>
            <a:rPr lang="mr-IN" dirty="0" smtClean="0">
              <a:solidFill>
                <a:srgbClr val="002060"/>
              </a:solidFill>
            </a:rPr>
            <a:t>–</a:t>
          </a:r>
          <a:r>
            <a:rPr lang="ru-RU" dirty="0" smtClean="0">
              <a:solidFill>
                <a:srgbClr val="002060"/>
              </a:solidFill>
            </a:rPr>
            <a:t> выполнение одного из трех критериев</a:t>
          </a:r>
          <a:endParaRPr lang="ru-RU" dirty="0">
            <a:solidFill>
              <a:srgbClr val="002060"/>
            </a:solidFill>
          </a:endParaRPr>
        </a:p>
      </dgm:t>
    </dgm:pt>
    <dgm:pt modelId="{573949E6-DF96-A646-8D3C-FCCF362E8AA2}" type="parTrans" cxnId="{878010C1-E638-4946-B66B-DF83AF2FCB1E}">
      <dgm:prSet/>
      <dgm:spPr/>
      <dgm:t>
        <a:bodyPr/>
        <a:lstStyle/>
        <a:p>
          <a:endParaRPr lang="ru-RU"/>
        </a:p>
      </dgm:t>
    </dgm:pt>
    <dgm:pt modelId="{DF0A0D16-DEA7-2048-87F1-7503A9A3AB85}" type="sibTrans" cxnId="{878010C1-E638-4946-B66B-DF83AF2FCB1E}">
      <dgm:prSet/>
      <dgm:spPr/>
      <dgm:t>
        <a:bodyPr/>
        <a:lstStyle/>
        <a:p>
          <a:endParaRPr lang="ru-RU"/>
        </a:p>
      </dgm:t>
    </dgm:pt>
    <dgm:pt modelId="{CA4115A6-0A41-6746-855B-3E052AD58A61}">
      <dgm:prSet phldrT="[Текст]"/>
      <dgm:spPr/>
      <dgm:t>
        <a:bodyPr/>
        <a:lstStyle/>
        <a:p>
          <a:r>
            <a:rPr lang="ru-RU" b="0" i="0" u="none" dirty="0" smtClean="0">
              <a:solidFill>
                <a:srgbClr val="002060"/>
              </a:solidFill>
            </a:rPr>
            <a:t>Все прочие активы, включая материальные, нематериальные и финансовые активы, классифицируются как долгосрочные</a:t>
          </a:r>
          <a:endParaRPr lang="ru-RU" dirty="0">
            <a:solidFill>
              <a:srgbClr val="002060"/>
            </a:solidFill>
          </a:endParaRPr>
        </a:p>
      </dgm:t>
    </dgm:pt>
    <dgm:pt modelId="{DE05657C-7ECA-4C41-BAFF-CED06DC6E360}" type="parTrans" cxnId="{5AF45995-5871-E948-9607-787D5BDA5D87}">
      <dgm:prSet/>
      <dgm:spPr/>
      <dgm:t>
        <a:bodyPr/>
        <a:lstStyle/>
        <a:p>
          <a:endParaRPr lang="ru-RU"/>
        </a:p>
      </dgm:t>
    </dgm:pt>
    <dgm:pt modelId="{64C34578-104E-BC48-B729-C1744C76EA42}" type="sibTrans" cxnId="{5AF45995-5871-E948-9607-787D5BDA5D87}">
      <dgm:prSet/>
      <dgm:spPr/>
      <dgm:t>
        <a:bodyPr/>
        <a:lstStyle/>
        <a:p>
          <a:endParaRPr lang="ru-RU"/>
        </a:p>
      </dgm:t>
    </dgm:pt>
    <dgm:pt modelId="{32BE6B90-CA79-DE43-8488-4F08C5573BC2}" type="pres">
      <dgm:prSet presAssocID="{21DD27F3-3A32-3040-B8B5-7DC8DDD1CADC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52C915-DF59-484C-9730-8BE2D394E992}" type="pres">
      <dgm:prSet presAssocID="{21DD27F3-3A32-3040-B8B5-7DC8DDD1CADC}" presName="divider" presStyleLbl="fgShp" presStyleIdx="0" presStyleCnt="1"/>
      <dgm:spPr>
        <a:gradFill rotWithShape="0">
          <a:gsLst>
            <a:gs pos="0">
              <a:srgbClr val="077A3E"/>
            </a:gs>
            <a:gs pos="100000">
              <a:srgbClr val="077A3E"/>
            </a:gs>
          </a:gsLst>
        </a:gradFill>
      </dgm:spPr>
    </dgm:pt>
    <dgm:pt modelId="{E2775857-E3DB-7E49-A9F9-0E131FB1DE2A}" type="pres">
      <dgm:prSet presAssocID="{F592CD42-CB1C-CB40-9FBA-4C80E6A3C63B}" presName="downArrow" presStyleLbl="node1" presStyleIdx="0" presStyleCnt="2"/>
      <dgm:spPr>
        <a:gradFill rotWithShape="0">
          <a:gsLst>
            <a:gs pos="0">
              <a:srgbClr val="00B050"/>
            </a:gs>
            <a:gs pos="100000">
              <a:srgbClr val="92D050"/>
            </a:gs>
          </a:gsLst>
        </a:gradFill>
      </dgm:spPr>
    </dgm:pt>
    <dgm:pt modelId="{8186F804-2B56-E34E-9F15-BBB17701594A}" type="pres">
      <dgm:prSet presAssocID="{F592CD42-CB1C-CB40-9FBA-4C80E6A3C63B}" presName="downArrowText" presStyleLbl="revTx" presStyleIdx="0" presStyleCnt="2" custScaleX="1225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93D17-099E-3545-9643-CC1DC557DEB3}" type="pres">
      <dgm:prSet presAssocID="{CA4115A6-0A41-6746-855B-3E052AD58A61}" presName="upArrow" presStyleLbl="node1" presStyleIdx="1" presStyleCnt="2"/>
      <dgm:spPr>
        <a:gradFill rotWithShape="0">
          <a:gsLst>
            <a:gs pos="0">
              <a:srgbClr val="00B050"/>
            </a:gs>
            <a:gs pos="100000">
              <a:srgbClr val="92D050"/>
            </a:gs>
          </a:gsLst>
        </a:gradFill>
      </dgm:spPr>
    </dgm:pt>
    <dgm:pt modelId="{6E1ED9DA-ABD9-6C47-B69C-D407BCFC4CEA}" type="pres">
      <dgm:prSet presAssocID="{CA4115A6-0A41-6746-855B-3E052AD58A61}" presName="upArrowText" presStyleLbl="revTx" presStyleIdx="1" presStyleCnt="2" custScaleX="139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63D1F0-9945-0B4F-8A5E-4FA8B70985E6}" type="presOf" srcId="{F592CD42-CB1C-CB40-9FBA-4C80E6A3C63B}" destId="{8186F804-2B56-E34E-9F15-BBB17701594A}" srcOrd="0" destOrd="0" presId="urn:microsoft.com/office/officeart/2005/8/layout/arrow3"/>
    <dgm:cxn modelId="{3DAA860A-1896-5B47-B495-75492E31A95D}" type="presOf" srcId="{CA4115A6-0A41-6746-855B-3E052AD58A61}" destId="{6E1ED9DA-ABD9-6C47-B69C-D407BCFC4CEA}" srcOrd="0" destOrd="0" presId="urn:microsoft.com/office/officeart/2005/8/layout/arrow3"/>
    <dgm:cxn modelId="{878010C1-E638-4946-B66B-DF83AF2FCB1E}" srcId="{21DD27F3-3A32-3040-B8B5-7DC8DDD1CADC}" destId="{F592CD42-CB1C-CB40-9FBA-4C80E6A3C63B}" srcOrd="0" destOrd="0" parTransId="{573949E6-DF96-A646-8D3C-FCCF362E8AA2}" sibTransId="{DF0A0D16-DEA7-2048-87F1-7503A9A3AB85}"/>
    <dgm:cxn modelId="{E3258C90-6099-194E-8EE6-A5B70F35578C}" type="presOf" srcId="{21DD27F3-3A32-3040-B8B5-7DC8DDD1CADC}" destId="{32BE6B90-CA79-DE43-8488-4F08C5573BC2}" srcOrd="0" destOrd="0" presId="urn:microsoft.com/office/officeart/2005/8/layout/arrow3"/>
    <dgm:cxn modelId="{5AF45995-5871-E948-9607-787D5BDA5D87}" srcId="{21DD27F3-3A32-3040-B8B5-7DC8DDD1CADC}" destId="{CA4115A6-0A41-6746-855B-3E052AD58A61}" srcOrd="1" destOrd="0" parTransId="{DE05657C-7ECA-4C41-BAFF-CED06DC6E360}" sibTransId="{64C34578-104E-BC48-B729-C1744C76EA42}"/>
    <dgm:cxn modelId="{7A5E5AEC-8881-D14E-9440-267FE8AFCED6}" type="presParOf" srcId="{32BE6B90-CA79-DE43-8488-4F08C5573BC2}" destId="{F452C915-DF59-484C-9730-8BE2D394E992}" srcOrd="0" destOrd="0" presId="urn:microsoft.com/office/officeart/2005/8/layout/arrow3"/>
    <dgm:cxn modelId="{C5192EC1-B117-F54D-BB4A-0F6FEA3176F7}" type="presParOf" srcId="{32BE6B90-CA79-DE43-8488-4F08C5573BC2}" destId="{E2775857-E3DB-7E49-A9F9-0E131FB1DE2A}" srcOrd="1" destOrd="0" presId="urn:microsoft.com/office/officeart/2005/8/layout/arrow3"/>
    <dgm:cxn modelId="{6CF3A68C-7E7F-1549-8933-3803CF9DA0AE}" type="presParOf" srcId="{32BE6B90-CA79-DE43-8488-4F08C5573BC2}" destId="{8186F804-2B56-E34E-9F15-BBB17701594A}" srcOrd="2" destOrd="0" presId="urn:microsoft.com/office/officeart/2005/8/layout/arrow3"/>
    <dgm:cxn modelId="{71E0946A-733A-8045-AA4B-82105E3FD9F5}" type="presParOf" srcId="{32BE6B90-CA79-DE43-8488-4F08C5573BC2}" destId="{F0D93D17-099E-3545-9643-CC1DC557DEB3}" srcOrd="3" destOrd="0" presId="urn:microsoft.com/office/officeart/2005/8/layout/arrow3"/>
    <dgm:cxn modelId="{1C0CFC85-3737-4847-B1FB-DFB7DDC64602}" type="presParOf" srcId="{32BE6B90-CA79-DE43-8488-4F08C5573BC2}" destId="{6E1ED9DA-ABD9-6C47-B69C-D407BCFC4CEA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01F178-1187-A54A-AC13-BF2A8DB0345B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7D5AC1-B2B4-4144-96F1-18A222A8EE71}">
      <dgm:prSet phldrT="[Текст]"/>
      <dgm:spPr>
        <a:gradFill rotWithShape="0">
          <a:gsLst>
            <a:gs pos="0">
              <a:srgbClr val="92D050">
                <a:alpha val="50000"/>
              </a:srgbClr>
            </a:gs>
            <a:gs pos="100000">
              <a:srgbClr val="00B050">
                <a:alpha val="50000"/>
              </a:srgbClr>
            </a:gs>
          </a:gsLst>
        </a:gra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Краткосрочное обязательство</a:t>
          </a:r>
          <a:endParaRPr lang="ru-RU" b="1" dirty="0">
            <a:solidFill>
              <a:srgbClr val="002060"/>
            </a:solidFill>
          </a:endParaRPr>
        </a:p>
      </dgm:t>
    </dgm:pt>
    <dgm:pt modelId="{91CB0D9B-FFED-B44B-8360-EC85D0CF814A}" type="parTrans" cxnId="{5FCAAA37-3999-A34B-BAA9-7C0ADA35D75E}">
      <dgm:prSet/>
      <dgm:spPr/>
      <dgm:t>
        <a:bodyPr/>
        <a:lstStyle/>
        <a:p>
          <a:endParaRPr lang="ru-RU"/>
        </a:p>
      </dgm:t>
    </dgm:pt>
    <dgm:pt modelId="{7F13B405-0BF3-4E45-B1E0-F39E7474C59C}" type="sibTrans" cxnId="{5FCAAA37-3999-A34B-BAA9-7C0ADA35D75E}">
      <dgm:prSet/>
      <dgm:spPr/>
      <dgm:t>
        <a:bodyPr/>
        <a:lstStyle/>
        <a:p>
          <a:endParaRPr lang="ru-RU"/>
        </a:p>
      </dgm:t>
    </dgm:pt>
    <dgm:pt modelId="{D654A910-7263-B745-B95E-7C14C2928B5D}">
      <dgm:prSet phldrT="[Текст]" custT="1"/>
      <dgm:spPr>
        <a:solidFill>
          <a:srgbClr val="92D050">
            <a:alpha val="50000"/>
          </a:srgbClr>
        </a:solidFill>
        <a:effectLst>
          <a:softEdge rad="6350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600" b="1" i="0" u="none" dirty="0" smtClean="0">
              <a:solidFill>
                <a:srgbClr val="002060"/>
              </a:solidFill>
            </a:rPr>
            <a:t>предполагается его погашение в течение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600" b="1" i="0" u="none" dirty="0" smtClean="0">
              <a:solidFill>
                <a:srgbClr val="C00000"/>
              </a:solidFill>
            </a:rPr>
            <a:t>12 месяцев </a:t>
          </a:r>
          <a:r>
            <a:rPr lang="ru-RU" sz="2600" b="1" i="0" u="none" dirty="0" smtClean="0">
              <a:solidFill>
                <a:srgbClr val="002060"/>
              </a:solidFill>
            </a:rPr>
            <a:t>после отчетной даты (даже если первоначальный срок погашения превышал 12 месяцев)</a:t>
          </a:r>
          <a:endParaRPr lang="ru-RU" sz="2600" b="1" dirty="0">
            <a:solidFill>
              <a:srgbClr val="002060"/>
            </a:solidFill>
          </a:endParaRPr>
        </a:p>
      </dgm:t>
    </dgm:pt>
    <dgm:pt modelId="{90CBA154-2E0B-6745-B316-A9DDB0E61831}" type="parTrans" cxnId="{AA35FAD5-F909-3542-9393-AF8A1B8EFE86}">
      <dgm:prSet/>
      <dgm:spPr/>
      <dgm:t>
        <a:bodyPr/>
        <a:lstStyle/>
        <a:p>
          <a:endParaRPr lang="ru-RU"/>
        </a:p>
      </dgm:t>
    </dgm:pt>
    <dgm:pt modelId="{3C5EA7B8-EB31-BC46-B939-EE76DFEC24BD}" type="sibTrans" cxnId="{AA35FAD5-F909-3542-9393-AF8A1B8EFE86}">
      <dgm:prSet/>
      <dgm:spPr/>
      <dgm:t>
        <a:bodyPr/>
        <a:lstStyle/>
        <a:p>
          <a:endParaRPr lang="ru-RU"/>
        </a:p>
      </dgm:t>
    </dgm:pt>
    <dgm:pt modelId="{838D827A-3B34-8145-B7BB-3A4FEA03FA53}">
      <dgm:prSet phldrT="[Текст]" custT="1"/>
      <dgm:spPr>
        <a:solidFill>
          <a:srgbClr val="92D050">
            <a:alpha val="50000"/>
          </a:srgbClr>
        </a:solidFill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600" b="1" i="0" u="none" dirty="0" smtClean="0">
              <a:solidFill>
                <a:srgbClr val="002060"/>
              </a:solidFill>
            </a:rPr>
            <a:t>обязательство представляет собой финансовое обязательство</a:t>
          </a:r>
          <a:r>
            <a:rPr lang="ru-RU" sz="2600" b="1" dirty="0" smtClean="0">
              <a:solidFill>
                <a:srgbClr val="002060"/>
              </a:solidFill>
            </a:rPr>
            <a:t>, классифицируемый в соответствии с НПА как краткосрочное обязательство</a:t>
          </a:r>
          <a:endParaRPr lang="ru-RU" sz="2600" b="1" dirty="0">
            <a:solidFill>
              <a:srgbClr val="002060"/>
            </a:solidFill>
          </a:endParaRPr>
        </a:p>
      </dgm:t>
    </dgm:pt>
    <dgm:pt modelId="{390B6CEA-4846-4E41-AF35-59224E2AFA84}" type="parTrans" cxnId="{A7ED528B-7B12-294F-8654-CFB48EA3AC27}">
      <dgm:prSet/>
      <dgm:spPr/>
      <dgm:t>
        <a:bodyPr/>
        <a:lstStyle/>
        <a:p>
          <a:endParaRPr lang="ru-RU"/>
        </a:p>
      </dgm:t>
    </dgm:pt>
    <dgm:pt modelId="{7F2650A2-0F43-9143-AFF3-E6E57B925D49}" type="sibTrans" cxnId="{A7ED528B-7B12-294F-8654-CFB48EA3AC27}">
      <dgm:prSet/>
      <dgm:spPr/>
      <dgm:t>
        <a:bodyPr/>
        <a:lstStyle/>
        <a:p>
          <a:endParaRPr lang="ru-RU"/>
        </a:p>
      </dgm:t>
    </dgm:pt>
    <dgm:pt modelId="{46A917E1-0642-4E46-8F21-7FAE9C3F06F4}">
      <dgm:prSet phldrT="[Текст]" custT="1"/>
      <dgm:spPr>
        <a:solidFill>
          <a:srgbClr val="92D050">
            <a:alpha val="50000"/>
          </a:srgbClr>
        </a:solidFill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600" b="1" i="0" u="none" dirty="0" smtClean="0">
              <a:solidFill>
                <a:srgbClr val="002060"/>
              </a:solidFill>
            </a:rPr>
            <a:t>у субъекта отчетности отсутствует безусловное право отсрочить погашение обязательства как минимум на 12 месяцев после отчетной даты</a:t>
          </a:r>
          <a:endParaRPr lang="ru-RU" sz="2600" b="1" dirty="0">
            <a:solidFill>
              <a:srgbClr val="002060"/>
            </a:solidFill>
          </a:endParaRPr>
        </a:p>
      </dgm:t>
    </dgm:pt>
    <dgm:pt modelId="{14E96D77-FE97-914F-A30D-4F970EFF6CF2}" type="parTrans" cxnId="{2F24AB78-0C27-284F-96E6-9FE24D6ED22A}">
      <dgm:prSet/>
      <dgm:spPr/>
      <dgm:t>
        <a:bodyPr/>
        <a:lstStyle/>
        <a:p>
          <a:endParaRPr lang="ru-RU"/>
        </a:p>
      </dgm:t>
    </dgm:pt>
    <dgm:pt modelId="{0FE59CC2-59A0-B940-AE0F-E14DC200DE68}" type="sibTrans" cxnId="{2F24AB78-0C27-284F-96E6-9FE24D6ED22A}">
      <dgm:prSet/>
      <dgm:spPr/>
      <dgm:t>
        <a:bodyPr/>
        <a:lstStyle/>
        <a:p>
          <a:endParaRPr lang="ru-RU"/>
        </a:p>
      </dgm:t>
    </dgm:pt>
    <dgm:pt modelId="{E7D28D49-B73A-1A48-8549-AFCDD38A57C0}" type="pres">
      <dgm:prSet presAssocID="{3501F178-1187-A54A-AC13-BF2A8DB0345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09A940-F456-454F-8F16-0BCA42A61089}" type="pres">
      <dgm:prSet presAssocID="{8E7D5AC1-B2B4-4144-96F1-18A222A8EE71}" presName="root1" presStyleCnt="0"/>
      <dgm:spPr/>
    </dgm:pt>
    <dgm:pt modelId="{6DC616CC-3C54-CA4F-B258-5853272B47D7}" type="pres">
      <dgm:prSet presAssocID="{8E7D5AC1-B2B4-4144-96F1-18A222A8EE71}" presName="LevelOneTextNode" presStyleLbl="node0" presStyleIdx="0" presStyleCnt="1" custScaleX="1077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9206B2-59FF-2046-B909-908D16BFE033}" type="pres">
      <dgm:prSet presAssocID="{8E7D5AC1-B2B4-4144-96F1-18A222A8EE71}" presName="level2hierChild" presStyleCnt="0"/>
      <dgm:spPr/>
    </dgm:pt>
    <dgm:pt modelId="{6075EABF-B306-9841-A61A-8AE7054040EF}" type="pres">
      <dgm:prSet presAssocID="{90CBA154-2E0B-6745-B316-A9DDB0E61831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F2428F01-D24C-0E4C-870E-E326AF2EAE03}" type="pres">
      <dgm:prSet presAssocID="{90CBA154-2E0B-6745-B316-A9DDB0E6183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AF9B862-7E5F-634A-BE0C-345427862EAE}" type="pres">
      <dgm:prSet presAssocID="{D654A910-7263-B745-B95E-7C14C2928B5D}" presName="root2" presStyleCnt="0"/>
      <dgm:spPr/>
    </dgm:pt>
    <dgm:pt modelId="{9A905D8C-F8D8-804B-B6E6-31BDDBF4F0AC}" type="pres">
      <dgm:prSet presAssocID="{D654A910-7263-B745-B95E-7C14C2928B5D}" presName="LevelTwoTextNode" presStyleLbl="node2" presStyleIdx="0" presStyleCnt="3" custScaleX="210362" custScaleY="1653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08912D-286F-D945-8C9C-399D2EB3E9CB}" type="pres">
      <dgm:prSet presAssocID="{D654A910-7263-B745-B95E-7C14C2928B5D}" presName="level3hierChild" presStyleCnt="0"/>
      <dgm:spPr/>
    </dgm:pt>
    <dgm:pt modelId="{1C4604C1-442D-D144-A2D3-55157CF21F88}" type="pres">
      <dgm:prSet presAssocID="{390B6CEA-4846-4E41-AF35-59224E2AFA8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2583D7B-FC60-584C-A299-D6CEDFFDCA71}" type="pres">
      <dgm:prSet presAssocID="{390B6CEA-4846-4E41-AF35-59224E2AFA8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5B3B56F-E579-F942-A926-0C62A142EF6C}" type="pres">
      <dgm:prSet presAssocID="{838D827A-3B34-8145-B7BB-3A4FEA03FA53}" presName="root2" presStyleCnt="0"/>
      <dgm:spPr/>
    </dgm:pt>
    <dgm:pt modelId="{03D2B2EF-C736-0543-80D2-D7D890710585}" type="pres">
      <dgm:prSet presAssocID="{838D827A-3B34-8145-B7BB-3A4FEA03FA53}" presName="LevelTwoTextNode" presStyleLbl="node2" presStyleIdx="1" presStyleCnt="3" custScaleX="210735" custScaleY="1519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797048-BA23-5C42-BBEB-F7AFD328759A}" type="pres">
      <dgm:prSet presAssocID="{838D827A-3B34-8145-B7BB-3A4FEA03FA53}" presName="level3hierChild" presStyleCnt="0"/>
      <dgm:spPr/>
    </dgm:pt>
    <dgm:pt modelId="{A844D653-16ED-8D4C-ABB6-487CADB7CC15}" type="pres">
      <dgm:prSet presAssocID="{14E96D77-FE97-914F-A30D-4F970EFF6CF2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62E7453C-7E26-2D49-826E-9B8B39DD86BB}" type="pres">
      <dgm:prSet presAssocID="{14E96D77-FE97-914F-A30D-4F970EFF6CF2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810920C-250F-6444-B182-C9963EA57236}" type="pres">
      <dgm:prSet presAssocID="{46A917E1-0642-4E46-8F21-7FAE9C3F06F4}" presName="root2" presStyleCnt="0"/>
      <dgm:spPr/>
    </dgm:pt>
    <dgm:pt modelId="{93413FA6-1DE4-0C42-862E-741B1170A9FA}" type="pres">
      <dgm:prSet presAssocID="{46A917E1-0642-4E46-8F21-7FAE9C3F06F4}" presName="LevelTwoTextNode" presStyleLbl="node2" presStyleIdx="2" presStyleCnt="3" custScaleX="210068" custScaleY="1997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33E7A9-B463-F842-AF6D-FC9E8B57FDD6}" type="pres">
      <dgm:prSet presAssocID="{46A917E1-0642-4E46-8F21-7FAE9C3F06F4}" presName="level3hierChild" presStyleCnt="0"/>
      <dgm:spPr/>
    </dgm:pt>
  </dgm:ptLst>
  <dgm:cxnLst>
    <dgm:cxn modelId="{D74CFE4B-890B-A140-869D-BD328F29FD46}" type="presOf" srcId="{3501F178-1187-A54A-AC13-BF2A8DB0345B}" destId="{E7D28D49-B73A-1A48-8549-AFCDD38A57C0}" srcOrd="0" destOrd="0" presId="urn:microsoft.com/office/officeart/2008/layout/HorizontalMultiLevelHierarchy"/>
    <dgm:cxn modelId="{24F24315-ABFC-BA4C-B887-68748BD96076}" type="presOf" srcId="{90CBA154-2E0B-6745-B316-A9DDB0E61831}" destId="{F2428F01-D24C-0E4C-870E-E326AF2EAE03}" srcOrd="1" destOrd="0" presId="urn:microsoft.com/office/officeart/2008/layout/HorizontalMultiLevelHierarchy"/>
    <dgm:cxn modelId="{D1A1C510-1165-AA4C-998D-8667D5DEC7E4}" type="presOf" srcId="{90CBA154-2E0B-6745-B316-A9DDB0E61831}" destId="{6075EABF-B306-9841-A61A-8AE7054040EF}" srcOrd="0" destOrd="0" presId="urn:microsoft.com/office/officeart/2008/layout/HorizontalMultiLevelHierarchy"/>
    <dgm:cxn modelId="{2477661D-F0FB-BF40-BFAB-C7F509417BD3}" type="presOf" srcId="{8E7D5AC1-B2B4-4144-96F1-18A222A8EE71}" destId="{6DC616CC-3C54-CA4F-B258-5853272B47D7}" srcOrd="0" destOrd="0" presId="urn:microsoft.com/office/officeart/2008/layout/HorizontalMultiLevelHierarchy"/>
    <dgm:cxn modelId="{A7ED528B-7B12-294F-8654-CFB48EA3AC27}" srcId="{8E7D5AC1-B2B4-4144-96F1-18A222A8EE71}" destId="{838D827A-3B34-8145-B7BB-3A4FEA03FA53}" srcOrd="1" destOrd="0" parTransId="{390B6CEA-4846-4E41-AF35-59224E2AFA84}" sibTransId="{7F2650A2-0F43-9143-AFF3-E6E57B925D49}"/>
    <dgm:cxn modelId="{2F24AB78-0C27-284F-96E6-9FE24D6ED22A}" srcId="{8E7D5AC1-B2B4-4144-96F1-18A222A8EE71}" destId="{46A917E1-0642-4E46-8F21-7FAE9C3F06F4}" srcOrd="2" destOrd="0" parTransId="{14E96D77-FE97-914F-A30D-4F970EFF6CF2}" sibTransId="{0FE59CC2-59A0-B940-AE0F-E14DC200DE68}"/>
    <dgm:cxn modelId="{5FCAAA37-3999-A34B-BAA9-7C0ADA35D75E}" srcId="{3501F178-1187-A54A-AC13-BF2A8DB0345B}" destId="{8E7D5AC1-B2B4-4144-96F1-18A222A8EE71}" srcOrd="0" destOrd="0" parTransId="{91CB0D9B-FFED-B44B-8360-EC85D0CF814A}" sibTransId="{7F13B405-0BF3-4E45-B1E0-F39E7474C59C}"/>
    <dgm:cxn modelId="{4E69C338-6B5A-F348-AD8A-3EFEE558D906}" type="presOf" srcId="{838D827A-3B34-8145-B7BB-3A4FEA03FA53}" destId="{03D2B2EF-C736-0543-80D2-D7D890710585}" srcOrd="0" destOrd="0" presId="urn:microsoft.com/office/officeart/2008/layout/HorizontalMultiLevelHierarchy"/>
    <dgm:cxn modelId="{AA35FAD5-F909-3542-9393-AF8A1B8EFE86}" srcId="{8E7D5AC1-B2B4-4144-96F1-18A222A8EE71}" destId="{D654A910-7263-B745-B95E-7C14C2928B5D}" srcOrd="0" destOrd="0" parTransId="{90CBA154-2E0B-6745-B316-A9DDB0E61831}" sibTransId="{3C5EA7B8-EB31-BC46-B939-EE76DFEC24BD}"/>
    <dgm:cxn modelId="{6A0AE55B-5233-E34A-955D-8E53619532BA}" type="presOf" srcId="{390B6CEA-4846-4E41-AF35-59224E2AFA84}" destId="{F2583D7B-FC60-584C-A299-D6CEDFFDCA71}" srcOrd="1" destOrd="0" presId="urn:microsoft.com/office/officeart/2008/layout/HorizontalMultiLevelHierarchy"/>
    <dgm:cxn modelId="{E6679B5D-1252-6E4D-879F-00F058B744F3}" type="presOf" srcId="{46A917E1-0642-4E46-8F21-7FAE9C3F06F4}" destId="{93413FA6-1DE4-0C42-862E-741B1170A9FA}" srcOrd="0" destOrd="0" presId="urn:microsoft.com/office/officeart/2008/layout/HorizontalMultiLevelHierarchy"/>
    <dgm:cxn modelId="{C672C70B-CA32-3B4E-85D4-3590EB3AE820}" type="presOf" srcId="{390B6CEA-4846-4E41-AF35-59224E2AFA84}" destId="{1C4604C1-442D-D144-A2D3-55157CF21F88}" srcOrd="0" destOrd="0" presId="urn:microsoft.com/office/officeart/2008/layout/HorizontalMultiLevelHierarchy"/>
    <dgm:cxn modelId="{4B63BCE3-838E-744A-9FFD-3223096CAF35}" type="presOf" srcId="{14E96D77-FE97-914F-A30D-4F970EFF6CF2}" destId="{A844D653-16ED-8D4C-ABB6-487CADB7CC15}" srcOrd="0" destOrd="0" presId="urn:microsoft.com/office/officeart/2008/layout/HorizontalMultiLevelHierarchy"/>
    <dgm:cxn modelId="{39293456-E5DD-B34D-AD25-8B40E8016D75}" type="presOf" srcId="{14E96D77-FE97-914F-A30D-4F970EFF6CF2}" destId="{62E7453C-7E26-2D49-826E-9B8B39DD86BB}" srcOrd="1" destOrd="0" presId="urn:microsoft.com/office/officeart/2008/layout/HorizontalMultiLevelHierarchy"/>
    <dgm:cxn modelId="{549D7D4E-0898-6F4F-A3F3-A363D6EAB467}" type="presOf" srcId="{D654A910-7263-B745-B95E-7C14C2928B5D}" destId="{9A905D8C-F8D8-804B-B6E6-31BDDBF4F0AC}" srcOrd="0" destOrd="0" presId="urn:microsoft.com/office/officeart/2008/layout/HorizontalMultiLevelHierarchy"/>
    <dgm:cxn modelId="{DB20575C-5AE6-6940-A036-1E80DC778A68}" type="presParOf" srcId="{E7D28D49-B73A-1A48-8549-AFCDD38A57C0}" destId="{CF09A940-F456-454F-8F16-0BCA42A61089}" srcOrd="0" destOrd="0" presId="urn:microsoft.com/office/officeart/2008/layout/HorizontalMultiLevelHierarchy"/>
    <dgm:cxn modelId="{C7347DD9-0118-5D45-B246-7DD54319DDCF}" type="presParOf" srcId="{CF09A940-F456-454F-8F16-0BCA42A61089}" destId="{6DC616CC-3C54-CA4F-B258-5853272B47D7}" srcOrd="0" destOrd="0" presId="urn:microsoft.com/office/officeart/2008/layout/HorizontalMultiLevelHierarchy"/>
    <dgm:cxn modelId="{DEFE78BB-E9FF-9148-B011-D80CD14A4B61}" type="presParOf" srcId="{CF09A940-F456-454F-8F16-0BCA42A61089}" destId="{099206B2-59FF-2046-B909-908D16BFE033}" srcOrd="1" destOrd="0" presId="urn:microsoft.com/office/officeart/2008/layout/HorizontalMultiLevelHierarchy"/>
    <dgm:cxn modelId="{8E0EFA5E-1484-9C4C-92EF-53726FA2C067}" type="presParOf" srcId="{099206B2-59FF-2046-B909-908D16BFE033}" destId="{6075EABF-B306-9841-A61A-8AE7054040EF}" srcOrd="0" destOrd="0" presId="urn:microsoft.com/office/officeart/2008/layout/HorizontalMultiLevelHierarchy"/>
    <dgm:cxn modelId="{322DC9A6-41BA-454F-9C7F-86A5AEB4D571}" type="presParOf" srcId="{6075EABF-B306-9841-A61A-8AE7054040EF}" destId="{F2428F01-D24C-0E4C-870E-E326AF2EAE03}" srcOrd="0" destOrd="0" presId="urn:microsoft.com/office/officeart/2008/layout/HorizontalMultiLevelHierarchy"/>
    <dgm:cxn modelId="{61655947-B79F-0C46-AF33-5DE1A6F9D938}" type="presParOf" srcId="{099206B2-59FF-2046-B909-908D16BFE033}" destId="{FAF9B862-7E5F-634A-BE0C-345427862EAE}" srcOrd="1" destOrd="0" presId="urn:microsoft.com/office/officeart/2008/layout/HorizontalMultiLevelHierarchy"/>
    <dgm:cxn modelId="{82F79DE1-A4F2-2B4A-90B4-BA05AD142B92}" type="presParOf" srcId="{FAF9B862-7E5F-634A-BE0C-345427862EAE}" destId="{9A905D8C-F8D8-804B-B6E6-31BDDBF4F0AC}" srcOrd="0" destOrd="0" presId="urn:microsoft.com/office/officeart/2008/layout/HorizontalMultiLevelHierarchy"/>
    <dgm:cxn modelId="{33E7ABB6-7999-7048-8DAE-102E6A3627F3}" type="presParOf" srcId="{FAF9B862-7E5F-634A-BE0C-345427862EAE}" destId="{AD08912D-286F-D945-8C9C-399D2EB3E9CB}" srcOrd="1" destOrd="0" presId="urn:microsoft.com/office/officeart/2008/layout/HorizontalMultiLevelHierarchy"/>
    <dgm:cxn modelId="{89B829CA-746A-5B4E-885D-FCA0259091F0}" type="presParOf" srcId="{099206B2-59FF-2046-B909-908D16BFE033}" destId="{1C4604C1-442D-D144-A2D3-55157CF21F88}" srcOrd="2" destOrd="0" presId="urn:microsoft.com/office/officeart/2008/layout/HorizontalMultiLevelHierarchy"/>
    <dgm:cxn modelId="{BB2ACB17-7FB8-924E-93AA-C868D202E40A}" type="presParOf" srcId="{1C4604C1-442D-D144-A2D3-55157CF21F88}" destId="{F2583D7B-FC60-584C-A299-D6CEDFFDCA71}" srcOrd="0" destOrd="0" presId="urn:microsoft.com/office/officeart/2008/layout/HorizontalMultiLevelHierarchy"/>
    <dgm:cxn modelId="{B0FBDEC7-EF9C-D743-974A-B8A7B4837AC7}" type="presParOf" srcId="{099206B2-59FF-2046-B909-908D16BFE033}" destId="{E5B3B56F-E579-F942-A926-0C62A142EF6C}" srcOrd="3" destOrd="0" presId="urn:microsoft.com/office/officeart/2008/layout/HorizontalMultiLevelHierarchy"/>
    <dgm:cxn modelId="{41024C3D-E9EE-5F43-9C76-3F2CE058DCA7}" type="presParOf" srcId="{E5B3B56F-E579-F942-A926-0C62A142EF6C}" destId="{03D2B2EF-C736-0543-80D2-D7D890710585}" srcOrd="0" destOrd="0" presId="urn:microsoft.com/office/officeart/2008/layout/HorizontalMultiLevelHierarchy"/>
    <dgm:cxn modelId="{3183387C-D0EA-DA44-AC7E-7AF1882B0E4F}" type="presParOf" srcId="{E5B3B56F-E579-F942-A926-0C62A142EF6C}" destId="{A7797048-BA23-5C42-BBEB-F7AFD328759A}" srcOrd="1" destOrd="0" presId="urn:microsoft.com/office/officeart/2008/layout/HorizontalMultiLevelHierarchy"/>
    <dgm:cxn modelId="{1F6589CF-797B-DB40-9CC1-F813BF71A651}" type="presParOf" srcId="{099206B2-59FF-2046-B909-908D16BFE033}" destId="{A844D653-16ED-8D4C-ABB6-487CADB7CC15}" srcOrd="4" destOrd="0" presId="urn:microsoft.com/office/officeart/2008/layout/HorizontalMultiLevelHierarchy"/>
    <dgm:cxn modelId="{9E00A696-255D-3747-B648-846E9B9AA22B}" type="presParOf" srcId="{A844D653-16ED-8D4C-ABB6-487CADB7CC15}" destId="{62E7453C-7E26-2D49-826E-9B8B39DD86BB}" srcOrd="0" destOrd="0" presId="urn:microsoft.com/office/officeart/2008/layout/HorizontalMultiLevelHierarchy"/>
    <dgm:cxn modelId="{C0DE878B-F3B3-D84E-A15E-0AFAC6AAADBD}" type="presParOf" srcId="{099206B2-59FF-2046-B909-908D16BFE033}" destId="{A810920C-250F-6444-B182-C9963EA57236}" srcOrd="5" destOrd="0" presId="urn:microsoft.com/office/officeart/2008/layout/HorizontalMultiLevelHierarchy"/>
    <dgm:cxn modelId="{110DDA9D-EA17-0E4E-B6E9-3F69F5326A1E}" type="presParOf" srcId="{A810920C-250F-6444-B182-C9963EA57236}" destId="{93413FA6-1DE4-0C42-862E-741B1170A9FA}" srcOrd="0" destOrd="0" presId="urn:microsoft.com/office/officeart/2008/layout/HorizontalMultiLevelHierarchy"/>
    <dgm:cxn modelId="{D93DEAEA-67AC-DE46-8C0A-8E46F58B762F}" type="presParOf" srcId="{A810920C-250F-6444-B182-C9963EA57236}" destId="{C933E7A9-B463-F842-AF6D-FC9E8B57FDD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1DD27F3-3A32-3040-B8B5-7DC8DDD1CADC}" type="doc">
      <dgm:prSet loTypeId="urn:microsoft.com/office/officeart/2005/8/layout/arrow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92CD42-CB1C-CB40-9FBA-4C80E6A3C63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Краткосрочные (оборотные) обязательства </a:t>
          </a:r>
          <a:r>
            <a:rPr lang="mr-IN" dirty="0" smtClean="0">
              <a:solidFill>
                <a:srgbClr val="002060"/>
              </a:solidFill>
            </a:rPr>
            <a:t>–</a:t>
          </a:r>
          <a:r>
            <a:rPr lang="ru-RU" dirty="0" smtClean="0">
              <a:solidFill>
                <a:srgbClr val="002060"/>
              </a:solidFill>
            </a:rPr>
            <a:t> выполнение одного из трех критериев</a:t>
          </a:r>
          <a:endParaRPr lang="ru-RU" dirty="0">
            <a:solidFill>
              <a:srgbClr val="002060"/>
            </a:solidFill>
          </a:endParaRPr>
        </a:p>
      </dgm:t>
    </dgm:pt>
    <dgm:pt modelId="{573949E6-DF96-A646-8D3C-FCCF362E8AA2}" type="parTrans" cxnId="{878010C1-E638-4946-B66B-DF83AF2FCB1E}">
      <dgm:prSet/>
      <dgm:spPr/>
      <dgm:t>
        <a:bodyPr/>
        <a:lstStyle/>
        <a:p>
          <a:endParaRPr lang="ru-RU"/>
        </a:p>
      </dgm:t>
    </dgm:pt>
    <dgm:pt modelId="{DF0A0D16-DEA7-2048-87F1-7503A9A3AB85}" type="sibTrans" cxnId="{878010C1-E638-4946-B66B-DF83AF2FCB1E}">
      <dgm:prSet/>
      <dgm:spPr/>
      <dgm:t>
        <a:bodyPr/>
        <a:lstStyle/>
        <a:p>
          <a:endParaRPr lang="ru-RU"/>
        </a:p>
      </dgm:t>
    </dgm:pt>
    <dgm:pt modelId="{CA4115A6-0A41-6746-855B-3E052AD58A61}">
      <dgm:prSet phldrT="[Текст]"/>
      <dgm:spPr/>
      <dgm:t>
        <a:bodyPr/>
        <a:lstStyle/>
        <a:p>
          <a:r>
            <a:rPr lang="ru-RU" b="0" i="0" u="none" dirty="0" smtClean="0">
              <a:solidFill>
                <a:srgbClr val="002060"/>
              </a:solidFill>
            </a:rPr>
            <a:t>Все прочие обязательства классифицируются как долгосрочные*</a:t>
          </a:r>
          <a:endParaRPr lang="ru-RU" dirty="0">
            <a:solidFill>
              <a:srgbClr val="002060"/>
            </a:solidFill>
          </a:endParaRPr>
        </a:p>
      </dgm:t>
    </dgm:pt>
    <dgm:pt modelId="{DE05657C-7ECA-4C41-BAFF-CED06DC6E360}" type="parTrans" cxnId="{5AF45995-5871-E948-9607-787D5BDA5D87}">
      <dgm:prSet/>
      <dgm:spPr/>
      <dgm:t>
        <a:bodyPr/>
        <a:lstStyle/>
        <a:p>
          <a:endParaRPr lang="ru-RU"/>
        </a:p>
      </dgm:t>
    </dgm:pt>
    <dgm:pt modelId="{64C34578-104E-BC48-B729-C1744C76EA42}" type="sibTrans" cxnId="{5AF45995-5871-E948-9607-787D5BDA5D87}">
      <dgm:prSet/>
      <dgm:spPr/>
      <dgm:t>
        <a:bodyPr/>
        <a:lstStyle/>
        <a:p>
          <a:endParaRPr lang="ru-RU"/>
        </a:p>
      </dgm:t>
    </dgm:pt>
    <dgm:pt modelId="{32BE6B90-CA79-DE43-8488-4F08C5573BC2}" type="pres">
      <dgm:prSet presAssocID="{21DD27F3-3A32-3040-B8B5-7DC8DDD1CADC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52C915-DF59-484C-9730-8BE2D394E992}" type="pres">
      <dgm:prSet presAssocID="{21DD27F3-3A32-3040-B8B5-7DC8DDD1CADC}" presName="divider" presStyleLbl="fgShp" presStyleIdx="0" presStyleCnt="1"/>
      <dgm:spPr>
        <a:gradFill rotWithShape="0">
          <a:gsLst>
            <a:gs pos="0">
              <a:srgbClr val="077A3E"/>
            </a:gs>
            <a:gs pos="100000">
              <a:srgbClr val="077A3E"/>
            </a:gs>
          </a:gsLst>
        </a:gradFill>
      </dgm:spPr>
    </dgm:pt>
    <dgm:pt modelId="{E2775857-E3DB-7E49-A9F9-0E131FB1DE2A}" type="pres">
      <dgm:prSet presAssocID="{F592CD42-CB1C-CB40-9FBA-4C80E6A3C63B}" presName="downArrow" presStyleLbl="node1" presStyleIdx="0" presStyleCnt="2"/>
      <dgm:spPr>
        <a:gradFill rotWithShape="0">
          <a:gsLst>
            <a:gs pos="0">
              <a:srgbClr val="00B050"/>
            </a:gs>
            <a:gs pos="100000">
              <a:srgbClr val="92D050"/>
            </a:gs>
          </a:gsLst>
        </a:gradFill>
      </dgm:spPr>
    </dgm:pt>
    <dgm:pt modelId="{8186F804-2B56-E34E-9F15-BBB17701594A}" type="pres">
      <dgm:prSet presAssocID="{F592CD42-CB1C-CB40-9FBA-4C80E6A3C63B}" presName="downArrowText" presStyleLbl="revTx" presStyleIdx="0" presStyleCnt="2" custScaleX="142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93D17-099E-3545-9643-CC1DC557DEB3}" type="pres">
      <dgm:prSet presAssocID="{CA4115A6-0A41-6746-855B-3E052AD58A61}" presName="upArrow" presStyleLbl="node1" presStyleIdx="1" presStyleCnt="2"/>
      <dgm:spPr>
        <a:gradFill rotWithShape="0">
          <a:gsLst>
            <a:gs pos="0">
              <a:srgbClr val="00B050"/>
            </a:gs>
            <a:gs pos="100000">
              <a:srgbClr val="92D050"/>
            </a:gs>
          </a:gsLst>
        </a:gradFill>
      </dgm:spPr>
    </dgm:pt>
    <dgm:pt modelId="{6E1ED9DA-ABD9-6C47-B69C-D407BCFC4CEA}" type="pres">
      <dgm:prSet presAssocID="{CA4115A6-0A41-6746-855B-3E052AD58A61}" presName="upArrowText" presStyleLbl="revTx" presStyleIdx="1" presStyleCnt="2" custScaleX="139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CAFA9A-452C-E943-A54A-3E4CA301822F}" type="presOf" srcId="{CA4115A6-0A41-6746-855B-3E052AD58A61}" destId="{6E1ED9DA-ABD9-6C47-B69C-D407BCFC4CEA}" srcOrd="0" destOrd="0" presId="urn:microsoft.com/office/officeart/2005/8/layout/arrow3"/>
    <dgm:cxn modelId="{6EA2E732-ED03-9342-A012-2780E0F91FAD}" type="presOf" srcId="{21DD27F3-3A32-3040-B8B5-7DC8DDD1CADC}" destId="{32BE6B90-CA79-DE43-8488-4F08C5573BC2}" srcOrd="0" destOrd="0" presId="urn:microsoft.com/office/officeart/2005/8/layout/arrow3"/>
    <dgm:cxn modelId="{7A49EF0B-3A32-C24B-8F32-ABD5F09AC6F4}" type="presOf" srcId="{F592CD42-CB1C-CB40-9FBA-4C80E6A3C63B}" destId="{8186F804-2B56-E34E-9F15-BBB17701594A}" srcOrd="0" destOrd="0" presId="urn:microsoft.com/office/officeart/2005/8/layout/arrow3"/>
    <dgm:cxn modelId="{878010C1-E638-4946-B66B-DF83AF2FCB1E}" srcId="{21DD27F3-3A32-3040-B8B5-7DC8DDD1CADC}" destId="{F592CD42-CB1C-CB40-9FBA-4C80E6A3C63B}" srcOrd="0" destOrd="0" parTransId="{573949E6-DF96-A646-8D3C-FCCF362E8AA2}" sibTransId="{DF0A0D16-DEA7-2048-87F1-7503A9A3AB85}"/>
    <dgm:cxn modelId="{5AF45995-5871-E948-9607-787D5BDA5D87}" srcId="{21DD27F3-3A32-3040-B8B5-7DC8DDD1CADC}" destId="{CA4115A6-0A41-6746-855B-3E052AD58A61}" srcOrd="1" destOrd="0" parTransId="{DE05657C-7ECA-4C41-BAFF-CED06DC6E360}" sibTransId="{64C34578-104E-BC48-B729-C1744C76EA42}"/>
    <dgm:cxn modelId="{9BFF721F-F5FE-3E4D-821F-252C4442CABA}" type="presParOf" srcId="{32BE6B90-CA79-DE43-8488-4F08C5573BC2}" destId="{F452C915-DF59-484C-9730-8BE2D394E992}" srcOrd="0" destOrd="0" presId="urn:microsoft.com/office/officeart/2005/8/layout/arrow3"/>
    <dgm:cxn modelId="{CECDD67D-810C-A542-B81E-D913C216FF77}" type="presParOf" srcId="{32BE6B90-CA79-DE43-8488-4F08C5573BC2}" destId="{E2775857-E3DB-7E49-A9F9-0E131FB1DE2A}" srcOrd="1" destOrd="0" presId="urn:microsoft.com/office/officeart/2005/8/layout/arrow3"/>
    <dgm:cxn modelId="{B6C35462-ED9B-A04F-8D8A-6C597F485FE8}" type="presParOf" srcId="{32BE6B90-CA79-DE43-8488-4F08C5573BC2}" destId="{8186F804-2B56-E34E-9F15-BBB17701594A}" srcOrd="2" destOrd="0" presId="urn:microsoft.com/office/officeart/2005/8/layout/arrow3"/>
    <dgm:cxn modelId="{B8A7D0D6-A0A6-F943-9953-E8094F44E97C}" type="presParOf" srcId="{32BE6B90-CA79-DE43-8488-4F08C5573BC2}" destId="{F0D93D17-099E-3545-9643-CC1DC557DEB3}" srcOrd="3" destOrd="0" presId="urn:microsoft.com/office/officeart/2005/8/layout/arrow3"/>
    <dgm:cxn modelId="{2C2A6DB4-3BB5-D14C-B2DA-A4BC0C1C1281}" type="presParOf" srcId="{32BE6B90-CA79-DE43-8488-4F08C5573BC2}" destId="{6E1ED9DA-ABD9-6C47-B69C-D407BCFC4CEA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E27D6E0-F839-3E40-A875-BCFD39C94254}" type="doc">
      <dgm:prSet loTypeId="urn:microsoft.com/office/officeart/2005/8/layout/vProcess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5197CF-3C22-8D42-B3E1-335BF8544EC1}">
      <dgm:prSet phldrT="[Текст]" custT="1"/>
      <dgm:spPr>
        <a:solidFill>
          <a:schemeClr val="accent3">
            <a:lumMod val="40000"/>
            <a:lumOff val="60000"/>
          </a:schemeClr>
        </a:solidFill>
        <a:effectLst>
          <a:glow rad="63500">
            <a:schemeClr val="accent6">
              <a:satMod val="175000"/>
              <a:alpha val="40000"/>
            </a:schemeClr>
          </a:glow>
          <a:outerShdw blurRad="40000" dist="23000" dir="5400000" rotWithShape="0">
            <a:schemeClr val="accent3">
              <a:lumMod val="75000"/>
            </a:schemeClr>
          </a:outerShdw>
        </a:effectLst>
      </dgm:spPr>
      <dgm:t>
        <a:bodyPr/>
        <a:lstStyle/>
        <a:p>
          <a:pPr algn="ctr"/>
          <a:r>
            <a:rPr lang="ru-RU" sz="2800" b="1" dirty="0" smtClean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rPr>
            <a:t>Всегда краткосрочные!!!</a:t>
          </a:r>
          <a:endParaRPr lang="ru-RU" sz="2800" b="1" dirty="0">
            <a:solidFill>
              <a:srgbClr val="002060"/>
            </a:solidFill>
            <a:latin typeface="Bookman Old Style" charset="0"/>
            <a:ea typeface="Bookman Old Style" charset="0"/>
            <a:cs typeface="Bookman Old Style" charset="0"/>
          </a:endParaRPr>
        </a:p>
      </dgm:t>
    </dgm:pt>
    <dgm:pt modelId="{8C233F42-224C-0544-9CE3-B5D7274F9E50}" type="parTrans" cxnId="{F68DDD03-4D4C-0A43-ABA4-550A4C70AEC3}">
      <dgm:prSet/>
      <dgm:spPr/>
      <dgm:t>
        <a:bodyPr/>
        <a:lstStyle/>
        <a:p>
          <a:endParaRPr lang="ru-RU"/>
        </a:p>
      </dgm:t>
    </dgm:pt>
    <dgm:pt modelId="{83593E1A-3E62-E743-A63F-B884C85A8FFA}" type="sibTrans" cxnId="{F68DDD03-4D4C-0A43-ABA4-550A4C70AEC3}">
      <dgm:prSet/>
      <dgm:spPr>
        <a:solidFill>
          <a:srgbClr val="077A3E"/>
        </a:solidFill>
        <a:ln>
          <a:solidFill>
            <a:srgbClr val="077A3E">
              <a:alpha val="90000"/>
            </a:srgbClr>
          </a:solidFill>
        </a:ln>
      </dgm:spPr>
      <dgm:t>
        <a:bodyPr/>
        <a:lstStyle/>
        <a:p>
          <a:endParaRPr lang="ru-RU"/>
        </a:p>
      </dgm:t>
    </dgm:pt>
    <dgm:pt modelId="{0A696E7B-D627-0A47-87E5-2B770A945BF0}">
      <dgm:prSet phldrT="[Текст]" custT="1"/>
      <dgm:spPr>
        <a:solidFill>
          <a:schemeClr val="accent3">
            <a:lumMod val="40000"/>
            <a:lumOff val="60000"/>
          </a:schemeClr>
        </a:solidFill>
        <a:effectLst>
          <a:glow rad="635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1900" b="1" dirty="0" smtClean="0">
              <a:solidFill>
                <a:srgbClr val="002060"/>
              </a:solidFill>
            </a:rPr>
            <a:t>начисленная заработная плата и другие начисленные расходы, связанные с осуществлением деятельности субъекта отчетности</a:t>
          </a:r>
          <a:endParaRPr lang="ru-RU" sz="1900" b="1" dirty="0">
            <a:solidFill>
              <a:srgbClr val="002060"/>
            </a:solidFill>
          </a:endParaRPr>
        </a:p>
      </dgm:t>
    </dgm:pt>
    <dgm:pt modelId="{B331DDA8-3DFE-C844-983D-F237BA044BD4}" type="parTrans" cxnId="{E7DFA8B2-401E-1D44-9F62-F9C0D81947AF}">
      <dgm:prSet/>
      <dgm:spPr/>
      <dgm:t>
        <a:bodyPr/>
        <a:lstStyle/>
        <a:p>
          <a:endParaRPr lang="ru-RU"/>
        </a:p>
      </dgm:t>
    </dgm:pt>
    <dgm:pt modelId="{99DA8761-76CA-2148-A6B2-114213A6E54A}" type="sibTrans" cxnId="{E7DFA8B2-401E-1D44-9F62-F9C0D81947AF}">
      <dgm:prSet/>
      <dgm:spPr>
        <a:solidFill>
          <a:srgbClr val="077A3E"/>
        </a:solidFill>
        <a:ln>
          <a:solidFill>
            <a:srgbClr val="077A3E">
              <a:alpha val="90000"/>
            </a:srgbClr>
          </a:solidFill>
        </a:ln>
      </dgm:spPr>
      <dgm:t>
        <a:bodyPr/>
        <a:lstStyle/>
        <a:p>
          <a:endParaRPr lang="ru-RU"/>
        </a:p>
      </dgm:t>
    </dgm:pt>
    <dgm:pt modelId="{5090BB33-EAAE-AA40-AC86-5F3663D6AFFE}">
      <dgm:prSet phldrT="[Текст]" custT="1"/>
      <dgm:spPr>
        <a:solidFill>
          <a:schemeClr val="accent3">
            <a:lumMod val="40000"/>
            <a:lumOff val="60000"/>
          </a:schemeClr>
        </a:solidFill>
        <a:effectLst>
          <a:glow rad="635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1900" b="1" dirty="0" smtClean="0">
              <a:solidFill>
                <a:srgbClr val="002060"/>
              </a:solidFill>
            </a:rPr>
            <a:t>кредиторская задолженность по налогам, сборам и другим обязательным платежам в бюджеты*</a:t>
          </a:r>
          <a:endParaRPr lang="ru-RU" sz="1900" b="1" dirty="0">
            <a:solidFill>
              <a:srgbClr val="002060"/>
            </a:solidFill>
          </a:endParaRPr>
        </a:p>
      </dgm:t>
    </dgm:pt>
    <dgm:pt modelId="{6269742B-E688-0E41-AD68-C77A33409DAD}" type="parTrans" cxnId="{EA70A3C3-AE9F-534F-ABB2-F77EE4E829A7}">
      <dgm:prSet/>
      <dgm:spPr/>
      <dgm:t>
        <a:bodyPr/>
        <a:lstStyle/>
        <a:p>
          <a:endParaRPr lang="ru-RU"/>
        </a:p>
      </dgm:t>
    </dgm:pt>
    <dgm:pt modelId="{77A3CB75-E827-2B43-8A72-888BD6BC1F82}" type="sibTrans" cxnId="{EA70A3C3-AE9F-534F-ABB2-F77EE4E829A7}">
      <dgm:prSet/>
      <dgm:spPr/>
      <dgm:t>
        <a:bodyPr/>
        <a:lstStyle/>
        <a:p>
          <a:endParaRPr lang="ru-RU"/>
        </a:p>
      </dgm:t>
    </dgm:pt>
    <dgm:pt modelId="{22560E76-F86D-2A4F-A9AE-D371C7317585}" type="pres">
      <dgm:prSet presAssocID="{7E27D6E0-F839-3E40-A875-BCFD39C9425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67A5B4-AC31-4C49-9A56-8F86762DA79C}" type="pres">
      <dgm:prSet presAssocID="{7E27D6E0-F839-3E40-A875-BCFD39C94254}" presName="dummyMaxCanvas" presStyleCnt="0">
        <dgm:presLayoutVars/>
      </dgm:prSet>
      <dgm:spPr/>
    </dgm:pt>
    <dgm:pt modelId="{D5D4FA53-BB9B-864C-9763-7933CCB012D5}" type="pres">
      <dgm:prSet presAssocID="{7E27D6E0-F839-3E40-A875-BCFD39C94254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7B840-48E8-0849-BA72-D6F19792FDD0}" type="pres">
      <dgm:prSet presAssocID="{7E27D6E0-F839-3E40-A875-BCFD39C94254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AB2FF-C75A-4A40-B885-9411C1AD1C01}" type="pres">
      <dgm:prSet presAssocID="{7E27D6E0-F839-3E40-A875-BCFD39C9425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9684F-BD92-2046-8635-985FE1167611}" type="pres">
      <dgm:prSet presAssocID="{7E27D6E0-F839-3E40-A875-BCFD39C9425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E8998-630A-F548-B858-7DFAE0D7203C}" type="pres">
      <dgm:prSet presAssocID="{7E27D6E0-F839-3E40-A875-BCFD39C9425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9AA4E8-1C37-6041-9AAA-C5CEE20C2D41}" type="pres">
      <dgm:prSet presAssocID="{7E27D6E0-F839-3E40-A875-BCFD39C9425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A6F22-B9D1-224B-8E12-CD42B867810A}" type="pres">
      <dgm:prSet presAssocID="{7E27D6E0-F839-3E40-A875-BCFD39C9425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368CB-C2BD-5747-95FF-E91994FF23A3}" type="pres">
      <dgm:prSet presAssocID="{7E27D6E0-F839-3E40-A875-BCFD39C9425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68CD52-D725-CF4F-8525-907A206CA31B}" type="presOf" srcId="{83593E1A-3E62-E743-A63F-B884C85A8FFA}" destId="{76F9684F-BD92-2046-8635-985FE1167611}" srcOrd="0" destOrd="0" presId="urn:microsoft.com/office/officeart/2005/8/layout/vProcess5"/>
    <dgm:cxn modelId="{AD2B3779-DB31-8847-B3A4-35CA3DA01058}" type="presOf" srcId="{525197CF-3C22-8D42-B3E1-335BF8544EC1}" destId="{F29AA4E8-1C37-6041-9AAA-C5CEE20C2D41}" srcOrd="1" destOrd="0" presId="urn:microsoft.com/office/officeart/2005/8/layout/vProcess5"/>
    <dgm:cxn modelId="{E7DFA8B2-401E-1D44-9F62-F9C0D81947AF}" srcId="{7E27D6E0-F839-3E40-A875-BCFD39C94254}" destId="{0A696E7B-D627-0A47-87E5-2B770A945BF0}" srcOrd="1" destOrd="0" parTransId="{B331DDA8-3DFE-C844-983D-F237BA044BD4}" sibTransId="{99DA8761-76CA-2148-A6B2-114213A6E54A}"/>
    <dgm:cxn modelId="{F68DDD03-4D4C-0A43-ABA4-550A4C70AEC3}" srcId="{7E27D6E0-F839-3E40-A875-BCFD39C94254}" destId="{525197CF-3C22-8D42-B3E1-335BF8544EC1}" srcOrd="0" destOrd="0" parTransId="{8C233F42-224C-0544-9CE3-B5D7274F9E50}" sibTransId="{83593E1A-3E62-E743-A63F-B884C85A8FFA}"/>
    <dgm:cxn modelId="{998B554D-6158-5045-B69A-3FB0BF561CE4}" type="presOf" srcId="{5090BB33-EAAE-AA40-AC86-5F3663D6AFFE}" destId="{F52368CB-C2BD-5747-95FF-E91994FF23A3}" srcOrd="1" destOrd="0" presId="urn:microsoft.com/office/officeart/2005/8/layout/vProcess5"/>
    <dgm:cxn modelId="{9613EA3C-DAF3-F148-8C7D-5C81994A242B}" type="presOf" srcId="{7E27D6E0-F839-3E40-A875-BCFD39C94254}" destId="{22560E76-F86D-2A4F-A9AE-D371C7317585}" srcOrd="0" destOrd="0" presId="urn:microsoft.com/office/officeart/2005/8/layout/vProcess5"/>
    <dgm:cxn modelId="{8851AC5D-BF87-614D-A9A1-D65F48B44FD5}" type="presOf" srcId="{5090BB33-EAAE-AA40-AC86-5F3663D6AFFE}" destId="{8D0AB2FF-C75A-4A40-B885-9411C1AD1C01}" srcOrd="0" destOrd="0" presId="urn:microsoft.com/office/officeart/2005/8/layout/vProcess5"/>
    <dgm:cxn modelId="{B1E9E8EB-7A64-B146-8F6A-AC7325A23389}" type="presOf" srcId="{525197CF-3C22-8D42-B3E1-335BF8544EC1}" destId="{D5D4FA53-BB9B-864C-9763-7933CCB012D5}" srcOrd="0" destOrd="0" presId="urn:microsoft.com/office/officeart/2005/8/layout/vProcess5"/>
    <dgm:cxn modelId="{FEAEB4FD-F872-3A44-9550-2E81ED952EF7}" type="presOf" srcId="{0A696E7B-D627-0A47-87E5-2B770A945BF0}" destId="{2E27B840-48E8-0849-BA72-D6F19792FDD0}" srcOrd="0" destOrd="0" presId="urn:microsoft.com/office/officeart/2005/8/layout/vProcess5"/>
    <dgm:cxn modelId="{8DE79D1A-B19E-EB47-9725-7F4820293C10}" type="presOf" srcId="{99DA8761-76CA-2148-A6B2-114213A6E54A}" destId="{580E8998-630A-F548-B858-7DFAE0D7203C}" srcOrd="0" destOrd="0" presId="urn:microsoft.com/office/officeart/2005/8/layout/vProcess5"/>
    <dgm:cxn modelId="{EA70A3C3-AE9F-534F-ABB2-F77EE4E829A7}" srcId="{7E27D6E0-F839-3E40-A875-BCFD39C94254}" destId="{5090BB33-EAAE-AA40-AC86-5F3663D6AFFE}" srcOrd="2" destOrd="0" parTransId="{6269742B-E688-0E41-AD68-C77A33409DAD}" sibTransId="{77A3CB75-E827-2B43-8A72-888BD6BC1F82}"/>
    <dgm:cxn modelId="{5B73D75D-24AF-4241-A45C-9A2068E117EA}" type="presOf" srcId="{0A696E7B-D627-0A47-87E5-2B770A945BF0}" destId="{46AA6F22-B9D1-224B-8E12-CD42B867810A}" srcOrd="1" destOrd="0" presId="urn:microsoft.com/office/officeart/2005/8/layout/vProcess5"/>
    <dgm:cxn modelId="{2D6B7C02-5678-7F47-8932-C319799160D9}" type="presParOf" srcId="{22560E76-F86D-2A4F-A9AE-D371C7317585}" destId="{9667A5B4-AC31-4C49-9A56-8F86762DA79C}" srcOrd="0" destOrd="0" presId="urn:microsoft.com/office/officeart/2005/8/layout/vProcess5"/>
    <dgm:cxn modelId="{55BFD21D-2145-DF40-98A7-F54BF2BD1453}" type="presParOf" srcId="{22560E76-F86D-2A4F-A9AE-D371C7317585}" destId="{D5D4FA53-BB9B-864C-9763-7933CCB012D5}" srcOrd="1" destOrd="0" presId="urn:microsoft.com/office/officeart/2005/8/layout/vProcess5"/>
    <dgm:cxn modelId="{5E8C4385-1B47-D24A-9C70-C7C992D4E59D}" type="presParOf" srcId="{22560E76-F86D-2A4F-A9AE-D371C7317585}" destId="{2E27B840-48E8-0849-BA72-D6F19792FDD0}" srcOrd="2" destOrd="0" presId="urn:microsoft.com/office/officeart/2005/8/layout/vProcess5"/>
    <dgm:cxn modelId="{6BE4C3ED-FB10-8749-9662-70DE5988E96D}" type="presParOf" srcId="{22560E76-F86D-2A4F-A9AE-D371C7317585}" destId="{8D0AB2FF-C75A-4A40-B885-9411C1AD1C01}" srcOrd="3" destOrd="0" presId="urn:microsoft.com/office/officeart/2005/8/layout/vProcess5"/>
    <dgm:cxn modelId="{1085E67F-F77C-DE41-BD89-C6A505540512}" type="presParOf" srcId="{22560E76-F86D-2A4F-A9AE-D371C7317585}" destId="{76F9684F-BD92-2046-8635-985FE1167611}" srcOrd="4" destOrd="0" presId="urn:microsoft.com/office/officeart/2005/8/layout/vProcess5"/>
    <dgm:cxn modelId="{274E1EC1-38B4-1E47-8C24-1450D4209384}" type="presParOf" srcId="{22560E76-F86D-2A4F-A9AE-D371C7317585}" destId="{580E8998-630A-F548-B858-7DFAE0D7203C}" srcOrd="5" destOrd="0" presId="urn:microsoft.com/office/officeart/2005/8/layout/vProcess5"/>
    <dgm:cxn modelId="{E6C7A3F0-8501-584E-909C-DEA400C740E0}" type="presParOf" srcId="{22560E76-F86D-2A4F-A9AE-D371C7317585}" destId="{F29AA4E8-1C37-6041-9AAA-C5CEE20C2D41}" srcOrd="6" destOrd="0" presId="urn:microsoft.com/office/officeart/2005/8/layout/vProcess5"/>
    <dgm:cxn modelId="{D870B5F2-9238-5B47-9EA7-85460933DA60}" type="presParOf" srcId="{22560E76-F86D-2A4F-A9AE-D371C7317585}" destId="{46AA6F22-B9D1-224B-8E12-CD42B867810A}" srcOrd="7" destOrd="0" presId="urn:microsoft.com/office/officeart/2005/8/layout/vProcess5"/>
    <dgm:cxn modelId="{F290EDAA-AE34-EE48-9E06-BCECBA7703CC}" type="presParOf" srcId="{22560E76-F86D-2A4F-A9AE-D371C7317585}" destId="{F52368CB-C2BD-5747-95FF-E91994FF23A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8C45865-8113-5C4D-B5BF-67829392A7E0}" type="doc">
      <dgm:prSet loTypeId="urn:microsoft.com/office/officeart/2005/8/layout/StepDownProcess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6CAA12-4126-D94D-97B7-208A13CD0DB1}">
      <dgm:prSet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pPr rtl="0"/>
          <a:r>
            <a:rPr lang="ru-RU" sz="30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Материальные запасы</a:t>
          </a:r>
          <a:endParaRPr lang="ru-RU" sz="3000" b="0" i="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45D84646-6AD3-9C4A-A78F-3F212481CDF2}" type="parTrans" cxnId="{33B1E48E-1BE7-9042-AFAE-EEE7F6F90236}">
      <dgm:prSet/>
      <dgm:spPr/>
      <dgm:t>
        <a:bodyPr/>
        <a:lstStyle/>
        <a:p>
          <a:endParaRPr lang="ru-RU"/>
        </a:p>
      </dgm:t>
    </dgm:pt>
    <dgm:pt modelId="{5948E2D8-3664-5F4B-9238-CCF832286632}" type="sibTrans" cxnId="{33B1E48E-1BE7-9042-AFAE-EEE7F6F90236}">
      <dgm:prSet/>
      <dgm:spPr/>
      <dgm:t>
        <a:bodyPr/>
        <a:lstStyle/>
        <a:p>
          <a:endParaRPr lang="ru-RU"/>
        </a:p>
      </dgm:t>
    </dgm:pt>
    <dgm:pt modelId="{F8D36EAD-1032-D34F-995A-3A1E733AA403}">
      <dgm:prSet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r>
            <a:rPr lang="ru-RU" sz="30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п.99 Инструкции 157н</a:t>
          </a:r>
          <a:endParaRPr lang="ru-RU" sz="3000" b="0" i="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1906BF17-6E21-BA44-A0EA-451C74104280}" type="parTrans" cxnId="{8D0579FE-738D-8241-86C4-DCC742992E7D}">
      <dgm:prSet/>
      <dgm:spPr/>
      <dgm:t>
        <a:bodyPr/>
        <a:lstStyle/>
        <a:p>
          <a:endParaRPr lang="ru-RU"/>
        </a:p>
      </dgm:t>
    </dgm:pt>
    <dgm:pt modelId="{C88FA40B-4994-EA4B-8883-AE05120669CB}" type="sibTrans" cxnId="{8D0579FE-738D-8241-86C4-DCC742992E7D}">
      <dgm:prSet/>
      <dgm:spPr/>
      <dgm:t>
        <a:bodyPr/>
        <a:lstStyle/>
        <a:p>
          <a:endParaRPr lang="ru-RU"/>
        </a:p>
      </dgm:t>
    </dgm:pt>
    <dgm:pt modelId="{C1A8CBA3-4928-304B-BE28-8E331A83D8E1}">
      <dgm:prSet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 tIns="11520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6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Примеры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600" b="0" i="0" dirty="0" err="1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внеоборотных</a:t>
          </a:r>
          <a:r>
            <a:rPr lang="ru-RU" sz="26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 МЗ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600" b="1" i="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(</a:t>
          </a:r>
          <a:r>
            <a:rPr lang="ru-RU" sz="2600" b="1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для целей формирования капитальных вложений!)</a:t>
          </a:r>
          <a:r>
            <a:rPr lang="ru-RU" sz="2600" b="1" i="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: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ru-RU" sz="26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оборудование, требующее монтажа; бензомоторные пилы, сучкорезы; временные сооружения; спецоборудование для НИОКР</a:t>
          </a:r>
          <a:endParaRPr lang="ru-RU" sz="2600" b="0" i="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9FAC1CB8-E04D-5C48-888B-A9E203C4074E}" type="parTrans" cxnId="{6364ADD6-FAEC-1845-8FAA-7735AC55F820}">
      <dgm:prSet/>
      <dgm:spPr/>
      <dgm:t>
        <a:bodyPr/>
        <a:lstStyle/>
        <a:p>
          <a:endParaRPr lang="ru-RU"/>
        </a:p>
      </dgm:t>
    </dgm:pt>
    <dgm:pt modelId="{8E7BC795-1D56-8749-80EB-E5E14DB19CB0}" type="sibTrans" cxnId="{6364ADD6-FAEC-1845-8FAA-7735AC55F820}">
      <dgm:prSet/>
      <dgm:spPr/>
      <dgm:t>
        <a:bodyPr/>
        <a:lstStyle/>
        <a:p>
          <a:endParaRPr lang="ru-RU"/>
        </a:p>
      </dgm:t>
    </dgm:pt>
    <dgm:pt modelId="{2C5CF318-6848-5543-9D3D-04B03D297D73}" type="pres">
      <dgm:prSet presAssocID="{B8C45865-8113-5C4D-B5BF-67829392A7E0}" presName="rootnode" presStyleCnt="0">
        <dgm:presLayoutVars>
          <dgm:chMax/>
          <dgm:chPref/>
          <dgm:dir/>
          <dgm:animLvl val="lvl"/>
        </dgm:presLayoutVars>
      </dgm:prSet>
      <dgm:spPr/>
    </dgm:pt>
    <dgm:pt modelId="{1EAA74B3-986B-1340-84B1-5A411B12B393}" type="pres">
      <dgm:prSet presAssocID="{616CAA12-4126-D94D-97B7-208A13CD0DB1}" presName="composite" presStyleCnt="0"/>
      <dgm:spPr/>
    </dgm:pt>
    <dgm:pt modelId="{776DBBDD-67C3-F142-8304-B141D6ED5740}" type="pres">
      <dgm:prSet presAssocID="{616CAA12-4126-D94D-97B7-208A13CD0DB1}" presName="bentUpArrow1" presStyleLbl="alignImgPlace1" presStyleIdx="0" presStyleCnt="2" custLinFactNeighborX="-33550" custLinFactNeighborY="4584"/>
      <dgm:spPr/>
    </dgm:pt>
    <dgm:pt modelId="{697935A8-2357-C142-93FB-4765B0BD2F01}" type="pres">
      <dgm:prSet presAssocID="{616CAA12-4126-D94D-97B7-208A13CD0DB1}" presName="ParentText" presStyleLbl="node1" presStyleIdx="0" presStyleCnt="3" custScaleX="178064" custLinFactNeighborX="-33004">
        <dgm:presLayoutVars>
          <dgm:chMax val="1"/>
          <dgm:chPref val="1"/>
          <dgm:bulletEnabled val="1"/>
        </dgm:presLayoutVars>
      </dgm:prSet>
      <dgm:spPr/>
    </dgm:pt>
    <dgm:pt modelId="{808707BE-6A86-E24A-A82D-1DD802757D69}" type="pres">
      <dgm:prSet presAssocID="{616CAA12-4126-D94D-97B7-208A13CD0DB1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B6805B3D-D329-7045-A34B-882649E863C2}" type="pres">
      <dgm:prSet presAssocID="{5948E2D8-3664-5F4B-9238-CCF832286632}" presName="sibTrans" presStyleCnt="0"/>
      <dgm:spPr/>
    </dgm:pt>
    <dgm:pt modelId="{66183BC4-F6B3-2E48-9E14-D4224170DC87}" type="pres">
      <dgm:prSet presAssocID="{F8D36EAD-1032-D34F-995A-3A1E733AA403}" presName="composite" presStyleCnt="0"/>
      <dgm:spPr/>
    </dgm:pt>
    <dgm:pt modelId="{A8B0C5BB-0FB0-B14A-947B-F735E945D040}" type="pres">
      <dgm:prSet presAssocID="{F8D36EAD-1032-D34F-995A-3A1E733AA403}" presName="bentUpArrow1" presStyleLbl="alignImgPlace1" presStyleIdx="1" presStyleCnt="2" custLinFactNeighborX="-59048" custLinFactNeighborY="9167"/>
      <dgm:spPr/>
    </dgm:pt>
    <dgm:pt modelId="{25DA409A-839E-4B4E-8E8D-9B5372E29764}" type="pres">
      <dgm:prSet presAssocID="{F8D36EAD-1032-D34F-995A-3A1E733AA403}" presName="ParentText" presStyleLbl="node1" presStyleIdx="1" presStyleCnt="3" custScaleX="232531" custLinFactNeighborX="-332" custLinFactNeighborY="3890">
        <dgm:presLayoutVars>
          <dgm:chMax val="1"/>
          <dgm:chPref val="1"/>
          <dgm:bulletEnabled val="1"/>
        </dgm:presLayoutVars>
      </dgm:prSet>
      <dgm:spPr/>
    </dgm:pt>
    <dgm:pt modelId="{9FD65518-3666-7144-BFFD-563B5954C22B}" type="pres">
      <dgm:prSet presAssocID="{F8D36EAD-1032-D34F-995A-3A1E733AA403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AF3D8F68-08D2-3045-8CBB-C6898D616039}" type="pres">
      <dgm:prSet presAssocID="{C88FA40B-4994-EA4B-8883-AE05120669CB}" presName="sibTrans" presStyleCnt="0"/>
      <dgm:spPr/>
    </dgm:pt>
    <dgm:pt modelId="{2C94A7F4-1E56-344C-B661-79908A7069C3}" type="pres">
      <dgm:prSet presAssocID="{C1A8CBA3-4928-304B-BE28-8E331A83D8E1}" presName="composite" presStyleCnt="0"/>
      <dgm:spPr/>
    </dgm:pt>
    <dgm:pt modelId="{3088D925-320F-0440-8EE6-B6A854EC86E7}" type="pres">
      <dgm:prSet presAssocID="{C1A8CBA3-4928-304B-BE28-8E331A83D8E1}" presName="ParentText" presStyleLbl="node1" presStyleIdx="2" presStyleCnt="3" custScaleX="325101" custScaleY="295463" custLinFactNeighborX="14571" custLinFactNeighborY="129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64ADD6-FAEC-1845-8FAA-7735AC55F820}" srcId="{B8C45865-8113-5C4D-B5BF-67829392A7E0}" destId="{C1A8CBA3-4928-304B-BE28-8E331A83D8E1}" srcOrd="2" destOrd="0" parTransId="{9FAC1CB8-E04D-5C48-888B-A9E203C4074E}" sibTransId="{8E7BC795-1D56-8749-80EB-E5E14DB19CB0}"/>
    <dgm:cxn modelId="{3E70A5D0-3BF5-0B46-B1C7-0995546B2EC7}" type="presOf" srcId="{616CAA12-4126-D94D-97B7-208A13CD0DB1}" destId="{697935A8-2357-C142-93FB-4765B0BD2F01}" srcOrd="0" destOrd="0" presId="urn:microsoft.com/office/officeart/2005/8/layout/StepDownProcess"/>
    <dgm:cxn modelId="{23835D1F-32FD-F14B-87D7-931E547D00B5}" type="presOf" srcId="{B8C45865-8113-5C4D-B5BF-67829392A7E0}" destId="{2C5CF318-6848-5543-9D3D-04B03D297D73}" srcOrd="0" destOrd="0" presId="urn:microsoft.com/office/officeart/2005/8/layout/StepDownProcess"/>
    <dgm:cxn modelId="{33B1E48E-1BE7-9042-AFAE-EEE7F6F90236}" srcId="{B8C45865-8113-5C4D-B5BF-67829392A7E0}" destId="{616CAA12-4126-D94D-97B7-208A13CD0DB1}" srcOrd="0" destOrd="0" parTransId="{45D84646-6AD3-9C4A-A78F-3F212481CDF2}" sibTransId="{5948E2D8-3664-5F4B-9238-CCF832286632}"/>
    <dgm:cxn modelId="{FAB5C601-79DF-974D-A854-A8A2DCEB77D3}" type="presOf" srcId="{C1A8CBA3-4928-304B-BE28-8E331A83D8E1}" destId="{3088D925-320F-0440-8EE6-B6A854EC86E7}" srcOrd="0" destOrd="0" presId="urn:microsoft.com/office/officeart/2005/8/layout/StepDownProcess"/>
    <dgm:cxn modelId="{8D0579FE-738D-8241-86C4-DCC742992E7D}" srcId="{B8C45865-8113-5C4D-B5BF-67829392A7E0}" destId="{F8D36EAD-1032-D34F-995A-3A1E733AA403}" srcOrd="1" destOrd="0" parTransId="{1906BF17-6E21-BA44-A0EA-451C74104280}" sibTransId="{C88FA40B-4994-EA4B-8883-AE05120669CB}"/>
    <dgm:cxn modelId="{E293D454-265F-124E-AEEA-BFD4CE6F1F1C}" type="presOf" srcId="{F8D36EAD-1032-D34F-995A-3A1E733AA403}" destId="{25DA409A-839E-4B4E-8E8D-9B5372E29764}" srcOrd="0" destOrd="0" presId="urn:microsoft.com/office/officeart/2005/8/layout/StepDownProcess"/>
    <dgm:cxn modelId="{9A43C8E3-C67A-DD45-A377-4F44ACD73EEB}" type="presParOf" srcId="{2C5CF318-6848-5543-9D3D-04B03D297D73}" destId="{1EAA74B3-986B-1340-84B1-5A411B12B393}" srcOrd="0" destOrd="0" presId="urn:microsoft.com/office/officeart/2005/8/layout/StepDownProcess"/>
    <dgm:cxn modelId="{50CF94D7-6119-104A-8EF2-686E8B0FD1DF}" type="presParOf" srcId="{1EAA74B3-986B-1340-84B1-5A411B12B393}" destId="{776DBBDD-67C3-F142-8304-B141D6ED5740}" srcOrd="0" destOrd="0" presId="urn:microsoft.com/office/officeart/2005/8/layout/StepDownProcess"/>
    <dgm:cxn modelId="{14B88D1B-B8D4-8F4B-98A0-EA7BD410BE18}" type="presParOf" srcId="{1EAA74B3-986B-1340-84B1-5A411B12B393}" destId="{697935A8-2357-C142-93FB-4765B0BD2F01}" srcOrd="1" destOrd="0" presId="urn:microsoft.com/office/officeart/2005/8/layout/StepDownProcess"/>
    <dgm:cxn modelId="{8343ACC1-F6B6-B34E-BBF6-8A11FC4821B9}" type="presParOf" srcId="{1EAA74B3-986B-1340-84B1-5A411B12B393}" destId="{808707BE-6A86-E24A-A82D-1DD802757D69}" srcOrd="2" destOrd="0" presId="urn:microsoft.com/office/officeart/2005/8/layout/StepDownProcess"/>
    <dgm:cxn modelId="{D51118F5-918A-594C-8319-661B5DF83E27}" type="presParOf" srcId="{2C5CF318-6848-5543-9D3D-04B03D297D73}" destId="{B6805B3D-D329-7045-A34B-882649E863C2}" srcOrd="1" destOrd="0" presId="urn:microsoft.com/office/officeart/2005/8/layout/StepDownProcess"/>
    <dgm:cxn modelId="{87A12EF7-D36C-4146-9D70-B412FD5E14EA}" type="presParOf" srcId="{2C5CF318-6848-5543-9D3D-04B03D297D73}" destId="{66183BC4-F6B3-2E48-9E14-D4224170DC87}" srcOrd="2" destOrd="0" presId="urn:microsoft.com/office/officeart/2005/8/layout/StepDownProcess"/>
    <dgm:cxn modelId="{AF57D5E4-E88A-6B4C-9AF2-CAD5020E899F}" type="presParOf" srcId="{66183BC4-F6B3-2E48-9E14-D4224170DC87}" destId="{A8B0C5BB-0FB0-B14A-947B-F735E945D040}" srcOrd="0" destOrd="0" presId="urn:microsoft.com/office/officeart/2005/8/layout/StepDownProcess"/>
    <dgm:cxn modelId="{810E78FB-8F08-0E47-8249-010F36DF0182}" type="presParOf" srcId="{66183BC4-F6B3-2E48-9E14-D4224170DC87}" destId="{25DA409A-839E-4B4E-8E8D-9B5372E29764}" srcOrd="1" destOrd="0" presId="urn:microsoft.com/office/officeart/2005/8/layout/StepDownProcess"/>
    <dgm:cxn modelId="{C5D32ECF-1BAA-9448-9E12-4498F534E04D}" type="presParOf" srcId="{66183BC4-F6B3-2E48-9E14-D4224170DC87}" destId="{9FD65518-3666-7144-BFFD-563B5954C22B}" srcOrd="2" destOrd="0" presId="urn:microsoft.com/office/officeart/2005/8/layout/StepDownProcess"/>
    <dgm:cxn modelId="{DEE7052E-9C45-C949-851A-794167EA7FA9}" type="presParOf" srcId="{2C5CF318-6848-5543-9D3D-04B03D297D73}" destId="{AF3D8F68-08D2-3045-8CBB-C6898D616039}" srcOrd="3" destOrd="0" presId="urn:microsoft.com/office/officeart/2005/8/layout/StepDownProcess"/>
    <dgm:cxn modelId="{0F65318C-CA16-5C4F-A85F-489642D99E11}" type="presParOf" srcId="{2C5CF318-6848-5543-9D3D-04B03D297D73}" destId="{2C94A7F4-1E56-344C-B661-79908A7069C3}" srcOrd="4" destOrd="0" presId="urn:microsoft.com/office/officeart/2005/8/layout/StepDownProcess"/>
    <dgm:cxn modelId="{DD9C05A6-033B-FF41-AF8D-85AD21C5C9BA}" type="presParOf" srcId="{2C94A7F4-1E56-344C-B661-79908A7069C3}" destId="{3088D925-320F-0440-8EE6-B6A854EC86E7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1001B0-571B-E045-A6E1-853C3AD78665}" type="doc">
      <dgm:prSet loTypeId="urn:microsoft.com/office/officeart/2005/8/layout/process1" loCatId="" qsTypeId="urn:microsoft.com/office/officeart/2005/8/quickstyle/simple4" qsCatId="simple" csTypeId="urn:microsoft.com/office/officeart/2005/8/colors/accent1_2" csCatId="accent1" phldr="1"/>
      <dgm:spPr/>
    </dgm:pt>
    <dgm:pt modelId="{092E90CC-E1FD-7E4D-B74C-CEB353411D69}">
      <dgm:prSet phldrT="[Текст]"/>
      <dgm:spPr>
        <a:gradFill rotWithShape="0"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</a:gradFill>
      </dgm:spPr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стр.570</a:t>
          </a:r>
          <a:endParaRPr lang="ru-RU" dirty="0">
            <a:solidFill>
              <a:srgbClr val="002060"/>
            </a:solidFill>
          </a:endParaRPr>
        </a:p>
      </dgm:t>
    </dgm:pt>
    <dgm:pt modelId="{B98AB49E-48D8-0A4C-B1B4-60D726357C56}" type="parTrans" cxnId="{59C818AF-38A1-1F4C-A3B2-AE27D0550477}">
      <dgm:prSet/>
      <dgm:spPr/>
      <dgm:t>
        <a:bodyPr/>
        <a:lstStyle/>
        <a:p>
          <a:endParaRPr lang="ru-RU"/>
        </a:p>
      </dgm:t>
    </dgm:pt>
    <dgm:pt modelId="{420514DE-F06A-0740-92CB-F5AFAD1D9CC0}" type="sibTrans" cxnId="{59C818AF-38A1-1F4C-A3B2-AE27D0550477}">
      <dgm:prSet/>
      <dgm:spPr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88000"/>
                <a:lumOff val="12000"/>
              </a:schemeClr>
            </a:gs>
          </a:gsLst>
        </a:gradFill>
      </dgm:spPr>
      <dgm:t>
        <a:bodyPr/>
        <a:lstStyle/>
        <a:p>
          <a:endParaRPr lang="ru-RU"/>
        </a:p>
      </dgm:t>
    </dgm:pt>
    <dgm:pt modelId="{6533AEF9-3DE6-A347-B6BC-E9EC754718F6}">
      <dgm:prSet phldrT="[Текст]"/>
      <dgm:spPr>
        <a:gradFill rotWithShape="0"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</a:gradFill>
      </dgm:spPr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Счет 401.30</a:t>
          </a:r>
          <a:endParaRPr lang="ru-RU" dirty="0">
            <a:solidFill>
              <a:srgbClr val="002060"/>
            </a:solidFill>
          </a:endParaRPr>
        </a:p>
      </dgm:t>
    </dgm:pt>
    <dgm:pt modelId="{35E77B7A-8ADF-BA41-B676-CF3785C8D3BE}" type="parTrans" cxnId="{2F25F674-696B-F343-8A58-2D139F2F941F}">
      <dgm:prSet/>
      <dgm:spPr/>
      <dgm:t>
        <a:bodyPr/>
        <a:lstStyle/>
        <a:p>
          <a:endParaRPr lang="ru-RU"/>
        </a:p>
      </dgm:t>
    </dgm:pt>
    <dgm:pt modelId="{9957B6DA-D67C-7648-BA7E-686E9B183343}" type="sibTrans" cxnId="{2F25F674-696B-F343-8A58-2D139F2F941F}">
      <dgm:prSet/>
      <dgm:spPr/>
      <dgm:t>
        <a:bodyPr/>
        <a:lstStyle/>
        <a:p>
          <a:endParaRPr lang="ru-RU"/>
        </a:p>
      </dgm:t>
    </dgm:pt>
    <dgm:pt modelId="{6E85E799-A06E-C84D-B22B-50666B817ED4}" type="pres">
      <dgm:prSet presAssocID="{221001B0-571B-E045-A6E1-853C3AD78665}" presName="Name0" presStyleCnt="0">
        <dgm:presLayoutVars>
          <dgm:dir/>
          <dgm:resizeHandles val="exact"/>
        </dgm:presLayoutVars>
      </dgm:prSet>
      <dgm:spPr/>
    </dgm:pt>
    <dgm:pt modelId="{E4984932-096E-F44D-A26D-FE69D23F4342}" type="pres">
      <dgm:prSet presAssocID="{092E90CC-E1FD-7E4D-B74C-CEB353411D6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42134B-1C2D-CD48-B71A-5BD8FE7C40F7}" type="pres">
      <dgm:prSet presAssocID="{420514DE-F06A-0740-92CB-F5AFAD1D9CC0}" presName="sibTrans" presStyleLbl="sibTrans2D1" presStyleIdx="0" presStyleCnt="1"/>
      <dgm:spPr/>
      <dgm:t>
        <a:bodyPr/>
        <a:lstStyle/>
        <a:p>
          <a:endParaRPr lang="ru-RU"/>
        </a:p>
      </dgm:t>
    </dgm:pt>
    <dgm:pt modelId="{2B07BBD8-6C3A-4C4C-A033-0853C19A92E3}" type="pres">
      <dgm:prSet presAssocID="{420514DE-F06A-0740-92CB-F5AFAD1D9CC0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5570A39A-2D16-2640-83BC-AD97C7B3BB3A}" type="pres">
      <dgm:prSet presAssocID="{6533AEF9-3DE6-A347-B6BC-E9EC754718F6}" presName="node" presStyleLbl="node1" presStyleIdx="1" presStyleCnt="2" custScaleX="134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1BF142-F91E-E14D-AEC9-E1073203AC4E}" type="presOf" srcId="{092E90CC-E1FD-7E4D-B74C-CEB353411D69}" destId="{E4984932-096E-F44D-A26D-FE69D23F4342}" srcOrd="0" destOrd="0" presId="urn:microsoft.com/office/officeart/2005/8/layout/process1"/>
    <dgm:cxn modelId="{92ABBD80-9895-7042-8DCB-A61017755BD1}" type="presOf" srcId="{221001B0-571B-E045-A6E1-853C3AD78665}" destId="{6E85E799-A06E-C84D-B22B-50666B817ED4}" srcOrd="0" destOrd="0" presId="urn:microsoft.com/office/officeart/2005/8/layout/process1"/>
    <dgm:cxn modelId="{47E4B3AC-4EB4-8445-87E0-9DF311D8B679}" type="presOf" srcId="{6533AEF9-3DE6-A347-B6BC-E9EC754718F6}" destId="{5570A39A-2D16-2640-83BC-AD97C7B3BB3A}" srcOrd="0" destOrd="0" presId="urn:microsoft.com/office/officeart/2005/8/layout/process1"/>
    <dgm:cxn modelId="{14EDD1B7-F8E6-D04E-AB4A-157104801B9E}" type="presOf" srcId="{420514DE-F06A-0740-92CB-F5AFAD1D9CC0}" destId="{2B07BBD8-6C3A-4C4C-A033-0853C19A92E3}" srcOrd="1" destOrd="0" presId="urn:microsoft.com/office/officeart/2005/8/layout/process1"/>
    <dgm:cxn modelId="{2F25F674-696B-F343-8A58-2D139F2F941F}" srcId="{221001B0-571B-E045-A6E1-853C3AD78665}" destId="{6533AEF9-3DE6-A347-B6BC-E9EC754718F6}" srcOrd="1" destOrd="0" parTransId="{35E77B7A-8ADF-BA41-B676-CF3785C8D3BE}" sibTransId="{9957B6DA-D67C-7648-BA7E-686E9B183343}"/>
    <dgm:cxn modelId="{59C818AF-38A1-1F4C-A3B2-AE27D0550477}" srcId="{221001B0-571B-E045-A6E1-853C3AD78665}" destId="{092E90CC-E1FD-7E4D-B74C-CEB353411D69}" srcOrd="0" destOrd="0" parTransId="{B98AB49E-48D8-0A4C-B1B4-60D726357C56}" sibTransId="{420514DE-F06A-0740-92CB-F5AFAD1D9CC0}"/>
    <dgm:cxn modelId="{4E32B385-D71B-704F-B62C-1591F386C595}" type="presOf" srcId="{420514DE-F06A-0740-92CB-F5AFAD1D9CC0}" destId="{B142134B-1C2D-CD48-B71A-5BD8FE7C40F7}" srcOrd="0" destOrd="0" presId="urn:microsoft.com/office/officeart/2005/8/layout/process1"/>
    <dgm:cxn modelId="{3757C4A5-2BFB-D544-81E3-7FCA8663D3C8}" type="presParOf" srcId="{6E85E799-A06E-C84D-B22B-50666B817ED4}" destId="{E4984932-096E-F44D-A26D-FE69D23F4342}" srcOrd="0" destOrd="0" presId="urn:microsoft.com/office/officeart/2005/8/layout/process1"/>
    <dgm:cxn modelId="{F2C3B1B0-9C19-4648-913C-D69AF031B668}" type="presParOf" srcId="{6E85E799-A06E-C84D-B22B-50666B817ED4}" destId="{B142134B-1C2D-CD48-B71A-5BD8FE7C40F7}" srcOrd="1" destOrd="0" presId="urn:microsoft.com/office/officeart/2005/8/layout/process1"/>
    <dgm:cxn modelId="{F0797F4B-13AC-1D40-9651-307732D1C85B}" type="presParOf" srcId="{B142134B-1C2D-CD48-B71A-5BD8FE7C40F7}" destId="{2B07BBD8-6C3A-4C4C-A033-0853C19A92E3}" srcOrd="0" destOrd="0" presId="urn:microsoft.com/office/officeart/2005/8/layout/process1"/>
    <dgm:cxn modelId="{3844B67E-3419-2341-AB3C-9993196CC5E4}" type="presParOf" srcId="{6E85E799-A06E-C84D-B22B-50666B817ED4}" destId="{5570A39A-2D16-2640-83BC-AD97C7B3BB3A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27DF47-F3D1-C647-B85C-4413379AC944}">
      <dsp:nvSpPr>
        <dsp:cNvPr id="0" name=""/>
        <dsp:cNvSpPr/>
      </dsp:nvSpPr>
      <dsp:spPr>
        <a:xfrm>
          <a:off x="3730408" y="1781020"/>
          <a:ext cx="1713684" cy="815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5779"/>
              </a:lnTo>
              <a:lnTo>
                <a:pt x="1713684" y="555779"/>
              </a:lnTo>
              <a:lnTo>
                <a:pt x="1713684" y="81555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22CDC5-B291-D74F-92E6-5E57B7A8B800}">
      <dsp:nvSpPr>
        <dsp:cNvPr id="0" name=""/>
        <dsp:cNvSpPr/>
      </dsp:nvSpPr>
      <dsp:spPr>
        <a:xfrm>
          <a:off x="2016724" y="1781020"/>
          <a:ext cx="1713684" cy="815558"/>
        </a:xfrm>
        <a:custGeom>
          <a:avLst/>
          <a:gdLst/>
          <a:ahLst/>
          <a:cxnLst/>
          <a:rect l="0" t="0" r="0" b="0"/>
          <a:pathLst>
            <a:path>
              <a:moveTo>
                <a:pt x="1713684" y="0"/>
              </a:moveTo>
              <a:lnTo>
                <a:pt x="1713684" y="555779"/>
              </a:lnTo>
              <a:lnTo>
                <a:pt x="0" y="555779"/>
              </a:lnTo>
              <a:lnTo>
                <a:pt x="0" y="81555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C40185-8F6D-F649-A48F-2313B8400FFA}">
      <dsp:nvSpPr>
        <dsp:cNvPr id="0" name=""/>
        <dsp:cNvSpPr/>
      </dsp:nvSpPr>
      <dsp:spPr>
        <a:xfrm>
          <a:off x="2328303" y="346"/>
          <a:ext cx="2804211" cy="178067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2D050"/>
            </a:gs>
            <a:gs pos="100000">
              <a:srgbClr val="00B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023CFC-D2AB-D549-9519-363856CEB9DC}">
      <dsp:nvSpPr>
        <dsp:cNvPr id="0" name=""/>
        <dsp:cNvSpPr/>
      </dsp:nvSpPr>
      <dsp:spPr>
        <a:xfrm>
          <a:off x="2639882" y="296347"/>
          <a:ext cx="2804211" cy="17806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Активы и обязательства</a:t>
          </a:r>
          <a:endParaRPr lang="ru-RU" sz="2700" b="1" kern="1200" dirty="0"/>
        </a:p>
      </dsp:txBody>
      <dsp:txXfrm>
        <a:off x="2692036" y="348501"/>
        <a:ext cx="2699903" cy="1676365"/>
      </dsp:txXfrm>
    </dsp:sp>
    <dsp:sp modelId="{22900F30-CBDA-6344-B825-1B0A29FE2B5A}">
      <dsp:nvSpPr>
        <dsp:cNvPr id="0" name=""/>
        <dsp:cNvSpPr/>
      </dsp:nvSpPr>
      <dsp:spPr>
        <a:xfrm>
          <a:off x="614618" y="2596578"/>
          <a:ext cx="2804211" cy="178067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2D050"/>
            </a:gs>
            <a:gs pos="100000">
              <a:srgbClr val="00B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0B1CD2-5B64-1F46-B411-54DA53B3145C}">
      <dsp:nvSpPr>
        <dsp:cNvPr id="0" name=""/>
        <dsp:cNvSpPr/>
      </dsp:nvSpPr>
      <dsp:spPr>
        <a:xfrm>
          <a:off x="926197" y="2892579"/>
          <a:ext cx="2804211" cy="17806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Долгосрочные (</a:t>
          </a:r>
          <a:r>
            <a:rPr lang="ru-RU" sz="2700" b="1" kern="1200" dirty="0" err="1" smtClean="0"/>
            <a:t>внеоборотные</a:t>
          </a:r>
          <a:r>
            <a:rPr lang="ru-RU" sz="2700" b="1" kern="1200" dirty="0" smtClean="0"/>
            <a:t>)</a:t>
          </a:r>
          <a:endParaRPr lang="ru-RU" sz="2700" b="1" kern="1200" dirty="0"/>
        </a:p>
      </dsp:txBody>
      <dsp:txXfrm>
        <a:off x="978351" y="2944733"/>
        <a:ext cx="2699903" cy="1676365"/>
      </dsp:txXfrm>
    </dsp:sp>
    <dsp:sp modelId="{FB58F1B8-9938-844B-87BF-1BA431701F39}">
      <dsp:nvSpPr>
        <dsp:cNvPr id="0" name=""/>
        <dsp:cNvSpPr/>
      </dsp:nvSpPr>
      <dsp:spPr>
        <a:xfrm>
          <a:off x="4041988" y="2596578"/>
          <a:ext cx="2804211" cy="178067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2D050"/>
            </a:gs>
            <a:gs pos="100000">
              <a:srgbClr val="00B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5DA233-788E-2847-86E1-6D96519136D3}">
      <dsp:nvSpPr>
        <dsp:cNvPr id="0" name=""/>
        <dsp:cNvSpPr/>
      </dsp:nvSpPr>
      <dsp:spPr>
        <a:xfrm>
          <a:off x="4353567" y="2892579"/>
          <a:ext cx="2804211" cy="17806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Краткосрочные (оборотные)</a:t>
          </a:r>
          <a:endParaRPr lang="ru-RU" sz="2700" b="1" kern="1200" dirty="0"/>
        </a:p>
      </dsp:txBody>
      <dsp:txXfrm>
        <a:off x="4405721" y="2944733"/>
        <a:ext cx="2699903" cy="16763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44D653-16ED-8D4C-ABB6-487CADB7CC15}">
      <dsp:nvSpPr>
        <dsp:cNvPr id="0" name=""/>
        <dsp:cNvSpPr/>
      </dsp:nvSpPr>
      <dsp:spPr>
        <a:xfrm>
          <a:off x="1537128" y="2666999"/>
          <a:ext cx="616183" cy="17251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8091" y="0"/>
              </a:lnTo>
              <a:lnTo>
                <a:pt x="308091" y="1725190"/>
              </a:lnTo>
              <a:lnTo>
                <a:pt x="616183" y="172519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799421" y="3483797"/>
        <a:ext cx="91596" cy="91596"/>
      </dsp:txXfrm>
    </dsp:sp>
    <dsp:sp modelId="{1C4604C1-442D-D144-A2D3-55157CF21F88}">
      <dsp:nvSpPr>
        <dsp:cNvPr id="0" name=""/>
        <dsp:cNvSpPr/>
      </dsp:nvSpPr>
      <dsp:spPr>
        <a:xfrm>
          <a:off x="1537128" y="2505571"/>
          <a:ext cx="616183" cy="161428"/>
        </a:xfrm>
        <a:custGeom>
          <a:avLst/>
          <a:gdLst/>
          <a:ahLst/>
          <a:cxnLst/>
          <a:rect l="0" t="0" r="0" b="0"/>
          <a:pathLst>
            <a:path>
              <a:moveTo>
                <a:pt x="0" y="161428"/>
              </a:moveTo>
              <a:lnTo>
                <a:pt x="308091" y="161428"/>
              </a:lnTo>
              <a:lnTo>
                <a:pt x="308091" y="0"/>
              </a:lnTo>
              <a:lnTo>
                <a:pt x="61618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29295" y="2570361"/>
        <a:ext cx="31848" cy="31848"/>
      </dsp:txXfrm>
    </dsp:sp>
    <dsp:sp modelId="{6075EABF-B306-9841-A61A-8AE7054040EF}">
      <dsp:nvSpPr>
        <dsp:cNvPr id="0" name=""/>
        <dsp:cNvSpPr/>
      </dsp:nvSpPr>
      <dsp:spPr>
        <a:xfrm>
          <a:off x="1537128" y="780380"/>
          <a:ext cx="616183" cy="1886619"/>
        </a:xfrm>
        <a:custGeom>
          <a:avLst/>
          <a:gdLst/>
          <a:ahLst/>
          <a:cxnLst/>
          <a:rect l="0" t="0" r="0" b="0"/>
          <a:pathLst>
            <a:path>
              <a:moveTo>
                <a:pt x="0" y="1886619"/>
              </a:moveTo>
              <a:lnTo>
                <a:pt x="308091" y="1886619"/>
              </a:lnTo>
              <a:lnTo>
                <a:pt x="308091" y="0"/>
              </a:lnTo>
              <a:lnTo>
                <a:pt x="61618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795602" y="1674073"/>
        <a:ext cx="99234" cy="99234"/>
      </dsp:txXfrm>
    </dsp:sp>
    <dsp:sp modelId="{6DC616CC-3C54-CA4F-B258-5853272B47D7}">
      <dsp:nvSpPr>
        <dsp:cNvPr id="0" name=""/>
        <dsp:cNvSpPr/>
      </dsp:nvSpPr>
      <dsp:spPr>
        <a:xfrm rot="16200000">
          <a:off x="-1440950" y="2160771"/>
          <a:ext cx="4943702" cy="1012456"/>
        </a:xfrm>
        <a:prstGeom prst="rect">
          <a:avLst/>
        </a:prstGeom>
        <a:gradFill rotWithShape="0">
          <a:gsLst>
            <a:gs pos="0">
              <a:srgbClr val="92D050">
                <a:alpha val="50000"/>
              </a:srgbClr>
            </a:gs>
            <a:gs pos="100000">
              <a:srgbClr val="00B050">
                <a:alpha val="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002060"/>
              </a:solidFill>
            </a:rPr>
            <a:t>Краткосрочный актив</a:t>
          </a:r>
          <a:endParaRPr lang="ru-RU" sz="4000" b="1" kern="1200" dirty="0">
            <a:solidFill>
              <a:srgbClr val="002060"/>
            </a:solidFill>
          </a:endParaRPr>
        </a:p>
      </dsp:txBody>
      <dsp:txXfrm>
        <a:off x="-1440950" y="2160771"/>
        <a:ext cx="4943702" cy="1012456"/>
      </dsp:txXfrm>
    </dsp:sp>
    <dsp:sp modelId="{9A905D8C-F8D8-804B-B6E6-31BDDBF4F0AC}">
      <dsp:nvSpPr>
        <dsp:cNvPr id="0" name=""/>
        <dsp:cNvSpPr/>
      </dsp:nvSpPr>
      <dsp:spPr>
        <a:xfrm>
          <a:off x="2153311" y="3764"/>
          <a:ext cx="6481075" cy="1553232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6350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rgbClr val="002060"/>
              </a:solidFill>
            </a:rPr>
            <a:t>актив предназначен для потребления, передачи (продажи) или обращения в денежные средства (иные активы) в течение </a:t>
          </a:r>
          <a:r>
            <a:rPr lang="ru-RU" sz="2600" b="1" kern="1200" dirty="0" smtClean="0">
              <a:solidFill>
                <a:srgbClr val="C00000"/>
              </a:solidFill>
            </a:rPr>
            <a:t>12 месяцев </a:t>
          </a:r>
          <a:r>
            <a:rPr lang="ru-RU" sz="2600" b="1" kern="1200" dirty="0" smtClean="0">
              <a:solidFill>
                <a:srgbClr val="002060"/>
              </a:solidFill>
            </a:rPr>
            <a:t>после отчетной даты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3764"/>
        <a:ext cx="6481075" cy="1553232"/>
      </dsp:txXfrm>
    </dsp:sp>
    <dsp:sp modelId="{03D2B2EF-C736-0543-80D2-D7D890710585}">
      <dsp:nvSpPr>
        <dsp:cNvPr id="0" name=""/>
        <dsp:cNvSpPr/>
      </dsp:nvSpPr>
      <dsp:spPr>
        <a:xfrm>
          <a:off x="2153311" y="1791822"/>
          <a:ext cx="6492567" cy="1427497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rgbClr val="002060"/>
              </a:solidFill>
            </a:rPr>
            <a:t>актив представляет собой финансовый актив, классифицируемый в соответствии с НПА как краткосрочный актив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1791822"/>
        <a:ext cx="6492567" cy="1427497"/>
      </dsp:txXfrm>
    </dsp:sp>
    <dsp:sp modelId="{93413FA6-1DE4-0C42-862E-741B1170A9FA}">
      <dsp:nvSpPr>
        <dsp:cNvPr id="0" name=""/>
        <dsp:cNvSpPr/>
      </dsp:nvSpPr>
      <dsp:spPr>
        <a:xfrm>
          <a:off x="2153311" y="3454145"/>
          <a:ext cx="6472017" cy="1876089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актив представляет собой денежные средства или эквиваленты денежных средств при условии отсутствия ограничений на их обмен или использование для погашения обязательств в течение периода, не превышающего 3 месяцев после отчетной даты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2153311" y="3454145"/>
        <a:ext cx="6472017" cy="18760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2C915-DF59-484C-9730-8BE2D394E992}">
      <dsp:nvSpPr>
        <dsp:cNvPr id="0" name=""/>
        <dsp:cNvSpPr/>
      </dsp:nvSpPr>
      <dsp:spPr>
        <a:xfrm rot="21300000">
          <a:off x="24981" y="2286294"/>
          <a:ext cx="8090733" cy="926511"/>
        </a:xfrm>
        <a:prstGeom prst="mathMinus">
          <a:avLst/>
        </a:prstGeom>
        <a:gradFill rotWithShape="0">
          <a:gsLst>
            <a:gs pos="0">
              <a:srgbClr val="077A3E"/>
            </a:gs>
            <a:gs pos="100000">
              <a:srgbClr val="077A3E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775857-E3DB-7E49-A9F9-0E131FB1DE2A}">
      <dsp:nvSpPr>
        <dsp:cNvPr id="0" name=""/>
        <dsp:cNvSpPr/>
      </dsp:nvSpPr>
      <dsp:spPr>
        <a:xfrm>
          <a:off x="976883" y="274955"/>
          <a:ext cx="2442209" cy="2199640"/>
        </a:xfrm>
        <a:prstGeom prst="downArrow">
          <a:avLst/>
        </a:prstGeom>
        <a:gradFill rotWithShape="0">
          <a:gsLst>
            <a:gs pos="0">
              <a:srgbClr val="00B050"/>
            </a:gs>
            <a:gs pos="100000">
              <a:srgbClr val="92D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86F804-2B56-E34E-9F15-BBB17701594A}">
      <dsp:nvSpPr>
        <dsp:cNvPr id="0" name=""/>
        <dsp:cNvSpPr/>
      </dsp:nvSpPr>
      <dsp:spPr>
        <a:xfrm>
          <a:off x="4020514" y="0"/>
          <a:ext cx="3193133" cy="2309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2060"/>
              </a:solidFill>
            </a:rPr>
            <a:t>Краткосрочные (оборотные) активы </a:t>
          </a:r>
          <a:r>
            <a:rPr lang="mr-IN" sz="2300" kern="1200" dirty="0" smtClean="0">
              <a:solidFill>
                <a:srgbClr val="002060"/>
              </a:solidFill>
            </a:rPr>
            <a:t>–</a:t>
          </a:r>
          <a:r>
            <a:rPr lang="ru-RU" sz="2300" kern="1200" dirty="0" smtClean="0">
              <a:solidFill>
                <a:srgbClr val="002060"/>
              </a:solidFill>
            </a:rPr>
            <a:t> выполнение одного из трех критериев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4020514" y="0"/>
        <a:ext cx="3193133" cy="2309622"/>
      </dsp:txXfrm>
    </dsp:sp>
    <dsp:sp modelId="{F0D93D17-099E-3545-9643-CC1DC557DEB3}">
      <dsp:nvSpPr>
        <dsp:cNvPr id="0" name=""/>
        <dsp:cNvSpPr/>
      </dsp:nvSpPr>
      <dsp:spPr>
        <a:xfrm>
          <a:off x="4721604" y="3024504"/>
          <a:ext cx="2442209" cy="2199640"/>
        </a:xfrm>
        <a:prstGeom prst="upArrow">
          <a:avLst/>
        </a:prstGeom>
        <a:gradFill rotWithShape="0">
          <a:gsLst>
            <a:gs pos="0">
              <a:srgbClr val="00B050"/>
            </a:gs>
            <a:gs pos="100000">
              <a:srgbClr val="92D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1ED9DA-ABD9-6C47-B69C-D407BCFC4CEA}">
      <dsp:nvSpPr>
        <dsp:cNvPr id="0" name=""/>
        <dsp:cNvSpPr/>
      </dsp:nvSpPr>
      <dsp:spPr>
        <a:xfrm>
          <a:off x="709777" y="3189477"/>
          <a:ext cx="3627676" cy="2309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u="none" kern="1200" dirty="0" smtClean="0">
              <a:solidFill>
                <a:srgbClr val="002060"/>
              </a:solidFill>
            </a:rPr>
            <a:t>Все прочие активы, включая материальные, нематериальные и финансовые активы, классифицируются как долгосрочные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709777" y="3189477"/>
        <a:ext cx="3627676" cy="23096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44D653-16ED-8D4C-ABB6-487CADB7CC15}">
      <dsp:nvSpPr>
        <dsp:cNvPr id="0" name=""/>
        <dsp:cNvSpPr/>
      </dsp:nvSpPr>
      <dsp:spPr>
        <a:xfrm>
          <a:off x="1537128" y="2666999"/>
          <a:ext cx="616183" cy="17251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8091" y="0"/>
              </a:lnTo>
              <a:lnTo>
                <a:pt x="308091" y="1725190"/>
              </a:lnTo>
              <a:lnTo>
                <a:pt x="616183" y="172519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799421" y="3483797"/>
        <a:ext cx="91596" cy="91596"/>
      </dsp:txXfrm>
    </dsp:sp>
    <dsp:sp modelId="{1C4604C1-442D-D144-A2D3-55157CF21F88}">
      <dsp:nvSpPr>
        <dsp:cNvPr id="0" name=""/>
        <dsp:cNvSpPr/>
      </dsp:nvSpPr>
      <dsp:spPr>
        <a:xfrm>
          <a:off x="1537128" y="2505571"/>
          <a:ext cx="616183" cy="161428"/>
        </a:xfrm>
        <a:custGeom>
          <a:avLst/>
          <a:gdLst/>
          <a:ahLst/>
          <a:cxnLst/>
          <a:rect l="0" t="0" r="0" b="0"/>
          <a:pathLst>
            <a:path>
              <a:moveTo>
                <a:pt x="0" y="161428"/>
              </a:moveTo>
              <a:lnTo>
                <a:pt x="308091" y="161428"/>
              </a:lnTo>
              <a:lnTo>
                <a:pt x="308091" y="0"/>
              </a:lnTo>
              <a:lnTo>
                <a:pt x="61618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29295" y="2570361"/>
        <a:ext cx="31848" cy="31848"/>
      </dsp:txXfrm>
    </dsp:sp>
    <dsp:sp modelId="{6075EABF-B306-9841-A61A-8AE7054040EF}">
      <dsp:nvSpPr>
        <dsp:cNvPr id="0" name=""/>
        <dsp:cNvSpPr/>
      </dsp:nvSpPr>
      <dsp:spPr>
        <a:xfrm>
          <a:off x="1537128" y="780380"/>
          <a:ext cx="616183" cy="1886619"/>
        </a:xfrm>
        <a:custGeom>
          <a:avLst/>
          <a:gdLst/>
          <a:ahLst/>
          <a:cxnLst/>
          <a:rect l="0" t="0" r="0" b="0"/>
          <a:pathLst>
            <a:path>
              <a:moveTo>
                <a:pt x="0" y="1886619"/>
              </a:moveTo>
              <a:lnTo>
                <a:pt x="308091" y="1886619"/>
              </a:lnTo>
              <a:lnTo>
                <a:pt x="308091" y="0"/>
              </a:lnTo>
              <a:lnTo>
                <a:pt x="61618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795602" y="1674073"/>
        <a:ext cx="99234" cy="99234"/>
      </dsp:txXfrm>
    </dsp:sp>
    <dsp:sp modelId="{6DC616CC-3C54-CA4F-B258-5853272B47D7}">
      <dsp:nvSpPr>
        <dsp:cNvPr id="0" name=""/>
        <dsp:cNvSpPr/>
      </dsp:nvSpPr>
      <dsp:spPr>
        <a:xfrm rot="16200000">
          <a:off x="-1440950" y="2160771"/>
          <a:ext cx="4943702" cy="1012456"/>
        </a:xfrm>
        <a:prstGeom prst="rect">
          <a:avLst/>
        </a:prstGeom>
        <a:gradFill rotWithShape="0">
          <a:gsLst>
            <a:gs pos="0">
              <a:srgbClr val="92D050">
                <a:alpha val="50000"/>
              </a:srgbClr>
            </a:gs>
            <a:gs pos="100000">
              <a:srgbClr val="00B050">
                <a:alpha val="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>
              <a:solidFill>
                <a:srgbClr val="002060"/>
              </a:solidFill>
            </a:rPr>
            <a:t>Краткосрочное обязательство</a:t>
          </a:r>
          <a:endParaRPr lang="ru-RU" sz="3300" b="1" kern="1200" dirty="0">
            <a:solidFill>
              <a:srgbClr val="002060"/>
            </a:solidFill>
          </a:endParaRPr>
        </a:p>
      </dsp:txBody>
      <dsp:txXfrm>
        <a:off x="-1440950" y="2160771"/>
        <a:ext cx="4943702" cy="1012456"/>
      </dsp:txXfrm>
    </dsp:sp>
    <dsp:sp modelId="{9A905D8C-F8D8-804B-B6E6-31BDDBF4F0AC}">
      <dsp:nvSpPr>
        <dsp:cNvPr id="0" name=""/>
        <dsp:cNvSpPr/>
      </dsp:nvSpPr>
      <dsp:spPr>
        <a:xfrm>
          <a:off x="2153311" y="3764"/>
          <a:ext cx="6481075" cy="1553232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6350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1" i="0" u="none" kern="1200" dirty="0" smtClean="0">
              <a:solidFill>
                <a:srgbClr val="002060"/>
              </a:solidFill>
            </a:rPr>
            <a:t>предполагается его погашение в течение </a:t>
          </a:r>
        </a:p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1" i="0" u="none" kern="1200" dirty="0" smtClean="0">
              <a:solidFill>
                <a:srgbClr val="C00000"/>
              </a:solidFill>
            </a:rPr>
            <a:t>12 месяцев </a:t>
          </a:r>
          <a:r>
            <a:rPr lang="ru-RU" sz="2600" b="1" i="0" u="none" kern="1200" dirty="0" smtClean="0">
              <a:solidFill>
                <a:srgbClr val="002060"/>
              </a:solidFill>
            </a:rPr>
            <a:t>после отчетной даты (даже если первоначальный срок погашения превышал 12 месяцев)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3764"/>
        <a:ext cx="6481075" cy="1553232"/>
      </dsp:txXfrm>
    </dsp:sp>
    <dsp:sp modelId="{03D2B2EF-C736-0543-80D2-D7D890710585}">
      <dsp:nvSpPr>
        <dsp:cNvPr id="0" name=""/>
        <dsp:cNvSpPr/>
      </dsp:nvSpPr>
      <dsp:spPr>
        <a:xfrm>
          <a:off x="2153311" y="1791822"/>
          <a:ext cx="6492567" cy="1427497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u="none" kern="1200" dirty="0" smtClean="0">
              <a:solidFill>
                <a:srgbClr val="002060"/>
              </a:solidFill>
            </a:rPr>
            <a:t>обязательство представляет собой финансовое обязательство</a:t>
          </a:r>
          <a:r>
            <a:rPr lang="ru-RU" sz="2600" b="1" kern="1200" dirty="0" smtClean="0">
              <a:solidFill>
                <a:srgbClr val="002060"/>
              </a:solidFill>
            </a:rPr>
            <a:t>, классифицируемый в соответствии с НПА как краткосрочное обязательство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1791822"/>
        <a:ext cx="6492567" cy="1427497"/>
      </dsp:txXfrm>
    </dsp:sp>
    <dsp:sp modelId="{93413FA6-1DE4-0C42-862E-741B1170A9FA}">
      <dsp:nvSpPr>
        <dsp:cNvPr id="0" name=""/>
        <dsp:cNvSpPr/>
      </dsp:nvSpPr>
      <dsp:spPr>
        <a:xfrm>
          <a:off x="2153311" y="3454145"/>
          <a:ext cx="6472017" cy="1876089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u="none" kern="1200" dirty="0" smtClean="0">
              <a:solidFill>
                <a:srgbClr val="002060"/>
              </a:solidFill>
            </a:rPr>
            <a:t>у субъекта отчетности отсутствует безусловное право отсрочить погашение обязательства как минимум на 12 месяцев после отчетной даты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3454145"/>
        <a:ext cx="6472017" cy="18760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2C915-DF59-484C-9730-8BE2D394E992}">
      <dsp:nvSpPr>
        <dsp:cNvPr id="0" name=""/>
        <dsp:cNvSpPr/>
      </dsp:nvSpPr>
      <dsp:spPr>
        <a:xfrm rot="21300000">
          <a:off x="24981" y="2286294"/>
          <a:ext cx="8090733" cy="926511"/>
        </a:xfrm>
        <a:prstGeom prst="mathMinus">
          <a:avLst/>
        </a:prstGeom>
        <a:gradFill rotWithShape="0">
          <a:gsLst>
            <a:gs pos="0">
              <a:srgbClr val="077A3E"/>
            </a:gs>
            <a:gs pos="100000">
              <a:srgbClr val="077A3E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775857-E3DB-7E49-A9F9-0E131FB1DE2A}">
      <dsp:nvSpPr>
        <dsp:cNvPr id="0" name=""/>
        <dsp:cNvSpPr/>
      </dsp:nvSpPr>
      <dsp:spPr>
        <a:xfrm>
          <a:off x="976883" y="274955"/>
          <a:ext cx="2442209" cy="2199640"/>
        </a:xfrm>
        <a:prstGeom prst="downArrow">
          <a:avLst/>
        </a:prstGeom>
        <a:gradFill rotWithShape="0">
          <a:gsLst>
            <a:gs pos="0">
              <a:srgbClr val="00B050"/>
            </a:gs>
            <a:gs pos="100000">
              <a:srgbClr val="92D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86F804-2B56-E34E-9F15-BBB17701594A}">
      <dsp:nvSpPr>
        <dsp:cNvPr id="0" name=""/>
        <dsp:cNvSpPr/>
      </dsp:nvSpPr>
      <dsp:spPr>
        <a:xfrm>
          <a:off x="3766563" y="0"/>
          <a:ext cx="3701034" cy="2309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002060"/>
              </a:solidFill>
            </a:rPr>
            <a:t>Краткосрочные (оборотные) обязательства </a:t>
          </a:r>
          <a:r>
            <a:rPr lang="mr-IN" sz="2500" kern="1200" dirty="0" smtClean="0">
              <a:solidFill>
                <a:srgbClr val="002060"/>
              </a:solidFill>
            </a:rPr>
            <a:t>–</a:t>
          </a:r>
          <a:r>
            <a:rPr lang="ru-RU" sz="2500" kern="1200" dirty="0" smtClean="0">
              <a:solidFill>
                <a:srgbClr val="002060"/>
              </a:solidFill>
            </a:rPr>
            <a:t> выполнение одного из трех критериев</a:t>
          </a:r>
          <a:endParaRPr lang="ru-RU" sz="2500" kern="1200" dirty="0">
            <a:solidFill>
              <a:srgbClr val="002060"/>
            </a:solidFill>
          </a:endParaRPr>
        </a:p>
      </dsp:txBody>
      <dsp:txXfrm>
        <a:off x="3766563" y="0"/>
        <a:ext cx="3701034" cy="2309622"/>
      </dsp:txXfrm>
    </dsp:sp>
    <dsp:sp modelId="{F0D93D17-099E-3545-9643-CC1DC557DEB3}">
      <dsp:nvSpPr>
        <dsp:cNvPr id="0" name=""/>
        <dsp:cNvSpPr/>
      </dsp:nvSpPr>
      <dsp:spPr>
        <a:xfrm>
          <a:off x="4721604" y="3024504"/>
          <a:ext cx="2442209" cy="2199640"/>
        </a:xfrm>
        <a:prstGeom prst="upArrow">
          <a:avLst/>
        </a:prstGeom>
        <a:gradFill rotWithShape="0">
          <a:gsLst>
            <a:gs pos="0">
              <a:srgbClr val="00B050"/>
            </a:gs>
            <a:gs pos="100000">
              <a:srgbClr val="92D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1ED9DA-ABD9-6C47-B69C-D407BCFC4CEA}">
      <dsp:nvSpPr>
        <dsp:cNvPr id="0" name=""/>
        <dsp:cNvSpPr/>
      </dsp:nvSpPr>
      <dsp:spPr>
        <a:xfrm>
          <a:off x="709777" y="3189477"/>
          <a:ext cx="3627676" cy="2309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u="none" kern="1200" dirty="0" smtClean="0">
              <a:solidFill>
                <a:srgbClr val="002060"/>
              </a:solidFill>
            </a:rPr>
            <a:t>Все прочие обязательства классифицируются как долгосрочные*</a:t>
          </a:r>
          <a:endParaRPr lang="ru-RU" sz="2500" kern="1200" dirty="0">
            <a:solidFill>
              <a:srgbClr val="002060"/>
            </a:solidFill>
          </a:endParaRPr>
        </a:p>
      </dsp:txBody>
      <dsp:txXfrm>
        <a:off x="709777" y="3189477"/>
        <a:ext cx="3627676" cy="23096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D4FA53-BB9B-864C-9763-7933CCB012D5}">
      <dsp:nvSpPr>
        <dsp:cNvPr id="0" name=""/>
        <dsp:cNvSpPr/>
      </dsp:nvSpPr>
      <dsp:spPr>
        <a:xfrm>
          <a:off x="0" y="0"/>
          <a:ext cx="5991225" cy="139827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glow rad="63500">
            <a:schemeClr val="accent6">
              <a:satMod val="175000"/>
              <a:alpha val="40000"/>
            </a:schemeClr>
          </a:glow>
          <a:outerShdw blurRad="40000" dist="23000" dir="5400000" rotWithShape="0">
            <a:schemeClr val="accent3">
              <a:lumMod val="7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rPr>
            <a:t>Всегда краткосрочные!!!</a:t>
          </a:r>
          <a:endParaRPr lang="ru-RU" sz="2800" b="1" kern="1200" dirty="0">
            <a:solidFill>
              <a:srgbClr val="002060"/>
            </a:solidFill>
            <a:latin typeface="Bookman Old Style" charset="0"/>
            <a:ea typeface="Bookman Old Style" charset="0"/>
            <a:cs typeface="Bookman Old Style" charset="0"/>
          </a:endParaRPr>
        </a:p>
      </dsp:txBody>
      <dsp:txXfrm>
        <a:off x="40954" y="40954"/>
        <a:ext cx="4482382" cy="1316362"/>
      </dsp:txXfrm>
    </dsp:sp>
    <dsp:sp modelId="{2E27B840-48E8-0849-BA72-D6F19792FDD0}">
      <dsp:nvSpPr>
        <dsp:cNvPr id="0" name=""/>
        <dsp:cNvSpPr/>
      </dsp:nvSpPr>
      <dsp:spPr>
        <a:xfrm>
          <a:off x="528637" y="1631314"/>
          <a:ext cx="5991225" cy="139827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начисленная заработная плата и другие начисленные расходы, связанные с осуществлением деятельности субъекта отчетности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569591" y="1672268"/>
        <a:ext cx="4471804" cy="1316362"/>
      </dsp:txXfrm>
    </dsp:sp>
    <dsp:sp modelId="{8D0AB2FF-C75A-4A40-B885-9411C1AD1C01}">
      <dsp:nvSpPr>
        <dsp:cNvPr id="0" name=""/>
        <dsp:cNvSpPr/>
      </dsp:nvSpPr>
      <dsp:spPr>
        <a:xfrm>
          <a:off x="1057274" y="3262629"/>
          <a:ext cx="5991225" cy="139827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glow rad="63500">
            <a:schemeClr val="accent2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кредиторская задолженность по налогам, сборам и другим обязательным платежам в бюджеты*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1098228" y="3303583"/>
        <a:ext cx="4471804" cy="1316362"/>
      </dsp:txXfrm>
    </dsp:sp>
    <dsp:sp modelId="{76F9684F-BD92-2046-8635-985FE1167611}">
      <dsp:nvSpPr>
        <dsp:cNvPr id="0" name=""/>
        <dsp:cNvSpPr/>
      </dsp:nvSpPr>
      <dsp:spPr>
        <a:xfrm>
          <a:off x="5082349" y="1060354"/>
          <a:ext cx="908875" cy="908875"/>
        </a:xfrm>
        <a:prstGeom prst="downArrow">
          <a:avLst>
            <a:gd name="adj1" fmla="val 55000"/>
            <a:gd name="adj2" fmla="val 45000"/>
          </a:avLst>
        </a:prstGeom>
        <a:solidFill>
          <a:srgbClr val="077A3E"/>
        </a:solidFill>
        <a:ln w="9525" cap="flat" cmpd="sng" algn="ctr">
          <a:solidFill>
            <a:srgbClr val="077A3E">
              <a:alpha val="9000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286846" y="1060354"/>
        <a:ext cx="499881" cy="683928"/>
      </dsp:txXfrm>
    </dsp:sp>
    <dsp:sp modelId="{580E8998-630A-F548-B858-7DFAE0D7203C}">
      <dsp:nvSpPr>
        <dsp:cNvPr id="0" name=""/>
        <dsp:cNvSpPr/>
      </dsp:nvSpPr>
      <dsp:spPr>
        <a:xfrm>
          <a:off x="5610987" y="2682347"/>
          <a:ext cx="908875" cy="908875"/>
        </a:xfrm>
        <a:prstGeom prst="downArrow">
          <a:avLst>
            <a:gd name="adj1" fmla="val 55000"/>
            <a:gd name="adj2" fmla="val 45000"/>
          </a:avLst>
        </a:prstGeom>
        <a:solidFill>
          <a:srgbClr val="077A3E"/>
        </a:solidFill>
        <a:ln w="9525" cap="flat" cmpd="sng" algn="ctr">
          <a:solidFill>
            <a:srgbClr val="077A3E">
              <a:alpha val="9000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815484" y="2682347"/>
        <a:ext cx="499881" cy="68392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6DBBDD-67C3-F142-8304-B141D6ED5740}">
      <dsp:nvSpPr>
        <dsp:cNvPr id="0" name=""/>
        <dsp:cNvSpPr/>
      </dsp:nvSpPr>
      <dsp:spPr>
        <a:xfrm rot="5400000">
          <a:off x="595907" y="1099864"/>
          <a:ext cx="935155" cy="106464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97935A8-2357-C142-93FB-4765B0BD2F01}">
      <dsp:nvSpPr>
        <dsp:cNvPr id="0" name=""/>
        <dsp:cNvSpPr/>
      </dsp:nvSpPr>
      <dsp:spPr>
        <a:xfrm>
          <a:off x="0" y="20358"/>
          <a:ext cx="2803176" cy="11019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Материальные запасы</a:t>
          </a:r>
          <a:endParaRPr lang="ru-RU" sz="3000" b="0" i="0" kern="120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53801" y="74159"/>
        <a:ext cx="2695574" cy="994323"/>
      </dsp:txXfrm>
    </dsp:sp>
    <dsp:sp modelId="{808707BE-6A86-E24A-A82D-1DD802757D69}">
      <dsp:nvSpPr>
        <dsp:cNvPr id="0" name=""/>
        <dsp:cNvSpPr/>
      </dsp:nvSpPr>
      <dsp:spPr>
        <a:xfrm>
          <a:off x="2279587" y="125451"/>
          <a:ext cx="1144960" cy="890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B0C5BB-0FB0-B14A-947B-F735E945D040}">
      <dsp:nvSpPr>
        <dsp:cNvPr id="0" name=""/>
        <dsp:cNvSpPr/>
      </dsp:nvSpPr>
      <dsp:spPr>
        <a:xfrm rot="5400000">
          <a:off x="2353333" y="2380548"/>
          <a:ext cx="935155" cy="106464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DA409A-839E-4B4E-8E8D-9B5372E29764}">
      <dsp:nvSpPr>
        <dsp:cNvPr id="0" name=""/>
        <dsp:cNvSpPr/>
      </dsp:nvSpPr>
      <dsp:spPr>
        <a:xfrm>
          <a:off x="1685811" y="1301048"/>
          <a:ext cx="3660624" cy="11019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п.99 Инструкции 157н</a:t>
          </a:r>
          <a:endParaRPr lang="ru-RU" sz="3000" b="0" i="0" kern="120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1739612" y="1354849"/>
        <a:ext cx="3553022" cy="994323"/>
      </dsp:txXfrm>
    </dsp:sp>
    <dsp:sp modelId="{9FD65518-3666-7144-BFFD-563B5954C22B}">
      <dsp:nvSpPr>
        <dsp:cNvPr id="0" name=""/>
        <dsp:cNvSpPr/>
      </dsp:nvSpPr>
      <dsp:spPr>
        <a:xfrm>
          <a:off x="4308475" y="1363277"/>
          <a:ext cx="1144960" cy="890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88D925-320F-0440-8EE6-B6A854EC86E7}">
      <dsp:nvSpPr>
        <dsp:cNvPr id="0" name=""/>
        <dsp:cNvSpPr/>
      </dsp:nvSpPr>
      <dsp:spPr>
        <a:xfrm>
          <a:off x="3382075" y="2510301"/>
          <a:ext cx="5117909" cy="325578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115200" rIns="99060" bIns="9906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Примеры</a:t>
          </a:r>
        </a:p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0" i="0" kern="1200" dirty="0" err="1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внеоборотных</a:t>
          </a:r>
          <a:r>
            <a:rPr lang="ru-RU" sz="26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 МЗ</a:t>
          </a:r>
        </a:p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1" i="0" kern="120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(</a:t>
          </a:r>
          <a:r>
            <a:rPr lang="ru-RU" sz="2600" b="1" kern="120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для целей формирования капитальных вложений!)</a:t>
          </a:r>
          <a:r>
            <a:rPr lang="ru-RU" sz="2600" b="1" i="0" kern="120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: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оборудование, требующее монтажа; бензомоторные пилы, сучкорезы; временные сооружения; спецоборудование для НИОКР</a:t>
          </a:r>
          <a:endParaRPr lang="ru-RU" sz="2600" b="0" i="0" kern="120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3541038" y="2669264"/>
        <a:ext cx="4799983" cy="293785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984932-096E-F44D-A26D-FE69D23F4342}">
      <dsp:nvSpPr>
        <dsp:cNvPr id="0" name=""/>
        <dsp:cNvSpPr/>
      </dsp:nvSpPr>
      <dsp:spPr>
        <a:xfrm>
          <a:off x="840" y="0"/>
          <a:ext cx="2461164" cy="13065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solidFill>
                <a:srgbClr val="002060"/>
              </a:solidFill>
            </a:rPr>
            <a:t>стр.570</a:t>
          </a:r>
          <a:endParaRPr lang="ru-RU" sz="4500" kern="1200" dirty="0">
            <a:solidFill>
              <a:srgbClr val="002060"/>
            </a:solidFill>
          </a:endParaRPr>
        </a:p>
      </dsp:txBody>
      <dsp:txXfrm>
        <a:off x="39106" y="38266"/>
        <a:ext cx="2384632" cy="1229981"/>
      </dsp:txXfrm>
    </dsp:sp>
    <dsp:sp modelId="{B142134B-1C2D-CD48-B71A-5BD8FE7C40F7}">
      <dsp:nvSpPr>
        <dsp:cNvPr id="0" name=""/>
        <dsp:cNvSpPr/>
      </dsp:nvSpPr>
      <dsp:spPr>
        <a:xfrm>
          <a:off x="2708121" y="348072"/>
          <a:ext cx="521766" cy="6103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88000"/>
                <a:lumOff val="12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2708121" y="470146"/>
        <a:ext cx="365236" cy="366220"/>
      </dsp:txXfrm>
    </dsp:sp>
    <dsp:sp modelId="{5570A39A-2D16-2640-83BC-AD97C7B3BB3A}">
      <dsp:nvSpPr>
        <dsp:cNvPr id="0" name=""/>
        <dsp:cNvSpPr/>
      </dsp:nvSpPr>
      <dsp:spPr>
        <a:xfrm>
          <a:off x="3446470" y="0"/>
          <a:ext cx="3300298" cy="13065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solidFill>
                <a:srgbClr val="002060"/>
              </a:solidFill>
            </a:rPr>
            <a:t>Счет 401.30</a:t>
          </a:r>
          <a:endParaRPr lang="ru-RU" sz="4500" kern="1200" dirty="0">
            <a:solidFill>
              <a:srgbClr val="002060"/>
            </a:solidFill>
          </a:endParaRPr>
        </a:p>
      </dsp:txBody>
      <dsp:txXfrm>
        <a:off x="3484736" y="38266"/>
        <a:ext cx="3223766" cy="12299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1/21/19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1/21/19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8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24163" y="49213"/>
            <a:ext cx="4275137" cy="32083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9" y="3297327"/>
            <a:ext cx="9657173" cy="350035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25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300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12127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899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6527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6975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5074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2047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99089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609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319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716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58676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6014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3165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2292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0287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7208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5596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8311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667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5476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28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8189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0161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9193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44362"/>
          </a:xfrm>
        </p:spPr>
        <p:txBody>
          <a:bodyPr/>
          <a:lstStyle>
            <a:lvl1pPr>
              <a:defRPr sz="1588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26B11-92FD-43EB-B003-B0D0C88432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21.01.2019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AACBE-3CA2-42B4-BAD1-73B4871560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6114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4" Type="http://schemas.openxmlformats.org/officeDocument/2006/relationships/diagramLayout" Target="../diagrams/layout7.xml"/><Relationship Id="rId5" Type="http://schemas.openxmlformats.org/officeDocument/2006/relationships/diagramQuickStyle" Target="../diagrams/quickStyle7.xml"/><Relationship Id="rId6" Type="http://schemas.openxmlformats.org/officeDocument/2006/relationships/diagramColors" Target="../diagrams/colors7.xml"/><Relationship Id="rId7" Type="http://schemas.microsoft.com/office/2007/relationships/diagramDrawing" Target="../diagrams/drawing7.xm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diagramData" Target="../diagrams/data8.xml"/><Relationship Id="rId5" Type="http://schemas.openxmlformats.org/officeDocument/2006/relationships/diagramLayout" Target="../diagrams/layout8.xml"/><Relationship Id="rId6" Type="http://schemas.openxmlformats.org/officeDocument/2006/relationships/diagramQuickStyle" Target="../diagrams/quickStyle8.xml"/><Relationship Id="rId7" Type="http://schemas.openxmlformats.org/officeDocument/2006/relationships/diagramColors" Target="../diagrams/colors8.xml"/><Relationship Id="rId8" Type="http://schemas.microsoft.com/office/2007/relationships/diagramDrawing" Target="../diagrams/drawing8.xm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hyperlink" Target="consultantplus://offline/ref=D75BC6FCAA28BB240F4C2B1D7683B47562385C5A0BE03C277F0E25015E1FFA77E12F75965D6097C1O9x5T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hyperlink" Target="consultantplus://offline/ref=D75BC6FCAA28BB240F4C2B1D7683B47562385C5A0BE03C277F0E25015E1FFA77E12F75965D6097C1O9x5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1" y="4201934"/>
            <a:ext cx="8203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Новации в порядке формирования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(бухгалтерской) отчетности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2018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Январь 2019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09" y="127000"/>
            <a:ext cx="69986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73644" y="79967"/>
            <a:ext cx="5997966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(0503130, 0503730) </a:t>
            </a:r>
            <a:r>
              <a:rPr lang="mr-I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действующая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1E0B744-9B10-4BCC-B6E9-D4D9385E10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91"/>
          <a:stretch/>
        </p:blipFill>
        <p:spPr>
          <a:xfrm>
            <a:off x="270609" y="995362"/>
            <a:ext cx="8700863" cy="53084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F6F4325-F6DC-404F-9470-D217C4507BCB}"/>
              </a:ext>
            </a:extLst>
          </p:cNvPr>
          <p:cNvSpPr txBox="1"/>
          <p:nvPr/>
        </p:nvSpPr>
        <p:spPr>
          <a:xfrm>
            <a:off x="4131709" y="4375620"/>
            <a:ext cx="5012291" cy="24314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СГС: нетто-оценка, кратко- и долгосрочные активы и обязательства</a:t>
            </a:r>
          </a:p>
          <a:p>
            <a:pPr marL="342900" indent="-342900">
              <a:buAutoNum type="arabicPeriod"/>
            </a:pP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счетов: 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 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счета 101.40 (предметы лизинга</a:t>
            </a: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 </a:t>
            </a: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обесценение (114.00</a:t>
            </a: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дублирующих показателей</a:t>
            </a:r>
          </a:p>
          <a:p>
            <a:pPr marL="342900" indent="-342900">
              <a:buAutoNum type="arabicPeriod"/>
            </a:pP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существенности (регистрация ОУ, кадастровые оценки), СПОД, инвентаризация</a:t>
            </a:r>
            <a:endParaRPr lang="ru-RU" sz="1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10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79725" y="127000"/>
            <a:ext cx="59174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47784" y="79967"/>
            <a:ext cx="5923826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2BCCC27-30F2-4C0D-8E43-7989AF11EA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178" r="60710"/>
          <a:stretch/>
        </p:blipFill>
        <p:spPr>
          <a:xfrm>
            <a:off x="239711" y="897739"/>
            <a:ext cx="5195899" cy="57962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8D6E405-38CF-4AD9-BE81-08E80D6A645E}"/>
              </a:ext>
            </a:extLst>
          </p:cNvPr>
          <p:cNvSpPr txBox="1"/>
          <p:nvPr/>
        </p:nvSpPr>
        <p:spPr>
          <a:xfrm>
            <a:off x="5800426" y="2586084"/>
            <a:ext cx="3171046" cy="769441"/>
          </a:xfrm>
          <a:prstGeom prst="leftArrowCallout">
            <a:avLst>
              <a:gd name="adj1" fmla="val 33574"/>
              <a:gd name="adj2" fmla="val 25000"/>
              <a:gd name="adj3" fmla="val 25000"/>
              <a:gd name="adj4" fmla="val 84772"/>
            </a:avLst>
          </a:prstGeom>
          <a:noFill/>
          <a:ln w="28575">
            <a:solidFill>
              <a:srgbClr val="077A3E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Детализации </a:t>
            </a:r>
            <a:r>
              <a:rPr lang="ru-RU" sz="2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    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168, 768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авая фигурная скобка 2">
            <a:extLst>
              <a:ext uri="{FF2B5EF4-FFF2-40B4-BE49-F238E27FC236}">
                <a16:creationId xmlns="" xmlns:a16="http://schemas.microsoft.com/office/drawing/2014/main" id="{DA742471-420C-4B95-9C91-922219253229}"/>
              </a:ext>
            </a:extLst>
          </p:cNvPr>
          <p:cNvSpPr/>
          <p:nvPr/>
        </p:nvSpPr>
        <p:spPr>
          <a:xfrm>
            <a:off x="5435610" y="2258291"/>
            <a:ext cx="230899" cy="108647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ая фигурная скобка 10">
            <a:extLst>
              <a:ext uri="{FF2B5EF4-FFF2-40B4-BE49-F238E27FC236}">
                <a16:creationId xmlns="" xmlns:a16="http://schemas.microsoft.com/office/drawing/2014/main" id="{6ACFA228-22DA-434A-A0F6-BF2192D87000}"/>
              </a:ext>
            </a:extLst>
          </p:cNvPr>
          <p:cNvSpPr/>
          <p:nvPr/>
        </p:nvSpPr>
        <p:spPr>
          <a:xfrm>
            <a:off x="5435610" y="5607469"/>
            <a:ext cx="230899" cy="108647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="" xmlns:a16="http://schemas.microsoft.com/office/drawing/2014/main" id="{182CE00C-D332-419F-8514-C9619105A9EF}"/>
              </a:ext>
            </a:extLst>
          </p:cNvPr>
          <p:cNvCxnSpPr/>
          <p:nvPr/>
        </p:nvCxnSpPr>
        <p:spPr>
          <a:xfrm>
            <a:off x="7105722" y="3185048"/>
            <a:ext cx="3505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5CC687E-1097-4D83-9F79-0ABA2582D171}"/>
              </a:ext>
            </a:extLst>
          </p:cNvPr>
          <p:cNvSpPr txBox="1"/>
          <p:nvPr/>
        </p:nvSpPr>
        <p:spPr>
          <a:xfrm>
            <a:off x="5800426" y="5772629"/>
            <a:ext cx="3171046" cy="769441"/>
          </a:xfrm>
          <a:prstGeom prst="leftArrowCallout">
            <a:avLst>
              <a:gd name="adj1" fmla="val 33574"/>
              <a:gd name="adj2" fmla="val 25000"/>
              <a:gd name="adj3" fmla="val 25000"/>
              <a:gd name="adj4" fmla="val 83857"/>
            </a:avLst>
          </a:prstGeom>
          <a:noFill/>
          <a:ln w="28575">
            <a:solidFill>
              <a:srgbClr val="077A3E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Детализации </a:t>
            </a:r>
            <a:r>
              <a:rPr lang="ru-RU" sz="2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     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168, 768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="" xmlns:a16="http://schemas.microsoft.com/office/drawing/2014/main" id="{E071D860-5D68-41F0-9D07-6C0042B8BB75}"/>
              </a:ext>
            </a:extLst>
          </p:cNvPr>
          <p:cNvCxnSpPr/>
          <p:nvPr/>
        </p:nvCxnSpPr>
        <p:spPr>
          <a:xfrm>
            <a:off x="7105722" y="6346879"/>
            <a:ext cx="3505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Правая фигурная скобка 16">
            <a:extLst>
              <a:ext uri="{FF2B5EF4-FFF2-40B4-BE49-F238E27FC236}">
                <a16:creationId xmlns="" xmlns:a16="http://schemas.microsoft.com/office/drawing/2014/main" id="{29ED6C9E-97F4-4C63-88B6-F97CF261BD8D}"/>
              </a:ext>
            </a:extLst>
          </p:cNvPr>
          <p:cNvSpPr/>
          <p:nvPr/>
        </p:nvSpPr>
        <p:spPr>
          <a:xfrm>
            <a:off x="5435609" y="3774950"/>
            <a:ext cx="230899" cy="108647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07C4528F-002D-4CB3-938D-46722856E8C3}"/>
              </a:ext>
            </a:extLst>
          </p:cNvPr>
          <p:cNvSpPr txBox="1"/>
          <p:nvPr/>
        </p:nvSpPr>
        <p:spPr>
          <a:xfrm>
            <a:off x="5800425" y="3774950"/>
            <a:ext cx="3103863" cy="1107996"/>
          </a:xfrm>
          <a:prstGeom prst="leftArrowCallout">
            <a:avLst>
              <a:gd name="adj1" fmla="val 33574"/>
              <a:gd name="adj2" fmla="val 25000"/>
              <a:gd name="adj3" fmla="val 25000"/>
              <a:gd name="adj4" fmla="val 84424"/>
            </a:avLst>
          </a:prstGeom>
          <a:noFill/>
          <a:ln w="28575">
            <a:solidFill>
              <a:srgbClr val="077A3E"/>
            </a:solidFill>
          </a:ln>
        </p:spPr>
        <p:txBody>
          <a:bodyPr wrap="square" rtlCol="0">
            <a:spAutoFit/>
          </a:bodyPr>
          <a:lstStyle/>
          <a:p>
            <a:pPr marL="179388"/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= Амортизация + Обесценение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8D6E405-38CF-4AD9-BE81-08E80D6A645E}"/>
              </a:ext>
            </a:extLst>
          </p:cNvPr>
          <p:cNvSpPr txBox="1"/>
          <p:nvPr/>
        </p:nvSpPr>
        <p:spPr>
          <a:xfrm>
            <a:off x="5766833" y="1693352"/>
            <a:ext cx="3171046" cy="602013"/>
          </a:xfrm>
          <a:prstGeom prst="leftArrowCallout">
            <a:avLst>
              <a:gd name="adj1" fmla="val 33574"/>
              <a:gd name="adj2" fmla="val 25000"/>
              <a:gd name="adj3" fmla="val 25000"/>
              <a:gd name="adj4" fmla="val 84772"/>
            </a:avLst>
          </a:prstGeom>
          <a:noFill/>
          <a:ln w="28575">
            <a:solidFill>
              <a:srgbClr val="077A3E"/>
            </a:solidFill>
          </a:ln>
        </p:spPr>
        <p:txBody>
          <a:bodyPr wrap="square" rtlCol="0">
            <a:no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Уточнение счетов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45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0669" y="127000"/>
            <a:ext cx="55080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187146" y="79967"/>
            <a:ext cx="6084464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41" y="968537"/>
            <a:ext cx="7555246" cy="24810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442" y="3926016"/>
            <a:ext cx="7508030" cy="2463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2441" y="5868609"/>
            <a:ext cx="1271001" cy="769441"/>
          </a:xfrm>
          <a:prstGeom prst="homePlat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ru-RU" sz="2200" b="1" smtClean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Нетто-оценка</a:t>
            </a:r>
            <a:endParaRPr lang="ru-RU" sz="2200" b="1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4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07021" y="127000"/>
            <a:ext cx="564451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1" y="79967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F92AA53-CE83-4880-8E56-48D8ADC0BF71}"/>
              </a:ext>
            </a:extLst>
          </p:cNvPr>
          <p:cNvSpPr txBox="1"/>
          <p:nvPr/>
        </p:nvSpPr>
        <p:spPr>
          <a:xfrm>
            <a:off x="0" y="1907836"/>
            <a:ext cx="2706572" cy="1015663"/>
          </a:xfrm>
          <a:prstGeom prst="homePlat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Нетто-оценка (11100 </a:t>
            </a:r>
            <a:r>
              <a:rPr lang="mr-I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10440);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п.31 СГС 258н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6437"/>
          <a:stretch/>
        </p:blipFill>
        <p:spPr>
          <a:xfrm>
            <a:off x="2706572" y="753077"/>
            <a:ext cx="6264900" cy="18901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921" y="3419475"/>
            <a:ext cx="7299325" cy="2654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4442559"/>
            <a:ext cx="1389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smtClean="0">
                <a:latin typeface="Times New Roman" charset="0"/>
                <a:ea typeface="Times New Roman" charset="0"/>
                <a:cs typeface="Times New Roman" charset="0"/>
              </a:rPr>
              <a:t>❗️</a:t>
            </a:r>
            <a:endParaRPr lang="ru-RU" sz="10000" b="1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07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79386"/>
            <a:ext cx="612078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14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1008449" y="1277550"/>
          <a:ext cx="7772397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96836" y="79966"/>
            <a:ext cx="5874774" cy="90857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СГС «Представление отчетности»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26 - 30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64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79386"/>
            <a:ext cx="612078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="" xmlns:a16="http://schemas.microsoft.com/office/drawing/2014/main" id="{09425ADC-CD76-4D7C-A9E1-524C8042D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7854" y="674706"/>
            <a:ext cx="45022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55588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8100" indent="0">
              <a:tabLst>
                <a:tab pos="38100" algn="l"/>
              </a:tabLst>
            </a:pPr>
            <a:r>
              <a:rPr lang="ru-RU" sz="2600" b="1" dirty="0" smtClean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Один из критериев 👍🏻</a:t>
            </a:r>
            <a:endParaRPr lang="ru-RU" sz="2600" b="1" dirty="0">
              <a:solidFill>
                <a:srgbClr val="077A3E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-165101" y="1358900"/>
          <a:ext cx="9170551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43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79725" y="179386"/>
            <a:ext cx="625726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16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723900" y="952500"/>
          <a:ext cx="8140697" cy="5499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968500" y="179386"/>
            <a:ext cx="6643736" cy="5953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smtClean="0">
                <a:solidFill>
                  <a:srgbClr val="077A3E"/>
                </a:solidFill>
              </a:rPr>
              <a:t>Краткосрочные и долгосрочные активы</a:t>
            </a:r>
            <a:endParaRPr lang="en-GB" sz="2800" b="1" u="sng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2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79725" y="179386"/>
            <a:ext cx="625726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="" xmlns:a16="http://schemas.microsoft.com/office/drawing/2014/main" id="{09425ADC-CD76-4D7C-A9E1-524C8042D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7854" y="674706"/>
            <a:ext cx="45022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55588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8100" indent="0">
              <a:tabLst>
                <a:tab pos="38100" algn="l"/>
              </a:tabLst>
            </a:pPr>
            <a:r>
              <a:rPr lang="ru-RU" sz="2600" b="1" dirty="0" smtClean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Один из критериев 👍🏻</a:t>
            </a:r>
            <a:endParaRPr lang="ru-RU" sz="2600" b="1" dirty="0">
              <a:solidFill>
                <a:srgbClr val="077A3E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-165101" y="1358900"/>
          <a:ext cx="9170551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143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92549" y="41917"/>
            <a:ext cx="63937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18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723900" y="952500"/>
          <a:ext cx="8140697" cy="5499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968500" y="179386"/>
            <a:ext cx="6643736" cy="5953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77A3E"/>
                </a:solidFill>
              </a:rPr>
              <a:t>Краткосрочные и долгосрочные обязательства</a:t>
            </a:r>
            <a:endParaRPr lang="en-GB" sz="2400" b="1" u="sng" dirty="0">
              <a:solidFill>
                <a:srgbClr val="C7902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3200" y="6451600"/>
            <a:ext cx="443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* Есть особенности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79386"/>
            <a:ext cx="612078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968500" y="179386"/>
            <a:ext cx="6643736" cy="5953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77A3E"/>
                </a:solidFill>
              </a:rPr>
              <a:t>Краткосрочные и долгосрочные обязательства</a:t>
            </a:r>
            <a:endParaRPr lang="en-GB" sz="2400" b="1" u="sng" dirty="0">
              <a:solidFill>
                <a:srgbClr val="C79023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1206500" y="876300"/>
          <a:ext cx="7048500" cy="4660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317501" y="5741986"/>
            <a:ext cx="8687950" cy="9763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i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*есть исключения</a:t>
            </a:r>
          </a:p>
          <a:p>
            <a:pPr algn="l"/>
            <a:r>
              <a:rPr lang="ru-RU" sz="160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К краткосрочным обязательствам относится также текущая доля долгосрочных обязательств, то есть часть долгосрочных обязательств субъекта, подлежащая погашению в течение 12 месяцев после отчетной даты</a:t>
            </a:r>
            <a:endParaRPr lang="en-GB" sz="1600" b="1" i="1" u="sng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50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314325" y="814416"/>
            <a:ext cx="8600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77A3E"/>
                </a:solidFill>
              </a:rPr>
              <a:t>Изменения форм отчетности - основания</a:t>
            </a:r>
            <a:endParaRPr lang="ru-RU" sz="3200" b="1" dirty="0">
              <a:solidFill>
                <a:srgbClr val="077A3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8596" y="2518386"/>
            <a:ext cx="4892102" cy="4189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СГС 2018 года</a:t>
            </a: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256н, 257н, 258н, 259н, 260н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spcBef>
                <a:spcPts val="1200"/>
              </a:spcBef>
              <a:buSzPct val="130000"/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 Минфина России от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31.03.2018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64н </a:t>
            </a:r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☛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157н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65н </a:t>
            </a:r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☛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162н</a:t>
            </a: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66н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☛</a:t>
            </a: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174н</a:t>
            </a: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67н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☛</a:t>
            </a: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183н</a:t>
            </a:r>
            <a:endParaRPr lang="ru-RU" sz="1600" b="1" dirty="0" smtClean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 indent="-285750" algn="just">
              <a:lnSpc>
                <a:spcPct val="114000"/>
              </a:lnSpc>
              <a:spcBef>
                <a:spcPts val="1200"/>
              </a:spcBef>
              <a:buSzPct val="130000"/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65н (255н, 198н)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96143" y="179386"/>
            <a:ext cx="388350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2478" y="2494972"/>
            <a:ext cx="2265300" cy="1881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92088" lvl="1" indent="-47625" algn="ctr">
              <a:lnSpc>
                <a:spcPct val="114000"/>
              </a:lnSpc>
              <a:buSzPct val="130000"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  <a:p>
            <a:pPr marL="192088" lvl="1" indent="-47625" algn="ctr">
              <a:lnSpc>
                <a:spcPct val="114000"/>
              </a:lnSpc>
              <a:buSzPct val="130000"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текущего</a:t>
            </a:r>
          </a:p>
          <a:p>
            <a:pPr marL="192088" lvl="1" indent="-47625" algn="ctr">
              <a:lnSpc>
                <a:spcPct val="114000"/>
              </a:lnSpc>
              <a:buSzPct val="130000"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</a:t>
            </a:r>
          </a:p>
          <a:p>
            <a:pPr marL="192088" lvl="1" indent="-47625" algn="ctr">
              <a:lnSpc>
                <a:spcPct val="114000"/>
              </a:lnSpc>
              <a:buSzPct val="130000"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2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2595289">
            <a:off x="2631989" y="1337636"/>
            <a:ext cx="580768" cy="1109002"/>
          </a:xfrm>
          <a:prstGeom prst="downArrow">
            <a:avLst/>
          </a:prstGeom>
          <a:gradFill>
            <a:gsLst>
              <a:gs pos="0">
                <a:srgbClr val="C79023"/>
              </a:gs>
              <a:gs pos="100000">
                <a:schemeClr val="accent6">
                  <a:lumMod val="40000"/>
                  <a:lumOff val="60000"/>
                </a:schemeClr>
              </a:gs>
            </a:gsLst>
          </a:gradFill>
          <a:ln>
            <a:solidFill>
              <a:srgbClr val="C790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004711" flipH="1">
            <a:off x="5831496" y="1361050"/>
            <a:ext cx="580768" cy="1109002"/>
          </a:xfrm>
          <a:prstGeom prst="downArrow">
            <a:avLst/>
          </a:prstGeom>
          <a:gradFill>
            <a:gsLst>
              <a:gs pos="0">
                <a:srgbClr val="C79023"/>
              </a:gs>
              <a:gs pos="100000">
                <a:schemeClr val="accent6">
                  <a:lumMod val="40000"/>
                  <a:lumOff val="60000"/>
                </a:schemeClr>
              </a:gs>
            </a:gsLst>
          </a:gradFill>
          <a:ln>
            <a:solidFill>
              <a:srgbClr val="C790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13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26974310"/>
              </p:ext>
            </p:extLst>
          </p:nvPr>
        </p:nvGraphicFramePr>
        <p:xfrm>
          <a:off x="471488" y="942975"/>
          <a:ext cx="8499985" cy="5772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296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222184"/>
              </p:ext>
            </p:extLst>
          </p:nvPr>
        </p:nvGraphicFramePr>
        <p:xfrm>
          <a:off x="618992" y="1554162"/>
          <a:ext cx="8024946" cy="418751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74982"/>
                <a:gridCol w="2674982"/>
                <a:gridCol w="2674982"/>
              </a:tblGrid>
              <a:tr h="660718">
                <a:tc>
                  <a:txBody>
                    <a:bodyPr/>
                    <a:lstStyle/>
                    <a:p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2017</a:t>
                      </a:r>
                      <a:r>
                        <a:rPr lang="ru-RU" sz="2600" baseline="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год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2018 год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401.50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</a:t>
                      </a:r>
                      <a:r>
                        <a:rPr lang="ru-RU" sz="2600" baseline="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4 (П)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1 (А)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401.40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4 (П)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3 (П)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401.60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4 (П)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3 (П)</a:t>
                      </a:r>
                    </a:p>
                  </a:txBody>
                  <a:tcPr/>
                </a:tc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210.06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2 (А)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3 (П)</a:t>
                      </a:r>
                    </a:p>
                  </a:txBody>
                  <a:tcPr/>
                </a:tc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210.10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2 (А)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2 (А)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3 (П)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86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22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42" y="958668"/>
            <a:ext cx="7966000" cy="233300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89" y="3758220"/>
            <a:ext cx="7462356" cy="250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65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27000"/>
            <a:ext cx="578099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23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45" y="1550418"/>
            <a:ext cx="8117377" cy="1164120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/>
          </p:nvPr>
        </p:nvGraphicFramePr>
        <p:xfrm>
          <a:off x="1152525" y="3322637"/>
          <a:ext cx="6747610" cy="1306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1" y="186638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0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506807"/>
              </p:ext>
            </p:extLst>
          </p:nvPr>
        </p:nvGraphicFramePr>
        <p:xfrm>
          <a:off x="445998" y="1677730"/>
          <a:ext cx="8327298" cy="299312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75766"/>
                <a:gridCol w="2775766"/>
                <a:gridCol w="2775766"/>
              </a:tblGrid>
              <a:tr h="690007">
                <a:tc>
                  <a:txBody>
                    <a:bodyPr/>
                    <a:lstStyle/>
                    <a:p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Актив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Пассив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</a:tr>
              <a:tr h="690007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205 + 209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ДЗ по доходам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КЗ по выплатам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</a:tr>
              <a:tr h="690007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206 + 208 + 303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ДЗ</a:t>
                      </a:r>
                      <a:r>
                        <a:rPr lang="ru-RU" sz="2600" baseline="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по выплатам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</a:tr>
              <a:tr h="923103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302 + 208 + 30402 + 30403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КЗ по расходам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16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81" y="1019295"/>
            <a:ext cx="7175141" cy="21414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5160F7A-F41D-45CF-ACAB-4CA79C0F4F5D}"/>
              </a:ext>
            </a:extLst>
          </p:cNvPr>
          <p:cNvSpPr txBox="1"/>
          <p:nvPr/>
        </p:nvSpPr>
        <p:spPr>
          <a:xfrm>
            <a:off x="33482" y="1488144"/>
            <a:ext cx="1925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210.06 –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пассив (обязательства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70" y="3902731"/>
            <a:ext cx="7361168" cy="218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7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0669" y="127000"/>
            <a:ext cx="55080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4281818" y="769234"/>
            <a:ext cx="4689653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движении НФА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21099" y="0"/>
            <a:ext cx="3784213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26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191н, 33н</a:t>
            </a:r>
            <a:endParaRPr lang="ru-RU" sz="26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F5B7CBF-A35C-4CFA-9301-C1E7E4295BC3}"/>
              </a:ext>
            </a:extLst>
          </p:cNvPr>
          <p:cNvSpPr txBox="1"/>
          <p:nvPr/>
        </p:nvSpPr>
        <p:spPr>
          <a:xfrm>
            <a:off x="255918" y="5994176"/>
            <a:ext cx="3916745" cy="518984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424630" y="782763"/>
            <a:ext cx="314218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1500"/>
              </a:spcBef>
            </a:pPr>
            <a:r>
              <a:rPr lang="ru-RU" sz="2400" b="1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</a:t>
            </a:r>
            <a:r>
              <a:rPr lang="ru-RU" sz="2400" b="1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ф.130с, 730с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Штриховая стрелка вправо 2"/>
          <p:cNvSpPr/>
          <p:nvPr/>
        </p:nvSpPr>
        <p:spPr>
          <a:xfrm>
            <a:off x="3566819" y="877709"/>
            <a:ext cx="1016639" cy="325512"/>
          </a:xfrm>
          <a:prstGeom prst="stripedRightArrow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 w="15875">
            <a:solidFill>
              <a:srgbClr val="077A3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4491282" y="1349170"/>
          <a:ext cx="4480189" cy="5041900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30843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57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601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1832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Забалансовый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счет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строки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8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наименование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5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2569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1. Имущество, полученное в пользование, всего</a:t>
                      </a:r>
                      <a:endParaRPr lang="ru-RU" sz="1600" b="1" i="1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01</a:t>
                      </a:r>
                      <a:endParaRPr lang="is-IS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450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6656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 том числе: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недвижимое имущество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451</a:t>
                      </a:r>
                      <a:endParaRPr lang="uk-UA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9863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b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 казны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524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453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917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движимое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454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9863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b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 казны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524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455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02569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2. Материальные ценности на хранение, всего</a:t>
                      </a:r>
                      <a:endParaRPr lang="ru-RU" sz="1600" b="1" i="1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02</a:t>
                      </a:r>
                      <a:endParaRPr lang="fi-FI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460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36656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 хранении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464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8328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b="1" i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признанные не активом</a:t>
                      </a: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b="1" i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465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1917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3. Бланки строгой отчетности, всего</a:t>
                      </a:r>
                      <a:endParaRPr lang="ru-RU" sz="1600" b="1" i="1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470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6245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: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255918" y="1426010"/>
          <a:ext cx="3809456" cy="37848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314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737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41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972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Номер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сового</a:t>
                      </a:r>
                      <a:endParaRPr lang="ru-RU" sz="160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счета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забалансового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счета,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показателя</a:t>
                      </a:r>
                    </a:p>
                    <a:p>
                      <a:pPr algn="ctr" fontAlgn="ctr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стро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ки</a:t>
                      </a:r>
                      <a:endParaRPr lang="ru-RU" sz="160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4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</a:t>
                      </a:r>
                      <a:endParaRPr lang="ru-RU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5104">
                <a:tc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01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Имущество, полученное в пользование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010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5104"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02</a:t>
                      </a:r>
                      <a:endParaRPr lang="fi-FI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Материальные ценности на хранении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020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51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</a:t>
                      </a:r>
                      <a:endParaRPr lang="ru-RU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Бланки строгой отчетности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030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0208">
                <a:tc rowSpan="2"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04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Задолженность неплатежеспособных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дебиторов, всего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040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02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 том числе:</a:t>
                      </a:r>
                    </a:p>
                    <a:p>
                      <a:pPr marL="72000" algn="l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43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416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52431" y="127000"/>
            <a:ext cx="61904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21099" y="0"/>
            <a:ext cx="3784213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26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191н, 33н</a:t>
            </a:r>
            <a:endParaRPr lang="ru-RU" sz="26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F5B7CBF-A35C-4CFA-9301-C1E7E4295BC3}"/>
              </a:ext>
            </a:extLst>
          </p:cNvPr>
          <p:cNvSpPr txBox="1"/>
          <p:nvPr/>
        </p:nvSpPr>
        <p:spPr>
          <a:xfrm>
            <a:off x="330922" y="5833539"/>
            <a:ext cx="3916745" cy="518984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21767" y="601102"/>
            <a:ext cx="8922233" cy="433987"/>
            <a:chOff x="49238" y="769234"/>
            <a:chExt cx="8922233" cy="433987"/>
          </a:xfrm>
        </p:grpSpPr>
        <p:sp>
          <p:nvSpPr>
            <p:cNvPr id="41" name="Title 1">
              <a:extLst>
                <a:ext uri="{FF2B5EF4-FFF2-40B4-BE49-F238E27FC236}">
                  <a16:creationId xmlns="" xmlns:a16="http://schemas.microsoft.com/office/drawing/2014/main" id="{D2BE57DE-FA7A-44BC-B8D6-F3B300F4C69D}"/>
                </a:ext>
              </a:extLst>
            </p:cNvPr>
            <p:cNvSpPr txBox="1">
              <a:spLocks/>
            </p:cNvSpPr>
            <p:nvPr/>
          </p:nvSpPr>
          <p:spPr>
            <a:xfrm>
              <a:off x="4281818" y="769234"/>
              <a:ext cx="4689653" cy="41215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spcBef>
                  <a:spcPts val="1500"/>
                </a:spcBef>
              </a:pPr>
              <a:r>
                <a:rPr lang="ru-RU" sz="2400" b="1" dirty="0" smtClean="0">
                  <a:solidFill>
                    <a:srgbClr val="077A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Сведения </a:t>
              </a:r>
              <a:r>
                <a:rPr lang="ru-RU" sz="2400" b="1" dirty="0">
                  <a:solidFill>
                    <a:srgbClr val="077A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 </a:t>
              </a:r>
              <a:r>
                <a:rPr lang="ru-RU" sz="2400" b="1" dirty="0" smtClean="0">
                  <a:solidFill>
                    <a:srgbClr val="077A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движении НФА</a:t>
              </a:r>
              <a:endPara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itle 1">
              <a:extLst>
                <a:ext uri="{FF2B5EF4-FFF2-40B4-BE49-F238E27FC236}">
                  <a16:creationId xmlns="" xmlns:a16="http://schemas.microsoft.com/office/drawing/2014/main" id="{D2BE57DE-FA7A-44BC-B8D6-F3B300F4C69D}"/>
                </a:ext>
              </a:extLst>
            </p:cNvPr>
            <p:cNvSpPr txBox="1">
              <a:spLocks/>
            </p:cNvSpPr>
            <p:nvPr/>
          </p:nvSpPr>
          <p:spPr>
            <a:xfrm>
              <a:off x="49238" y="785660"/>
              <a:ext cx="4025900" cy="41215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spcBef>
                  <a:spcPts val="1500"/>
                </a:spcBef>
              </a:pPr>
              <a:r>
                <a:rPr lang="ru-RU" sz="2400" b="1" smtClean="0">
                  <a:solidFill>
                    <a:srgbClr val="077A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Справка </a:t>
              </a:r>
              <a:r>
                <a:rPr lang="ru-RU" sz="2400" b="1" smtClean="0">
                  <a:solidFill>
                    <a:srgbClr val="077A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ф.130с, 730с</a:t>
              </a:r>
              <a:endPara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Штриховая стрелка вправо 2"/>
            <p:cNvSpPr/>
            <p:nvPr/>
          </p:nvSpPr>
          <p:spPr>
            <a:xfrm>
              <a:off x="3566819" y="877709"/>
              <a:ext cx="1016639" cy="325512"/>
            </a:xfrm>
            <a:prstGeom prst="stripedRightArrow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</a:gradFill>
            <a:ln w="15875">
              <a:solidFill>
                <a:srgbClr val="077A3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21767" y="1105321"/>
          <a:ext cx="4025900" cy="43078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051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839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367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Номер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сового</a:t>
                      </a:r>
                      <a:endParaRPr lang="ru-RU" sz="160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счета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забалансового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счета,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показателя</a:t>
                      </a:r>
                    </a:p>
                    <a:p>
                      <a:pPr algn="ctr" fontAlgn="ctr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стро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ки</a:t>
                      </a:r>
                      <a:endParaRPr lang="ru-RU" sz="160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</a:t>
                      </a:r>
                      <a:endParaRPr lang="ru-RU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</a:t>
                      </a:r>
                      <a:endParaRPr lang="ru-RU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21</a:t>
                      </a:r>
                      <a:endParaRPr lang="cs-CZ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Основные средства в эксплуатации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210</a:t>
                      </a:r>
                      <a:endParaRPr lang="cs-CZ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t"/>
                      <a:r>
                        <a:rPr lang="mr-IN" sz="1600" b="0" i="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…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mr-IN" sz="1600" b="0" i="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…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600" b="0" i="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…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25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Имущество, переданное в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возмездное</a:t>
                      </a:r>
                      <a:r>
                        <a:rPr lang="ru-RU" sz="1600" b="0" i="0" u="none" strike="noStrike" baseline="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пользование 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(аренду)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250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26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Имущество, переданное в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безвозмездное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пользование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260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27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Материальные ценности, выданные в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личное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пользование 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работникам (сотрудникам)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270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4454347" y="1121740"/>
          <a:ext cx="4517123" cy="5573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516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9473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484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11. Имущество, переданное в безвозмездное пользование, всего</a:t>
                      </a:r>
                      <a:endParaRPr lang="ru-RU" sz="1600" b="1" i="1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26</a:t>
                      </a:r>
                      <a:endParaRPr lang="is-IS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560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045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 том числе: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переданное в аренду (пользование) на льготных условиях, всего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6772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570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основные средства,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580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581</a:t>
                      </a:r>
                      <a:endParaRPr lang="ru-RU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особо ценное 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582</a:t>
                      </a:r>
                      <a:endParaRPr lang="is-IS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нематериальные активы,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590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особо ценное 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591</a:t>
                      </a:r>
                      <a:endParaRPr lang="ru-RU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материальные запасы,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600</a:t>
                      </a:r>
                      <a:endParaRPr lang="is-IS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особо ценное 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601</a:t>
                      </a:r>
                      <a:endParaRPr lang="is-IS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непроизведенные активы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610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292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переданное в пользование по иным основаниям, всего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6772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620</a:t>
                      </a:r>
                      <a:endParaRPr lang="is-IS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основные средства,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630</a:t>
                      </a:r>
                      <a:endParaRPr lang="is-IS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631</a:t>
                      </a:r>
                      <a:endParaRPr lang="is-IS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особо ценное движимое имущество</a:t>
                      </a:r>
                      <a:endParaRPr lang="ru-RU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632</a:t>
                      </a:r>
                      <a:endParaRPr lang="is-IS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нематериальные активы,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640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mr-IN" sz="1400" b="0" i="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…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808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0669" y="127000"/>
            <a:ext cx="55080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182500" y="127000"/>
            <a:ext cx="6238169" cy="4472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(0503173</a:t>
            </a:r>
            <a:r>
              <a:rPr lang="ru-RU" sz="2400" b="1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0503773) (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форма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883935"/>
              </p:ext>
            </p:extLst>
          </p:nvPr>
        </p:nvGraphicFramePr>
        <p:xfrm>
          <a:off x="405393" y="1097603"/>
          <a:ext cx="8373436" cy="36728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197936">
                  <a:extLst>
                    <a:ext uri="{9D8B030D-6E8A-4147-A177-3AD203B41FA5}">
                      <a16:colId xmlns="" xmlns:a16="http://schemas.microsoft.com/office/drawing/2014/main" val="1622277012"/>
                    </a:ext>
                  </a:extLst>
                </a:gridCol>
                <a:gridCol w="873218">
                  <a:extLst>
                    <a:ext uri="{9D8B030D-6E8A-4147-A177-3AD203B41FA5}">
                      <a16:colId xmlns="" xmlns:a16="http://schemas.microsoft.com/office/drawing/2014/main" val="153491791"/>
                    </a:ext>
                  </a:extLst>
                </a:gridCol>
                <a:gridCol w="1685781">
                  <a:extLst>
                    <a:ext uri="{9D8B030D-6E8A-4147-A177-3AD203B41FA5}">
                      <a16:colId xmlns="" xmlns:a16="http://schemas.microsoft.com/office/drawing/2014/main" val="2378677102"/>
                    </a:ext>
                  </a:extLst>
                </a:gridCol>
                <a:gridCol w="5959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754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85627">
                  <a:extLst>
                    <a:ext uri="{9D8B030D-6E8A-4147-A177-3AD203B41FA5}">
                      <a16:colId xmlns="" xmlns:a16="http://schemas.microsoft.com/office/drawing/2014/main" val="915769647"/>
                    </a:ext>
                  </a:extLst>
                </a:gridCol>
                <a:gridCol w="62672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959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54802">
                  <a:extLst>
                    <a:ext uri="{9D8B030D-6E8A-4147-A177-3AD203B41FA5}">
                      <a16:colId xmlns="" xmlns:a16="http://schemas.microsoft.com/office/drawing/2014/main" val="3203904499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Актив / Пассив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</a:t>
                      </a:r>
                      <a:r>
                        <a:rPr lang="ru-RU" baseline="0" dirty="0"/>
                        <a:t> строки</a:t>
                      </a:r>
                      <a:endParaRPr lang="ru-RU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</a:t>
                      </a:r>
                      <a:r>
                        <a:rPr lang="ru-RU" baseline="0" dirty="0" smtClean="0"/>
                        <a:t> изменений, руб.</a:t>
                      </a:r>
                      <a:endParaRPr lang="ru-RU" dirty="0"/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 том числе по кодам причин (руб.)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723403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01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02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03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04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05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06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</a:t>
                      </a:r>
                      <a:r>
                        <a:rPr lang="ru-RU" dirty="0"/>
                        <a:t>.</a:t>
                      </a:r>
                      <a:r>
                        <a:rPr lang="ru-RU" baseline="0" dirty="0"/>
                        <a:t> Нефинансовые активы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7913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II</a:t>
                      </a:r>
                      <a:r>
                        <a:rPr lang="ru-RU" dirty="0"/>
                        <a:t>. Финансовые активы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58783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III</a:t>
                      </a:r>
                      <a:r>
                        <a:rPr lang="ru-RU" dirty="0"/>
                        <a:t>.</a:t>
                      </a:r>
                      <a:r>
                        <a:rPr lang="ru-RU" baseline="0" dirty="0"/>
                        <a:t> Обязательства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2717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IV.</a:t>
                      </a:r>
                      <a:r>
                        <a:rPr lang="en-US" baseline="0" dirty="0"/>
                        <a:t> </a:t>
                      </a:r>
                      <a:r>
                        <a:rPr lang="ru-RU" baseline="0" dirty="0"/>
                        <a:t>Финансовый 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5718474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380144" y="581728"/>
            <a:ext cx="8986684" cy="51587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Изменение остатков валюты баланса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380144" y="4770442"/>
            <a:ext cx="8398685" cy="197634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Причины:</a:t>
            </a: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реорганизация, ликвидация субъекта бюджетной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(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изменение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 государственных учреждений на начало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года)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изменения, связанные с внедрением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ФСБУ;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исправление ошибок прошлых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лет;</a:t>
            </a: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изменение учетной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политики;</a:t>
            </a: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пересчеты показателей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отчетности;</a:t>
            </a: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иные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98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27000"/>
            <a:ext cx="578099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88490" y="752408"/>
            <a:ext cx="8986684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изменении остатков валюты баланса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40874" y="191574"/>
            <a:ext cx="3784213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26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191н</a:t>
            </a:r>
            <a:endParaRPr lang="ru-RU" sz="26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97708" y="1565962"/>
          <a:ext cx="8773764" cy="321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514">
                  <a:extLst>
                    <a:ext uri="{9D8B030D-6E8A-4147-A177-3AD203B41FA5}">
                      <a16:colId xmlns="" xmlns:a16="http://schemas.microsoft.com/office/drawing/2014/main" val="1622277012"/>
                    </a:ext>
                  </a:extLst>
                </a:gridCol>
                <a:gridCol w="1383956">
                  <a:extLst>
                    <a:ext uri="{9D8B030D-6E8A-4147-A177-3AD203B41FA5}">
                      <a16:colId xmlns="" xmlns:a16="http://schemas.microsoft.com/office/drawing/2014/main" val="153491791"/>
                    </a:ext>
                  </a:extLst>
                </a:gridCol>
                <a:gridCol w="1804087">
                  <a:extLst>
                    <a:ext uri="{9D8B030D-6E8A-4147-A177-3AD203B41FA5}">
                      <a16:colId xmlns="" xmlns:a16="http://schemas.microsoft.com/office/drawing/2014/main" val="2378677102"/>
                    </a:ext>
                  </a:extLst>
                </a:gridCol>
                <a:gridCol w="2372497">
                  <a:extLst>
                    <a:ext uri="{9D8B030D-6E8A-4147-A177-3AD203B41FA5}">
                      <a16:colId xmlns="" xmlns:a16="http://schemas.microsoft.com/office/drawing/2014/main" val="915769647"/>
                    </a:ext>
                  </a:extLst>
                </a:gridCol>
                <a:gridCol w="1359710">
                  <a:extLst>
                    <a:ext uri="{9D8B030D-6E8A-4147-A177-3AD203B41FA5}">
                      <a16:colId xmlns="" xmlns:a16="http://schemas.microsoft.com/office/drawing/2014/main" val="3203904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 счета бюджетного учета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Сумма </a:t>
                      </a:r>
                      <a:r>
                        <a:rPr lang="ru-RU" dirty="0" smtClean="0"/>
                        <a:t>изменения, </a:t>
                      </a:r>
                      <a:r>
                        <a:rPr lang="ru-RU" dirty="0"/>
                        <a:t>руб.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Реквизиты контрагента – код главы по БК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Реквизиты контрагента – код </a:t>
                      </a:r>
                      <a:r>
                        <a:rPr lang="ru-RU" dirty="0" smtClean="0"/>
                        <a:t>элемента бюджета //ОКТМО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Пояснение изменений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7234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Счет</a:t>
                      </a:r>
                      <a:r>
                        <a:rPr lang="ru-RU" baseline="0" dirty="0"/>
                        <a:t> актива баланса, итого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7913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1"/>
                      <a:r>
                        <a:rPr lang="ru-RU" dirty="0"/>
                        <a:t>в том числе: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58783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Счет</a:t>
                      </a:r>
                      <a:r>
                        <a:rPr lang="ru-RU" baseline="0" dirty="0"/>
                        <a:t> пассива баланса, итого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2717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в том числе: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5718474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065269" y="1155967"/>
            <a:ext cx="7160110" cy="33640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при реорганизации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319176" y="4776522"/>
            <a:ext cx="8652296" cy="196554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Причины: 01 – реорганизация, ликвидация субъекта бюджетной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(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		  изменение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 государственных учреждений на начало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года)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02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изменения, связанные с внедрением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ФСБУ;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03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исправление ошибок прошлых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лет;</a:t>
            </a:r>
          </a:p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04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изменение учетной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политики;</a:t>
            </a:r>
          </a:p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05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пересчеты показателей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отчетности;</a:t>
            </a:r>
          </a:p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06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иные причины (подлежат отражению в текстовой части раздела 4 «Анализ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показателей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учреждения» Пояснительной записки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(ф.0503160)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027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481251" y="760336"/>
            <a:ext cx="7772400" cy="11712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</a:rPr>
              <a:t>ФСБУ для государственного сектора,</a:t>
            </a:r>
          </a:p>
          <a:p>
            <a:r>
              <a:rPr lang="ru-RU" sz="2800" b="1" dirty="0">
                <a:solidFill>
                  <a:srgbClr val="077A3E"/>
                </a:solidFill>
              </a:rPr>
              <a:t>вступающие в силу </a:t>
            </a:r>
            <a:r>
              <a:rPr lang="ru-RU" sz="2800" b="1" u="sng" dirty="0">
                <a:solidFill>
                  <a:srgbClr val="C79023"/>
                </a:solidFill>
              </a:rPr>
              <a:t>с </a:t>
            </a:r>
            <a:r>
              <a:rPr lang="ru-RU" sz="2800" b="1" u="sng" dirty="0" smtClean="0">
                <a:solidFill>
                  <a:srgbClr val="C79023"/>
                </a:solidFill>
              </a:rPr>
              <a:t>2018 </a:t>
            </a:r>
            <a:r>
              <a:rPr lang="ru-RU" sz="2800" b="1" u="sng" dirty="0">
                <a:solidFill>
                  <a:srgbClr val="C79023"/>
                </a:solidFill>
              </a:rPr>
              <a:t>года</a:t>
            </a:r>
            <a:endParaRPr lang="en-GB" sz="2800" b="1" u="sng" dirty="0">
              <a:solidFill>
                <a:srgbClr val="C79023"/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="" xmlns:a16="http://schemas.microsoft.com/office/drawing/2014/main" id="{09425ADC-CD76-4D7C-A9E1-524C8042D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265" y="2023887"/>
            <a:ext cx="8756746" cy="412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55588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52425" indent="-342900" eaLnBrk="1" hangingPunct="1"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r>
              <a:rPr lang="ru-RU" altLang="ru-RU" sz="25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256н </a:t>
            </a:r>
            <a:endParaRPr lang="ru-RU" alt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«Основные средства»</a:t>
            </a:r>
            <a:r>
              <a:rPr lang="ru-RU" altLang="ru-RU" sz="2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257н</a:t>
            </a:r>
            <a:endParaRPr lang="ru-RU" alt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«Аренда»</a:t>
            </a:r>
            <a:r>
              <a:rPr lang="ru-RU" altLang="ru-RU" sz="2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258н</a:t>
            </a:r>
            <a:endParaRPr lang="ru-RU" alt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Обесценение активов</a:t>
            </a: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2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259н</a:t>
            </a:r>
            <a:endParaRPr lang="ru-RU" alt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2425" indent="-342900" eaLnBrk="1" hangingPunct="1">
              <a:spcBef>
                <a:spcPts val="1200"/>
              </a:spcBef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«Представление бухгалтерской (финансовой) отчетности» </a:t>
            </a:r>
            <a:r>
              <a:rPr lang="ru-RU" sz="1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№260н</a:t>
            </a:r>
            <a:endParaRPr lang="en-US" altLang="ru-RU" sz="19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98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395536" y="2499487"/>
          <a:ext cx="8316922" cy="1131705"/>
        </p:xfrm>
        <a:graphic>
          <a:graphicData uri="http://schemas.openxmlformats.org/drawingml/2006/table">
            <a:tbl>
              <a:tblPr firstRow="1" firstCol="1" bandRow="1"/>
              <a:tblGrid>
                <a:gridCol w="3706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42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313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066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066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3134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9427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1654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4251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4323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43238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551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Иные расчеты года, предшествующего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Иные расчеты прошлых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395536" y="1102924"/>
          <a:ext cx="8291264" cy="1277115"/>
        </p:xfrm>
        <a:graphic>
          <a:graphicData uri="http://schemas.openxmlformats.org/drawingml/2006/table">
            <a:tbl>
              <a:tblPr firstRow="1" firstCol="1" bandRow="1"/>
              <a:tblGrid>
                <a:gridCol w="37042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69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98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9483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281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4369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1898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8662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5363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3363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4598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601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Консолидируемые расчеты года, предшествующие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75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Консолидируемые расчеты года иных прошлых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395535" y="3750640"/>
          <a:ext cx="8316923" cy="1229881"/>
        </p:xfrm>
        <a:graphic>
          <a:graphicData uri="http://schemas.openxmlformats.org/drawingml/2006/table">
            <a:tbl>
              <a:tblPr firstRow="1" firstCol="1" bandRow="1"/>
              <a:tblGrid>
                <a:gridCol w="36945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83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810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21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191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1898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9427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2104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4102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4173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41737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4982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Доходы финансового года, предшествующего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0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Доходы прошлых финансовых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395535" y="5118101"/>
          <a:ext cx="8316921" cy="1285898"/>
        </p:xfrm>
        <a:graphic>
          <a:graphicData uri="http://schemas.openxmlformats.org/drawingml/2006/table">
            <a:tbl>
              <a:tblPr firstRow="1" firstCol="1" bandRow="1"/>
              <a:tblGrid>
                <a:gridCol w="36698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84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862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516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191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3134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9427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2911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3832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3832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327408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556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 финансового года, предшествующего 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62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 прошлых финансовых 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290507" y="159790"/>
            <a:ext cx="4564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77A3E"/>
                </a:solidFill>
                <a:effectLst/>
                <a:uLnTx/>
                <a:uFillTx/>
              </a:rPr>
              <a:t>В целях обособления операций,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77A3E"/>
                </a:solidFill>
                <a:effectLst/>
                <a:uLnTx/>
                <a:uFillTx/>
              </a:rPr>
              <a:t>связанных с исправлением ошибок</a:t>
            </a:r>
          </a:p>
        </p:txBody>
      </p:sp>
      <p:sp>
        <p:nvSpPr>
          <p:cNvPr id="8" name="Номер слайда 14"/>
          <p:cNvSpPr txBox="1">
            <a:spLocks/>
          </p:cNvSpPr>
          <p:nvPr/>
        </p:nvSpPr>
        <p:spPr>
          <a:xfrm>
            <a:off x="8366078" y="179386"/>
            <a:ext cx="639373" cy="365125"/>
          </a:xfr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mtClean="0">
                <a:solidFill>
                  <a:srgbClr val="C79023"/>
                </a:solidFill>
              </a:rPr>
              <a:t>181</a:t>
            </a:r>
            <a:endParaRPr lang="en-US" b="1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81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29281"/>
            <a:ext cx="8532125" cy="1208136"/>
          </a:xfrm>
        </p:spPr>
        <p:txBody>
          <a:bodyPr/>
          <a:lstStyle/>
          <a:p>
            <a:r>
              <a:rPr lang="ru-RU" sz="1800" dirty="0" smtClean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отчетном периоде в 2019 году субъектом учета (казенным учреждением) обнаружена ошибка, допущенная в 2018 году, расходы по текущему ремонту здания в сумме </a:t>
            </a:r>
            <a:r>
              <a:rPr lang="ru-RU" sz="1800" dirty="0" smtClean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1 200 000 </a:t>
            </a:r>
            <a:r>
              <a:rPr lang="ru-RU" sz="1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руб. ошибочно отнесены на увеличение стоимости здания бухгалтерскими записями:</a:t>
            </a:r>
            <a:br>
              <a:rPr lang="ru-RU" sz="1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800" dirty="0">
              <a:solidFill>
                <a:srgbClr val="077A3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1920" y="1937416"/>
            <a:ext cx="8918071" cy="4783424"/>
          </a:xfrm>
        </p:spPr>
        <p:txBody>
          <a:bodyPr/>
          <a:lstStyle/>
          <a:p>
            <a:pPr marL="0" marR="12700" indent="0">
              <a:spcAft>
                <a:spcPts val="0"/>
              </a:spcAft>
              <a:buNone/>
            </a:pP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1 106 11 310 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1 302 25 730  + 1 200 000,00 руб.</a:t>
            </a:r>
            <a:endParaRPr lang="ru-RU" sz="23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1 101 12 310 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1 106 11 310 </a:t>
            </a:r>
            <a:r>
              <a:rPr lang="ru-RU" sz="23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1 200 000,00 руб.</a:t>
            </a:r>
            <a:endParaRPr lang="ru-RU" sz="23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1 401 20 271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1 104 12 411 </a:t>
            </a:r>
            <a:r>
              <a:rPr lang="ru-RU" sz="23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3 000,00 руб. за период эксплуатации здания в 2018 году начислена амортизация</a:t>
            </a:r>
            <a:endParaRPr lang="ru-RU" sz="23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 algn="ctr">
              <a:spcAft>
                <a:spcPts val="0"/>
              </a:spcAft>
              <a:buNone/>
            </a:pPr>
            <a:endParaRPr lang="ru-RU" sz="16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2019 году </a:t>
            </a:r>
            <a:r>
              <a:rPr lang="ru-RU" sz="23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исправительные корреспонденции отражаются следующими бухгалтерскими записями:</a:t>
            </a:r>
            <a:endParaRPr lang="ru-RU" sz="23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1 101 12 310 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1 304 86 731 - 1 200 000,00 руб. </a:t>
            </a:r>
            <a:r>
              <a:rPr lang="ru-RU" sz="2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«Красное </a:t>
            </a:r>
            <a:r>
              <a:rPr lang="ru-RU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сторно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1 304 86 831 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1 106 11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310 - 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1 200 000,00 руб. 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«Красное </a:t>
            </a:r>
            <a:r>
              <a:rPr lang="ru-RU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сторно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1 106 11 310 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1 304 86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731 - 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1 200 000,00 руб. </a:t>
            </a:r>
            <a:r>
              <a:rPr lang="ru-RU" sz="2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«Красное </a:t>
            </a:r>
            <a:r>
              <a:rPr lang="ru-RU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сторно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1 401 28 271 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1 104 12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411 - 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3 000,00 руб. </a:t>
            </a:r>
            <a:r>
              <a:rPr lang="ru-RU" sz="2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«Красное </a:t>
            </a:r>
            <a:r>
              <a:rPr lang="ru-RU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сторно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1 401 28 225 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1 304 86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731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1 200 000,00 руб.</a:t>
            </a: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Номер слайда 14"/>
          <p:cNvSpPr txBox="1">
            <a:spLocks/>
          </p:cNvSpPr>
          <p:nvPr/>
        </p:nvSpPr>
        <p:spPr>
          <a:xfrm>
            <a:off x="8420669" y="179386"/>
            <a:ext cx="584782" cy="365125"/>
          </a:xfr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mtClean="0">
                <a:solidFill>
                  <a:srgbClr val="C79023"/>
                </a:solidFill>
              </a:rPr>
              <a:t>182</a:t>
            </a:r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706623" y="296964"/>
            <a:ext cx="5321809" cy="339932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471" b="1" i="0" kern="1200">
                <a:solidFill>
                  <a:srgbClr val="252523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ru-RU" sz="1800" i="1" u="sng" dirty="0" smtClean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исправления ошибки прошлых лет:</a:t>
            </a:r>
            <a:endParaRPr lang="ru-RU" sz="1800" dirty="0">
              <a:solidFill>
                <a:srgbClr val="077A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00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9" y="783492"/>
            <a:ext cx="7920182" cy="816707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077A3E"/>
                </a:solidFill>
              </a:rPr>
              <a:t>Закрытие в конце года счетов </a:t>
            </a:r>
            <a:r>
              <a:rPr lang="ru-RU" sz="2400" dirty="0" smtClean="0">
                <a:solidFill>
                  <a:srgbClr val="077A3E"/>
                </a:solidFill>
              </a:rPr>
              <a:t>бухгалтерского учета осуществляется в общеустановленном порядке</a:t>
            </a:r>
            <a:endParaRPr lang="ru-RU" sz="2400" dirty="0">
              <a:solidFill>
                <a:srgbClr val="077A3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122" y="1740540"/>
            <a:ext cx="8189561" cy="286048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err="1" smtClean="0"/>
              <a:t>Дт</a:t>
            </a:r>
            <a:r>
              <a:rPr lang="ru-RU" sz="2800" b="1" dirty="0" smtClean="0"/>
              <a:t> 1 401 30 000  </a:t>
            </a:r>
            <a:r>
              <a:rPr lang="ru-RU" sz="2800" b="1" dirty="0" err="1" smtClean="0"/>
              <a:t>Кт</a:t>
            </a:r>
            <a:r>
              <a:rPr lang="ru-RU" sz="2800" b="1" dirty="0" smtClean="0"/>
              <a:t> 1 401 28 271 – 3 000,00 руб.</a:t>
            </a:r>
          </a:p>
          <a:p>
            <a:pPr marL="0" indent="0">
              <a:buNone/>
            </a:pPr>
            <a:r>
              <a:rPr lang="ru-RU" sz="2800" b="1" dirty="0" err="1" smtClean="0"/>
              <a:t>Дт</a:t>
            </a:r>
            <a:r>
              <a:rPr lang="ru-RU" sz="2800" b="1" dirty="0" smtClean="0"/>
              <a:t> 1 401 30 000  </a:t>
            </a:r>
            <a:r>
              <a:rPr lang="ru-RU" sz="2800" b="1" dirty="0" err="1" smtClean="0"/>
              <a:t>Кт</a:t>
            </a:r>
            <a:r>
              <a:rPr lang="ru-RU" sz="2800" b="1" dirty="0" smtClean="0"/>
              <a:t> 1 401 28 225 – 1 200 </a:t>
            </a:r>
            <a:r>
              <a:rPr lang="ru-RU" sz="2800" b="1" dirty="0"/>
              <a:t>000,00 руб.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err="1" smtClean="0"/>
              <a:t>Дт</a:t>
            </a:r>
            <a:r>
              <a:rPr lang="ru-RU" sz="2800" b="1" dirty="0" smtClean="0"/>
              <a:t> 1 304 86 731  </a:t>
            </a:r>
            <a:r>
              <a:rPr lang="ru-RU" sz="2800" b="1" dirty="0" err="1" smtClean="0"/>
              <a:t>Кт</a:t>
            </a:r>
            <a:r>
              <a:rPr lang="ru-RU" sz="2800" b="1" dirty="0" smtClean="0"/>
              <a:t> 1 401 30 000 – 1 200 </a:t>
            </a:r>
            <a:r>
              <a:rPr lang="ru-RU" sz="2800" b="1" dirty="0"/>
              <a:t>000,00 руб.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err="1" smtClean="0"/>
              <a:t>Дт</a:t>
            </a:r>
            <a:r>
              <a:rPr lang="ru-RU" sz="2800" b="1" dirty="0" smtClean="0"/>
              <a:t> 1 401 30 000  </a:t>
            </a:r>
            <a:r>
              <a:rPr lang="ru-RU" sz="2800" b="1" dirty="0" err="1" smtClean="0"/>
              <a:t>Кт</a:t>
            </a:r>
            <a:r>
              <a:rPr lang="ru-RU" sz="2800" b="1" dirty="0" smtClean="0"/>
              <a:t> 1 304 86 831 – 1 200 </a:t>
            </a:r>
            <a:r>
              <a:rPr lang="ru-RU" sz="2800" b="1" dirty="0"/>
              <a:t>000,00 руб</a:t>
            </a:r>
            <a:r>
              <a:rPr lang="ru-RU" sz="2800" b="1" dirty="0" smtClean="0"/>
              <a:t>.</a:t>
            </a:r>
          </a:p>
          <a:p>
            <a:pPr marL="0" indent="0">
              <a:buNone/>
            </a:pP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25134" y="51872"/>
            <a:ext cx="542443" cy="369332"/>
          </a:xfrm>
          <a:prstGeom prst="rect">
            <a:avLst/>
          </a:prstGeom>
        </p:spPr>
        <p:txBody>
          <a:bodyPr/>
          <a:lstStyle/>
          <a:p>
            <a:fld id="{C318D0E1-6172-4638-BCC1-0B70ED483AF8}" type="slidenum">
              <a:rPr lang="ru-RU" b="1">
                <a:solidFill>
                  <a:srgbClr val="C79023"/>
                </a:solidFill>
              </a:rPr>
              <a:pPr/>
              <a:t>32</a:t>
            </a:fld>
            <a:endParaRPr lang="ru-RU" b="1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122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014" y="711439"/>
            <a:ext cx="8208563" cy="760465"/>
          </a:xfrm>
        </p:spPr>
        <p:txBody>
          <a:bodyPr/>
          <a:lstStyle/>
          <a:p>
            <a:r>
              <a:rPr lang="ru-RU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dirty="0">
              <a:solidFill>
                <a:srgbClr val="077A3E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2730" y="1778014"/>
            <a:ext cx="8529373" cy="4633208"/>
            <a:chOff x="656468" y="1776736"/>
            <a:chExt cx="8193178" cy="4474587"/>
          </a:xfrm>
        </p:grpSpPr>
        <p:cxnSp>
          <p:nvCxnSpPr>
            <p:cNvPr id="21" name="Прямая со стрелкой 20"/>
            <p:cNvCxnSpPr>
              <a:stCxn id="5" idx="2"/>
              <a:endCxn id="6" idx="0"/>
            </p:cNvCxnSpPr>
            <p:nvPr/>
          </p:nvCxnSpPr>
          <p:spPr>
            <a:xfrm>
              <a:off x="2423700" y="4360016"/>
              <a:ext cx="1" cy="96797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" name="Группа 3"/>
            <p:cNvGrpSpPr/>
            <p:nvPr/>
          </p:nvGrpSpPr>
          <p:grpSpPr>
            <a:xfrm>
              <a:off x="656468" y="1776736"/>
              <a:ext cx="8193178" cy="4474587"/>
              <a:chOff x="1237930" y="603693"/>
              <a:chExt cx="7893482" cy="447458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797519" y="2146634"/>
                <a:ext cx="2286000" cy="1040339"/>
              </a:xfrm>
              <a:prstGeom prst="rect">
                <a:avLst/>
              </a:prstGeom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/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Журнал по прочим операциям (ф. 0504071)</a:t>
                </a:r>
                <a:r>
                  <a:rPr lang="ru-RU" sz="16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 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с признаком «Исправление ошибок прошлых лет»</a:t>
                </a:r>
                <a:endParaRPr lang="ru-RU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237930" y="4154950"/>
                <a:ext cx="3405179" cy="92333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Главная книга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(ф. 0504072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</a:t>
                </a:r>
              </a:p>
              <a:p>
                <a:pPr algn="ctr"/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отчетного периода (года)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Обороты по счетам</a:t>
                </a:r>
                <a:endParaRPr lang="ru-RU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935956" y="2071461"/>
                <a:ext cx="4195456" cy="1200329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Графа 6 Код причины 3 Сведений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(ф. 0503173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формируется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отдельно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по признаку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«Исправление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ошибок прошлых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лет»</a:t>
                </a:r>
                <a:endParaRPr lang="ru-RU" dirty="0"/>
              </a:p>
            </p:txBody>
          </p:sp>
          <p:cxnSp>
            <p:nvCxnSpPr>
              <p:cNvPr id="24" name="Прямая со стрелкой 23"/>
              <p:cNvCxnSpPr>
                <a:endCxn id="8" idx="1"/>
              </p:cNvCxnSpPr>
              <p:nvPr/>
            </p:nvCxnSpPr>
            <p:spPr>
              <a:xfrm>
                <a:off x="4065742" y="2651646"/>
                <a:ext cx="870213" cy="1997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3057509" y="1558723"/>
                <a:ext cx="359303" cy="445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1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093931" y="3621483"/>
                <a:ext cx="359303" cy="445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2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1237931" y="603693"/>
                <a:ext cx="3405179" cy="830997"/>
              </a:xfrm>
              <a:prstGeom prst="rect">
                <a:avLst/>
              </a:prstGeom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Бухгалтерская справка (ф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. </a:t>
                </a:r>
                <a:r>
                  <a:rPr lang="ru-RU" sz="1600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0504083)</a:t>
                </a:r>
                <a:r>
                  <a:rPr lang="ru-RU" sz="1600" kern="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 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с признаком «Исправление ошибок прошлых лет»</a:t>
                </a:r>
                <a:endParaRPr lang="ru-RU" dirty="0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3879105" y="3330237"/>
              <a:ext cx="372945" cy="445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Bookman Old Style" charset="0"/>
                  <a:ea typeface="Bookman Old Style" charset="0"/>
                  <a:cs typeface="Bookman Old Style" charset="0"/>
                </a:rPr>
                <a:t>2</a:t>
              </a:r>
              <a:endParaRPr lang="ru-RU" sz="2400" b="1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8325134" y="51872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33</a:t>
            </a:r>
            <a:endParaRPr lang="ru-RU" b="1" dirty="0">
              <a:solidFill>
                <a:srgbClr val="C79023"/>
              </a:solidFill>
            </a:endParaRPr>
          </a:p>
        </p:txBody>
      </p:sp>
      <p:cxnSp>
        <p:nvCxnSpPr>
          <p:cNvPr id="27" name="Прямая со стрелкой 26"/>
          <p:cNvCxnSpPr>
            <a:endCxn id="5" idx="0"/>
          </p:cNvCxnSpPr>
          <p:nvPr/>
        </p:nvCxnSpPr>
        <p:spPr>
          <a:xfrm>
            <a:off x="2169500" y="2669190"/>
            <a:ext cx="12978" cy="7064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28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9500" y="40971"/>
            <a:ext cx="6426855" cy="760465"/>
          </a:xfrm>
        </p:spPr>
        <p:txBody>
          <a:bodyPr/>
          <a:lstStyle/>
          <a:p>
            <a:r>
              <a:rPr lang="ru-RU" sz="2000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sz="2000" dirty="0">
              <a:solidFill>
                <a:srgbClr val="077A3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96355" y="40971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33</a:t>
            </a:r>
            <a:endParaRPr lang="ru-RU" b="1" dirty="0">
              <a:solidFill>
                <a:srgbClr val="C7902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460" y="1350879"/>
            <a:ext cx="88557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Формирование входящих </a:t>
            </a:r>
            <a:r>
              <a:rPr lang="ru-RU" sz="2600" b="1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остатков баланса на 01.01.2019</a:t>
            </a:r>
            <a:endParaRPr lang="ru-RU" sz="2600" b="1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9" y="2528886"/>
            <a:ext cx="2421731" cy="2557464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«На конец отчетного периода» Баланса за 2017 год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29509" y="2543172"/>
            <a:ext cx="2280701" cy="2557464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«На начало года»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Баланса за 2018 год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9837" y="2543172"/>
            <a:ext cx="2250185" cy="2557464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гр.3 Сведений (0503173, 0503773)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2" name="Плюс 11"/>
          <p:cNvSpPr/>
          <p:nvPr/>
        </p:nvSpPr>
        <p:spPr>
          <a:xfrm>
            <a:off x="2839737" y="3450429"/>
            <a:ext cx="800100" cy="742950"/>
          </a:xfrm>
          <a:prstGeom prst="mathPlus">
            <a:avLst/>
          </a:prstGeom>
          <a:gradFill>
            <a:gsLst>
              <a:gs pos="0">
                <a:srgbClr val="077A3E"/>
              </a:gs>
              <a:gs pos="100000">
                <a:srgbClr val="92D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 12"/>
          <p:cNvSpPr/>
          <p:nvPr/>
        </p:nvSpPr>
        <p:spPr>
          <a:xfrm>
            <a:off x="5890022" y="3450429"/>
            <a:ext cx="839487" cy="742950"/>
          </a:xfrm>
          <a:prstGeom prst="mathEqual">
            <a:avLst/>
          </a:prstGeom>
          <a:gradFill>
            <a:gsLst>
              <a:gs pos="0">
                <a:srgbClr val="077A3E"/>
              </a:gs>
              <a:gs pos="100000">
                <a:srgbClr val="92D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04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9500" y="40971"/>
            <a:ext cx="6426855" cy="760465"/>
          </a:xfrm>
        </p:spPr>
        <p:txBody>
          <a:bodyPr/>
          <a:lstStyle/>
          <a:p>
            <a:r>
              <a:rPr lang="ru-RU" sz="2000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sz="2000" dirty="0">
              <a:solidFill>
                <a:srgbClr val="077A3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96355" y="40971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33</a:t>
            </a:r>
            <a:endParaRPr lang="ru-RU" b="1" dirty="0">
              <a:solidFill>
                <a:srgbClr val="C7902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048" y="945966"/>
            <a:ext cx="88557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Формирование показателей «На начало года»</a:t>
            </a:r>
            <a:endParaRPr lang="ru-RU" sz="26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5134" y="4686533"/>
            <a:ext cx="2276616" cy="187143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«На начало года»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Баланса за 2018 год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67823" y="1989179"/>
            <a:ext cx="2250185" cy="197921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гр.3 (8) Сведений (0503173, 0503773)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4" name="Прямая со стрелкой 3"/>
          <p:cNvCxnSpPr>
            <a:stCxn id="20" idx="1"/>
            <a:endCxn id="19" idx="0"/>
          </p:cNvCxnSpPr>
          <p:nvPr/>
        </p:nvCxnSpPr>
        <p:spPr>
          <a:xfrm flipH="1">
            <a:off x="1433442" y="2978784"/>
            <a:ext cx="1334381" cy="1707749"/>
          </a:xfrm>
          <a:prstGeom prst="straightConnector1">
            <a:avLst/>
          </a:prstGeom>
          <a:ln w="88900">
            <a:solidFill>
              <a:srgbClr val="077A3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617391" y="1924725"/>
            <a:ext cx="2250185" cy="197921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Журнал операций «Исправление ошибок»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8" name="Прямая со стрелкой 17"/>
          <p:cNvCxnSpPr>
            <a:stCxn id="20" idx="3"/>
          </p:cNvCxnSpPr>
          <p:nvPr/>
        </p:nvCxnSpPr>
        <p:spPr>
          <a:xfrm>
            <a:off x="5018008" y="2978784"/>
            <a:ext cx="839867" cy="1836104"/>
          </a:xfrm>
          <a:prstGeom prst="straightConnector1">
            <a:avLst/>
          </a:prstGeom>
          <a:ln w="88900">
            <a:solidFill>
              <a:srgbClr val="077A3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4" idx="1"/>
          </p:cNvCxnSpPr>
          <p:nvPr/>
        </p:nvCxnSpPr>
        <p:spPr>
          <a:xfrm flipH="1">
            <a:off x="5972175" y="2914330"/>
            <a:ext cx="645216" cy="1900558"/>
          </a:xfrm>
          <a:prstGeom prst="straightConnector1">
            <a:avLst/>
          </a:prstGeom>
          <a:ln w="88900">
            <a:solidFill>
              <a:srgbClr val="077A3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228975" y="4814888"/>
            <a:ext cx="5638601" cy="197921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Сведения о движении НФА (0503168, 0503768);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Сведения о дебиторской и кредиторской задолженности (0503169, 0503769)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0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9500" y="40971"/>
            <a:ext cx="6426855" cy="760465"/>
          </a:xfrm>
        </p:spPr>
        <p:txBody>
          <a:bodyPr/>
          <a:lstStyle/>
          <a:p>
            <a:r>
              <a:rPr lang="ru-RU" sz="2000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sz="2000" dirty="0">
              <a:solidFill>
                <a:srgbClr val="077A3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96355" y="40971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33</a:t>
            </a:r>
            <a:endParaRPr lang="ru-RU" b="1" dirty="0">
              <a:solidFill>
                <a:srgbClr val="C7902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048" y="945966"/>
            <a:ext cx="88557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Формирование показателей отчетности за 2018 год</a:t>
            </a:r>
            <a:endParaRPr lang="ru-RU" sz="26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098" y="2878567"/>
            <a:ext cx="2250185" cy="197921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гр.3 Сведений (0503173, 0503773)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86250" y="1596459"/>
            <a:ext cx="4609901" cy="4543425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lIns="72000" rIns="72000" rtlCol="0" anchor="ctr" anchorCtr="0">
            <a:noAutofit/>
          </a:bodyPr>
          <a:lstStyle/>
          <a:p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1. Графы </a:t>
            </a:r>
            <a:r>
              <a:rPr lang="ru-RU" sz="2400" b="1" dirty="0" smtClean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5-10</a:t>
            </a: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 Сведения о движении НФА (0503168, 0503768);</a:t>
            </a:r>
          </a:p>
          <a:p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2. Графы </a:t>
            </a:r>
            <a:r>
              <a:rPr lang="ru-RU" sz="2400" b="1" dirty="0" smtClean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5-8</a:t>
            </a: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 Сведения о дебиторской и кредиторской задолженности (0503169, 0503769);</a:t>
            </a:r>
          </a:p>
          <a:p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3. Справка (0503110, 0503710);</a:t>
            </a:r>
          </a:p>
          <a:p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4. Отчет (0503121, 0503721)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2" name="Прямая со стрелкой 11"/>
          <p:cNvCxnSpPr>
            <a:stCxn id="20" idx="3"/>
          </p:cNvCxnSpPr>
          <p:nvPr/>
        </p:nvCxnSpPr>
        <p:spPr>
          <a:xfrm flipV="1">
            <a:off x="2646283" y="3857625"/>
            <a:ext cx="1639967" cy="10547"/>
          </a:xfrm>
          <a:prstGeom prst="straightConnector1">
            <a:avLst/>
          </a:prstGeom>
          <a:ln w="88900">
            <a:solidFill>
              <a:srgbClr val="077A3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Умножение 7"/>
          <p:cNvSpPr/>
          <p:nvPr/>
        </p:nvSpPr>
        <p:spPr>
          <a:xfrm>
            <a:off x="2843213" y="3471862"/>
            <a:ext cx="1028700" cy="771525"/>
          </a:xfrm>
          <a:prstGeom prst="mathMultiply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7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014" y="711439"/>
            <a:ext cx="8208563" cy="760465"/>
          </a:xfrm>
        </p:spPr>
        <p:txBody>
          <a:bodyPr/>
          <a:lstStyle/>
          <a:p>
            <a:r>
              <a:rPr lang="ru-RU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dirty="0">
              <a:solidFill>
                <a:srgbClr val="077A3E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2730" y="1778014"/>
            <a:ext cx="8529373" cy="4633208"/>
            <a:chOff x="656468" y="1776736"/>
            <a:chExt cx="8193178" cy="4474587"/>
          </a:xfrm>
        </p:grpSpPr>
        <p:cxnSp>
          <p:nvCxnSpPr>
            <p:cNvPr id="21" name="Прямая со стрелкой 20"/>
            <p:cNvCxnSpPr>
              <a:stCxn id="5" idx="2"/>
              <a:endCxn id="6" idx="0"/>
            </p:cNvCxnSpPr>
            <p:nvPr/>
          </p:nvCxnSpPr>
          <p:spPr>
            <a:xfrm>
              <a:off x="2423700" y="4360016"/>
              <a:ext cx="1" cy="96797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" name="Группа 3"/>
            <p:cNvGrpSpPr/>
            <p:nvPr/>
          </p:nvGrpSpPr>
          <p:grpSpPr>
            <a:xfrm>
              <a:off x="656468" y="1776736"/>
              <a:ext cx="8193178" cy="4474587"/>
              <a:chOff x="1237930" y="603693"/>
              <a:chExt cx="7893482" cy="447458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797519" y="2146634"/>
                <a:ext cx="2286000" cy="1040339"/>
              </a:xfrm>
              <a:prstGeom prst="rect">
                <a:avLst/>
              </a:prstGeom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/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Журнал по прочим операциям (ф. 0504071)</a:t>
                </a:r>
                <a:r>
                  <a:rPr lang="ru-RU" sz="16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 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с признаком «Исправление ошибок прошлых лет»</a:t>
                </a:r>
                <a:endParaRPr lang="ru-RU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237930" y="4154950"/>
                <a:ext cx="3405179" cy="92333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Главная книга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(ф. 0504072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</a:t>
                </a:r>
              </a:p>
              <a:p>
                <a:pPr algn="ctr"/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отчетного периода (года)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Обороты по счетам</a:t>
                </a:r>
                <a:endParaRPr lang="ru-RU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935956" y="2071461"/>
                <a:ext cx="4195456" cy="1200329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Графа 6 Код причины 3 Сведений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(ф. 0503173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формируется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отдельно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по признаку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«Исправление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ошибок прошлых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лет»</a:t>
                </a:r>
                <a:endParaRPr lang="ru-RU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684702" y="661804"/>
                <a:ext cx="2738436" cy="615553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>
                <a:noAutofit/>
              </a:bodyPr>
              <a:lstStyle/>
              <a:p>
                <a:pPr algn="ctr"/>
                <a:r>
                  <a:rPr lang="ru-RU" sz="2000" b="1" kern="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Входящие остатки </a:t>
                </a:r>
              </a:p>
              <a:p>
                <a:pPr algn="ctr"/>
                <a:r>
                  <a:rPr lang="ru-RU" sz="2000" kern="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 Баланс ( ф. 0503130</a:t>
                </a:r>
                <a:r>
                  <a:rPr lang="ru-RU" sz="20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)</a:t>
                </a:r>
                <a:endParaRPr lang="ru-RU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684703" y="4031756"/>
                <a:ext cx="2738435" cy="58477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ru-RU" sz="2000" b="1" kern="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Входящие остатки</a:t>
                </a:r>
              </a:p>
              <a:p>
                <a:pPr algn="ctr"/>
                <a:r>
                  <a:rPr lang="ru-RU" sz="2000" kern="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  (ф. 0503168)</a:t>
                </a:r>
              </a:p>
            </p:txBody>
          </p:sp>
          <p:cxnSp>
            <p:nvCxnSpPr>
              <p:cNvPr id="23" name="Прямая со стрелкой 22"/>
              <p:cNvCxnSpPr/>
              <p:nvPr/>
            </p:nvCxnSpPr>
            <p:spPr>
              <a:xfrm flipH="1" flipV="1">
                <a:off x="6990197" y="1269877"/>
                <a:ext cx="5234" cy="801583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tailEnd type="arrow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 стрелкой 25"/>
              <p:cNvCxnSpPr>
                <a:stCxn id="8" idx="2"/>
                <a:endCxn id="20" idx="0"/>
              </p:cNvCxnSpPr>
              <p:nvPr/>
            </p:nvCxnSpPr>
            <p:spPr>
              <a:xfrm>
                <a:off x="7033684" y="3271790"/>
                <a:ext cx="20238" cy="759966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tailEnd type="arrow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 стрелкой 23"/>
              <p:cNvCxnSpPr>
                <a:endCxn id="8" idx="1"/>
              </p:cNvCxnSpPr>
              <p:nvPr/>
            </p:nvCxnSpPr>
            <p:spPr>
              <a:xfrm>
                <a:off x="4065742" y="2651646"/>
                <a:ext cx="870213" cy="1997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3057509" y="1558723"/>
                <a:ext cx="359303" cy="445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1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653847" y="3413221"/>
                <a:ext cx="304185" cy="445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3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093931" y="3621483"/>
                <a:ext cx="359303" cy="445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2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1237931" y="603693"/>
                <a:ext cx="3405179" cy="830997"/>
              </a:xfrm>
              <a:prstGeom prst="rect">
                <a:avLst/>
              </a:prstGeom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Бухгалтерская справка (ф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. </a:t>
                </a:r>
                <a:r>
                  <a:rPr lang="ru-RU" sz="1600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0504083)</a:t>
                </a:r>
                <a:r>
                  <a:rPr lang="ru-RU" sz="1600" kern="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 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с признаком «Исправление ошибок прошлых лет»</a:t>
                </a:r>
                <a:endParaRPr lang="ru-RU" dirty="0"/>
              </a:p>
            </p:txBody>
          </p:sp>
          <p:cxnSp>
            <p:nvCxnSpPr>
              <p:cNvPr id="28" name="Прямая со стрелкой 27"/>
              <p:cNvCxnSpPr>
                <a:stCxn id="5" idx="3"/>
                <a:endCxn id="20" idx="1"/>
              </p:cNvCxnSpPr>
              <p:nvPr/>
            </p:nvCxnSpPr>
            <p:spPr>
              <a:xfrm>
                <a:off x="4083519" y="2666803"/>
                <a:ext cx="1601184" cy="1657340"/>
              </a:xfrm>
              <a:prstGeom prst="straightConnector1">
                <a:avLst/>
              </a:prstGeom>
              <a:ln>
                <a:solidFill>
                  <a:schemeClr val="accent5">
                    <a:lumMod val="75000"/>
                  </a:schemeClr>
                </a:solidFill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29" name="TextBox 28"/>
              <p:cNvSpPr txBox="1"/>
              <p:nvPr/>
            </p:nvSpPr>
            <p:spPr>
              <a:xfrm>
                <a:off x="5176836" y="3421440"/>
                <a:ext cx="304185" cy="445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3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3879105" y="3330237"/>
              <a:ext cx="372945" cy="445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Bookman Old Style" charset="0"/>
                  <a:ea typeface="Bookman Old Style" charset="0"/>
                  <a:cs typeface="Bookman Old Style" charset="0"/>
                </a:rPr>
                <a:t>2</a:t>
              </a:r>
              <a:endParaRPr lang="ru-RU" sz="2400" b="1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225574" y="2614605"/>
              <a:ext cx="372945" cy="445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Bookman Old Style" charset="0"/>
                  <a:ea typeface="Bookman Old Style" charset="0"/>
                  <a:cs typeface="Bookman Old Style" charset="0"/>
                </a:rPr>
                <a:t>3</a:t>
              </a:r>
              <a:endParaRPr lang="ru-RU" sz="2400" b="1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8325134" y="51872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34</a:t>
            </a:r>
            <a:endParaRPr lang="ru-RU" b="1" dirty="0">
              <a:solidFill>
                <a:srgbClr val="C79023"/>
              </a:solidFill>
            </a:endParaRPr>
          </a:p>
        </p:txBody>
      </p:sp>
      <p:cxnSp>
        <p:nvCxnSpPr>
          <p:cNvPr id="27" name="Прямая со стрелкой 26"/>
          <p:cNvCxnSpPr>
            <a:endCxn id="5" idx="0"/>
          </p:cNvCxnSpPr>
          <p:nvPr/>
        </p:nvCxnSpPr>
        <p:spPr>
          <a:xfrm>
            <a:off x="2169500" y="2669190"/>
            <a:ext cx="12978" cy="7064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96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38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251249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842962"/>
            <a:ext cx="8991600" cy="51720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04179" y="6101131"/>
            <a:ext cx="6972667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Новации в части КОСГУ</a:t>
            </a:r>
            <a:endParaRPr lang="ru-RU" sz="26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47848" y="2866292"/>
            <a:ext cx="668215" cy="791308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31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39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97741" y="339597"/>
            <a:ext cx="6442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- 2018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4179" y="6101131"/>
            <a:ext cx="6972667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Новации в части КОСГУ</a:t>
            </a:r>
            <a:endParaRPr lang="ru-RU" sz="26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47848" y="2866292"/>
            <a:ext cx="668215" cy="791308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01262"/>
            <a:ext cx="9144000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66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765" y="2693141"/>
            <a:ext cx="8745504" cy="70105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 о … (ОС, объектах аренды и т.д.)</a:t>
            </a:r>
          </a:p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(результатах операций с ними) в бухгалтерской (финансовой) отчетности </a:t>
            </a:r>
          </a:p>
          <a:p>
            <a:pPr algn="ctr"/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27539" y="383702"/>
            <a:ext cx="4968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СГС «Концептуальные основы»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8189" y="897157"/>
            <a:ext cx="8597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800"/>
              </a:spcBef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61. Формирование информации, раскрываемой в бухгалтерской (финансовой) отчетности, осуществляется с учетом положений настоящего Стандарта, иных нормативных правовых актов, регулирующих ведение бухгалтерского учета и составление бухгалтерской (финансовой) отчетности.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4074412" y="2083390"/>
            <a:ext cx="612476" cy="59481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98408" y="4002947"/>
            <a:ext cx="223424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257н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IX 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балансовой стоимости, а также сумма накопленной амортизации в совокупности с суммой накопленных убытков от обесценения основных средств, входящих в соответствующую группу на начало и на конец периода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1824" y="4050262"/>
            <a:ext cx="200995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258н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расходов (доходов) по условным арендным платежам, признанных в отчетном периоде в качестве расходов (доходов) текущего финансового периода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11946" y="4050263"/>
            <a:ext cx="200995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259н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убытков от обесценения актива, признанную в течение периода в составе расходов, и статьи отчетности, в которые включены эти убытки от обесценения актива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21900" y="4050263"/>
            <a:ext cx="200995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260н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активы и обязательства в бухгалтерском балансе представляются с подразделением на долгосрочные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внеоборотные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краткосрочные (оборотные)</a:t>
            </a:r>
          </a:p>
        </p:txBody>
      </p:sp>
      <p:cxnSp>
        <p:nvCxnSpPr>
          <p:cNvPr id="9" name="Прямая со стрелкой 8"/>
          <p:cNvCxnSpPr>
            <a:stCxn id="6" idx="2"/>
          </p:cNvCxnSpPr>
          <p:nvPr/>
        </p:nvCxnSpPr>
        <p:spPr>
          <a:xfrm flipH="1">
            <a:off x="1414732" y="3394192"/>
            <a:ext cx="3260785" cy="5480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  <a:endCxn id="10" idx="0"/>
          </p:cNvCxnSpPr>
          <p:nvPr/>
        </p:nvCxnSpPr>
        <p:spPr>
          <a:xfrm flipH="1">
            <a:off x="3776801" y="3394192"/>
            <a:ext cx="898716" cy="6560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2"/>
            <a:endCxn id="11" idx="0"/>
          </p:cNvCxnSpPr>
          <p:nvPr/>
        </p:nvCxnSpPr>
        <p:spPr>
          <a:xfrm>
            <a:off x="4675517" y="3394192"/>
            <a:ext cx="1341406" cy="6560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2"/>
            <a:endCxn id="12" idx="0"/>
          </p:cNvCxnSpPr>
          <p:nvPr/>
        </p:nvCxnSpPr>
        <p:spPr>
          <a:xfrm>
            <a:off x="4675517" y="3394192"/>
            <a:ext cx="3351360" cy="6560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8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97741" y="159790"/>
            <a:ext cx="6442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r-I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2018</a:t>
            </a:r>
          </a:p>
          <a:p>
            <a:pPr algn="ctr"/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(укрупненный фрагмент формы)</a:t>
            </a: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85340" y="5505721"/>
                <a:ext cx="8700247" cy="122751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77A3E"/>
                </a:solidFill>
              </a:ln>
            </p:spPr>
            <p:txBody>
              <a:bodyPr wrap="square" rtlCol="0" anchor="ctr">
                <a:noAutofit/>
              </a:bodyPr>
              <a:lstStyle/>
              <a:p>
                <a:pPr marL="514350" indent="-514350" algn="ctr">
                  <a:buAutoNum type="arabicPeriod"/>
                </a:pPr>
                <a:r>
                  <a:rPr lang="ru-RU" sz="2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Новации </a:t>
                </a:r>
                <a:r>
                  <a:rPr lang="ru-RU" sz="2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части </a:t>
                </a:r>
                <a:r>
                  <a:rPr lang="ru-RU" sz="2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КОСГУ (примеры):</a:t>
                </a:r>
              </a:p>
              <a:p>
                <a:pPr algn="ctr"/>
                <a:r>
                  <a:rPr lang="ru-RU" sz="26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КОСГУ 120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sz="2600" b="1" i="1">
                            <a:solidFill>
                              <a:srgbClr val="00206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ru-RU" sz="2600" b="1" dirty="0">
                            <a:solidFill>
                              <a:srgbClr val="00206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КОСГУ 121 − 129 </m:t>
                        </m:r>
                      </m:e>
                    </m:nary>
                  </m:oMath>
                </a14:m>
                <a:endParaRPr lang="ru-RU" sz="2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26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КОСГУ 41Х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sz="2600" b="1" i="1" smtClean="0">
                            <a:solidFill>
                              <a:srgbClr val="00206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ru-RU" sz="2600" b="1" dirty="0">
                            <a:solidFill>
                              <a:srgbClr val="00206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КОСГУ 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𝟒𝟏𝟎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𝟒𝟏𝟏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𝟒𝟏𝟐</m:t>
                        </m:r>
                      </m:e>
                    </m:nary>
                  </m:oMath>
                </a14:m>
                <a:endParaRPr lang="ru-RU" sz="2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340" y="5505721"/>
                <a:ext cx="8700247" cy="1227516"/>
              </a:xfrm>
              <a:prstGeom prst="rect">
                <a:avLst/>
              </a:prstGeom>
              <a:blipFill rotWithShape="0">
                <a:blip r:embed="rId3"/>
                <a:stretch>
                  <a:fillRect t="-4808" b="-12500"/>
                </a:stretch>
              </a:blipFill>
              <a:ln w="38100">
                <a:solidFill>
                  <a:srgbClr val="077A3E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вал 4"/>
          <p:cNvSpPr/>
          <p:nvPr/>
        </p:nvSpPr>
        <p:spPr>
          <a:xfrm>
            <a:off x="4747848" y="2866292"/>
            <a:ext cx="668215" cy="791308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22" r="31470" b="6548"/>
          <a:stretch/>
        </p:blipFill>
        <p:spPr>
          <a:xfrm>
            <a:off x="285340" y="999251"/>
            <a:ext cx="8700247" cy="424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251249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93433" y="790335"/>
          <a:ext cx="8792155" cy="5960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3344">
                  <a:extLst>
                    <a:ext uri="{9D8B030D-6E8A-4147-A177-3AD203B41FA5}">
                      <a16:colId xmlns="" xmlns:a16="http://schemas.microsoft.com/office/drawing/2014/main" val="370035751"/>
                    </a:ext>
                  </a:extLst>
                </a:gridCol>
                <a:gridCol w="861646">
                  <a:extLst>
                    <a:ext uri="{9D8B030D-6E8A-4147-A177-3AD203B41FA5}">
                      <a16:colId xmlns="" xmlns:a16="http://schemas.microsoft.com/office/drawing/2014/main" val="1598925940"/>
                    </a:ext>
                  </a:extLst>
                </a:gridCol>
                <a:gridCol w="844062">
                  <a:extLst>
                    <a:ext uri="{9D8B030D-6E8A-4147-A177-3AD203B41FA5}">
                      <a16:colId xmlns="" xmlns:a16="http://schemas.microsoft.com/office/drawing/2014/main" val="4271566615"/>
                    </a:ext>
                  </a:extLst>
                </a:gridCol>
                <a:gridCol w="1573823">
                  <a:extLst>
                    <a:ext uri="{9D8B030D-6E8A-4147-A177-3AD203B41FA5}">
                      <a16:colId xmlns="" xmlns:a16="http://schemas.microsoft.com/office/drawing/2014/main" val="1155208477"/>
                    </a:ext>
                  </a:extLst>
                </a:gridCol>
                <a:gridCol w="1723292">
                  <a:extLst>
                    <a:ext uri="{9D8B030D-6E8A-4147-A177-3AD203B41FA5}">
                      <a16:colId xmlns="" xmlns:a16="http://schemas.microsoft.com/office/drawing/2014/main" val="1461238139"/>
                    </a:ext>
                  </a:extLst>
                </a:gridCol>
                <a:gridCol w="755988">
                  <a:extLst>
                    <a:ext uri="{9D8B030D-6E8A-4147-A177-3AD203B41FA5}">
                      <a16:colId xmlns="" xmlns:a16="http://schemas.microsoft.com/office/drawing/2014/main" val="2527405064"/>
                    </a:ext>
                  </a:extLst>
                </a:gridCol>
              </a:tblGrid>
              <a:tr h="89236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Наименование показателя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Код строки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Код </a:t>
                      </a:r>
                    </a:p>
                    <a:p>
                      <a:pPr algn="ctr"/>
                      <a:r>
                        <a:rPr lang="ru-RU" sz="1600" dirty="0"/>
                        <a:t>по</a:t>
                      </a:r>
                    </a:p>
                    <a:p>
                      <a:pPr algn="ctr"/>
                      <a:r>
                        <a:rPr lang="ru-RU" sz="1600" dirty="0"/>
                        <a:t>КОСГУ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Бюджетная</a:t>
                      </a:r>
                    </a:p>
                    <a:p>
                      <a:pPr algn="ctr"/>
                      <a:r>
                        <a:rPr lang="ru-RU" sz="1600" dirty="0"/>
                        <a:t>деятельность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Средства</a:t>
                      </a:r>
                    </a:p>
                    <a:p>
                      <a:pPr algn="ctr"/>
                      <a:r>
                        <a:rPr lang="ru-RU" sz="1600" dirty="0"/>
                        <a:t>во временном распоряжении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Итого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416056895"/>
                  </a:ext>
                </a:extLst>
              </a:tr>
              <a:tr h="39660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19415858"/>
                  </a:ext>
                </a:extLst>
              </a:tr>
              <a:tr h="330504">
                <a:tc>
                  <a:txBody>
                    <a:bodyPr/>
                    <a:lstStyle/>
                    <a:p>
                      <a:r>
                        <a:rPr lang="mr-IN" sz="1400" baseline="0" dirty="0" smtClean="0"/>
                        <a:t>…</a:t>
                      </a:r>
                      <a:endParaRPr lang="ru-RU" sz="14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57123079"/>
                  </a:ext>
                </a:extLst>
              </a:tr>
              <a:tr h="396605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Доходы будущих периодов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110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22410428"/>
                  </a:ext>
                </a:extLst>
              </a:tr>
              <a:tr h="39660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Расходы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69118429"/>
                  </a:ext>
                </a:extLst>
              </a:tr>
              <a:tr h="330504">
                <a:tc>
                  <a:txBody>
                    <a:bodyPr/>
                    <a:lstStyle/>
                    <a:p>
                      <a:r>
                        <a:rPr lang="ru-RU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75600200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Расходы будущих периодов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84821874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Чистый операционный результат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15727828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Резервы предстоящих расходов</a:t>
                      </a:r>
                      <a:endParaRPr lang="ru-RU" sz="16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79775163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Операция с НФА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1757082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Расходы будущих периодов 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390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13190995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Операции с обязательствами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510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Доходы будущих периодов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550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Резервы предстоящих расходов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560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" name="Выгнутая вправо стрелка 2"/>
          <p:cNvSpPr/>
          <p:nvPr/>
        </p:nvSpPr>
        <p:spPr>
          <a:xfrm>
            <a:off x="7781193" y="2479190"/>
            <a:ext cx="1063869" cy="3902342"/>
          </a:xfrm>
          <a:prstGeom prst="curvedLeftArrow">
            <a:avLst/>
          </a:prstGeom>
          <a:gradFill>
            <a:gsLst>
              <a:gs pos="0">
                <a:srgbClr val="C00000"/>
              </a:gs>
              <a:gs pos="100000">
                <a:schemeClr val="accent6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>
            <a:off x="4620358" y="3721491"/>
            <a:ext cx="1063869" cy="1899380"/>
          </a:xfrm>
          <a:prstGeom prst="curvedLeftArrow">
            <a:avLst/>
          </a:prstGeom>
          <a:gradFill>
            <a:gsLst>
              <a:gs pos="0">
                <a:srgbClr val="C00000"/>
              </a:gs>
              <a:gs pos="100000">
                <a:schemeClr val="accent6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2293" y="1827830"/>
            <a:ext cx="3692769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Доходы и расходы только текущего года</a:t>
            </a:r>
            <a:endParaRPr lang="ru-RU" sz="20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6200775" y="4388021"/>
            <a:ext cx="1063869" cy="2362402"/>
          </a:xfrm>
          <a:prstGeom prst="curvedLeftArrow">
            <a:avLst/>
          </a:prstGeom>
          <a:gradFill>
            <a:gsLst>
              <a:gs pos="0">
                <a:srgbClr val="C00000"/>
              </a:gs>
              <a:gs pos="100000">
                <a:schemeClr val="accent6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68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251249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5835" y="968188"/>
            <a:ext cx="8549228" cy="5499847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algn="just"/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В Отчете (ф. 0503121) получателем бюджетных средств, администратором источников финансирования дефицита бюджета, администратором доходов бюджета отражаются </a:t>
            </a:r>
            <a:r>
              <a:rPr lang="ru-RU" sz="22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признанных в учете доходов и расходов </a:t>
            </a:r>
            <a:r>
              <a:rPr lang="ru-RU" sz="22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текущего (отчетного) финансового года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в соответствии с классификацией операций сектора государственного управления (КОСГУ</a:t>
            </a:r>
            <a:r>
              <a:rPr lang="ru-RU" sz="2200" dirty="0" smtClean="0"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 algn="just"/>
            <a:endParaRPr lang="ru-RU" sz="2200" b="1" u="sng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/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В показатели, формируемые в графах 4, 5, 6 Отчета (ф. 0503121) текущего (отчетного) финансового года </a:t>
            </a:r>
            <a:r>
              <a:rPr lang="ru-RU" sz="22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не включаются показатели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по изменениям доходов и расходов, а также показатели по увеличению (уменьшению) активов и обязательств, </a:t>
            </a:r>
            <a:r>
              <a:rPr lang="ru-RU" sz="22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сформированные в корреспонденции со счетами, предназначенными для отражения ошибок прошлых лет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(при исправлении ошибок прошлых лет, выявленных в отчетном периоде).</a:t>
            </a:r>
            <a:endParaRPr lang="ru-RU" sz="2200" b="1" u="sng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774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251249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движении денежных средств (ф.0503123)</a:t>
            </a: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4179" y="6101131"/>
            <a:ext cx="6972667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Новации </a:t>
            </a:r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КОСГУ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13" y="860222"/>
            <a:ext cx="8932127" cy="4963521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720576" y="2263698"/>
            <a:ext cx="579863" cy="680224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1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344456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движении денежных средств (ф.0503123)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новая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0" y="798978"/>
            <a:ext cx="8874077" cy="54906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11" y="5717965"/>
            <a:ext cx="8874077" cy="1112108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Новации </a:t>
            </a:r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КОСГУ.</a:t>
            </a:r>
          </a:p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Аналогичный период по сопоставимым показателям</a:t>
            </a:r>
          </a:p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2018 год по детализированным позициям нет).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25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344456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движении денежных средств (ф.0503123)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новая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1590" y="5767928"/>
            <a:ext cx="6972667" cy="731725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Уточнения в части возвратов прошлых лет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560" y="1055644"/>
            <a:ext cx="84273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строка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071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– сумма показателей по коду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КОСГУ 151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«Поступления от других бюджетов бюджетной системы Российской Федерации». Показатели по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возврату остатков межбюджетных трансфертов прошлых лет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(показатели по соответствующим аналитическим счетам счета 1 21002 000 (2 19 00000 00 0000 151 1 21002 151, 2 18 00000 00 0000 151 1 21002 151)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не учитываются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;»; </a:t>
            </a:r>
          </a:p>
          <a:p>
            <a:pPr algn="just"/>
            <a:endParaRPr lang="ru-RU" sz="20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/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строка 120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– сумма показателей по коду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КОСГУ 180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«Прочие доходы». Показатели по возврату дебиторской задолженности прошлых лет в части показателей по доходам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от возврата остатков субсидий прошлых лет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, предоставленных учреждениям, иным юридическим лицам (физическим лицам, производителям товаров, работ, услуг) </a:t>
            </a:r>
            <a:r>
              <a:rPr lang="ru-RU" sz="2000" dirty="0" smtClean="0">
                <a:latin typeface="Times New Roman" charset="0"/>
                <a:ea typeface="Times New Roman" charset="0"/>
                <a:cs typeface="Times New Roman" charset="0"/>
              </a:rPr>
              <a:t>–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(показатели по соответствующим аналитическим счетам счета 1 21002 000 (2 18 00000 00 0000 180 1 21002 180)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не учитываются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3709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649438" y="734143"/>
            <a:ext cx="7772400" cy="11712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</a:rPr>
              <a:t>ФСБУ для государственного сектора,</a:t>
            </a:r>
          </a:p>
          <a:p>
            <a:r>
              <a:rPr lang="ru-RU" sz="2800" b="1" dirty="0">
                <a:solidFill>
                  <a:srgbClr val="077A3E"/>
                </a:solidFill>
              </a:rPr>
              <a:t>вступающие в силу </a:t>
            </a:r>
            <a:r>
              <a:rPr lang="ru-RU" sz="3200" b="1" u="sng" dirty="0">
                <a:solidFill>
                  <a:srgbClr val="C79023"/>
                </a:solidFill>
              </a:rPr>
              <a:t>с 2019 года</a:t>
            </a:r>
            <a:endParaRPr lang="en-GB" sz="3200" b="1" u="sng" dirty="0">
              <a:solidFill>
                <a:srgbClr val="C79023"/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="" xmlns:a16="http://schemas.microsoft.com/office/drawing/2014/main" id="{09425ADC-CD76-4D7C-A9E1-524C8042D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0" y="1714968"/>
            <a:ext cx="8986735" cy="398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55588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«Доходы»</a:t>
            </a:r>
            <a:r>
              <a:rPr lang="ru-RU" alt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27.02.18  № 32н </a:t>
            </a:r>
          </a:p>
          <a:p>
            <a:pPr marL="352425" indent="-342900" eaLnBrk="1" hangingPunct="1">
              <a:spcBef>
                <a:spcPts val="600"/>
              </a:spcBef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«Отчет о движении денежных средства»</a:t>
            </a:r>
            <a:r>
              <a:rPr lang="ru-RU" altLang="ru-RU" sz="27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30.12.17  № 278н</a:t>
            </a:r>
          </a:p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 после отчетной даты»</a:t>
            </a:r>
            <a:r>
              <a:rPr lang="ru-RU" alt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30.12.17  № 275н</a:t>
            </a:r>
          </a:p>
          <a:p>
            <a:pPr marL="352425" indent="-342900" eaLnBrk="1" hangingPunct="1">
              <a:spcBef>
                <a:spcPts val="1200"/>
              </a:spcBef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Учетная политика, оценочные значения и ошибки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30.12.17 № 274н</a:t>
            </a:r>
          </a:p>
          <a:p>
            <a:pPr marL="352425" indent="-342900" eaLnBrk="1" hangingPunct="1">
              <a:spcBef>
                <a:spcPts val="1200"/>
              </a:spcBef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«Влияние изменений курсов иностранных валют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</a:t>
            </a:r>
            <a:r>
              <a:rPr lang="ru-RU" sz="1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9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30.05.18 №122н</a:t>
            </a:r>
            <a:endParaRPr lang="en-US" altLang="ru-RU" sz="19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2913" y="6057900"/>
            <a:ext cx="82010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Приказы 132н, 209н </a:t>
            </a:r>
            <a:r>
              <a:rPr lang="mr-IN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 бюджетная классификация</a:t>
            </a:r>
            <a:endParaRPr lang="ru-RU" sz="26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1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7017" y="420313"/>
            <a:ext cx="678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- 2019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971550"/>
            <a:ext cx="8991600" cy="49149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04179" y="6101131"/>
            <a:ext cx="6972667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Новации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КОСГУ</a:t>
            </a:r>
            <a:endParaRPr lang="ru-RU" sz="26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1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39389" y="3085807"/>
            <a:ext cx="7772400" cy="9597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000" b="1" dirty="0">
                <a:solidFill>
                  <a:srgbClr val="077A3E"/>
                </a:solidFill>
              </a:rPr>
              <a:t>СПАСИБО ЗА ВНИМАНИЕ!</a:t>
            </a:r>
            <a:endParaRPr lang="en-GB" sz="5000" b="1" u="sng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40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1D099B1E-1A04-4FB7-B493-8BB4D76763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708489"/>
              </p:ext>
            </p:extLst>
          </p:nvPr>
        </p:nvGraphicFramePr>
        <p:xfrm>
          <a:off x="285151" y="1647265"/>
          <a:ext cx="8712200" cy="3544859"/>
        </p:xfrm>
        <a:graphic>
          <a:graphicData uri="http://schemas.openxmlformats.org/drawingml/2006/table">
            <a:tbl>
              <a:tblPr/>
              <a:tblGrid>
                <a:gridCol w="1920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36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79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1908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9559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858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7622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8258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1272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6511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3495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79241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8899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sng" strike="noStrike" cap="none" normalizeH="0" baseline="0" dirty="0">
                          <a:ln>
                            <a:noFill/>
                          </a:ln>
                          <a:solidFill>
                            <a:srgbClr val="C79023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г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sng" strike="noStrike" cap="none" normalizeH="0" baseline="0" dirty="0">
                          <a:ln>
                            <a:noFill/>
                          </a:ln>
                          <a:solidFill>
                            <a:srgbClr val="C79023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г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25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недвижимое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недвижимое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2553"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особо ценное 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особо ценное 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32553"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 иное 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 иное 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58210"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- предметы  лизинга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-  имущество в концессии*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=""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2634507" y="907663"/>
            <a:ext cx="3874985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средства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="" xmlns:a16="http://schemas.microsoft.com/office/drawing/2014/main" id="{84C36E19-CBBC-4ADF-A9ED-BE7A9F00D614}"/>
              </a:ext>
            </a:extLst>
          </p:cNvPr>
          <p:cNvCxnSpPr/>
          <p:nvPr/>
        </p:nvCxnSpPr>
        <p:spPr>
          <a:xfrm flipV="1">
            <a:off x="4005072" y="4113458"/>
            <a:ext cx="2163032" cy="6231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="" xmlns:a16="http://schemas.microsoft.com/office/drawing/2014/main" id="{CA4DE2F3-411B-456D-897F-F28C735B056F}"/>
              </a:ext>
            </a:extLst>
          </p:cNvPr>
          <p:cNvCxnSpPr/>
          <p:nvPr/>
        </p:nvCxnSpPr>
        <p:spPr>
          <a:xfrm flipV="1">
            <a:off x="4005072" y="3281802"/>
            <a:ext cx="2305435" cy="14547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1DE5BBD2-3324-41CB-AB82-F6597FEC3987}"/>
              </a:ext>
            </a:extLst>
          </p:cNvPr>
          <p:cNvCxnSpPr/>
          <p:nvPr/>
        </p:nvCxnSpPr>
        <p:spPr>
          <a:xfrm flipV="1">
            <a:off x="4005072" y="2446094"/>
            <a:ext cx="2163032" cy="22904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14">
            <a:extLst>
              <a:ext uri="{FF2B5EF4-FFF2-40B4-BE49-F238E27FC236}">
                <a16:creationId xmlns="" xmlns:a16="http://schemas.microsoft.com/office/drawing/2014/main" id="{3E6FD79A-0E78-4E70-A268-FDF1749F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1925" y="5943600"/>
            <a:ext cx="8695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В части объектов, переданных в концессию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прекращения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оперативного управления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2404873" y="235764"/>
            <a:ext cx="5961888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Рабочего плана счетов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70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4">
            <a:extLst>
              <a:ext uri="{FF2B5EF4-FFF2-40B4-BE49-F238E27FC236}">
                <a16:creationId xmlns="" xmlns:a16="http://schemas.microsoft.com/office/drawing/2014/main" id="{3E6FD79A-0E78-4E70-A268-FDF1749F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2404873" y="235764"/>
            <a:ext cx="5961888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Детализация КОСГУ по 65н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046993"/>
              </p:ext>
            </p:extLst>
          </p:nvPr>
        </p:nvGraphicFramePr>
        <p:xfrm>
          <a:off x="443752" y="1048876"/>
          <a:ext cx="8444753" cy="5343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69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678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32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u="non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120</a:t>
                      </a:r>
                      <a:endParaRPr lang="ru-RU" sz="3200" u="none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 от собственности</a:t>
                      </a:r>
                      <a:endParaRPr lang="ru-RU" sz="3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 от операционной аренды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122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 от финансовой аренды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123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Платежи при пользовании природными ресурсами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124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Проценты по депозитам, остаткам денежных средств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125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Проценты по предоставленным заимствованиям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126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Проценты по иным финансовым инструментам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127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Дивиденды от объектов инвестирования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127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128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 от предоставления неисключительных прав на результаты интеллектуальной деятельности и средства </a:t>
                      </a:r>
                      <a:r>
                        <a:rPr lang="ru-RU" sz="22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индивидуализации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129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Иные доходы от собственности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78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29851" y="171806"/>
            <a:ext cx="536511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4938" y="2380155"/>
            <a:ext cx="3718437" cy="1320308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6200000" scaled="0"/>
          </a:gradFill>
          <a:ln w="44450">
            <a:solidFill>
              <a:srgbClr val="00206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191н</a:t>
            </a:r>
          </a:p>
        </p:txBody>
      </p:sp>
      <p:sp>
        <p:nvSpPr>
          <p:cNvPr id="7" name="Выноска со стрелкой влево 6"/>
          <p:cNvSpPr/>
          <p:nvPr/>
        </p:nvSpPr>
        <p:spPr>
          <a:xfrm>
            <a:off x="4143375" y="2380155"/>
            <a:ext cx="4500276" cy="1320308"/>
          </a:xfrm>
          <a:prstGeom prst="leftArrowCallout">
            <a:avLst>
              <a:gd name="adj1" fmla="val 25000"/>
              <a:gd name="adj2" fmla="val 33657"/>
              <a:gd name="adj3" fmla="val 39068"/>
              <a:gd name="adj4" fmla="val 76888"/>
            </a:avLst>
          </a:prstGeom>
          <a:gradFill flip="none" rotWithShape="1">
            <a:gsLst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  <a:tileRect/>
          </a:gradFill>
          <a:ln w="44450">
            <a:solidFill>
              <a:srgbClr val="C0000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244н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4938" y="4594718"/>
            <a:ext cx="3718437" cy="1320308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6200000" scaled="0"/>
          </a:gradFill>
          <a:ln w="44450">
            <a:solidFill>
              <a:srgbClr val="00206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33н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Выноска со стрелкой влево 9"/>
          <p:cNvSpPr/>
          <p:nvPr/>
        </p:nvSpPr>
        <p:spPr>
          <a:xfrm>
            <a:off x="4143375" y="4594718"/>
            <a:ext cx="4500276" cy="1320308"/>
          </a:xfrm>
          <a:prstGeom prst="leftArrowCallout">
            <a:avLst>
              <a:gd name="adj1" fmla="val 25000"/>
              <a:gd name="adj2" fmla="val 33657"/>
              <a:gd name="adj3" fmla="val 39068"/>
              <a:gd name="adj4" fmla="val 76888"/>
            </a:avLst>
          </a:prstGeom>
          <a:gradFill flip="none" rotWithShape="1">
            <a:gsLst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  <a:tileRect/>
          </a:gradFill>
          <a:ln w="44450">
            <a:solidFill>
              <a:srgbClr val="C0000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243н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0100" y="1031375"/>
            <a:ext cx="7500938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 Минфина от 30.11.2018</a:t>
            </a:r>
            <a:endParaRPr lang="ru-RU" sz="3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4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43651" y="171806"/>
            <a:ext cx="422711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42200" y="1211800"/>
            <a:ext cx="8824162" cy="55685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главного распорядителя, распорядителя, получателя бюджетных средств, главного администратора, администратора источников финансирования дефицита бюджета, главного администратора, администратора доходов бюджета (ф. 0503130)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по консолидируемым расчетам (ф. 0503125)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по заключению счетов бюджетного учета отчетного финансового года (ф. 0503110) 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о суммах консолидируемых поступлений, подлежащих зачислению на счет бюджета (ф. 0503184)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бюджета главного распорядителя, распорядителя, получателя бюджетных средств, главного администратора, администратора источников финансирования дефицита бюджета, главного администратора, администратора доходов бюджета (ф. 0503127)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бюджетных обязательствах (ф. 0503128)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деятельности (ф. 0503121)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 (ф. 0503160):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ф.0503168, ф.0503169, ф.0503173, ф.0503175</a:t>
            </a:r>
          </a:p>
          <a:p>
            <a:pPr>
              <a:spcBef>
                <a:spcPts val="1500"/>
              </a:spcBef>
            </a:pP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57316" y="603118"/>
            <a:ext cx="8986684" cy="61059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основных форм отчетности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января</a:t>
            </a:r>
            <a:endParaRPr lang="en-GB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39613" y="151306"/>
            <a:ext cx="3008671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191н</a:t>
            </a:r>
          </a:p>
        </p:txBody>
      </p:sp>
    </p:spTree>
    <p:extLst>
      <p:ext uri="{BB962C8B-B14F-4D97-AF65-F5344CB8AC3E}">
        <p14:creationId xmlns:p14="http://schemas.microsoft.com/office/powerpoint/2010/main" val="9755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61426" y="781665"/>
            <a:ext cx="8824162" cy="61059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основных форм отчетности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января</a:t>
            </a:r>
            <a:endParaRPr lang="en-GB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469" y="1382767"/>
            <a:ext cx="8745504" cy="539759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государственного (муниципального) учреждения (ф. 0503730)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по заключению учреждением счетов бухгалтерского учета отчетного финансового года (ф. 0503710)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учреждением плана его финансово-хозяйственной деятельности (ф. 0503737)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обязательствах учреждения (ф. 0503738)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деятельности учреждения (ф. 0503721)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учреждения (ф. 0503723)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 к Балансу учреждения (ф. 0503760): ф.0503768, ф.0503769, ф.0503773, ф.0503775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исполнении судебных решений по денежным обязательствам учреждения (ф. 0503295)</a:t>
            </a:r>
          </a:p>
          <a:p>
            <a:endParaRPr lang="ru-RU" dirty="0"/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4813" y="243960"/>
            <a:ext cx="3008671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33н</a:t>
            </a:r>
          </a:p>
        </p:txBody>
      </p:sp>
    </p:spTree>
    <p:extLst>
      <p:ext uri="{BB962C8B-B14F-4D97-AF65-F5344CB8AC3E}">
        <p14:creationId xmlns:p14="http://schemas.microsoft.com/office/powerpoint/2010/main" val="209765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25401</TotalTime>
  <Words>3080</Words>
  <Application>Microsoft Macintosh PowerPoint</Application>
  <PresentationFormat>Экран (4:3)</PresentationFormat>
  <Paragraphs>739</Paragraphs>
  <Slides>48</Slides>
  <Notes>28</Notes>
  <HiddenSlides>7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7" baseType="lpstr">
      <vt:lpstr>Bookman Old Style</vt:lpstr>
      <vt:lpstr>Calibri</vt:lpstr>
      <vt:lpstr>Cambria Math</vt:lpstr>
      <vt:lpstr>DINPro-Light</vt:lpstr>
      <vt:lpstr>Mangal</vt:lpstr>
      <vt:lpstr>Times New Roman</vt:lpstr>
      <vt:lpstr>Wingdings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отчетном периоде в 2019 году субъектом учета (казенным учреждением) обнаружена ошибка, допущенная в 2018 году, расходы по текущему ремонту здания в сумме 1 200 000 руб. ошибочно отнесены на увеличение стоимости здания бухгалтерскими записями: </vt:lpstr>
      <vt:lpstr>Закрытие в конце года счетов бухгалтерского учета осуществляется в общеустановленном порядке</vt:lpstr>
      <vt:lpstr>Корректировка ошибок в регистрах бухгалтерского учета и финансовой (бухгалтерской) отчетности</vt:lpstr>
      <vt:lpstr>Корректировка ошибок в регистрах бухгалтерского учета и финансовой (бухгалтерской) отчетности</vt:lpstr>
      <vt:lpstr>Корректировка ошибок в регистрах бухгалтерского учета и финансовой (бухгалтерской) отчетности</vt:lpstr>
      <vt:lpstr>Корректировка ошибок в регистрах бухгалтерского учета и финансовой (бухгалтерской) отчетности</vt:lpstr>
      <vt:lpstr>Корректировка ошибок в регистрах бухгалтерского учета и финансовой (бухгалтерской) отчетности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Юлия М</cp:lastModifiedBy>
  <cp:revision>1315</cp:revision>
  <cp:lastPrinted>2018-11-14T09:10:42Z</cp:lastPrinted>
  <dcterms:created xsi:type="dcterms:W3CDTF">2014-05-13T07:16:38Z</dcterms:created>
  <dcterms:modified xsi:type="dcterms:W3CDTF">2019-01-21T23:09:19Z</dcterms:modified>
</cp:coreProperties>
</file>