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8" r:id="rId2"/>
    <p:sldId id="445" r:id="rId3"/>
    <p:sldId id="474" r:id="rId4"/>
    <p:sldId id="485" r:id="rId5"/>
    <p:sldId id="486" r:id="rId6"/>
    <p:sldId id="498" r:id="rId7"/>
    <p:sldId id="499" r:id="rId8"/>
    <p:sldId id="492" r:id="rId9"/>
    <p:sldId id="489" r:id="rId10"/>
    <p:sldId id="490" r:id="rId11"/>
    <p:sldId id="491" r:id="rId12"/>
    <p:sldId id="493" r:id="rId13"/>
    <p:sldId id="482" r:id="rId14"/>
    <p:sldId id="494" r:id="rId15"/>
    <p:sldId id="495" r:id="rId16"/>
    <p:sldId id="496" r:id="rId17"/>
    <p:sldId id="497" r:id="rId18"/>
    <p:sldId id="390" r:id="rId19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351"/>
    <a:srgbClr val="008080"/>
    <a:srgbClr val="CCFFCC"/>
    <a:srgbClr val="7AB940"/>
    <a:srgbClr val="BEF39B"/>
    <a:srgbClr val="CCFF99"/>
    <a:srgbClr val="5CB171"/>
    <a:srgbClr val="008000"/>
    <a:srgbClr val="FFCCCC"/>
    <a:srgbClr val="C35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50" autoAdjust="0"/>
    <p:restoredTop sz="89915" autoAdjust="0"/>
  </p:normalViewPr>
  <p:slideViewPr>
    <p:cSldViewPr snapToGrid="0">
      <p:cViewPr varScale="1">
        <p:scale>
          <a:sx n="104" d="100"/>
          <a:sy n="104" d="100"/>
        </p:scale>
        <p:origin x="-102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4EFA5-A5DF-4000-9A76-1D3D7D466AAF}" type="doc">
      <dgm:prSet loTypeId="urn:microsoft.com/office/officeart/2005/8/layout/vList5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DE04E20-189D-4CD3-8C0D-C276209B4470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Полнота</a:t>
          </a:r>
          <a:endParaRPr lang="ru-RU" b="1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gm:t>
    </dgm:pt>
    <dgm:pt modelId="{0FB982E5-7F7B-49D6-B27C-6805FD7C5D02}" type="parTrans" cxnId="{EAE7C794-AEA8-461C-9805-1478E1FBE44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066B8048-5B02-4263-8079-8092A57BAC91}" type="sibTrans" cxnId="{EAE7C794-AEA8-461C-9805-1478E1FBE44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F855054B-C82A-4922-AD9A-B0A6E15480A2}">
      <dgm:prSet phldrT="[Текст]" custT="1"/>
      <dgm:spPr/>
      <dgm:t>
        <a:bodyPr/>
        <a:lstStyle/>
        <a:p>
          <a:pPr algn="just"/>
          <a:r>
            <a:rPr lang="ru-RU" sz="1150" dirty="0" smtClean="0">
              <a:latin typeface="Cambria" panose="02040503050406030204" pitchFamily="18" charset="0"/>
            </a:rPr>
            <a:t>В случае </a:t>
          </a:r>
          <a:r>
            <a:rPr lang="ru-RU" sz="1150" b="0" dirty="0" smtClean="0">
              <a:latin typeface="Cambria" panose="02040503050406030204" pitchFamily="18" charset="0"/>
            </a:rPr>
            <a:t>передачи объекта </a:t>
          </a:r>
          <a:r>
            <a:rPr lang="ru-RU" sz="1150" dirty="0" smtClean="0">
              <a:latin typeface="Cambria" panose="02040503050406030204" pitchFamily="18" charset="0"/>
            </a:rPr>
            <a:t>от одного балансодержателя другому в течение финансового года, объект отражается </a:t>
          </a:r>
          <a:r>
            <a:rPr lang="ru-RU" sz="1150" b="1" dirty="0" smtClean="0">
              <a:latin typeface="Cambria" panose="02040503050406030204" pitchFamily="18" charset="0"/>
            </a:rPr>
            <a:t>и передающим и принимающим балансодержателем с последующей консолидацией взаимосвязанных показателей</a:t>
          </a:r>
          <a:endParaRPr lang="ru-RU" sz="1150" b="1" dirty="0">
            <a:latin typeface="Cambria" panose="02040503050406030204" pitchFamily="18" charset="0"/>
          </a:endParaRPr>
        </a:p>
      </dgm:t>
    </dgm:pt>
    <dgm:pt modelId="{80BAD75C-0A1E-4D4E-8DB3-F36525AB645A}" type="parTrans" cxnId="{09966D81-C83E-4C5E-BF4C-7A8A9B0DC98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B51D212D-52DD-4C25-9872-1EE79A7AC1D4}" type="sibTrans" cxnId="{09966D81-C83E-4C5E-BF4C-7A8A9B0DC98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90869A32-E7EB-44AD-A3BC-AAD38457E432}">
      <dgm:prSet phldrT="[Текст]"/>
      <dgm:spPr/>
      <dgm:t>
        <a:bodyPr/>
        <a:lstStyle/>
        <a:p>
          <a:pPr algn="just"/>
          <a:r>
            <a:rPr lang="ru-RU" dirty="0" smtClean="0">
              <a:latin typeface="Cambria" panose="02040503050406030204" pitchFamily="18" charset="0"/>
            </a:rPr>
            <a:t>Если по объекту на начало и конец отчетного периода остатки по сч. 1 106 00 000 отсутствуют, объект отражается в ф. 0503190 с указанием </a:t>
          </a:r>
          <a:r>
            <a:rPr lang="ru-RU" b="1" dirty="0" smtClean="0">
              <a:latin typeface="Cambria" panose="02040503050406030204" pitchFamily="18" charset="0"/>
            </a:rPr>
            <a:t>оборотов</a:t>
          </a:r>
          <a:endParaRPr lang="ru-RU" dirty="0">
            <a:latin typeface="Cambria" panose="02040503050406030204" pitchFamily="18" charset="0"/>
          </a:endParaRPr>
        </a:p>
      </dgm:t>
    </dgm:pt>
    <dgm:pt modelId="{B14463FD-F675-4207-9D5E-DBD29DEEC609}" type="parTrans" cxnId="{D58E6CF7-BF04-4616-A7C6-2F56FC2A428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9981797F-EC93-4FDB-A8A8-5D527EA3E717}" type="sibTrans" cxnId="{D58E6CF7-BF04-4616-A7C6-2F56FC2A428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55A7BC87-06B2-497A-AA53-CDB15830064C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Передача объектов</a:t>
          </a:r>
          <a:endParaRPr lang="ru-RU" b="1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gm:t>
    </dgm:pt>
    <dgm:pt modelId="{69AB9595-FC7C-4FCF-B485-F4FFB21F655A}" type="parTrans" cxnId="{F2123421-0982-4885-B2A7-2C54F152CDA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5528E7F9-3C6E-4A63-9272-A60F59DEB6B1}" type="sibTrans" cxnId="{F2123421-0982-4885-B2A7-2C54F152CDA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EF22DD57-A47E-4B7A-B6E9-8BD9FAB42140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Существенные события</a:t>
          </a:r>
          <a:endParaRPr lang="ru-RU" b="1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gm:t>
    </dgm:pt>
    <dgm:pt modelId="{A2E9EBA2-BCC8-4F89-AA33-13FBB7431F71}" type="parTrans" cxnId="{DA0435A7-2876-4B64-A0DC-48C75A4838E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18DF738B-DCC9-44E3-826E-957F8A1327AF}" type="sibTrans" cxnId="{DA0435A7-2876-4B64-A0DC-48C75A4838E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DF55832F-06E7-4122-9A53-BFC3BBEBED1D}">
      <dgm:prSet phldrT="[Текст]" custT="1"/>
      <dgm:spPr/>
      <dgm:t>
        <a:bodyPr/>
        <a:lstStyle/>
        <a:p>
          <a:pPr algn="just"/>
          <a:r>
            <a:rPr lang="ru-RU" sz="1200" b="1" dirty="0" smtClean="0">
              <a:latin typeface="Cambria" panose="02040503050406030204" pitchFamily="18" charset="0"/>
            </a:rPr>
            <a:t>Существенные события</a:t>
          </a:r>
          <a:r>
            <a:rPr lang="ru-RU" sz="1200" dirty="0" smtClean="0">
              <a:latin typeface="Cambria" panose="02040503050406030204" pitchFamily="18" charset="0"/>
            </a:rPr>
            <a:t> после отчетной даты подлежат отражению в отчетности 2018 года. </a:t>
          </a:r>
          <a:endParaRPr lang="ru-RU" sz="1200" dirty="0">
            <a:latin typeface="Cambria" panose="02040503050406030204" pitchFamily="18" charset="0"/>
          </a:endParaRPr>
        </a:p>
      </dgm:t>
    </dgm:pt>
    <dgm:pt modelId="{B983A9E2-EA15-48D3-A985-EE924D30643C}" type="parTrans" cxnId="{23170C2F-DB50-4B66-9B98-FD8D86393F29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F3CADA0E-7268-4123-BD28-E57726F5D9B2}" type="sibTrans" cxnId="{23170C2F-DB50-4B66-9B98-FD8D86393F29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04307746-C8D3-4199-9096-02B8FD9A7570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Формирование</a:t>
          </a:r>
          <a:endParaRPr lang="ru-RU" b="1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gm:t>
    </dgm:pt>
    <dgm:pt modelId="{96CA56FE-1C48-461F-B3D7-770FB67024E5}" type="parTrans" cxnId="{212D5B3E-F611-49C7-9135-12137A5D636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0AFE32C9-3F53-44F8-8863-79D0458B55F1}" type="sibTrans" cxnId="{212D5B3E-F611-49C7-9135-12137A5D6362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0B25E844-7A6D-43F8-A475-9AA522AEDC36}">
      <dgm:prSet phldrT="[Текст]" custT="1"/>
      <dgm:spPr/>
      <dgm:t>
        <a:bodyPr/>
        <a:lstStyle/>
        <a:p>
          <a:pPr algn="just"/>
          <a:r>
            <a:rPr lang="ru-RU" sz="1200" dirty="0" smtClean="0">
              <a:latin typeface="Cambria" panose="02040503050406030204" pitchFamily="18" charset="0"/>
            </a:rPr>
            <a:t>Формируется путем суммирования одноименных показателей по строкам и графам сводных сведений, представленных подведомственными учреждениями</a:t>
          </a:r>
          <a:endParaRPr lang="ru-RU" sz="1200" dirty="0">
            <a:latin typeface="Cambria" panose="02040503050406030204" pitchFamily="18" charset="0"/>
          </a:endParaRPr>
        </a:p>
      </dgm:t>
    </dgm:pt>
    <dgm:pt modelId="{CED5B239-B4FC-49E0-93A8-97DFC541FDA9}" type="parTrans" cxnId="{01ECDFCA-25CF-4CFB-85D0-A31E5F8E31F9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EA08D13E-E660-423F-BFBD-5E8A628CBA53}" type="sibTrans" cxnId="{01ECDFCA-25CF-4CFB-85D0-A31E5F8E31F9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EC2B1142-119E-4496-BC44-9A2F956B643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Сопоставимость</a:t>
          </a:r>
          <a:endParaRPr lang="ru-RU" b="1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gm:t>
    </dgm:pt>
    <dgm:pt modelId="{5EF18EF6-177E-4399-866D-7CAFF91D389D}" type="parTrans" cxnId="{D83C2DC9-AEBA-4DA5-9748-DAED93265030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77486791-A497-40AE-9E82-065B5110F0AF}" type="sibTrans" cxnId="{D83C2DC9-AEBA-4DA5-9748-DAED93265030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F663156A-9D0A-413A-8FC1-350C438B8059}">
      <dgm:prSet phldrT="[Текст]"/>
      <dgm:spPr/>
      <dgm:t>
        <a:bodyPr/>
        <a:lstStyle/>
        <a:p>
          <a:pPr algn="just"/>
          <a:r>
            <a:rPr lang="ru-RU" b="0" dirty="0" smtClean="0">
              <a:latin typeface="Cambria" panose="02040503050406030204" pitchFamily="18" charset="0"/>
            </a:rPr>
            <a:t>Показатели в гр. 1, 3, 6, 7, 17 текущего отчетного периода должны быть </a:t>
          </a:r>
          <a:r>
            <a:rPr lang="ru-RU" b="1" dirty="0" smtClean="0">
              <a:latin typeface="Cambria" panose="02040503050406030204" pitchFamily="18" charset="0"/>
            </a:rPr>
            <a:t>идентичны</a:t>
          </a:r>
          <a:r>
            <a:rPr lang="ru-RU" b="0" dirty="0" smtClean="0">
              <a:latin typeface="Cambria" panose="02040503050406030204" pitchFamily="18" charset="0"/>
            </a:rPr>
            <a:t> соответствующим показателям предыдущего года (исключение реорганизационные мероприятия)</a:t>
          </a:r>
          <a:endParaRPr lang="ru-RU" b="0" dirty="0">
            <a:latin typeface="Cambria" panose="02040503050406030204" pitchFamily="18" charset="0"/>
          </a:endParaRPr>
        </a:p>
      </dgm:t>
    </dgm:pt>
    <dgm:pt modelId="{81B5DFE7-F31A-4E18-AEF5-ACDE43E6E7BC}" type="parTrans" cxnId="{F39AE291-A7BF-4C75-81DA-E415545BEA91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27143DD9-9739-4ED2-8BDA-EB68FF695CED}" type="sibTrans" cxnId="{F39AE291-A7BF-4C75-81DA-E415545BEA91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9D2F73AB-AB8C-4B4B-92E9-8E9B3C455D05}" type="pres">
      <dgm:prSet presAssocID="{C014EFA5-A5DF-4000-9A76-1D3D7D466A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03F332-CB64-4FA8-96C6-1A15D904E901}" type="pres">
      <dgm:prSet presAssocID="{04307746-C8D3-4199-9096-02B8FD9A7570}" presName="linNode" presStyleCnt="0"/>
      <dgm:spPr/>
    </dgm:pt>
    <dgm:pt modelId="{3F3F2135-879A-451E-9C80-866AFCF6D593}" type="pres">
      <dgm:prSet presAssocID="{04307746-C8D3-4199-9096-02B8FD9A7570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560809-224D-46AA-920A-F36BA733BCED}" type="pres">
      <dgm:prSet presAssocID="{04307746-C8D3-4199-9096-02B8FD9A7570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096C96-BC15-4804-8E8C-4C7D97CC1910}" type="pres">
      <dgm:prSet presAssocID="{0AFE32C9-3F53-44F8-8863-79D0458B55F1}" presName="sp" presStyleCnt="0"/>
      <dgm:spPr/>
    </dgm:pt>
    <dgm:pt modelId="{F7076C25-F756-4913-8AE9-5DD9213005A4}" type="pres">
      <dgm:prSet presAssocID="{EF22DD57-A47E-4B7A-B6E9-8BD9FAB42140}" presName="linNode" presStyleCnt="0"/>
      <dgm:spPr/>
    </dgm:pt>
    <dgm:pt modelId="{E1771F00-79B4-494E-8ED6-97F652AE2486}" type="pres">
      <dgm:prSet presAssocID="{EF22DD57-A47E-4B7A-B6E9-8BD9FAB42140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A562B-C79F-41EC-B1CC-CDDE9FEE499E}" type="pres">
      <dgm:prSet presAssocID="{EF22DD57-A47E-4B7A-B6E9-8BD9FAB42140}" presName="descendantText" presStyleLbl="alignAccFollowNode1" presStyleIdx="1" presStyleCnt="5" custScaleY="113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75507-7373-40C2-90DF-E6E8BCA085D5}" type="pres">
      <dgm:prSet presAssocID="{18DF738B-DCC9-44E3-826E-957F8A1327AF}" presName="sp" presStyleCnt="0"/>
      <dgm:spPr/>
    </dgm:pt>
    <dgm:pt modelId="{E69EB910-DED3-404E-8049-35FE089B08D4}" type="pres">
      <dgm:prSet presAssocID="{1DE04E20-189D-4CD3-8C0D-C276209B4470}" presName="linNode" presStyleCnt="0"/>
      <dgm:spPr/>
    </dgm:pt>
    <dgm:pt modelId="{983FAF61-3CCD-407B-A7C6-C5A263E77515}" type="pres">
      <dgm:prSet presAssocID="{1DE04E20-189D-4CD3-8C0D-C276209B447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D4C769-E6A5-44E0-95C8-626F6C0B8D72}" type="pres">
      <dgm:prSet presAssocID="{1DE04E20-189D-4CD3-8C0D-C276209B4470}" presName="descendantText" presStyleLbl="alignAccFollowNode1" presStyleIdx="2" presStyleCnt="5" custLinFactNeighborX="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871E3-7670-476E-BDF5-FE414686A917}" type="pres">
      <dgm:prSet presAssocID="{066B8048-5B02-4263-8079-8092A57BAC91}" presName="sp" presStyleCnt="0"/>
      <dgm:spPr/>
    </dgm:pt>
    <dgm:pt modelId="{1082DA78-77AF-45BB-AB8C-F03B1623FC3F}" type="pres">
      <dgm:prSet presAssocID="{55A7BC87-06B2-497A-AA53-CDB15830064C}" presName="linNode" presStyleCnt="0"/>
      <dgm:spPr/>
    </dgm:pt>
    <dgm:pt modelId="{91526D73-19BE-41F5-B8A9-C07077B17FA1}" type="pres">
      <dgm:prSet presAssocID="{55A7BC87-06B2-497A-AA53-CDB15830064C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3CF36-2DD0-4E10-AF90-E54866904196}" type="pres">
      <dgm:prSet presAssocID="{55A7BC87-06B2-497A-AA53-CDB15830064C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AA975-57D3-43A4-8FAF-CE860DF4A4F1}" type="pres">
      <dgm:prSet presAssocID="{5528E7F9-3C6E-4A63-9272-A60F59DEB6B1}" presName="sp" presStyleCnt="0"/>
      <dgm:spPr/>
    </dgm:pt>
    <dgm:pt modelId="{F1FEBA3C-FE6A-440C-ACB8-84EE94C24C01}" type="pres">
      <dgm:prSet presAssocID="{EC2B1142-119E-4496-BC44-9A2F956B643B}" presName="linNode" presStyleCnt="0"/>
      <dgm:spPr/>
    </dgm:pt>
    <dgm:pt modelId="{93FA7345-77DC-4A50-AEDB-52D18BA2CE8B}" type="pres">
      <dgm:prSet presAssocID="{EC2B1142-119E-4496-BC44-9A2F956B643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F9B32C-D01C-42F5-845E-ACCEEE75A53F}" type="pres">
      <dgm:prSet presAssocID="{EC2B1142-119E-4496-BC44-9A2F956B643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123421-0982-4885-B2A7-2C54F152CDA2}" srcId="{C014EFA5-A5DF-4000-9A76-1D3D7D466AAF}" destId="{55A7BC87-06B2-497A-AA53-CDB15830064C}" srcOrd="3" destOrd="0" parTransId="{69AB9595-FC7C-4FCF-B485-F4FFB21F655A}" sibTransId="{5528E7F9-3C6E-4A63-9272-A60F59DEB6B1}"/>
    <dgm:cxn modelId="{01ECDFCA-25CF-4CFB-85D0-A31E5F8E31F9}" srcId="{04307746-C8D3-4199-9096-02B8FD9A7570}" destId="{0B25E844-7A6D-43F8-A475-9AA522AEDC36}" srcOrd="0" destOrd="0" parTransId="{CED5B239-B4FC-49E0-93A8-97DFC541FDA9}" sibTransId="{EA08D13E-E660-423F-BFBD-5E8A628CBA53}"/>
    <dgm:cxn modelId="{EAE7C794-AEA8-461C-9805-1478E1FBE442}" srcId="{C014EFA5-A5DF-4000-9A76-1D3D7D466AAF}" destId="{1DE04E20-189D-4CD3-8C0D-C276209B4470}" srcOrd="2" destOrd="0" parTransId="{0FB982E5-7F7B-49D6-B27C-6805FD7C5D02}" sibTransId="{066B8048-5B02-4263-8079-8092A57BAC91}"/>
    <dgm:cxn modelId="{23170C2F-DB50-4B66-9B98-FD8D86393F29}" srcId="{EF22DD57-A47E-4B7A-B6E9-8BD9FAB42140}" destId="{DF55832F-06E7-4122-9A53-BFC3BBEBED1D}" srcOrd="0" destOrd="0" parTransId="{B983A9E2-EA15-48D3-A985-EE924D30643C}" sibTransId="{F3CADA0E-7268-4123-BD28-E57726F5D9B2}"/>
    <dgm:cxn modelId="{09966D81-C83E-4C5E-BF4C-7A8A9B0DC98D}" srcId="{55A7BC87-06B2-497A-AA53-CDB15830064C}" destId="{F855054B-C82A-4922-AD9A-B0A6E15480A2}" srcOrd="0" destOrd="0" parTransId="{80BAD75C-0A1E-4D4E-8DB3-F36525AB645A}" sibTransId="{B51D212D-52DD-4C25-9872-1EE79A7AC1D4}"/>
    <dgm:cxn modelId="{DA0435A7-2876-4B64-A0DC-48C75A4838ED}" srcId="{C014EFA5-A5DF-4000-9A76-1D3D7D466AAF}" destId="{EF22DD57-A47E-4B7A-B6E9-8BD9FAB42140}" srcOrd="1" destOrd="0" parTransId="{A2E9EBA2-BCC8-4F89-AA33-13FBB7431F71}" sibTransId="{18DF738B-DCC9-44E3-826E-957F8A1327AF}"/>
    <dgm:cxn modelId="{212D5B3E-F611-49C7-9135-12137A5D6362}" srcId="{C014EFA5-A5DF-4000-9A76-1D3D7D466AAF}" destId="{04307746-C8D3-4199-9096-02B8FD9A7570}" srcOrd="0" destOrd="0" parTransId="{96CA56FE-1C48-461F-B3D7-770FB67024E5}" sibTransId="{0AFE32C9-3F53-44F8-8863-79D0458B55F1}"/>
    <dgm:cxn modelId="{9B001F98-064B-4173-99FF-3D1703D6193C}" type="presOf" srcId="{90869A32-E7EB-44AD-A3BC-AAD38457E432}" destId="{5DD4C769-E6A5-44E0-95C8-626F6C0B8D72}" srcOrd="0" destOrd="0" presId="urn:microsoft.com/office/officeart/2005/8/layout/vList5"/>
    <dgm:cxn modelId="{843E1F97-1090-417F-8B39-CD617388DA4B}" type="presOf" srcId="{DF55832F-06E7-4122-9A53-BFC3BBEBED1D}" destId="{727A562B-C79F-41EC-B1CC-CDDE9FEE499E}" srcOrd="0" destOrd="0" presId="urn:microsoft.com/office/officeart/2005/8/layout/vList5"/>
    <dgm:cxn modelId="{D58E6CF7-BF04-4616-A7C6-2F56FC2A4282}" srcId="{1DE04E20-189D-4CD3-8C0D-C276209B4470}" destId="{90869A32-E7EB-44AD-A3BC-AAD38457E432}" srcOrd="0" destOrd="0" parTransId="{B14463FD-F675-4207-9D5E-DBD29DEEC609}" sibTransId="{9981797F-EC93-4FDB-A8A8-5D527EA3E717}"/>
    <dgm:cxn modelId="{97DA26FF-67AE-48E1-AECF-7F5920E612D0}" type="presOf" srcId="{EF22DD57-A47E-4B7A-B6E9-8BD9FAB42140}" destId="{E1771F00-79B4-494E-8ED6-97F652AE2486}" srcOrd="0" destOrd="0" presId="urn:microsoft.com/office/officeart/2005/8/layout/vList5"/>
    <dgm:cxn modelId="{576050EC-7E74-47BA-BB11-919394FE657C}" type="presOf" srcId="{C014EFA5-A5DF-4000-9A76-1D3D7D466AAF}" destId="{9D2F73AB-AB8C-4B4B-92E9-8E9B3C455D05}" srcOrd="0" destOrd="0" presId="urn:microsoft.com/office/officeart/2005/8/layout/vList5"/>
    <dgm:cxn modelId="{468D4E85-2E00-4A67-B0CC-620C3711D44F}" type="presOf" srcId="{55A7BC87-06B2-497A-AA53-CDB15830064C}" destId="{91526D73-19BE-41F5-B8A9-C07077B17FA1}" srcOrd="0" destOrd="0" presId="urn:microsoft.com/office/officeart/2005/8/layout/vList5"/>
    <dgm:cxn modelId="{F70FC792-0C64-4850-A3EA-66D6FAA8E621}" type="presOf" srcId="{EC2B1142-119E-4496-BC44-9A2F956B643B}" destId="{93FA7345-77DC-4A50-AEDB-52D18BA2CE8B}" srcOrd="0" destOrd="0" presId="urn:microsoft.com/office/officeart/2005/8/layout/vList5"/>
    <dgm:cxn modelId="{3E4E6C55-D06F-4391-89B1-7201127FACB3}" type="presOf" srcId="{F855054B-C82A-4922-AD9A-B0A6E15480A2}" destId="{4C73CF36-2DD0-4E10-AF90-E54866904196}" srcOrd="0" destOrd="0" presId="urn:microsoft.com/office/officeart/2005/8/layout/vList5"/>
    <dgm:cxn modelId="{9A415695-D1B0-4555-AF34-7EAF23E06F09}" type="presOf" srcId="{0B25E844-7A6D-43F8-A475-9AA522AEDC36}" destId="{73560809-224D-46AA-920A-F36BA733BCED}" srcOrd="0" destOrd="0" presId="urn:microsoft.com/office/officeart/2005/8/layout/vList5"/>
    <dgm:cxn modelId="{48F4477D-D6FA-4100-9235-7670E507529B}" type="presOf" srcId="{F663156A-9D0A-413A-8FC1-350C438B8059}" destId="{76F9B32C-D01C-42F5-845E-ACCEEE75A53F}" srcOrd="0" destOrd="0" presId="urn:microsoft.com/office/officeart/2005/8/layout/vList5"/>
    <dgm:cxn modelId="{6415A104-5C65-4A44-840E-0150B6028C9D}" type="presOf" srcId="{1DE04E20-189D-4CD3-8C0D-C276209B4470}" destId="{983FAF61-3CCD-407B-A7C6-C5A263E77515}" srcOrd="0" destOrd="0" presId="urn:microsoft.com/office/officeart/2005/8/layout/vList5"/>
    <dgm:cxn modelId="{5D121F2C-90DE-4540-895E-9D8B64026EB5}" type="presOf" srcId="{04307746-C8D3-4199-9096-02B8FD9A7570}" destId="{3F3F2135-879A-451E-9C80-866AFCF6D593}" srcOrd="0" destOrd="0" presId="urn:microsoft.com/office/officeart/2005/8/layout/vList5"/>
    <dgm:cxn modelId="{F39AE291-A7BF-4C75-81DA-E415545BEA91}" srcId="{EC2B1142-119E-4496-BC44-9A2F956B643B}" destId="{F663156A-9D0A-413A-8FC1-350C438B8059}" srcOrd="0" destOrd="0" parTransId="{81B5DFE7-F31A-4E18-AEF5-ACDE43E6E7BC}" sibTransId="{27143DD9-9739-4ED2-8BDA-EB68FF695CED}"/>
    <dgm:cxn modelId="{D83C2DC9-AEBA-4DA5-9748-DAED93265030}" srcId="{C014EFA5-A5DF-4000-9A76-1D3D7D466AAF}" destId="{EC2B1142-119E-4496-BC44-9A2F956B643B}" srcOrd="4" destOrd="0" parTransId="{5EF18EF6-177E-4399-866D-7CAFF91D389D}" sibTransId="{77486791-A497-40AE-9E82-065B5110F0AF}"/>
    <dgm:cxn modelId="{2E7AE7A3-0BE0-4584-A977-6B13BC98EF63}" type="presParOf" srcId="{9D2F73AB-AB8C-4B4B-92E9-8E9B3C455D05}" destId="{A003F332-CB64-4FA8-96C6-1A15D904E901}" srcOrd="0" destOrd="0" presId="urn:microsoft.com/office/officeart/2005/8/layout/vList5"/>
    <dgm:cxn modelId="{7472E35E-6F53-41B9-BA3B-0D32D237103B}" type="presParOf" srcId="{A003F332-CB64-4FA8-96C6-1A15D904E901}" destId="{3F3F2135-879A-451E-9C80-866AFCF6D593}" srcOrd="0" destOrd="0" presId="urn:microsoft.com/office/officeart/2005/8/layout/vList5"/>
    <dgm:cxn modelId="{13232691-3348-4B23-9A9E-5E9138CB750D}" type="presParOf" srcId="{A003F332-CB64-4FA8-96C6-1A15D904E901}" destId="{73560809-224D-46AA-920A-F36BA733BCED}" srcOrd="1" destOrd="0" presId="urn:microsoft.com/office/officeart/2005/8/layout/vList5"/>
    <dgm:cxn modelId="{2C7E6143-6166-4237-B42F-2E7F7C853A08}" type="presParOf" srcId="{9D2F73AB-AB8C-4B4B-92E9-8E9B3C455D05}" destId="{4E096C96-BC15-4804-8E8C-4C7D97CC1910}" srcOrd="1" destOrd="0" presId="urn:microsoft.com/office/officeart/2005/8/layout/vList5"/>
    <dgm:cxn modelId="{A5ED6E0E-8E09-45B9-AF3C-ADB244445451}" type="presParOf" srcId="{9D2F73AB-AB8C-4B4B-92E9-8E9B3C455D05}" destId="{F7076C25-F756-4913-8AE9-5DD9213005A4}" srcOrd="2" destOrd="0" presId="urn:microsoft.com/office/officeart/2005/8/layout/vList5"/>
    <dgm:cxn modelId="{F28DAD31-B7AB-406C-89B8-2443DBCA325C}" type="presParOf" srcId="{F7076C25-F756-4913-8AE9-5DD9213005A4}" destId="{E1771F00-79B4-494E-8ED6-97F652AE2486}" srcOrd="0" destOrd="0" presId="urn:microsoft.com/office/officeart/2005/8/layout/vList5"/>
    <dgm:cxn modelId="{54C5261F-9B53-4252-8EB2-5A99A2BB048B}" type="presParOf" srcId="{F7076C25-F756-4913-8AE9-5DD9213005A4}" destId="{727A562B-C79F-41EC-B1CC-CDDE9FEE499E}" srcOrd="1" destOrd="0" presId="urn:microsoft.com/office/officeart/2005/8/layout/vList5"/>
    <dgm:cxn modelId="{FA1BBCEF-35D2-416C-8290-7E2F281F46B2}" type="presParOf" srcId="{9D2F73AB-AB8C-4B4B-92E9-8E9B3C455D05}" destId="{F3475507-7373-40C2-90DF-E6E8BCA085D5}" srcOrd="3" destOrd="0" presId="urn:microsoft.com/office/officeart/2005/8/layout/vList5"/>
    <dgm:cxn modelId="{B2FDC136-66E4-45A0-A48A-16EBA9B67742}" type="presParOf" srcId="{9D2F73AB-AB8C-4B4B-92E9-8E9B3C455D05}" destId="{E69EB910-DED3-404E-8049-35FE089B08D4}" srcOrd="4" destOrd="0" presId="urn:microsoft.com/office/officeart/2005/8/layout/vList5"/>
    <dgm:cxn modelId="{B6881F17-9326-4403-8512-587946EDD076}" type="presParOf" srcId="{E69EB910-DED3-404E-8049-35FE089B08D4}" destId="{983FAF61-3CCD-407B-A7C6-C5A263E77515}" srcOrd="0" destOrd="0" presId="urn:microsoft.com/office/officeart/2005/8/layout/vList5"/>
    <dgm:cxn modelId="{8AF04F0A-58CE-4E95-8DED-F126C3ED8BD4}" type="presParOf" srcId="{E69EB910-DED3-404E-8049-35FE089B08D4}" destId="{5DD4C769-E6A5-44E0-95C8-626F6C0B8D72}" srcOrd="1" destOrd="0" presId="urn:microsoft.com/office/officeart/2005/8/layout/vList5"/>
    <dgm:cxn modelId="{2907AF80-BA6D-48AD-A2BF-DCC4CEB5673C}" type="presParOf" srcId="{9D2F73AB-AB8C-4B4B-92E9-8E9B3C455D05}" destId="{73C871E3-7670-476E-BDF5-FE414686A917}" srcOrd="5" destOrd="0" presId="urn:microsoft.com/office/officeart/2005/8/layout/vList5"/>
    <dgm:cxn modelId="{FEE0DEED-228C-44A8-B076-EEE338F3B6BD}" type="presParOf" srcId="{9D2F73AB-AB8C-4B4B-92E9-8E9B3C455D05}" destId="{1082DA78-77AF-45BB-AB8C-F03B1623FC3F}" srcOrd="6" destOrd="0" presId="urn:microsoft.com/office/officeart/2005/8/layout/vList5"/>
    <dgm:cxn modelId="{47659253-7F02-4971-B233-72F9975CA37D}" type="presParOf" srcId="{1082DA78-77AF-45BB-AB8C-F03B1623FC3F}" destId="{91526D73-19BE-41F5-B8A9-C07077B17FA1}" srcOrd="0" destOrd="0" presId="urn:microsoft.com/office/officeart/2005/8/layout/vList5"/>
    <dgm:cxn modelId="{B7826406-8302-4CBD-B3EB-D52B425EBD3C}" type="presParOf" srcId="{1082DA78-77AF-45BB-AB8C-F03B1623FC3F}" destId="{4C73CF36-2DD0-4E10-AF90-E54866904196}" srcOrd="1" destOrd="0" presId="urn:microsoft.com/office/officeart/2005/8/layout/vList5"/>
    <dgm:cxn modelId="{8D05AD13-B2FE-48DE-BB1B-569732E8E34D}" type="presParOf" srcId="{9D2F73AB-AB8C-4B4B-92E9-8E9B3C455D05}" destId="{A7DAA975-57D3-43A4-8FAF-CE860DF4A4F1}" srcOrd="7" destOrd="0" presId="urn:microsoft.com/office/officeart/2005/8/layout/vList5"/>
    <dgm:cxn modelId="{B7FF86AF-8648-405B-B9C9-6D6CB559B8A1}" type="presParOf" srcId="{9D2F73AB-AB8C-4B4B-92E9-8E9B3C455D05}" destId="{F1FEBA3C-FE6A-440C-ACB8-84EE94C24C01}" srcOrd="8" destOrd="0" presId="urn:microsoft.com/office/officeart/2005/8/layout/vList5"/>
    <dgm:cxn modelId="{A3A7C5AF-14E7-4465-BF05-E441F1ECBB56}" type="presParOf" srcId="{F1FEBA3C-FE6A-440C-ACB8-84EE94C24C01}" destId="{93FA7345-77DC-4A50-AEDB-52D18BA2CE8B}" srcOrd="0" destOrd="0" presId="urn:microsoft.com/office/officeart/2005/8/layout/vList5"/>
    <dgm:cxn modelId="{F66F0423-C8ED-495E-BBD6-EE39129822BB}" type="presParOf" srcId="{F1FEBA3C-FE6A-440C-ACB8-84EE94C24C01}" destId="{76F9B32C-D01C-42F5-845E-ACCEEE75A53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560809-224D-46AA-920A-F36BA733BCED}">
      <dsp:nvSpPr>
        <dsp:cNvPr id="0" name=""/>
        <dsp:cNvSpPr/>
      </dsp:nvSpPr>
      <dsp:spPr>
        <a:xfrm rot="5400000">
          <a:off x="5642195" y="-2406857"/>
          <a:ext cx="632489" cy="56079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Формируется путем суммирования одноименных показателей по строкам и графам сводных сведений, представленных подведомственными учреждениями</a:t>
          </a:r>
          <a:endParaRPr lang="ru-RU" sz="1200" kern="1200" dirty="0">
            <a:latin typeface="Cambria" panose="02040503050406030204" pitchFamily="18" charset="0"/>
          </a:endParaRPr>
        </a:p>
      </dsp:txBody>
      <dsp:txXfrm rot="-5400000">
        <a:off x="3154468" y="111746"/>
        <a:ext cx="5577068" cy="570737"/>
      </dsp:txXfrm>
    </dsp:sp>
    <dsp:sp modelId="{3F3F2135-879A-451E-9C80-866AFCF6D593}">
      <dsp:nvSpPr>
        <dsp:cNvPr id="0" name=""/>
        <dsp:cNvSpPr/>
      </dsp:nvSpPr>
      <dsp:spPr>
        <a:xfrm>
          <a:off x="0" y="1808"/>
          <a:ext cx="3154468" cy="7906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Формирование</a:t>
          </a:r>
          <a:endParaRPr lang="ru-RU" sz="2300" b="1" kern="1200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sp:txBody>
      <dsp:txXfrm>
        <a:off x="38594" y="40402"/>
        <a:ext cx="3077280" cy="713424"/>
      </dsp:txXfrm>
    </dsp:sp>
    <dsp:sp modelId="{727A562B-C79F-41EC-B1CC-CDDE9FEE499E}">
      <dsp:nvSpPr>
        <dsp:cNvPr id="0" name=""/>
        <dsp:cNvSpPr/>
      </dsp:nvSpPr>
      <dsp:spPr>
        <a:xfrm rot="5400000">
          <a:off x="5599287" y="-1576714"/>
          <a:ext cx="718306" cy="5607944"/>
        </a:xfrm>
        <a:prstGeom prst="round2SameRect">
          <a:avLst/>
        </a:prstGeom>
        <a:solidFill>
          <a:schemeClr val="accent4">
            <a:tint val="40000"/>
            <a:alpha val="90000"/>
            <a:hueOff val="2723044"/>
            <a:satOff val="-14328"/>
            <a:lumOff val="513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2723044"/>
              <a:satOff val="-14328"/>
              <a:lumOff val="513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Cambria" panose="02040503050406030204" pitchFamily="18" charset="0"/>
            </a:rPr>
            <a:t>Существенные события</a:t>
          </a:r>
          <a:r>
            <a:rPr lang="ru-RU" sz="1200" kern="1200" dirty="0" smtClean="0">
              <a:latin typeface="Cambria" panose="02040503050406030204" pitchFamily="18" charset="0"/>
            </a:rPr>
            <a:t> после отчетной даты подлежат отражению в отчетности 2018 года. </a:t>
          </a:r>
          <a:endParaRPr lang="ru-RU" sz="1200" kern="1200" dirty="0">
            <a:latin typeface="Cambria" panose="02040503050406030204" pitchFamily="18" charset="0"/>
          </a:endParaRPr>
        </a:p>
      </dsp:txBody>
      <dsp:txXfrm rot="-5400000">
        <a:off x="3154469" y="903169"/>
        <a:ext cx="5572879" cy="648176"/>
      </dsp:txXfrm>
    </dsp:sp>
    <dsp:sp modelId="{E1771F00-79B4-494E-8ED6-97F652AE2486}">
      <dsp:nvSpPr>
        <dsp:cNvPr id="0" name=""/>
        <dsp:cNvSpPr/>
      </dsp:nvSpPr>
      <dsp:spPr>
        <a:xfrm>
          <a:off x="0" y="831951"/>
          <a:ext cx="3154468" cy="790612"/>
        </a:xfrm>
        <a:prstGeom prst="roundRect">
          <a:avLst/>
        </a:prstGeom>
        <a:gradFill rotWithShape="0">
          <a:gsLst>
            <a:gs pos="0">
              <a:schemeClr val="accent4">
                <a:hueOff val="2603087"/>
                <a:satOff val="-14800"/>
                <a:lumOff val="4755"/>
                <a:alphaOff val="0"/>
                <a:shade val="60000"/>
              </a:schemeClr>
            </a:gs>
            <a:gs pos="33000">
              <a:schemeClr val="accent4">
                <a:hueOff val="2603087"/>
                <a:satOff val="-14800"/>
                <a:lumOff val="4755"/>
                <a:alphaOff val="0"/>
                <a:tint val="86500"/>
              </a:schemeClr>
            </a:gs>
            <a:gs pos="46750">
              <a:schemeClr val="accent4">
                <a:hueOff val="2603087"/>
                <a:satOff val="-14800"/>
                <a:lumOff val="4755"/>
                <a:alphaOff val="0"/>
                <a:tint val="71000"/>
                <a:satMod val="112000"/>
              </a:schemeClr>
            </a:gs>
            <a:gs pos="53000">
              <a:schemeClr val="accent4">
                <a:hueOff val="2603087"/>
                <a:satOff val="-14800"/>
                <a:lumOff val="4755"/>
                <a:alphaOff val="0"/>
                <a:tint val="71000"/>
                <a:satMod val="112000"/>
              </a:schemeClr>
            </a:gs>
            <a:gs pos="68000">
              <a:schemeClr val="accent4">
                <a:hueOff val="2603087"/>
                <a:satOff val="-14800"/>
                <a:lumOff val="4755"/>
                <a:alphaOff val="0"/>
                <a:tint val="86000"/>
              </a:schemeClr>
            </a:gs>
            <a:gs pos="100000">
              <a:schemeClr val="accent4">
                <a:hueOff val="2603087"/>
                <a:satOff val="-14800"/>
                <a:lumOff val="4755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Существенные события</a:t>
          </a:r>
          <a:endParaRPr lang="ru-RU" sz="2300" b="1" kern="1200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sp:txBody>
      <dsp:txXfrm>
        <a:off x="38594" y="870545"/>
        <a:ext cx="3077280" cy="713424"/>
      </dsp:txXfrm>
    </dsp:sp>
    <dsp:sp modelId="{5DD4C769-E6A5-44E0-95C8-626F6C0B8D72}">
      <dsp:nvSpPr>
        <dsp:cNvPr id="0" name=""/>
        <dsp:cNvSpPr/>
      </dsp:nvSpPr>
      <dsp:spPr>
        <a:xfrm rot="5400000">
          <a:off x="5642195" y="-746571"/>
          <a:ext cx="632489" cy="5607944"/>
        </a:xfrm>
        <a:prstGeom prst="round2SameRect">
          <a:avLst/>
        </a:prstGeom>
        <a:solidFill>
          <a:schemeClr val="accent4">
            <a:tint val="40000"/>
            <a:alpha val="90000"/>
            <a:hueOff val="5446089"/>
            <a:satOff val="-28655"/>
            <a:lumOff val="102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5446089"/>
              <a:satOff val="-28655"/>
              <a:lumOff val="1025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Если по объекту на начало и конец отчетного периода остатки по сч. 1 106 00 000 отсутствуют, объект отражается в ф. 0503190 с указанием </a:t>
          </a:r>
          <a:r>
            <a:rPr lang="ru-RU" sz="1200" b="1" kern="1200" dirty="0" smtClean="0">
              <a:latin typeface="Cambria" panose="02040503050406030204" pitchFamily="18" charset="0"/>
            </a:rPr>
            <a:t>оборотов</a:t>
          </a:r>
          <a:endParaRPr lang="ru-RU" sz="1200" kern="1200" dirty="0">
            <a:latin typeface="Cambria" panose="02040503050406030204" pitchFamily="18" charset="0"/>
          </a:endParaRPr>
        </a:p>
      </dsp:txBody>
      <dsp:txXfrm rot="-5400000">
        <a:off x="3154468" y="1772032"/>
        <a:ext cx="5577068" cy="570737"/>
      </dsp:txXfrm>
    </dsp:sp>
    <dsp:sp modelId="{983FAF61-3CCD-407B-A7C6-C5A263E77515}">
      <dsp:nvSpPr>
        <dsp:cNvPr id="0" name=""/>
        <dsp:cNvSpPr/>
      </dsp:nvSpPr>
      <dsp:spPr>
        <a:xfrm>
          <a:off x="0" y="1662094"/>
          <a:ext cx="3154468" cy="790612"/>
        </a:xfrm>
        <a:prstGeom prst="roundRect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Полнота</a:t>
          </a:r>
          <a:endParaRPr lang="ru-RU" sz="2300" b="1" kern="1200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sp:txBody>
      <dsp:txXfrm>
        <a:off x="38594" y="1700688"/>
        <a:ext cx="3077280" cy="713424"/>
      </dsp:txXfrm>
    </dsp:sp>
    <dsp:sp modelId="{4C73CF36-2DD0-4E10-AF90-E54866904196}">
      <dsp:nvSpPr>
        <dsp:cNvPr id="0" name=""/>
        <dsp:cNvSpPr/>
      </dsp:nvSpPr>
      <dsp:spPr>
        <a:xfrm rot="5400000">
          <a:off x="5642195" y="83571"/>
          <a:ext cx="632489" cy="5607944"/>
        </a:xfrm>
        <a:prstGeom prst="round2SameRect">
          <a:avLst/>
        </a:prstGeom>
        <a:solidFill>
          <a:schemeClr val="accent4">
            <a:tint val="40000"/>
            <a:alpha val="90000"/>
            <a:hueOff val="8169133"/>
            <a:satOff val="-42983"/>
            <a:lumOff val="153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8169133"/>
              <a:satOff val="-42983"/>
              <a:lumOff val="1538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57150" lvl="1" indent="-57150" algn="just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50" kern="1200" dirty="0" smtClean="0">
              <a:latin typeface="Cambria" panose="02040503050406030204" pitchFamily="18" charset="0"/>
            </a:rPr>
            <a:t>В случае </a:t>
          </a:r>
          <a:r>
            <a:rPr lang="ru-RU" sz="1150" b="0" kern="1200" dirty="0" smtClean="0">
              <a:latin typeface="Cambria" panose="02040503050406030204" pitchFamily="18" charset="0"/>
            </a:rPr>
            <a:t>передачи объекта </a:t>
          </a:r>
          <a:r>
            <a:rPr lang="ru-RU" sz="1150" kern="1200" dirty="0" smtClean="0">
              <a:latin typeface="Cambria" panose="02040503050406030204" pitchFamily="18" charset="0"/>
            </a:rPr>
            <a:t>от одного балансодержателя другому в течение финансового года, объект отражается </a:t>
          </a:r>
          <a:r>
            <a:rPr lang="ru-RU" sz="1150" b="1" kern="1200" dirty="0" smtClean="0">
              <a:latin typeface="Cambria" panose="02040503050406030204" pitchFamily="18" charset="0"/>
            </a:rPr>
            <a:t>и передающим и принимающим балансодержателем с последующей консолидацией взаимосвязанных показателей</a:t>
          </a:r>
          <a:endParaRPr lang="ru-RU" sz="1150" b="1" kern="1200" dirty="0">
            <a:latin typeface="Cambria" panose="02040503050406030204" pitchFamily="18" charset="0"/>
          </a:endParaRPr>
        </a:p>
      </dsp:txBody>
      <dsp:txXfrm rot="-5400000">
        <a:off x="3154468" y="2602174"/>
        <a:ext cx="5577068" cy="570737"/>
      </dsp:txXfrm>
    </dsp:sp>
    <dsp:sp modelId="{91526D73-19BE-41F5-B8A9-C07077B17FA1}">
      <dsp:nvSpPr>
        <dsp:cNvPr id="0" name=""/>
        <dsp:cNvSpPr/>
      </dsp:nvSpPr>
      <dsp:spPr>
        <a:xfrm>
          <a:off x="0" y="2492237"/>
          <a:ext cx="3154468" cy="790612"/>
        </a:xfrm>
        <a:prstGeom prst="roundRect">
          <a:avLst/>
        </a:prstGeom>
        <a:gradFill rotWithShape="0">
          <a:gsLst>
            <a:gs pos="0">
              <a:schemeClr val="accent4">
                <a:hueOff val="7809261"/>
                <a:satOff val="-44401"/>
                <a:lumOff val="14265"/>
                <a:alphaOff val="0"/>
                <a:shade val="60000"/>
              </a:schemeClr>
            </a:gs>
            <a:gs pos="33000">
              <a:schemeClr val="accent4">
                <a:hueOff val="7809261"/>
                <a:satOff val="-44401"/>
                <a:lumOff val="14265"/>
                <a:alphaOff val="0"/>
                <a:tint val="86500"/>
              </a:schemeClr>
            </a:gs>
            <a:gs pos="46750">
              <a:schemeClr val="accent4">
                <a:hueOff val="7809261"/>
                <a:satOff val="-44401"/>
                <a:lumOff val="14265"/>
                <a:alphaOff val="0"/>
                <a:tint val="71000"/>
                <a:satMod val="112000"/>
              </a:schemeClr>
            </a:gs>
            <a:gs pos="53000">
              <a:schemeClr val="accent4">
                <a:hueOff val="7809261"/>
                <a:satOff val="-44401"/>
                <a:lumOff val="14265"/>
                <a:alphaOff val="0"/>
                <a:tint val="71000"/>
                <a:satMod val="112000"/>
              </a:schemeClr>
            </a:gs>
            <a:gs pos="68000">
              <a:schemeClr val="accent4">
                <a:hueOff val="7809261"/>
                <a:satOff val="-44401"/>
                <a:lumOff val="14265"/>
                <a:alphaOff val="0"/>
                <a:tint val="86000"/>
              </a:schemeClr>
            </a:gs>
            <a:gs pos="100000">
              <a:schemeClr val="accent4">
                <a:hueOff val="7809261"/>
                <a:satOff val="-44401"/>
                <a:lumOff val="14265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Передача объектов</a:t>
          </a:r>
          <a:endParaRPr lang="ru-RU" sz="2300" b="1" kern="1200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sp:txBody>
      <dsp:txXfrm>
        <a:off x="38594" y="2530831"/>
        <a:ext cx="3077280" cy="713424"/>
      </dsp:txXfrm>
    </dsp:sp>
    <dsp:sp modelId="{76F9B32C-D01C-42F5-845E-ACCEEE75A53F}">
      <dsp:nvSpPr>
        <dsp:cNvPr id="0" name=""/>
        <dsp:cNvSpPr/>
      </dsp:nvSpPr>
      <dsp:spPr>
        <a:xfrm rot="5400000">
          <a:off x="5642195" y="913714"/>
          <a:ext cx="632489" cy="5607944"/>
        </a:xfrm>
        <a:prstGeom prst="round2SameRect">
          <a:avLst/>
        </a:prstGeom>
        <a:solidFill>
          <a:schemeClr val="accent4">
            <a:tint val="40000"/>
            <a:alpha val="90000"/>
            <a:hueOff val="10892177"/>
            <a:satOff val="-57311"/>
            <a:lumOff val="205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kern="1200" dirty="0" smtClean="0">
              <a:latin typeface="Cambria" panose="02040503050406030204" pitchFamily="18" charset="0"/>
            </a:rPr>
            <a:t>Показатели в гр. 1, 3, 6, 7, 17 текущего отчетного периода должны быть </a:t>
          </a:r>
          <a:r>
            <a:rPr lang="ru-RU" sz="1200" b="1" kern="1200" dirty="0" smtClean="0">
              <a:latin typeface="Cambria" panose="02040503050406030204" pitchFamily="18" charset="0"/>
            </a:rPr>
            <a:t>идентичны</a:t>
          </a:r>
          <a:r>
            <a:rPr lang="ru-RU" sz="1200" b="0" kern="1200" dirty="0" smtClean="0">
              <a:latin typeface="Cambria" panose="02040503050406030204" pitchFamily="18" charset="0"/>
            </a:rPr>
            <a:t> соответствующим показателям предыдущего года (исключение реорганизационные мероприятия)</a:t>
          </a:r>
          <a:endParaRPr lang="ru-RU" sz="1200" b="0" kern="1200" dirty="0">
            <a:latin typeface="Cambria" panose="02040503050406030204" pitchFamily="18" charset="0"/>
          </a:endParaRPr>
        </a:p>
      </dsp:txBody>
      <dsp:txXfrm rot="-5400000">
        <a:off x="3154468" y="3432317"/>
        <a:ext cx="5577068" cy="570737"/>
      </dsp:txXfrm>
    </dsp:sp>
    <dsp:sp modelId="{93FA7345-77DC-4A50-AEDB-52D18BA2CE8B}">
      <dsp:nvSpPr>
        <dsp:cNvPr id="0" name=""/>
        <dsp:cNvSpPr/>
      </dsp:nvSpPr>
      <dsp:spPr>
        <a:xfrm>
          <a:off x="0" y="3322380"/>
          <a:ext cx="3154468" cy="790612"/>
        </a:xfrm>
        <a:prstGeom prst="roundRect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rPr>
            <a:t>Сопоставимость</a:t>
          </a:r>
          <a:endParaRPr lang="ru-RU" sz="2300" b="1" kern="1200" dirty="0">
            <a:solidFill>
              <a:schemeClr val="accent6">
                <a:lumMod val="75000"/>
              </a:schemeClr>
            </a:solidFill>
            <a:latin typeface="Cambria" panose="02040503050406030204" pitchFamily="18" charset="0"/>
          </a:endParaRPr>
        </a:p>
      </dsp:txBody>
      <dsp:txXfrm>
        <a:off x="38594" y="3360974"/>
        <a:ext cx="3077280" cy="713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pPr/>
              <a:t>31.01.2019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51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5770-214D-4136-BEEB-B6B1574D2448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4E52E-E2FE-4CDF-8C3F-144EE468ED47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AA1B7-EE94-4EC1-B57E-638B4410F68F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1DA-F6D4-4EBD-B6E9-E6AFD0BBF88C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D5C6-3A3F-4EB7-971E-B578F3F9077D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C27E-F542-4C86-8C29-01734FC1E0A7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8744-289E-40A8-B123-E7E5AD4844A5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34F5-36AA-465C-B4FF-1087C1BBA252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9035-F38C-4D31-9B15-E6ABB9DDFD28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C4009-17E5-4365-8463-46C924A965EB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47DEEE-7639-4B92-9E1B-78258428465E}" type="datetime1">
              <a:rPr lang="ru-RU" smtClean="0"/>
              <a:pPr>
                <a:defRPr/>
              </a:pPr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400424" y="1092202"/>
            <a:ext cx="81629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составления и представления Пояснительной записки в составе годовой бюджетной (бухгалтерской) отчетности за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2018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год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943222" y="4632517"/>
            <a:ext cx="453866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Пчелинцев Анатолий Владимирович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Заместитель начальника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Отдела </a:t>
            </a:r>
            <a:r>
              <a:rPr lang="ru-RU" altLang="ru-RU" sz="16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анализа исполнения бюджетов Управления бюджетного учета и </a:t>
            </a:r>
            <a:r>
              <a:rPr lang="ru-RU" altLang="ru-RU" sz="16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отчетности Федерального казначейства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92875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10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6: </a:t>
            </a:r>
          </a:p>
          <a:p>
            <a:r>
              <a:rPr lang="ru-RU" dirty="0" smtClean="0"/>
              <a:t>Выбытие объекта со счета 0 106 11 000</a:t>
            </a:r>
            <a:endParaRPr lang="ru-RU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219455"/>
              </p:ext>
            </p:extLst>
          </p:nvPr>
        </p:nvGraphicFramePr>
        <p:xfrm>
          <a:off x="166256" y="2376636"/>
          <a:ext cx="11827822" cy="2408927"/>
        </p:xfrm>
        <a:graphic>
          <a:graphicData uri="http://schemas.openxmlformats.org/drawingml/2006/table">
            <a:tbl>
              <a:tblPr/>
              <a:tblGrid>
                <a:gridCol w="1793173"/>
                <a:gridCol w="328750"/>
                <a:gridCol w="775655"/>
                <a:gridCol w="523519"/>
                <a:gridCol w="959576"/>
                <a:gridCol w="1105726"/>
                <a:gridCol w="1092529"/>
                <a:gridCol w="280653"/>
                <a:gridCol w="945670"/>
                <a:gridCol w="1053447"/>
                <a:gridCol w="990867"/>
                <a:gridCol w="987390"/>
                <a:gridCol w="990867"/>
              </a:tblGrid>
              <a:tr h="57033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0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100 км - 120 км, Республика Саха (Якутия)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1080000000000000000000000011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700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" name="Группа 8"/>
          <p:cNvGrpSpPr/>
          <p:nvPr/>
        </p:nvGrpSpPr>
        <p:grpSpPr>
          <a:xfrm>
            <a:off x="2481942" y="5213270"/>
            <a:ext cx="7908967" cy="713077"/>
            <a:chOff x="4049120" y="904918"/>
            <a:chExt cx="4183838" cy="2243667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5206173"/>
                <a:satOff val="-29601"/>
                <a:lumOff val="9510"/>
                <a:alphaOff val="0"/>
              </a:schemeClr>
            </a:fillRef>
            <a:effectRef idx="2">
              <a:schemeClr val="accent4">
                <a:hueOff val="5206173"/>
                <a:satOff val="-29601"/>
                <a:lumOff val="951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В данном случае п</a:t>
              </a:r>
              <a:r>
                <a:rPr lang="ru-RU" sz="1600" kern="0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одлежат заполнению все графы, кроме графы 20 </a:t>
              </a:r>
              <a:endParaRPr lang="ru-RU" sz="1600" kern="120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  <p:cxnSp>
        <p:nvCxnSpPr>
          <p:cNvPr id="14" name="Прямая соединительная линия 13"/>
          <p:cNvCxnSpPr/>
          <p:nvPr/>
        </p:nvCxnSpPr>
        <p:spPr>
          <a:xfrm>
            <a:off x="11044052" y="4186051"/>
            <a:ext cx="914400" cy="575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1044052" y="4186051"/>
            <a:ext cx="914400" cy="575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5656" y="1911927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92875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11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7: </a:t>
            </a:r>
          </a:p>
          <a:p>
            <a:r>
              <a:rPr lang="ru-RU" dirty="0" smtClean="0"/>
              <a:t>По счету 0 106 11 000 отражены только обороты в текущем году</a:t>
            </a:r>
            <a:endParaRPr lang="ru-RU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3325092" y="5427026"/>
            <a:ext cx="6258296" cy="1045026"/>
            <a:chOff x="4049120" y="904918"/>
            <a:chExt cx="4183838" cy="2243667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5206173"/>
                <a:satOff val="-29601"/>
                <a:lumOff val="9510"/>
                <a:alphaOff val="0"/>
              </a:schemeClr>
            </a:fillRef>
            <a:effectRef idx="2">
              <a:schemeClr val="accent4">
                <a:hueOff val="5206173"/>
                <a:satOff val="-29601"/>
                <a:lumOff val="951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>
                <a:lnSpc>
                  <a:spcPts val="1800"/>
                </a:lnSpc>
                <a:spcAft>
                  <a:spcPts val="0"/>
                </a:spcAft>
              </a:pPr>
              <a:r>
                <a:rPr lang="ru-RU" sz="1600" kern="0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Подлежат заполнению графы с 1 по 22, за исключением графы 17 (остаток на начало года) и графы 20 (остаток на конец года)</a:t>
              </a:r>
              <a:endParaRPr lang="ru-RU" sz="16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642764"/>
              </p:ext>
            </p:extLst>
          </p:nvPr>
        </p:nvGraphicFramePr>
        <p:xfrm>
          <a:off x="71250" y="2305058"/>
          <a:ext cx="12013868" cy="2720679"/>
        </p:xfrm>
        <a:graphic>
          <a:graphicData uri="http://schemas.openxmlformats.org/drawingml/2006/table">
            <a:tbl>
              <a:tblPr/>
              <a:tblGrid>
                <a:gridCol w="1633306"/>
                <a:gridCol w="423449"/>
                <a:gridCol w="710198"/>
                <a:gridCol w="486888"/>
                <a:gridCol w="902525"/>
                <a:gridCol w="1056903"/>
                <a:gridCol w="1021278"/>
                <a:gridCol w="154380"/>
                <a:gridCol w="851963"/>
                <a:gridCol w="561200"/>
                <a:gridCol w="843148"/>
                <a:gridCol w="855024"/>
                <a:gridCol w="570015"/>
                <a:gridCol w="828640"/>
                <a:gridCol w="1114951"/>
              </a:tblGrid>
              <a:tr h="3761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стро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 них, средств федерального бюджета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5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46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здания Пожарной части № 11 в Хабаровском крае, г.Комсомольск - на - Амуре, ул.Советская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…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...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1770000000001107828608100011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0000000000000000000000000000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000 000,00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23 000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000,00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23 000 000,00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22 000 000,00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22 000 000,00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94410" y="1852551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92875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Особенности заполнения граф 10-12 </a:t>
            </a: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5570354" y="5738917"/>
            <a:ext cx="3205511" cy="83014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just"/>
            <a:r>
              <a:rPr lang="ru-RU" sz="1600" dirty="0" smtClean="0"/>
              <a:t>При отражении в графе 8 «Статус объекта на отчетную дату» показателей 1, 4, 11-17, 21-24</a:t>
            </a:r>
            <a:endParaRPr lang="ru-RU" sz="1600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64795"/>
              </p:ext>
            </p:extLst>
          </p:nvPr>
        </p:nvGraphicFramePr>
        <p:xfrm>
          <a:off x="419348" y="1475507"/>
          <a:ext cx="11353303" cy="4017252"/>
        </p:xfrm>
        <a:graphic>
          <a:graphicData uri="http://schemas.openxmlformats.org/drawingml/2006/table">
            <a:tbl>
              <a:tblPr/>
              <a:tblGrid>
                <a:gridCol w="1959925"/>
                <a:gridCol w="498763"/>
                <a:gridCol w="878774"/>
                <a:gridCol w="665018"/>
                <a:gridCol w="1116281"/>
                <a:gridCol w="950026"/>
                <a:gridCol w="1033153"/>
                <a:gridCol w="1068779"/>
                <a:gridCol w="831273"/>
                <a:gridCol w="724395"/>
                <a:gridCol w="795647"/>
                <a:gridCol w="831269"/>
              </a:tblGrid>
              <a:tr h="4431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17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  Объекты законченного строительства, введенные в эксплуатацию, не прошедшие государственную регистрацию, всего: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них:</a:t>
                      </a:r>
                    </a:p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4.1. расходы на проектно-изыскательские работы  и проектно-сметную документацию, всего: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383" marR="5383" marT="5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831273" y="5722017"/>
            <a:ext cx="3099452" cy="83014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При отражении объекта незавершенного строительства в сроке 300, 400 или 410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322129" y="1377538"/>
            <a:ext cx="2632057" cy="419604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56312" y="1336411"/>
            <a:ext cx="724396" cy="423716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dirty="0"/>
          </a:p>
        </p:txBody>
      </p:sp>
      <p:grpSp>
        <p:nvGrpSpPr>
          <p:cNvPr id="21" name="Группа 8"/>
          <p:cNvGrpSpPr/>
          <p:nvPr/>
        </p:nvGrpSpPr>
        <p:grpSpPr>
          <a:xfrm>
            <a:off x="8985354" y="5692331"/>
            <a:ext cx="3016333" cy="889518"/>
            <a:chOff x="4049120" y="904918"/>
            <a:chExt cx="4183838" cy="2243667"/>
          </a:xfrm>
          <a:scene3d>
            <a:camera prst="orthographicFront"/>
            <a:lightRig rig="flat" dir="t"/>
          </a:scene3d>
        </p:grpSpPr>
        <p:sp>
          <p:nvSpPr>
            <p:cNvPr id="22" name="Прямоугольник 21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Графы </a:t>
              </a:r>
              <a:r>
                <a:rPr lang="ru-RU" sz="16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10-12 «Приостановление (прекращение) строительства </a:t>
              </a:r>
              <a:r>
                <a:rPr lang="ru-RU" sz="1600" b="1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не заполняются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394826" y="5883426"/>
            <a:ext cx="830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ли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420098" y="1336412"/>
            <a:ext cx="1260763" cy="423716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683988" y="1394959"/>
          <a:ext cx="8160656" cy="1799506"/>
        </p:xfrm>
        <a:graphic>
          <a:graphicData uri="http://schemas.openxmlformats.org/drawingml/2006/table">
            <a:tbl>
              <a:tblPr/>
              <a:tblGrid>
                <a:gridCol w="1518530"/>
                <a:gridCol w="556409"/>
                <a:gridCol w="1521429"/>
                <a:gridCol w="1521429"/>
                <a:gridCol w="1404988"/>
                <a:gridCol w="1637871"/>
              </a:tblGrid>
              <a:tr h="4745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строки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начало года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увеличение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уменьшение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 конец 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 Cyr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030"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198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7301" y="4739647"/>
          <a:ext cx="11614066" cy="1576618"/>
        </p:xfrm>
        <a:graphic>
          <a:graphicData uri="http://schemas.openxmlformats.org/drawingml/2006/table">
            <a:tbl>
              <a:tblPr/>
              <a:tblGrid>
                <a:gridCol w="2944966"/>
                <a:gridCol w="852698"/>
                <a:gridCol w="445783"/>
                <a:gridCol w="904322"/>
                <a:gridCol w="852698"/>
                <a:gridCol w="923757"/>
                <a:gridCol w="994815"/>
                <a:gridCol w="852698"/>
                <a:gridCol w="923757"/>
                <a:gridCol w="923757"/>
                <a:gridCol w="994815"/>
              </a:tblGrid>
              <a:tr h="2524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 Cyr"/>
                        </a:rPr>
                        <a:t>Счет аналитического учета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 Cyr"/>
                        </a:rPr>
                        <a:t>Код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Наличие</a:t>
                      </a:r>
                      <a:br>
                        <a:rPr lang="ru-RU" sz="1000" b="0" i="0" u="none" strike="noStrike" dirty="0"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latin typeface="Arial"/>
                        </a:rPr>
                        <a:t>на начало</a:t>
                      </a:r>
                      <a:br>
                        <a:rPr lang="ru-RU" sz="1000" b="0" i="0" u="none" strike="noStrike" dirty="0"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Поступление</a:t>
                      </a:r>
                      <a:br>
                        <a:rPr lang="ru-RU" sz="1000" b="0" i="0" u="none" strike="noStrike" dirty="0">
                          <a:latin typeface="Arial"/>
                        </a:rPr>
                      </a:br>
                      <a:r>
                        <a:rPr lang="ru-RU" sz="1000" b="0" i="0" u="none" strike="noStrike" dirty="0">
                          <a:latin typeface="Arial"/>
                        </a:rPr>
                        <a:t>(увеличение)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Выбытие</a:t>
                      </a:r>
                      <a:br>
                        <a:rPr lang="ru-RU" sz="1000" b="0" i="0" u="none" strike="noStrike">
                          <a:latin typeface="Arial"/>
                        </a:rPr>
                      </a:br>
                      <a:r>
                        <a:rPr lang="ru-RU" sz="1000" b="0" i="0" u="none" strike="noStrike">
                          <a:latin typeface="Arial"/>
                        </a:rPr>
                        <a:t>(уменьшение)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Наличие</a:t>
                      </a:r>
                      <a:br>
                        <a:rPr lang="ru-RU" sz="1000" b="0" i="0" u="none" strike="noStrike">
                          <a:latin typeface="Arial"/>
                        </a:rPr>
                      </a:br>
                      <a:r>
                        <a:rPr lang="ru-RU" sz="1000" b="0" i="0" u="none" strike="noStrike">
                          <a:latin typeface="Arial"/>
                        </a:rPr>
                        <a:t>на конец</a:t>
                      </a:r>
                      <a:br>
                        <a:rPr lang="ru-RU" sz="1000" b="0" i="0" u="none" strike="noStrike">
                          <a:latin typeface="Arial"/>
                        </a:rPr>
                      </a:br>
                      <a:r>
                        <a:rPr lang="ru-RU" sz="1000" b="0" i="0" u="none" strike="noStrike">
                          <a:latin typeface="Arial"/>
                        </a:rPr>
                        <a:t>года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6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 Cyr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 Cyr"/>
                        </a:rPr>
                        <a:t>код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3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из них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получено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/>
                        </a:rPr>
                        <a:t>оприходовано неучтенных (восстановлено в учете)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передано безвозмездно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Arial"/>
                        </a:rPr>
                        <a:t>в результате недостач, хищений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3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 Cyr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 Cyr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 Cyr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10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Arial Cyr"/>
                        </a:rPr>
                        <a:t>Вложения в основные средства - недвижимое имущество</a:t>
                      </a:r>
                    </a:p>
                  </a:txBody>
                  <a:tcPr marL="90311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Arial Cyr"/>
                        </a:rPr>
                        <a:t>010611000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 Cyr"/>
                        </a:rPr>
                        <a:t>071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198 000 000,00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000 000,00</a:t>
                      </a:r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200 000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000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1987" y="151374"/>
            <a:ext cx="7272647" cy="964908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3F820-D234-4D51-BE2C-9E7FFA96A589}" type="slidenum">
              <a:rPr lang="ru-RU" altLang="ru-RU" smtClean="0"/>
              <a:pPr>
                <a:defRPr/>
              </a:pPr>
              <a:t>13</a:t>
            </a:fld>
            <a:endParaRPr lang="ru-RU" altLang="ru-RU" dirty="0"/>
          </a:p>
        </p:txBody>
      </p:sp>
      <p:sp>
        <p:nvSpPr>
          <p:cNvPr id="9" name="Равно 8"/>
          <p:cNvSpPr/>
          <p:nvPr/>
        </p:nvSpPr>
        <p:spPr>
          <a:xfrm rot="5400000">
            <a:off x="3970416" y="3626036"/>
            <a:ext cx="1112222" cy="684709"/>
          </a:xfrm>
          <a:prstGeom prst="mathEqua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0864856" y="6062127"/>
            <a:ext cx="1066800" cy="3857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640112" y="2968587"/>
            <a:ext cx="1406769" cy="2571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67138" y="174545"/>
            <a:ext cx="66118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Взаимосвязь показателей ф. 0503190                                с другими формами бухгалтерской отчетности</a:t>
            </a:r>
          </a:p>
          <a:p>
            <a:pPr algn="r"/>
            <a:endParaRPr lang="ru-RU" sz="2200" b="1" dirty="0"/>
          </a:p>
        </p:txBody>
      </p:sp>
      <p:sp>
        <p:nvSpPr>
          <p:cNvPr id="14" name="Овал 13"/>
          <p:cNvSpPr/>
          <p:nvPr/>
        </p:nvSpPr>
        <p:spPr>
          <a:xfrm>
            <a:off x="4385574" y="5983296"/>
            <a:ext cx="1041449" cy="5048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079987" y="2968585"/>
            <a:ext cx="1406769" cy="2571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53144" y="4334493"/>
            <a:ext cx="2850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ф. 0503168</a:t>
            </a:r>
            <a:endParaRPr lang="ru-RU" sz="2000" b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1852553" y="997530"/>
            <a:ext cx="2850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ф. 0503190</a:t>
            </a:r>
            <a:endParaRPr lang="ru-RU" sz="2000" b="1" u="sng" dirty="0"/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5367647" y="3348843"/>
            <a:ext cx="6365174" cy="118570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/>
            <a:r>
              <a:rPr lang="ru-RU" sz="1600" dirty="0" smtClean="0"/>
              <a:t>Показатель строки 600 графы 17 и графы 20 Сведений (ф. 0503190) должен соответствовать соответствующим показателям строки 071 графы 4 и графы 11 раздела 1 «Нефинансовые активы» Сведений о движении нефинансовых активов (ф. 0503168) за отчетный период.</a:t>
            </a:r>
            <a:endParaRPr lang="ru-RU" sz="1600" dirty="0"/>
          </a:p>
        </p:txBody>
      </p:sp>
      <p:pic>
        <p:nvPicPr>
          <p:cNvPr id="15" name="Picture 2" descr="E:\shutterstock_654671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172" y="2267548"/>
            <a:ext cx="14414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69787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649070"/>
              </p:ext>
            </p:extLst>
          </p:nvPr>
        </p:nvGraphicFramePr>
        <p:xfrm>
          <a:off x="1213551" y="1224828"/>
          <a:ext cx="10714236" cy="4778174"/>
        </p:xfrm>
        <a:graphic>
          <a:graphicData uri="http://schemas.openxmlformats.org/drawingml/2006/table">
            <a:tbl>
              <a:tblPr/>
              <a:tblGrid>
                <a:gridCol w="2110049"/>
                <a:gridCol w="896106"/>
                <a:gridCol w="655187"/>
                <a:gridCol w="154238"/>
                <a:gridCol w="1060491"/>
                <a:gridCol w="904993"/>
                <a:gridCol w="1748527"/>
                <a:gridCol w="1450326"/>
                <a:gridCol w="1734319"/>
              </a:tblGrid>
              <a:tr h="298817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1. Сведения о неисполненных бюджетных обязательствах</a:t>
                      </a:r>
                    </a:p>
                  </a:txBody>
                  <a:tcPr marL="8436" marR="8436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8436" marR="8436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8436" marR="8436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8436" marR="8436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8436" marR="8436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8436" marR="8436" marT="8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Номер (код) счета бюджетного учета</a:t>
                      </a:r>
                    </a:p>
                  </a:txBody>
                  <a:tcPr marL="8436" marR="8436" marT="843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Не исполнено обязательств, руб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Дата (месяц, год)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Контрагент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7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возникновения обязательства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исполнения по правовому основанию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ИНН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код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8436" marR="8436" marT="8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436" marR="8436" marT="843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7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5 048 541,85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01133810690011121 1 50211 211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178 700,24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01133810690012121 1 50211 211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4 869 841,61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256 330,61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01133810690019122 1 50211 212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216 584,82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01133810693969122 1 50211 212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5,75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01133810693987122 1 50211 212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39 740,04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-5 061 238,17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01133810690011129 1 50211 213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-1 732 067,79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01133810690012129 1 50211 213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-3 329 170,38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8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5 876 096,05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86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01133810690019242 1 50211 221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1 407 373,92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- 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50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01133810690019242 1 50211 221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1 660 757,36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7713076301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Публичное акционерное общество  ВымпелКом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99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иные причины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9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01133810690019242 1 50211 221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1 040 792,98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7350" marR="7350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7710016640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Публичное акционерное общество  Московская городская телефонная сеть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99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иные причины</a:t>
                      </a:r>
                    </a:p>
                  </a:txBody>
                  <a:tcPr marL="8436" marR="8436" marT="8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61554" y="160349"/>
            <a:ext cx="856456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</a:t>
            </a:r>
          </a:p>
          <a:p>
            <a:pPr lvl="0" algn="r" eaLnBrk="0" hangingPunct="0">
              <a:lnSpc>
                <a:spcPct val="80000"/>
              </a:lnSpc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обязательствах получателя бюджетных средств</a:t>
            </a:r>
            <a:r>
              <a:rPr lang="en-US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  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(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. 05031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191250" y="3452812"/>
            <a:ext cx="3933825" cy="1376363"/>
          </a:xfrm>
          <a:prstGeom prst="wedgeEllipseCallout">
            <a:avLst>
              <a:gd name="adj1" fmla="val -18368"/>
              <a:gd name="adj2" fmla="val -11617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 бюджетным обязательствам (денежным обязательствам), </a:t>
            </a:r>
            <a:r>
              <a:rPr lang="ru-RU" sz="1400" dirty="0">
                <a:solidFill>
                  <a:schemeClr val="tx1"/>
                </a:solidFill>
              </a:rPr>
              <a:t>сумма неисполнения которых не превышает 1 млн. </a:t>
            </a:r>
            <a:r>
              <a:rPr lang="ru-RU" sz="1400" dirty="0" smtClean="0">
                <a:solidFill>
                  <a:schemeClr val="tx1"/>
                </a:solidFill>
              </a:rPr>
              <a:t>руб. -                 графы 3-8 не заполняются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181471" y="1514475"/>
            <a:ext cx="7800981" cy="10858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936" tIns="41468" rIns="82936" bIns="41468" anchor="ctr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65459" y="6197788"/>
            <a:ext cx="81073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2. Сведения о неисполненных денежных обязательствах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196793" y="1648450"/>
            <a:ext cx="3187675" cy="2686044"/>
          </a:xfrm>
          <a:prstGeom prst="wedgeEllipseCallout">
            <a:avLst>
              <a:gd name="adj1" fmla="val 55947"/>
              <a:gd name="adj2" fmla="val -3646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Заполняется в соответствии с графой 11 раздела 1 ф.0503128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за </a:t>
            </a:r>
            <a:r>
              <a:rPr lang="ru-RU" sz="1400" dirty="0">
                <a:solidFill>
                  <a:schemeClr val="tx1"/>
                </a:solidFill>
              </a:rPr>
              <a:t>исключением показателей по счету </a:t>
            </a:r>
            <a:r>
              <a:rPr lang="ru-RU" sz="1400" dirty="0" smtClean="0">
                <a:solidFill>
                  <a:schemeClr val="tx1"/>
                </a:solidFill>
              </a:rPr>
              <a:t>1 50211 213 </a:t>
            </a:r>
            <a:r>
              <a:rPr lang="ru-RU" sz="1400" dirty="0">
                <a:solidFill>
                  <a:schemeClr val="tx1"/>
                </a:solidFill>
              </a:rPr>
              <a:t>"Принятые обязательства на текущий финансовый год по начислению на выплаты по оплате труда" со знаком "минус"</a:t>
            </a:r>
          </a:p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416831" y="1132631"/>
            <a:ext cx="8564563" cy="27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1. Сведения о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неисполненных</a:t>
            </a: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бюджетных обязательствах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70712" y="4049485"/>
            <a:ext cx="1151906" cy="66501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170712" y="4049485"/>
            <a:ext cx="1151906" cy="6650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265715" y="4049485"/>
            <a:ext cx="1056904" cy="6650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5685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44708" y="6337312"/>
            <a:ext cx="2743199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46350" y="1030256"/>
            <a:ext cx="1045184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3.   Сведения  о  бюджетных  обязательствах,  принятых  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сверх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утвержденных бюджетных назначений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76680"/>
              </p:ext>
            </p:extLst>
          </p:nvPr>
        </p:nvGraphicFramePr>
        <p:xfrm>
          <a:off x="1074587" y="1339854"/>
          <a:ext cx="10503348" cy="5280021"/>
        </p:xfrm>
        <a:graphic>
          <a:graphicData uri="http://schemas.openxmlformats.org/drawingml/2006/table">
            <a:tbl>
              <a:tblPr/>
              <a:tblGrid>
                <a:gridCol w="2161550"/>
                <a:gridCol w="918363"/>
                <a:gridCol w="851091"/>
                <a:gridCol w="1029253"/>
                <a:gridCol w="843245"/>
                <a:gridCol w="954850"/>
                <a:gridCol w="1872498"/>
                <a:gridCol w="1872498"/>
              </a:tblGrid>
              <a:tr h="4994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Номер (код) счета бюджетного учета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Обязательства сверх утвержденных бюджетных назначений, руб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Дата (месяц, год)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Основание принятия обязательства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сумма всего,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из них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возникновения обязательства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исполнения по правовому основанию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код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3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по платежам в бюджеты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по публичным нормативным обязательствам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01133810399999244 1 50211 225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306 627,12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306 627,12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01133810399999244 1 50211 226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306 027,83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01133810699999244 1 50211 226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4 335 471,45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10.2016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4 641 499,28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01133810399999831 1 50211 290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436 121,19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01133810690019831 1 50211 290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100 929,94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01133810690019853 1 50211 290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16 047,34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01133810699999831 1 50211 290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2 733 498,40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03.2017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01133810699999853 1 50211 290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100 000,00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09.2016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01.2017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Итого по коду счета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3 386 596,87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70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Всего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8 334 723,27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Овальная выноска 10"/>
          <p:cNvSpPr/>
          <p:nvPr/>
        </p:nvSpPr>
        <p:spPr>
          <a:xfrm>
            <a:off x="207035" y="2380891"/>
            <a:ext cx="2087592" cy="1175352"/>
          </a:xfrm>
          <a:prstGeom prst="wedgeEllipseCallout">
            <a:avLst>
              <a:gd name="adj1" fmla="val 2828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Заполняется,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если графа 7 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графы 5  раздела 1 ф.0503128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61554" y="44465"/>
            <a:ext cx="856456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</a:t>
            </a:r>
          </a:p>
          <a:p>
            <a:pPr lvl="0" algn="r" eaLnBrk="0" hangingPunct="0">
              <a:lnSpc>
                <a:spcPct val="80000"/>
              </a:lnSpc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обязательствах получателя бюджетных средств</a:t>
            </a:r>
            <a:r>
              <a:rPr lang="en-US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(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ф. 05031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8234151" y="2208607"/>
            <a:ext cx="2992250" cy="99179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Показатели граф 7 и 8 в сводных Сведениях                         ф. 0503175 ГРБС не заполняются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4330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44708" y="6337312"/>
            <a:ext cx="2743199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341353" y="1321075"/>
            <a:ext cx="1066460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/>
              <a:t>4.  Сведения  об  экономии  при  заключении государственным (</a:t>
            </a:r>
            <a:r>
              <a:rPr lang="ru-RU" dirty="0" smtClean="0"/>
              <a:t>муниципальных)</a:t>
            </a:r>
            <a:r>
              <a:rPr lang="en-US" dirty="0" smtClean="0"/>
              <a:t> </a:t>
            </a:r>
            <a:r>
              <a:rPr lang="ru-RU" dirty="0" smtClean="0"/>
              <a:t>контрактов </a:t>
            </a:r>
            <a:r>
              <a:rPr lang="ru-RU" dirty="0"/>
              <a:t>с применением конкурентных способов</a:t>
            </a:r>
          </a:p>
          <a:p>
            <a:r>
              <a:rPr lang="ru-RU" dirty="0"/>
              <a:t> 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61554" y="44465"/>
            <a:ext cx="856456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0" latinLnBrk="0" hangingPunct="0">
              <a:lnSpc>
                <a:spcPct val="80000"/>
              </a:lnSpc>
              <a:buClrTx/>
              <a:buSzTx/>
              <a:buFontTx/>
              <a:buNone/>
              <a:tabLst/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Сведения о принятых и неисполненных</a:t>
            </a:r>
          </a:p>
          <a:p>
            <a:pPr lvl="0" algn="r" eaLnBrk="0" hangingPunct="0">
              <a:lnSpc>
                <a:spcPct val="80000"/>
              </a:lnSpc>
            </a:pP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обязательствах получателя бюджетных средств</a:t>
            </a:r>
            <a:r>
              <a:rPr lang="en-US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</a:t>
            </a:r>
            <a:r>
              <a:rPr lang="ru-RU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                       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(</a:t>
            </a:r>
            <a:r>
              <a:rPr lang="ru-RU" alt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ф. 05031</a:t>
            </a:r>
            <a:r>
              <a:rPr lang="en-US" alt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75)</a:t>
            </a:r>
            <a:endParaRPr kumimoji="0" lang="ru-RU" alt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70565"/>
              </p:ext>
            </p:extLst>
          </p:nvPr>
        </p:nvGraphicFramePr>
        <p:xfrm>
          <a:off x="1004376" y="2092641"/>
          <a:ext cx="10395940" cy="3255645"/>
        </p:xfrm>
        <a:graphic>
          <a:graphicData uri="http://schemas.openxmlformats.org/drawingml/2006/table">
            <a:tbl>
              <a:tblPr/>
              <a:tblGrid>
                <a:gridCol w="2091765"/>
                <a:gridCol w="2968850"/>
                <a:gridCol w="1959375"/>
                <a:gridCol w="3375950"/>
              </a:tblGrid>
              <a:tr h="8127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Номер (код) счета бюджетного учета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Обязательства, принимаемые с применением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конкурентных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способов,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а также у единственного поставщика (подрядчика, исполнителя) &lt;*&gt;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Принято обязательств по контрактам,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Экономия в результате применения конкурентных способов,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Итого по коду счета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Итого по коду счета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68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127596" y="5595295"/>
            <a:ext cx="86932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 </a:t>
            </a:r>
            <a:r>
              <a:rPr lang="ru-RU" sz="2000" b="1" dirty="0">
                <a:solidFill>
                  <a:srgbClr val="FF0000"/>
                </a:solidFill>
              </a:rPr>
              <a:t>* - при условии размещения извещения или приглашения принять участие </a:t>
            </a:r>
          </a:p>
        </p:txBody>
      </p:sp>
    </p:spTree>
    <p:extLst>
      <p:ext uri="{BB962C8B-B14F-4D97-AF65-F5344CB8AC3E}">
        <p14:creationId xmlns:p14="http://schemas.microsoft.com/office/powerpoint/2010/main" val="9155597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2636321" y="115883"/>
            <a:ext cx="9425905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использовании </a:t>
            </a:r>
            <a:endParaRPr lang="ru-RU" sz="2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  <a:p>
            <a:pPr lvl="0"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информационно-коммуникационных </a:t>
            </a:r>
          </a:p>
          <a:p>
            <a:pPr lvl="0"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технологий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0503177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86" y="1278407"/>
            <a:ext cx="6648737" cy="546937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69725" y="634773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17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35886" y="1281582"/>
            <a:ext cx="6648737" cy="5386637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435886" y="1281583"/>
            <a:ext cx="6648737" cy="5469376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108375" y="961902"/>
            <a:ext cx="29886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–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не представляются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985672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6871073-stock-photo-3d-man-showing-thumbs-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967" y="3385752"/>
            <a:ext cx="3492843" cy="2619632"/>
          </a:xfrm>
          <a:prstGeom prst="rect">
            <a:avLst/>
          </a:prstGeom>
        </p:spPr>
      </p:pic>
      <p:sp>
        <p:nvSpPr>
          <p:cNvPr id="4" name="Shape 279"/>
          <p:cNvSpPr txBox="1">
            <a:spLocks/>
          </p:cNvSpPr>
          <p:nvPr/>
        </p:nvSpPr>
        <p:spPr bwMode="auto">
          <a:xfrm>
            <a:off x="970356" y="1814384"/>
            <a:ext cx="10429575" cy="219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4" tIns="121894" rIns="121894" bIns="121894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4800" b="1" dirty="0" smtClean="0">
                <a:latin typeface="Cambria" panose="02040503050406030204" pitchFamily="18" charset="0"/>
              </a:rPr>
              <a:t>Успешной сдачи отчетности</a:t>
            </a:r>
          </a:p>
          <a:p>
            <a:pPr algn="ctr"/>
            <a:r>
              <a:rPr lang="ru-RU" sz="4800" b="1" dirty="0" smtClean="0">
                <a:latin typeface="Cambria" panose="02040503050406030204" pitchFamily="18" charset="0"/>
              </a:rPr>
              <a:t> за 2018 год!</a:t>
            </a:r>
            <a:endParaRPr lang="en" sz="48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618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49011" y="639798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916392" y="115883"/>
            <a:ext cx="8037795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/>
              <a:t>Сведения о вложениях в объекты недвижимого имущества, объектах незавершенного строительства </a:t>
            </a:r>
            <a:r>
              <a:rPr lang="ru-RU" dirty="0" smtClean="0"/>
              <a:t>               (</a:t>
            </a:r>
            <a:r>
              <a:rPr lang="ru-RU" dirty="0"/>
              <a:t>ф. 0503190)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712587"/>
              </p:ext>
            </p:extLst>
          </p:nvPr>
        </p:nvGraphicFramePr>
        <p:xfrm>
          <a:off x="414067" y="1301877"/>
          <a:ext cx="11540120" cy="4956861"/>
        </p:xfrm>
        <a:graphic>
          <a:graphicData uri="http://schemas.openxmlformats.org/drawingml/2006/table">
            <a:tbl>
              <a:tblPr/>
              <a:tblGrid>
                <a:gridCol w="2538185"/>
                <a:gridCol w="241989"/>
                <a:gridCol w="290385"/>
                <a:gridCol w="310997"/>
                <a:gridCol w="586596"/>
                <a:gridCol w="439947"/>
                <a:gridCol w="465826"/>
                <a:gridCol w="379563"/>
                <a:gridCol w="370936"/>
                <a:gridCol w="258792"/>
                <a:gridCol w="431321"/>
                <a:gridCol w="465826"/>
                <a:gridCol w="483079"/>
                <a:gridCol w="483080"/>
                <a:gridCol w="474453"/>
                <a:gridCol w="465826"/>
                <a:gridCol w="385045"/>
                <a:gridCol w="483975"/>
                <a:gridCol w="562965"/>
                <a:gridCol w="404985"/>
                <a:gridCol w="435578"/>
                <a:gridCol w="580771"/>
              </a:tblGrid>
              <a:tr h="2091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6770" marR="6770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поступле-ния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54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57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1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6770" marR="6770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6770" marR="6770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94455125"/>
              </p:ext>
            </p:extLst>
          </p:nvPr>
        </p:nvGraphicFramePr>
        <p:xfrm>
          <a:off x="3191774" y="2475781"/>
          <a:ext cx="8762413" cy="4114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5465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3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/>
              <a:t>Сведения о вложениях в объекты недвижимого имущества, объектах незавершенного строительства (ф. 0503190)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683602"/>
              </p:ext>
            </p:extLst>
          </p:nvPr>
        </p:nvGraphicFramePr>
        <p:xfrm>
          <a:off x="414067" y="1475117"/>
          <a:ext cx="11540120" cy="4968402"/>
        </p:xfrm>
        <a:graphic>
          <a:graphicData uri="http://schemas.openxmlformats.org/drawingml/2006/table">
            <a:tbl>
              <a:tblPr/>
              <a:tblGrid>
                <a:gridCol w="2538185"/>
                <a:gridCol w="241989"/>
                <a:gridCol w="290385"/>
                <a:gridCol w="435578"/>
                <a:gridCol w="532374"/>
                <a:gridCol w="483975"/>
                <a:gridCol w="483975"/>
                <a:gridCol w="387179"/>
                <a:gridCol w="387179"/>
                <a:gridCol w="257672"/>
                <a:gridCol w="353684"/>
                <a:gridCol w="422694"/>
                <a:gridCol w="379562"/>
                <a:gridCol w="474453"/>
                <a:gridCol w="476258"/>
                <a:gridCol w="442729"/>
                <a:gridCol w="483975"/>
                <a:gridCol w="483975"/>
                <a:gridCol w="620140"/>
                <a:gridCol w="347810"/>
                <a:gridCol w="435578"/>
                <a:gridCol w="580771"/>
              </a:tblGrid>
              <a:tr h="2091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6770" marR="6770" marT="58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Статус объекта на отчетную дату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Целевая функция объекта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Приостановление (прекращение) строительства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Плановые сроки реализации инвестиционного проекта, год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Расходы на реализацию инвестиционного проекта по данным бухгалтерского учета, руб.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фактические (по счету 010611000)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 поступле-ния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код причины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начало реализации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окончание реализации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реализации целевой функции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начало 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увеличение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уменьшение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конец года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из них средств федерального бюджета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6770" marR="6770" marT="589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57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х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 dirty="0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1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2.  Вложения в объекты незавершенного строительства,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не включенные в документ, устанавливающий распределение бюджетных средств на реализацию инвестиционных проектов,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3.  Объекты законченного строительства, введенные в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эксплуатацию, не прошедшие государственную регистрацию,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19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4.  Капитальные вложения, произведенные в объекты, строительство которых не начиналось,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410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smtClean="0">
                          <a:effectLst/>
                          <a:latin typeface="Times New Roman"/>
                        </a:rPr>
                        <a:t>Х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0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4.1.  расходы на проектно-изыскательские работы и проектно-сметную документацию,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  Капитальные вложения, произведенные при приобретении объектов незавершенного строительства, всего: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х</a:t>
                      </a:r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677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510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5.1.  включенных в документ, устанавливающий 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распределение бюджетных средств на реализацию инвестиционных проектов,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5.2.  не включенных в документ, устанавливающий распределение бюджетных средств на реализацию инвестиционных проектов, всего:</a:t>
                      </a:r>
                    </a:p>
                  </a:txBody>
                  <a:tcPr marL="162474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520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Итого </a:t>
                      </a:r>
                    </a:p>
                  </a:txBody>
                  <a:tcPr marL="6770" marR="6770" marT="589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</a:t>
                      </a:r>
                    </a:p>
                  </a:txBody>
                  <a:tcPr marL="6770" marR="6770" marT="58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70" marR="6770" marT="58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Выноска 1 7"/>
          <p:cNvSpPr/>
          <p:nvPr/>
        </p:nvSpPr>
        <p:spPr>
          <a:xfrm>
            <a:off x="2495589" y="920572"/>
            <a:ext cx="1724006" cy="792639"/>
          </a:xfrm>
          <a:prstGeom prst="borderCallout1">
            <a:avLst>
              <a:gd name="adj1" fmla="val 97886"/>
              <a:gd name="adj2" fmla="val 24094"/>
              <a:gd name="adj3" fmla="val 128783"/>
              <a:gd name="adj4" fmla="val -154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наименование</a:t>
            </a:r>
            <a:r>
              <a:rPr lang="ru-RU" sz="12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 позволяет идентифицировать </a:t>
            </a:r>
            <a:r>
              <a:rPr lang="ru-RU" sz="12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объект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586991" y="5831456"/>
            <a:ext cx="2737757" cy="911904"/>
            <a:chOff x="3450" y="77938"/>
            <a:chExt cx="2737757" cy="1642654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3450" y="77938"/>
              <a:ext cx="2737757" cy="164265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3450" y="77938"/>
              <a:ext cx="2737757" cy="16426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0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Подлежат отражению </a:t>
              </a:r>
              <a:r>
                <a:rPr lang="ru-RU" sz="1200" b="1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все</a:t>
              </a:r>
              <a:r>
                <a:rPr lang="ru-RU" sz="1200" b="0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 вложения, учтенные на счете </a:t>
              </a:r>
              <a:r>
                <a:rPr lang="ru-RU" sz="1200" b="1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1 106 11 000 </a:t>
              </a:r>
              <a:r>
                <a:rPr lang="ru-RU" sz="1200" b="0" kern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«Вложения в основные средства – недвижимое имущество»</a:t>
              </a:r>
              <a:endParaRPr lang="ru-RU" sz="1200" b="0" kern="120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2" name="Выноска 1 11"/>
          <p:cNvSpPr/>
          <p:nvPr/>
        </p:nvSpPr>
        <p:spPr>
          <a:xfrm>
            <a:off x="5676714" y="3377210"/>
            <a:ext cx="2803051" cy="1082647"/>
          </a:xfrm>
          <a:prstGeom prst="borderCallout1">
            <a:avLst>
              <a:gd name="adj1" fmla="val -906"/>
              <a:gd name="adj2" fmla="val 50143"/>
              <a:gd name="adj3" fmla="val -93909"/>
              <a:gd name="adj4" fmla="val -162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 гр. 7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учетный номер объекта, присвоенный его предыдущим балансодержателем (в случае передачи объекта в течение года)</a:t>
            </a:r>
            <a:endParaRPr lang="ru-RU" sz="12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Выноска 1 12"/>
          <p:cNvSpPr/>
          <p:nvPr/>
        </p:nvSpPr>
        <p:spPr>
          <a:xfrm>
            <a:off x="3513175" y="3377210"/>
            <a:ext cx="1999103" cy="935998"/>
          </a:xfrm>
          <a:prstGeom prst="borderCallout1">
            <a:avLst>
              <a:gd name="adj1" fmla="val -4406"/>
              <a:gd name="adj2" fmla="val 49612"/>
              <a:gd name="adj3" fmla="val -88246"/>
              <a:gd name="adj4" fmla="val 6714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гр. 6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учетный номер объекта, присвоенный его текущим балансодержателем</a:t>
            </a:r>
            <a:endParaRPr lang="ru-RU" sz="12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Выноска 1 13"/>
          <p:cNvSpPr/>
          <p:nvPr/>
        </p:nvSpPr>
        <p:spPr>
          <a:xfrm>
            <a:off x="4470069" y="920572"/>
            <a:ext cx="2206776" cy="683942"/>
          </a:xfrm>
          <a:prstGeom prst="borderCallout1">
            <a:avLst>
              <a:gd name="adj1" fmla="val 99716"/>
              <a:gd name="adj2" fmla="val 21592"/>
              <a:gd name="adj3" fmla="val 157243"/>
              <a:gd name="adj4" fmla="val -1041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При наличии нескольких </a:t>
            </a:r>
            <a:r>
              <a:rPr lang="ru-RU" sz="1000" b="1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кадастровых</a:t>
            </a:r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 </a:t>
            </a:r>
            <a:r>
              <a:rPr lang="ru-RU" sz="1000" b="1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номеров</a:t>
            </a:r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 в </a:t>
            </a:r>
            <a:r>
              <a:rPr lang="ru-RU" sz="1000" b="1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гр. 5 </a:t>
            </a:r>
            <a:r>
              <a:rPr lang="ru-RU" sz="10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указывается наиболее </a:t>
            </a:r>
            <a:r>
              <a:rPr lang="ru-RU" sz="10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значимый или «88:88:88888…»</a:t>
            </a:r>
            <a:endParaRPr lang="ru-RU" sz="10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Выноска 1 14"/>
          <p:cNvSpPr/>
          <p:nvPr/>
        </p:nvSpPr>
        <p:spPr>
          <a:xfrm>
            <a:off x="9238925" y="2814190"/>
            <a:ext cx="2460128" cy="834784"/>
          </a:xfrm>
          <a:prstGeom prst="borderCallout1">
            <a:avLst>
              <a:gd name="adj1" fmla="val -1868"/>
              <a:gd name="adj2" fmla="val 32275"/>
              <a:gd name="adj3" fmla="val -44140"/>
              <a:gd name="adj4" fmla="val 5561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Если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на конец отчетного года </a:t>
            </a:r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объект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выбыл со счета 106 его </a:t>
            </a:r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нужно отражать в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форме, </a:t>
            </a:r>
            <a:r>
              <a:rPr lang="ru-RU" sz="1100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при этом заполняются </a:t>
            </a:r>
            <a:r>
              <a:rPr lang="ru-RU" sz="1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все графы, кроме графы20. </a:t>
            </a:r>
            <a:endParaRPr lang="ru-RU" sz="11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7333096" y="5831457"/>
            <a:ext cx="3139376" cy="913152"/>
            <a:chOff x="4319445" y="462"/>
            <a:chExt cx="3538270" cy="1886798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4319445" y="462"/>
              <a:ext cx="3538270" cy="188679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3470782"/>
                <a:satOff val="-19734"/>
                <a:lumOff val="6340"/>
                <a:alphaOff val="0"/>
              </a:schemeClr>
            </a:fillRef>
            <a:effectRef idx="2">
              <a:schemeClr val="accent4">
                <a:hueOff val="3470782"/>
                <a:satOff val="-19734"/>
                <a:lumOff val="634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4319445" y="3040"/>
              <a:ext cx="3460490" cy="18842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/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Информация по капитальным вложениям, </a:t>
              </a: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которым </a:t>
              </a:r>
              <a:r>
                <a:rPr lang="ru-RU" sz="1200" b="1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более 10 лет </a:t>
              </a:r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(начало реализации до 2008 </a:t>
              </a: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года) </a:t>
              </a:r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раскрывается </a:t>
              </a:r>
              <a:r>
                <a:rPr lang="ru-RU" sz="1200" dirty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в ПЗ с указанием предполагаемых </a:t>
              </a:r>
              <a:r>
                <a:rPr lang="ru-RU" sz="1200" dirty="0" smtClean="0">
                  <a:solidFill>
                    <a:sysClr val="windowText" lastClr="000000"/>
                  </a:solidFill>
                  <a:latin typeface="Cambria" panose="02040503050406030204" pitchFamily="18" charset="0"/>
                </a:rPr>
                <a:t>сроков их завершения</a:t>
              </a:r>
              <a:endParaRPr lang="ru-RU" sz="1200" dirty="0">
                <a:solidFill>
                  <a:sysClr val="windowText" lastClr="000000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4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Структура учетного номера объекта </a:t>
            </a:r>
          </a:p>
          <a:p>
            <a:r>
              <a:rPr lang="ru-RU" dirty="0" smtClean="0"/>
              <a:t>незавершенного строительства</a:t>
            </a: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828953"/>
              </p:ext>
            </p:extLst>
          </p:nvPr>
        </p:nvGraphicFramePr>
        <p:xfrm>
          <a:off x="760021" y="1451361"/>
          <a:ext cx="10474037" cy="2609999"/>
        </p:xfrm>
        <a:graphic>
          <a:graphicData uri="http://schemas.openxmlformats.org/drawingml/2006/table">
            <a:tbl>
              <a:tblPr/>
              <a:tblGrid>
                <a:gridCol w="5310148"/>
                <a:gridCol w="506266"/>
                <a:gridCol w="607515"/>
                <a:gridCol w="911275"/>
                <a:gridCol w="1113781"/>
                <a:gridCol w="771615"/>
                <a:gridCol w="1253437"/>
              </a:tblGrid>
              <a:tr h="67342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стро-ки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учреж-дения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 объекта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45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  Вложения в объекты незавершенного строительства, включенные в документ, устанавливающий распределение бюджетных средств   на реализацию инвестиционных проектов, всего: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8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по объектам: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72">
                <a:tc>
                  <a:txBody>
                    <a:bodyPr/>
                    <a:lstStyle/>
                    <a:p>
                      <a:pPr algn="l" fontAlgn="t"/>
                      <a:endParaRPr lang="ru-RU" sz="7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243710" marR="6770" marT="5898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770" marR="6770" marT="58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Овал 21"/>
          <p:cNvSpPr/>
          <p:nvPr/>
        </p:nvSpPr>
        <p:spPr>
          <a:xfrm>
            <a:off x="9120250" y="1175658"/>
            <a:ext cx="2291936" cy="295695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авая фигурная скобка 22"/>
          <p:cNvSpPr/>
          <p:nvPr/>
        </p:nvSpPr>
        <p:spPr>
          <a:xfrm rot="5400000">
            <a:off x="1496289" y="4393874"/>
            <a:ext cx="570018" cy="1092529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41267" y="5308270"/>
            <a:ext cx="2375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1 - 3 разряды – код ГРБС учреждения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40031" y="4156363"/>
            <a:ext cx="9785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spc="1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ХХХ          ХХХХХХХХХХХХХХХХХХХХ         ХХХХ          Х</a:t>
            </a:r>
            <a:endParaRPr lang="ru-RU" sz="2800" b="1" spc="1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27" name="Правая фигурная скобка 26"/>
          <p:cNvSpPr/>
          <p:nvPr/>
        </p:nvSpPr>
        <p:spPr>
          <a:xfrm rot="5400000">
            <a:off x="5136079" y="2582884"/>
            <a:ext cx="570018" cy="4762009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230089" y="5225143"/>
            <a:ext cx="43107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4 - 23 разряды - уникальный номер реестровой записи участника бюджетного процесса.                               В случае отсутствия данного номера – указываются нули и заполняется                                         </a:t>
            </a:r>
            <a:r>
              <a:rPr lang="ru-RU" sz="1600" b="1" dirty="0" smtClean="0"/>
              <a:t>гр. 3 «ИНН учреждения»</a:t>
            </a:r>
          </a:p>
        </p:txBody>
      </p:sp>
      <p:sp>
        <p:nvSpPr>
          <p:cNvPr id="29" name="Правая фигурная скобка 28"/>
          <p:cNvSpPr/>
          <p:nvPr/>
        </p:nvSpPr>
        <p:spPr>
          <a:xfrm rot="5400000">
            <a:off x="8722426" y="4304812"/>
            <a:ext cx="570018" cy="1199409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7837715" y="5272645"/>
            <a:ext cx="2375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24 - 27 разряды - порядковый номер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607137" y="5237018"/>
            <a:ext cx="21019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28 разряд - код контура </a:t>
            </a:r>
          </a:p>
          <a:p>
            <a:pPr algn="ctr"/>
            <a:r>
              <a:rPr lang="ru-RU" sz="1600" dirty="0" smtClean="0"/>
              <a:t>1 - открытый</a:t>
            </a:r>
          </a:p>
          <a:p>
            <a:pPr algn="ctr"/>
            <a:r>
              <a:rPr lang="ru-RU" sz="1600" dirty="0" smtClean="0"/>
              <a:t>2  - закрытый</a:t>
            </a:r>
          </a:p>
        </p:txBody>
      </p:sp>
      <p:sp>
        <p:nvSpPr>
          <p:cNvPr id="32" name="Правая фигурная скобка 31"/>
          <p:cNvSpPr/>
          <p:nvPr/>
        </p:nvSpPr>
        <p:spPr>
          <a:xfrm rot="5400000">
            <a:off x="10224654" y="4560130"/>
            <a:ext cx="570018" cy="712522"/>
          </a:xfrm>
          <a:prstGeom prst="rightBrace">
            <a:avLst>
              <a:gd name="adj1" fmla="val 24019"/>
              <a:gd name="adj2" fmla="val 50000"/>
            </a:avLst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573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5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1: </a:t>
            </a:r>
          </a:p>
          <a:p>
            <a:r>
              <a:rPr lang="ru-RU" dirty="0" smtClean="0"/>
              <a:t>Строительство объекта незавершенного строительства началось в 2017 году 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38728" y="1687858"/>
          <a:ext cx="11389094" cy="193689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с плавательным бассейном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000000000310Y147708100061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341911" y="1235034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2017 год</a:t>
            </a:r>
            <a:endParaRPr lang="ru-RU" b="1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1294410" y="3835730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03102" y="4252927"/>
          <a:ext cx="11389094" cy="193689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с плавательным бассейном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000000000310Y147708100061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200 000,00 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" name="Овал 28"/>
          <p:cNvSpPr/>
          <p:nvPr/>
        </p:nvSpPr>
        <p:spPr>
          <a:xfrm>
            <a:off x="10735293" y="2078181"/>
            <a:ext cx="1211284" cy="166254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00108" y="4712524"/>
            <a:ext cx="1211284" cy="166254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лево 30"/>
          <p:cNvSpPr/>
          <p:nvPr/>
        </p:nvSpPr>
        <p:spPr>
          <a:xfrm rot="19431004">
            <a:off x="8584517" y="4003055"/>
            <a:ext cx="2539572" cy="3196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гнутая вправо стрелка 31"/>
          <p:cNvSpPr/>
          <p:nvPr/>
        </p:nvSpPr>
        <p:spPr>
          <a:xfrm>
            <a:off x="6602677" y="3194462"/>
            <a:ext cx="712520" cy="2873829"/>
          </a:xfrm>
          <a:prstGeom prst="curvedLeftArrow">
            <a:avLst>
              <a:gd name="adj1" fmla="val 25000"/>
              <a:gd name="adj2" fmla="val 71864"/>
              <a:gd name="adj3" fmla="val 2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лево стрелка 33"/>
          <p:cNvSpPr/>
          <p:nvPr/>
        </p:nvSpPr>
        <p:spPr>
          <a:xfrm>
            <a:off x="3954483" y="3241963"/>
            <a:ext cx="748146" cy="285007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лево стрелка 34"/>
          <p:cNvSpPr/>
          <p:nvPr/>
        </p:nvSpPr>
        <p:spPr>
          <a:xfrm>
            <a:off x="47500" y="3182587"/>
            <a:ext cx="534390" cy="285007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3143484" y="3228968"/>
            <a:ext cx="712520" cy="2873829"/>
          </a:xfrm>
          <a:prstGeom prst="curvedLeftArrow">
            <a:avLst>
              <a:gd name="adj1" fmla="val 25000"/>
              <a:gd name="adj2" fmla="val 71864"/>
              <a:gd name="adj3" fmla="val 2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4" y="6492879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6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2: </a:t>
            </a:r>
          </a:p>
          <a:p>
            <a:r>
              <a:rPr lang="ru-RU" dirty="0" smtClean="0"/>
              <a:t>При переходе объекта между разделами сведения о нем отражаются в 2-х строках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353728"/>
              </p:ext>
            </p:extLst>
          </p:nvPr>
        </p:nvGraphicFramePr>
        <p:xfrm>
          <a:off x="438731" y="1462236"/>
          <a:ext cx="11592911" cy="1906854"/>
        </p:xfrm>
        <a:graphic>
          <a:graphicData uri="http://schemas.openxmlformats.org/drawingml/2006/table">
            <a:tbl>
              <a:tblPr/>
              <a:tblGrid>
                <a:gridCol w="1466518"/>
                <a:gridCol w="314807"/>
                <a:gridCol w="600483"/>
                <a:gridCol w="485067"/>
                <a:gridCol w="876414"/>
                <a:gridCol w="895467"/>
                <a:gridCol w="847835"/>
                <a:gridCol w="161946"/>
                <a:gridCol w="695416"/>
                <a:gridCol w="857362"/>
                <a:gridCol w="762099"/>
                <a:gridCol w="752573"/>
                <a:gridCol w="762099"/>
                <a:gridCol w="695416"/>
                <a:gridCol w="1419409"/>
              </a:tblGrid>
              <a:tr h="2427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стро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7" marR="6017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7" marR="6017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7" marR="6017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них, средств федерального бюджета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для одаренных детей на 200 мест, Приморский край, г. Владивосток, ул.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Артековская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000000000310X651405100091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1 100 000,00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526184"/>
              </p:ext>
            </p:extLst>
          </p:nvPr>
        </p:nvGraphicFramePr>
        <p:xfrm>
          <a:off x="438729" y="3635424"/>
          <a:ext cx="11583387" cy="1611706"/>
        </p:xfrm>
        <a:graphic>
          <a:graphicData uri="http://schemas.openxmlformats.org/drawingml/2006/table">
            <a:tbl>
              <a:tblPr/>
              <a:tblGrid>
                <a:gridCol w="1479864"/>
                <a:gridCol w="299997"/>
                <a:gridCol w="599989"/>
                <a:gridCol w="467974"/>
                <a:gridCol w="826663"/>
                <a:gridCol w="851547"/>
                <a:gridCol w="979612"/>
                <a:gridCol w="152420"/>
                <a:gridCol w="676363"/>
                <a:gridCol w="876414"/>
                <a:gridCol w="752573"/>
                <a:gridCol w="762099"/>
                <a:gridCol w="743047"/>
                <a:gridCol w="704942"/>
                <a:gridCol w="1409883"/>
              </a:tblGrid>
              <a:tr h="2507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6" marR="7696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6" marR="7696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6" marR="7696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них, средств федерального бюджета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для одаренных детей на 200 мест, Приморский край, г. Владивосток, ул.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Артековская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000000000310X651405100091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700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300 000,00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384455"/>
              </p:ext>
            </p:extLst>
          </p:nvPr>
        </p:nvGraphicFramePr>
        <p:xfrm>
          <a:off x="452023" y="5285260"/>
          <a:ext cx="11579620" cy="591338"/>
        </p:xfrm>
        <a:graphic>
          <a:graphicData uri="http://schemas.openxmlformats.org/drawingml/2006/table">
            <a:tbl>
              <a:tblPr/>
              <a:tblGrid>
                <a:gridCol w="1472278"/>
                <a:gridCol w="295313"/>
                <a:gridCol w="609679"/>
                <a:gridCol w="457260"/>
                <a:gridCol w="828783"/>
                <a:gridCol w="847835"/>
                <a:gridCol w="981203"/>
                <a:gridCol w="152420"/>
                <a:gridCol w="685889"/>
                <a:gridCol w="866888"/>
                <a:gridCol w="762099"/>
                <a:gridCol w="752573"/>
                <a:gridCol w="743047"/>
                <a:gridCol w="704942"/>
                <a:gridCol w="1419411"/>
              </a:tblGrid>
              <a:tr h="59133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Школа для одаренных детей на 200 мест, Приморский край, г. Владивосток, ул. </a:t>
                      </a:r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Артековская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300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000000000310X651405100091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1 100 000,00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>
          <a:xfrm>
            <a:off x="6117781" y="4702639"/>
            <a:ext cx="636324" cy="514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6117781" y="4714515"/>
            <a:ext cx="636324" cy="50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151804" y="5934075"/>
            <a:ext cx="4214206" cy="89720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Изменение этапа строительства объекта (например, закончено строительство и начаты мероприятия по государственной регистрации объекта)</a:t>
            </a:r>
            <a:r>
              <a:rPr lang="ru-RU" sz="1400" dirty="0">
                <a:latin typeface="Cambria" panose="02040503050406030204" pitchFamily="18" charset="0"/>
                <a:ea typeface="Calibri"/>
                <a:cs typeface="Times New Roman"/>
              </a:rPr>
              <a:t> 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42" name="AutoShape 9"/>
          <p:cNvSpPr>
            <a:spLocks noChangeArrowheads="1"/>
          </p:cNvSpPr>
          <p:nvPr/>
        </p:nvSpPr>
        <p:spPr bwMode="auto">
          <a:xfrm>
            <a:off x="4782659" y="5895975"/>
            <a:ext cx="6963196" cy="41812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предыдущему этапу подлежат заполнению все графы, в том числе фактические обороты по счету 106 11 000, за исключением граф 16, 20, 21, 22</a:t>
            </a: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4782659" y="6348727"/>
            <a:ext cx="6963196" cy="48069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 anchor="ctr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текущему этапу подлежат заполнению все графы, </a:t>
            </a:r>
            <a:r>
              <a:rPr lang="ru-RU" sz="1500" kern="0" dirty="0">
                <a:solidFill>
                  <a:schemeClr val="tx1"/>
                </a:solidFill>
                <a:latin typeface="Cambria" panose="02040503050406030204" pitchFamily="18" charset="0"/>
              </a:rPr>
              <a:t>в том числе фактические обороты по счету 106 11 000, за исключением</a:t>
            </a:r>
            <a:r>
              <a:rPr lang="ru-RU" sz="15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 графы 17</a:t>
            </a: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cxnSp>
        <p:nvCxnSpPr>
          <p:cNvPr id="44" name="Прямая со стрелкой 43"/>
          <p:cNvCxnSpPr>
            <a:stCxn id="41" idx="3"/>
            <a:endCxn id="42" idx="1"/>
          </p:cNvCxnSpPr>
          <p:nvPr/>
        </p:nvCxnSpPr>
        <p:spPr>
          <a:xfrm flipV="1">
            <a:off x="4366010" y="6105039"/>
            <a:ext cx="416649" cy="277640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41" idx="3"/>
            <a:endCxn id="43" idx="1"/>
          </p:cNvCxnSpPr>
          <p:nvPr/>
        </p:nvCxnSpPr>
        <p:spPr>
          <a:xfrm>
            <a:off x="4366010" y="6382680"/>
            <a:ext cx="416649" cy="206397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01287" y="1097868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2017 год</a:t>
            </a:r>
            <a:endParaRPr lang="ru-RU" b="1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1294410" y="3277589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0612231" y="4702638"/>
            <a:ext cx="1409884" cy="53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0612231" y="4695104"/>
            <a:ext cx="1409884" cy="541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830314" y="5314569"/>
            <a:ext cx="819257" cy="581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754104" y="5314569"/>
            <a:ext cx="895467" cy="550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9935869" y="4733926"/>
            <a:ext cx="676363" cy="50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9935871" y="4695103"/>
            <a:ext cx="676361" cy="522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9166178" y="4702638"/>
            <a:ext cx="769691" cy="53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H="1">
            <a:off x="9166178" y="4702639"/>
            <a:ext cx="769690" cy="514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4664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67913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7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3: </a:t>
            </a:r>
          </a:p>
          <a:p>
            <a:r>
              <a:rPr lang="ru-RU" dirty="0" smtClean="0"/>
              <a:t>В отчете за текущий год объект разделился  на несколько объектов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206406"/>
              </p:ext>
            </p:extLst>
          </p:nvPr>
        </p:nvGraphicFramePr>
        <p:xfrm>
          <a:off x="438728" y="1509735"/>
          <a:ext cx="11389094" cy="166257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100 км - 150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700 000,00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53669"/>
              </p:ext>
            </p:extLst>
          </p:nvPr>
        </p:nvGraphicFramePr>
        <p:xfrm>
          <a:off x="438728" y="3671048"/>
          <a:ext cx="11389094" cy="1662577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100 км - 120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1080000000000000000000000011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700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1 000 000,00 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344928"/>
              </p:ext>
            </p:extLst>
          </p:nvPr>
        </p:nvGraphicFramePr>
        <p:xfrm>
          <a:off x="438727" y="5411473"/>
          <a:ext cx="11389094" cy="570005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7000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100 км - 120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1080000000000000000000000011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41911" y="1157244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2017 год</a:t>
            </a:r>
            <a:endParaRPr lang="ru-RU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1294410" y="331321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  <p:sp>
        <p:nvSpPr>
          <p:cNvPr id="17" name="Выгнутая вправо стрелка 16"/>
          <p:cNvSpPr/>
          <p:nvPr/>
        </p:nvSpPr>
        <p:spPr>
          <a:xfrm rot="19453752">
            <a:off x="6064646" y="4552817"/>
            <a:ext cx="353769" cy="1981797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rot="18718363">
            <a:off x="6028517" y="4476412"/>
            <a:ext cx="369709" cy="1444765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830363"/>
              </p:ext>
            </p:extLst>
          </p:nvPr>
        </p:nvGraphicFramePr>
        <p:xfrm>
          <a:off x="433518" y="6002434"/>
          <a:ext cx="11389094" cy="570005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7000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Реконструкция автомобильной дороги М-56 "Лена" 121 км - 150 км, Республика Саха (Якутия)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1515912930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1080000000000000000000000031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1080000000000000000000000011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5 000 000,00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500 000,00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7112228" y="4910723"/>
            <a:ext cx="783774" cy="373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7112228" y="4922597"/>
            <a:ext cx="783774" cy="400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ыгнутая влево стрелка 22"/>
          <p:cNvSpPr/>
          <p:nvPr/>
        </p:nvSpPr>
        <p:spPr>
          <a:xfrm>
            <a:off x="4049487" y="2826327"/>
            <a:ext cx="629392" cy="24581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766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10989" y="6492876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8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210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4: </a:t>
            </a:r>
          </a:p>
          <a:p>
            <a:r>
              <a:rPr lang="ru-RU" dirty="0" smtClean="0"/>
              <a:t>Передача объекта незавершенного строительства в рамках внутриведомственных расчетов в течение отчетного финансового года 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258309"/>
              </p:ext>
            </p:extLst>
          </p:nvPr>
        </p:nvGraphicFramePr>
        <p:xfrm>
          <a:off x="616853" y="1474108"/>
          <a:ext cx="11389094" cy="1567361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4097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стро- 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908"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5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7703107663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968659"/>
              </p:ext>
            </p:extLst>
          </p:nvPr>
        </p:nvGraphicFramePr>
        <p:xfrm>
          <a:off x="557477" y="3915508"/>
          <a:ext cx="11389094" cy="573126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7312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7703107663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0000000000000000000000000000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Выгнутая вправо стрелка 31"/>
          <p:cNvSpPr/>
          <p:nvPr/>
        </p:nvSpPr>
        <p:spPr>
          <a:xfrm rot="19871509">
            <a:off x="6223419" y="2487761"/>
            <a:ext cx="591498" cy="2477675"/>
          </a:xfrm>
          <a:prstGeom prst="curvedLeftArrow">
            <a:avLst>
              <a:gd name="adj1" fmla="val 25000"/>
              <a:gd name="adj2" fmla="val 71864"/>
              <a:gd name="adj3" fmla="val 28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лево стрелка 33"/>
          <p:cNvSpPr/>
          <p:nvPr/>
        </p:nvSpPr>
        <p:spPr>
          <a:xfrm>
            <a:off x="4108858" y="2778827"/>
            <a:ext cx="748146" cy="165066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лево стрелка 34"/>
          <p:cNvSpPr/>
          <p:nvPr/>
        </p:nvSpPr>
        <p:spPr>
          <a:xfrm>
            <a:off x="59375" y="2778826"/>
            <a:ext cx="558141" cy="161504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57474" y="4488875"/>
          <a:ext cx="11389094" cy="581875"/>
        </p:xfrm>
        <a:graphic>
          <a:graphicData uri="http://schemas.openxmlformats.org/drawingml/2006/table">
            <a:tbl>
              <a:tblPr/>
              <a:tblGrid>
                <a:gridCol w="1686962"/>
                <a:gridCol w="356253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8187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9204508487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…</a:t>
                      </a:r>
                      <a:endParaRPr lang="ru-RU" sz="9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56000000000000000000000010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100,00 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Выгнутая влево стрелка 14"/>
          <p:cNvSpPr/>
          <p:nvPr/>
        </p:nvSpPr>
        <p:spPr>
          <a:xfrm>
            <a:off x="47503" y="2790701"/>
            <a:ext cx="593767" cy="207818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20198" y="3954473"/>
            <a:ext cx="819397" cy="52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220198" y="3942596"/>
            <a:ext cx="807526" cy="522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822648" y="3109649"/>
            <a:ext cx="3808725" cy="52420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Предыдущий балансодержатель объекта заполняет все графы, кроме графы 16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5237020" y="3131304"/>
            <a:ext cx="6341424" cy="5025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Текущий балансодержатель объекта заполняет все графы, кроме графы 17, при этом указывает в графе 7 предыдущий код объекта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41911" y="1102533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Отчет за 2017 год</a:t>
            </a:r>
            <a:endParaRPr lang="ru-RU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1306285" y="3598210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21848" y="6139527"/>
          <a:ext cx="11389094" cy="581875"/>
        </p:xfrm>
        <a:graphic>
          <a:graphicData uri="http://schemas.openxmlformats.org/drawingml/2006/table">
            <a:tbl>
              <a:tblPr/>
              <a:tblGrid>
                <a:gridCol w="1698830"/>
                <a:gridCol w="344385"/>
                <a:gridCol w="688769"/>
                <a:gridCol w="562215"/>
                <a:gridCol w="923983"/>
                <a:gridCol w="977547"/>
                <a:gridCol w="1017721"/>
                <a:gridCol w="391689"/>
                <a:gridCol w="910592"/>
                <a:gridCol w="1014372"/>
                <a:gridCol w="954113"/>
                <a:gridCol w="950765"/>
                <a:gridCol w="954113"/>
              </a:tblGrid>
              <a:tr h="58187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Физкультурно-оздоровительный комплекс по адресу: Московская область, г. Химки, ул. Библиотечная, д.7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</a:t>
                      </a: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9204508487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9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…</a:t>
                      </a:r>
                      <a:endParaRPr lang="ru-RU" sz="9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...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56000000000000000000000010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5600000000000000000000000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100,00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97" marR="7697" marT="7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Выгнутая влево стрелка 25"/>
          <p:cNvSpPr/>
          <p:nvPr/>
        </p:nvSpPr>
        <p:spPr>
          <a:xfrm>
            <a:off x="142504" y="4845133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4370119" y="4821383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>
            <a:off x="6816436" y="4833258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лево стрелка 29"/>
          <p:cNvSpPr/>
          <p:nvPr/>
        </p:nvSpPr>
        <p:spPr>
          <a:xfrm>
            <a:off x="7742711" y="4215740"/>
            <a:ext cx="415637" cy="230381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лево стрелка 30"/>
          <p:cNvSpPr/>
          <p:nvPr/>
        </p:nvSpPr>
        <p:spPr>
          <a:xfrm>
            <a:off x="9749642" y="4833258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лево стрелка 36"/>
          <p:cNvSpPr/>
          <p:nvPr/>
        </p:nvSpPr>
        <p:spPr>
          <a:xfrm>
            <a:off x="10723418" y="4857009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Выгнутая влево стрелка 37"/>
          <p:cNvSpPr/>
          <p:nvPr/>
        </p:nvSpPr>
        <p:spPr>
          <a:xfrm>
            <a:off x="2208809" y="4762007"/>
            <a:ext cx="415637" cy="17100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3776" y="5185733"/>
            <a:ext cx="10557163" cy="52629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400" kern="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При консолидации Сведений ф. 0503190 подлежат исключению в части взаимосвязанных показателей по операциям передачи (получения) объектов нефинансовых активов, отраженных в Справке ф. 0503125 по коду счета 0 304 04 000 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99406" y="5771377"/>
            <a:ext cx="46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Сводный отчет после консолидации:</a:t>
            </a:r>
            <a:endParaRPr lang="ru-RU" b="1" u="sng" dirty="0"/>
          </a:p>
        </p:txBody>
      </p:sp>
      <p:sp>
        <p:nvSpPr>
          <p:cNvPr id="39" name="Овальная выноска 38"/>
          <p:cNvSpPr/>
          <p:nvPr/>
        </p:nvSpPr>
        <p:spPr>
          <a:xfrm>
            <a:off x="1664899" y="2286247"/>
            <a:ext cx="1794294" cy="387943"/>
          </a:xfrm>
          <a:prstGeom prst="wedgeEllipseCallout">
            <a:avLst>
              <a:gd name="adj1" fmla="val 2828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№1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0" name="Овальная выноска 39"/>
          <p:cNvSpPr/>
          <p:nvPr/>
        </p:nvSpPr>
        <p:spPr>
          <a:xfrm>
            <a:off x="2921483" y="3749865"/>
            <a:ext cx="1794294" cy="387943"/>
          </a:xfrm>
          <a:prstGeom prst="wedgeEllipseCallout">
            <a:avLst>
              <a:gd name="adj1" fmla="val -3566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 1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1" name="Овальная выноска 40"/>
          <p:cNvSpPr/>
          <p:nvPr/>
        </p:nvSpPr>
        <p:spPr>
          <a:xfrm>
            <a:off x="2930109" y="4232943"/>
            <a:ext cx="1831673" cy="387943"/>
          </a:xfrm>
          <a:prstGeom prst="wedgeEllipseCallout">
            <a:avLst>
              <a:gd name="adj1" fmla="val -35661"/>
              <a:gd name="adj2" fmla="val 64263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 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2" name="Овальная выноска 41"/>
          <p:cNvSpPr/>
          <p:nvPr/>
        </p:nvSpPr>
        <p:spPr>
          <a:xfrm>
            <a:off x="3025000" y="6070369"/>
            <a:ext cx="1831673" cy="387943"/>
          </a:xfrm>
          <a:prstGeom prst="wedgeEllipseCallout">
            <a:avLst>
              <a:gd name="adj1" fmla="val -44138"/>
              <a:gd name="adj2" fmla="val 75381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Балансодержатель № 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43" name="Выгнутая влево стрелка 42"/>
          <p:cNvSpPr/>
          <p:nvPr/>
        </p:nvSpPr>
        <p:spPr>
          <a:xfrm>
            <a:off x="8845638" y="4833258"/>
            <a:ext cx="415637" cy="173259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15" grpId="0" animBg="1"/>
      <p:bldP spid="21" grpId="0" animBg="1"/>
      <p:bldP spid="22" grpId="0" animBg="1"/>
      <p:bldP spid="19" grpId="0"/>
      <p:bldP spid="26" grpId="0" animBg="1"/>
      <p:bldP spid="28" grpId="0" animBg="1"/>
      <p:bldP spid="29" grpId="0" animBg="1"/>
      <p:bldP spid="30" grpId="0" animBg="1"/>
      <p:bldP spid="31" grpId="0" animBg="1"/>
      <p:bldP spid="37" grpId="0" animBg="1"/>
      <p:bldP spid="38" grpId="0" animBg="1"/>
      <p:bldP spid="20" grpId="0" animBg="1"/>
      <p:bldP spid="25" grpId="0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175363" y="6492875"/>
            <a:ext cx="2743199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9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1701" y="115883"/>
            <a:ext cx="7832486" cy="89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lvl="0" algn="r" eaLnBrk="0" hangingPunct="0">
              <a:lnSpc>
                <a:spcPct val="90000"/>
              </a:lnSpc>
              <a:defRPr sz="22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 smtClean="0"/>
              <a:t>Пример 5: </a:t>
            </a:r>
          </a:p>
          <a:p>
            <a:r>
              <a:rPr lang="ru-RU" dirty="0" smtClean="0"/>
              <a:t>Объект незавершенного строительства появился в текущем году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265716" y="5949521"/>
            <a:ext cx="6258296" cy="724392"/>
            <a:chOff x="4049120" y="904918"/>
            <a:chExt cx="4183838" cy="2243667"/>
          </a:xfrm>
          <a:scene3d>
            <a:camera prst="orthographicFront"/>
            <a:lightRig rig="flat" dir="t"/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4049120" y="939974"/>
              <a:ext cx="4183838" cy="2208611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5206173"/>
                <a:satOff val="-29601"/>
                <a:lumOff val="9510"/>
                <a:alphaOff val="0"/>
              </a:schemeClr>
            </a:fillRef>
            <a:effectRef idx="2">
              <a:schemeClr val="accent4">
                <a:hueOff val="5206173"/>
                <a:satOff val="-29601"/>
                <a:lumOff val="951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049120" y="904918"/>
              <a:ext cx="4183838" cy="22436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algn="ctr">
                <a:lnSpc>
                  <a:spcPts val="1800"/>
                </a:lnSpc>
                <a:spcAft>
                  <a:spcPts val="0"/>
                </a:spcAft>
              </a:pPr>
              <a:r>
                <a:rPr lang="ru-RU" sz="1600" kern="0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Подлежат заполнению графы с 1 по 22, за исключением графы 17 (остаток на начало года) </a:t>
              </a:r>
              <a:endParaRPr lang="ru-RU" sz="1600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1250" y="2357607"/>
          <a:ext cx="12013868" cy="2677532"/>
        </p:xfrm>
        <a:graphic>
          <a:graphicData uri="http://schemas.openxmlformats.org/drawingml/2006/table">
            <a:tbl>
              <a:tblPr/>
              <a:tblGrid>
                <a:gridCol w="1436916"/>
                <a:gridCol w="415637"/>
                <a:gridCol w="712519"/>
                <a:gridCol w="522514"/>
                <a:gridCol w="878774"/>
                <a:gridCol w="1187533"/>
                <a:gridCol w="1059743"/>
                <a:gridCol w="250549"/>
                <a:gridCol w="776705"/>
                <a:gridCol w="789232"/>
                <a:gridCol w="876925"/>
                <a:gridCol w="764177"/>
                <a:gridCol w="626374"/>
                <a:gridCol w="716095"/>
                <a:gridCol w="1000175"/>
              </a:tblGrid>
              <a:tr h="39807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показателя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стро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ИНН учреждения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Кадастровый номер объекта недвижимости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Учетный номер объекта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Сметная стоимость на отчетную дату, руб.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реализацию инвестиционного проекта по данным бухгалтерского учета, </a:t>
                      </a:r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руб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2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фактические (по счету 010611000)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кассовые расходы с начала реализации инвестиционного проекта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2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отчетную дату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 поступления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начало года 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 конец года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 них, средств федерального бюджета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018" marR="6018" marT="60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47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Научно-техническая библиотека, Саратовская область, г.Саратов, ул.Политехническая,77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…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...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075000000000310X651405100091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0000000000000000000000000000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000 000,00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000,00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900 000,00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900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7303324" y="4405745"/>
            <a:ext cx="819397" cy="570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7338954" y="4417619"/>
            <a:ext cx="748143" cy="558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9382" y="5035137"/>
          <a:ext cx="12013868" cy="653143"/>
        </p:xfrm>
        <a:graphic>
          <a:graphicData uri="http://schemas.openxmlformats.org/drawingml/2006/table">
            <a:tbl>
              <a:tblPr/>
              <a:tblGrid>
                <a:gridCol w="1448785"/>
                <a:gridCol w="415636"/>
                <a:gridCol w="700644"/>
                <a:gridCol w="546265"/>
                <a:gridCol w="878774"/>
                <a:gridCol w="1175657"/>
                <a:gridCol w="1045028"/>
                <a:gridCol w="253396"/>
                <a:gridCol w="776705"/>
                <a:gridCol w="789232"/>
                <a:gridCol w="876925"/>
                <a:gridCol w="764177"/>
                <a:gridCol w="626374"/>
                <a:gridCol w="736590"/>
                <a:gridCol w="979680"/>
              </a:tblGrid>
              <a:tr h="65314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Научно-техническая библиотека, Саратовская область, г.Саратов, ул.Политехническая,77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0000000000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…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...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075000000000310X651405100091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0000000000000000000000000000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000,00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000,00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000,00 </a:t>
                      </a: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550 000,00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018" marR="6018" marT="601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7325096" y="5068783"/>
            <a:ext cx="726374" cy="560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7325099" y="5092532"/>
            <a:ext cx="748143" cy="558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94410" y="1876301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Отчет за </a:t>
            </a:r>
            <a:r>
              <a:rPr lang="ru-RU" b="1" u="sng" dirty="0" smtClean="0"/>
              <a:t>2018 </a:t>
            </a:r>
            <a:r>
              <a:rPr lang="ru-RU" b="1" u="sng" dirty="0"/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459510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34764</TotalTime>
  <Words>3433</Words>
  <Application>Microsoft Office PowerPoint</Application>
  <PresentationFormat>Произвольный</PresentationFormat>
  <Paragraphs>1874</Paragraphs>
  <Slides>18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Пчелинцев Анатолий Владимирович</cp:lastModifiedBy>
  <cp:revision>1239</cp:revision>
  <cp:lastPrinted>2019-01-21T13:22:40Z</cp:lastPrinted>
  <dcterms:created xsi:type="dcterms:W3CDTF">2015-03-03T16:27:21Z</dcterms:created>
  <dcterms:modified xsi:type="dcterms:W3CDTF">2019-01-31T16:11:54Z</dcterms:modified>
</cp:coreProperties>
</file>