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2"/>
  </p:notesMasterIdLst>
  <p:handoutMasterIdLst>
    <p:handoutMasterId r:id="rId33"/>
  </p:handoutMasterIdLst>
  <p:sldIdLst>
    <p:sldId id="262" r:id="rId2"/>
    <p:sldId id="406" r:id="rId3"/>
    <p:sldId id="411" r:id="rId4"/>
    <p:sldId id="400" r:id="rId5"/>
    <p:sldId id="310" r:id="rId6"/>
    <p:sldId id="264" r:id="rId7"/>
    <p:sldId id="421" r:id="rId8"/>
    <p:sldId id="423" r:id="rId9"/>
    <p:sldId id="424" r:id="rId10"/>
    <p:sldId id="398" r:id="rId11"/>
    <p:sldId id="353" r:id="rId12"/>
    <p:sldId id="414" r:id="rId13"/>
    <p:sldId id="363" r:id="rId14"/>
    <p:sldId id="412" r:id="rId15"/>
    <p:sldId id="413" r:id="rId16"/>
    <p:sldId id="416" r:id="rId17"/>
    <p:sldId id="425" r:id="rId18"/>
    <p:sldId id="401" r:id="rId19"/>
    <p:sldId id="402" r:id="rId20"/>
    <p:sldId id="403" r:id="rId21"/>
    <p:sldId id="407" r:id="rId22"/>
    <p:sldId id="419" r:id="rId23"/>
    <p:sldId id="417" r:id="rId24"/>
    <p:sldId id="418" r:id="rId25"/>
    <p:sldId id="422" r:id="rId26"/>
    <p:sldId id="427" r:id="rId27"/>
    <p:sldId id="431" r:id="rId28"/>
    <p:sldId id="379" r:id="rId29"/>
    <p:sldId id="428" r:id="rId30"/>
    <p:sldId id="429" r:id="rId31"/>
  </p:sldIdLst>
  <p:sldSz cx="9144000" cy="6858000" type="screen4x3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7830" autoAdjust="0"/>
  </p:normalViewPr>
  <p:slideViewPr>
    <p:cSldViewPr>
      <p:cViewPr varScale="1">
        <p:scale>
          <a:sx n="72" d="100"/>
          <a:sy n="72" d="100"/>
        </p:scale>
        <p:origin x="60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142"/>
    </p:cViewPr>
  </p:outlineViewPr>
  <p:notesTextViewPr>
    <p:cViewPr>
      <p:scale>
        <a:sx n="200" d="100"/>
        <a:sy n="2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86A99E-A142-4FC9-9DB4-886F8BF2AB23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56324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1696" y="6456324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589E78-1048-4EF3-A2E2-404EDC9FC9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492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CD3626-454C-491C-8884-EF50C5B6844E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2799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306B76-4806-4DD3-9E24-64731F0CC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610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263900" y="509588"/>
            <a:ext cx="3398838" cy="25495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smtClean="0">
              <a:sym typeface="Wingdings" pitchFamily="2" charset="2"/>
            </a:endParaRPr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01BAD23A-1669-4A89-A928-C31A9ACD6563}" type="slidenum">
              <a:rPr lang="ru-RU" altLang="ru-RU">
                <a:solidFill>
                  <a:prstClr val="black"/>
                </a:solidFill>
              </a:rPr>
              <a:pPr/>
              <a:t>1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6762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306B76-4806-4DD3-9E24-64731F0CC2B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1677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Почему к</a:t>
            </a:r>
            <a:r>
              <a:rPr lang="ru-RU" baseline="0" dirty="0" smtClean="0"/>
              <a:t> нам обращаются  уже сейчас?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306B76-4806-4DD3-9E24-64731F0CC2B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909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smtClean="0">
              <a:sym typeface="Wingdings" pitchFamily="2" charset="2"/>
            </a:endParaRPr>
          </a:p>
        </p:txBody>
      </p:sp>
      <p:sp>
        <p:nvSpPr>
          <p:cNvPr id="17412" name="Номер слайда 3"/>
          <p:cNvSpPr txBox="1">
            <a:spLocks noGrp="1"/>
          </p:cNvSpPr>
          <p:nvPr/>
        </p:nvSpPr>
        <p:spPr bwMode="auto">
          <a:xfrm>
            <a:off x="5621696" y="6456324"/>
            <a:ext cx="4302625" cy="340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fld id="{018AA603-6B77-42F6-80EF-BFE1CE8690FC}" type="slidenum">
              <a:rPr lang="ru-RU" altLang="ru-RU" sz="1200"/>
              <a:pPr algn="r" eaLnBrk="1" hangingPunct="1"/>
              <a:t>5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17149545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306B76-4806-4DD3-9E24-64731F0CC2B3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5156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26324320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2632432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2D9C1-8AE1-4FD3-BF35-4A89C645B4FE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71E76-856C-418C-98AB-38F4FC9DF67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75648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45C5A-D394-4D66-9AA9-474D2E34C4A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2B243-795C-4E86-B59A-570318917A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09407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C1C62-3C5E-4968-B74E-8FCBED70336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68942-58D4-4E14-A43C-3CCF2277AA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95390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88934-3C39-4FF8-8EE7-6FA8097D4D7C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A0911-1C00-45B3-AA24-6B171B98EF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84890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27BDE-0435-4EB7-A3ED-5E1A08E8C2D8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2E1AD-5946-42D4-BB08-E6F508FF950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18953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545B7-6D54-46B9-AC73-EAB685E6073E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7AE31-ABD2-4F2D-933F-3006D15014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04647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4672D-AFA6-460F-9644-5412B4DA786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7E098-E30E-4620-996F-444E55E298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79870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B4E65-60AE-4FB8-AE63-14660242D53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BF848-0A4D-4EFA-89BE-B64670DDDA5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6259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2C46D-2BE9-48F2-8DE0-9D2A1613048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27FC7-9221-4C63-AD2E-45B94A64E8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1673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5A562-BBBA-4FC3-A6FF-3292B18D5B9E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3342B-2E3D-4165-8C94-238086F718F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16298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202B4-7CAD-4780-B60E-A2532666831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6D57C-2945-4734-BFB4-08D593BA9A6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11827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BFF7A48-B4B8-4D76-8857-ADD032E1D26C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21.01.2019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11105C-7F9A-468F-9B6B-5BBAED382E72}" type="slidenum">
              <a:rPr lang="ru-RU" alt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6991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683568" y="836712"/>
            <a:ext cx="7776864" cy="4248472"/>
          </a:xfrm>
        </p:spPr>
        <p:txBody>
          <a:bodyPr/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Особенности составления и представления отдельных форм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бюджетной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бухгалтерской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отчетности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за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2018 год</a:t>
            </a:r>
            <a:b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ru-RU" sz="2400" b="1" dirty="0" smtClean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2" name="Заголовок 1"/>
          <p:cNvSpPr txBox="1">
            <a:spLocks/>
          </p:cNvSpPr>
          <p:nvPr/>
        </p:nvSpPr>
        <p:spPr bwMode="auto">
          <a:xfrm>
            <a:off x="4572000" y="5372100"/>
            <a:ext cx="4296967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400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Кривенец Анна Николаевна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400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22.01.2019</a:t>
            </a:r>
          </a:p>
        </p:txBody>
      </p:sp>
    </p:spTree>
    <p:extLst>
      <p:ext uri="{BB962C8B-B14F-4D97-AF65-F5344CB8AC3E}">
        <p14:creationId xmlns:p14="http://schemas.microsoft.com/office/powerpoint/2010/main" val="142280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D0D21F22-FAD2-4CC9-85B4-2C4BE5DA06A6}" type="slidenum">
              <a:rPr lang="ru-RU" altLang="ru-RU" sz="120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10</a:t>
            </a:fld>
            <a:endParaRPr lang="ru-RU" altLang="ru-RU" sz="1200">
              <a:solidFill>
                <a:srgbClr val="898989"/>
              </a:solidFill>
            </a:endParaRPr>
          </a:p>
        </p:txBody>
      </p:sp>
      <p:sp>
        <p:nvSpPr>
          <p:cNvPr id="3" name="Прямоугольник 7"/>
          <p:cNvSpPr>
            <a:spLocks noChangeArrowheads="1"/>
          </p:cNvSpPr>
          <p:nvPr/>
        </p:nvSpPr>
        <p:spPr bwMode="auto">
          <a:xfrm>
            <a:off x="4124325" y="115889"/>
            <a:ext cx="4019550" cy="708025"/>
          </a:xfrm>
          <a:prstGeom prst="rect">
            <a:avLst/>
          </a:prstGeom>
          <a:extLst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Arial"/>
              </a:rPr>
              <a:t>Сверка показателей остатков</a:t>
            </a:r>
          </a:p>
          <a:p>
            <a:pPr algn="just">
              <a:defRPr/>
            </a:pP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Arial"/>
              </a:rPr>
              <a:t> </a:t>
            </a:r>
            <a:r>
              <a:rPr lang="ru-RU" altLang="ru-RU" sz="2000" b="1" dirty="0" smtClean="0">
                <a:solidFill>
                  <a:schemeClr val="bg2">
                    <a:lumMod val="25000"/>
                  </a:schemeClr>
                </a:solidFill>
                <a:latin typeface="Arial"/>
              </a:rPr>
              <a:t>Балансов </a:t>
            </a: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Arial"/>
              </a:rPr>
              <a:t>за 2017 и 2018 год</a:t>
            </a:r>
          </a:p>
        </p:txBody>
      </p:sp>
      <p:sp>
        <p:nvSpPr>
          <p:cNvPr id="17412" name="TextBox 8"/>
          <p:cNvSpPr txBox="1">
            <a:spLocks noChangeArrowheads="1"/>
          </p:cNvSpPr>
          <p:nvPr/>
        </p:nvSpPr>
        <p:spPr bwMode="auto">
          <a:xfrm>
            <a:off x="1115616" y="1002214"/>
            <a:ext cx="300870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600" b="1" dirty="0"/>
              <a:t>Баланс за 2017 </a:t>
            </a:r>
            <a:r>
              <a:rPr lang="ru-RU" altLang="ru-RU" sz="1600" b="1" dirty="0" smtClean="0"/>
              <a:t>год (исходящий</a:t>
            </a:r>
            <a:r>
              <a:rPr lang="ru-RU" altLang="ru-RU" sz="1600" dirty="0"/>
              <a:t>)</a:t>
            </a:r>
          </a:p>
        </p:txBody>
      </p:sp>
      <p:sp>
        <p:nvSpPr>
          <p:cNvPr id="17413" name="TextBox 12"/>
          <p:cNvSpPr txBox="1">
            <a:spLocks noChangeArrowheads="1"/>
          </p:cNvSpPr>
          <p:nvPr/>
        </p:nvSpPr>
        <p:spPr bwMode="auto">
          <a:xfrm>
            <a:off x="4980772" y="980728"/>
            <a:ext cx="369568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600" b="1" dirty="0"/>
              <a:t>Баланс за 2018 </a:t>
            </a:r>
            <a:r>
              <a:rPr lang="ru-RU" altLang="ru-RU" sz="1600" b="1" dirty="0" smtClean="0"/>
              <a:t>год (входящий</a:t>
            </a:r>
            <a:r>
              <a:rPr lang="ru-RU" altLang="ru-RU" sz="1600" b="1" dirty="0"/>
              <a:t>)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583749"/>
              </p:ext>
            </p:extLst>
          </p:nvPr>
        </p:nvGraphicFramePr>
        <p:xfrm>
          <a:off x="107504" y="1319282"/>
          <a:ext cx="4729252" cy="4541107"/>
        </p:xfrm>
        <a:graphic>
          <a:graphicData uri="http://schemas.openxmlformats.org/drawingml/2006/table">
            <a:tbl>
              <a:tblPr/>
              <a:tblGrid>
                <a:gridCol w="4351413"/>
                <a:gridCol w="377839"/>
              </a:tblGrid>
              <a:tr h="1913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Расчеты по принятым обязательствам (030200000)</a:t>
                      </a:r>
                    </a:p>
                  </a:txBody>
                  <a:tcPr marL="6317" marR="6317" marT="842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490</a:t>
                      </a:r>
                    </a:p>
                  </a:txBody>
                  <a:tcPr marL="6317" marR="6317" marT="84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3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Расчеты по платежам в бюджеты (030300000)</a:t>
                      </a:r>
                    </a:p>
                  </a:txBody>
                  <a:tcPr marL="6317" marR="6317" marT="842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510</a:t>
                      </a:r>
                    </a:p>
                  </a:txBody>
                  <a:tcPr marL="6317" marR="6317" marT="84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1325">
                <a:tc>
                  <a:txBody>
                    <a:bodyPr/>
                    <a:lstStyle/>
                    <a:p>
                      <a:pPr lvl="0" algn="l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из них:</a:t>
                      </a:r>
                    </a:p>
                  </a:txBody>
                  <a:tcPr marL="170567" marR="6317" marT="842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17" marR="6317" marT="84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1325">
                <a:tc>
                  <a:txBody>
                    <a:bodyPr/>
                    <a:lstStyle/>
                    <a:p>
                      <a:pPr lvl="1" algn="l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расчеты по налогу на доходы физических лиц (030301000)</a:t>
                      </a:r>
                    </a:p>
                  </a:txBody>
                  <a:tcPr marL="56855" marR="6317" marT="842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511</a:t>
                      </a:r>
                    </a:p>
                  </a:txBody>
                  <a:tcPr marL="6317" marR="6317" marT="84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228">
                <a:tc>
                  <a:txBody>
                    <a:bodyPr/>
                    <a:lstStyle/>
                    <a:p>
                      <a:pPr lvl="1" algn="l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расчеты по страховым  взносам на обязательное социальное страхование   (030302000, 030306000)</a:t>
                      </a:r>
                    </a:p>
                  </a:txBody>
                  <a:tcPr marL="56855" marR="6317" marT="842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512</a:t>
                      </a:r>
                    </a:p>
                  </a:txBody>
                  <a:tcPr marL="6317" marR="6317" marT="84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325">
                <a:tc>
                  <a:txBody>
                    <a:bodyPr/>
                    <a:lstStyle/>
                    <a:p>
                      <a:pPr lvl="1" algn="l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расчеты по налогу на прибыль организаций (030303000)</a:t>
                      </a:r>
                    </a:p>
                  </a:txBody>
                  <a:tcPr marL="56855" marR="6317" marT="842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513</a:t>
                      </a:r>
                    </a:p>
                  </a:txBody>
                  <a:tcPr marL="6317" marR="6317" marT="84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325">
                <a:tc>
                  <a:txBody>
                    <a:bodyPr/>
                    <a:lstStyle/>
                    <a:p>
                      <a:pPr lvl="1" algn="l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расчеты по налогу на добавленную стоимость (030304000)</a:t>
                      </a:r>
                    </a:p>
                  </a:txBody>
                  <a:tcPr marL="56855" marR="6317" marT="842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514</a:t>
                      </a:r>
                    </a:p>
                  </a:txBody>
                  <a:tcPr marL="6317" marR="6317" marT="84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325">
                <a:tc>
                  <a:txBody>
                    <a:bodyPr/>
                    <a:lstStyle/>
                    <a:p>
                      <a:pPr lvl="1" algn="l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расчеты по иным платежам в бюджет (030305000, 030312000, 030313000)</a:t>
                      </a:r>
                    </a:p>
                  </a:txBody>
                  <a:tcPr marL="56855" marR="6317" marT="842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515</a:t>
                      </a:r>
                    </a:p>
                  </a:txBody>
                  <a:tcPr marL="6317" marR="6317" marT="84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228">
                <a:tc>
                  <a:txBody>
                    <a:bodyPr/>
                    <a:lstStyle/>
                    <a:p>
                      <a:pPr lvl="1" algn="l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расчеты по страховым   взносам на медицинское и пенсионное страхование (030307000, 030308000, 030309000, 030310000,  030311000)</a:t>
                      </a:r>
                    </a:p>
                  </a:txBody>
                  <a:tcPr marL="56855" marR="6317" marT="842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516</a:t>
                      </a:r>
                    </a:p>
                  </a:txBody>
                  <a:tcPr marL="6317" marR="6317" marT="84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3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Прочие расчеты с кредиторами (030400000)</a:t>
                      </a:r>
                    </a:p>
                  </a:txBody>
                  <a:tcPr marL="6317" marR="6317" marT="842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530</a:t>
                      </a:r>
                    </a:p>
                  </a:txBody>
                  <a:tcPr marL="6317" marR="6317" marT="84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3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из них:</a:t>
                      </a:r>
                    </a:p>
                  </a:txBody>
                  <a:tcPr marL="170567" marR="6317" marT="842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17" marR="6317" marT="84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74228">
                <a:tc>
                  <a:txBody>
                    <a:bodyPr/>
                    <a:lstStyle/>
                    <a:p>
                      <a:pPr lvl="1" algn="l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расчеты по средствам, полученным во временное распоряжение (030401000)</a:t>
                      </a:r>
                    </a:p>
                  </a:txBody>
                  <a:tcPr marL="56855" marR="6317" marT="842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531</a:t>
                      </a:r>
                    </a:p>
                  </a:txBody>
                  <a:tcPr marL="6317" marR="6317" marT="84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325">
                <a:tc>
                  <a:txBody>
                    <a:bodyPr/>
                    <a:lstStyle/>
                    <a:p>
                      <a:pPr lvl="1" algn="l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расчеты с депонентами (030402000)</a:t>
                      </a:r>
                    </a:p>
                  </a:txBody>
                  <a:tcPr marL="56855" marR="6317" marT="842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532</a:t>
                      </a:r>
                    </a:p>
                  </a:txBody>
                  <a:tcPr marL="6317" marR="6317" marT="84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325">
                <a:tc>
                  <a:txBody>
                    <a:bodyPr/>
                    <a:lstStyle/>
                    <a:p>
                      <a:pPr lvl="1" algn="l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расчеты по удержаниям из выплат по оплате труда (030403000)</a:t>
                      </a:r>
                    </a:p>
                  </a:txBody>
                  <a:tcPr marL="56855" marR="6317" marT="842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533</a:t>
                      </a:r>
                    </a:p>
                  </a:txBody>
                  <a:tcPr marL="6317" marR="6317" marT="84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325">
                <a:tc>
                  <a:txBody>
                    <a:bodyPr/>
                    <a:lstStyle/>
                    <a:p>
                      <a:pPr lvl="1" algn="l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внутриведомственные расчеты (030404000)</a:t>
                      </a:r>
                    </a:p>
                  </a:txBody>
                  <a:tcPr marL="56855" marR="6317" marT="842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534</a:t>
                      </a:r>
                    </a:p>
                  </a:txBody>
                  <a:tcPr marL="6317" marR="6317" marT="84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3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Расчеты с подотчетными лицами (020800000)</a:t>
                      </a:r>
                    </a:p>
                  </a:txBody>
                  <a:tcPr marL="6317" marR="6317" marT="842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570</a:t>
                      </a:r>
                    </a:p>
                  </a:txBody>
                  <a:tcPr marL="6317" marR="6317" marT="84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3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Расчеты по доходам (020500000)</a:t>
                      </a:r>
                    </a:p>
                  </a:txBody>
                  <a:tcPr marL="6317" marR="6317" marT="842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580</a:t>
                      </a:r>
                    </a:p>
                  </a:txBody>
                  <a:tcPr marL="6317" marR="6317" marT="84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913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Расчеты по ущербу и иным доходам (020900000)</a:t>
                      </a:r>
                    </a:p>
                  </a:txBody>
                  <a:tcPr marL="6317" marR="6317" marT="842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590</a:t>
                      </a:r>
                    </a:p>
                  </a:txBody>
                  <a:tcPr marL="6317" marR="6317" marT="84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0243941"/>
              </p:ext>
            </p:extLst>
          </p:nvPr>
        </p:nvGraphicFramePr>
        <p:xfrm>
          <a:off x="5169024" y="1351045"/>
          <a:ext cx="3723456" cy="4208494"/>
        </p:xfrm>
        <a:graphic>
          <a:graphicData uri="http://schemas.openxmlformats.org/drawingml/2006/table">
            <a:tbl>
              <a:tblPr/>
              <a:tblGrid>
                <a:gridCol w="3446047"/>
                <a:gridCol w="277409"/>
              </a:tblGrid>
              <a:tr h="4109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Кредиторская задолженность по выплатам (030200000, 020800000, 030402000, 030403000), всего</a:t>
                      </a:r>
                    </a:p>
                  </a:txBody>
                  <a:tcPr marL="7144" marR="7144" marT="952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410</a:t>
                      </a:r>
                    </a:p>
                  </a:txBody>
                  <a:tcPr marL="7144" marR="7144" marT="952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9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    из них: </a:t>
                      </a:r>
                      <a:b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    долгосрочная</a:t>
                      </a:r>
                    </a:p>
                  </a:txBody>
                  <a:tcPr marL="85725" marR="7144" marT="952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411</a:t>
                      </a:r>
                    </a:p>
                  </a:txBody>
                  <a:tcPr marL="7144" marR="7144" marT="952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3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Расчеты по платежам в бюджеты (030300000)</a:t>
                      </a:r>
                    </a:p>
                  </a:txBody>
                  <a:tcPr marL="7144" marR="7144" marT="952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420</a:t>
                      </a:r>
                    </a:p>
                  </a:txBody>
                  <a:tcPr marL="7144" marR="7144" marT="952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1068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Иные расчеты, всего</a:t>
                      </a:r>
                    </a:p>
                  </a:txBody>
                  <a:tcPr marL="7144" marR="7144" marT="952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430</a:t>
                      </a:r>
                    </a:p>
                  </a:txBody>
                  <a:tcPr marL="7144" marR="7144" marT="952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120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   в том числе: </a:t>
                      </a:r>
                      <a:b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   расчеты по средствам, полученным во </a:t>
                      </a:r>
                      <a:b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   временное распоряжение (030401000)</a:t>
                      </a:r>
                    </a:p>
                  </a:txBody>
                  <a:tcPr marL="85725" marR="7144" marT="952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431</a:t>
                      </a:r>
                    </a:p>
                  </a:txBody>
                  <a:tcPr marL="7144" marR="7144" marT="952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89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    внутриведомственные расчеты (030404000)</a:t>
                      </a:r>
                    </a:p>
                  </a:txBody>
                  <a:tcPr marL="85725" marR="7144" marT="952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432</a:t>
                      </a:r>
                    </a:p>
                  </a:txBody>
                  <a:tcPr marL="7144" marR="7144" marT="952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89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    расчеты с прочими кредиторами (030406000)</a:t>
                      </a:r>
                    </a:p>
                  </a:txBody>
                  <a:tcPr marL="85725" marR="7144" marT="952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433</a:t>
                      </a:r>
                    </a:p>
                  </a:txBody>
                  <a:tcPr marL="7144" marR="7144" marT="952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89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    расчеты по налоговым вычетам по НДС (021010000)</a:t>
                      </a:r>
                    </a:p>
                  </a:txBody>
                  <a:tcPr marL="85725" marR="7144" marT="952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434</a:t>
                      </a:r>
                    </a:p>
                  </a:txBody>
                  <a:tcPr marL="7144" marR="7144" marT="952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9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Кредиторская задолженность по доходам </a:t>
                      </a:r>
                      <a:b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(020500000, 020900000), всего</a:t>
                      </a:r>
                    </a:p>
                  </a:txBody>
                  <a:tcPr marL="7144" marR="7144" marT="952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470</a:t>
                      </a:r>
                    </a:p>
                  </a:txBody>
                  <a:tcPr marL="7144" marR="7144" marT="952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109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    из них: </a:t>
                      </a:r>
                      <a:b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    долгосрочная</a:t>
                      </a:r>
                    </a:p>
                  </a:txBody>
                  <a:tcPr marL="85725" marR="7144" marT="952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471</a:t>
                      </a:r>
                    </a:p>
                  </a:txBody>
                  <a:tcPr marL="7144" marR="7144" marT="952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Доходы будущих периодов (040140000)</a:t>
                      </a:r>
                    </a:p>
                  </a:txBody>
                  <a:tcPr marL="7144" marR="7144" marT="952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510</a:t>
                      </a:r>
                    </a:p>
                  </a:txBody>
                  <a:tcPr marL="7144" marR="7144" marT="952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0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Резервы предстоящих расходов (040160000)</a:t>
                      </a:r>
                    </a:p>
                  </a:txBody>
                  <a:tcPr marL="7144" marR="7144" marT="9522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520</a:t>
                      </a:r>
                    </a:p>
                  </a:txBody>
                  <a:tcPr marL="7144" marR="7144" marT="952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cxnSp>
        <p:nvCxnSpPr>
          <p:cNvPr id="5" name="Соединительная линия уступом 4"/>
          <p:cNvCxnSpPr/>
          <p:nvPr/>
        </p:nvCxnSpPr>
        <p:spPr>
          <a:xfrm>
            <a:off x="3659172" y="1628800"/>
            <a:ext cx="1488892" cy="792088"/>
          </a:xfrm>
          <a:prstGeom prst="bentConnector3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Соединительная линия уступом 7"/>
          <p:cNvCxnSpPr/>
          <p:nvPr/>
        </p:nvCxnSpPr>
        <p:spPr>
          <a:xfrm flipV="1">
            <a:off x="3011100" y="4293097"/>
            <a:ext cx="2064956" cy="1332308"/>
          </a:xfrm>
          <a:prstGeom prst="bentConnector3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043578" y="5481389"/>
            <a:ext cx="0" cy="2880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587164" y="5769421"/>
            <a:ext cx="45641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0912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traight Connector 16"/>
          <p:cNvCxnSpPr/>
          <p:nvPr/>
        </p:nvCxnSpPr>
        <p:spPr>
          <a:xfrm>
            <a:off x="8512175" y="265113"/>
            <a:ext cx="0" cy="227012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748" name="Title 1"/>
          <p:cNvSpPr txBox="1">
            <a:spLocks/>
          </p:cNvSpPr>
          <p:nvPr/>
        </p:nvSpPr>
        <p:spPr bwMode="auto">
          <a:xfrm>
            <a:off x="1077267" y="260648"/>
            <a:ext cx="8823325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ts val="1500"/>
              </a:spcBef>
            </a:pPr>
            <a: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Сведения об изменении </a:t>
            </a:r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остатков </a:t>
            </a:r>
            <a:b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валюты </a:t>
            </a:r>
            <a: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баланса </a:t>
            </a:r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ф. 0503173 </a:t>
            </a:r>
            <a:endParaRPr lang="ru-RU" alt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2345947"/>
              </p:ext>
            </p:extLst>
          </p:nvPr>
        </p:nvGraphicFramePr>
        <p:xfrm>
          <a:off x="395536" y="1484784"/>
          <a:ext cx="8496945" cy="4719089"/>
        </p:xfrm>
        <a:graphic>
          <a:graphicData uri="http://schemas.openxmlformats.org/drawingml/2006/table">
            <a:tbl>
              <a:tblPr/>
              <a:tblGrid>
                <a:gridCol w="3895818"/>
                <a:gridCol w="352654"/>
                <a:gridCol w="1249547"/>
                <a:gridCol w="499821"/>
                <a:gridCol w="499821"/>
                <a:gridCol w="499821"/>
                <a:gridCol w="499821"/>
                <a:gridCol w="499821"/>
                <a:gridCol w="499821"/>
              </a:tblGrid>
              <a:tr h="18642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А К Т И В</a:t>
                      </a:r>
                    </a:p>
                  </a:txBody>
                  <a:tcPr marL="7330" marR="7330" marT="733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Код строки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Сумма изменений, </a:t>
                      </a:r>
                      <a:b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всего (руб)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в том числе по коду причины (руб)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47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01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02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03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04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05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06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5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330" marR="7330" marT="733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330" marR="7330" marT="733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effectLst/>
                          <a:latin typeface="Arial" panose="020B0604020202020204" pitchFamily="34" charset="0"/>
                        </a:rPr>
                        <a:t>I. </a:t>
                      </a:r>
                      <a:r>
                        <a:rPr lang="ru-RU" sz="1100" b="1" i="0" u="none" strike="noStrike">
                          <a:effectLst/>
                          <a:latin typeface="Arial" panose="020B0604020202020204" pitchFamily="34" charset="0"/>
                        </a:rPr>
                        <a:t>Нефинансовые активы</a:t>
                      </a:r>
                    </a:p>
                  </a:txBody>
                  <a:tcPr marL="7330" marR="7330" marT="733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1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9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Основные средства (балансовая стоимость, 010100000)*                                                               </a:t>
                      </a:r>
                    </a:p>
                  </a:txBody>
                  <a:tcPr marL="7330" marR="7330" marT="733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010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836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Уменьшение стоимости основных средств**, всего*</a:t>
                      </a:r>
                    </a:p>
                  </a:txBody>
                  <a:tcPr marL="7330" marR="7330" marT="733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020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19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из них: </a:t>
                      </a:r>
                      <a:b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амортизация основных средств*</a:t>
                      </a:r>
                    </a:p>
                  </a:txBody>
                  <a:tcPr marL="351821" marR="7330" marT="733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021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09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Основные средства (остаточная стоимость, стр. 010 -  стр. 020)                                                                                             </a:t>
                      </a:r>
                    </a:p>
                  </a:txBody>
                  <a:tcPr marL="7330" marR="7330" marT="733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030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09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Нематериальные активы (балансовая стоимость, 010200000)*                                                        </a:t>
                      </a:r>
                    </a:p>
                  </a:txBody>
                  <a:tcPr marL="7330" marR="7330" marT="733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040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36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Уменьшение стоимости нематериальных активов**, всего*</a:t>
                      </a:r>
                    </a:p>
                  </a:txBody>
                  <a:tcPr marL="7330" marR="7330" marT="733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050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19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из них: </a:t>
                      </a:r>
                      <a:b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амортизация нематериальных активов*</a:t>
                      </a:r>
                    </a:p>
                  </a:txBody>
                  <a:tcPr marL="351821" marR="7330" marT="733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051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09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Нематериальные активы** (остаточная стоимость, стр. 040 - стр. 050)</a:t>
                      </a:r>
                    </a:p>
                  </a:txBody>
                  <a:tcPr marL="7330" marR="7330" marT="733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060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09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Непроизведенные активы (010300000)** (остаточная стоимость)</a:t>
                      </a:r>
                    </a:p>
                  </a:txBody>
                  <a:tcPr marL="7330" marR="7330" marT="733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070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36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Материальные запасы (010500000), всего</a:t>
                      </a:r>
                    </a:p>
                  </a:txBody>
                  <a:tcPr marL="7330" marR="7330" marT="733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080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19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из них:</a:t>
                      </a:r>
                      <a:b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внеоборотные</a:t>
                      </a:r>
                    </a:p>
                  </a:txBody>
                  <a:tcPr marL="351821" marR="7330" marT="733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081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09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Права пользования активами (011100000)** (остаточная стоимость), всего</a:t>
                      </a:r>
                    </a:p>
                  </a:txBody>
                  <a:tcPr marL="7330" marR="7330" marT="733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100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863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 smtClean="0">
                          <a:effectLst/>
                          <a:latin typeface="Arial" panose="020B0604020202020204" pitchFamily="34" charset="0"/>
                        </a:rPr>
                        <a:t>………..</a:t>
                      </a:r>
                      <a:endParaRPr lang="ru-RU" sz="16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30" marR="7330" marT="733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30" marR="7330" marT="73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30" marR="7330" marT="7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Правая фигурная скобка 1"/>
          <p:cNvSpPr/>
          <p:nvPr/>
        </p:nvSpPr>
        <p:spPr>
          <a:xfrm>
            <a:off x="5459188" y="2420888"/>
            <a:ext cx="720080" cy="3456384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6372200" y="3360881"/>
            <a:ext cx="2304256" cy="255454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</a:rPr>
              <a:t>Заполняется при изменении показателей по счетам, не связанным с перегруппировкой (</a:t>
            </a:r>
            <a:r>
              <a:rPr lang="ru-RU" sz="2000" b="1" i="1" dirty="0" smtClean="0">
                <a:solidFill>
                  <a:srgbClr val="FF0000"/>
                </a:solidFill>
              </a:rPr>
              <a:t>изменением </a:t>
            </a:r>
            <a:r>
              <a:rPr lang="ru-RU" sz="2000" b="1" i="1" dirty="0" smtClean="0">
                <a:solidFill>
                  <a:srgbClr val="FF0000"/>
                </a:solidFill>
              </a:rPr>
              <a:t>формы)  Баланса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287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traight Connector 16"/>
          <p:cNvCxnSpPr/>
          <p:nvPr/>
        </p:nvCxnSpPr>
        <p:spPr>
          <a:xfrm>
            <a:off x="8512175" y="265113"/>
            <a:ext cx="0" cy="227012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748" name="Title 1"/>
          <p:cNvSpPr txBox="1">
            <a:spLocks/>
          </p:cNvSpPr>
          <p:nvPr/>
        </p:nvSpPr>
        <p:spPr bwMode="auto">
          <a:xfrm>
            <a:off x="1077267" y="260648"/>
            <a:ext cx="8823325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ts val="1500"/>
              </a:spcBef>
            </a:pPr>
            <a: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Сведения об изменении </a:t>
            </a:r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остатков </a:t>
            </a:r>
            <a:b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валюты </a:t>
            </a:r>
            <a: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баланса </a:t>
            </a:r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ф. 0503173 </a:t>
            </a:r>
            <a:endParaRPr lang="ru-RU" alt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4424530"/>
              </p:ext>
            </p:extLst>
          </p:nvPr>
        </p:nvGraphicFramePr>
        <p:xfrm>
          <a:off x="179512" y="1412776"/>
          <a:ext cx="8766103" cy="1310311"/>
        </p:xfrm>
        <a:graphic>
          <a:graphicData uri="http://schemas.openxmlformats.org/drawingml/2006/table">
            <a:tbl>
              <a:tblPr/>
              <a:tblGrid>
                <a:gridCol w="4019225"/>
                <a:gridCol w="363825"/>
                <a:gridCol w="1289129"/>
                <a:gridCol w="515654"/>
                <a:gridCol w="515654"/>
                <a:gridCol w="515654"/>
                <a:gridCol w="515654"/>
                <a:gridCol w="515654"/>
                <a:gridCol w="515654"/>
              </a:tblGrid>
              <a:tr h="18642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А К Т И В</a:t>
                      </a:r>
                    </a:p>
                  </a:txBody>
                  <a:tcPr marL="7330" marR="7330" marT="733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Код строки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Сумма изменений, </a:t>
                      </a:r>
                      <a:b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всего (руб)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в том числе по коду причины (руб)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47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01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02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03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04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05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06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05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330" marR="7330" marT="733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330" marR="7330" marT="733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effectLst/>
                          <a:latin typeface="Arial" panose="020B0604020202020204" pitchFamily="34" charset="0"/>
                        </a:rPr>
                        <a:t>I. </a:t>
                      </a:r>
                      <a:r>
                        <a:rPr lang="ru-RU" sz="1100" b="1" i="0" u="none" strike="noStrike">
                          <a:effectLst/>
                          <a:latin typeface="Arial" panose="020B0604020202020204" pitchFamily="34" charset="0"/>
                        </a:rPr>
                        <a:t>Нефинансовые активы</a:t>
                      </a:r>
                    </a:p>
                  </a:txBody>
                  <a:tcPr marL="7330" marR="7330" marT="733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1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9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Основные средства (балансовая стоимость, 010100000)*                                                               </a:t>
                      </a:r>
                    </a:p>
                  </a:txBody>
                  <a:tcPr marL="7330" marR="7330" marT="733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010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836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effectLst/>
                          <a:latin typeface="Arial" panose="020B0604020202020204" pitchFamily="34" charset="0"/>
                        </a:rPr>
                        <a:t>…………</a:t>
                      </a:r>
                      <a:endParaRPr lang="ru-RU" sz="12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30" marR="7330" marT="733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30" marR="7330" marT="73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06671" y="2852936"/>
            <a:ext cx="7868346" cy="34163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Допустимость изменения </a:t>
            </a:r>
            <a:r>
              <a:rPr lang="ru-RU" b="1" dirty="0" smtClean="0"/>
              <a:t>показателей </a:t>
            </a:r>
            <a:r>
              <a:rPr lang="ru-RU" b="1" dirty="0" smtClean="0"/>
              <a:t>Баланса за 2018 год</a:t>
            </a: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marL="285750" indent="-285750" algn="just">
              <a:buClr>
                <a:srgbClr val="00B050"/>
              </a:buClr>
              <a:buSzPct val="111000"/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</a:rPr>
              <a:t>01</a:t>
            </a:r>
            <a:r>
              <a:rPr lang="ru-RU" dirty="0" smtClean="0">
                <a:solidFill>
                  <a:srgbClr val="002060"/>
                </a:solidFill>
              </a:rPr>
              <a:t>   «реорганизация» </a:t>
            </a:r>
          </a:p>
          <a:p>
            <a:pPr marL="285750" indent="-285750" algn="just">
              <a:buClr>
                <a:srgbClr val="00B050"/>
              </a:buClr>
              <a:buSzPct val="111000"/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</a:rPr>
              <a:t>02</a:t>
            </a:r>
            <a:r>
              <a:rPr lang="ru-RU" dirty="0" smtClean="0">
                <a:solidFill>
                  <a:srgbClr val="002060"/>
                </a:solidFill>
              </a:rPr>
              <a:t> «</a:t>
            </a:r>
            <a:r>
              <a:rPr lang="ru-RU" dirty="0">
                <a:solidFill>
                  <a:srgbClr val="002060"/>
                </a:solidFill>
              </a:rPr>
              <a:t>изменение валюты баланса, связанное с внедрением федеральных стандартов</a:t>
            </a:r>
            <a:r>
              <a:rPr lang="ru-RU" dirty="0" smtClean="0">
                <a:solidFill>
                  <a:srgbClr val="002060"/>
                </a:solidFill>
              </a:rPr>
              <a:t>»</a:t>
            </a:r>
          </a:p>
          <a:p>
            <a:pPr marL="285750" indent="-285750" algn="just">
              <a:buClr>
                <a:srgbClr val="00B050"/>
              </a:buClr>
              <a:buSzPct val="111000"/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002060"/>
                </a:solidFill>
              </a:rPr>
              <a:t>03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«</a:t>
            </a:r>
            <a:r>
              <a:rPr lang="ru-RU" dirty="0">
                <a:solidFill>
                  <a:srgbClr val="002060"/>
                </a:solidFill>
              </a:rPr>
              <a:t>изменение валюты баланса, связанное с исправлением ошибок прошлых лет</a:t>
            </a:r>
            <a:r>
              <a:rPr lang="ru-RU" dirty="0" smtClean="0">
                <a:solidFill>
                  <a:srgbClr val="002060"/>
                </a:solidFill>
              </a:rPr>
              <a:t>»</a:t>
            </a:r>
          </a:p>
          <a:p>
            <a:pPr marL="285750" indent="-285750" algn="just">
              <a:buBlip>
                <a:blip r:embed="rId3"/>
              </a:buBlip>
            </a:pPr>
            <a:r>
              <a:rPr lang="ru-RU" b="1" dirty="0" smtClean="0">
                <a:solidFill>
                  <a:srgbClr val="002060"/>
                </a:solidFill>
              </a:rPr>
              <a:t>04</a:t>
            </a:r>
            <a:r>
              <a:rPr lang="ru-RU" dirty="0" smtClean="0">
                <a:solidFill>
                  <a:srgbClr val="002060"/>
                </a:solidFill>
              </a:rPr>
              <a:t> «изменение </a:t>
            </a:r>
            <a:r>
              <a:rPr lang="ru-RU" dirty="0">
                <a:solidFill>
                  <a:srgbClr val="002060"/>
                </a:solidFill>
              </a:rPr>
              <a:t>валюты баланса, связанное с изменениями учетной политики</a:t>
            </a:r>
            <a:r>
              <a:rPr lang="ru-RU" dirty="0" smtClean="0">
                <a:solidFill>
                  <a:srgbClr val="002060"/>
                </a:solidFill>
              </a:rPr>
              <a:t>»*</a:t>
            </a:r>
          </a:p>
          <a:p>
            <a:pPr marL="285750" indent="-285750" algn="just">
              <a:buBlip>
                <a:blip r:embed="rId3"/>
              </a:buBlip>
            </a:pPr>
            <a:r>
              <a:rPr lang="ru-RU" b="1" dirty="0" smtClean="0">
                <a:solidFill>
                  <a:srgbClr val="002060"/>
                </a:solidFill>
              </a:rPr>
              <a:t>05</a:t>
            </a:r>
            <a:r>
              <a:rPr lang="ru-RU" dirty="0" smtClean="0">
                <a:solidFill>
                  <a:srgbClr val="002060"/>
                </a:solidFill>
              </a:rPr>
              <a:t> «</a:t>
            </a:r>
            <a:r>
              <a:rPr lang="ru-RU" dirty="0">
                <a:solidFill>
                  <a:srgbClr val="002060"/>
                </a:solidFill>
              </a:rPr>
              <a:t>изменение валюты баланса, связанное с пересчетом показателей </a:t>
            </a:r>
            <a:r>
              <a:rPr lang="ru-RU" dirty="0" smtClean="0">
                <a:solidFill>
                  <a:srgbClr val="002060"/>
                </a:solidFill>
              </a:rPr>
              <a:t>отчетности»**</a:t>
            </a:r>
            <a:endParaRPr lang="ru-RU" dirty="0" smtClean="0">
              <a:solidFill>
                <a:srgbClr val="002060"/>
              </a:solidFill>
            </a:endParaRPr>
          </a:p>
          <a:p>
            <a:pPr algn="just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?  </a:t>
            </a:r>
            <a:r>
              <a:rPr lang="ru-RU" b="1" dirty="0" smtClean="0">
                <a:solidFill>
                  <a:srgbClr val="002060"/>
                </a:solidFill>
              </a:rPr>
              <a:t> 06</a:t>
            </a:r>
            <a:r>
              <a:rPr lang="ru-RU" dirty="0" smtClean="0">
                <a:solidFill>
                  <a:srgbClr val="002060"/>
                </a:solidFill>
              </a:rPr>
              <a:t>   </a:t>
            </a:r>
            <a:r>
              <a:rPr lang="ru-RU" dirty="0" smtClean="0">
                <a:solidFill>
                  <a:srgbClr val="002060"/>
                </a:solidFill>
              </a:rPr>
              <a:t>«прочие причины»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8356" y="6237312"/>
            <a:ext cx="4279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/>
              <a:t>* Допускается только в части </a:t>
            </a:r>
            <a:r>
              <a:rPr lang="ru-RU" sz="1200" i="1" dirty="0" smtClean="0"/>
              <a:t> </a:t>
            </a:r>
            <a:r>
              <a:rPr lang="ru-RU" sz="1200" i="1" dirty="0" smtClean="0"/>
              <a:t>инвалидных </a:t>
            </a:r>
            <a:r>
              <a:rPr lang="ru-RU" sz="1200" i="1" dirty="0" smtClean="0"/>
              <a:t>колясок, используемых для выполнения  своих функций, переведенных со счета 105 на счет 101 </a:t>
            </a:r>
            <a:endParaRPr lang="ru-RU" sz="12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4932039" y="6453336"/>
            <a:ext cx="3960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** Только по согласованию с Минфином России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660546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A7E098-E30E-4620-996F-444E55E2988F}" type="slidenum">
              <a:rPr lang="ru-RU" altLang="ru-RU" smtClean="0"/>
              <a:pPr>
                <a:defRPr/>
              </a:pPr>
              <a:t>13</a:t>
            </a:fld>
            <a:endParaRPr lang="ru-RU" alt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357" y="1628800"/>
            <a:ext cx="8673734" cy="3170625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 bwMode="auto">
          <a:xfrm>
            <a:off x="736401" y="188639"/>
            <a:ext cx="8823325" cy="1512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ts val="1500"/>
              </a:spcBef>
            </a:pPr>
            <a: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Сведения </a:t>
            </a:r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ф. 0503173</a:t>
            </a:r>
          </a:p>
          <a:p>
            <a:pPr algn="ctr" eaLnBrk="1" hangingPunct="1">
              <a:spcBef>
                <a:spcPts val="1500"/>
              </a:spcBef>
            </a:pP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Раздел 2 </a:t>
            </a:r>
            <a:b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заполняется только  </a:t>
            </a:r>
            <a:r>
              <a:rPr lang="ru-RU" sz="2000" b="1" dirty="0" smtClean="0"/>
              <a:t>в связи с проведением реорганизационных мероприятий  - причина 01 </a:t>
            </a:r>
            <a:endParaRPr lang="ru-RU" sz="2000" b="1" dirty="0"/>
          </a:p>
          <a:p>
            <a:pPr algn="ctr" eaLnBrk="1" hangingPunct="1">
              <a:spcBef>
                <a:spcPts val="1500"/>
              </a:spcBef>
            </a:pPr>
            <a:endParaRPr lang="ru-RU" alt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220072" y="1844824"/>
            <a:ext cx="2016224" cy="3096344"/>
          </a:xfrm>
          <a:prstGeom prst="rect">
            <a:avLst/>
          </a:prstGeom>
          <a:noFill/>
          <a:ln w="254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51357" y="4846392"/>
            <a:ext cx="455288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Заполняется при: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b="1" dirty="0" smtClean="0"/>
              <a:t>Изменении типа учреждения на начало года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b="1" dirty="0" smtClean="0"/>
              <a:t>Передаче учреждений между бюджетами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b="1" dirty="0" smtClean="0"/>
              <a:t>Реорганизации внутри бюджета </a:t>
            </a:r>
            <a:endParaRPr lang="ru-RU" sz="1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51356" y="6165304"/>
            <a:ext cx="88926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/>
              <a:t>Следует обеспечить соответствие данных между участниками реорганизационных процедур</a:t>
            </a:r>
          </a:p>
        </p:txBody>
      </p:sp>
    </p:spTree>
    <p:extLst>
      <p:ext uri="{BB962C8B-B14F-4D97-AF65-F5344CB8AC3E}">
        <p14:creationId xmlns:p14="http://schemas.microsoft.com/office/powerpoint/2010/main" val="1623058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A7E098-E30E-4620-996F-444E55E2988F}" type="slidenum">
              <a:rPr lang="ru-RU" altLang="ru-RU" smtClean="0"/>
              <a:pPr>
                <a:defRPr/>
              </a:pPr>
              <a:t>14</a:t>
            </a:fld>
            <a:endParaRPr lang="ru-RU" alt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0818259"/>
              </p:ext>
            </p:extLst>
          </p:nvPr>
        </p:nvGraphicFramePr>
        <p:xfrm>
          <a:off x="323528" y="511805"/>
          <a:ext cx="8712967" cy="4650337"/>
        </p:xfrm>
        <a:graphic>
          <a:graphicData uri="http://schemas.openxmlformats.org/drawingml/2006/table">
            <a:tbl>
              <a:tblPr/>
              <a:tblGrid>
                <a:gridCol w="3810620"/>
                <a:gridCol w="584109"/>
                <a:gridCol w="1585440"/>
                <a:gridCol w="730136"/>
                <a:gridCol w="834444"/>
                <a:gridCol w="584109"/>
                <a:gridCol w="584109"/>
              </a:tblGrid>
              <a:tr h="218124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effectLst/>
                          <a:latin typeface="Times New Roman"/>
                        </a:rPr>
                        <a:t>Сведения об изменении остатков валюты баланса учреждения</a:t>
                      </a:r>
                    </a:p>
                  </a:txBody>
                  <a:tcPr marL="8319" marR="8319" marT="83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7441"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8319" marR="8319" marT="83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8319" marR="8319" marT="83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8319" marR="8319" marT="83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8319" marR="8319" marT="83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8319" marR="8319" marT="83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8319" marR="8319" marT="83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8319" marR="8319" marT="83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74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Вид деятельности</a:t>
                      </a:r>
                    </a:p>
                  </a:txBody>
                  <a:tcPr marL="8319" marR="8319" marT="83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100" b="0" i="0" u="none" strike="noStrike" dirty="0" smtClean="0">
                          <a:effectLst/>
                          <a:latin typeface="Times New Roman"/>
                        </a:rPr>
                        <a:t>приносящая доход деятельность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319" marR="8319" marT="83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7441"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8319" marR="8319" marT="83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8319" marR="8319" marT="83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8319" marR="8319" marT="83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8319" marR="8319" marT="83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8319" marR="8319" marT="83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8319" marR="8319" marT="83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8319" marR="8319" marT="831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7441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effectLst/>
                          <a:latin typeface="Times New Roman"/>
                        </a:rPr>
                        <a:t>1. Изменение остатков валюты баланса</a:t>
                      </a:r>
                    </a:p>
                  </a:txBody>
                  <a:tcPr marL="8319" marR="8319" marT="83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7441"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8319" marR="8319" marT="83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8319" marR="8319" marT="83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8319" marR="8319" marT="83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8319" marR="8319" marT="83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8319" marR="8319" marT="83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8319" marR="8319" marT="83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8319" marR="8319" marT="831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65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АКТИВ</a:t>
                      </a:r>
                    </a:p>
                  </a:txBody>
                  <a:tcPr marL="8319" marR="8319" marT="831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Код</a:t>
                      </a:r>
                    </a:p>
                  </a:txBody>
                  <a:tcPr marL="8319" marR="8319" marT="8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Сумма изменений, всего</a:t>
                      </a:r>
                    </a:p>
                  </a:txBody>
                  <a:tcPr marL="8319" marR="8319" marT="8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в том числе по коду причины (руб)</a:t>
                      </a:r>
                    </a:p>
                  </a:txBody>
                  <a:tcPr marL="8319" marR="8319" marT="8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653">
                <a:tc>
                  <a:txBody>
                    <a:bodyPr/>
                    <a:lstStyle/>
                    <a:p>
                      <a:pPr algn="ctr" fontAlgn="ctr"/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8319" marR="8319" marT="831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строки</a:t>
                      </a:r>
                    </a:p>
                  </a:txBody>
                  <a:tcPr marL="8319" marR="8319" marT="8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руб</a:t>
                      </a:r>
                    </a:p>
                  </a:txBody>
                  <a:tcPr marL="8319" marR="8319" marT="8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01</a:t>
                      </a:r>
                    </a:p>
                  </a:txBody>
                  <a:tcPr marL="8319" marR="8319" marT="8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02</a:t>
                      </a:r>
                    </a:p>
                  </a:txBody>
                  <a:tcPr marL="8319" marR="8319" marT="8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03</a:t>
                      </a:r>
                    </a:p>
                  </a:txBody>
                  <a:tcPr marL="8319" marR="8319" marT="8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04</a:t>
                      </a:r>
                    </a:p>
                  </a:txBody>
                  <a:tcPr marL="8319" marR="8319" marT="8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653">
                <a:tc>
                  <a:txBody>
                    <a:bodyPr/>
                    <a:lstStyle/>
                    <a:p>
                      <a:pPr algn="ctr" fontAlgn="ctr"/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8319" marR="8319" marT="831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19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8319" marR="8319" marT="831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8319" marR="8319" marT="8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8319" marR="8319" marT="8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8319" marR="8319" marT="8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8319" marR="8319" marT="8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8319" marR="8319" marT="8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8319" marR="8319" marT="83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6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effectLst/>
                          <a:latin typeface="Times New Roman"/>
                        </a:rPr>
                        <a:t>I. </a:t>
                      </a:r>
                      <a:r>
                        <a:rPr lang="ru-RU" sz="1050" b="1" i="0" u="none" strike="noStrike">
                          <a:effectLst/>
                          <a:latin typeface="Times New Roman"/>
                        </a:rPr>
                        <a:t>Нефинансовые активы</a:t>
                      </a:r>
                    </a:p>
                  </a:txBody>
                  <a:tcPr marL="8319" marR="8319" marT="83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>
                          <a:effectLst/>
                          <a:latin typeface="Times New Roman"/>
                        </a:rPr>
                        <a:t>010</a:t>
                      </a:r>
                    </a:p>
                  </a:txBody>
                  <a:tcPr marL="8319" marR="8319" marT="83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ru-RU" sz="1050" b="1" i="0" u="none" strike="noStrike" dirty="0" smtClean="0">
                          <a:effectLst/>
                          <a:latin typeface="Times New Roman"/>
                        </a:rPr>
                        <a:t>- 100 000,00</a:t>
                      </a:r>
                      <a:r>
                        <a:rPr lang="ru-RU" sz="1050" b="1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171450" indent="-171450" algn="ctr" fontAlgn="b">
                        <a:buFontTx/>
                        <a:buChar char="-"/>
                      </a:pPr>
                      <a:r>
                        <a:rPr lang="ru-RU" sz="1050" b="1" i="0" u="none" strike="noStrike" dirty="0" smtClean="0">
                          <a:effectLst/>
                          <a:latin typeface="Times New Roman"/>
                        </a:rPr>
                        <a:t>100</a:t>
                      </a:r>
                      <a:r>
                        <a:rPr lang="ru-RU" sz="1050" b="1" i="0" u="none" strike="noStrike" baseline="0" dirty="0" smtClean="0">
                          <a:effectLst/>
                          <a:latin typeface="Times New Roman"/>
                        </a:rPr>
                        <a:t> 000,00</a:t>
                      </a:r>
                      <a:r>
                        <a:rPr lang="ru-RU" sz="1050" b="1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653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1" i="0" u="none" strike="noStrike" dirty="0">
                          <a:effectLst/>
                          <a:latin typeface="Times New Roman"/>
                        </a:rPr>
                        <a:t>Основные средства (балансовая стоимость, 010100000)*</a:t>
                      </a:r>
                    </a:p>
                  </a:txBody>
                  <a:tcPr marL="8319" marR="8319" marT="831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653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Уменьшение стоимости основных средств**, всего*</a:t>
                      </a:r>
                    </a:p>
                  </a:txBody>
                  <a:tcPr marL="8319" marR="8319" marT="83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020</a:t>
                      </a:r>
                    </a:p>
                  </a:txBody>
                  <a:tcPr marL="8319" marR="8319" marT="83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653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из них:</a:t>
                      </a:r>
                    </a:p>
                  </a:txBody>
                  <a:tcPr marL="74874" marR="8319" marT="83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021</a:t>
                      </a:r>
                    </a:p>
                  </a:txBody>
                  <a:tcPr marL="8319" marR="8319" marT="83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653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амортизация основных средств*</a:t>
                      </a:r>
                    </a:p>
                  </a:txBody>
                  <a:tcPr marL="74874" marR="8319" marT="83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653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Основные средства (остаточная стоимость, стр. 010–стр. 020) </a:t>
                      </a:r>
                    </a:p>
                  </a:txBody>
                  <a:tcPr marL="8319" marR="8319" marT="83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030</a:t>
                      </a:r>
                    </a:p>
                  </a:txBody>
                  <a:tcPr marL="8319" marR="8319" marT="83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653">
                <a:tc>
                  <a:txBody>
                    <a:bodyPr/>
                    <a:lstStyle/>
                    <a:p>
                      <a:pPr algn="l" fontAlgn="b"/>
                      <a:endParaRPr lang="ru-RU" sz="1050" b="0" i="0" u="none" strike="noStrike" dirty="0" smtClean="0">
                        <a:effectLst/>
                        <a:latin typeface="Times New Roman"/>
                      </a:endParaRPr>
                    </a:p>
                    <a:p>
                      <a:pPr algn="l" fontAlgn="b"/>
                      <a:r>
                        <a:rPr lang="ru-RU" sz="1400" b="0" i="0" u="none" strike="noStrike" dirty="0" smtClean="0">
                          <a:effectLst/>
                          <a:latin typeface="Times New Roman"/>
                        </a:rPr>
                        <a:t>…………….</a:t>
                      </a:r>
                      <a:endParaRPr lang="ru-RU" sz="14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319" marR="8319" marT="83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319" marR="8319" marT="83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653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Материальные запасы (010500000), всего</a:t>
                      </a:r>
                    </a:p>
                  </a:txBody>
                  <a:tcPr marL="8319" marR="8319" marT="83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080</a:t>
                      </a:r>
                    </a:p>
                  </a:txBody>
                  <a:tcPr marL="8319" marR="8319" marT="83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653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из них:</a:t>
                      </a:r>
                    </a:p>
                  </a:txBody>
                  <a:tcPr marL="74874" marR="8319" marT="83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081</a:t>
                      </a:r>
                    </a:p>
                  </a:txBody>
                  <a:tcPr marL="8319" marR="8319" marT="83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653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внеоборотные</a:t>
                      </a:r>
                    </a:p>
                  </a:txBody>
                  <a:tcPr marL="74874" marR="8319" marT="831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2224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1" i="0" u="none" strike="noStrike" dirty="0">
                          <a:effectLst/>
                          <a:latin typeface="Times New Roman"/>
                        </a:rPr>
                        <a:t>Права пользования активами (011140000)** (остаточная стоимость), всего</a:t>
                      </a:r>
                    </a:p>
                  </a:txBody>
                  <a:tcPr marL="8319" marR="8319" marT="83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>
                          <a:effectLst/>
                          <a:latin typeface="Times New Roman"/>
                        </a:rPr>
                        <a:t>100</a:t>
                      </a:r>
                    </a:p>
                  </a:txBody>
                  <a:tcPr marL="8319" marR="8319" marT="83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1" i="0" u="none" strike="noStrike" dirty="0">
                          <a:effectLst/>
                          <a:latin typeface="Times New Roman"/>
                        </a:rPr>
                        <a:t>10 000 000,00</a:t>
                      </a:r>
                    </a:p>
                  </a:txBody>
                  <a:tcPr marL="8319" marR="8319" marT="83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>
                          <a:effectLst/>
                          <a:latin typeface="Times New Roman"/>
                        </a:rPr>
                        <a:t>10 000 000,00</a:t>
                      </a:r>
                    </a:p>
                  </a:txBody>
                  <a:tcPr marL="8319" marR="8319" marT="83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653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из них:</a:t>
                      </a:r>
                    </a:p>
                  </a:txBody>
                  <a:tcPr marL="74874" marR="8319" marT="831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101</a:t>
                      </a:r>
                    </a:p>
                  </a:txBody>
                  <a:tcPr marL="8319" marR="8319" marT="83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319" marR="8319" marT="83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653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effectLst/>
                          <a:latin typeface="Times New Roman"/>
                        </a:rPr>
                        <a:t>долгосрочные</a:t>
                      </a:r>
                    </a:p>
                  </a:txBody>
                  <a:tcPr marL="74874" marR="8319" marT="831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3563888" y="188640"/>
            <a:ext cx="4968552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buClr>
                <a:srgbClr val="00B050"/>
              </a:buClr>
              <a:buSzPct val="111000"/>
            </a:pPr>
            <a:r>
              <a:rPr lang="ru-RU" b="1" dirty="0" smtClean="0">
                <a:solidFill>
                  <a:srgbClr val="002060"/>
                </a:solidFill>
              </a:rPr>
              <a:t>Причина 02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«изменение валюты баланса, связанное с внедрением федеральных стандартов»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87524" y="5229200"/>
            <a:ext cx="84609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00B050"/>
              </a:buClr>
              <a:buSzPct val="111000"/>
            </a:pPr>
            <a:r>
              <a:rPr lang="ru-RU" b="1" dirty="0" smtClean="0">
                <a:solidFill>
                  <a:srgbClr val="002060"/>
                </a:solidFill>
              </a:rPr>
              <a:t>Например:</a:t>
            </a:r>
          </a:p>
          <a:p>
            <a:pPr algn="just">
              <a:buClr>
                <a:srgbClr val="00B050"/>
              </a:buClr>
              <a:buSzPct val="111000"/>
            </a:pPr>
            <a:r>
              <a:rPr lang="ru-RU" b="1" dirty="0" smtClean="0">
                <a:solidFill>
                  <a:srgbClr val="002060"/>
                </a:solidFill>
              </a:rPr>
              <a:t>в соответствии со стандартом «Аренда» </a:t>
            </a:r>
            <a:r>
              <a:rPr lang="ru-RU" b="1" dirty="0">
                <a:solidFill>
                  <a:srgbClr val="002060"/>
                </a:solidFill>
              </a:rPr>
              <a:t>отражены объекты по </a:t>
            </a:r>
            <a:r>
              <a:rPr lang="ru-RU" b="1" dirty="0" smtClean="0">
                <a:solidFill>
                  <a:srgbClr val="002060"/>
                </a:solidFill>
              </a:rPr>
              <a:t>счету 111,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в соответствии со стандартом «Основные средства» объекты со </a:t>
            </a:r>
            <a:r>
              <a:rPr lang="ru-RU" b="1" dirty="0">
                <a:solidFill>
                  <a:srgbClr val="002060"/>
                </a:solidFill>
              </a:rPr>
              <a:t>счета </a:t>
            </a:r>
            <a:r>
              <a:rPr lang="ru-RU" b="1" dirty="0" smtClean="0">
                <a:solidFill>
                  <a:srgbClr val="002060"/>
                </a:solidFill>
              </a:rPr>
              <a:t>101 перенесены </a:t>
            </a:r>
            <a:r>
              <a:rPr lang="ru-RU" b="1" dirty="0">
                <a:solidFill>
                  <a:srgbClr val="002060"/>
                </a:solidFill>
              </a:rPr>
              <a:t>на </a:t>
            </a:r>
            <a:r>
              <a:rPr lang="ru-RU" b="1" dirty="0" err="1" smtClean="0">
                <a:solidFill>
                  <a:srgbClr val="002060"/>
                </a:solidFill>
              </a:rPr>
              <a:t>забалансовый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счет 02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017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A7E098-E30E-4620-996F-444E55E2988F}" type="slidenum">
              <a:rPr lang="ru-RU" altLang="ru-RU" smtClean="0"/>
              <a:pPr>
                <a:defRPr/>
              </a:pPr>
              <a:t>15</a:t>
            </a:fld>
            <a:endParaRPr lang="ru-RU" alt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03848" y="26064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buClr>
                <a:srgbClr val="00B050"/>
              </a:buClr>
              <a:buSzPct val="111000"/>
            </a:pPr>
            <a:r>
              <a:rPr lang="ru-RU" b="1" dirty="0" smtClean="0">
                <a:solidFill>
                  <a:srgbClr val="002060"/>
                </a:solidFill>
              </a:rPr>
              <a:t>Причина 03</a:t>
            </a:r>
            <a:r>
              <a:rPr lang="ru-RU" dirty="0" smtClean="0">
                <a:solidFill>
                  <a:srgbClr val="002060"/>
                </a:solidFill>
              </a:rPr>
              <a:t>  </a:t>
            </a:r>
            <a:r>
              <a:rPr lang="ru-RU" dirty="0">
                <a:solidFill>
                  <a:srgbClr val="002060"/>
                </a:solidFill>
              </a:rPr>
              <a:t>«изменение валюты баланса, связанное с исправлением ошибок прошлых лет»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115616" y="4581128"/>
            <a:ext cx="7200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00B050"/>
              </a:buClr>
              <a:buSzPct val="111000"/>
            </a:pPr>
            <a:r>
              <a:rPr lang="ru-RU" b="1" dirty="0" smtClean="0">
                <a:solidFill>
                  <a:srgbClr val="002060"/>
                </a:solidFill>
              </a:rPr>
              <a:t>Например, </a:t>
            </a:r>
            <a:r>
              <a:rPr lang="ru-RU" b="1" dirty="0" smtClean="0">
                <a:solidFill>
                  <a:srgbClr val="002060"/>
                </a:solidFill>
              </a:rPr>
              <a:t>восстановлены в бюджетном учете нематериальные активы, созданные в прошлых отчетных периодах, расходы на создание которых были списаны на финансовый результат 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4072835"/>
              </p:ext>
            </p:extLst>
          </p:nvPr>
        </p:nvGraphicFramePr>
        <p:xfrm>
          <a:off x="395536" y="1484784"/>
          <a:ext cx="8424934" cy="2550281"/>
        </p:xfrm>
        <a:graphic>
          <a:graphicData uri="http://schemas.openxmlformats.org/drawingml/2006/table">
            <a:tbl>
              <a:tblPr/>
              <a:tblGrid>
                <a:gridCol w="4377843"/>
                <a:gridCol w="396287"/>
                <a:gridCol w="1130526"/>
                <a:gridCol w="504056"/>
                <a:gridCol w="432048"/>
                <a:gridCol w="1022511"/>
                <a:gridCol w="561663"/>
              </a:tblGrid>
              <a:tr h="18642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А К Т И В</a:t>
                      </a:r>
                    </a:p>
                  </a:txBody>
                  <a:tcPr marL="7330" marR="7330" marT="733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Код строки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Сумма изменений, </a:t>
                      </a:r>
                      <a:b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всего (руб)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в том числе по коду причины (руб)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47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01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02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03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04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5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330" marR="7330" marT="733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330" marR="7330" marT="733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330" marR="7330" marT="73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effectLst/>
                          <a:latin typeface="Arial" panose="020B0604020202020204" pitchFamily="34" charset="0"/>
                        </a:rPr>
                        <a:t>I. </a:t>
                      </a:r>
                      <a:r>
                        <a:rPr lang="ru-RU" sz="1100" b="1" i="0" u="none" strike="noStrike">
                          <a:effectLst/>
                          <a:latin typeface="Arial" panose="020B0604020202020204" pitchFamily="34" charset="0"/>
                        </a:rPr>
                        <a:t>Нефинансовые активы</a:t>
                      </a:r>
                    </a:p>
                  </a:txBody>
                  <a:tcPr marL="7330" marR="7330" marT="733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1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9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Основные средства (балансовая стоимость, 010100000)*                                                               </a:t>
                      </a:r>
                    </a:p>
                  </a:txBody>
                  <a:tcPr marL="7330" marR="7330" marT="733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010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836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Уменьшение стоимости основных средств**, всего*</a:t>
                      </a:r>
                    </a:p>
                  </a:txBody>
                  <a:tcPr marL="7330" marR="7330" marT="733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020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19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из них: </a:t>
                      </a:r>
                      <a:b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амортизация основных средств*</a:t>
                      </a:r>
                    </a:p>
                  </a:txBody>
                  <a:tcPr marL="351821" marR="7330" marT="733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021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09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Основные средства (остаточная стоимость, стр. 010 -  стр. 020)                                                                                             </a:t>
                      </a:r>
                    </a:p>
                  </a:txBody>
                  <a:tcPr marL="7330" marR="7330" marT="733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030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09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Нематериальные активы (балансовая стоимость, 010200000)*                                                        </a:t>
                      </a:r>
                    </a:p>
                  </a:txBody>
                  <a:tcPr marL="7330" marR="7330" marT="733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effectLst/>
                          <a:latin typeface="Arial" panose="020B0604020202020204" pitchFamily="34" charset="0"/>
                        </a:rPr>
                        <a:t>040</a:t>
                      </a:r>
                    </a:p>
                  </a:txBody>
                  <a:tcPr marL="7330" marR="7330" marT="73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100 000,00</a:t>
                      </a:r>
                      <a:r>
                        <a:rPr lang="ru-RU" sz="105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100 000,00</a:t>
                      </a:r>
                      <a:r>
                        <a:rPr lang="ru-RU" sz="11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863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 smtClean="0">
                          <a:effectLst/>
                          <a:latin typeface="Arial" panose="020B0604020202020204" pitchFamily="34" charset="0"/>
                        </a:rPr>
                        <a:t>………..</a:t>
                      </a:r>
                      <a:endParaRPr lang="ru-RU" sz="16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30" marR="7330" marT="733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30" marR="7330" marT="73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30" marR="7330" marT="7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30" marR="7330" marT="73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4556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D27FC7-9221-4C63-AD2E-45B94A64E803}" type="slidenum">
              <a:rPr lang="ru-RU" altLang="ru-RU" smtClean="0"/>
              <a:pPr>
                <a:defRPr/>
              </a:pPr>
              <a:t>16</a:t>
            </a:fld>
            <a:endParaRPr lang="ru-RU" alt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6046900"/>
              </p:ext>
            </p:extLst>
          </p:nvPr>
        </p:nvGraphicFramePr>
        <p:xfrm>
          <a:off x="158130" y="1772816"/>
          <a:ext cx="4341862" cy="2749550"/>
        </p:xfrm>
        <a:graphic>
          <a:graphicData uri="http://schemas.openxmlformats.org/drawingml/2006/table">
            <a:tbl>
              <a:tblPr>
                <a:tableStyleId>{1FECB4D8-DB02-4DC6-A0A2-4F2EBAE1DC90}</a:tableStyleId>
              </a:tblPr>
              <a:tblGrid>
                <a:gridCol w="2599456"/>
                <a:gridCol w="627266"/>
                <a:gridCol w="1115140"/>
              </a:tblGrid>
              <a:tr h="83883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</a:rPr>
                        <a:t>АКТИВ</a:t>
                      </a:r>
                      <a:endParaRPr lang="ru-RU" sz="105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</a:rPr>
                        <a:t>Код строки</a:t>
                      </a:r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</a:rPr>
                        <a:t>На конец отчетного </a:t>
                      </a:r>
                      <a:r>
                        <a:rPr lang="ru-RU" sz="1050" u="none" strike="noStrike" dirty="0" smtClean="0">
                          <a:effectLst/>
                        </a:rPr>
                        <a:t>периода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</a:rPr>
                        <a:t>II </a:t>
                      </a:r>
                      <a:r>
                        <a:rPr lang="ru-RU" sz="1200" u="none" strike="noStrike" dirty="0" smtClean="0">
                          <a:effectLst/>
                        </a:rPr>
                        <a:t>Финансовые</a:t>
                      </a:r>
                      <a:r>
                        <a:rPr lang="ru-RU" sz="1200" u="none" strike="noStrike" baseline="0" dirty="0" smtClean="0">
                          <a:effectLst/>
                        </a:rPr>
                        <a:t> активы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>
                          <a:effectLst/>
                        </a:rPr>
                        <a:t> 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 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342900" marR="9525" marT="9525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</a:rPr>
                        <a:t> 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>
                          <a:effectLst/>
                        </a:rPr>
                        <a:t> 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>
                          <a:effectLst/>
                        </a:rPr>
                        <a:t>расчеты с учредителем </a:t>
                      </a:r>
                      <a:endParaRPr lang="ru-RU" sz="1100" u="none" strike="noStrike" dirty="0" smtClean="0">
                        <a:effectLst/>
                      </a:endParaRPr>
                    </a:p>
                    <a:p>
                      <a:pPr algn="l" fontAlgn="ctr"/>
                      <a:r>
                        <a:rPr lang="ru-RU" sz="1100" u="none" strike="noStrike" dirty="0" smtClean="0">
                          <a:effectLst/>
                        </a:rPr>
                        <a:t>(</a:t>
                      </a:r>
                      <a:r>
                        <a:rPr lang="ru-RU" sz="1100" u="none" strike="noStrike" dirty="0">
                          <a:effectLst/>
                        </a:rPr>
                        <a:t>021006000)*</a:t>
                      </a:r>
                      <a:endParaRPr lang="ru-RU" sz="11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342900" marR="9525" marT="9525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336</a:t>
                      </a:r>
                      <a:endParaRPr lang="ru-RU" sz="10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 smtClean="0">
                          <a:effectLst/>
                        </a:rPr>
                        <a:t>- 100,00</a:t>
                      </a:r>
                      <a:endParaRPr lang="ru-RU" sz="18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>
                          <a:effectLst/>
                        </a:rPr>
                        <a:t>амортизация ОЦИ *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342900" marR="9525" marT="9525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337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80,00</a:t>
                      </a:r>
                      <a:endParaRPr lang="ru-RU" sz="18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>
                          <a:effectLst/>
                        </a:rPr>
                        <a:t>остаточная стоимость ОЦИ (стр. 336 + стр. 337)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342900" marR="9525" marT="9525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338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-20,00</a:t>
                      </a:r>
                      <a:endParaRPr lang="ru-RU" sz="18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6446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42900" marR="9525" marT="9525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446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42900" marR="9525" marT="9525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cxnSp>
        <p:nvCxnSpPr>
          <p:cNvPr id="10" name="Прямая со стрелкой 9"/>
          <p:cNvCxnSpPr/>
          <p:nvPr/>
        </p:nvCxnSpPr>
        <p:spPr>
          <a:xfrm>
            <a:off x="4572000" y="3212976"/>
            <a:ext cx="419472" cy="0"/>
          </a:xfrm>
          <a:prstGeom prst="straightConnector1">
            <a:avLst/>
          </a:prstGeom>
          <a:ln w="28575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775257"/>
              </p:ext>
            </p:extLst>
          </p:nvPr>
        </p:nvGraphicFramePr>
        <p:xfrm>
          <a:off x="5076056" y="1778635"/>
          <a:ext cx="3743226" cy="2430006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016225"/>
                <a:gridCol w="504056"/>
                <a:gridCol w="1222945"/>
              </a:tblGrid>
              <a:tr h="86409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</a:rPr>
                        <a:t>ПАССИВ</a:t>
                      </a:r>
                      <a:endParaRPr lang="ru-RU" sz="14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</a:rPr>
                        <a:t>Код строки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</a:rPr>
                        <a:t>На </a:t>
                      </a:r>
                      <a:r>
                        <a:rPr lang="ru-RU" sz="1050" u="none" strike="noStrike" dirty="0" smtClean="0">
                          <a:effectLst/>
                        </a:rPr>
                        <a:t>начало </a:t>
                      </a:r>
                    </a:p>
                    <a:p>
                      <a:pPr algn="ctr" fontAlgn="ctr"/>
                      <a:r>
                        <a:rPr lang="ru-RU" sz="1050" u="none" strike="noStrike" dirty="0" smtClean="0">
                          <a:effectLst/>
                        </a:rPr>
                        <a:t>отчетного периода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</a:rPr>
                        <a:t>III</a:t>
                      </a:r>
                      <a:r>
                        <a:rPr lang="ru-RU" sz="1200" u="none" strike="noStrike" dirty="0" smtClean="0">
                          <a:effectLst/>
                        </a:rPr>
                        <a:t> Обязательства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algn="l" fontAlgn="ctr"/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342900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>
                          <a:effectLst/>
                        </a:rPr>
                        <a:t>расчеты с учредителем (021006000</a:t>
                      </a:r>
                      <a:r>
                        <a:rPr lang="ru-RU" sz="1100" u="none" strike="noStrike" dirty="0" smtClean="0">
                          <a:effectLst/>
                        </a:rPr>
                        <a:t>)</a:t>
                      </a:r>
                      <a:endParaRPr lang="ru-RU" sz="11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342900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</a:rPr>
                        <a:t>480</a:t>
                      </a:r>
                      <a:endParaRPr lang="ru-RU" sz="10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 smtClean="0">
                          <a:effectLst/>
                        </a:rPr>
                        <a:t> + 100,00</a:t>
                      </a:r>
                      <a:endParaRPr lang="ru-RU" sz="18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446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42900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algn="l" fontAlgn="ctr"/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342900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8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algn="l" fontAlgn="ctr"/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342900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8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19" name="Выгнутая вверх стрелка 18"/>
          <p:cNvSpPr/>
          <p:nvPr/>
        </p:nvSpPr>
        <p:spPr>
          <a:xfrm rot="21323515">
            <a:off x="1499385" y="1044578"/>
            <a:ext cx="4701181" cy="876679"/>
          </a:xfrm>
          <a:prstGeom prst="curvedDownArrow">
            <a:avLst>
              <a:gd name="adj1" fmla="val 25000"/>
              <a:gd name="adj2" fmla="val 50000"/>
              <a:gd name="adj3" fmla="val 22354"/>
            </a:avLst>
          </a:prstGeom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71390" y="260648"/>
            <a:ext cx="5047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Изменение формы Баланса ф. 0503730 по счету 0 210 06 000 «Расчеты с учредителем»</a:t>
            </a:r>
            <a:endParaRPr lang="ru-RU" b="1" dirty="0"/>
          </a:p>
        </p:txBody>
      </p:sp>
      <p:sp>
        <p:nvSpPr>
          <p:cNvPr id="21" name="Левая фигурная скобка 20"/>
          <p:cNvSpPr/>
          <p:nvPr/>
        </p:nvSpPr>
        <p:spPr>
          <a:xfrm rot="16200000">
            <a:off x="4467739" y="732451"/>
            <a:ext cx="432048" cy="8129402"/>
          </a:xfrm>
          <a:prstGeom prst="leftBrace">
            <a:avLst>
              <a:gd name="adj1" fmla="val 8333"/>
              <a:gd name="adj2" fmla="val 50117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827584" y="5301208"/>
            <a:ext cx="77913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Сведения ф. 0503773 не формируются</a:t>
            </a:r>
            <a:endParaRPr lang="ru-RU" sz="2000" b="1" dirty="0"/>
          </a:p>
        </p:txBody>
      </p:sp>
      <p:sp>
        <p:nvSpPr>
          <p:cNvPr id="23" name="TextBox 8"/>
          <p:cNvSpPr txBox="1">
            <a:spLocks noChangeArrowheads="1"/>
          </p:cNvSpPr>
          <p:nvPr/>
        </p:nvSpPr>
        <p:spPr bwMode="auto">
          <a:xfrm>
            <a:off x="-36512" y="1434262"/>
            <a:ext cx="300870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600" b="1" dirty="0"/>
              <a:t>Баланс за 2017 </a:t>
            </a:r>
            <a:r>
              <a:rPr lang="ru-RU" altLang="ru-RU" sz="1600" b="1" dirty="0" smtClean="0"/>
              <a:t>год</a:t>
            </a:r>
          </a:p>
        </p:txBody>
      </p:sp>
      <p:sp>
        <p:nvSpPr>
          <p:cNvPr id="24" name="TextBox 12"/>
          <p:cNvSpPr txBox="1">
            <a:spLocks noChangeArrowheads="1"/>
          </p:cNvSpPr>
          <p:nvPr/>
        </p:nvSpPr>
        <p:spPr bwMode="auto">
          <a:xfrm>
            <a:off x="6204908" y="1412776"/>
            <a:ext cx="304761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600" b="1" dirty="0"/>
              <a:t>Баланс за 2018 </a:t>
            </a:r>
            <a:r>
              <a:rPr lang="ru-RU" altLang="ru-RU" sz="1600" b="1" dirty="0" smtClean="0"/>
              <a:t>год</a:t>
            </a:r>
            <a:endParaRPr lang="ru-RU" altLang="ru-RU" sz="1600" b="1" dirty="0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251520" y="3356992"/>
            <a:ext cx="4471739" cy="648072"/>
          </a:xfrm>
          <a:prstGeom prst="line">
            <a:avLst/>
          </a:prstGeom>
          <a:ln w="28575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V="1">
            <a:off x="251520" y="3356992"/>
            <a:ext cx="4471739" cy="720080"/>
          </a:xfrm>
          <a:prstGeom prst="line">
            <a:avLst/>
          </a:prstGeom>
          <a:ln w="28575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4313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D27FC7-9221-4C63-AD2E-45B94A64E803}" type="slidenum">
              <a:rPr lang="ru-RU" altLang="ru-RU" smtClean="0"/>
              <a:pPr>
                <a:defRPr/>
              </a:pPr>
              <a:t>17</a:t>
            </a:fld>
            <a:endParaRPr lang="ru-RU" altLang="ru-RU"/>
          </a:p>
        </p:txBody>
      </p:sp>
      <p:sp>
        <p:nvSpPr>
          <p:cNvPr id="3" name="TextBox 2"/>
          <p:cNvSpPr txBox="1"/>
          <p:nvPr/>
        </p:nvSpPr>
        <p:spPr>
          <a:xfrm>
            <a:off x="3419872" y="188640"/>
            <a:ext cx="4608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Корректировка </a:t>
            </a:r>
            <a:r>
              <a:rPr lang="ru-RU" b="1" dirty="0" smtClean="0"/>
              <a:t>показателей расчетов с учредителем </a:t>
            </a:r>
          </a:p>
          <a:p>
            <a:pPr algn="ctr"/>
            <a:r>
              <a:rPr lang="ru-RU" b="1" dirty="0" smtClean="0"/>
              <a:t> счета </a:t>
            </a:r>
            <a:r>
              <a:rPr lang="ru-RU" b="1" dirty="0" smtClean="0"/>
              <a:t>0 210 06 000 и 1 204 33 000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2204864"/>
            <a:ext cx="27363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Инструкция </a:t>
            </a:r>
            <a:r>
              <a:rPr lang="ru-RU" dirty="0" smtClean="0"/>
              <a:t>162н</a:t>
            </a:r>
          </a:p>
          <a:p>
            <a:r>
              <a:rPr lang="ru-RU" dirty="0" smtClean="0"/>
              <a:t>Инструкция </a:t>
            </a:r>
            <a:r>
              <a:rPr lang="ru-RU" dirty="0" smtClean="0"/>
              <a:t>174н (183н)</a:t>
            </a:r>
          </a:p>
          <a:p>
            <a:r>
              <a:rPr lang="ru-RU" dirty="0" smtClean="0"/>
              <a:t>Письмо </a:t>
            </a:r>
            <a:r>
              <a:rPr lang="ru-RU" dirty="0"/>
              <a:t>Минфина </a:t>
            </a:r>
            <a:r>
              <a:rPr lang="ru-RU" dirty="0" smtClean="0"/>
              <a:t>России</a:t>
            </a:r>
          </a:p>
          <a:p>
            <a:r>
              <a:rPr lang="ru-RU" dirty="0" smtClean="0"/>
              <a:t>от </a:t>
            </a:r>
            <a:r>
              <a:rPr lang="ru-RU" dirty="0"/>
              <a:t>18.09.2012 </a:t>
            </a:r>
            <a:r>
              <a:rPr lang="ru-RU" dirty="0" smtClean="0"/>
              <a:t>№ 02-06-07/3798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Письмо </a:t>
            </a:r>
            <a:r>
              <a:rPr lang="ru-RU" dirty="0"/>
              <a:t>Минфина </a:t>
            </a:r>
            <a:r>
              <a:rPr lang="ru-RU" dirty="0" smtClean="0"/>
              <a:t>России</a:t>
            </a:r>
          </a:p>
          <a:p>
            <a:r>
              <a:rPr lang="ru-RU" dirty="0" smtClean="0"/>
              <a:t>от 19.12.2014 № </a:t>
            </a:r>
            <a:r>
              <a:rPr lang="ru-RU" dirty="0"/>
              <a:t>02-07-07/66918</a:t>
            </a:r>
          </a:p>
          <a:p>
            <a:endParaRPr lang="ru-RU" dirty="0"/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2987824" y="2071425"/>
            <a:ext cx="360040" cy="2995761"/>
          </a:xfrm>
          <a:prstGeom prst="rightBrac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 w="38100">
                <a:solidFill>
                  <a:srgbClr val="0070C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3928" y="2038565"/>
            <a:ext cx="468052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К ОЦИ относится: недвижимое имущество, движимое </a:t>
            </a:r>
            <a:r>
              <a:rPr lang="ru-RU" dirty="0"/>
              <a:t>имущество, без которого осуществление бюджетным </a:t>
            </a:r>
            <a:r>
              <a:rPr lang="ru-RU" dirty="0" smtClean="0"/>
              <a:t>(автономным) учреждением </a:t>
            </a:r>
            <a:r>
              <a:rPr lang="ru-RU" dirty="0"/>
              <a:t>своей уставной деятельности будет существенно затруднено</a:t>
            </a:r>
          </a:p>
          <a:p>
            <a:pPr algn="just"/>
            <a:r>
              <a:rPr lang="ru-RU" dirty="0" smtClean="0"/>
              <a:t> </a:t>
            </a:r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при </a:t>
            </a:r>
            <a:r>
              <a:rPr lang="ru-RU" dirty="0"/>
              <a:t>принятии решения о переносе </a:t>
            </a:r>
            <a:r>
              <a:rPr lang="ru-RU" dirty="0"/>
              <a:t>на з/с </a:t>
            </a:r>
            <a:r>
              <a:rPr lang="ru-RU" dirty="0" smtClean="0"/>
              <a:t>02, объектов</a:t>
            </a:r>
            <a:r>
              <a:rPr lang="ru-RU" dirty="0" smtClean="0"/>
              <a:t>, которые  </a:t>
            </a:r>
            <a:r>
              <a:rPr lang="ru-RU" dirty="0"/>
              <a:t>перестали соответствовать критериям </a:t>
            </a:r>
            <a:r>
              <a:rPr lang="ru-RU" dirty="0" smtClean="0"/>
              <a:t>активов, </a:t>
            </a:r>
            <a:br>
              <a:rPr lang="ru-RU" dirty="0" smtClean="0"/>
            </a:br>
            <a:r>
              <a:rPr lang="ru-RU" dirty="0" smtClean="0"/>
              <a:t>показатель </a:t>
            </a:r>
            <a:r>
              <a:rPr lang="ru-RU" dirty="0" smtClean="0"/>
              <a:t>счета 210 06 000 корректируется на конец периода</a:t>
            </a:r>
          </a:p>
          <a:p>
            <a:pPr algn="just"/>
            <a:endParaRPr lang="ru-RU" dirty="0"/>
          </a:p>
        </p:txBody>
      </p:sp>
      <p:sp>
        <p:nvSpPr>
          <p:cNvPr id="6" name="Штриховая стрелка вправо 5"/>
          <p:cNvSpPr/>
          <p:nvPr/>
        </p:nvSpPr>
        <p:spPr>
          <a:xfrm rot="5400000">
            <a:off x="5832140" y="3537012"/>
            <a:ext cx="936104" cy="86409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962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188640"/>
            <a:ext cx="5832648" cy="720080"/>
          </a:xfrm>
        </p:spPr>
        <p:txBody>
          <a:bodyPr/>
          <a:lstStyle/>
          <a:p>
            <a:pPr algn="just"/>
            <a:r>
              <a:rPr lang="ru-RU" sz="1600" b="1" dirty="0" smtClean="0">
                <a:solidFill>
                  <a:srgbClr val="002060"/>
                </a:solidFill>
              </a:rPr>
              <a:t>Справка по </a:t>
            </a:r>
            <a:r>
              <a:rPr lang="ru-RU" sz="1600" b="1" dirty="0">
                <a:solidFill>
                  <a:srgbClr val="002060"/>
                </a:solidFill>
              </a:rPr>
              <a:t>заключению счетов бюджетного </a:t>
            </a:r>
            <a:r>
              <a:rPr lang="ru-RU" sz="1600" b="1" dirty="0" smtClean="0">
                <a:solidFill>
                  <a:srgbClr val="002060"/>
                </a:solidFill>
              </a:rPr>
              <a:t>учета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отчетного </a:t>
            </a:r>
            <a:r>
              <a:rPr lang="ru-RU" sz="1600" b="1" dirty="0">
                <a:solidFill>
                  <a:srgbClr val="002060"/>
                </a:solidFill>
              </a:rPr>
              <a:t>финансового </a:t>
            </a:r>
            <a:r>
              <a:rPr lang="ru-RU" sz="1600" b="1" dirty="0" smtClean="0">
                <a:solidFill>
                  <a:srgbClr val="002060"/>
                </a:solidFill>
              </a:rPr>
              <a:t>года ф. 0503110, ф. 0503710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A7E098-E30E-4620-996F-444E55E2988F}" type="slidenum">
              <a:rPr lang="ru-RU" altLang="ru-RU" smtClean="0"/>
              <a:pPr>
                <a:defRPr/>
              </a:pPr>
              <a:t>18</a:t>
            </a:fld>
            <a:endParaRPr lang="ru-RU" alt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177543" y="1556792"/>
            <a:ext cx="7128792" cy="6463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ru-RU" b="1" dirty="0" smtClean="0"/>
              <a:t>Расшифровка </a:t>
            </a:r>
            <a:r>
              <a:rPr lang="ru-RU" b="1" dirty="0"/>
              <a:t>расходов, принятых в </a:t>
            </a:r>
            <a:r>
              <a:rPr lang="ru-RU" b="1" dirty="0" smtClean="0"/>
              <a:t>уменьшение </a:t>
            </a:r>
            <a:r>
              <a:rPr lang="ru-RU" b="1" dirty="0"/>
              <a:t>доходов  отчетного периода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6186806"/>
              </p:ext>
            </p:extLst>
          </p:nvPr>
        </p:nvGraphicFramePr>
        <p:xfrm>
          <a:off x="323528" y="3156565"/>
          <a:ext cx="8640960" cy="1986915"/>
        </p:xfrm>
        <a:graphic>
          <a:graphicData uri="http://schemas.openxmlformats.org/drawingml/2006/table">
            <a:tbl>
              <a:tblPr/>
              <a:tblGrid>
                <a:gridCol w="96547"/>
                <a:gridCol w="72411"/>
                <a:gridCol w="72411"/>
                <a:gridCol w="72411"/>
                <a:gridCol w="72411"/>
                <a:gridCol w="72411"/>
                <a:gridCol w="72411"/>
                <a:gridCol w="72411"/>
                <a:gridCol w="72411"/>
                <a:gridCol w="72411"/>
                <a:gridCol w="72411"/>
                <a:gridCol w="72411"/>
                <a:gridCol w="72411"/>
                <a:gridCol w="72411"/>
                <a:gridCol w="72411"/>
                <a:gridCol w="72411"/>
                <a:gridCol w="1697610"/>
                <a:gridCol w="1224136"/>
                <a:gridCol w="792088"/>
                <a:gridCol w="1861749"/>
                <a:gridCol w="1882665"/>
              </a:tblGrid>
              <a:tr h="247650">
                <a:tc rowSpan="2" gridSpan="17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Номер счета</a:t>
                      </a:r>
                      <a:br>
                        <a:rPr lang="ru-RU" sz="1400" b="0" i="0" u="none" strike="noStrike" dirty="0">
                          <a:effectLst/>
                          <a:latin typeface="Arial"/>
                        </a:rPr>
                      </a:br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бюджетного учета</a:t>
                      </a:r>
                      <a:br>
                        <a:rPr lang="ru-RU" sz="1400" b="0" i="0" u="none" strike="noStrike" dirty="0">
                          <a:effectLst/>
                          <a:latin typeface="Arial"/>
                        </a:rPr>
                      </a:br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(04011013Х)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Коды по БК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Сумма дебетового оборота по </a:t>
                      </a:r>
                      <a:r>
                        <a:rPr lang="ru-RU" sz="1400" b="0" i="0" u="none" strike="noStrike" dirty="0" smtClean="0">
                          <a:effectLst/>
                          <a:latin typeface="Arial"/>
                        </a:rPr>
                        <a:t>счету</a:t>
                      </a:r>
                    </a:p>
                    <a:p>
                      <a:pPr algn="ctr" fontAlgn="ctr"/>
                      <a:r>
                        <a:rPr lang="ru-RU" sz="1400" b="0" i="0" u="none" strike="noStrike" dirty="0" smtClean="0">
                          <a:effectLst/>
                          <a:latin typeface="Arial"/>
                        </a:rPr>
                        <a:t> </a:t>
                      </a:r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0 40110 13Х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4657">
                <a:tc gridSpan="17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раздел, подраздел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КОСГУ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по счетам 010960ХХХ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по счетам 0105ХХ440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 gridSpan="17"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gridSpan="17"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gridSpan="17"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gridSpan="17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Итого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208505" y="2278381"/>
            <a:ext cx="706686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/>
              <a:t>Заполняется на основании оборотов: </a:t>
            </a:r>
          </a:p>
          <a:p>
            <a:pPr algn="ctr"/>
            <a:r>
              <a:rPr lang="ru-RU" sz="1600" dirty="0" smtClean="0"/>
              <a:t>Дт 0 401 10 130     Кт  0 109 60 000</a:t>
            </a:r>
            <a:endParaRPr lang="ru-RU" sz="1600" dirty="0"/>
          </a:p>
          <a:p>
            <a:pPr algn="ctr"/>
            <a:r>
              <a:rPr lang="ru-RU" sz="1600" dirty="0" smtClean="0"/>
              <a:t>Дт 0 401 10 130     Кт  0 105 00 000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473838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26715"/>
            <a:ext cx="6445224" cy="936104"/>
          </a:xfrm>
        </p:spPr>
        <p:txBody>
          <a:bodyPr/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Справка по </a:t>
            </a:r>
            <a:r>
              <a:rPr lang="ru-RU" sz="1600" b="1" dirty="0">
                <a:solidFill>
                  <a:srgbClr val="002060"/>
                </a:solidFill>
              </a:rPr>
              <a:t>заключению счетов бюджетного </a:t>
            </a:r>
            <a:r>
              <a:rPr lang="ru-RU" sz="1600" b="1" dirty="0" smtClean="0">
                <a:solidFill>
                  <a:srgbClr val="002060"/>
                </a:solidFill>
              </a:rPr>
              <a:t>учета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отчетного </a:t>
            </a:r>
            <a:r>
              <a:rPr lang="ru-RU" sz="1600" b="1" dirty="0">
                <a:solidFill>
                  <a:srgbClr val="002060"/>
                </a:solidFill>
              </a:rPr>
              <a:t>финансового </a:t>
            </a:r>
            <a:r>
              <a:rPr lang="ru-RU" sz="1600" b="1" dirty="0" smtClean="0">
                <a:solidFill>
                  <a:srgbClr val="002060"/>
                </a:solidFill>
              </a:rPr>
              <a:t>года ф. 0503110, 0503710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A7E098-E30E-4620-996F-444E55E2988F}" type="slidenum">
              <a:rPr lang="ru-RU" altLang="ru-RU" smtClean="0"/>
              <a:pPr>
                <a:defRPr/>
              </a:pPr>
              <a:t>19</a:t>
            </a:fld>
            <a:endParaRPr lang="ru-RU" alt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177543" y="1308884"/>
            <a:ext cx="7128792" cy="6463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ru-RU" b="1" dirty="0" smtClean="0"/>
              <a:t>Расшифровка </a:t>
            </a:r>
            <a:r>
              <a:rPr lang="ru-RU" b="1" dirty="0"/>
              <a:t>расходов, принятых в </a:t>
            </a:r>
            <a:r>
              <a:rPr lang="ru-RU" b="1" dirty="0" smtClean="0"/>
              <a:t>уменьшение </a:t>
            </a:r>
            <a:r>
              <a:rPr lang="ru-RU" b="1" dirty="0"/>
              <a:t>доходов  отчетного периода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5531706"/>
              </p:ext>
            </p:extLst>
          </p:nvPr>
        </p:nvGraphicFramePr>
        <p:xfrm>
          <a:off x="323528" y="2924944"/>
          <a:ext cx="8640960" cy="1712595"/>
        </p:xfrm>
        <a:graphic>
          <a:graphicData uri="http://schemas.openxmlformats.org/drawingml/2006/table">
            <a:tbl>
              <a:tblPr/>
              <a:tblGrid>
                <a:gridCol w="96547"/>
                <a:gridCol w="72411"/>
                <a:gridCol w="72411"/>
                <a:gridCol w="72411"/>
                <a:gridCol w="72411"/>
                <a:gridCol w="72411"/>
                <a:gridCol w="72411"/>
                <a:gridCol w="72411"/>
                <a:gridCol w="72411"/>
                <a:gridCol w="72411"/>
                <a:gridCol w="72411"/>
                <a:gridCol w="72411"/>
                <a:gridCol w="72411"/>
                <a:gridCol w="72411"/>
                <a:gridCol w="72411"/>
                <a:gridCol w="72411"/>
                <a:gridCol w="1697610"/>
                <a:gridCol w="1224136"/>
                <a:gridCol w="792088"/>
                <a:gridCol w="1861749"/>
                <a:gridCol w="1882665"/>
              </a:tblGrid>
              <a:tr h="247650">
                <a:tc rowSpan="2" gridSpan="17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Номер счета</a:t>
                      </a:r>
                      <a:br>
                        <a:rPr lang="ru-RU" sz="1200" b="0" i="0" u="none" strike="noStrike" dirty="0">
                          <a:effectLst/>
                          <a:latin typeface="Arial"/>
                        </a:rPr>
                      </a:br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бюджетного учета</a:t>
                      </a:r>
                      <a:br>
                        <a:rPr lang="ru-RU" sz="1200" b="0" i="0" u="none" strike="noStrike" dirty="0">
                          <a:effectLst/>
                          <a:latin typeface="Arial"/>
                        </a:rPr>
                      </a:br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(04011013Х)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Коды по БК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Сумма дебетового оборота по </a:t>
                      </a:r>
                      <a:r>
                        <a:rPr lang="ru-RU" sz="1200" b="0" i="0" u="none" strike="noStrike" dirty="0" smtClean="0">
                          <a:effectLst/>
                          <a:latin typeface="Arial"/>
                        </a:rPr>
                        <a:t>счету</a:t>
                      </a:r>
                    </a:p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Arial"/>
                        </a:rPr>
                        <a:t> </a:t>
                      </a:r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0 40110 13Х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4657">
                <a:tc gridSpan="17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раздел, подраздел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КОСГУ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по счетам 010960ХХХ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по счетам 0105ХХ440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 gridSpan="17"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gridSpan="17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effectLst/>
                          <a:latin typeface="Arial"/>
                        </a:rPr>
                        <a:t>07010000000000130 2 401 10 131</a:t>
                      </a:r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effectLst/>
                          <a:latin typeface="Arial"/>
                        </a:rPr>
                        <a:t>0701</a:t>
                      </a:r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 </a:t>
                      </a:r>
                      <a:r>
                        <a:rPr lang="ru-RU" sz="1200" b="0" i="0" u="none" strike="noStrike" dirty="0" smtClean="0">
                          <a:effectLst/>
                          <a:latin typeface="Arial"/>
                        </a:rPr>
                        <a:t>226</a:t>
                      </a:r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 </a:t>
                      </a:r>
                      <a:r>
                        <a:rPr lang="ru-RU" sz="1200" b="0" i="0" u="none" strike="noStrike" dirty="0" smtClean="0">
                          <a:effectLst/>
                          <a:latin typeface="Arial"/>
                        </a:rPr>
                        <a:t>100,00</a:t>
                      </a:r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gridSpan="17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gridSpan="17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Итого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437683" y="2088140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Пример заполнения по счету 109</a:t>
            </a:r>
            <a:endParaRPr lang="ru-RU" i="1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 flipV="1">
            <a:off x="3923928" y="4149080"/>
            <a:ext cx="360040" cy="129614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4427984" y="4149080"/>
            <a:ext cx="313955" cy="129614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454079" y="5593575"/>
            <a:ext cx="36724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/>
              <a:t>Соответствующие коды из счета 109</a:t>
            </a:r>
            <a:endParaRPr lang="ru-RU" sz="1600" i="1" dirty="0"/>
          </a:p>
        </p:txBody>
      </p:sp>
    </p:spTree>
    <p:extLst>
      <p:ext uri="{BB962C8B-B14F-4D97-AF65-F5344CB8AC3E}">
        <p14:creationId xmlns:p14="http://schemas.microsoft.com/office/powerpoint/2010/main" val="2074128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1C5C40A5-D64C-4207-9F28-FD340070A86F}" type="slidenum">
              <a:rPr lang="ru-RU" altLang="ru-RU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sp>
        <p:nvSpPr>
          <p:cNvPr id="8197" name="Прямоугольник 71"/>
          <p:cNvSpPr>
            <a:spLocks noChangeArrowheads="1"/>
          </p:cNvSpPr>
          <p:nvPr/>
        </p:nvSpPr>
        <p:spPr bwMode="auto">
          <a:xfrm>
            <a:off x="3203848" y="544970"/>
            <a:ext cx="436824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404040"/>
                </a:solidFill>
                <a:latin typeface="Cambria" pitchFamily="18" charset="0"/>
              </a:rPr>
              <a:t>Сроки представления </a:t>
            </a:r>
            <a:r>
              <a:rPr lang="ru-RU" altLang="ru-RU" sz="2000" b="1" dirty="0" smtClean="0">
                <a:solidFill>
                  <a:srgbClr val="404040"/>
                </a:solidFill>
                <a:latin typeface="Cambria" pitchFamily="18" charset="0"/>
              </a:rPr>
              <a:t>отчетности</a:t>
            </a:r>
            <a:endParaRPr lang="ru-RU" altLang="ru-RU" sz="2000" b="1" dirty="0">
              <a:solidFill>
                <a:srgbClr val="404040"/>
              </a:solidFill>
              <a:latin typeface="Cambria" pitchFamily="18" charset="0"/>
            </a:endParaRPr>
          </a:p>
        </p:txBody>
      </p:sp>
      <p:sp>
        <p:nvSpPr>
          <p:cNvPr id="8199" name="Прямоугольник 44"/>
          <p:cNvSpPr>
            <a:spLocks noChangeArrowheads="1"/>
          </p:cNvSpPr>
          <p:nvPr/>
        </p:nvSpPr>
        <p:spPr bwMode="auto">
          <a:xfrm>
            <a:off x="683568" y="1772816"/>
            <a:ext cx="7888362" cy="1162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buFont typeface="Arial" charset="0"/>
              <a:buNone/>
            </a:pPr>
            <a:r>
              <a:rPr lang="ru-RU" altLang="ru-RU" sz="1600" b="1" dirty="0">
                <a:latin typeface="Cambria" pitchFamily="18" charset="0"/>
              </a:rPr>
              <a:t>Приказ Федерального казначейства от 12 сентября 2018 </a:t>
            </a:r>
            <a:r>
              <a:rPr lang="ru-RU" altLang="ru-RU" sz="1600" b="1" dirty="0" smtClean="0">
                <a:latin typeface="Cambria" pitchFamily="18" charset="0"/>
              </a:rPr>
              <a:t>года </a:t>
            </a:r>
            <a:r>
              <a:rPr lang="ru-RU" altLang="ru-RU" sz="1600" b="1" dirty="0">
                <a:latin typeface="Cambria" pitchFamily="18" charset="0"/>
              </a:rPr>
              <a:t>№ 32н </a:t>
            </a:r>
          </a:p>
          <a:p>
            <a:pPr algn="just">
              <a:buFont typeface="Arial" charset="0"/>
              <a:buNone/>
            </a:pPr>
            <a:r>
              <a:rPr lang="ru-RU" altLang="ru-RU" sz="1800" b="1" dirty="0">
                <a:latin typeface="Cambria" pitchFamily="18" charset="0"/>
              </a:rPr>
              <a:t>«О сроках представления </a:t>
            </a:r>
            <a:r>
              <a:rPr lang="ru-RU" altLang="ru-RU" sz="1800" b="1" dirty="0" smtClean="0">
                <a:latin typeface="Cambria" pitchFamily="18" charset="0"/>
              </a:rPr>
              <a:t> </a:t>
            </a:r>
            <a:r>
              <a:rPr lang="ru-RU" altLang="ru-RU" sz="1600" dirty="0" smtClean="0">
                <a:latin typeface="Cambria" pitchFamily="18" charset="0"/>
              </a:rPr>
              <a:t>ГРБС ФБ  сводной </a:t>
            </a:r>
            <a:r>
              <a:rPr lang="ru-RU" altLang="ru-RU" sz="1600" dirty="0">
                <a:latin typeface="Cambria" pitchFamily="18" charset="0"/>
              </a:rPr>
              <a:t>месячной, квартальной и годовой бюджетной отчетности, сводной квартальной и годовой бухгалтерской отчетности федеральных бюджетных и автономных учреждений </a:t>
            </a:r>
            <a:r>
              <a:rPr lang="ru-RU" altLang="ru-RU" sz="1800" b="1" dirty="0">
                <a:latin typeface="Cambria" pitchFamily="18" charset="0"/>
              </a:rPr>
              <a:t>в 2019 году»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702914" y="3573016"/>
            <a:ext cx="7973542" cy="1550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ru-RU" altLang="ru-RU" sz="1600" b="1" dirty="0">
                <a:latin typeface="Cambria" pitchFamily="18" charset="0"/>
              </a:rPr>
              <a:t>Приказ Минфина России </a:t>
            </a:r>
            <a:r>
              <a:rPr lang="ru-RU" altLang="ru-RU" sz="1600" b="1" dirty="0" smtClean="0">
                <a:latin typeface="Cambria" pitchFamily="18" charset="0"/>
              </a:rPr>
              <a:t>№ 244н </a:t>
            </a:r>
            <a:r>
              <a:rPr lang="ru-RU" altLang="ru-RU" sz="1600" b="1" dirty="0">
                <a:latin typeface="Cambria" pitchFamily="18" charset="0"/>
              </a:rPr>
              <a:t>«О внесении изменений в Инструкцию 191н»</a:t>
            </a:r>
          </a:p>
          <a:p>
            <a:pPr algn="just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ru-RU" altLang="ru-RU" sz="1600" dirty="0">
                <a:latin typeface="Cambria" pitchFamily="18" charset="0"/>
              </a:rPr>
              <a:t>«…</a:t>
            </a:r>
            <a:r>
              <a:rPr lang="ru-RU" sz="1600" dirty="0">
                <a:latin typeface="Cambria" pitchFamily="18" charset="0"/>
              </a:rPr>
              <a:t>Финансовый орган субъекта Российской Федерации и органы управления государственными внебюджетными фондами Российской Федерации представляют консолидированную бюджетную отчетность в Федеральное казначейство в соответствии со сроками, установленными настоящей Инструкции…</a:t>
            </a:r>
            <a:r>
              <a:rPr lang="ru-RU" altLang="ru-RU" sz="1600" dirty="0">
                <a:latin typeface="Cambria" pitchFamily="18" charset="0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654129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116632"/>
            <a:ext cx="6445224" cy="893515"/>
          </a:xfrm>
        </p:spPr>
        <p:txBody>
          <a:bodyPr/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Справка по </a:t>
            </a:r>
            <a:r>
              <a:rPr lang="ru-RU" sz="1600" b="1" dirty="0">
                <a:solidFill>
                  <a:srgbClr val="002060"/>
                </a:solidFill>
              </a:rPr>
              <a:t>заключению счетов бюджетного </a:t>
            </a:r>
            <a:r>
              <a:rPr lang="ru-RU" sz="1600" b="1" dirty="0" smtClean="0">
                <a:solidFill>
                  <a:srgbClr val="002060"/>
                </a:solidFill>
              </a:rPr>
              <a:t>учета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отчетного </a:t>
            </a:r>
            <a:r>
              <a:rPr lang="ru-RU" sz="1600" b="1" dirty="0">
                <a:solidFill>
                  <a:srgbClr val="002060"/>
                </a:solidFill>
              </a:rPr>
              <a:t>финансового </a:t>
            </a:r>
            <a:r>
              <a:rPr lang="ru-RU" sz="1600" b="1" dirty="0" smtClean="0">
                <a:solidFill>
                  <a:srgbClr val="002060"/>
                </a:solidFill>
              </a:rPr>
              <a:t>года ф. 0503110, 0503710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A7E098-E30E-4620-996F-444E55E2988F}" type="slidenum">
              <a:rPr lang="ru-RU" altLang="ru-RU" smtClean="0"/>
              <a:pPr>
                <a:defRPr/>
              </a:pPr>
              <a:t>20</a:t>
            </a:fld>
            <a:endParaRPr lang="ru-RU" alt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177543" y="1632050"/>
            <a:ext cx="7128792" cy="6463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ru-RU" b="1" dirty="0" smtClean="0"/>
              <a:t>Расшифровка </a:t>
            </a:r>
            <a:r>
              <a:rPr lang="ru-RU" b="1" dirty="0"/>
              <a:t>расходов, принятых в </a:t>
            </a:r>
            <a:r>
              <a:rPr lang="ru-RU" b="1" dirty="0" smtClean="0"/>
              <a:t>уменьшение </a:t>
            </a:r>
            <a:r>
              <a:rPr lang="ru-RU" b="1" dirty="0"/>
              <a:t>доходов  отчетного периода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1984863"/>
              </p:ext>
            </p:extLst>
          </p:nvPr>
        </p:nvGraphicFramePr>
        <p:xfrm>
          <a:off x="323528" y="2924944"/>
          <a:ext cx="8640960" cy="1712595"/>
        </p:xfrm>
        <a:graphic>
          <a:graphicData uri="http://schemas.openxmlformats.org/drawingml/2006/table">
            <a:tbl>
              <a:tblPr/>
              <a:tblGrid>
                <a:gridCol w="96547"/>
                <a:gridCol w="72411"/>
                <a:gridCol w="72411"/>
                <a:gridCol w="72411"/>
                <a:gridCol w="72411"/>
                <a:gridCol w="72411"/>
                <a:gridCol w="72411"/>
                <a:gridCol w="72411"/>
                <a:gridCol w="72411"/>
                <a:gridCol w="72411"/>
                <a:gridCol w="72411"/>
                <a:gridCol w="72411"/>
                <a:gridCol w="72411"/>
                <a:gridCol w="72411"/>
                <a:gridCol w="72411"/>
                <a:gridCol w="72411"/>
                <a:gridCol w="1697610"/>
                <a:gridCol w="1224136"/>
                <a:gridCol w="792088"/>
                <a:gridCol w="1861749"/>
                <a:gridCol w="1882665"/>
              </a:tblGrid>
              <a:tr h="247650">
                <a:tc rowSpan="2" gridSpan="17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Номер счета</a:t>
                      </a:r>
                      <a:br>
                        <a:rPr lang="ru-RU" sz="1200" b="0" i="0" u="none" strike="noStrike" dirty="0">
                          <a:effectLst/>
                          <a:latin typeface="Arial"/>
                        </a:rPr>
                      </a:br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бюджетного учета</a:t>
                      </a:r>
                      <a:br>
                        <a:rPr lang="ru-RU" sz="1200" b="0" i="0" u="none" strike="noStrike" dirty="0">
                          <a:effectLst/>
                          <a:latin typeface="Arial"/>
                        </a:rPr>
                      </a:br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(04011013Х)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Коды по БК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Сумма дебетового оборота по </a:t>
                      </a:r>
                      <a:r>
                        <a:rPr lang="ru-RU" sz="1200" b="0" i="0" u="none" strike="noStrike" dirty="0" smtClean="0">
                          <a:effectLst/>
                          <a:latin typeface="Arial"/>
                        </a:rPr>
                        <a:t>счету</a:t>
                      </a:r>
                    </a:p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Arial"/>
                        </a:rPr>
                        <a:t> </a:t>
                      </a:r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0 40110 13Х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4657">
                <a:tc gridSpan="17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раздел, подраздел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КОСГУ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по счетам 010960ХХХ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по счетам 0105ХХ440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 gridSpan="17"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gridSpan="17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effectLst/>
                          <a:latin typeface="Arial"/>
                        </a:rPr>
                        <a:t>07010000000000130 2 401 10 131</a:t>
                      </a:r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effectLst/>
                          <a:latin typeface="Arial"/>
                        </a:rPr>
                        <a:t>0701</a:t>
                      </a:r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effectLst/>
                          <a:latin typeface="Arial"/>
                        </a:rPr>
                        <a:t>55,00</a:t>
                      </a:r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0500">
                <a:tc gridSpan="17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gridSpan="17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Итого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437683" y="2306719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Пример заполнения по счету 105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4932040" y="4005064"/>
            <a:ext cx="0" cy="100811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959932" y="5091880"/>
            <a:ext cx="26282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/>
              <a:t>Гр 3 не заполняется*</a:t>
            </a:r>
            <a:endParaRPr lang="ru-RU" sz="16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467544" y="6021288"/>
            <a:ext cx="44644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/>
              <a:t>* В Отчете 0503121, 0503721 отражаются по КОСГУ 272</a:t>
            </a:r>
            <a:endParaRPr lang="ru-RU" sz="1200" i="1" dirty="0"/>
          </a:p>
        </p:txBody>
      </p:sp>
    </p:spTree>
    <p:extLst>
      <p:ext uri="{BB962C8B-B14F-4D97-AF65-F5344CB8AC3E}">
        <p14:creationId xmlns:p14="http://schemas.microsoft.com/office/powerpoint/2010/main" val="2056033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131840" y="188640"/>
            <a:ext cx="5832648" cy="720080"/>
          </a:xfrm>
        </p:spPr>
        <p:txBody>
          <a:bodyPr/>
          <a:lstStyle/>
          <a:p>
            <a:pPr algn="just"/>
            <a:r>
              <a:rPr lang="ru-RU" sz="2000" b="1" dirty="0" smtClean="0"/>
              <a:t>Отчет </a:t>
            </a:r>
            <a:r>
              <a:rPr lang="ru-RU" sz="2000" b="1" dirty="0" smtClean="0"/>
              <a:t>об исполнении учреждением плана его финансово-хозяйственной деятельности ф</a:t>
            </a:r>
            <a:r>
              <a:rPr lang="ru-RU" sz="2000" b="1" dirty="0" smtClean="0"/>
              <a:t>. 0503737</a:t>
            </a:r>
            <a:endParaRPr lang="ru-RU" sz="2000" b="1" dirty="0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A7E098-E30E-4620-996F-444E55E2988F}" type="slidenum">
              <a:rPr lang="ru-RU" altLang="ru-RU" smtClean="0"/>
              <a:pPr>
                <a:defRPr/>
              </a:pPr>
              <a:t>21</a:t>
            </a:fld>
            <a:endParaRPr lang="ru-RU" alt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3196067"/>
              </p:ext>
            </p:extLst>
          </p:nvPr>
        </p:nvGraphicFramePr>
        <p:xfrm>
          <a:off x="179511" y="2120250"/>
          <a:ext cx="8856984" cy="4514771"/>
        </p:xfrm>
        <a:graphic>
          <a:graphicData uri="http://schemas.openxmlformats.org/drawingml/2006/table">
            <a:tbl>
              <a:tblPr/>
              <a:tblGrid>
                <a:gridCol w="2927927"/>
                <a:gridCol w="439189"/>
                <a:gridCol w="512388"/>
                <a:gridCol w="805181"/>
                <a:gridCol w="585586"/>
                <a:gridCol w="356340"/>
                <a:gridCol w="375642"/>
                <a:gridCol w="270432"/>
                <a:gridCol w="388352"/>
                <a:gridCol w="257723"/>
                <a:gridCol w="474260"/>
                <a:gridCol w="171815"/>
                <a:gridCol w="486969"/>
                <a:gridCol w="805180"/>
              </a:tblGrid>
              <a:tr h="176046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effectLst/>
                          <a:latin typeface="Arial" panose="020B0604020202020204" pitchFamily="34" charset="0"/>
                        </a:rPr>
                        <a:t>1. Доходы учреждения</a:t>
                      </a:r>
                    </a:p>
                  </a:txBody>
                  <a:tcPr marL="8125" marR="8125" marT="81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9242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800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Код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Код 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Утверждено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         Исполнено плановых назначений</a:t>
                      </a:r>
                    </a:p>
                  </a:txBody>
                  <a:tcPr marL="8125" marR="8125" marT="81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Arial" panose="020B0604020202020204" pitchFamily="34" charset="0"/>
                        </a:rPr>
                        <a:t>Не исполнено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3736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 Наименование показателя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стро-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анали-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плановых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через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effectLst/>
                          <a:latin typeface="Arial" panose="020B0604020202020204" pitchFamily="34" charset="0"/>
                        </a:rPr>
                        <a:t>через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effectLst/>
                          <a:latin typeface="Arial" panose="020B0604020202020204" pitchFamily="34" charset="0"/>
                        </a:rPr>
                        <a:t>через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Arial" panose="020B0604020202020204" pitchFamily="34" charset="0"/>
                        </a:rPr>
                        <a:t>некассовыми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Arial" panose="020B0604020202020204" pitchFamily="34" charset="0"/>
                        </a:rPr>
                        <a:t>итого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Arial" panose="020B0604020202020204" pitchFamily="34" charset="0"/>
                        </a:rPr>
                        <a:t>плановых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7036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ки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тики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назначений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лицевые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банковские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кассу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операциями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назначений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692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счета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счета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учреждения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337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8125" marR="8125" marT="81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3553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1" u="none" strike="noStrike" dirty="0">
                          <a:effectLst/>
                          <a:latin typeface="Arial" panose="020B0604020202020204" pitchFamily="34" charset="0"/>
                        </a:rPr>
                        <a:t>Доходы - всего </a:t>
                      </a:r>
                      <a:br>
                        <a:rPr lang="ru-RU" sz="1000" b="1" i="1" u="none" strike="noStrike" dirty="0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1000" b="1" i="1" u="none" strike="noStrike" dirty="0">
                          <a:effectLst/>
                          <a:latin typeface="Arial" panose="020B0604020202020204" pitchFamily="34" charset="0"/>
                        </a:rPr>
                        <a:t>(стр. 030 + стр. 040 + стр. 050 + стр. 060 + стр. 090 + стр. 100)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" panose="020B0604020202020204" pitchFamily="34" charset="0"/>
                        </a:rPr>
                        <a:t>010</a:t>
                      </a:r>
                    </a:p>
                  </a:txBody>
                  <a:tcPr marL="8125" marR="8125" marT="81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r>
                        <a:rPr lang="ru-RU" sz="900" b="0" i="0" u="none" strike="noStrike" baseline="0" dirty="0" smtClean="0">
                          <a:effectLst/>
                          <a:latin typeface="Arial" panose="020B0604020202020204" pitchFamily="34" charset="0"/>
                        </a:rPr>
                        <a:t>0 000,00</a:t>
                      </a:r>
                      <a:endParaRPr lang="ru-RU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11 000,00</a:t>
                      </a:r>
                      <a:endParaRPr lang="ru-RU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11 000,00</a:t>
                      </a:r>
                      <a:endParaRPr lang="ru-RU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090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1" u="none" strike="noStrike">
                          <a:effectLst/>
                          <a:latin typeface="Arial" panose="020B0604020202020204" pitchFamily="34" charset="0"/>
                        </a:rPr>
                        <a:t> Доходы от собственности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" panose="020B0604020202020204" pitchFamily="34" charset="0"/>
                        </a:rPr>
                        <a:t>030</a:t>
                      </a:r>
                    </a:p>
                  </a:txBody>
                  <a:tcPr marL="8125" marR="8125" marT="81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120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0287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1" u="none" strike="noStrike" dirty="0">
                          <a:effectLst/>
                          <a:latin typeface="Arial" panose="020B0604020202020204" pitchFamily="34" charset="0"/>
                        </a:rPr>
                        <a:t>Доходы от оказания платных услуг (работ</a:t>
                      </a:r>
                      <a:r>
                        <a:rPr lang="ru-RU" sz="1000" b="0" i="1" u="none" strike="noStrike" dirty="0" smtClean="0">
                          <a:effectLst/>
                          <a:latin typeface="Arial" panose="020B0604020202020204" pitchFamily="34" charset="0"/>
                        </a:rPr>
                        <a:t>)</a:t>
                      </a:r>
                      <a:endParaRPr lang="ru-RU" sz="10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" panose="020B0604020202020204" pitchFamily="34" charset="0"/>
                        </a:rPr>
                        <a:t>040</a:t>
                      </a:r>
                    </a:p>
                  </a:txBody>
                  <a:tcPr marL="8125" marR="8125" marT="81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Arial" panose="020B0604020202020204" pitchFamily="34" charset="0"/>
                        </a:rPr>
                        <a:t>130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5 000,00</a:t>
                      </a:r>
                      <a:endParaRPr lang="ru-RU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6 000,00</a:t>
                      </a:r>
                      <a:endParaRPr lang="ru-RU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6 000,00</a:t>
                      </a:r>
                      <a:endParaRPr lang="ru-RU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0287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1" u="none" strike="noStrike">
                          <a:effectLst/>
                          <a:latin typeface="Arial" panose="020B0604020202020204" pitchFamily="34" charset="0"/>
                        </a:rPr>
                        <a:t> Доходы от штрафов, пеней, иных сумм принудительного </a:t>
                      </a:r>
                      <a:br>
                        <a:rPr lang="ru-RU" sz="1000" b="0" i="1" u="none" strike="noStrike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1000" b="0" i="1" u="none" strike="noStrike">
                          <a:effectLst/>
                          <a:latin typeface="Arial" panose="020B0604020202020204" pitchFamily="34" charset="0"/>
                        </a:rPr>
                        <a:t>изъятия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" panose="020B0604020202020204" pitchFamily="34" charset="0"/>
                        </a:rPr>
                        <a:t>050</a:t>
                      </a:r>
                    </a:p>
                  </a:txBody>
                  <a:tcPr marL="8125" marR="8125" marT="81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140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1 000,00</a:t>
                      </a:r>
                      <a:endParaRPr lang="ru-RU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500,00</a:t>
                      </a:r>
                      <a:endParaRPr lang="ru-RU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500,00</a:t>
                      </a:r>
                      <a:endParaRPr lang="ru-RU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0287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1" u="none" strike="noStrike">
                          <a:effectLst/>
                          <a:latin typeface="Arial" panose="020B0604020202020204" pitchFamily="34" charset="0"/>
                        </a:rPr>
                        <a:t> Безвозмездные поступления от бюджетов</a:t>
                      </a:r>
                      <a:br>
                        <a:rPr lang="ru-RU" sz="1000" b="0" i="1" u="none" strike="noStrike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1000" b="0" i="1" u="none" strike="noStrike">
                          <a:effectLst/>
                          <a:latin typeface="Arial" panose="020B0604020202020204" pitchFamily="34" charset="0"/>
                        </a:rPr>
                        <a:t>(стр. 062 + стр. 063)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" panose="020B0604020202020204" pitchFamily="34" charset="0"/>
                        </a:rPr>
                        <a:t>060</a:t>
                      </a:r>
                    </a:p>
                  </a:txBody>
                  <a:tcPr marL="8125" marR="8125" marT="81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150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0287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1" u="none" strike="noStrike">
                          <a:effectLst/>
                          <a:latin typeface="Arial" panose="020B0604020202020204" pitchFamily="34" charset="0"/>
                        </a:rPr>
                        <a:t> поступления от наднациональных организаций и</a:t>
                      </a:r>
                      <a:br>
                        <a:rPr lang="ru-RU" sz="1000" b="0" i="1" u="none" strike="noStrike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1000" b="0" i="1" u="none" strike="noStrike">
                          <a:effectLst/>
                          <a:latin typeface="Arial" panose="020B0604020202020204" pitchFamily="34" charset="0"/>
                        </a:rPr>
                        <a:t>правительств иностранных государств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" panose="020B0604020202020204" pitchFamily="34" charset="0"/>
                        </a:rPr>
                        <a:t>062</a:t>
                      </a:r>
                    </a:p>
                  </a:txBody>
                  <a:tcPr marL="8125" marR="8125" marT="81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152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0287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1" u="none" strike="noStrike">
                          <a:effectLst/>
                          <a:latin typeface="Arial" panose="020B0604020202020204" pitchFamily="34" charset="0"/>
                        </a:rPr>
                        <a:t> поступления от международных финансовых</a:t>
                      </a:r>
                      <a:br>
                        <a:rPr lang="ru-RU" sz="1000" b="0" i="1" u="none" strike="noStrike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1000" b="0" i="1" u="none" strike="noStrike">
                          <a:effectLst/>
                          <a:latin typeface="Arial" panose="020B0604020202020204" pitchFamily="34" charset="0"/>
                        </a:rPr>
                        <a:t>организаций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" panose="020B0604020202020204" pitchFamily="34" charset="0"/>
                        </a:rPr>
                        <a:t>063</a:t>
                      </a:r>
                    </a:p>
                  </a:txBody>
                  <a:tcPr marL="8125" marR="8125" marT="81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153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0287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1" u="none" strike="noStrike">
                          <a:effectLst/>
                          <a:latin typeface="Arial" panose="020B0604020202020204" pitchFamily="34" charset="0"/>
                        </a:rPr>
                        <a:t> Доходы от операций с активами </a:t>
                      </a:r>
                      <a:br>
                        <a:rPr lang="ru-RU" sz="1000" b="0" i="1" u="none" strike="noStrike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1000" b="0" i="1" u="none" strike="noStrike">
                          <a:effectLst/>
                          <a:latin typeface="Arial" panose="020B0604020202020204" pitchFamily="34" charset="0"/>
                        </a:rPr>
                        <a:t>(стр. 092+ стр. 093 + стр. 094 + стр. 095)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Arial" panose="020B0604020202020204" pitchFamily="34" charset="0"/>
                        </a:rPr>
                        <a:t>090</a:t>
                      </a:r>
                    </a:p>
                  </a:txBody>
                  <a:tcPr marL="8125" marR="8125" marT="81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400</a:t>
                      </a: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2 000, 00</a:t>
                      </a:r>
                      <a:endParaRPr lang="ru-RU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r>
                        <a:rPr lang="ru-RU" sz="900" b="0" i="0" u="none" strike="noStrike" baseline="0" dirty="0" smtClean="0">
                          <a:effectLst/>
                          <a:latin typeface="Arial" panose="020B0604020202020204" pitchFamily="34" charset="0"/>
                        </a:rPr>
                        <a:t> 500,00</a:t>
                      </a:r>
                      <a:endParaRPr lang="ru-RU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2 500,00</a:t>
                      </a:r>
                      <a:endParaRPr lang="ru-RU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6122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1" u="none" strike="noStrike" dirty="0" smtClean="0">
                          <a:effectLst/>
                          <a:latin typeface="Arial" panose="020B0604020202020204" pitchFamily="34" charset="0"/>
                        </a:rPr>
                        <a:t>…………………..</a:t>
                      </a:r>
                      <a:endParaRPr lang="ru-RU" sz="10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ая выноска 4"/>
          <p:cNvSpPr/>
          <p:nvPr/>
        </p:nvSpPr>
        <p:spPr>
          <a:xfrm>
            <a:off x="3419872" y="1088108"/>
            <a:ext cx="3672408" cy="828724"/>
          </a:xfrm>
          <a:prstGeom prst="wedgeRectCallout">
            <a:avLst>
              <a:gd name="adj1" fmla="val 86974"/>
              <a:gd name="adj2" fmla="val 11176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 сводных формах графа 10 не заполняется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76990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0A0911-1C00-45B3-AA24-6B171B98EF8B}" type="slidenum">
              <a:rPr lang="ru-RU" altLang="ru-RU" smtClean="0"/>
              <a:pPr>
                <a:defRPr/>
              </a:pPr>
              <a:t>22</a:t>
            </a:fld>
            <a:endParaRPr lang="ru-RU" altLang="ru-RU"/>
          </a:p>
        </p:txBody>
      </p:sp>
      <p:sp>
        <p:nvSpPr>
          <p:cNvPr id="5" name="TextBox 4"/>
          <p:cNvSpPr txBox="1"/>
          <p:nvPr/>
        </p:nvSpPr>
        <p:spPr>
          <a:xfrm>
            <a:off x="3419872" y="260648"/>
            <a:ext cx="53285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Отчет об использовании ассигнований резервных фондов Правительства РФ и резервного фонда Президента РФ (ф. 0503127</a:t>
            </a:r>
            <a:r>
              <a:rPr lang="en-US" b="1" dirty="0" smtClean="0"/>
              <a:t>U)</a:t>
            </a:r>
            <a:endParaRPr lang="ru-RU" b="1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499992" y="2204864"/>
            <a:ext cx="0" cy="3168352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55576" y="2701369"/>
            <a:ext cx="34563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количество Отчетов = количеству распоряжений (указов) о выделении средств</a:t>
            </a:r>
          </a:p>
          <a:p>
            <a:pPr algn="just"/>
            <a:r>
              <a:rPr lang="ru-RU" sz="1600" i="1" dirty="0" smtClean="0"/>
              <a:t>Например, Минздрав России – 30 отчетов, Минобрнауки – 28 отчетов, …..</a:t>
            </a:r>
          </a:p>
          <a:p>
            <a:pPr algn="just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932040" y="2276872"/>
            <a:ext cx="34563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О</a:t>
            </a:r>
            <a:r>
              <a:rPr lang="ru-RU" dirty="0" smtClean="0"/>
              <a:t>дин отчет с указанием по каждой строке реквизита распоряжения </a:t>
            </a:r>
            <a:r>
              <a:rPr lang="ru-RU" dirty="0"/>
              <a:t>(</a:t>
            </a:r>
            <a:r>
              <a:rPr lang="ru-RU" dirty="0" smtClean="0"/>
              <a:t>указа) </a:t>
            </a:r>
            <a:r>
              <a:rPr lang="ru-RU" dirty="0"/>
              <a:t>о выделении </a:t>
            </a:r>
            <a:r>
              <a:rPr lang="ru-RU" dirty="0" smtClean="0"/>
              <a:t>средств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Изменения в ТФФ*</a:t>
            </a:r>
            <a:endParaRPr lang="ru-RU" dirty="0"/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Для </a:t>
            </a:r>
            <a:r>
              <a:rPr lang="ru-RU" dirty="0"/>
              <a:t>ГРБС, представляющих отчетность в ПУИО, -</a:t>
            </a:r>
            <a:r>
              <a:rPr lang="ru-RU" dirty="0" err="1"/>
              <a:t>предзаполнение</a:t>
            </a:r>
            <a:r>
              <a:rPr lang="ru-RU" dirty="0"/>
              <a:t> Отчета (аналогично отчету по ФАИП</a:t>
            </a:r>
            <a:r>
              <a:rPr lang="ru-RU" dirty="0" smtClean="0"/>
              <a:t>)</a:t>
            </a:r>
            <a:endParaRPr lang="ru-RU" dirty="0"/>
          </a:p>
          <a:p>
            <a:pPr algn="just"/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452439" y="179813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Отчет за 2017 год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508104" y="181346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Отчет за 2018 год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755576" y="6021288"/>
            <a:ext cx="78488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/>
              <a:t>* Размещены на сайте Федерального казначейства в разделе ГИС/Документы</a:t>
            </a:r>
            <a:endParaRPr lang="ru-RU" sz="1600" i="1" dirty="0"/>
          </a:p>
        </p:txBody>
      </p:sp>
    </p:spTree>
    <p:extLst>
      <p:ext uri="{BB962C8B-B14F-4D97-AF65-F5344CB8AC3E}">
        <p14:creationId xmlns:p14="http://schemas.microsoft.com/office/powerpoint/2010/main" val="2868730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844824"/>
            <a:ext cx="7886700" cy="43513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0A0911-1C00-45B3-AA24-6B171B98EF8B}" type="slidenum">
              <a:rPr lang="ru-RU" altLang="ru-RU" smtClean="0"/>
              <a:pPr>
                <a:defRPr/>
              </a:pPr>
              <a:t>23</a:t>
            </a:fld>
            <a:endParaRPr lang="ru-RU" altLang="ru-RU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3" t="17556" r="38819" b="16420"/>
          <a:stretch/>
        </p:blipFill>
        <p:spPr bwMode="auto">
          <a:xfrm>
            <a:off x="178371" y="620688"/>
            <a:ext cx="8876087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8730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0A0911-1C00-45B3-AA24-6B171B98EF8B}" type="slidenum">
              <a:rPr lang="ru-RU" altLang="ru-RU" smtClean="0"/>
              <a:pPr>
                <a:defRPr/>
              </a:pPr>
              <a:t>24</a:t>
            </a:fld>
            <a:endParaRPr lang="ru-RU" altLang="ru-RU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0" t="22311" r="38414" b="29013"/>
          <a:stretch/>
        </p:blipFill>
        <p:spPr bwMode="auto">
          <a:xfrm>
            <a:off x="179512" y="1556793"/>
            <a:ext cx="8784976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542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44624"/>
            <a:ext cx="5184576" cy="864096"/>
          </a:xfrm>
        </p:spPr>
        <p:txBody>
          <a:bodyPr/>
          <a:lstStyle/>
          <a:p>
            <a:r>
              <a:rPr lang="ru-RU" sz="2000" b="1" dirty="0"/>
              <a:t>Уточнение  невыясненных поступлений прошлых лет</a:t>
            </a:r>
            <a:endParaRPr lang="ru-RU" sz="2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9756" y="1957982"/>
            <a:ext cx="7886700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 smtClean="0"/>
              <a:t>осуществляется </a:t>
            </a:r>
            <a:r>
              <a:rPr lang="ru-RU" sz="2400" dirty="0"/>
              <a:t>по счетам аналитического учета счета 21082 «Расчеты с финансовым органом по уточнению невыясненных поступлений в бюджет года, предшествующего отчетному</a:t>
            </a:r>
            <a:r>
              <a:rPr lang="ru-RU" sz="2400" dirty="0" smtClean="0"/>
              <a:t>» (21092 </a:t>
            </a:r>
            <a:r>
              <a:rPr lang="ru-RU" sz="2400" dirty="0"/>
              <a:t>«Расчеты с финансовым органом по уточнению невыясненных поступлений в бюджет прошлых лет</a:t>
            </a:r>
            <a:r>
              <a:rPr lang="ru-RU" sz="2400" dirty="0" smtClean="0"/>
              <a:t>») </a:t>
            </a:r>
            <a:r>
              <a:rPr lang="ru-RU" sz="2400" dirty="0" smtClean="0"/>
              <a:t>и отражается в отчетности </a:t>
            </a:r>
            <a:r>
              <a:rPr lang="ru-RU" sz="2400" dirty="0" smtClean="0"/>
              <a:t>аналогично </a:t>
            </a:r>
            <a:r>
              <a:rPr lang="ru-RU" sz="2400" dirty="0" smtClean="0"/>
              <a:t>счету </a:t>
            </a:r>
            <a:r>
              <a:rPr lang="ru-RU" sz="2400" dirty="0" smtClean="0"/>
              <a:t>21002 «</a:t>
            </a:r>
            <a:r>
              <a:rPr lang="ru-RU" sz="2400" dirty="0"/>
              <a:t>Расчеты с финансовым органом по поступлениям в бюджет</a:t>
            </a:r>
            <a:r>
              <a:rPr lang="ru-RU" sz="2400" dirty="0" smtClean="0"/>
              <a:t>»</a:t>
            </a: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0A0911-1C00-45B3-AA24-6B171B98EF8B}" type="slidenum">
              <a:rPr lang="ru-RU" altLang="ru-RU" smtClean="0"/>
              <a:pPr>
                <a:defRPr/>
              </a:pPr>
              <a:t>25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40337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476672"/>
            <a:ext cx="5095478" cy="615602"/>
          </a:xfrm>
        </p:spPr>
        <p:txBody>
          <a:bodyPr/>
          <a:lstStyle/>
          <a:p>
            <a:r>
              <a:rPr lang="ru-RU" sz="2000" b="1" dirty="0" smtClean="0"/>
              <a:t>Отражение в отчетности операций, осуществляемых на банковских счетах, открытых избирательным комиссиям субъектов Российской Федерации </a:t>
            </a:r>
            <a:endParaRPr lang="ru-RU" sz="2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ru-RU" sz="2400" dirty="0" smtClean="0"/>
              <a:t> Перечисление средств из бюджета субъекта РФ (муниципального образования) для проведения выборов отражается в Справке ф. 0503125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2400" dirty="0" smtClean="0"/>
              <a:t>Расходование средств избирательными комиссиями отражается в графе 6 Отчета ф. 0503127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2400" dirty="0" smtClean="0"/>
              <a:t>Остатки средств на банковских счетах отражаются в Сведениях ф. 0503178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2400" dirty="0" smtClean="0"/>
              <a:t>На указанные операции допустимо расхождение с отчетность ТОФК (ф. 0503151, 0503152)</a:t>
            </a: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0A0911-1C00-45B3-AA24-6B171B98EF8B}" type="slidenum">
              <a:rPr lang="ru-RU" altLang="ru-RU" smtClean="0"/>
              <a:pPr>
                <a:defRPr/>
              </a:pPr>
              <a:t>26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74235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57213" indent="-214313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8859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2288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5717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9146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2974B29C-6BE8-443F-9F8D-CC23EE1CF835}" type="slidenum">
              <a:rPr lang="ru-RU" altLang="ru-RU" sz="135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27</a:t>
            </a:fld>
            <a:endParaRPr lang="ru-RU" altLang="ru-RU" sz="1350">
              <a:solidFill>
                <a:srgbClr val="898989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75410" y="1160860"/>
            <a:ext cx="5394722" cy="77271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остатков межбюджетных трансфертов, неиспользованных на 1 января 2019 года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79810" y="2172891"/>
            <a:ext cx="1387078" cy="75842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35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казначейство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217569" y="2172891"/>
            <a:ext cx="1733550" cy="75842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35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финансов РФ</a:t>
            </a:r>
          </a:p>
        </p:txBody>
      </p:sp>
      <p:sp>
        <p:nvSpPr>
          <p:cNvPr id="8" name="Стрелка вправо 7"/>
          <p:cNvSpPr/>
          <p:nvPr/>
        </p:nvSpPr>
        <p:spPr>
          <a:xfrm>
            <a:off x="2163366" y="2241948"/>
            <a:ext cx="4824413" cy="326231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50" b="1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928938" y="2284810"/>
            <a:ext cx="41672" cy="124182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50" b="1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280547" y="2284810"/>
            <a:ext cx="41672" cy="112633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50" b="1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300288" y="2658667"/>
            <a:ext cx="4551760" cy="86796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Оперативные сведения об остатках межбюджетных трансфертов, имеющих целевое назначение, неиспользованных на 1 января 2019 года, предоставленных из федерального бюджета бюджетам субъектов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РФ, и их возврате в федеральный бюджет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8" name="Picture 2" descr="E:\shutterstock_65467126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075" y="3819525"/>
            <a:ext cx="1081088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Скругленный прямоугольник 14"/>
          <p:cNvSpPr/>
          <p:nvPr/>
        </p:nvSpPr>
        <p:spPr>
          <a:xfrm>
            <a:off x="2163367" y="3819525"/>
            <a:ext cx="4917281" cy="159901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3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Финансовым органам субъектов РФ совместно с ТОФК провести работу и обеспечить согласованность показателей </a:t>
            </a:r>
            <a:r>
              <a:rPr lang="ru-RU" sz="135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Отчета ф. 0503324 и ф. 0531888</a:t>
            </a:r>
            <a:r>
              <a:rPr lang="ru-RU" sz="13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части остатков межбюджетных трансфертов, имеющих целевое назначение, неиспользованных на 1 января 2019 года, предоставленных из федерального бюджета бюджетам субъектов РФ </a:t>
            </a:r>
          </a:p>
          <a:p>
            <a:pPr algn="ctr">
              <a:defRPr/>
            </a:pPr>
            <a:r>
              <a:rPr lang="ru-RU" sz="13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срок не позднее 30.01.2019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6033185"/>
            <a:ext cx="69533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>
                <a:srgbClr val="000066"/>
              </a:buClr>
              <a:buFontTx/>
              <a:buNone/>
            </a:pPr>
            <a:r>
              <a:rPr lang="ru-RU" altLang="ru-RU" u="sng" dirty="0">
                <a:latin typeface="Cambria" panose="02040503050406030204" pitchFamily="18" charset="0"/>
              </a:rPr>
              <a:t>Допустимые расхождения </a:t>
            </a:r>
            <a:r>
              <a:rPr lang="ru-RU" altLang="ru-RU" dirty="0">
                <a:latin typeface="Cambria" panose="02040503050406030204" pitchFamily="18" charset="0"/>
              </a:rPr>
              <a:t>с данными ТОФК - округления (процент </a:t>
            </a:r>
            <a:r>
              <a:rPr lang="ru-RU" altLang="ru-RU" dirty="0" err="1">
                <a:latin typeface="Cambria" panose="02040503050406030204" pitchFamily="18" charset="0"/>
              </a:rPr>
              <a:t>софинанасирования</a:t>
            </a:r>
            <a:r>
              <a:rPr lang="ru-RU" altLang="ru-RU" dirty="0" smtClean="0">
                <a:latin typeface="Cambria" panose="02040503050406030204" pitchFamily="18" charset="0"/>
              </a:rPr>
              <a:t>)</a:t>
            </a:r>
            <a:endParaRPr lang="ru-RU" altLang="ru-RU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8775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Спасибо за внимание!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0A0911-1C00-45B3-AA24-6B171B98EF8B}" type="slidenum">
              <a:rPr lang="ru-RU" altLang="ru-RU" smtClean="0"/>
              <a:pPr>
                <a:defRPr/>
              </a:pPr>
              <a:t>28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67134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 txBox="1">
            <a:spLocks/>
          </p:cNvSpPr>
          <p:nvPr/>
        </p:nvSpPr>
        <p:spPr bwMode="auto">
          <a:xfrm>
            <a:off x="2915817" y="306934"/>
            <a:ext cx="6228184" cy="3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ctr">
              <a:defRPr/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 о движении денежных средств</a:t>
            </a:r>
          </a:p>
          <a:p>
            <a:pPr algn="ctr">
              <a:defRPr/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ф.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0503123, 0503723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/>
          </p:nvPr>
        </p:nvGraphicFramePr>
        <p:xfrm>
          <a:off x="107504" y="1556792"/>
          <a:ext cx="7632849" cy="4628608"/>
        </p:xfrm>
        <a:graphic>
          <a:graphicData uri="http://schemas.openxmlformats.org/drawingml/2006/table">
            <a:tbl>
              <a:tblPr/>
              <a:tblGrid>
                <a:gridCol w="4593844"/>
                <a:gridCol w="494722"/>
                <a:gridCol w="636071"/>
                <a:gridCol w="777420"/>
                <a:gridCol w="1130792"/>
              </a:tblGrid>
              <a:tr h="24982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Наименование </a:t>
                      </a:r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показателя 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48" marR="7348" marT="734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Код строки</a:t>
                      </a:r>
                    </a:p>
                  </a:txBody>
                  <a:tcPr marL="7348" marR="7348" marT="73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Код по КОСГУ</a:t>
                      </a:r>
                    </a:p>
                  </a:txBody>
                  <a:tcPr marL="7348" marR="7348" marT="73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За отчетный период</a:t>
                      </a:r>
                    </a:p>
                  </a:txBody>
                  <a:tcPr marL="7348" marR="7348" marT="73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За аналогичный период прошлого финансового года</a:t>
                      </a:r>
                    </a:p>
                  </a:txBody>
                  <a:tcPr marL="7348" marR="7348" marT="73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2261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7348" marR="7348" marT="7348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7348" marR="7348" marT="734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7348" marR="7348" marT="734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7348" marR="7348" marT="734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7348" marR="7348" marT="734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491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ПОСТУПЛЕНИЯ</a:t>
                      </a:r>
                    </a:p>
                  </a:txBody>
                  <a:tcPr marL="7348" marR="7348" marT="734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010</a:t>
                      </a:r>
                    </a:p>
                  </a:txBody>
                  <a:tcPr marL="7348" marR="7348" marT="73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200,00</a:t>
                      </a:r>
                      <a:r>
                        <a:rPr lang="ru-RU" sz="16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180,00</a:t>
                      </a:r>
                      <a:r>
                        <a:rPr lang="ru-RU" sz="16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491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1" u="none" strike="noStrike">
                          <a:effectLst/>
                          <a:latin typeface="Times New Roman" panose="02020603050405020304" pitchFamily="18" charset="0"/>
                        </a:rPr>
                        <a:t>Поступления по текущим операциям - всего</a:t>
                      </a:r>
                    </a:p>
                  </a:txBody>
                  <a:tcPr marL="7348" marR="7348" marT="734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020</a:t>
                      </a:r>
                    </a:p>
                  </a:txBody>
                  <a:tcPr marL="7348" marR="7348" marT="73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150,00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120,00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491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в том числе:</a:t>
                      </a:r>
                    </a:p>
                  </a:txBody>
                  <a:tcPr marL="88174" marR="7348" marT="734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040</a:t>
                      </a:r>
                    </a:p>
                  </a:txBody>
                  <a:tcPr marL="7348" marR="7348" marT="73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120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100,00</a:t>
                      </a:r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85,00</a:t>
                      </a:r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491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по доходам от собственности</a:t>
                      </a:r>
                    </a:p>
                  </a:txBody>
                  <a:tcPr marL="88174" marR="7348" marT="734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491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1" u="none" strike="noStrike" dirty="0">
                          <a:effectLst/>
                          <a:latin typeface="Times New Roman" panose="02020603050405020304" pitchFamily="18" charset="0"/>
                        </a:rPr>
                        <a:t>в том числе:</a:t>
                      </a:r>
                    </a:p>
                  </a:txBody>
                  <a:tcPr marL="176348" marR="7348" marT="734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348" marR="7348" marT="73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2491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1" u="none" strike="noStrike" dirty="0">
                          <a:effectLst/>
                          <a:latin typeface="Times New Roman" panose="02020603050405020304" pitchFamily="18" charset="0"/>
                        </a:rPr>
                        <a:t>от операционной аренды</a:t>
                      </a:r>
                    </a:p>
                  </a:txBody>
                  <a:tcPr marL="176348" marR="7348" marT="734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041</a:t>
                      </a:r>
                    </a:p>
                  </a:txBody>
                  <a:tcPr marL="7348" marR="7348" marT="73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121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10,00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491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1" u="none" strike="noStrike">
                          <a:effectLst/>
                          <a:latin typeface="Times New Roman" panose="02020603050405020304" pitchFamily="18" charset="0"/>
                        </a:rPr>
                        <a:t>от финансовой аренды</a:t>
                      </a:r>
                    </a:p>
                  </a:txBody>
                  <a:tcPr marL="176348" marR="7348" marT="734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042</a:t>
                      </a:r>
                    </a:p>
                  </a:txBody>
                  <a:tcPr marL="7348" marR="7348" marT="73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122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491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1" u="none" strike="noStrike">
                          <a:effectLst/>
                          <a:latin typeface="Times New Roman" panose="02020603050405020304" pitchFamily="18" charset="0"/>
                        </a:rPr>
                        <a:t>от платежей при пользовании природными ресурсами</a:t>
                      </a:r>
                    </a:p>
                  </a:txBody>
                  <a:tcPr marL="176348" marR="7348" marT="734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043</a:t>
                      </a:r>
                    </a:p>
                  </a:txBody>
                  <a:tcPr marL="7348" marR="7348" marT="73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123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25,00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960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1" u="none" strike="noStrike" dirty="0">
                          <a:effectLst/>
                          <a:latin typeface="Times New Roman" panose="02020603050405020304" pitchFamily="18" charset="0"/>
                        </a:rPr>
                        <a:t>по процентам по депозитам, остаткам денежных средств</a:t>
                      </a:r>
                    </a:p>
                  </a:txBody>
                  <a:tcPr marL="176348" marR="7348" marT="734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044</a:t>
                      </a:r>
                    </a:p>
                  </a:txBody>
                  <a:tcPr marL="7348" marR="7348" marT="73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124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5,0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695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1" u="none" strike="noStrike">
                          <a:effectLst/>
                          <a:latin typeface="Times New Roman" panose="02020603050405020304" pitchFamily="18" charset="0"/>
                        </a:rPr>
                        <a:t>по процентам по предоставленным заимствованиям</a:t>
                      </a:r>
                    </a:p>
                  </a:txBody>
                  <a:tcPr marL="176348" marR="7348" marT="734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045</a:t>
                      </a:r>
                    </a:p>
                  </a:txBody>
                  <a:tcPr marL="7348" marR="7348" marT="73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125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20,00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430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1" u="none" strike="noStrike" dirty="0">
                          <a:effectLst/>
                          <a:latin typeface="Times New Roman" panose="02020603050405020304" pitchFamily="18" charset="0"/>
                        </a:rPr>
                        <a:t>по процентам по иным финансовым инструментам</a:t>
                      </a:r>
                    </a:p>
                  </a:txBody>
                  <a:tcPr marL="176348" marR="7348" marT="734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046</a:t>
                      </a:r>
                    </a:p>
                  </a:txBody>
                  <a:tcPr marL="7348" marR="7348" marT="73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126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226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1" u="none" strike="noStrike">
                          <a:effectLst/>
                          <a:latin typeface="Times New Roman" panose="02020603050405020304" pitchFamily="18" charset="0"/>
                        </a:rPr>
                        <a:t>по дивидендам от объектов инвестирования</a:t>
                      </a:r>
                    </a:p>
                  </a:txBody>
                  <a:tcPr marL="176348" marR="7348" marT="734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047</a:t>
                      </a:r>
                    </a:p>
                  </a:txBody>
                  <a:tcPr marL="7348" marR="7348" marT="73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127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247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1" u="none" strike="noStrike" dirty="0">
                          <a:effectLst/>
                          <a:latin typeface="Times New Roman" panose="02020603050405020304" pitchFamily="18" charset="0"/>
                        </a:rPr>
                        <a:t>от предоставления неисключительных прав на результаты интеллектуальной деятельности и средства индивидуализации</a:t>
                      </a:r>
                    </a:p>
                  </a:txBody>
                  <a:tcPr marL="176348" marR="7348" marT="734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048</a:t>
                      </a:r>
                    </a:p>
                  </a:txBody>
                  <a:tcPr marL="7348" marR="7348" marT="73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128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430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1" u="none" strike="noStrike" dirty="0">
                          <a:effectLst/>
                          <a:latin typeface="Times New Roman" panose="02020603050405020304" pitchFamily="18" charset="0"/>
                        </a:rPr>
                        <a:t>от иных доходов от собственности</a:t>
                      </a:r>
                    </a:p>
                  </a:txBody>
                  <a:tcPr marL="176348" marR="7348" marT="734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049</a:t>
                      </a:r>
                    </a:p>
                  </a:txBody>
                  <a:tcPr marL="7348" marR="7348" marT="73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129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40,00</a:t>
                      </a:r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Скругленный прямоугольник 7"/>
          <p:cNvSpPr/>
          <p:nvPr/>
        </p:nvSpPr>
        <p:spPr>
          <a:xfrm>
            <a:off x="68459" y="3356992"/>
            <a:ext cx="5799686" cy="288032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/>
          </a:p>
        </p:txBody>
      </p:sp>
      <p:sp>
        <p:nvSpPr>
          <p:cNvPr id="10" name="Прямоугольник 9"/>
          <p:cNvSpPr/>
          <p:nvPr/>
        </p:nvSpPr>
        <p:spPr>
          <a:xfrm>
            <a:off x="7740352" y="2708920"/>
            <a:ext cx="1384447" cy="2308324"/>
          </a:xfrm>
          <a:prstGeom prst="rect">
            <a:avLst/>
          </a:prstGeom>
          <a:solidFill>
            <a:schemeClr val="bg2"/>
          </a:solidFill>
          <a:ln w="5715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indent="450215" algn="just">
              <a:spcBef>
                <a:spcPts val="1100"/>
              </a:spcBef>
            </a:pPr>
            <a:r>
              <a:rPr lang="ru-RU" sz="1600" dirty="0" smtClean="0"/>
              <a:t>Отражение показателей в графе 5 осуществляется только по сопоставимым показателям </a:t>
            </a:r>
            <a:endParaRPr lang="ru-RU" sz="1600" dirty="0">
              <a:effectLst/>
            </a:endParaRPr>
          </a:p>
        </p:txBody>
      </p:sp>
      <p:cxnSp>
        <p:nvCxnSpPr>
          <p:cNvPr id="12" name="Прямая со стрелкой 11"/>
          <p:cNvCxnSpPr>
            <a:stCxn id="10" idx="0"/>
          </p:cNvCxnSpPr>
          <p:nvPr/>
        </p:nvCxnSpPr>
        <p:spPr>
          <a:xfrm flipH="1">
            <a:off x="7516934" y="2708920"/>
            <a:ext cx="915642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8503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1C5C40A5-D64C-4207-9F28-FD340070A86F}" type="slidenum">
              <a:rPr lang="ru-RU" altLang="ru-RU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3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sp>
        <p:nvSpPr>
          <p:cNvPr id="7" name="Заголовок 1"/>
          <p:cNvSpPr>
            <a:spLocks/>
          </p:cNvSpPr>
          <p:nvPr/>
        </p:nvSpPr>
        <p:spPr bwMode="auto">
          <a:xfrm>
            <a:off x="3032893" y="150912"/>
            <a:ext cx="5643563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sz="2000" b="1" dirty="0" smtClean="0">
                <a:solidFill>
                  <a:srgbClr val="404040"/>
                </a:solidFill>
                <a:latin typeface="Cambria" pitchFamily="18" charset="0"/>
                <a:ea typeface="+mj-ea"/>
                <a:cs typeface="Arial" panose="020B0604020202020204" pitchFamily="34" charset="0"/>
              </a:rPr>
              <a:t>Организационно-технические мероприятия по подготовке к представлению отчетности</a:t>
            </a:r>
            <a:endParaRPr lang="ru-RU" altLang="ru-RU" sz="2000" b="1" dirty="0">
              <a:solidFill>
                <a:srgbClr val="404040"/>
              </a:solidFill>
              <a:latin typeface="Cambria" pitchFamily="18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8199" name="Прямоугольник 44"/>
          <p:cNvSpPr>
            <a:spLocks noChangeArrowheads="1"/>
          </p:cNvSpPr>
          <p:nvPr/>
        </p:nvSpPr>
        <p:spPr bwMode="auto">
          <a:xfrm>
            <a:off x="622809" y="1317923"/>
            <a:ext cx="7992887" cy="3064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None/>
            </a:pPr>
            <a:r>
              <a:rPr lang="ru-RU" altLang="ru-RU" sz="1800" b="1" dirty="0" smtClean="0">
                <a:latin typeface="Cambria" pitchFamily="18" charset="0"/>
              </a:rPr>
              <a:t>Готовность ПУиО ГИИС ЭБ</a:t>
            </a:r>
            <a:br>
              <a:rPr lang="ru-RU" altLang="ru-RU" sz="1800" b="1" dirty="0" smtClean="0">
                <a:latin typeface="Cambria" pitchFamily="18" charset="0"/>
              </a:rPr>
            </a:br>
            <a:r>
              <a:rPr lang="ru-RU" altLang="ru-RU" sz="1800" dirty="0" smtClean="0">
                <a:latin typeface="Cambria" pitchFamily="18" charset="0"/>
              </a:rPr>
              <a:t>к  4 </a:t>
            </a:r>
            <a:r>
              <a:rPr lang="ru-RU" altLang="ru-RU" sz="1800" dirty="0">
                <a:latin typeface="Cambria" pitchFamily="18" charset="0"/>
              </a:rPr>
              <a:t>февраля 2019 года  - ПБС, АУБУ ФБ</a:t>
            </a:r>
            <a:br>
              <a:rPr lang="ru-RU" altLang="ru-RU" sz="1800" dirty="0">
                <a:latin typeface="Cambria" pitchFamily="18" charset="0"/>
              </a:rPr>
            </a:br>
            <a:r>
              <a:rPr lang="ru-RU" altLang="ru-RU" sz="1800" dirty="0">
                <a:latin typeface="Cambria" pitchFamily="18" charset="0"/>
              </a:rPr>
              <a:t>к 28 февраля 2019 </a:t>
            </a:r>
            <a:r>
              <a:rPr lang="ru-RU" altLang="ru-RU" sz="1800" dirty="0" smtClean="0">
                <a:latin typeface="Cambria" pitchFamily="18" charset="0"/>
              </a:rPr>
              <a:t>года – ФО, ФОНДЫ</a:t>
            </a:r>
          </a:p>
          <a:p>
            <a:pPr algn="ctr">
              <a:lnSpc>
                <a:spcPct val="100000"/>
              </a:lnSpc>
              <a:spcBef>
                <a:spcPct val="50000"/>
              </a:spcBef>
              <a:buNone/>
            </a:pPr>
            <a:r>
              <a:rPr lang="ru-RU" altLang="ru-RU" sz="1800" b="1" dirty="0" smtClean="0">
                <a:latin typeface="Cambria" pitchFamily="18" charset="0"/>
              </a:rPr>
              <a:t> «пилотные» субъекты </a:t>
            </a:r>
            <a:r>
              <a:rPr lang="ru-RU" altLang="ru-RU" sz="1800" b="1" dirty="0">
                <a:latin typeface="Cambria" pitchFamily="18" charset="0"/>
              </a:rPr>
              <a:t>отчетности </a:t>
            </a:r>
            <a:r>
              <a:rPr lang="ru-RU" altLang="ru-RU" sz="2000" b="1" dirty="0"/>
              <a:t> </a:t>
            </a:r>
          </a:p>
          <a:p>
            <a:pPr algn="ctr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ru-RU" altLang="ru-RU" sz="2000" dirty="0" smtClean="0"/>
              <a:t>ТУ </a:t>
            </a:r>
            <a:r>
              <a:rPr lang="ru-RU" altLang="ru-RU" sz="2000" dirty="0" err="1" smtClean="0"/>
              <a:t>Росаккредитации</a:t>
            </a:r>
            <a:r>
              <a:rPr lang="ru-RU" altLang="ru-RU" sz="2000" dirty="0" smtClean="0"/>
              <a:t>  по Уральскому ФО (УФК по Свердловской области)</a:t>
            </a:r>
            <a:r>
              <a:rPr lang="ru-RU" altLang="ru-RU" sz="2000" dirty="0"/>
              <a:t/>
            </a:r>
            <a:br>
              <a:rPr lang="ru-RU" altLang="ru-RU" sz="2000" dirty="0"/>
            </a:br>
            <a:r>
              <a:rPr lang="ru-RU" altLang="ru-RU" sz="2000" dirty="0" smtClean="0"/>
              <a:t>ФГБУ «</a:t>
            </a:r>
            <a:r>
              <a:rPr lang="ru-RU" altLang="ru-RU" sz="2000" dirty="0" err="1" smtClean="0"/>
              <a:t>Росгеолфонд</a:t>
            </a:r>
            <a:r>
              <a:rPr lang="ru-RU" altLang="ru-RU" sz="2000" dirty="0" smtClean="0"/>
              <a:t>», ФГБУ «ВГНКИ»</a:t>
            </a:r>
            <a:r>
              <a:rPr lang="ru-RU" altLang="ru-RU" sz="2000" dirty="0"/>
              <a:t/>
            </a:r>
            <a:br>
              <a:rPr lang="ru-RU" altLang="ru-RU" sz="2000" dirty="0"/>
            </a:br>
            <a:r>
              <a:rPr lang="ru-RU" altLang="ru-RU" sz="2000" dirty="0" smtClean="0"/>
              <a:t>Ивановская область</a:t>
            </a:r>
            <a:r>
              <a:rPr lang="ru-RU" altLang="ru-RU" sz="2000" dirty="0"/>
              <a:t/>
            </a:r>
            <a:br>
              <a:rPr lang="ru-RU" altLang="ru-RU" sz="2000" dirty="0"/>
            </a:br>
            <a:r>
              <a:rPr lang="ru-RU" altLang="ru-RU" sz="2000" dirty="0" smtClean="0"/>
              <a:t>ФФОМС</a:t>
            </a:r>
            <a:endParaRPr lang="ru-RU" altLang="ru-RU" sz="2000" dirty="0"/>
          </a:p>
          <a:p>
            <a:pPr algn="ctr">
              <a:buNone/>
            </a:pPr>
            <a:r>
              <a:rPr lang="ru-RU" altLang="ru-RU" sz="1800" b="1" dirty="0" smtClean="0">
                <a:latin typeface="Cambria" pitchFamily="18" charset="0"/>
              </a:rPr>
              <a:t> </a:t>
            </a:r>
            <a:endParaRPr lang="ru-RU" altLang="ru-RU" sz="2000" b="1" dirty="0">
              <a:latin typeface="Cambria" pitchFamily="18" charset="0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442789" y="4221088"/>
            <a:ext cx="835292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42900" indent="-342900" algn="ctr">
              <a:lnSpc>
                <a:spcPct val="10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ru-RU" altLang="ru-RU" sz="2000" b="1" dirty="0" smtClean="0"/>
              <a:t>Изменение справочника субъектов отчетности </a:t>
            </a:r>
            <a:r>
              <a:rPr lang="ru-RU" altLang="ru-RU" sz="2000" dirty="0" smtClean="0"/>
              <a:t>(</a:t>
            </a:r>
            <a:r>
              <a:rPr lang="ru-RU" altLang="ru-RU" sz="2000" dirty="0"/>
              <a:t>при необходимости) </a:t>
            </a:r>
            <a:r>
              <a:rPr lang="ru-RU" altLang="ru-RU" sz="2000" b="1" dirty="0" smtClean="0"/>
              <a:t/>
            </a:r>
            <a:br>
              <a:rPr lang="ru-RU" altLang="ru-RU" sz="2000" b="1" dirty="0" smtClean="0"/>
            </a:br>
            <a:r>
              <a:rPr lang="ru-RU" altLang="ru-RU" sz="2000" dirty="0" smtClean="0"/>
              <a:t>УЦБ </a:t>
            </a:r>
            <a:r>
              <a:rPr lang="ru-RU" altLang="ru-RU" sz="2000" dirty="0"/>
              <a:t>ФК по обращениям ГРБС </a:t>
            </a:r>
            <a:r>
              <a:rPr lang="ru-RU" altLang="ru-RU" sz="2000" dirty="0" smtClean="0"/>
              <a:t>ФБ*</a:t>
            </a:r>
            <a:endParaRPr lang="ru-RU" altLang="ru-RU" sz="2000" dirty="0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755576" y="4923745"/>
            <a:ext cx="7992888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42900" indent="-342900" algn="ctr">
              <a:lnSpc>
                <a:spcPct val="10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ru-RU" altLang="ru-RU" sz="2000" b="1" dirty="0" smtClean="0"/>
              <a:t>Проверка наличия действующей электронной подписи</a:t>
            </a:r>
            <a:br>
              <a:rPr lang="ru-RU" altLang="ru-RU" sz="2000" b="1" dirty="0" smtClean="0"/>
            </a:br>
            <a:r>
              <a:rPr lang="ru-RU" altLang="ru-RU" sz="2000" dirty="0" smtClean="0"/>
              <a:t> все субъекты отчетности</a:t>
            </a:r>
          </a:p>
          <a:p>
            <a:pPr marL="342900" indent="-342900" algn="ctr">
              <a:lnSpc>
                <a:spcPct val="10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ru-RU" altLang="ru-RU" sz="2000" b="1" dirty="0" smtClean="0"/>
              <a:t>Проведение инвентаризации </a:t>
            </a:r>
            <a:endParaRPr lang="ru-RU" altLang="ru-RU" sz="20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11474" y="6222796"/>
            <a:ext cx="80769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  <a:spcBef>
                <a:spcPct val="0"/>
              </a:spcBef>
            </a:pPr>
            <a:r>
              <a:rPr lang="ru-RU" altLang="ru-RU" sz="1600" i="1" dirty="0" smtClean="0"/>
              <a:t>* минимизация </a:t>
            </a:r>
            <a:r>
              <a:rPr lang="ru-RU" altLang="ru-RU" sz="1600" i="1" dirty="0"/>
              <a:t>процедур представления отечности «уполномоченными» </a:t>
            </a:r>
            <a:r>
              <a:rPr lang="ru-RU" altLang="ru-RU" sz="1600" i="1" dirty="0" smtClean="0"/>
              <a:t>организациями, согласование с ФК</a:t>
            </a:r>
            <a:endParaRPr lang="ru-RU" altLang="ru-RU" sz="1600" i="1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311474" y="4077072"/>
            <a:ext cx="8484243" cy="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0598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 txBox="1">
            <a:spLocks/>
          </p:cNvSpPr>
          <p:nvPr/>
        </p:nvSpPr>
        <p:spPr bwMode="auto">
          <a:xfrm>
            <a:off x="2915817" y="378942"/>
            <a:ext cx="6228184" cy="3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ctr">
              <a:defRPr/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 о движении денежных средств</a:t>
            </a:r>
          </a:p>
          <a:p>
            <a:pPr algn="ctr">
              <a:defRPr/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ф.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0503723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/>
          </p:nvPr>
        </p:nvGraphicFramePr>
        <p:xfrm>
          <a:off x="251520" y="1628800"/>
          <a:ext cx="8352928" cy="3707948"/>
        </p:xfrm>
        <a:graphic>
          <a:graphicData uri="http://schemas.openxmlformats.org/drawingml/2006/table">
            <a:tbl>
              <a:tblPr/>
              <a:tblGrid>
                <a:gridCol w="5241484"/>
                <a:gridCol w="499484"/>
                <a:gridCol w="610478"/>
                <a:gridCol w="918696"/>
                <a:gridCol w="1082786"/>
              </a:tblGrid>
              <a:tr h="24982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Наименование </a:t>
                      </a:r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показателя 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48" marR="7348" marT="734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Код строки</a:t>
                      </a:r>
                    </a:p>
                  </a:txBody>
                  <a:tcPr marL="7348" marR="7348" marT="73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Код по КОСГУ</a:t>
                      </a:r>
                    </a:p>
                  </a:txBody>
                  <a:tcPr marL="7348" marR="7348" marT="73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За отчетный период</a:t>
                      </a:r>
                    </a:p>
                  </a:txBody>
                  <a:tcPr marL="7348" marR="7348" marT="73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За аналогичный период прошлого финансового года</a:t>
                      </a:r>
                    </a:p>
                  </a:txBody>
                  <a:tcPr marL="7348" marR="7348" marT="73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2261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7348" marR="7348" marT="7348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7348" marR="7348" marT="734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7348" marR="7348" marT="734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7348" marR="7348" marT="734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7348" marR="7348" marT="734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491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………….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48" marR="7348" marT="734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48" marR="7348" marT="73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900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по доходам от оказания платных услуг (работ), компенсаций затрат</a:t>
                      </a:r>
                    </a:p>
                  </a:txBody>
                  <a:tcPr marL="88174" marR="7348" marT="734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050</a:t>
                      </a:r>
                    </a:p>
                  </a:txBody>
                  <a:tcPr marL="7348" marR="7348" marT="73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130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491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1" u="none" strike="noStrike" dirty="0">
                          <a:effectLst/>
                          <a:latin typeface="Times New Roman" panose="02020603050405020304" pitchFamily="18" charset="0"/>
                        </a:rPr>
                        <a:t>в том числе:</a:t>
                      </a:r>
                    </a:p>
                  </a:txBody>
                  <a:tcPr marL="176348" marR="7348" marT="734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051</a:t>
                      </a:r>
                    </a:p>
                  </a:txBody>
                  <a:tcPr marL="7348" marR="7348" marT="73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131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247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1" u="none" strike="noStrike" dirty="0">
                          <a:effectLst/>
                          <a:latin typeface="Times New Roman" panose="02020603050405020304" pitchFamily="18" charset="0"/>
                        </a:rPr>
                        <a:t>от оказания платных услуг (работ) </a:t>
                      </a:r>
                      <a:r>
                        <a:rPr lang="ru-RU" sz="1400" b="1" i="1" u="sng" strike="noStrike" dirty="0">
                          <a:effectLst/>
                          <a:latin typeface="Times New Roman" panose="02020603050405020304" pitchFamily="18" charset="0"/>
                        </a:rPr>
                        <a:t>за счет субсидии на выполнение государственного (муниципального) задания</a:t>
                      </a:r>
                    </a:p>
                  </a:txBody>
                  <a:tcPr marL="176348" marR="7348" marT="734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247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1" u="none" strike="noStrike" dirty="0">
                          <a:effectLst/>
                          <a:latin typeface="Times New Roman" panose="02020603050405020304" pitchFamily="18" charset="0"/>
                        </a:rPr>
                        <a:t>от оказания платных услуг (работ), </a:t>
                      </a:r>
                      <a:r>
                        <a:rPr lang="ru-RU" sz="1400" b="1" i="1" u="sng" strike="noStrike" dirty="0">
                          <a:effectLst/>
                          <a:latin typeface="Times New Roman" panose="02020603050405020304" pitchFamily="18" charset="0"/>
                        </a:rPr>
                        <a:t>кроме субсидии на выполнение государственного (муниципального) задания</a:t>
                      </a:r>
                    </a:p>
                  </a:txBody>
                  <a:tcPr marL="176348" marR="7348" marT="734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052</a:t>
                      </a:r>
                    </a:p>
                  </a:txBody>
                  <a:tcPr marL="7348" marR="7348" marT="73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131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695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1" u="none" strike="noStrike" dirty="0">
                          <a:effectLst/>
                          <a:latin typeface="Times New Roman" panose="02020603050405020304" pitchFamily="18" charset="0"/>
                        </a:rPr>
                        <a:t>от оказания услуг (работ) по программе обязательного медицинского страхования</a:t>
                      </a:r>
                    </a:p>
                  </a:txBody>
                  <a:tcPr marL="176348" marR="7348" marT="734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053</a:t>
                      </a:r>
                    </a:p>
                  </a:txBody>
                  <a:tcPr marL="7348" marR="7348" marT="73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132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960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1" u="none" strike="noStrike" dirty="0">
                          <a:effectLst/>
                          <a:latin typeface="Times New Roman" panose="02020603050405020304" pitchFamily="18" charset="0"/>
                        </a:rPr>
                        <a:t>от платы за предоставление информации из государственных источников (реестров)</a:t>
                      </a:r>
                    </a:p>
                  </a:txBody>
                  <a:tcPr marL="176348" marR="7348" marT="734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054</a:t>
                      </a:r>
                    </a:p>
                  </a:txBody>
                  <a:tcPr marL="7348" marR="7348" marT="73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133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960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1" u="none" strike="noStrike" dirty="0">
                          <a:effectLst/>
                          <a:latin typeface="Times New Roman" panose="02020603050405020304" pitchFamily="18" charset="0"/>
                        </a:rPr>
                        <a:t>от компенсации затрат</a:t>
                      </a:r>
                    </a:p>
                  </a:txBody>
                  <a:tcPr marL="176348" marR="7348" marT="734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055</a:t>
                      </a:r>
                    </a:p>
                  </a:txBody>
                  <a:tcPr marL="7348" marR="7348" marT="73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134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695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1" u="none" strike="noStrike" dirty="0">
                          <a:effectLst/>
                          <a:latin typeface="Times New Roman" panose="02020603050405020304" pitchFamily="18" charset="0"/>
                        </a:rPr>
                        <a:t>по условным арендным платежам</a:t>
                      </a:r>
                    </a:p>
                  </a:txBody>
                  <a:tcPr marL="176348" marR="7348" marT="734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 panose="02020603050405020304" pitchFamily="18" charset="0"/>
                        </a:rPr>
                        <a:t>056</a:t>
                      </a:r>
                    </a:p>
                  </a:txBody>
                  <a:tcPr marL="7348" marR="7348" marT="73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135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348" marR="7348" marT="73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3875044" y="5661248"/>
            <a:ext cx="4873420" cy="923330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indent="450215">
              <a:spcBef>
                <a:spcPts val="1100"/>
              </a:spcBef>
            </a:pPr>
            <a:r>
              <a:rPr lang="ru-RU" dirty="0"/>
              <a:t>Возврат дебиторской задолженности прошлых лет (восстановление кассовых расходов прошлых лет) не </a:t>
            </a:r>
            <a:r>
              <a:rPr lang="ru-RU" dirty="0" smtClean="0"/>
              <a:t>учитывается</a:t>
            </a:r>
            <a:endParaRPr lang="ru-RU" dirty="0">
              <a:effectLst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 flipV="1">
            <a:off x="3431640" y="5085184"/>
            <a:ext cx="443404" cy="72008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7880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D9EE0C25-EC0D-43C4-A235-552C46C573E2}" type="slidenum">
              <a:rPr lang="ru-RU" altLang="ru-RU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4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683568" y="2814276"/>
            <a:ext cx="8280920" cy="0"/>
          </a:xfrm>
          <a:prstGeom prst="straightConnector1">
            <a:avLst/>
          </a:prstGeom>
          <a:ln w="28575"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3329236" y="2552698"/>
            <a:ext cx="0" cy="504056"/>
          </a:xfrm>
          <a:prstGeom prst="line">
            <a:avLst/>
          </a:prstGeom>
          <a:ln w="28575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2123728" y="2994296"/>
            <a:ext cx="2520280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8 февраля 2019 года*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65337" y="1890946"/>
            <a:ext cx="228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dirty="0">
                <a:solidFill>
                  <a:prstClr val="black"/>
                </a:solidFill>
              </a:rPr>
              <a:t>ТОФК </a:t>
            </a:r>
            <a:r>
              <a:rPr lang="ru-RU" altLang="ru-RU" dirty="0" smtClean="0">
                <a:solidFill>
                  <a:prstClr val="black"/>
                </a:solidFill>
              </a:rPr>
              <a:t>на </a:t>
            </a:r>
            <a:r>
              <a:rPr lang="ru-RU" altLang="ru-RU" dirty="0">
                <a:solidFill>
                  <a:prstClr val="black"/>
                </a:solidFill>
              </a:rPr>
              <a:t>основании обращений </a:t>
            </a:r>
            <a:r>
              <a:rPr lang="ru-RU" altLang="ru-RU" dirty="0" smtClean="0">
                <a:solidFill>
                  <a:prstClr val="black"/>
                </a:solidFill>
              </a:rPr>
              <a:t>клиентов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847702" y="1340768"/>
            <a:ext cx="453197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prstClr val="black"/>
                </a:solidFill>
              </a:rPr>
              <a:t>п</a:t>
            </a:r>
            <a:r>
              <a:rPr lang="ru-RU" altLang="ru-RU" b="1" dirty="0" smtClean="0">
                <a:solidFill>
                  <a:prstClr val="black"/>
                </a:solidFill>
              </a:rPr>
              <a:t>о письменным обращениям</a:t>
            </a:r>
            <a:r>
              <a:rPr lang="ru-RU" altLang="ru-RU" dirty="0" smtClean="0">
                <a:solidFill>
                  <a:prstClr val="black"/>
                </a:solidFill>
              </a:rPr>
              <a:t> </a:t>
            </a:r>
            <a:br>
              <a:rPr lang="ru-RU" altLang="ru-RU" dirty="0" smtClean="0">
                <a:solidFill>
                  <a:prstClr val="black"/>
                </a:solidFill>
              </a:rPr>
            </a:br>
            <a:r>
              <a:rPr lang="ru-RU" altLang="ru-RU" dirty="0" smtClean="0">
                <a:solidFill>
                  <a:prstClr val="black"/>
                </a:solidFill>
              </a:rPr>
              <a:t> </a:t>
            </a:r>
            <a:r>
              <a:rPr lang="ru-RU" altLang="ru-RU" b="1" u="sng" dirty="0" smtClean="0">
                <a:solidFill>
                  <a:prstClr val="black"/>
                </a:solidFill>
              </a:rPr>
              <a:t>ГРБС, ФО, ФОНДОВ</a:t>
            </a:r>
            <a:r>
              <a:rPr lang="ru-RU" altLang="ru-RU" b="1" dirty="0" smtClean="0">
                <a:solidFill>
                  <a:prstClr val="black"/>
                </a:solidFill>
              </a:rPr>
              <a:t>  в </a:t>
            </a:r>
            <a:br>
              <a:rPr lang="ru-RU" altLang="ru-RU" b="1" dirty="0" smtClean="0">
                <a:solidFill>
                  <a:prstClr val="black"/>
                </a:solidFill>
              </a:rPr>
            </a:br>
            <a:r>
              <a:rPr lang="ru-RU" altLang="ru-RU" b="1" dirty="0" smtClean="0">
                <a:solidFill>
                  <a:prstClr val="black"/>
                </a:solidFill>
              </a:rPr>
              <a:t> </a:t>
            </a:r>
            <a:r>
              <a:rPr lang="ru-RU" altLang="ru-RU" b="1" u="sng" dirty="0">
                <a:solidFill>
                  <a:prstClr val="black"/>
                </a:solidFill>
              </a:rPr>
              <a:t>Федеральное казначейство </a:t>
            </a:r>
            <a:endParaRPr lang="ru-RU" altLang="ru-RU" b="1" u="sng" dirty="0" smtClean="0">
              <a:solidFill>
                <a:prstClr val="black"/>
              </a:solidFill>
            </a:endParaRPr>
          </a:p>
          <a:p>
            <a:pPr algn="ctr"/>
            <a:r>
              <a:rPr lang="ru-RU" altLang="ru-RU" dirty="0" smtClean="0">
                <a:solidFill>
                  <a:prstClr val="black"/>
                </a:solidFill>
              </a:rPr>
              <a:t>с </a:t>
            </a:r>
            <a:r>
              <a:rPr lang="ru-RU" altLang="ru-RU" dirty="0">
                <a:solidFill>
                  <a:prstClr val="black"/>
                </a:solidFill>
              </a:rPr>
              <a:t>обоснованием необходимости внесения корректировок учетных данных</a:t>
            </a: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5877272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1600" i="1" dirty="0" smtClean="0">
                <a:solidFill>
                  <a:srgbClr val="000000"/>
                </a:solidFill>
              </a:rPr>
              <a:t>* </a:t>
            </a:r>
            <a:r>
              <a:rPr lang="ru-RU" altLang="ru-RU" sz="1600" i="1" dirty="0">
                <a:solidFill>
                  <a:srgbClr val="000000"/>
                </a:solidFill>
              </a:rPr>
              <a:t>Сроки принятия ТОФК уточнений кодов бюджетной классификации по показателям  отчетного года </a:t>
            </a:r>
            <a:r>
              <a:rPr lang="ru-RU" altLang="ru-RU" sz="1600" i="1" dirty="0" smtClean="0">
                <a:solidFill>
                  <a:srgbClr val="000000"/>
                </a:solidFill>
              </a:rPr>
              <a:t>установлены п</a:t>
            </a:r>
            <a:r>
              <a:rPr lang="ru-RU" altLang="ru-RU" sz="1600" i="1" dirty="0">
                <a:solidFill>
                  <a:srgbClr val="000000"/>
                </a:solidFill>
              </a:rPr>
              <a:t>. 44 приказа Федерального казначейства от 04.12.2015 № 339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023828" y="548680"/>
            <a:ext cx="56886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 smtClean="0"/>
              <a:t>Уточнение </a:t>
            </a:r>
            <a:r>
              <a:rPr lang="ru-RU" altLang="ru-RU" b="1" dirty="0"/>
              <a:t>вида и принадлежности платежей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23528" y="3906922"/>
            <a:ext cx="83889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i="1" dirty="0"/>
              <a:t>Системные уточнения:</a:t>
            </a:r>
          </a:p>
          <a:p>
            <a:pPr algn="ctr">
              <a:buFontTx/>
              <a:buChar char="-"/>
            </a:pPr>
            <a:r>
              <a:rPr lang="ru-RU" sz="1600" dirty="0"/>
              <a:t> межбюджетные трансферты (предоставление, возврат остатков</a:t>
            </a:r>
            <a:r>
              <a:rPr lang="ru-RU" sz="1600" dirty="0" smtClean="0"/>
              <a:t>)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- субсидии бюджетным, автономным учреждениям </a:t>
            </a:r>
            <a:br>
              <a:rPr lang="ru-RU" sz="1600" dirty="0"/>
            </a:br>
            <a:r>
              <a:rPr lang="ru-RU" sz="1600" dirty="0"/>
              <a:t>- </a:t>
            </a:r>
            <a:r>
              <a:rPr lang="ru-RU" sz="1600" dirty="0" smtClean="0"/>
              <a:t>коды </a:t>
            </a:r>
            <a:r>
              <a:rPr lang="ru-RU" sz="1600" dirty="0"/>
              <a:t>по уплате </a:t>
            </a:r>
            <a:r>
              <a:rPr lang="ru-RU" sz="1600" i="1" dirty="0"/>
              <a:t>неустойки (штраф, пеня) за нарушение </a:t>
            </a:r>
            <a:r>
              <a:rPr lang="ru-RU" sz="1600" i="1" dirty="0" smtClean="0"/>
              <a:t>условий государственного </a:t>
            </a:r>
            <a:r>
              <a:rPr lang="ru-RU" sz="1600" i="1" dirty="0"/>
              <a:t>контракта с КБК </a:t>
            </a:r>
            <a:r>
              <a:rPr lang="ru-RU" sz="1600" b="1" i="1" dirty="0">
                <a:solidFill>
                  <a:srgbClr val="FF0000"/>
                </a:solidFill>
              </a:rPr>
              <a:t>1 16 33010 01 6000 140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i="1" dirty="0"/>
              <a:t> </a:t>
            </a:r>
            <a:r>
              <a:rPr lang="ru-RU" sz="1600" i="1" dirty="0" smtClean="0"/>
              <a:t>на </a:t>
            </a:r>
            <a:r>
              <a:rPr lang="ru-RU" sz="1600" i="1" dirty="0"/>
              <a:t>КБК </a:t>
            </a:r>
            <a:r>
              <a:rPr lang="ru-RU" sz="1600" b="1" i="1" dirty="0">
                <a:solidFill>
                  <a:schemeClr val="accent6">
                    <a:lumMod val="75000"/>
                  </a:schemeClr>
                </a:solidFill>
              </a:rPr>
              <a:t>1 16 90010 01 6000 </a:t>
            </a:r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</a:rPr>
              <a:t>140</a:t>
            </a:r>
          </a:p>
          <a:p>
            <a:pPr algn="ctr">
              <a:buFontTx/>
              <a:buChar char="-"/>
            </a:pPr>
            <a:r>
              <a:rPr lang="ru-RU" sz="1600" dirty="0"/>
              <a:t> </a:t>
            </a:r>
            <a:r>
              <a:rPr lang="ru-RU" sz="1600" dirty="0" smtClean="0"/>
              <a:t>подвиды доходов</a:t>
            </a:r>
          </a:p>
        </p:txBody>
      </p:sp>
    </p:spTree>
    <p:extLst>
      <p:ext uri="{BB962C8B-B14F-4D97-AF65-F5344CB8AC3E}">
        <p14:creationId xmlns:p14="http://schemas.microsoft.com/office/powerpoint/2010/main" val="327298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Номер слайда 2"/>
          <p:cNvSpPr txBox="1">
            <a:spLocks noGrp="1"/>
          </p:cNvSpPr>
          <p:nvPr/>
        </p:nvSpPr>
        <p:spPr bwMode="auto">
          <a:xfrm>
            <a:off x="6907089" y="6415692"/>
            <a:ext cx="2057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25A5E916-C37A-42CB-8383-547F0C9B06AD}" type="slidenum">
              <a:rPr lang="ru-RU" altLang="ru-RU" sz="1400" b="1">
                <a:solidFill>
                  <a:srgbClr val="898989"/>
                </a:solidFill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5</a:t>
            </a:fld>
            <a:endParaRPr lang="ru-RU" altLang="ru-RU" sz="1400" b="1">
              <a:solidFill>
                <a:srgbClr val="898989"/>
              </a:solidFill>
            </a:endParaRPr>
          </a:p>
        </p:txBody>
      </p:sp>
      <p:sp>
        <p:nvSpPr>
          <p:cNvPr id="16388" name="TextBox 6"/>
          <p:cNvSpPr txBox="1">
            <a:spLocks noChangeArrowheads="1"/>
          </p:cNvSpPr>
          <p:nvPr/>
        </p:nvSpPr>
        <p:spPr bwMode="auto">
          <a:xfrm>
            <a:off x="179513" y="1435998"/>
            <a:ext cx="8784976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71500" indent="-5715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ru-RU" altLang="ru-RU" sz="2400" i="1" dirty="0" smtClean="0"/>
              <a:t>	</a:t>
            </a:r>
            <a:endParaRPr lang="ru-RU" altLang="ru-RU" sz="1200" b="1" i="1" dirty="0"/>
          </a:p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ru-RU" sz="2400" dirty="0" smtClean="0"/>
              <a:t>	</a:t>
            </a:r>
            <a:r>
              <a:rPr lang="ru-RU" sz="2400" i="1" dirty="0" smtClean="0"/>
              <a:t>срок </a:t>
            </a:r>
            <a:r>
              <a:rPr lang="ru-RU" sz="2400" i="1" dirty="0"/>
              <a:t>представления </a:t>
            </a:r>
            <a:r>
              <a:rPr lang="ru-RU" sz="2400" i="1" dirty="0" smtClean="0"/>
              <a:t>- </a:t>
            </a:r>
            <a:r>
              <a:rPr lang="ru-RU" sz="2400" i="1" u="sng" dirty="0"/>
              <a:t>до 20 февраля </a:t>
            </a:r>
            <a:r>
              <a:rPr lang="ru-RU" sz="2400" i="1" u="sng" dirty="0" smtClean="0"/>
              <a:t>2019 года*</a:t>
            </a:r>
            <a:endParaRPr lang="ru-RU" sz="2400" i="1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ru-RU" altLang="ru-RU" sz="1400" i="1" dirty="0" smtClean="0"/>
          </a:p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ru-RU" sz="2400" dirty="0" smtClean="0"/>
              <a:t>			не допускается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sz="2400" dirty="0" smtClean="0"/>
              <a:t>Расхождения с контрагентами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sz="2400" dirty="0" smtClean="0"/>
              <a:t>Внесение изменений в Справки в процессе сдачи остальных форм отчетности (в марте)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sz="2400" dirty="0" smtClean="0"/>
              <a:t>Расхождения показателей Справок с остальными формами отчетности (в марте)</a:t>
            </a:r>
          </a:p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ru-RU" sz="2000" i="1" dirty="0" smtClean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ru-RU" altLang="ru-RU" sz="1800" i="1" dirty="0" smtClean="0"/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endParaRPr lang="ru-RU" altLang="ru-RU" sz="1600" i="1" dirty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3032372" y="188640"/>
            <a:ext cx="610552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ctr"/>
            <a:endParaRPr lang="ru-RU" altLang="ru-RU" sz="2000" b="1" dirty="0" smtClean="0">
              <a:solidFill>
                <a:srgbClr val="404040"/>
              </a:solidFill>
              <a:latin typeface="Cambria" pitchFamily="18" charset="0"/>
              <a:cs typeface="Arial" charset="0"/>
            </a:endParaRPr>
          </a:p>
          <a:p>
            <a:pPr algn="ctr"/>
            <a:r>
              <a:rPr lang="ru-RU" altLang="ru-RU" sz="2000" b="1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 Справки </a:t>
            </a:r>
            <a:r>
              <a:rPr lang="ru-RU" altLang="ru-RU" sz="2000" b="1" dirty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по </a:t>
            </a:r>
            <a:r>
              <a:rPr lang="ru-RU" altLang="ru-RU" sz="2000" b="1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консолидируемым</a:t>
            </a:r>
          </a:p>
          <a:p>
            <a:pPr algn="ctr"/>
            <a:r>
              <a:rPr lang="ru-RU" altLang="ru-RU" sz="2000" b="1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 расчетам </a:t>
            </a:r>
            <a:r>
              <a:rPr lang="ru-RU" altLang="ru-RU" sz="2000" b="1" dirty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ф. </a:t>
            </a:r>
            <a:r>
              <a:rPr lang="ru-RU" altLang="ru-RU" sz="2000" b="1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0503125</a:t>
            </a:r>
            <a:endParaRPr lang="ru-RU" altLang="ru-RU" sz="2000" b="1" dirty="0">
              <a:solidFill>
                <a:srgbClr val="404040"/>
              </a:solidFill>
              <a:latin typeface="Cambria" pitchFamily="18" charset="0"/>
              <a:cs typeface="Arial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88269" y="5344760"/>
            <a:ext cx="8352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i="1" dirty="0" smtClean="0"/>
              <a:t>* </a:t>
            </a:r>
            <a:r>
              <a:rPr lang="ru-RU" i="1" dirty="0" smtClean="0"/>
              <a:t>Перед </a:t>
            </a:r>
            <a:r>
              <a:rPr lang="ru-RU" i="1" dirty="0"/>
              <a:t>составлением Справки (ф. 0503125) субъектами бюджетной отчетности </a:t>
            </a:r>
            <a:r>
              <a:rPr lang="ru-RU" i="1" u="sng" dirty="0"/>
              <a:t>должна быть произведена сверка</a:t>
            </a:r>
            <a:r>
              <a:rPr lang="ru-RU" i="1" dirty="0"/>
              <a:t> взаимосвязанных показателей по консолидируемым </a:t>
            </a:r>
            <a:r>
              <a:rPr lang="ru-RU" i="1" dirty="0" smtClean="0"/>
              <a:t>расчетам (п. 23 Инструкции 191н)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64338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24028" y="6427166"/>
            <a:ext cx="2057400" cy="365125"/>
          </a:xfrm>
        </p:spPr>
        <p:txBody>
          <a:bodyPr/>
          <a:lstStyle/>
          <a:p>
            <a:pPr>
              <a:defRPr/>
            </a:pPr>
            <a:fld id="{720A0911-1C00-45B3-AA24-6B171B98EF8B}" type="slidenum">
              <a:rPr lang="ru-RU" altLang="ru-RU" sz="1400" b="1" smtClean="0"/>
              <a:pPr>
                <a:defRPr/>
              </a:pPr>
              <a:t>6</a:t>
            </a:fld>
            <a:endParaRPr lang="ru-RU" altLang="ru-RU" sz="14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987824" y="260648"/>
            <a:ext cx="60050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  <a:spcBef>
                <a:spcPct val="0"/>
              </a:spcBef>
            </a:pPr>
            <a:r>
              <a:rPr lang="ru-RU" altLang="ru-RU" b="1" dirty="0" smtClean="0">
                <a:solidFill>
                  <a:srgbClr val="404040"/>
                </a:solidFill>
                <a:latin typeface="Cambria" pitchFamily="18" charset="0"/>
              </a:rPr>
              <a:t>Результаты проверки отчетности об исполнении федерального бюджета за 2015-2017 года Счетной </a:t>
            </a:r>
            <a:r>
              <a:rPr lang="ru-RU" altLang="ru-RU" b="1" dirty="0">
                <a:solidFill>
                  <a:srgbClr val="404040"/>
                </a:solidFill>
                <a:latin typeface="Cambria" pitchFamily="18" charset="0"/>
              </a:rPr>
              <a:t>палатой Российской Федерации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55576" y="1484784"/>
            <a:ext cx="777686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учет объектов недвижимого  имущества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i="1" dirty="0" smtClean="0"/>
              <a:t>отражение объектов недвижимости без подтверждающих государственную регистрацию документов в случаях, когда государственная регистрация является обязательной, </a:t>
            </a:r>
            <a:r>
              <a:rPr lang="ru-RU" sz="1600" dirty="0" smtClean="0"/>
              <a:t>отражение </a:t>
            </a:r>
            <a:r>
              <a:rPr lang="ru-RU" sz="1600" dirty="0"/>
              <a:t>земельных участков по </a:t>
            </a:r>
            <a:r>
              <a:rPr lang="ru-RU" sz="1600" dirty="0" smtClean="0"/>
              <a:t>неактуальной кадастровой стоимости,</a:t>
            </a:r>
            <a:r>
              <a:rPr lang="ru-RU" sz="1600" i="1" dirty="0" smtClean="0"/>
              <a:t> </a:t>
            </a:r>
            <a:r>
              <a:rPr lang="ru-RU" sz="1600" dirty="0" smtClean="0"/>
              <a:t>не отражение объектов в составе основных средств  при наличии документов, подтверждающих государственную регистрацию прав</a:t>
            </a:r>
          </a:p>
          <a:p>
            <a:pPr algn="just"/>
            <a:endParaRPr lang="ru-RU" sz="1600" dirty="0"/>
          </a:p>
          <a:p>
            <a:pPr algn="just"/>
            <a:r>
              <a:rPr lang="ru-RU" altLang="ru-RU" b="1" dirty="0" smtClean="0">
                <a:solidFill>
                  <a:srgbClr val="FF0000"/>
                </a:solidFill>
              </a:rPr>
              <a:t>учет </a:t>
            </a:r>
            <a:r>
              <a:rPr lang="ru-RU" altLang="ru-RU" b="1" dirty="0">
                <a:solidFill>
                  <a:srgbClr val="FF0000"/>
                </a:solidFill>
              </a:rPr>
              <a:t>объектов НИОКР,  нематериальных активов, РИД, информационных систем и т.п</a:t>
            </a:r>
            <a:r>
              <a:rPr lang="ru-RU" altLang="ru-RU" b="1" dirty="0" smtClean="0">
                <a:solidFill>
                  <a:srgbClr val="FF0000"/>
                </a:solidFill>
              </a:rPr>
              <a:t>.</a:t>
            </a:r>
          </a:p>
          <a:p>
            <a:pPr algn="just"/>
            <a:endParaRPr lang="ru-RU" altLang="ru-RU" b="1" dirty="0">
              <a:solidFill>
                <a:srgbClr val="FF0000"/>
              </a:solidFill>
            </a:endParaRPr>
          </a:p>
          <a:p>
            <a:pPr algn="just"/>
            <a:r>
              <a:rPr lang="ru-RU" altLang="ru-RU" b="1" dirty="0" smtClean="0">
                <a:solidFill>
                  <a:srgbClr val="FF0000"/>
                </a:solidFill>
              </a:rPr>
              <a:t>учет дебиторской задолженности, кредиторской задолженности  </a:t>
            </a:r>
            <a:r>
              <a:rPr lang="ru-RU" altLang="ru-RU" sz="1600" i="1" dirty="0" smtClean="0"/>
              <a:t>просроченная задолженность, не отражение в учете штрафов, не корректное применение кодов счетов  бухгалтерского учета, кодов бюджетной классификации</a:t>
            </a:r>
          </a:p>
          <a:p>
            <a:pPr algn="just"/>
            <a:endParaRPr lang="ru-RU" altLang="ru-RU" b="1" dirty="0">
              <a:solidFill>
                <a:srgbClr val="FF0000"/>
              </a:solidFill>
            </a:endParaRPr>
          </a:p>
          <a:p>
            <a:pPr algn="just"/>
            <a:r>
              <a:rPr lang="ru-RU" altLang="ru-RU" b="1" dirty="0" smtClean="0">
                <a:solidFill>
                  <a:srgbClr val="FF0000"/>
                </a:solidFill>
              </a:rPr>
              <a:t>не проведение инвентаризации</a:t>
            </a:r>
            <a:endParaRPr lang="ru-RU" altLang="ru-RU" dirty="0" smtClean="0">
              <a:solidFill>
                <a:srgbClr val="FF0000"/>
              </a:solidFill>
            </a:endParaRPr>
          </a:p>
          <a:p>
            <a:pPr algn="just"/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138312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82" name="Номер слайда 9"/>
          <p:cNvSpPr>
            <a:spLocks noGrp="1"/>
          </p:cNvSpPr>
          <p:nvPr>
            <p:ph type="sldNum" sz="quarter" idx="12"/>
          </p:nvPr>
        </p:nvSpPr>
        <p:spPr bwMode="auto">
          <a:xfrm>
            <a:off x="6948264" y="6378785"/>
            <a:ext cx="2057400" cy="365125"/>
          </a:xfrm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fld id="{87B490C7-7EC3-4A44-8BA2-9EDDFFE88B47}" type="slidenum">
              <a:rPr lang="ru-RU" altLang="ru-RU" sz="1600"/>
              <a:pPr/>
              <a:t>7</a:t>
            </a:fld>
            <a:endParaRPr lang="ru-RU" altLang="ru-RU" sz="1600"/>
          </a:p>
        </p:txBody>
      </p:sp>
      <p:sp>
        <p:nvSpPr>
          <p:cNvPr id="21" name="Прямоугольник 20"/>
          <p:cNvSpPr/>
          <p:nvPr/>
        </p:nvSpPr>
        <p:spPr>
          <a:xfrm>
            <a:off x="3275856" y="188640"/>
            <a:ext cx="55446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  <a:spcBef>
                <a:spcPct val="0"/>
              </a:spcBef>
            </a:pPr>
            <a:r>
              <a:rPr lang="ru-RU" altLang="ru-RU" sz="1600" b="1" dirty="0" smtClean="0">
                <a:solidFill>
                  <a:srgbClr val="404040"/>
                </a:solidFill>
                <a:latin typeface="Cambria" pitchFamily="18" charset="0"/>
              </a:rPr>
              <a:t>Результаты анализа показателей отчетности об исполнении консолидированного бюджета субъекта Российской Федерации и ее проверки в рамках контрольно-ревизионной деятельности ФК</a:t>
            </a:r>
            <a:endParaRPr lang="ru-RU" altLang="ru-RU" sz="1600" b="1" dirty="0">
              <a:solidFill>
                <a:srgbClr val="404040"/>
              </a:solidFill>
              <a:latin typeface="Cambria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67544" y="1668205"/>
            <a:ext cx="799288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Недостатки в части обеспечения консолидации расчетов между получателями средств одного бюджета: </a:t>
            </a:r>
          </a:p>
          <a:p>
            <a:pPr algn="just"/>
            <a:r>
              <a:rPr lang="ru-RU" sz="2000" dirty="0" smtClean="0"/>
              <a:t>	неполная консолидация операций по приему/передаче 	активов и обязательств (Отчеты ф. 0503121, 0503110, 0503168);</a:t>
            </a:r>
          </a:p>
          <a:p>
            <a:pPr algn="just"/>
            <a:r>
              <a:rPr lang="ru-RU" sz="2000" dirty="0" smtClean="0"/>
              <a:t>	некорректная консолидация межбюджетных трансфертов  </a:t>
            </a:r>
          </a:p>
          <a:p>
            <a:pPr algn="just"/>
            <a:endParaRPr lang="ru-RU" sz="2000" dirty="0"/>
          </a:p>
          <a:p>
            <a:pPr algn="just"/>
            <a:r>
              <a:rPr lang="ru-RU" sz="2000" dirty="0" smtClean="0"/>
              <a:t>Отражение кредиторской задолженности, не подтвержденной документами (завышение объема</a:t>
            </a:r>
            <a:r>
              <a:rPr lang="ru-RU" sz="2000" dirty="0" smtClean="0"/>
              <a:t>)</a:t>
            </a:r>
            <a:endParaRPr lang="ru-RU" sz="2000" dirty="0" smtClean="0"/>
          </a:p>
          <a:p>
            <a:pPr algn="just"/>
            <a:endParaRPr lang="ru-RU" sz="2000" dirty="0"/>
          </a:p>
          <a:p>
            <a:pPr algn="just"/>
            <a:r>
              <a:rPr lang="ru-RU" sz="2000" dirty="0" smtClean="0"/>
              <a:t>Не отражение просроченной задолженности (занижение объема)</a:t>
            </a:r>
          </a:p>
          <a:p>
            <a:pPr algn="just"/>
            <a:endParaRPr lang="ru-RU" sz="2000" dirty="0"/>
          </a:p>
          <a:p>
            <a:pPr algn="just"/>
            <a:r>
              <a:rPr lang="ru-RU" sz="2000" dirty="0" smtClean="0"/>
              <a:t>Не отражение дебиторской задолженности по доходам (задолженность равна нулю или близка нулю)</a:t>
            </a:r>
          </a:p>
          <a:p>
            <a:pPr algn="just"/>
            <a:endParaRPr lang="ru-RU" sz="2000" dirty="0"/>
          </a:p>
          <a:p>
            <a:pPr algn="just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926615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D27FC7-9221-4C63-AD2E-45B94A64E803}" type="slidenum">
              <a:rPr lang="ru-RU" altLang="ru-RU" smtClean="0"/>
              <a:pPr>
                <a:defRPr/>
              </a:pPr>
              <a:t>8</a:t>
            </a:fld>
            <a:endParaRPr lang="ru-RU" alt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75856" y="188640"/>
            <a:ext cx="55446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  <a:spcBef>
                <a:spcPct val="0"/>
              </a:spcBef>
            </a:pPr>
            <a:r>
              <a:rPr lang="ru-RU" altLang="ru-RU" sz="1600" b="1" dirty="0" smtClean="0">
                <a:solidFill>
                  <a:srgbClr val="404040"/>
                </a:solidFill>
                <a:latin typeface="Cambria" pitchFamily="18" charset="0"/>
              </a:rPr>
              <a:t>Результаты анализа показателей отчетности об исполнении консолидированного бюджета субъекта Российской Федерации</a:t>
            </a:r>
            <a:endParaRPr lang="ru-RU" altLang="ru-RU" sz="1600" b="1" dirty="0">
              <a:solidFill>
                <a:srgbClr val="404040"/>
              </a:solidFill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11760" y="134076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п. 102 Инструкции 162н, письмо Минфина России от </a:t>
            </a:r>
            <a:r>
              <a:rPr lang="ru-RU" dirty="0"/>
              <a:t>30 июля 2012 г. </a:t>
            </a:r>
            <a:r>
              <a:rPr lang="ru-RU" dirty="0" smtClean="0"/>
              <a:t>№ </a:t>
            </a:r>
            <a:r>
              <a:rPr lang="ru-RU" dirty="0"/>
              <a:t>02-06-07/2969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2132856"/>
            <a:ext cx="72728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/>
              <a:t>«……..</a:t>
            </a:r>
            <a:r>
              <a:rPr lang="ru-RU" b="1" i="1" dirty="0" smtClean="0"/>
              <a:t>перечисление</a:t>
            </a:r>
            <a:r>
              <a:rPr lang="ru-RU" i="1" dirty="0" smtClean="0"/>
              <a:t> </a:t>
            </a:r>
            <a:r>
              <a:rPr lang="ru-RU" i="1" dirty="0"/>
              <a:t>в случаях, предусмотренных законодательством Российской Федерации, </a:t>
            </a:r>
            <a:r>
              <a:rPr lang="ru-RU" b="1" i="1" dirty="0"/>
              <a:t>средств</a:t>
            </a:r>
            <a:r>
              <a:rPr lang="ru-RU" i="1" dirty="0"/>
              <a:t> государственных (муниципальных) бюджетных, автономных </a:t>
            </a:r>
            <a:r>
              <a:rPr lang="ru-RU" b="1" i="1" dirty="0"/>
              <a:t>учреждений на единые счета соответствующих бюджетов </a:t>
            </a:r>
            <a:r>
              <a:rPr lang="ru-RU" i="1" dirty="0"/>
              <a:t>с балансовых счетов, на которых учитываются средства указанных учреждений, отражается администратором источников финансирования дефицита бюджета по дебету счета 130405550 </a:t>
            </a:r>
            <a:r>
              <a:rPr lang="ru-RU" i="1" dirty="0" smtClean="0"/>
              <a:t>«Расчеты </a:t>
            </a:r>
            <a:r>
              <a:rPr lang="ru-RU" i="1" dirty="0"/>
              <a:t>по платежам из бюджета с финансовым органом по поступлению иных финансовых </a:t>
            </a:r>
            <a:r>
              <a:rPr lang="ru-RU" i="1" dirty="0" smtClean="0"/>
              <a:t>активов» </a:t>
            </a:r>
            <a:r>
              <a:rPr lang="ru-RU" i="1" dirty="0"/>
              <a:t>и </a:t>
            </a:r>
            <a:r>
              <a:rPr lang="ru-RU" b="1" i="1" dirty="0">
                <a:solidFill>
                  <a:schemeClr val="accent5">
                    <a:lumMod val="75000"/>
                  </a:schemeClr>
                </a:solidFill>
              </a:rPr>
              <a:t>кредиту счета 130275730 </a:t>
            </a: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«Увеличение </a:t>
            </a:r>
            <a:r>
              <a:rPr lang="ru-RU" b="1" i="1" dirty="0">
                <a:solidFill>
                  <a:schemeClr val="accent5">
                    <a:lumMod val="75000"/>
                  </a:schemeClr>
                </a:solidFill>
              </a:rPr>
              <a:t>кредиторской задолженности по приобретению иных финансовых </a:t>
            </a: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активов</a:t>
            </a:r>
            <a:r>
              <a:rPr lang="ru-RU" i="1" dirty="0" smtClean="0">
                <a:solidFill>
                  <a:schemeClr val="accent5">
                    <a:lumMod val="75000"/>
                  </a:schemeClr>
                </a:solidFill>
              </a:rPr>
              <a:t>»….</a:t>
            </a:r>
            <a:endParaRPr lang="ru-RU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5805264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i="1" dirty="0" smtClean="0"/>
              <a:t>Справочно: по оперативной информации ТОФК на 01.01.2019 года 21 субъектом Российской Федерации не возвращены средства бюджетных, автономных учреждений и иных организаций </a:t>
            </a:r>
            <a:endParaRPr lang="ru-RU" sz="1600" i="1" dirty="0"/>
          </a:p>
        </p:txBody>
      </p:sp>
    </p:spTree>
    <p:extLst>
      <p:ext uri="{BB962C8B-B14F-4D97-AF65-F5344CB8AC3E}">
        <p14:creationId xmlns:p14="http://schemas.microsoft.com/office/powerpoint/2010/main" val="29099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D27FC7-9221-4C63-AD2E-45B94A64E803}" type="slidenum">
              <a:rPr lang="ru-RU" altLang="ru-RU" smtClean="0"/>
              <a:pPr>
                <a:defRPr/>
              </a:pPr>
              <a:t>9</a:t>
            </a:fld>
            <a:endParaRPr lang="ru-RU" alt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75856" y="188640"/>
            <a:ext cx="55446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  <a:spcBef>
                <a:spcPct val="0"/>
              </a:spcBef>
            </a:pPr>
            <a:r>
              <a:rPr lang="ru-RU" altLang="ru-RU" sz="1600" b="1" dirty="0" smtClean="0">
                <a:solidFill>
                  <a:srgbClr val="404040"/>
                </a:solidFill>
                <a:latin typeface="Cambria" pitchFamily="18" charset="0"/>
              </a:rPr>
              <a:t>Результаты анализа показателей отчетности об исполнении консолидированного бюджета субъекта Российской Федерации</a:t>
            </a:r>
            <a:endParaRPr lang="ru-RU" altLang="ru-RU" sz="1600" b="1" dirty="0">
              <a:solidFill>
                <a:srgbClr val="404040"/>
              </a:solidFill>
              <a:latin typeface="Cambr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484784"/>
            <a:ext cx="777686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/>
              <a:t>п.</a:t>
            </a:r>
            <a:r>
              <a:rPr lang="ru-RU" dirty="0" smtClean="0"/>
              <a:t> 134 Инструкции № 191н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«…….. в </a:t>
            </a:r>
            <a:r>
              <a:rPr lang="ru-RU" dirty="0"/>
              <a:t>Отчете (ф. 0503117) отражаются</a:t>
            </a:r>
            <a:r>
              <a:rPr lang="ru-RU" dirty="0" smtClean="0"/>
              <a:t>:</a:t>
            </a:r>
          </a:p>
          <a:p>
            <a:pPr algn="just"/>
            <a:r>
              <a:rPr lang="ru-RU" dirty="0" smtClean="0"/>
              <a:t>………</a:t>
            </a:r>
            <a:endParaRPr lang="ru-RU" dirty="0"/>
          </a:p>
          <a:p>
            <a:pPr algn="just"/>
            <a:r>
              <a:rPr lang="ru-RU" dirty="0"/>
              <a:t>в графе 4 отражаются годовые объемы утвержденных бюджетных назначений на текущий финансовый год соответственно по разделам:</a:t>
            </a:r>
          </a:p>
          <a:p>
            <a:pPr algn="just"/>
            <a:r>
              <a:rPr lang="ru-RU" dirty="0" smtClean="0"/>
              <a:t>по </a:t>
            </a:r>
            <a:r>
              <a:rPr lang="ru-RU" dirty="0"/>
              <a:t>разделу </a:t>
            </a:r>
            <a:r>
              <a:rPr lang="ru-RU" dirty="0" smtClean="0"/>
              <a:t>«Доходы бюджета» - </a:t>
            </a:r>
            <a:r>
              <a:rPr lang="ru-RU" dirty="0"/>
              <a:t>в сумме </a:t>
            </a:r>
            <a:r>
              <a:rPr lang="ru-RU" b="1" dirty="0"/>
              <a:t>плановых показателей доходов </a:t>
            </a:r>
            <a:r>
              <a:rPr lang="ru-RU" dirty="0" smtClean="0"/>
              <a:t>бюджета, </a:t>
            </a:r>
            <a:r>
              <a:rPr lang="ru-RU" dirty="0"/>
              <a:t>утвержденных </a:t>
            </a:r>
            <a:r>
              <a:rPr lang="ru-RU" b="1" dirty="0"/>
              <a:t>законом (решением) о </a:t>
            </a:r>
            <a:r>
              <a:rPr lang="ru-RU" b="1" dirty="0" smtClean="0"/>
              <a:t>бюджете</a:t>
            </a:r>
          </a:p>
          <a:p>
            <a:pPr algn="just"/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……………»</a:t>
            </a:r>
            <a:endParaRPr lang="ru-RU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971600" y="4581128"/>
            <a:ext cx="7632848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899592" y="5013176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/>
              <a:t>В рамках проверок показателей выявляются факты указания прогноза поступлений доходов вместо закона </a:t>
            </a:r>
            <a:endParaRPr lang="ru-RU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126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8928</TotalTime>
  <Words>2571</Words>
  <Application>Microsoft Office PowerPoint</Application>
  <PresentationFormat>Экран (4:3)</PresentationFormat>
  <Paragraphs>927</Paragraphs>
  <Slides>30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7" baseType="lpstr">
      <vt:lpstr>Arial</vt:lpstr>
      <vt:lpstr>Calibri</vt:lpstr>
      <vt:lpstr>Calibri Light</vt:lpstr>
      <vt:lpstr>Cambria</vt:lpstr>
      <vt:lpstr>Times New Roman</vt:lpstr>
      <vt:lpstr>Wingdings</vt:lpstr>
      <vt:lpstr>Тема Office</vt:lpstr>
      <vt:lpstr>Особенности составления и представления отдельных форм бюджетной (бухгалтерской)  отчетности за 2018 год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Справка по заключению счетов бюджетного учета отчетного финансового года ф. 0503110, ф. 0503710</vt:lpstr>
      <vt:lpstr>Справка по заключению счетов бюджетного учета отчетного финансового года ф. 0503110, 0503710</vt:lpstr>
      <vt:lpstr>Справка по заключению счетов бюджетного учета отчетного финансового года ф. 0503110, 0503710</vt:lpstr>
      <vt:lpstr>Отчет об исполнении учреждением плана его финансово-хозяйственной деятельности ф. 0503737</vt:lpstr>
      <vt:lpstr>Презентация PowerPoint</vt:lpstr>
      <vt:lpstr>Презентация PowerPoint</vt:lpstr>
      <vt:lpstr>Презентация PowerPoint</vt:lpstr>
      <vt:lpstr>Уточнение  невыясненных поступлений прошлых лет</vt:lpstr>
      <vt:lpstr>Отражение в отчетности операций, осуществляемых на банковских счетах, открытых избирательным комиссиям субъектов Российской Федерации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Мищенко Наталья Николаевна</dc:creator>
  <cp:lastModifiedBy>Анна</cp:lastModifiedBy>
  <cp:revision>410</cp:revision>
  <cp:lastPrinted>2019-01-21T13:25:44Z</cp:lastPrinted>
  <dcterms:created xsi:type="dcterms:W3CDTF">2017-02-15T07:29:59Z</dcterms:created>
  <dcterms:modified xsi:type="dcterms:W3CDTF">2019-01-21T21:51:44Z</dcterms:modified>
</cp:coreProperties>
</file>