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  <p:sldMasterId id="2147483696" r:id="rId2"/>
    <p:sldMasterId id="2147483711" r:id="rId3"/>
  </p:sldMasterIdLst>
  <p:notesMasterIdLst>
    <p:notesMasterId r:id="rId18"/>
  </p:notesMasterIdLst>
  <p:sldIdLst>
    <p:sldId id="432" r:id="rId4"/>
    <p:sldId id="555" r:id="rId5"/>
    <p:sldId id="559" r:id="rId6"/>
    <p:sldId id="542" r:id="rId7"/>
    <p:sldId id="556" r:id="rId8"/>
    <p:sldId id="544" r:id="rId9"/>
    <p:sldId id="545" r:id="rId10"/>
    <p:sldId id="549" r:id="rId11"/>
    <p:sldId id="558" r:id="rId12"/>
    <p:sldId id="557" r:id="rId13"/>
    <p:sldId id="552" r:id="rId14"/>
    <p:sldId id="553" r:id="rId15"/>
    <p:sldId id="554" r:id="rId16"/>
    <p:sldId id="534" r:id="rId17"/>
  </p:sldIdLst>
  <p:sldSz cx="12192000" cy="6858000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2A8C4"/>
    <a:srgbClr val="0070C0"/>
    <a:srgbClr val="4472C4"/>
    <a:srgbClr val="5FBAD3"/>
    <a:srgbClr val="42ADCA"/>
    <a:srgbClr val="EF8D4B"/>
    <a:srgbClr val="F79443"/>
    <a:srgbClr val="EC7A2C"/>
    <a:srgbClr val="FF9900"/>
    <a:srgbClr val="85BD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0140" autoAdjust="0"/>
    <p:restoredTop sz="78057" autoAdjust="0"/>
  </p:normalViewPr>
  <p:slideViewPr>
    <p:cSldViewPr snapToGrid="0">
      <p:cViewPr>
        <p:scale>
          <a:sx n="100" d="100"/>
          <a:sy n="100" d="100"/>
        </p:scale>
        <p:origin x="-74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08" tIns="45703" rIns="91408" bIns="45703" rtlCol="0"/>
          <a:lstStyle>
            <a:lvl1pPr algn="l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08" tIns="45703" rIns="91408" bIns="45703" rtlCol="0"/>
          <a:lstStyle>
            <a:lvl1pPr algn="r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fld id="{A33A83F5-5422-4D84-B18B-338A7D97B82C}" type="datetimeFigureOut">
              <a:rPr lang="ru-RU"/>
              <a:pPr>
                <a:defRPr/>
              </a:pPr>
              <a:t>21.01.2019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3" rIns="91408" bIns="45703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08" tIns="45703" rIns="91408" bIns="45703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08" tIns="45703" rIns="91408" bIns="45703" rtlCol="0" anchor="b"/>
          <a:lstStyle>
            <a:lvl1pPr algn="l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08" tIns="45703" rIns="91408" bIns="4570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9163B17-E008-41CA-82FE-3B08521F76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313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baseline="0" dirty="0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1527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35BFFC3-A0F4-4761-94B2-1BE946B8BF8D}" type="slidenum">
              <a:rPr lang="ru-RU" altLang="ru-RU" smtClean="0">
                <a:cs typeface="Arial" pitchFamily="34" charset="0"/>
              </a:rPr>
              <a:pPr/>
              <a:t>10</a:t>
            </a:fld>
            <a:endParaRPr lang="ru-RU" alt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FF2D16C-09BC-4D26-9E20-4B9B638F769D}" type="slidenum">
              <a:rPr lang="ru-RU" altLang="ru-RU" smtClean="0">
                <a:cs typeface="Arial" pitchFamily="34" charset="0"/>
              </a:rPr>
              <a:pPr/>
              <a:t>11</a:t>
            </a:fld>
            <a:endParaRPr lang="ru-RU" alt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34CC279-4084-4151-B467-2FF260F2B603}" type="slidenum">
              <a:rPr lang="ru-RU" altLang="ru-RU" smtClean="0">
                <a:cs typeface="Arial" pitchFamily="34" charset="0"/>
              </a:rPr>
              <a:pPr/>
              <a:t>12</a:t>
            </a:fld>
            <a:endParaRPr lang="ru-RU" alt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2591A30-43F6-44A6-A958-FEDB2CB140BA}" type="slidenum">
              <a:rPr lang="ru-RU" altLang="ru-RU" smtClean="0">
                <a:cs typeface="Arial" pitchFamily="34" charset="0"/>
              </a:rPr>
              <a:pPr/>
              <a:t>13</a:t>
            </a:fld>
            <a:endParaRPr lang="ru-RU" alt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1113690-DC81-494B-8518-52B2E4205FA5}" type="slidenum">
              <a:rPr lang="ru-RU" altLang="ru-RU" smtClean="0">
                <a:cs typeface="Arial" pitchFamily="34" charset="0"/>
              </a:rPr>
              <a:pPr/>
              <a:t>14</a:t>
            </a:fld>
            <a:endParaRPr lang="ru-RU" alt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sz="1200" b="1" baseline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b="0" baseline="0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algn="just"/>
            <a:endParaRPr lang="ru-RU" sz="1200" b="1" baseline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220414-253C-4E76-A1AF-1F817DC03760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539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8624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5149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220414-253C-4E76-A1AF-1F817DC03760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539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220414-253C-4E76-A1AF-1F817DC03760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5393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220414-253C-4E76-A1AF-1F817DC03760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5393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35BFFC3-A0F4-4761-94B2-1BE946B8BF8D}" type="slidenum">
              <a:rPr lang="ru-RU" altLang="ru-RU" smtClean="0">
                <a:cs typeface="Arial" pitchFamily="34" charset="0"/>
              </a:rPr>
              <a:pPr/>
              <a:t>8</a:t>
            </a:fld>
            <a:endParaRPr lang="ru-RU" alt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35BFFC3-A0F4-4761-94B2-1BE946B8BF8D}" type="slidenum">
              <a:rPr lang="ru-RU" altLang="ru-RU" smtClean="0">
                <a:cs typeface="Arial" pitchFamily="34" charset="0"/>
              </a:rPr>
              <a:pPr/>
              <a:t>9</a:t>
            </a:fld>
            <a:endParaRPr lang="ru-RU" alt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9517E-B232-4D06-A242-2475F3143F1A}" type="datetime1">
              <a:rPr lang="ru-RU" smtClean="0"/>
              <a:t>21.01.2019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D7218-78D7-419F-A700-B2320ABE45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0897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FF844-B848-4D54-B273-C8974FE45FCE}" type="datetime1">
              <a:rPr lang="ru-RU" smtClean="0"/>
              <a:t>21.01.2019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AEE1E-6A9D-4DF6-AE0F-0EB662C7AE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0346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FA0DD-BB20-4185-BF76-4D8327CE1ADA}" type="datetime1">
              <a:rPr lang="ru-RU" smtClean="0"/>
              <a:t>21.01.2019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82C37-B6DA-4A20-BC1C-8CE8DDB264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3755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92767" y="4508501"/>
            <a:ext cx="7296151" cy="1470025"/>
          </a:xfrm>
        </p:spPr>
        <p:txBody>
          <a:bodyPr/>
          <a:lstStyle>
            <a:lvl1pPr>
              <a:defRPr sz="26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98821498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ABAC6-6D12-47E7-A505-AF3B89680616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32987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51A9D-E44E-4FD9-891B-150BEC68D6EE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55985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9701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240C8-DC24-4392-8386-AD934D3D9D8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82242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9F761-5F0C-4B6C-A8BF-44269C6E6CD8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97189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147C2-1E97-49F9-8920-1D81EE416A6C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09453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18C09-FCBD-47FF-B992-65453CFB3B4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16977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2424-DA66-4B44-AE3C-70DCB1EF31D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76436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78236-5F77-4D1A-89C8-4AFB5C20CF82}" type="datetime1">
              <a:rPr lang="ru-RU" smtClean="0"/>
              <a:t>21.01.2019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AC401-7FEE-40CB-90EB-28CC8AC772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86409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E21E2-EE04-40F0-88A6-6E009FB16058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2217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0933D-4A7B-47B1-9D2E-7D7A45D85BD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67761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84734" y="134939"/>
            <a:ext cx="2760133" cy="55530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7984" y="134939"/>
            <a:ext cx="8083549" cy="55530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CD0E8-F485-45B2-8DDA-A08C922B2723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92336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9701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C7DBA-0B56-4A59-A662-5225CA655C5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22747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489701" y="1628776"/>
            <a:ext cx="5355167" cy="1952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489701" y="3733801"/>
            <a:ext cx="5355167" cy="19542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08C0B-D530-4808-81D2-3B59F0E3585C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70408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31334" y="1628775"/>
            <a:ext cx="10913533" cy="4059238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882FD-4BA8-4DB5-9E21-29626992125E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53464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92767" y="4508501"/>
            <a:ext cx="7296151" cy="1470025"/>
          </a:xfrm>
        </p:spPr>
        <p:txBody>
          <a:bodyPr/>
          <a:lstStyle>
            <a:lvl1pPr>
              <a:defRPr sz="26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35125546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ABAC6-6D12-47E7-A505-AF3B89680616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954264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51A9D-E44E-4FD9-891B-150BEC68D6EE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660462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9701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240C8-DC24-4392-8386-AD934D3D9D8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76739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9ABB8-70C8-4C30-B669-A5ED92A82783}" type="datetime1">
              <a:rPr lang="ru-RU" smtClean="0"/>
              <a:t>21.01.2019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8AEDF-ED4D-4031-B412-55C258614D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05884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9F761-5F0C-4B6C-A8BF-44269C6E6CD8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72833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147C2-1E97-49F9-8920-1D81EE416A6C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15667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18C09-FCBD-47FF-B992-65453CFB3B4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77799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2424-DA66-4B44-AE3C-70DCB1EF31D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285914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E21E2-EE04-40F0-88A6-6E009FB16058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274158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0933D-4A7B-47B1-9D2E-7D7A45D85BD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06199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84734" y="134939"/>
            <a:ext cx="2760133" cy="55530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7984" y="134939"/>
            <a:ext cx="8083549" cy="55530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CD0E8-F485-45B2-8DDA-A08C922B2723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41772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9701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C7DBA-0B56-4A59-A662-5225CA655C5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386752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489701" y="1628776"/>
            <a:ext cx="5355167" cy="1952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489701" y="3733801"/>
            <a:ext cx="5355167" cy="19542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08C0B-D530-4808-81D2-3B59F0E3585C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423898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31334" y="1628775"/>
            <a:ext cx="10913533" cy="4059238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882FD-4BA8-4DB5-9E21-29626992125E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679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88873-CB45-48DF-ABA2-947D914EACF2}" type="datetime1">
              <a:rPr lang="ru-RU" smtClean="0"/>
              <a:t>21.01.2019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AAE69-6339-40AE-A249-A6659218D4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3169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EF49F-F0A5-459D-8272-969A0E4979F9}" type="datetime1">
              <a:rPr lang="ru-RU" smtClean="0"/>
              <a:t>21.01.2019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66927-CD47-4A2B-AC69-A1D8430FD3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783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223B0-CB62-41A8-A570-4F2DA9E22E19}" type="datetime1">
              <a:rPr lang="ru-RU" smtClean="0"/>
              <a:t>21.01.2019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828A3-1449-4C97-AD89-4FD0D800A0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8445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D3D47-CF01-4C51-82D3-4A7E596CDA73}" type="datetime1">
              <a:rPr lang="ru-RU" smtClean="0"/>
              <a:t>21.01.2019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CD840-E929-41F8-B399-1E0BCA0730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294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056F1-CE6F-4B02-9513-86CBA23C0CBC}" type="datetime1">
              <a:rPr lang="ru-RU" smtClean="0"/>
              <a:t>21.01.2019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E2BF0-FE07-4BB5-808E-F59698445B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49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6CBBF-D68B-45B9-8C87-93F7568A7401}" type="datetime1">
              <a:rPr lang="ru-RU" smtClean="0"/>
              <a:t>21.01.2019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2CD55-9F7C-46E1-B66D-89A200826D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4330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05387D-41B3-4243-933B-8F1EF3011EB5}" type="datetime1">
              <a:rPr lang="ru-RU" smtClean="0"/>
              <a:t>21.01.2019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DE9BE37-F438-4066-8E60-F56DB53A4B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334" y="1628775"/>
            <a:ext cx="10913533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82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8501" y="6330950"/>
            <a:ext cx="768351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200"/>
            </a:lvl1pPr>
          </a:lstStyle>
          <a:p>
            <a:pPr>
              <a:defRPr/>
            </a:pPr>
            <a:fld id="{058742AA-850F-47C8-ADC4-38C6AA02AA8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797984" y="134938"/>
            <a:ext cx="831426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441904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76225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2038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47788" indent="-28416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334" y="1628775"/>
            <a:ext cx="10913533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82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8501" y="6330950"/>
            <a:ext cx="768351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200"/>
            </a:lvl1pPr>
          </a:lstStyle>
          <a:p>
            <a:pPr>
              <a:defRPr/>
            </a:pPr>
            <a:fld id="{058742AA-850F-47C8-ADC4-38C6AA02AA8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797984" y="134938"/>
            <a:ext cx="831426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69474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76225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2038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47788" indent="-28416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skazna.r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pic>
        <p:nvPicPr>
          <p:cNvPr id="5" name="Picture 2" descr="C:\Users\Davydov.Igor\YandexDisk\ Документы\Иконки для през\config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811" y="550969"/>
            <a:ext cx="654280" cy="49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C:\Users\Davydov.Igor\YandexDisk\ Документы\Иконки для през\w128h1281385326516tools.png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0161" y="6345421"/>
            <a:ext cx="48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371601" y="1354178"/>
            <a:ext cx="10239152" cy="2449512"/>
          </a:xfrm>
        </p:spPr>
        <p:txBody>
          <a:bodyPr/>
          <a:lstStyle/>
          <a:p>
            <a:pPr algn="ctr"/>
            <a:r>
              <a:rPr lang="ru-RU" altLang="ru-RU" sz="2800" b="1" dirty="0" smtClean="0">
                <a:solidFill>
                  <a:srgbClr val="000090"/>
                </a:solidFill>
                <a:latin typeface="Arial" charset="0"/>
              </a:rPr>
              <a:t/>
            </a:r>
            <a:br>
              <a:rPr lang="ru-RU" altLang="ru-RU" sz="2800" b="1" dirty="0" smtClean="0">
                <a:solidFill>
                  <a:srgbClr val="000090"/>
                </a:solidFill>
                <a:latin typeface="Arial" charset="0"/>
              </a:rPr>
            </a:br>
            <a:r>
              <a:rPr lang="ru-RU" altLang="ru-RU" sz="2800" b="1" dirty="0">
                <a:solidFill>
                  <a:srgbClr val="000090"/>
                </a:solidFill>
                <a:latin typeface="Arial" charset="0"/>
              </a:rPr>
              <a:t/>
            </a:r>
            <a:br>
              <a:rPr lang="ru-RU" altLang="ru-RU" sz="2800" b="1" dirty="0">
                <a:solidFill>
                  <a:srgbClr val="000090"/>
                </a:solidFill>
                <a:latin typeface="Arial" charset="0"/>
              </a:rPr>
            </a:br>
            <a:r>
              <a:rPr lang="ru-RU" altLang="ru-RU" sz="2800" b="1" dirty="0" smtClean="0">
                <a:solidFill>
                  <a:srgbClr val="000090"/>
                </a:solidFill>
                <a:latin typeface="Arial" charset="0"/>
              </a:rPr>
              <a:t>Отдельные вопросы технологического обеспечения представления годовой бюджетной (бухгалтерской) отчетности</a:t>
            </a:r>
            <a:endParaRPr lang="ru-RU" altLang="ru-RU" sz="2800" b="1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21767" y="5031109"/>
            <a:ext cx="953506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/>
            <a:r>
              <a:rPr lang="ru-RU" altLang="ru-RU" sz="2200" b="1" dirty="0">
                <a:solidFill>
                  <a:srgbClr val="000090"/>
                </a:solidFill>
              </a:rPr>
              <a:t>Дельдинов Михаил </a:t>
            </a:r>
            <a:r>
              <a:rPr lang="ru-RU" altLang="ru-RU" sz="2200" b="1" dirty="0" smtClean="0">
                <a:solidFill>
                  <a:srgbClr val="000090"/>
                </a:solidFill>
              </a:rPr>
              <a:t>Юрьевич</a:t>
            </a:r>
          </a:p>
          <a:p>
            <a:pPr algn="r" eaLnBrk="1" hangingPunct="1"/>
            <a:r>
              <a:rPr lang="ru-RU" altLang="ru-RU" sz="1400" dirty="0">
                <a:solidFill>
                  <a:srgbClr val="000090"/>
                </a:solidFill>
              </a:rPr>
              <a:t>Н</a:t>
            </a:r>
            <a:r>
              <a:rPr lang="ru-RU" altLang="ru-RU" sz="1400" dirty="0" smtClean="0">
                <a:solidFill>
                  <a:srgbClr val="000090"/>
                </a:solidFill>
              </a:rPr>
              <a:t>ачальник </a:t>
            </a:r>
            <a:r>
              <a:rPr lang="ru-RU" altLang="ru-RU" sz="1400" dirty="0">
                <a:solidFill>
                  <a:srgbClr val="000090"/>
                </a:solidFill>
              </a:rPr>
              <a:t>Отдела развития систем бухгалтерской отчетности </a:t>
            </a:r>
          </a:p>
          <a:p>
            <a:pPr algn="r" eaLnBrk="1" hangingPunct="1"/>
            <a:r>
              <a:rPr lang="ru-RU" altLang="ru-RU" sz="1400" dirty="0">
                <a:solidFill>
                  <a:srgbClr val="000090"/>
                </a:solidFill>
              </a:rPr>
              <a:t>Управления развития </a:t>
            </a:r>
            <a:r>
              <a:rPr lang="ru-RU" altLang="ru-RU" sz="1400" dirty="0" smtClean="0">
                <a:solidFill>
                  <a:srgbClr val="000090"/>
                </a:solidFill>
              </a:rPr>
              <a:t>информационных систем Федерального </a:t>
            </a:r>
            <a:r>
              <a:rPr lang="ru-RU" altLang="ru-RU" sz="1400" dirty="0">
                <a:solidFill>
                  <a:srgbClr val="000090"/>
                </a:solidFill>
              </a:rPr>
              <a:t>казначейства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765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FFF0791-04C8-4798-974E-3B3799ED7D82}" type="slidenum">
              <a:rPr lang="ru-RU" altLang="ru-RU" smtClean="0">
                <a:cs typeface="Arial" pitchFamily="34" charset="0"/>
              </a:rPr>
              <a:pPr/>
              <a:t>10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33825" y="196850"/>
            <a:ext cx="7996238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195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Реализованный функционал </a:t>
            </a:r>
            <a:r>
              <a:rPr lang="ru-RU" sz="1950" b="1" dirty="0" err="1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ПУиО</a:t>
            </a:r>
            <a:r>
              <a:rPr lang="ru-RU" sz="195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 ГИИС «Электронный бюджет». </a:t>
            </a:r>
            <a:r>
              <a:rPr lang="ru-RU" sz="1950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Уведомление о плановых технических работах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9193213" y="1746250"/>
            <a:ext cx="2511425" cy="2495550"/>
          </a:xfrm>
          <a:prstGeom prst="wedgeRoundRectCallout">
            <a:avLst>
              <a:gd name="adj1" fmla="val -97322"/>
              <a:gd name="adj2" fmla="val -5725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8677" name="TextBox 7"/>
          <p:cNvSpPr txBox="1">
            <a:spLocks noChangeArrowheads="1"/>
          </p:cNvSpPr>
          <p:nvPr/>
        </p:nvSpPr>
        <p:spPr bwMode="auto">
          <a:xfrm>
            <a:off x="9323388" y="1879600"/>
            <a:ext cx="21939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altLang="ru-RU" sz="1600" dirty="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красной строке </a:t>
            </a:r>
            <a:r>
              <a:rPr lang="ru-RU" altLang="ru-RU" sz="1600" dirty="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отображается уведомление о запланированных технических паузах.</a:t>
            </a:r>
          </a:p>
          <a:p>
            <a:pPr algn="just"/>
            <a:endParaRPr lang="ru-RU" altLang="ru-RU" sz="1600" dirty="0">
              <a:solidFill>
                <a:srgbClr val="44546A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600" dirty="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Для скрытия строки необходимо </a:t>
            </a:r>
            <a:r>
              <a:rPr lang="ru-RU" altLang="ru-RU" sz="1600" b="1" dirty="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прочитать </a:t>
            </a:r>
            <a:r>
              <a:rPr lang="ru-RU" altLang="ru-RU" sz="1600" dirty="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новость.</a:t>
            </a:r>
          </a:p>
        </p:txBody>
      </p:sp>
      <p:pic>
        <p:nvPicPr>
          <p:cNvPr id="2050" name="Picture 2" descr="F:\Снимо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619" y="1481137"/>
            <a:ext cx="6905625" cy="441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86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29F1A99-3C03-405A-8052-5B91872991A9}" type="slidenum">
              <a:rPr lang="ru-RU" altLang="ru-RU" smtClean="0">
                <a:cs typeface="Arial" pitchFamily="34" charset="0"/>
              </a:rPr>
              <a:pPr/>
              <a:t>11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3938588" y="196850"/>
            <a:ext cx="8253412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</a:rPr>
              <a:t>Реализованный функционал </a:t>
            </a:r>
            <a:r>
              <a:rPr lang="ru-RU" altLang="ru-RU" b="1" dirty="0" err="1">
                <a:solidFill>
                  <a:srgbClr val="000090"/>
                </a:solidFill>
                <a:latin typeface="Times New Roman" pitchFamily="18" charset="0"/>
              </a:rPr>
              <a:t>ПУиО</a:t>
            </a: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</a:rPr>
              <a:t> ГИИС «Электронный бюджет». </a:t>
            </a:r>
          </a:p>
          <a:p>
            <a:pPr algn="ctr">
              <a:lnSpc>
                <a:spcPct val="90000"/>
              </a:lnSpc>
            </a:pPr>
            <a:r>
              <a:rPr lang="ru-RU" altLang="ru-RU" dirty="0">
                <a:solidFill>
                  <a:srgbClr val="000090"/>
                </a:solidFill>
                <a:latin typeface="Times New Roman" pitchFamily="18" charset="0"/>
              </a:rPr>
              <a:t>Сервис по формированию срезов оперативных статистических данных</a:t>
            </a: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39850" y="998538"/>
            <a:ext cx="10250488" cy="5364162"/>
          </a:xfrm>
          <a:prstGeom prst="roundRect">
            <a:avLst>
              <a:gd name="adj" fmla="val 0"/>
            </a:avLst>
          </a:prstGeom>
          <a:noFill/>
          <a:ln w="63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171450" indent="-171450" algn="ctr" eaLnBrk="1" hangingPunct="1">
              <a:buFont typeface="Wingdings" panose="05000000000000000000" pitchFamily="2" charset="2"/>
              <a:buChar char="ü"/>
              <a:defRPr/>
            </a:pPr>
            <a:endParaRPr lang="ru-RU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60538" y="1116013"/>
            <a:ext cx="6402387" cy="1074737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white"/>
                </a:solidFill>
              </a:rPr>
              <a:t>Цель:  Предоставить Пользователям инструмент по формированию оперативной информации о состоянии процедур составления и представления бюджетной (бухгалтерской) отчетности</a:t>
            </a:r>
          </a:p>
          <a:p>
            <a:pPr algn="ctr">
              <a:defRPr/>
            </a:pPr>
            <a:endParaRPr lang="ru-RU" sz="1400" dirty="0">
              <a:solidFill>
                <a:prstClr val="white"/>
              </a:solidFill>
            </a:endParaRPr>
          </a:p>
        </p:txBody>
      </p:sp>
      <p:grpSp>
        <p:nvGrpSpPr>
          <p:cNvPr id="19462" name="Группа 14"/>
          <p:cNvGrpSpPr>
            <a:grpSpLocks/>
          </p:cNvGrpSpPr>
          <p:nvPr/>
        </p:nvGrpSpPr>
        <p:grpSpPr bwMode="auto">
          <a:xfrm>
            <a:off x="1400175" y="1096963"/>
            <a:ext cx="360363" cy="338137"/>
            <a:chOff x="592404" y="2463793"/>
            <a:chExt cx="420125" cy="359982"/>
          </a:xfrm>
        </p:grpSpPr>
        <p:sp>
          <p:nvSpPr>
            <p:cNvPr id="11" name="Sev01"/>
            <p:cNvSpPr/>
            <p:nvPr/>
          </p:nvSpPr>
          <p:spPr>
            <a:xfrm>
              <a:off x="592404" y="2463793"/>
              <a:ext cx="420125" cy="359982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4000" dirty="0">
                <a:solidFill>
                  <a:srgbClr val="4F81BD">
                    <a:lumMod val="50000"/>
                  </a:srgbClr>
                </a:solidFill>
                <a:latin typeface="FontAwesome" pitchFamily="2" charset="0"/>
              </a:endParaRPr>
            </a:p>
          </p:txBody>
        </p:sp>
        <p:sp>
          <p:nvSpPr>
            <p:cNvPr id="19467" name="Freeform 144"/>
            <p:cNvSpPr>
              <a:spLocks noEditPoints="1"/>
            </p:cNvSpPr>
            <p:nvPr/>
          </p:nvSpPr>
          <p:spPr bwMode="auto">
            <a:xfrm>
              <a:off x="696692" y="2550190"/>
              <a:ext cx="224071" cy="187188"/>
            </a:xfrm>
            <a:custGeom>
              <a:avLst/>
              <a:gdLst>
                <a:gd name="T0" fmla="*/ 2147483647 w 126"/>
                <a:gd name="T1" fmla="*/ 0 h 123"/>
                <a:gd name="T2" fmla="*/ 2147483647 w 126"/>
                <a:gd name="T3" fmla="*/ 2147483647 h 123"/>
                <a:gd name="T4" fmla="*/ 2147483647 w 126"/>
                <a:gd name="T5" fmla="*/ 2147483647 h 123"/>
                <a:gd name="T6" fmla="*/ 2147483647 w 126"/>
                <a:gd name="T7" fmla="*/ 2147483647 h 123"/>
                <a:gd name="T8" fmla="*/ 0 w 126"/>
                <a:gd name="T9" fmla="*/ 2147483647 h 123"/>
                <a:gd name="T10" fmla="*/ 2147483647 w 126"/>
                <a:gd name="T11" fmla="*/ 2147483647 h 123"/>
                <a:gd name="T12" fmla="*/ 2147483647 w 126"/>
                <a:gd name="T13" fmla="*/ 2147483647 h 123"/>
                <a:gd name="T14" fmla="*/ 2147483647 w 126"/>
                <a:gd name="T15" fmla="*/ 2147483647 h 123"/>
                <a:gd name="T16" fmla="*/ 2147483647 w 126"/>
                <a:gd name="T17" fmla="*/ 2147483647 h 123"/>
                <a:gd name="T18" fmla="*/ 2147483647 w 126"/>
                <a:gd name="T19" fmla="*/ 2147483647 h 123"/>
                <a:gd name="T20" fmla="*/ 2147483647 w 126"/>
                <a:gd name="T21" fmla="*/ 2147483647 h 123"/>
                <a:gd name="T22" fmla="*/ 2147483647 w 126"/>
                <a:gd name="T23" fmla="*/ 2147483647 h 123"/>
                <a:gd name="T24" fmla="*/ 2147483647 w 126"/>
                <a:gd name="T25" fmla="*/ 2147483647 h 123"/>
                <a:gd name="T26" fmla="*/ 2147483647 w 126"/>
                <a:gd name="T27" fmla="*/ 2147483647 h 123"/>
                <a:gd name="T28" fmla="*/ 2147483647 w 126"/>
                <a:gd name="T29" fmla="*/ 2147483647 h 123"/>
                <a:gd name="T30" fmla="*/ 2147483647 w 126"/>
                <a:gd name="T31" fmla="*/ 2147483647 h 123"/>
                <a:gd name="T32" fmla="*/ 2147483647 w 126"/>
                <a:gd name="T33" fmla="*/ 2147483647 h 123"/>
                <a:gd name="T34" fmla="*/ 2147483647 w 126"/>
                <a:gd name="T35" fmla="*/ 2147483647 h 123"/>
                <a:gd name="T36" fmla="*/ 2147483647 w 126"/>
                <a:gd name="T37" fmla="*/ 2147483647 h 123"/>
                <a:gd name="T38" fmla="*/ 2147483647 w 126"/>
                <a:gd name="T39" fmla="*/ 2147483647 h 123"/>
                <a:gd name="T40" fmla="*/ 2147483647 w 126"/>
                <a:gd name="T41" fmla="*/ 2147483647 h 123"/>
                <a:gd name="T42" fmla="*/ 2147483647 w 126"/>
                <a:gd name="T43" fmla="*/ 2147483647 h 123"/>
                <a:gd name="T44" fmla="*/ 2147483647 w 126"/>
                <a:gd name="T45" fmla="*/ 2147483647 h 123"/>
                <a:gd name="T46" fmla="*/ 2147483647 w 126"/>
                <a:gd name="T47" fmla="*/ 2147483647 h 123"/>
                <a:gd name="T48" fmla="*/ 2147483647 w 126"/>
                <a:gd name="T49" fmla="*/ 2147483647 h 123"/>
                <a:gd name="T50" fmla="*/ 2147483647 w 126"/>
                <a:gd name="T51" fmla="*/ 2147483647 h 123"/>
                <a:gd name="T52" fmla="*/ 2147483647 w 126"/>
                <a:gd name="T53" fmla="*/ 2147483647 h 123"/>
                <a:gd name="T54" fmla="*/ 2147483647 w 126"/>
                <a:gd name="T55" fmla="*/ 2147483647 h 123"/>
                <a:gd name="T56" fmla="*/ 2147483647 w 126"/>
                <a:gd name="T57" fmla="*/ 2147483647 h 123"/>
                <a:gd name="T58" fmla="*/ 2147483647 w 126"/>
                <a:gd name="T59" fmla="*/ 2147483647 h 123"/>
                <a:gd name="T60" fmla="*/ 2147483647 w 126"/>
                <a:gd name="T61" fmla="*/ 2147483647 h 123"/>
                <a:gd name="T62" fmla="*/ 2147483647 w 126"/>
                <a:gd name="T63" fmla="*/ 2147483647 h 123"/>
                <a:gd name="T64" fmla="*/ 2147483647 w 126"/>
                <a:gd name="T65" fmla="*/ 2147483647 h 12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6" h="123">
                  <a:moveTo>
                    <a:pt x="112" y="10"/>
                  </a:moveTo>
                  <a:cubicBezTo>
                    <a:pt x="106" y="4"/>
                    <a:pt x="98" y="0"/>
                    <a:pt x="90" y="0"/>
                  </a:cubicBezTo>
                  <a:cubicBezTo>
                    <a:pt x="83" y="0"/>
                    <a:pt x="76" y="3"/>
                    <a:pt x="72" y="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1" y="68"/>
                    <a:pt x="10" y="70"/>
                    <a:pt x="9" y="73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0" y="108"/>
                    <a:pt x="0" y="110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5" y="123"/>
                    <a:pt x="17" y="122"/>
                    <a:pt x="18" y="122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2" y="113"/>
                    <a:pt x="55" y="112"/>
                    <a:pt x="57" y="110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26" y="40"/>
                    <a:pt x="125" y="22"/>
                    <a:pt x="112" y="10"/>
                  </a:cubicBezTo>
                  <a:close/>
                  <a:moveTo>
                    <a:pt x="61" y="91"/>
                  </a:moveTo>
                  <a:cubicBezTo>
                    <a:pt x="61" y="88"/>
                    <a:pt x="60" y="85"/>
                    <a:pt x="58" y="81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7" y="52"/>
                    <a:pt x="96" y="59"/>
                    <a:pt x="91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1" y="93"/>
                    <a:pt x="61" y="92"/>
                    <a:pt x="61" y="91"/>
                  </a:cubicBezTo>
                  <a:close/>
                  <a:moveTo>
                    <a:pt x="56" y="78"/>
                  </a:moveTo>
                  <a:cubicBezTo>
                    <a:pt x="55" y="76"/>
                    <a:pt x="53" y="73"/>
                    <a:pt x="51" y="71"/>
                  </a:cubicBezTo>
                  <a:cubicBezTo>
                    <a:pt x="49" y="69"/>
                    <a:pt x="46" y="67"/>
                    <a:pt x="43" y="66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3" y="30"/>
                    <a:pt x="86" y="32"/>
                    <a:pt x="88" y="34"/>
                  </a:cubicBezTo>
                  <a:cubicBezTo>
                    <a:pt x="90" y="37"/>
                    <a:pt x="92" y="39"/>
                    <a:pt x="93" y="41"/>
                  </a:cubicBezTo>
                  <a:lnTo>
                    <a:pt x="56" y="78"/>
                  </a:lnTo>
                  <a:close/>
                  <a:moveTo>
                    <a:pt x="40" y="64"/>
                  </a:moveTo>
                  <a:cubicBezTo>
                    <a:pt x="36" y="62"/>
                    <a:pt x="33" y="61"/>
                    <a:pt x="29" y="6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3" y="27"/>
                    <a:pt x="69" y="26"/>
                    <a:pt x="76" y="28"/>
                  </a:cubicBezTo>
                  <a:lnTo>
                    <a:pt x="40" y="64"/>
                  </a:lnTo>
                  <a:close/>
                  <a:moveTo>
                    <a:pt x="16" y="115"/>
                  </a:moveTo>
                  <a:cubicBezTo>
                    <a:pt x="15" y="115"/>
                    <a:pt x="14" y="115"/>
                    <a:pt x="13" y="115"/>
                  </a:cubicBezTo>
                  <a:cubicBezTo>
                    <a:pt x="10" y="115"/>
                    <a:pt x="7" y="113"/>
                    <a:pt x="7" y="110"/>
                  </a:cubicBezTo>
                  <a:cubicBezTo>
                    <a:pt x="7" y="109"/>
                    <a:pt x="8" y="108"/>
                    <a:pt x="8" y="107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6" y="93"/>
                    <a:pt x="21" y="94"/>
                    <a:pt x="25" y="98"/>
                  </a:cubicBezTo>
                  <a:cubicBezTo>
                    <a:pt x="28" y="102"/>
                    <a:pt x="30" y="107"/>
                    <a:pt x="30" y="111"/>
                  </a:cubicBezTo>
                  <a:lnTo>
                    <a:pt x="16" y="115"/>
                  </a:lnTo>
                  <a:close/>
                  <a:moveTo>
                    <a:pt x="34" y="110"/>
                  </a:moveTo>
                  <a:cubicBezTo>
                    <a:pt x="34" y="105"/>
                    <a:pt x="31" y="100"/>
                    <a:pt x="27" y="95"/>
                  </a:cubicBezTo>
                  <a:cubicBezTo>
                    <a:pt x="23" y="91"/>
                    <a:pt x="18" y="89"/>
                    <a:pt x="13" y="89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4"/>
                    <a:pt x="17" y="73"/>
                    <a:pt x="18" y="72"/>
                  </a:cubicBezTo>
                  <a:cubicBezTo>
                    <a:pt x="26" y="67"/>
                    <a:pt x="38" y="68"/>
                    <a:pt x="46" y="77"/>
                  </a:cubicBezTo>
                  <a:cubicBezTo>
                    <a:pt x="55" y="85"/>
                    <a:pt x="56" y="98"/>
                    <a:pt x="49" y="106"/>
                  </a:cubicBezTo>
                  <a:cubicBezTo>
                    <a:pt x="49" y="106"/>
                    <a:pt x="48" y="106"/>
                    <a:pt x="48" y="106"/>
                  </a:cubicBezTo>
                  <a:lnTo>
                    <a:pt x="34" y="110"/>
                  </a:lnTo>
                  <a:close/>
                  <a:moveTo>
                    <a:pt x="110" y="45"/>
                  </a:moveTo>
                  <a:cubicBezTo>
                    <a:pt x="103" y="52"/>
                    <a:pt x="103" y="52"/>
                    <a:pt x="103" y="52"/>
                  </a:cubicBezTo>
                  <a:cubicBezTo>
                    <a:pt x="103" y="51"/>
                    <a:pt x="103" y="50"/>
                    <a:pt x="103" y="49"/>
                  </a:cubicBezTo>
                  <a:cubicBezTo>
                    <a:pt x="103" y="42"/>
                    <a:pt x="99" y="35"/>
                    <a:pt x="93" y="29"/>
                  </a:cubicBezTo>
                  <a:cubicBezTo>
                    <a:pt x="87" y="23"/>
                    <a:pt x="79" y="19"/>
                    <a:pt x="71" y="19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80" y="10"/>
                    <a:pt x="85" y="8"/>
                    <a:pt x="90" y="8"/>
                  </a:cubicBezTo>
                  <a:cubicBezTo>
                    <a:pt x="96" y="8"/>
                    <a:pt x="102" y="11"/>
                    <a:pt x="107" y="16"/>
                  </a:cubicBezTo>
                  <a:cubicBezTo>
                    <a:pt x="112" y="20"/>
                    <a:pt x="114" y="26"/>
                    <a:pt x="115" y="32"/>
                  </a:cubicBezTo>
                  <a:cubicBezTo>
                    <a:pt x="115" y="37"/>
                    <a:pt x="113" y="42"/>
                    <a:pt x="110" y="45"/>
                  </a:cubicBezTo>
                  <a:close/>
                  <a:moveTo>
                    <a:pt x="110" y="45"/>
                  </a:moveTo>
                  <a:cubicBezTo>
                    <a:pt x="110" y="45"/>
                    <a:pt x="110" y="45"/>
                    <a:pt x="110" y="4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" name="Скругленный прямоугольник 18"/>
          <p:cNvSpPr/>
          <p:nvPr/>
        </p:nvSpPr>
        <p:spPr>
          <a:xfrm>
            <a:off x="8296275" y="1116013"/>
            <a:ext cx="2847975" cy="1074737"/>
          </a:xfrm>
          <a:prstGeom prst="roundRect">
            <a:avLst/>
          </a:prstGeom>
          <a:gradFill>
            <a:gsLst>
              <a:gs pos="0">
                <a:srgbClr val="F79443"/>
              </a:gs>
              <a:gs pos="75000">
                <a:schemeClr val="accent2">
                  <a:lumMod val="75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464" name="TextBox 16"/>
          <p:cNvSpPr txBox="1">
            <a:spLocks noChangeArrowheads="1"/>
          </p:cNvSpPr>
          <p:nvPr/>
        </p:nvSpPr>
        <p:spPr bwMode="auto">
          <a:xfrm>
            <a:off x="8486775" y="1177925"/>
            <a:ext cx="26574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1600" b="1">
                <a:solidFill>
                  <a:schemeClr val="bg1"/>
                </a:solidFill>
              </a:rPr>
              <a:t>Целевая аудитория: Организации, имеющие подведомственную сеть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81188" y="2263775"/>
            <a:ext cx="9263062" cy="418576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  <a:defRPr/>
            </a:pPr>
            <a:endParaRPr lang="ru-RU" sz="1400" b="1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Возможность  формирования среза информации по выбранным фильтрам</a:t>
            </a: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: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субъект отчетности 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тип субъекта 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комплект отчетности 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отчетная форма и другие.</a:t>
            </a:r>
          </a:p>
          <a:p>
            <a:pPr marL="285750" indent="-285750">
              <a:buFontTx/>
              <a:buChar char="-"/>
              <a:defRPr/>
            </a:pPr>
            <a:endParaRPr lang="ru-RU" sz="1400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Разделение субъектов отчетности на группы в зависимости от  прогресса составления и представления отчетности: 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завершено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в процессе </a:t>
            </a:r>
          </a:p>
          <a:p>
            <a:pPr marL="742950" lvl="1" indent="-285750">
              <a:buFontTx/>
              <a:buChar char="-"/>
              <a:defRPr/>
            </a:pPr>
            <a:r>
              <a:rPr lang="ru-RU" sz="1400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на начальном этапе </a:t>
            </a:r>
          </a:p>
          <a:p>
            <a:pPr>
              <a:defRPr/>
            </a:pPr>
            <a:endParaRPr lang="ru-RU" sz="1400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Детализация списка организаций с отображением собственного прогресса представления в процентном </a:t>
            </a:r>
            <a:r>
              <a:rPr lang="ru-RU" sz="14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соотношении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endParaRPr lang="ru-RU" sz="1400" b="1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ru-RU" sz="14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Возможность мониторинга ошибок контрольных соотношений, допускаемых подведомственными учреждениями.</a:t>
            </a:r>
            <a:endParaRPr lang="ru-RU" sz="1400" b="1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>
              <a:defRPr/>
            </a:pPr>
            <a:endParaRPr lang="ru-RU" sz="1400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690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гнутая вниз стрелка 5"/>
          <p:cNvSpPr/>
          <p:nvPr/>
        </p:nvSpPr>
        <p:spPr>
          <a:xfrm rot="20445279">
            <a:off x="7168169" y="4789115"/>
            <a:ext cx="1933215" cy="563525"/>
          </a:xfrm>
          <a:prstGeom prst="curvedUpArrow">
            <a:avLst/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485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2D86801-D01C-4F4A-AC53-6C93D30C688F}" type="slidenum">
              <a:rPr lang="ru-RU" altLang="ru-RU" smtClean="0">
                <a:cs typeface="Arial" pitchFamily="34" charset="0"/>
              </a:rPr>
              <a:pPr/>
              <a:t>12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38475" y="196850"/>
            <a:ext cx="9048750" cy="59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b="1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Реализованный функционал ПУиО</a:t>
            </a:r>
            <a:r>
              <a:rPr lang="ru-RU" b="1" dirty="0">
                <a:solidFill>
                  <a:srgbClr val="000090"/>
                </a:solidFill>
                <a:latin typeface="Times New Roman" pitchFamily="18" charset="0"/>
                <a:cs typeface="Arial"/>
              </a:rPr>
              <a:t> </a:t>
            </a:r>
            <a:r>
              <a:rPr lang="ru-RU" b="1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ГИИС «Электронный бюджет». </a:t>
            </a:r>
          </a:p>
          <a:p>
            <a:pPr algn="ctr">
              <a:lnSpc>
                <a:spcPct val="90000"/>
              </a:lnSpc>
              <a:defRPr/>
            </a:pPr>
            <a:r>
              <a:rPr lang="ru-RU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Сервис по формированию срезов оперативных статистических данных</a:t>
            </a:r>
            <a:r>
              <a:rPr lang="ru-RU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92125" y="1406525"/>
            <a:ext cx="4684713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eaLnBrk="1" hangingPunct="1">
              <a:defRPr/>
            </a:pP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личном кабинете ПУиО ЭБ пользователь переходит в отдельное рабочее место</a:t>
            </a:r>
            <a:r>
              <a:rPr lang="en-US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 отчетности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18138" y="4699000"/>
            <a:ext cx="6096000" cy="619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установленных параметров пользователь нажимает кнопку «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20489" name="Picture 2" descr="сервис мониторинга отчетност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2282825"/>
            <a:ext cx="4443412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9936163" y="3697288"/>
            <a:ext cx="1336675" cy="1539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418138" y="1528763"/>
            <a:ext cx="652780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eaLnBrk="1" hangingPunct="1">
              <a:defRPr/>
            </a:pP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переходе в рабочее место «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 отчетности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открывается окно с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дополнительными параметрами «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Фильтр данных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altLang="ru-RU" sz="1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9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138" y="2509838"/>
            <a:ext cx="6435725" cy="195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116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785D301-544E-4C56-97A4-B16AECBB79D5}" type="slidenum">
              <a:rPr lang="ru-RU" altLang="ru-RU" smtClean="0">
                <a:cs typeface="Arial" pitchFamily="34" charset="0"/>
              </a:rPr>
              <a:pPr/>
              <a:t>13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155700" y="1206500"/>
            <a:ext cx="497363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Сформированные итоговые данные пользователь может увидеть при раскрытии блока 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«Итоги»</a:t>
            </a:r>
          </a:p>
          <a:p>
            <a:pPr>
              <a:defRPr/>
            </a:pPr>
            <a:endParaRPr lang="ru-RU" altLang="ru-RU" sz="1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725" y="5170488"/>
            <a:ext cx="452596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раскрытия подробного списка необходимо нажать на кнопку «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рядом с соответствующим полем</a:t>
            </a:r>
          </a:p>
        </p:txBody>
      </p:sp>
      <p:sp>
        <p:nvSpPr>
          <p:cNvPr id="21509" name="TextBox 11"/>
          <p:cNvSpPr txBox="1">
            <a:spLocks noChangeArrowheads="1"/>
          </p:cNvSpPr>
          <p:nvPr/>
        </p:nvSpPr>
        <p:spPr bwMode="auto">
          <a:xfrm>
            <a:off x="4291013" y="196850"/>
            <a:ext cx="76390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>
                <a:solidFill>
                  <a:srgbClr val="000090"/>
                </a:solidFill>
                <a:latin typeface="Times New Roman" pitchFamily="18" charset="0"/>
              </a:rPr>
              <a:t>Реализованный функционал ПУиО ГИИС «Электронный бюджет».</a:t>
            </a:r>
          </a:p>
          <a:p>
            <a:pPr algn="ctr">
              <a:lnSpc>
                <a:spcPct val="90000"/>
              </a:lnSpc>
            </a:pPr>
            <a:r>
              <a:rPr lang="ru-RU" altLang="ru-RU">
                <a:solidFill>
                  <a:srgbClr val="000090"/>
                </a:solidFill>
                <a:latin typeface="Times New Roman" pitchFamily="18" charset="0"/>
              </a:rPr>
              <a:t>Сервис по формированию срезов оперативных статистических данных</a:t>
            </a:r>
            <a:r>
              <a:rPr lang="ru-RU" altLang="ru-RU" b="1">
                <a:solidFill>
                  <a:srgbClr val="00009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29338" y="1217613"/>
            <a:ext cx="5173662" cy="862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нажатии на кнопку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«Список»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раскрывается блок с отражением в табличной части подробного списка субъектов отчётности</a:t>
            </a:r>
          </a:p>
        </p:txBody>
      </p:sp>
      <p:pic>
        <p:nvPicPr>
          <p:cNvPr id="215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2079625"/>
            <a:ext cx="5578475" cy="289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450" y="2079625"/>
            <a:ext cx="5035550" cy="354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Выгнутая вниз стрелка 13"/>
          <p:cNvSpPr/>
          <p:nvPr/>
        </p:nvSpPr>
        <p:spPr>
          <a:xfrm rot="20455859">
            <a:off x="4812089" y="5015761"/>
            <a:ext cx="4229842" cy="592622"/>
          </a:xfrm>
          <a:prstGeom prst="curvedUpArrow">
            <a:avLst>
              <a:gd name="adj1" fmla="val 25000"/>
              <a:gd name="adj2" fmla="val 48494"/>
              <a:gd name="adj3" fmla="val 38389"/>
            </a:avLst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57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70E8957-7C58-4D69-85F3-B0EAD0F20DF9}" type="slidenum">
              <a:rPr lang="ru-RU" altLang="ru-RU" smtClean="0">
                <a:cs typeface="Arial" pitchFamily="34" charset="0"/>
              </a:rPr>
              <a:pPr/>
              <a:t>14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975" y="5802313"/>
            <a:ext cx="45259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«Всего отчетов»</a:t>
            </a:r>
          </a:p>
        </p:txBody>
      </p:sp>
      <p:sp>
        <p:nvSpPr>
          <p:cNvPr id="22532" name="TextBox 11"/>
          <p:cNvSpPr txBox="1">
            <a:spLocks noChangeArrowheads="1"/>
          </p:cNvSpPr>
          <p:nvPr/>
        </p:nvSpPr>
        <p:spPr bwMode="auto">
          <a:xfrm>
            <a:off x="2860675" y="534988"/>
            <a:ext cx="94615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</a:rPr>
              <a:t>Реализованный функционал </a:t>
            </a:r>
            <a:r>
              <a:rPr lang="ru-RU" altLang="ru-RU" b="1" dirty="0" err="1">
                <a:solidFill>
                  <a:srgbClr val="000090"/>
                </a:solidFill>
                <a:latin typeface="Times New Roman" pitchFamily="18" charset="0"/>
              </a:rPr>
              <a:t>ПУиО</a:t>
            </a:r>
            <a:r>
              <a:rPr lang="ru-RU" altLang="ru-RU" b="1" dirty="0">
                <a:solidFill>
                  <a:srgbClr val="000090"/>
                </a:solidFill>
                <a:latin typeface="Times New Roman" pitchFamily="18" charset="0"/>
              </a:rPr>
              <a:t> ГИИС «Электронный бюджет». </a:t>
            </a:r>
            <a:endParaRPr lang="ru-RU" altLang="ru-RU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dirty="0" smtClean="0">
                <a:solidFill>
                  <a:srgbClr val="000090"/>
                </a:solidFill>
                <a:latin typeface="Times New Roman" pitchFamily="18" charset="0"/>
              </a:rPr>
              <a:t>Блок </a:t>
            </a:r>
            <a:r>
              <a:rPr lang="ru-RU" altLang="ru-RU" dirty="0">
                <a:solidFill>
                  <a:srgbClr val="000090"/>
                </a:solidFill>
                <a:latin typeface="Times New Roman" pitchFamily="18" charset="0"/>
              </a:rPr>
              <a:t>«Ошибки контрольных соотношений» </a:t>
            </a:r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487488"/>
            <a:ext cx="5829300" cy="408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1487488"/>
            <a:ext cx="5808663" cy="408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457950" y="5848350"/>
            <a:ext cx="45259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 них с ошибками»</a:t>
            </a:r>
          </a:p>
        </p:txBody>
      </p:sp>
      <p:sp>
        <p:nvSpPr>
          <p:cNvPr id="15" name="Выгнутая вниз стрелка 14"/>
          <p:cNvSpPr/>
          <p:nvPr/>
        </p:nvSpPr>
        <p:spPr>
          <a:xfrm rot="17968011">
            <a:off x="8786491" y="4605628"/>
            <a:ext cx="2889727" cy="714660"/>
          </a:xfrm>
          <a:prstGeom prst="curvedUpArrow">
            <a:avLst/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низ стрелка 15"/>
          <p:cNvSpPr/>
          <p:nvPr/>
        </p:nvSpPr>
        <p:spPr>
          <a:xfrm rot="17039299">
            <a:off x="1911647" y="4500805"/>
            <a:ext cx="2708849" cy="680713"/>
          </a:xfrm>
          <a:prstGeom prst="curvedUpArrow">
            <a:avLst/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01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Заголовок 1"/>
          <p:cNvSpPr>
            <a:spLocks noGrp="1"/>
          </p:cNvSpPr>
          <p:nvPr>
            <p:ph type="title"/>
          </p:nvPr>
        </p:nvSpPr>
        <p:spPr>
          <a:xfrm>
            <a:off x="3296093" y="7937"/>
            <a:ext cx="9087063" cy="938658"/>
          </a:xfrm>
        </p:spPr>
        <p:txBody>
          <a:bodyPr/>
          <a:lstStyle/>
          <a:p>
            <a:pPr algn="ctr"/>
            <a:r>
              <a:rPr lang="ru-RU" sz="1950" b="1" dirty="0" smtClean="0">
                <a:solidFill>
                  <a:srgbClr val="000090"/>
                </a:solidFill>
                <a:latin typeface="Times New Roman" pitchFamily="18" charset="0"/>
              </a:rPr>
              <a:t>Формирование отчетности в Личном кабинете пользователя </a:t>
            </a:r>
            <a:br>
              <a:rPr lang="ru-RU" sz="1950" b="1" dirty="0" smtClean="0">
                <a:solidFill>
                  <a:srgbClr val="000090"/>
                </a:solidFill>
                <a:latin typeface="Times New Roman" pitchFamily="18" charset="0"/>
              </a:rPr>
            </a:br>
            <a:r>
              <a:rPr lang="ru-RU" sz="1950" b="1" dirty="0" smtClean="0">
                <a:solidFill>
                  <a:srgbClr val="000090"/>
                </a:solidFill>
                <a:latin typeface="Times New Roman" pitchFamily="18" charset="0"/>
              </a:rPr>
              <a:t>подсистемы </a:t>
            </a:r>
            <a:r>
              <a:rPr lang="ru-RU" sz="1950" b="1" dirty="0">
                <a:solidFill>
                  <a:srgbClr val="000090"/>
                </a:solidFill>
                <a:latin typeface="Times New Roman" pitchFamily="18" charset="0"/>
              </a:rPr>
              <a:t>учета и отчетности ГИИС «Электронный бюджет»</a:t>
            </a:r>
            <a:r>
              <a:rPr lang="en-US" sz="1950" b="1" dirty="0">
                <a:solidFill>
                  <a:srgbClr val="000090"/>
                </a:solidFill>
                <a:latin typeface="Times New Roman" pitchFamily="18" charset="0"/>
              </a:rPr>
              <a:t> </a:t>
            </a:r>
            <a:endParaRPr lang="ru-RU" sz="1950" b="1" dirty="0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9" name="AutoShape 6" descr="ÐÐ°ÑÑÐ¸Ð½ÐºÐ¸ Ð¿Ð¾ Ð·Ð°Ð¿ÑÐ¾ÑÑ Ð¸ÐºÐ¾Ð½ÐºÐ° Ð¿ÐµÑÐµÐ´Ð°ÑÐ° Ð¸Ð½ÑÐ¾ÑÐ¼Ð°ÑÐ¸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AutoShape 8" descr="ÐÐ°ÑÑÐ¸Ð½ÐºÐ¸ Ð¿Ð¾ Ð·Ð°Ð¿ÑÐ¾ÑÑ Ð¸ÐºÐ¾Ð½ÐºÐ° Ð¿ÐµÑÐµÐ´Ð°ÑÐ° Ð¸Ð½ÑÐ¾ÑÐ¼Ð°ÑÐ¸Ð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AutoShape 10" descr="ÐÐ°ÑÑÐ¸Ð½ÐºÐ¸ Ð¿Ð¾ Ð·Ð°Ð¿ÑÐ¾ÑÑ Ð¸ÐºÐ¾Ð½ÐºÐ° Ð¿ÐµÑÐµÐ´Ð°ÑÐ° Ð¸Ð½ÑÐ¾ÑÐ¼Ð°ÑÐ¸Ð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31" name="Рисунок 30"/>
          <p:cNvPicPr/>
          <p:nvPr/>
        </p:nvPicPr>
        <p:blipFill rotWithShape="1">
          <a:blip r:embed="rId3"/>
          <a:srcRect t="6268" r="68910" b="50996"/>
          <a:stretch/>
        </p:blipFill>
        <p:spPr bwMode="auto">
          <a:xfrm>
            <a:off x="1467293" y="1140065"/>
            <a:ext cx="6624084" cy="51331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12782" y="3604437"/>
            <a:ext cx="2998381" cy="308344"/>
          </a:xfrm>
          <a:prstGeom prst="rect">
            <a:avLst/>
          </a:prstGeom>
          <a:noFill/>
          <a:ln w="2222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ая прямоугольная выноска 33"/>
          <p:cNvSpPr/>
          <p:nvPr/>
        </p:nvSpPr>
        <p:spPr>
          <a:xfrm>
            <a:off x="8873864" y="3130250"/>
            <a:ext cx="2981068" cy="1360968"/>
          </a:xfrm>
          <a:prstGeom prst="wedgeRoundRectCallout">
            <a:avLst>
              <a:gd name="adj1" fmla="val -115448"/>
              <a:gd name="adj2" fmla="val -493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TextBox 7"/>
          <p:cNvSpPr txBox="1">
            <a:spLocks noChangeArrowheads="1"/>
          </p:cNvSpPr>
          <p:nvPr/>
        </p:nvSpPr>
        <p:spPr bwMode="auto">
          <a:xfrm>
            <a:off x="8985320" y="3272125"/>
            <a:ext cx="275815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altLang="ru-RU" sz="1600" b="1" dirty="0" smtClean="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С 1 февраля 2019 года </a:t>
            </a:r>
            <a:r>
              <a:rPr lang="ru-RU" altLang="ru-RU" sz="1600" dirty="0" smtClean="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будет доступна </a:t>
            </a:r>
            <a:r>
              <a:rPr lang="ru-RU" alt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только одна вкладка «Формирование и представление отчетности»</a:t>
            </a:r>
            <a:endParaRPr lang="ru-RU" alt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49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1192" y="409187"/>
            <a:ext cx="7794007" cy="504825"/>
          </a:xfrm>
        </p:spPr>
        <p:txBody>
          <a:bodyPr/>
          <a:lstStyle/>
          <a:p>
            <a:pPr algn="ctr"/>
            <a:r>
              <a:rPr lang="ru-RU" altLang="ru-RU" sz="1800" b="1" dirty="0" smtClean="0">
                <a:solidFill>
                  <a:srgbClr val="000090"/>
                </a:solidFill>
                <a:latin typeface="Times New Roman" pitchFamily="18" charset="0"/>
              </a:rPr>
              <a:t>Доработка </a:t>
            </a:r>
            <a:r>
              <a:rPr lang="ru-RU" sz="1800" b="1" dirty="0">
                <a:solidFill>
                  <a:srgbClr val="000090"/>
                </a:solidFill>
                <a:latin typeface="Times New Roman" pitchFamily="18" charset="0"/>
              </a:rPr>
              <a:t>функционал </a:t>
            </a:r>
            <a:r>
              <a:rPr lang="ru-RU" sz="1800" b="1" dirty="0" err="1">
                <a:solidFill>
                  <a:srgbClr val="000090"/>
                </a:solidFill>
                <a:latin typeface="Times New Roman" pitchFamily="18" charset="0"/>
              </a:rPr>
              <a:t>ПУиО</a:t>
            </a:r>
            <a:r>
              <a:rPr lang="ru-RU" sz="1800" b="1" dirty="0">
                <a:solidFill>
                  <a:srgbClr val="000090"/>
                </a:solidFill>
                <a:latin typeface="Times New Roman" pitchFamily="18" charset="0"/>
              </a:rPr>
              <a:t> ГИИС «Электронный бюджет»</a:t>
            </a:r>
            <a:r>
              <a:rPr lang="ru-RU" altLang="ru-RU" sz="1800" b="1" dirty="0" smtClean="0">
                <a:solidFill>
                  <a:srgbClr val="000090"/>
                </a:solidFill>
                <a:latin typeface="Times New Roman" pitchFamily="18" charset="0"/>
              </a:rPr>
              <a:t> </a:t>
            </a:r>
            <a:r>
              <a:rPr lang="ru-RU" altLang="ru-RU" sz="1800" b="1" dirty="0">
                <a:solidFill>
                  <a:srgbClr val="000090"/>
                </a:solidFill>
                <a:latin typeface="Times New Roman" pitchFamily="18" charset="0"/>
              </a:rPr>
              <a:t>в соответствии с </a:t>
            </a:r>
            <a:r>
              <a:rPr lang="ru-RU" altLang="ru-RU" sz="1800" b="1" dirty="0" smtClean="0">
                <a:solidFill>
                  <a:srgbClr val="000090"/>
                </a:solidFill>
                <a:latin typeface="Times New Roman" pitchFamily="18" charset="0"/>
              </a:rPr>
              <a:t>изменениями НПА</a:t>
            </a: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1100" y="1009650"/>
            <a:ext cx="10172700" cy="5167313"/>
          </a:xfrm>
        </p:spPr>
        <p:txBody>
          <a:bodyPr/>
          <a:lstStyle/>
          <a:p>
            <a:pPr marL="0" indent="0">
              <a:buNone/>
            </a:pPr>
            <a:r>
              <a:rPr lang="ru-RU" sz="1400" u="sng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Основание для доработки</a:t>
            </a:r>
            <a:r>
              <a:rPr lang="ru-RU" sz="1400" u="sng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:</a:t>
            </a:r>
          </a:p>
          <a:p>
            <a:r>
              <a:rPr lang="ru-RU" sz="1400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Приказ Минфина России от 30.11.2018 №244н;</a:t>
            </a:r>
          </a:p>
          <a:p>
            <a:r>
              <a:rPr lang="ru-RU" sz="1400" dirty="0">
                <a:solidFill>
                  <a:srgbClr val="000090"/>
                </a:solidFill>
                <a:latin typeface="Times New Roman" pitchFamily="18" charset="0"/>
              </a:rPr>
              <a:t>Приказ Минфина </a:t>
            </a:r>
            <a:r>
              <a:rPr lang="ru-RU" sz="1400" dirty="0" smtClean="0">
                <a:solidFill>
                  <a:srgbClr val="000090"/>
                </a:solidFill>
                <a:latin typeface="Times New Roman" pitchFamily="18" charset="0"/>
              </a:rPr>
              <a:t>России от 30.11.2018 №243н.</a:t>
            </a:r>
          </a:p>
          <a:p>
            <a:pPr marL="0" indent="0">
              <a:buNone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  <a:p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87321-EF8F-D042-AACE-5B2BCE7076AE}" type="slidenum">
              <a:rPr lang="ru-RU" altLang="ru-RU" smtClean="0"/>
              <a:pPr>
                <a:defRPr/>
              </a:pPr>
              <a:t>3</a:t>
            </a:fld>
            <a:endParaRPr lang="ru-RU" alt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972425" y="2687710"/>
            <a:ext cx="29033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90"/>
                </a:solidFill>
                <a:latin typeface="Times New Roman" pitchFamily="18" charset="0"/>
              </a:rPr>
              <a:t>Требования к форматам файлов размещены на сайте </a:t>
            </a:r>
            <a:r>
              <a:rPr lang="en-US" b="1" dirty="0" smtClean="0">
                <a:solidFill>
                  <a:srgbClr val="000090"/>
                </a:solidFill>
                <a:latin typeface="Times New Roman" pitchFamily="18" charset="0"/>
                <a:hlinkClick r:id="rId3"/>
              </a:rPr>
              <a:t>www.roskazna.ru</a:t>
            </a:r>
            <a:r>
              <a:rPr lang="ru-RU" dirty="0">
                <a:solidFill>
                  <a:srgbClr val="000090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0090"/>
                </a:solidFill>
                <a:latin typeface="Times New Roman" pitchFamily="18" charset="0"/>
              </a:rPr>
              <a:t>в разделе </a:t>
            </a:r>
            <a:r>
              <a:rPr lang="ru-RU" b="1" dirty="0" smtClean="0">
                <a:solidFill>
                  <a:srgbClr val="000090"/>
                </a:solidFill>
                <a:latin typeface="Times New Roman" pitchFamily="18" charset="0"/>
              </a:rPr>
              <a:t>ГИС - Документы</a:t>
            </a:r>
            <a:endParaRPr lang="ru-RU" b="1" dirty="0">
              <a:solidFill>
                <a:srgbClr val="000090"/>
              </a:solidFill>
              <a:latin typeface="Times New Roman" pitchFamily="18" charset="0"/>
            </a:endParaRPr>
          </a:p>
        </p:txBody>
      </p:sp>
      <p:pic>
        <p:nvPicPr>
          <p:cNvPr id="10" name="Picture 2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79" t="13426" r="21433" b="21750"/>
          <a:stretch/>
        </p:blipFill>
        <p:spPr bwMode="auto">
          <a:xfrm>
            <a:off x="419101" y="2000250"/>
            <a:ext cx="6657974" cy="457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7859921" y="2610602"/>
            <a:ext cx="3015831" cy="1277438"/>
          </a:xfrm>
          <a:prstGeom prst="wedgeRoundRectCallout">
            <a:avLst>
              <a:gd name="adj1" fmla="val -104520"/>
              <a:gd name="adj2" fmla="val 19177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43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20130" y="1889154"/>
            <a:ext cx="11267045" cy="4474575"/>
          </a:xfrm>
          <a:prstGeom prst="roundRect">
            <a:avLst>
              <a:gd name="adj" fmla="val 0"/>
            </a:avLst>
          </a:prstGeom>
          <a:solidFill>
            <a:sysClr val="window" lastClr="FFFFFF"/>
          </a:solidFill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900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7651" y="461753"/>
            <a:ext cx="7823542" cy="1000173"/>
          </a:xfrm>
        </p:spPr>
        <p:txBody>
          <a:bodyPr/>
          <a:lstStyle/>
          <a:p>
            <a:pPr algn="ctr"/>
            <a:r>
              <a:rPr lang="ru-RU" sz="1950" b="1" dirty="0">
                <a:solidFill>
                  <a:srgbClr val="000090"/>
                </a:solidFill>
                <a:latin typeface="Times New Roman" pitchFamily="18" charset="0"/>
              </a:rPr>
              <a:t>Реализованный функционал </a:t>
            </a:r>
            <a:r>
              <a:rPr lang="ru-RU" sz="1900" b="1" dirty="0" err="1" smtClean="0">
                <a:solidFill>
                  <a:srgbClr val="000090"/>
                </a:solidFill>
                <a:latin typeface="Times New Roman" pitchFamily="18" charset="0"/>
              </a:rPr>
              <a:t>ПУиО</a:t>
            </a:r>
            <a:r>
              <a:rPr lang="ru-RU" sz="1900" b="1" dirty="0" smtClean="0">
                <a:solidFill>
                  <a:srgbClr val="000090"/>
                </a:solidFill>
                <a:latin typeface="Times New Roman" pitchFamily="18" charset="0"/>
              </a:rPr>
              <a:t> ГИИС «Электронный </a:t>
            </a:r>
            <a:r>
              <a:rPr lang="ru-RU" sz="1900" b="1" dirty="0">
                <a:solidFill>
                  <a:srgbClr val="000090"/>
                </a:solidFill>
                <a:latin typeface="Times New Roman" pitchFamily="18" charset="0"/>
              </a:rPr>
              <a:t>бюджет</a:t>
            </a:r>
            <a:r>
              <a:rPr lang="ru-RU" sz="1900" b="1" dirty="0" smtClean="0">
                <a:solidFill>
                  <a:srgbClr val="000090"/>
                </a:solidFill>
                <a:latin typeface="Times New Roman" pitchFamily="18" charset="0"/>
              </a:rPr>
              <a:t>».</a:t>
            </a:r>
            <a:br>
              <a:rPr lang="ru-RU" sz="1900" b="1" dirty="0" smtClean="0">
                <a:solidFill>
                  <a:srgbClr val="000090"/>
                </a:solidFill>
                <a:latin typeface="Times New Roman" pitchFamily="18" charset="0"/>
              </a:rPr>
            </a:br>
            <a:r>
              <a:rPr lang="ru-RU" sz="2000" kern="0" dirty="0" smtClean="0">
                <a:solidFill>
                  <a:srgbClr val="0A2E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</a:t>
            </a:r>
            <a:r>
              <a:rPr lang="ru-RU" sz="2000" kern="0" dirty="0">
                <a:solidFill>
                  <a:srgbClr val="0A2E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автоматического формирования отчетных форм, </a:t>
            </a:r>
            <a:r>
              <a:rPr lang="ru-RU" sz="2000" kern="0" dirty="0" smtClean="0">
                <a:solidFill>
                  <a:srgbClr val="0A2E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kern="0" dirty="0" smtClean="0">
                <a:solidFill>
                  <a:srgbClr val="0A2E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kern="0" dirty="0" smtClean="0">
                <a:solidFill>
                  <a:srgbClr val="0A2E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kern="0" dirty="0">
                <a:solidFill>
                  <a:srgbClr val="0A2E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содержащих </a:t>
            </a:r>
            <a:r>
              <a:rPr lang="ru-RU" sz="2000" kern="0" dirty="0" smtClean="0">
                <a:solidFill>
                  <a:srgbClr val="0A2E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</a:t>
            </a:r>
            <a:r>
              <a:rPr lang="ru-RU" sz="2000" kern="0" dirty="0">
                <a:solidFill>
                  <a:srgbClr val="0A2E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kern="0" dirty="0">
                <a:solidFill>
                  <a:srgbClr val="0A2E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900" b="1" dirty="0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592" y="1690745"/>
            <a:ext cx="11018808" cy="4435419"/>
          </a:xfrm>
        </p:spPr>
        <p:txBody>
          <a:bodyPr/>
          <a:lstStyle/>
          <a:p>
            <a:pPr marL="0" indent="0">
              <a:buNone/>
            </a:pPr>
            <a:endParaRPr lang="ru-RU" sz="1800" b="1" i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009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  <a:p>
            <a:endParaRPr lang="ru-RU" sz="18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87321-EF8F-D042-AACE-5B2BCE7076AE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  <p:pic>
        <p:nvPicPr>
          <p:cNvPr id="2050" name="Picture 2" descr="E:\Матереалы к 19.01.2018\Скрины для презы\показатели отс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68"/>
          <a:stretch/>
        </p:blipFill>
        <p:spPr bwMode="auto">
          <a:xfrm>
            <a:off x="585829" y="1967744"/>
            <a:ext cx="5467823" cy="357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ая выноска 8"/>
          <p:cNvSpPr/>
          <p:nvPr/>
        </p:nvSpPr>
        <p:spPr>
          <a:xfrm>
            <a:off x="3519577" y="3157268"/>
            <a:ext cx="7361208" cy="2838090"/>
          </a:xfrm>
          <a:prstGeom prst="wedgeRectCallout">
            <a:avLst>
              <a:gd name="adj1" fmla="val -65587"/>
              <a:gd name="adj2" fmla="val -51482"/>
            </a:avLst>
          </a:prstGeom>
          <a:solidFill>
            <a:schemeClr val="accent1">
              <a:lumMod val="40000"/>
              <a:lumOff val="6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>
                <a:solidFill>
                  <a:srgbClr val="FF0000"/>
                </a:solidFill>
              </a:rPr>
              <a:t>Пункт 8 приказа </a:t>
            </a:r>
            <a:r>
              <a:rPr lang="ru-RU" u="sng" dirty="0" smtClean="0">
                <a:solidFill>
                  <a:srgbClr val="FF0000"/>
                </a:solidFill>
              </a:rPr>
              <a:t>Минфина России </a:t>
            </a:r>
          </a:p>
          <a:p>
            <a:pPr algn="ctr"/>
            <a:r>
              <a:rPr lang="ru-RU" u="sng" dirty="0" smtClean="0">
                <a:solidFill>
                  <a:srgbClr val="FF0000"/>
                </a:solidFill>
              </a:rPr>
              <a:t>от 02.11.2017 №176н:</a:t>
            </a:r>
            <a:endParaRPr lang="ru-RU" u="sng" dirty="0">
              <a:solidFill>
                <a:srgbClr val="FF0000"/>
              </a:solidFill>
            </a:endParaRPr>
          </a:p>
          <a:p>
            <a:pPr algn="ctr"/>
            <a:r>
              <a:rPr lang="ru-RU" sz="1600" dirty="0">
                <a:solidFill>
                  <a:srgbClr val="FF0000"/>
                </a:solidFill>
              </a:rPr>
              <a:t>"При осуществлении формирования и (или) представления бюджетной отчетности средствами программных комплексов автоматизации документы бюджетной отчетности, не имеющие числовых значений показателей и не содержащие пояснения, формируются и представляются с указанием отметки (статуса) "показатели </a:t>
            </a:r>
            <a:r>
              <a:rPr lang="ru-RU" sz="1600" dirty="0" smtClean="0">
                <a:solidFill>
                  <a:srgbClr val="FF0000"/>
                </a:solidFill>
              </a:rPr>
              <a:t>отсутствуют". 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52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Заголовок 1"/>
          <p:cNvSpPr>
            <a:spLocks noGrp="1"/>
          </p:cNvSpPr>
          <p:nvPr>
            <p:ph type="title"/>
          </p:nvPr>
        </p:nvSpPr>
        <p:spPr>
          <a:xfrm>
            <a:off x="3296093" y="7937"/>
            <a:ext cx="9087063" cy="938658"/>
          </a:xfrm>
        </p:spPr>
        <p:txBody>
          <a:bodyPr/>
          <a:lstStyle/>
          <a:p>
            <a:pPr algn="ctr"/>
            <a:r>
              <a:rPr lang="ru-RU" sz="1950" b="1" dirty="0">
                <a:solidFill>
                  <a:srgbClr val="000090"/>
                </a:solidFill>
                <a:latin typeface="Times New Roman" pitchFamily="18" charset="0"/>
              </a:rPr>
              <a:t>Согласование и </a:t>
            </a:r>
            <a:r>
              <a:rPr lang="ru-RU" sz="1950" b="1" dirty="0" smtClean="0">
                <a:solidFill>
                  <a:srgbClr val="000090"/>
                </a:solidFill>
                <a:latin typeface="Times New Roman" pitchFamily="18" charset="0"/>
              </a:rPr>
              <a:t>Утверждение отчетных форм </a:t>
            </a:r>
            <a:br>
              <a:rPr lang="ru-RU" sz="1950" b="1" dirty="0" smtClean="0">
                <a:solidFill>
                  <a:srgbClr val="000090"/>
                </a:solidFill>
                <a:latin typeface="Times New Roman" pitchFamily="18" charset="0"/>
              </a:rPr>
            </a:br>
            <a:r>
              <a:rPr lang="ru-RU" sz="1950" b="1" dirty="0" smtClean="0">
                <a:solidFill>
                  <a:srgbClr val="000090"/>
                </a:solidFill>
                <a:latin typeface="Times New Roman" pitchFamily="18" charset="0"/>
              </a:rPr>
              <a:t>в подсистеме учета и отчетности ГИИС «</a:t>
            </a:r>
            <a:r>
              <a:rPr lang="ru-RU" sz="1950" b="1" dirty="0">
                <a:solidFill>
                  <a:srgbClr val="000090"/>
                </a:solidFill>
                <a:latin typeface="Times New Roman" pitchFamily="18" charset="0"/>
              </a:rPr>
              <a:t>Электронный бюджет</a:t>
            </a:r>
            <a:r>
              <a:rPr lang="ru-RU" sz="1950" b="1" dirty="0" smtClean="0">
                <a:solidFill>
                  <a:srgbClr val="000090"/>
                </a:solidFill>
                <a:latin typeface="Times New Roman" pitchFamily="18" charset="0"/>
              </a:rPr>
              <a:t>»</a:t>
            </a:r>
            <a:endParaRPr lang="ru-RU" sz="1950" b="1" dirty="0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9" name="AutoShape 6" descr="ÐÐ°ÑÑÐ¸Ð½ÐºÐ¸ Ð¿Ð¾ Ð·Ð°Ð¿ÑÐ¾ÑÑ Ð¸ÐºÐ¾Ð½ÐºÐ° Ð¿ÐµÑÐµÐ´Ð°ÑÐ° Ð¸Ð½ÑÐ¾ÑÐ¼Ð°ÑÐ¸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AutoShape 8" descr="ÐÐ°ÑÑÐ¸Ð½ÐºÐ¸ Ð¿Ð¾ Ð·Ð°Ð¿ÑÐ¾ÑÑ Ð¸ÐºÐ¾Ð½ÐºÐ° Ð¿ÐµÑÐµÐ´Ð°ÑÐ° Ð¸Ð½ÑÐ¾ÑÐ¼Ð°ÑÐ¸Ð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AutoShape 10" descr="ÐÐ°ÑÑÐ¸Ð½ÐºÐ¸ Ð¿Ð¾ Ð·Ð°Ð¿ÑÐ¾ÑÑ Ð¸ÐºÐ¾Ð½ÐºÐ° Ð¿ÐµÑÐµÐ´Ð°ÑÐ° Ð¸Ð½ÑÐ¾ÑÐ¼Ð°ÑÐ¸Ð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27" name="Рисунок 26" descr="C:\Users\lisitsin.ivan\Desktop\Часто задаваемые вопросы_ Просмотр отчетов, направленных на согласование_утверждение (кнопка _На утверждении_)_files\на утверждении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626781"/>
            <a:ext cx="7946434" cy="3742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 descr="C:\Users\lisitsin.ivan\Desktop\Часто задаваемые вопросы_ Просмотр отчетов, направленных на согласование_утверждение (кнопка _На утверждении_)_files\примечание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651" y="1888386"/>
            <a:ext cx="3154325" cy="1928702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Выгнутая вниз стрелка 28"/>
          <p:cNvSpPr/>
          <p:nvPr/>
        </p:nvSpPr>
        <p:spPr>
          <a:xfrm rot="19671907">
            <a:off x="6840249" y="4165817"/>
            <a:ext cx="2523515" cy="611192"/>
          </a:xfrm>
          <a:prstGeom prst="curvedUpArrow">
            <a:avLst/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49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Заголовок 1"/>
          <p:cNvSpPr>
            <a:spLocks noGrp="1"/>
          </p:cNvSpPr>
          <p:nvPr>
            <p:ph type="title"/>
          </p:nvPr>
        </p:nvSpPr>
        <p:spPr>
          <a:xfrm>
            <a:off x="4019550" y="169863"/>
            <a:ext cx="7755459" cy="938658"/>
          </a:xfrm>
        </p:spPr>
        <p:txBody>
          <a:bodyPr/>
          <a:lstStyle/>
          <a:p>
            <a:pPr algn="r"/>
            <a:r>
              <a:rPr lang="ru-RU" sz="1900" b="1" dirty="0">
                <a:solidFill>
                  <a:srgbClr val="000090"/>
                </a:solidFill>
                <a:latin typeface="Times New Roman" pitchFamily="18" charset="0"/>
              </a:rPr>
              <a:t>Реализованный </a:t>
            </a:r>
            <a:r>
              <a:rPr lang="ru-RU" sz="1900" b="1" dirty="0" smtClean="0">
                <a:solidFill>
                  <a:srgbClr val="000090"/>
                </a:solidFill>
                <a:latin typeface="Times New Roman" pitchFamily="18" charset="0"/>
              </a:rPr>
              <a:t>функционал </a:t>
            </a:r>
            <a:r>
              <a:rPr lang="ru-RU" sz="1900" b="1" dirty="0" err="1" smtClean="0">
                <a:solidFill>
                  <a:srgbClr val="000090"/>
                </a:solidFill>
                <a:latin typeface="Times New Roman" pitchFamily="18" charset="0"/>
              </a:rPr>
              <a:t>ПУиО</a:t>
            </a:r>
            <a:r>
              <a:rPr lang="ru-RU" sz="1900" b="1" dirty="0" smtClean="0">
                <a:solidFill>
                  <a:srgbClr val="000090"/>
                </a:solidFill>
                <a:latin typeface="Times New Roman" pitchFamily="18" charset="0"/>
              </a:rPr>
              <a:t> ГИИС «Электронный </a:t>
            </a:r>
            <a:r>
              <a:rPr lang="ru-RU" sz="1900" b="1" dirty="0">
                <a:solidFill>
                  <a:srgbClr val="000090"/>
                </a:solidFill>
                <a:latin typeface="Times New Roman" pitchFamily="18" charset="0"/>
              </a:rPr>
              <a:t>бюджет»</a:t>
            </a:r>
          </a:p>
        </p:txBody>
      </p:sp>
      <p:sp>
        <p:nvSpPr>
          <p:cNvPr id="133" name="Скругленный прямоугольник 132"/>
          <p:cNvSpPr/>
          <p:nvPr/>
        </p:nvSpPr>
        <p:spPr>
          <a:xfrm>
            <a:off x="1040795" y="1953529"/>
            <a:ext cx="10537486" cy="4339158"/>
          </a:xfrm>
          <a:prstGeom prst="roundRect">
            <a:avLst>
              <a:gd name="adj" fmla="val 0"/>
            </a:avLst>
          </a:prstGeom>
          <a:ln w="63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6" descr="ÐÐ°ÑÑÐ¸Ð½ÐºÐ¸ Ð¿Ð¾ Ð·Ð°Ð¿ÑÐ¾ÑÑ Ð¸ÐºÐ¾Ð½ÐºÐ° Ð¿ÐµÑÐµÐ´Ð°ÑÐ° Ð¸Ð½ÑÐ¾ÑÐ¼Ð°ÑÐ¸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AutoShape 8" descr="ÐÐ°ÑÑÐ¸Ð½ÐºÐ¸ Ð¿Ð¾ Ð·Ð°Ð¿ÑÐ¾ÑÑ Ð¸ÐºÐ¾Ð½ÐºÐ° Ð¿ÐµÑÐµÐ´Ð°ÑÐ° Ð¸Ð½ÑÐ¾ÑÐ¼Ð°ÑÐ¸Ð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AutoShape 10" descr="ÐÐ°ÑÑÐ¸Ð½ÐºÐ¸ Ð¿Ð¾ Ð·Ð°Ð¿ÑÐ¾ÑÑ Ð¸ÐºÐ¾Ð½ÐºÐ° Ð¿ÐµÑÐµÐ´Ð°ÑÐ° Ð¸Ð½ÑÐ¾ÑÐ¼Ð°ÑÐ¸Ð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1536331" y="1282171"/>
            <a:ext cx="1004195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08000" algn="just" eaLnBrk="1" hangingPunct="1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prstClr val="black"/>
                </a:solidFill>
                <a:cs typeface="Arial" charset="0"/>
              </a:rPr>
              <a:t>  </a:t>
            </a:r>
            <a:r>
              <a:rPr lang="en-US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dirty="0" smtClean="0">
                <a:solidFill>
                  <a:srgbClr val="0A2E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Реализована </a:t>
            </a:r>
            <a:r>
              <a:rPr lang="ru-RU" dirty="0">
                <a:solidFill>
                  <a:srgbClr val="0A2E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отправки в электронном виде Уведомления о принятии отчетности с наличием электронной </a:t>
            </a:r>
            <a:r>
              <a:rPr lang="ru-RU" dirty="0" smtClean="0">
                <a:solidFill>
                  <a:srgbClr val="0A2E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подписи</a:t>
            </a:r>
            <a:endParaRPr lang="ru-RU" dirty="0">
              <a:solidFill>
                <a:srgbClr val="0A2E8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50" algn="just" eaLnBrk="1" hangingPunct="1"/>
            <a:endParaRPr lang="ru-RU" sz="1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795" y="1233528"/>
            <a:ext cx="720000" cy="7200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249" y="1953528"/>
            <a:ext cx="9971902" cy="4339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9181070" y="4080698"/>
            <a:ext cx="1643449" cy="3445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66674B-DCE7-4520-AF16-1383368E829B}" type="slidenum">
              <a:rPr lang="ru-RU" altLang="ru-RU" smtClean="0"/>
              <a:pPr>
                <a:defRPr/>
              </a:pPr>
              <a:t>6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2783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Заголовок 1"/>
          <p:cNvSpPr>
            <a:spLocks noGrp="1"/>
          </p:cNvSpPr>
          <p:nvPr>
            <p:ph type="title"/>
          </p:nvPr>
        </p:nvSpPr>
        <p:spPr>
          <a:xfrm>
            <a:off x="3895725" y="160337"/>
            <a:ext cx="7973413" cy="938658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</a:rPr>
              <a:t>Реализованный функционал </a:t>
            </a:r>
            <a:r>
              <a:rPr lang="ru-RU" sz="2000" b="1" dirty="0" err="1">
                <a:solidFill>
                  <a:srgbClr val="000090"/>
                </a:solidFill>
                <a:latin typeface="Times New Roman" pitchFamily="18" charset="0"/>
              </a:rPr>
              <a:t>ПУиО</a:t>
            </a:r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</a:rPr>
              <a:t> ГИИС «Электронный бюджет»</a:t>
            </a:r>
            <a:endParaRPr lang="ru-RU" sz="1900" b="1" dirty="0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9" name="AutoShape 6" descr="ÐÐ°ÑÑÐ¸Ð½ÐºÐ¸ Ð¿Ð¾ Ð·Ð°Ð¿ÑÐ¾ÑÑ Ð¸ÐºÐ¾Ð½ÐºÐ° Ð¿ÐµÑÐµÐ´Ð°ÑÐ° Ð¸Ð½ÑÐ¾ÑÐ¼Ð°ÑÐ¸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AutoShape 8" descr="ÐÐ°ÑÑÐ¸Ð½ÐºÐ¸ Ð¿Ð¾ Ð·Ð°Ð¿ÑÐ¾ÑÑ Ð¸ÐºÐ¾Ð½ÐºÐ° Ð¿ÐµÑÐµÐ´Ð°ÑÐ° Ð¸Ð½ÑÐ¾ÑÐ¼Ð°ÑÐ¸Ð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AutoShape 10" descr="ÐÐ°ÑÑÐ¸Ð½ÐºÐ¸ Ð¿Ð¾ Ð·Ð°Ð¿ÑÐ¾ÑÑ Ð¸ÐºÐ¾Ð½ÐºÐ° Ð¿ÐµÑÐµÐ´Ð°ÑÐ° Ð¸Ð½ÑÐ¾ÑÐ¼Ð°ÑÐ¸Ð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2" name="Скругленный прямоугольник 91"/>
          <p:cNvSpPr/>
          <p:nvPr/>
        </p:nvSpPr>
        <p:spPr>
          <a:xfrm>
            <a:off x="1112108" y="1848306"/>
            <a:ext cx="6410526" cy="4428926"/>
          </a:xfrm>
          <a:prstGeom prst="roundRect">
            <a:avLst>
              <a:gd name="adj" fmla="val 0"/>
            </a:avLst>
          </a:prstGeom>
          <a:ln w="63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1334530" y="1201975"/>
            <a:ext cx="97000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08000" algn="just" eaLnBrk="1" hangingPunct="1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A2E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Реализация элементов визуализации регистрационных данных с отметкой о наличии электронной подписи.</a:t>
            </a:r>
            <a:endParaRPr lang="ru-RU" dirty="0">
              <a:solidFill>
                <a:srgbClr val="0A2E8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66674B-DCE7-4520-AF16-1383368E829B}" type="slidenum">
              <a:rPr lang="ru-RU" altLang="ru-RU" smtClean="0"/>
              <a:pPr>
                <a:defRPr/>
              </a:pPr>
              <a:t>7</a:t>
            </a:fld>
            <a:endParaRPr lang="ru-RU" alt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133" y="1938866"/>
            <a:ext cx="6153495" cy="4157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718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FFF0791-04C8-4798-974E-3B3799ED7D82}" type="slidenum">
              <a:rPr lang="ru-RU" altLang="ru-RU" smtClean="0">
                <a:cs typeface="Arial" pitchFamily="34" charset="0"/>
              </a:rPr>
              <a:pPr/>
              <a:t>8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33825" y="196850"/>
            <a:ext cx="7996238" cy="63940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195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Реализованный функционал </a:t>
            </a:r>
            <a:r>
              <a:rPr lang="ru-RU" sz="1950" b="1" dirty="0" err="1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ПУиО</a:t>
            </a:r>
            <a:r>
              <a:rPr lang="ru-RU" sz="195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 ГИИС «Электронный бюджет». </a:t>
            </a:r>
            <a:r>
              <a:rPr lang="ru-RU" sz="195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Протокол контроля МДК, ВДК, ФЛК </a:t>
            </a:r>
            <a:r>
              <a:rPr lang="ru-RU" sz="195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по </a:t>
            </a:r>
            <a:r>
              <a:rPr lang="ru-RU" sz="195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подведомственным</a:t>
            </a:r>
            <a:endParaRPr lang="ru-RU" sz="195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7" name="Рисунок 6" descr="http://elearning.otr.ru/pluginfile.php/1285/mod_book/chapter/493/%D0%BA%D1%81%D0%BF%D0%BE%D0%B4%D0%B2%D0%B5%D0%B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773" y="1338872"/>
            <a:ext cx="6228390" cy="1769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elearning.otr.ru/pluginfile.php/1285/mod_book/chapter/493/%D0%B2%D1%8B%D0%B1%D0%BE%D1%80%D0%BA%D1%8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921" y="4390972"/>
            <a:ext cx="2743200" cy="2108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992327" y="1004520"/>
            <a:ext cx="2949223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5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 </a:t>
            </a:r>
            <a:r>
              <a:rPr lang="ru-RU" sz="160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Списковая </a:t>
            </a:r>
            <a:r>
              <a:rPr lang="ru-RU" sz="16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форма отчетов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03487" y="3343752"/>
            <a:ext cx="37284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u="sng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Параметры </a:t>
            </a:r>
            <a:r>
              <a:rPr lang="ru-RU" sz="1600" b="1" u="sng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формирования протокола</a:t>
            </a:r>
          </a:p>
        </p:txBody>
      </p:sp>
      <p:sp>
        <p:nvSpPr>
          <p:cNvPr id="18" name="Овал 17"/>
          <p:cNvSpPr/>
          <p:nvPr/>
        </p:nvSpPr>
        <p:spPr bwMode="auto">
          <a:xfrm>
            <a:off x="2803800" y="1019304"/>
            <a:ext cx="329945" cy="276287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ru-RU" sz="11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1</a:t>
            </a:r>
            <a:endParaRPr lang="ru-RU" sz="11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2054373" y="3990083"/>
            <a:ext cx="329945" cy="276287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ru-RU" sz="1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33444" y="4012411"/>
            <a:ext cx="14503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По умолчанию:</a:t>
            </a:r>
          </a:p>
        </p:txBody>
      </p:sp>
      <p:sp>
        <p:nvSpPr>
          <p:cNvPr id="21" name="Овал 20"/>
          <p:cNvSpPr/>
          <p:nvPr/>
        </p:nvSpPr>
        <p:spPr bwMode="auto">
          <a:xfrm>
            <a:off x="7973274" y="4068162"/>
            <a:ext cx="329945" cy="276287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ru-RU" sz="11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3</a:t>
            </a:r>
            <a:endParaRPr lang="ru-RU" sz="11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40660" y="4021640"/>
            <a:ext cx="18758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Пример заполнения:</a:t>
            </a:r>
          </a:p>
        </p:txBody>
      </p:sp>
      <p:cxnSp>
        <p:nvCxnSpPr>
          <p:cNvPr id="28" name="Прямая со стрелкой 120"/>
          <p:cNvCxnSpPr/>
          <p:nvPr/>
        </p:nvCxnSpPr>
        <p:spPr>
          <a:xfrm flipH="1" flipV="1">
            <a:off x="6824479" y="3682307"/>
            <a:ext cx="1148795" cy="496680"/>
          </a:xfrm>
          <a:prstGeom prst="straightConnector1">
            <a:avLst/>
          </a:prstGeom>
          <a:ln w="38100">
            <a:solidFill>
              <a:srgbClr val="47B0FF"/>
            </a:solidFill>
            <a:headEnd type="triangle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Прямая со стрелкой 120"/>
          <p:cNvCxnSpPr/>
          <p:nvPr/>
        </p:nvCxnSpPr>
        <p:spPr>
          <a:xfrm flipV="1">
            <a:off x="3933825" y="3682307"/>
            <a:ext cx="1082213" cy="445919"/>
          </a:xfrm>
          <a:prstGeom prst="straightConnector1">
            <a:avLst/>
          </a:prstGeom>
          <a:ln w="38100">
            <a:solidFill>
              <a:srgbClr val="47B0FF"/>
            </a:solidFill>
            <a:headEnd type="triangle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6" name="Рисунок 15"/>
          <p:cNvPicPr/>
          <p:nvPr/>
        </p:nvPicPr>
        <p:blipFill rotWithShape="1">
          <a:blip r:embed="rId5"/>
          <a:srcRect l="42538" t="44745" r="42402" b="34090"/>
          <a:stretch/>
        </p:blipFill>
        <p:spPr bwMode="auto">
          <a:xfrm>
            <a:off x="7658100" y="4390972"/>
            <a:ext cx="2909887" cy="2108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0590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FFF0791-04C8-4798-974E-3B3799ED7D82}" type="slidenum">
              <a:rPr lang="ru-RU" altLang="ru-RU" smtClean="0">
                <a:cs typeface="Arial" pitchFamily="34" charset="0"/>
              </a:rPr>
              <a:pPr/>
              <a:t>9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33825" y="196850"/>
            <a:ext cx="7996238" cy="63940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195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Реализованный функционал </a:t>
            </a:r>
            <a:r>
              <a:rPr lang="ru-RU" sz="1950" b="1" dirty="0" err="1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ПУиО</a:t>
            </a:r>
            <a:r>
              <a:rPr lang="ru-RU" sz="195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 ГИИС «Электронный бюджет». </a:t>
            </a:r>
            <a:r>
              <a:rPr lang="ru-RU" sz="1950" b="1" dirty="0" smtClean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Печать протокола по подведомственным</a:t>
            </a:r>
            <a:endParaRPr lang="ru-RU" sz="195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3074" name="Picture 2" descr="F:\Сним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025" y="1341081"/>
            <a:ext cx="10933200" cy="4607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68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Оформление по умолчанию">
  <a:themeElements>
    <a:clrScheme name="">
      <a:dk1>
        <a:srgbClr val="605E5D"/>
      </a:dk1>
      <a:lt1>
        <a:srgbClr val="FFFFFF"/>
      </a:lt1>
      <a:dk2>
        <a:srgbClr val="FFFFFF"/>
      </a:dk2>
      <a:lt2>
        <a:srgbClr val="A2BD90"/>
      </a:lt2>
      <a:accent1>
        <a:srgbClr val="C8DCF0"/>
      </a:accent1>
      <a:accent2>
        <a:srgbClr val="F3811F"/>
      </a:accent2>
      <a:accent3>
        <a:srgbClr val="FFFFFF"/>
      </a:accent3>
      <a:accent4>
        <a:srgbClr val="514F4E"/>
      </a:accent4>
      <a:accent5>
        <a:srgbClr val="E0EBF6"/>
      </a:accent5>
      <a:accent6>
        <a:srgbClr val="DC741B"/>
      </a:accent6>
      <a:hlink>
        <a:srgbClr val="F3781F"/>
      </a:hlink>
      <a:folHlink>
        <a:srgbClr val="BDA7AF"/>
      </a:folHlink>
    </a:clrScheme>
    <a:fontScheme name="6_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6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3">
        <a:dk1>
          <a:srgbClr val="0076D5"/>
        </a:dk1>
        <a:lt1>
          <a:srgbClr val="FFFFFF"/>
        </a:lt1>
        <a:dk2>
          <a:srgbClr val="FFFFFF"/>
        </a:dk2>
        <a:lt2>
          <a:srgbClr val="009999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4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5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6">
        <a:dk1>
          <a:srgbClr val="2464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1D5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Оформление по умолчанию">
  <a:themeElements>
    <a:clrScheme name="">
      <a:dk1>
        <a:srgbClr val="605E5D"/>
      </a:dk1>
      <a:lt1>
        <a:srgbClr val="FFFFFF"/>
      </a:lt1>
      <a:dk2>
        <a:srgbClr val="FFFFFF"/>
      </a:dk2>
      <a:lt2>
        <a:srgbClr val="A2BD90"/>
      </a:lt2>
      <a:accent1>
        <a:srgbClr val="C8DCF0"/>
      </a:accent1>
      <a:accent2>
        <a:srgbClr val="F3811F"/>
      </a:accent2>
      <a:accent3>
        <a:srgbClr val="FFFFFF"/>
      </a:accent3>
      <a:accent4>
        <a:srgbClr val="514F4E"/>
      </a:accent4>
      <a:accent5>
        <a:srgbClr val="E0EBF6"/>
      </a:accent5>
      <a:accent6>
        <a:srgbClr val="DC741B"/>
      </a:accent6>
      <a:hlink>
        <a:srgbClr val="F3781F"/>
      </a:hlink>
      <a:folHlink>
        <a:srgbClr val="BDA7AF"/>
      </a:folHlink>
    </a:clrScheme>
    <a:fontScheme name="6_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6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3">
        <a:dk1>
          <a:srgbClr val="0076D5"/>
        </a:dk1>
        <a:lt1>
          <a:srgbClr val="FFFFFF"/>
        </a:lt1>
        <a:dk2>
          <a:srgbClr val="FFFFFF"/>
        </a:dk2>
        <a:lt2>
          <a:srgbClr val="009999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4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5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6">
        <a:dk1>
          <a:srgbClr val="2464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1D5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24794</TotalTime>
  <Words>539</Words>
  <Application>Microsoft Office PowerPoint</Application>
  <PresentationFormat>Произвольный</PresentationFormat>
  <Paragraphs>101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 Office</vt:lpstr>
      <vt:lpstr>6_Оформление по умолчанию</vt:lpstr>
      <vt:lpstr>7_Оформление по умолчанию</vt:lpstr>
      <vt:lpstr>  Отдельные вопросы технологического обеспечения представления годовой бюджетной (бухгалтерской) отчетности</vt:lpstr>
      <vt:lpstr>Формирование отчетности в Личном кабинете пользователя  подсистемы учета и отчетности ГИИС «Электронный бюджет» </vt:lpstr>
      <vt:lpstr>Доработка функционал ПУиО ГИИС «Электронный бюджет» в соответствии с изменениями НПА</vt:lpstr>
      <vt:lpstr>Реализованный функционал ПУиО ГИИС «Электронный бюджет». Функция автоматического формирования отчетных форм,  не содержащих показателей </vt:lpstr>
      <vt:lpstr>Согласование и Утверждение отчетных форм  в подсистеме учета и отчетности ГИИС «Электронный бюджет»</vt:lpstr>
      <vt:lpstr>Реализованный функционал ПУиО ГИИС «Электронный бюджет»</vt:lpstr>
      <vt:lpstr>Реализованный функционал ПУиО ГИИС «Электронный бюджет»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Дельдинов Михаил Юрьевич</cp:lastModifiedBy>
  <cp:revision>1395</cp:revision>
  <cp:lastPrinted>2019-01-21T08:42:23Z</cp:lastPrinted>
  <dcterms:created xsi:type="dcterms:W3CDTF">2015-03-03T16:27:21Z</dcterms:created>
  <dcterms:modified xsi:type="dcterms:W3CDTF">2019-01-21T16:21:38Z</dcterms:modified>
</cp:coreProperties>
</file>