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6"/>
  </p:notesMasterIdLst>
  <p:sldIdLst>
    <p:sldId id="258" r:id="rId2"/>
    <p:sldId id="451" r:id="rId3"/>
    <p:sldId id="450" r:id="rId4"/>
    <p:sldId id="459" r:id="rId5"/>
    <p:sldId id="460" r:id="rId6"/>
    <p:sldId id="461" r:id="rId7"/>
    <p:sldId id="453" r:id="rId8"/>
    <p:sldId id="462" r:id="rId9"/>
    <p:sldId id="457" r:id="rId10"/>
    <p:sldId id="463" r:id="rId11"/>
    <p:sldId id="452" r:id="rId12"/>
    <p:sldId id="469" r:id="rId13"/>
    <p:sldId id="470" r:id="rId14"/>
    <p:sldId id="404" r:id="rId15"/>
  </p:sldIdLst>
  <p:sldSz cx="10621963" cy="6858000"/>
  <p:notesSz cx="6797675" cy="9926638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00"/>
    <a:srgbClr val="335CA7"/>
    <a:srgbClr val="008080"/>
    <a:srgbClr val="5CB171"/>
    <a:srgbClr val="CCFF99"/>
    <a:srgbClr val="FFCCCC"/>
    <a:srgbClr val="CCFFCC"/>
    <a:srgbClr val="C3571B"/>
    <a:srgbClr val="E2834E"/>
    <a:srgbClr val="81BB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E171933-4619-4E11-9A3F-F7608DF75F80}" styleName="Средний стиль 1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C4B1156A-380E-4F78-BDF5-A606A8083BF9}" styleName="Средний стиль 4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D27102A9-8310-4765-A935-A1911B00CA55}" styleName="Светлый стиль 1 - акцент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FECB4D8-DB02-4DC6-A0A2-4F2EBAE1DC90}" styleName="Средний стиль 1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FABFCF23-3B69-468F-B69F-88F6DE6A72F2}" styleName="Средний стиль 1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2" autoAdjust="0"/>
    <p:restoredTop sz="89915" autoAdjust="0"/>
  </p:normalViewPr>
  <p:slideViewPr>
    <p:cSldViewPr snapToGrid="0">
      <p:cViewPr>
        <p:scale>
          <a:sx n="90" d="100"/>
          <a:sy n="90" d="100"/>
        </p:scale>
        <p:origin x="120" y="-768"/>
      </p:cViewPr>
      <p:guideLst>
        <p:guide orient="horz" pos="2160"/>
        <p:guide pos="3346"/>
      </p:guideLst>
    </p:cSldViewPr>
  </p:slideViewPr>
  <p:outlineViewPr>
    <p:cViewPr>
      <p:scale>
        <a:sx n="33" d="100"/>
        <a:sy n="33" d="100"/>
      </p:scale>
      <p:origin x="36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182FF46-5602-481F-966E-AFE27C6F6B18}" type="doc">
      <dgm:prSet loTypeId="urn:microsoft.com/office/officeart/2008/layout/SquareAccentList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7349D214-770C-43AF-BF1E-677903ACC5A2}">
      <dgm:prSet phldrT="[Текст]"/>
      <dgm:spPr/>
      <dgm:t>
        <a:bodyPr/>
        <a:lstStyle/>
        <a:p>
          <a:r>
            <a:rPr lang="ru-RU" altLang="ru-RU" b="1" dirty="0" smtClean="0">
              <a:effectLst/>
              <a:latin typeface="Cambria" panose="02040503050406030204" pitchFamily="18" charset="0"/>
              <a:cs typeface="Arial" pitchFamily="34" charset="0"/>
            </a:rPr>
            <a:t>Бюджетная отчетность ГРБС</a:t>
          </a:r>
          <a:endParaRPr lang="ru-RU" dirty="0">
            <a:latin typeface="Cambria" panose="02040503050406030204" pitchFamily="18" charset="0"/>
          </a:endParaRPr>
        </a:p>
      </dgm:t>
    </dgm:pt>
    <dgm:pt modelId="{D0B167E4-6EDB-45BF-B27A-E6052722BE7E}" type="parTrans" cxnId="{4C66E471-BB55-4C80-B1DE-8ADF390CA8ED}">
      <dgm:prSet/>
      <dgm:spPr/>
      <dgm:t>
        <a:bodyPr/>
        <a:lstStyle/>
        <a:p>
          <a:endParaRPr lang="ru-RU"/>
        </a:p>
      </dgm:t>
    </dgm:pt>
    <dgm:pt modelId="{B05CCEF4-9801-4A5F-AD98-BD8058D0E011}" type="sibTrans" cxnId="{4C66E471-BB55-4C80-B1DE-8ADF390CA8ED}">
      <dgm:prSet/>
      <dgm:spPr/>
      <dgm:t>
        <a:bodyPr/>
        <a:lstStyle/>
        <a:p>
          <a:endParaRPr lang="ru-RU"/>
        </a:p>
      </dgm:t>
    </dgm:pt>
    <dgm:pt modelId="{727D3CB5-F95F-438A-989F-C52EBE450946}">
      <dgm:prSet phldrT="[Текст]"/>
      <dgm:spPr/>
      <dgm:t>
        <a:bodyPr/>
        <a:lstStyle/>
        <a:p>
          <a:r>
            <a:rPr lang="ru-RU" b="1" dirty="0" smtClean="0">
              <a:solidFill>
                <a:schemeClr val="tx1"/>
              </a:solidFill>
              <a:latin typeface="Cambria" panose="02040503050406030204" pitchFamily="18" charset="0"/>
            </a:rPr>
            <a:t>ф. 0503160</a:t>
          </a:r>
          <a:endParaRPr lang="ru-RU" b="1" dirty="0">
            <a:solidFill>
              <a:schemeClr val="tx1"/>
            </a:solidFill>
            <a:latin typeface="Cambria" panose="02040503050406030204" pitchFamily="18" charset="0"/>
          </a:endParaRPr>
        </a:p>
      </dgm:t>
    </dgm:pt>
    <dgm:pt modelId="{591E144D-27D9-4D2D-925D-88B372C99886}" type="parTrans" cxnId="{90AF04BF-23BD-4DFA-A39C-F18EC44CC40D}">
      <dgm:prSet/>
      <dgm:spPr/>
      <dgm:t>
        <a:bodyPr/>
        <a:lstStyle/>
        <a:p>
          <a:endParaRPr lang="ru-RU"/>
        </a:p>
      </dgm:t>
    </dgm:pt>
    <dgm:pt modelId="{86CEC160-4EA5-4823-824C-87F3AEA6FDDC}" type="sibTrans" cxnId="{90AF04BF-23BD-4DFA-A39C-F18EC44CC40D}">
      <dgm:prSet/>
      <dgm:spPr/>
      <dgm:t>
        <a:bodyPr/>
        <a:lstStyle/>
        <a:p>
          <a:endParaRPr lang="ru-RU"/>
        </a:p>
      </dgm:t>
    </dgm:pt>
    <dgm:pt modelId="{D020FD2F-FB3F-448A-96E4-E43F4D9C958E}">
      <dgm:prSet phldrT="[Текст]"/>
      <dgm:spPr/>
      <dgm:t>
        <a:bodyPr/>
        <a:lstStyle/>
        <a:p>
          <a:r>
            <a:rPr lang="ru-RU" b="0" i="0" u="none" dirty="0" smtClean="0">
              <a:solidFill>
                <a:schemeClr val="tx1"/>
              </a:solidFill>
              <a:latin typeface="Cambria" panose="02040503050406030204" pitchFamily="18" charset="0"/>
            </a:rPr>
            <a:t>Таблицы № 1, 3-7</a:t>
          </a:r>
          <a:endParaRPr lang="ru-RU" b="0" dirty="0">
            <a:solidFill>
              <a:schemeClr val="tx1"/>
            </a:solidFill>
            <a:latin typeface="Cambria" panose="02040503050406030204" pitchFamily="18" charset="0"/>
          </a:endParaRPr>
        </a:p>
      </dgm:t>
    </dgm:pt>
    <dgm:pt modelId="{5354F729-17B3-40F4-B224-396F12D6354D}" type="parTrans" cxnId="{EA915D06-EB8E-49FD-B774-68AB4E8A0684}">
      <dgm:prSet/>
      <dgm:spPr/>
      <dgm:t>
        <a:bodyPr/>
        <a:lstStyle/>
        <a:p>
          <a:endParaRPr lang="ru-RU"/>
        </a:p>
      </dgm:t>
    </dgm:pt>
    <dgm:pt modelId="{4C62FB4B-0CC7-43F1-A689-BB72907F98DD}" type="sibTrans" cxnId="{EA915D06-EB8E-49FD-B774-68AB4E8A0684}">
      <dgm:prSet/>
      <dgm:spPr/>
      <dgm:t>
        <a:bodyPr/>
        <a:lstStyle/>
        <a:p>
          <a:endParaRPr lang="ru-RU"/>
        </a:p>
      </dgm:t>
    </dgm:pt>
    <dgm:pt modelId="{F83A522C-ED7A-448B-9D47-163EAA30DD1B}">
      <dgm:prSet phldrT="[Текст]"/>
      <dgm:spPr/>
      <dgm:t>
        <a:bodyPr/>
        <a:lstStyle/>
        <a:p>
          <a:r>
            <a:rPr lang="ru-RU" b="0" dirty="0" smtClean="0">
              <a:solidFill>
                <a:schemeClr val="tx1"/>
              </a:solidFill>
              <a:latin typeface="Cambria" panose="02040503050406030204" pitchFamily="18" charset="0"/>
            </a:rPr>
            <a:t>ф. 0503161</a:t>
          </a:r>
          <a:endParaRPr lang="ru-RU" b="0" dirty="0">
            <a:solidFill>
              <a:schemeClr val="tx1"/>
            </a:solidFill>
            <a:latin typeface="Cambria" panose="02040503050406030204" pitchFamily="18" charset="0"/>
          </a:endParaRPr>
        </a:p>
      </dgm:t>
    </dgm:pt>
    <dgm:pt modelId="{2F4C78D4-160D-4451-AFDD-F216710561E7}" type="parTrans" cxnId="{F6AFE7DF-EC57-4F74-AB41-2D75A5CF5C9F}">
      <dgm:prSet/>
      <dgm:spPr/>
      <dgm:t>
        <a:bodyPr/>
        <a:lstStyle/>
        <a:p>
          <a:endParaRPr lang="ru-RU"/>
        </a:p>
      </dgm:t>
    </dgm:pt>
    <dgm:pt modelId="{0055F64F-E30D-4DAE-9BA0-A59617A6EDC0}" type="sibTrans" cxnId="{F6AFE7DF-EC57-4F74-AB41-2D75A5CF5C9F}">
      <dgm:prSet/>
      <dgm:spPr/>
      <dgm:t>
        <a:bodyPr/>
        <a:lstStyle/>
        <a:p>
          <a:endParaRPr lang="ru-RU"/>
        </a:p>
      </dgm:t>
    </dgm:pt>
    <dgm:pt modelId="{A6FEC5F0-F3BB-4168-8199-FEC060E4EEB0}">
      <dgm:prSet phldrT="[Текст]"/>
      <dgm:spPr/>
      <dgm:t>
        <a:bodyPr/>
        <a:lstStyle/>
        <a:p>
          <a:r>
            <a:rPr lang="ru-RU" b="1" dirty="0" smtClean="0">
              <a:solidFill>
                <a:schemeClr val="tx1"/>
              </a:solidFill>
              <a:latin typeface="Cambria" panose="02040503050406030204" pitchFamily="18" charset="0"/>
            </a:rPr>
            <a:t>ф. 0503760</a:t>
          </a:r>
          <a:endParaRPr lang="ru-RU" b="1" dirty="0">
            <a:solidFill>
              <a:schemeClr val="tx1"/>
            </a:solidFill>
            <a:latin typeface="Cambria" panose="02040503050406030204" pitchFamily="18" charset="0"/>
          </a:endParaRPr>
        </a:p>
      </dgm:t>
    </dgm:pt>
    <dgm:pt modelId="{1B0A5559-B442-48B2-89A5-46FF094A5F54}" type="parTrans" cxnId="{93AAA64A-174A-4C3B-BC10-6523451E12D1}">
      <dgm:prSet/>
      <dgm:spPr/>
      <dgm:t>
        <a:bodyPr/>
        <a:lstStyle/>
        <a:p>
          <a:endParaRPr lang="ru-RU"/>
        </a:p>
      </dgm:t>
    </dgm:pt>
    <dgm:pt modelId="{F17DA9AA-8D63-46D6-9735-F05BFC2724D8}" type="sibTrans" cxnId="{93AAA64A-174A-4C3B-BC10-6523451E12D1}">
      <dgm:prSet/>
      <dgm:spPr/>
      <dgm:t>
        <a:bodyPr/>
        <a:lstStyle/>
        <a:p>
          <a:endParaRPr lang="ru-RU"/>
        </a:p>
      </dgm:t>
    </dgm:pt>
    <dgm:pt modelId="{B7C88FE2-C73C-4738-9B91-FF6F046D530B}">
      <dgm:prSet phldrT="[Текст]"/>
      <dgm:spPr/>
      <dgm:t>
        <a:bodyPr/>
        <a:lstStyle/>
        <a:p>
          <a:r>
            <a:rPr lang="ru-RU" b="0" i="0" u="none" dirty="0" smtClean="0">
              <a:solidFill>
                <a:schemeClr val="tx1"/>
              </a:solidFill>
              <a:latin typeface="Cambria" panose="02040503050406030204" pitchFamily="18" charset="0"/>
            </a:rPr>
            <a:t>Таблицы № 1,4 5-7</a:t>
          </a:r>
          <a:endParaRPr lang="ru-RU" dirty="0">
            <a:solidFill>
              <a:schemeClr val="tx1"/>
            </a:solidFill>
            <a:latin typeface="Cambria" panose="02040503050406030204" pitchFamily="18" charset="0"/>
          </a:endParaRPr>
        </a:p>
      </dgm:t>
    </dgm:pt>
    <dgm:pt modelId="{A486F860-1C9E-46FC-97C1-6692720AA806}" type="parTrans" cxnId="{FA582F95-D8EF-480A-A3E9-0EBAD942DAD8}">
      <dgm:prSet/>
      <dgm:spPr/>
      <dgm:t>
        <a:bodyPr/>
        <a:lstStyle/>
        <a:p>
          <a:endParaRPr lang="ru-RU"/>
        </a:p>
      </dgm:t>
    </dgm:pt>
    <dgm:pt modelId="{B1BEE658-AD30-4878-B67B-8735D9F83ACC}" type="sibTrans" cxnId="{FA582F95-D8EF-480A-A3E9-0EBAD942DAD8}">
      <dgm:prSet/>
      <dgm:spPr/>
      <dgm:t>
        <a:bodyPr/>
        <a:lstStyle/>
        <a:p>
          <a:endParaRPr lang="ru-RU"/>
        </a:p>
      </dgm:t>
    </dgm:pt>
    <dgm:pt modelId="{B570877B-8B09-48A0-9356-FA22195604D6}">
      <dgm:prSet phldrT="[Текст]"/>
      <dgm:spPr/>
      <dgm:t>
        <a:bodyPr/>
        <a:lstStyle/>
        <a:p>
          <a:r>
            <a:rPr lang="ru-RU" dirty="0" smtClean="0">
              <a:solidFill>
                <a:schemeClr val="tx1"/>
              </a:solidFill>
              <a:latin typeface="Cambria" panose="02040503050406030204" pitchFamily="18" charset="0"/>
            </a:rPr>
            <a:t>ф. 0503762</a:t>
          </a:r>
          <a:endParaRPr lang="ru-RU" dirty="0">
            <a:solidFill>
              <a:schemeClr val="tx1"/>
            </a:solidFill>
            <a:latin typeface="Cambria" panose="02040503050406030204" pitchFamily="18" charset="0"/>
          </a:endParaRPr>
        </a:p>
      </dgm:t>
    </dgm:pt>
    <dgm:pt modelId="{08C7AC6D-F956-44C6-923B-57315B52AB45}" type="parTrans" cxnId="{F9852610-FDE9-42AA-AD4F-9E059D606540}">
      <dgm:prSet/>
      <dgm:spPr/>
      <dgm:t>
        <a:bodyPr/>
        <a:lstStyle/>
        <a:p>
          <a:endParaRPr lang="ru-RU"/>
        </a:p>
      </dgm:t>
    </dgm:pt>
    <dgm:pt modelId="{C59633DD-812C-4137-BE5D-2682EAC85417}" type="sibTrans" cxnId="{F9852610-FDE9-42AA-AD4F-9E059D606540}">
      <dgm:prSet/>
      <dgm:spPr/>
      <dgm:t>
        <a:bodyPr/>
        <a:lstStyle/>
        <a:p>
          <a:endParaRPr lang="ru-RU"/>
        </a:p>
      </dgm:t>
    </dgm:pt>
    <dgm:pt modelId="{3E6D9C7F-32D3-4ED2-83B7-C19ADA79A38E}">
      <dgm:prSet phldrT="[Текст]"/>
      <dgm:spPr/>
      <dgm:t>
        <a:bodyPr/>
        <a:lstStyle/>
        <a:p>
          <a:r>
            <a:rPr lang="ru-RU" dirty="0" smtClean="0">
              <a:solidFill>
                <a:schemeClr val="tx1"/>
              </a:solidFill>
              <a:latin typeface="Cambria" panose="02040503050406030204" pitchFamily="18" charset="0"/>
            </a:rPr>
            <a:t>ф. 0503766</a:t>
          </a:r>
          <a:endParaRPr lang="ru-RU" dirty="0">
            <a:solidFill>
              <a:schemeClr val="tx1"/>
            </a:solidFill>
            <a:latin typeface="Cambria" panose="02040503050406030204" pitchFamily="18" charset="0"/>
          </a:endParaRPr>
        </a:p>
      </dgm:t>
    </dgm:pt>
    <dgm:pt modelId="{E7146638-DFE8-453D-8136-4E5790617C3D}" type="parTrans" cxnId="{675E6EF0-580F-4BC3-984D-9B830C5E3027}">
      <dgm:prSet/>
      <dgm:spPr/>
      <dgm:t>
        <a:bodyPr/>
        <a:lstStyle/>
        <a:p>
          <a:endParaRPr lang="ru-RU"/>
        </a:p>
      </dgm:t>
    </dgm:pt>
    <dgm:pt modelId="{8E1B2914-4571-4D5D-9F53-D1957F47F672}" type="sibTrans" cxnId="{675E6EF0-580F-4BC3-984D-9B830C5E3027}">
      <dgm:prSet/>
      <dgm:spPr/>
      <dgm:t>
        <a:bodyPr/>
        <a:lstStyle/>
        <a:p>
          <a:endParaRPr lang="ru-RU"/>
        </a:p>
      </dgm:t>
    </dgm:pt>
    <dgm:pt modelId="{61EE079D-111B-4DA9-BD31-69E0B817C8F1}">
      <dgm:prSet phldrT="[Текст]"/>
      <dgm:spPr/>
      <dgm:t>
        <a:bodyPr/>
        <a:lstStyle/>
        <a:p>
          <a:r>
            <a:rPr lang="ru-RU" dirty="0" smtClean="0">
              <a:solidFill>
                <a:schemeClr val="tx1"/>
              </a:solidFill>
              <a:latin typeface="Cambria" panose="02040503050406030204" pitchFamily="18" charset="0"/>
            </a:rPr>
            <a:t>ф. 0503767</a:t>
          </a:r>
          <a:endParaRPr lang="ru-RU" dirty="0">
            <a:solidFill>
              <a:schemeClr val="tx1"/>
            </a:solidFill>
            <a:latin typeface="Cambria" panose="02040503050406030204" pitchFamily="18" charset="0"/>
          </a:endParaRPr>
        </a:p>
      </dgm:t>
    </dgm:pt>
    <dgm:pt modelId="{32FECE7E-902A-48F2-ADD1-3C610C8D2DC0}" type="parTrans" cxnId="{8A0F4E09-A540-4D66-A526-7C48850080EA}">
      <dgm:prSet/>
      <dgm:spPr/>
      <dgm:t>
        <a:bodyPr/>
        <a:lstStyle/>
        <a:p>
          <a:endParaRPr lang="ru-RU"/>
        </a:p>
      </dgm:t>
    </dgm:pt>
    <dgm:pt modelId="{3CB958F8-1229-4A6E-9B38-070FABA713C0}" type="sibTrans" cxnId="{8A0F4E09-A540-4D66-A526-7C48850080EA}">
      <dgm:prSet/>
      <dgm:spPr/>
      <dgm:t>
        <a:bodyPr/>
        <a:lstStyle/>
        <a:p>
          <a:endParaRPr lang="ru-RU"/>
        </a:p>
      </dgm:t>
    </dgm:pt>
    <dgm:pt modelId="{87616AE2-2D58-43F6-800A-167EFA517B7A}">
      <dgm:prSet phldrT="[Текст]"/>
      <dgm:spPr/>
      <dgm:t>
        <a:bodyPr/>
        <a:lstStyle/>
        <a:p>
          <a:r>
            <a:rPr lang="ru-RU" dirty="0" smtClean="0">
              <a:solidFill>
                <a:schemeClr val="tx1"/>
              </a:solidFill>
              <a:latin typeface="Cambria" panose="02040503050406030204" pitchFamily="18" charset="0"/>
            </a:rPr>
            <a:t>ф. 0503768</a:t>
          </a:r>
          <a:endParaRPr lang="ru-RU" dirty="0">
            <a:solidFill>
              <a:schemeClr val="tx1"/>
            </a:solidFill>
            <a:latin typeface="Cambria" panose="02040503050406030204" pitchFamily="18" charset="0"/>
          </a:endParaRPr>
        </a:p>
      </dgm:t>
    </dgm:pt>
    <dgm:pt modelId="{DB3F6BF0-B096-4321-9DAF-A5EC10348EE3}" type="parTrans" cxnId="{51E109DF-3543-490B-9043-BC2E4603AD78}">
      <dgm:prSet/>
      <dgm:spPr/>
      <dgm:t>
        <a:bodyPr/>
        <a:lstStyle/>
        <a:p>
          <a:endParaRPr lang="ru-RU"/>
        </a:p>
      </dgm:t>
    </dgm:pt>
    <dgm:pt modelId="{EBFAD42E-7EC2-4D91-8CF6-952785C9E0F4}" type="sibTrans" cxnId="{51E109DF-3543-490B-9043-BC2E4603AD78}">
      <dgm:prSet/>
      <dgm:spPr/>
      <dgm:t>
        <a:bodyPr/>
        <a:lstStyle/>
        <a:p>
          <a:endParaRPr lang="ru-RU"/>
        </a:p>
      </dgm:t>
    </dgm:pt>
    <dgm:pt modelId="{107DAB12-7FDA-462D-9ABC-BE313FEDB4E8}">
      <dgm:prSet phldrT="[Текст]"/>
      <dgm:spPr/>
      <dgm:t>
        <a:bodyPr/>
        <a:lstStyle/>
        <a:p>
          <a:r>
            <a:rPr lang="ru-RU" dirty="0" smtClean="0">
              <a:solidFill>
                <a:schemeClr val="tx1"/>
              </a:solidFill>
              <a:latin typeface="Cambria" panose="02040503050406030204" pitchFamily="18" charset="0"/>
            </a:rPr>
            <a:t>ф. 0503769</a:t>
          </a:r>
          <a:endParaRPr lang="ru-RU" dirty="0">
            <a:solidFill>
              <a:schemeClr val="tx1"/>
            </a:solidFill>
            <a:latin typeface="Cambria" panose="02040503050406030204" pitchFamily="18" charset="0"/>
          </a:endParaRPr>
        </a:p>
      </dgm:t>
    </dgm:pt>
    <dgm:pt modelId="{C6CF3B2B-2EA9-4E35-9998-DB85DDD54FC9}" type="parTrans" cxnId="{CD34C7CD-02F2-4F64-BC91-48948F0FE740}">
      <dgm:prSet/>
      <dgm:spPr/>
      <dgm:t>
        <a:bodyPr/>
        <a:lstStyle/>
        <a:p>
          <a:endParaRPr lang="ru-RU"/>
        </a:p>
      </dgm:t>
    </dgm:pt>
    <dgm:pt modelId="{51283442-EE2E-4918-B20D-7E281F1AC8F6}" type="sibTrans" cxnId="{CD34C7CD-02F2-4F64-BC91-48948F0FE740}">
      <dgm:prSet/>
      <dgm:spPr/>
      <dgm:t>
        <a:bodyPr/>
        <a:lstStyle/>
        <a:p>
          <a:endParaRPr lang="ru-RU"/>
        </a:p>
      </dgm:t>
    </dgm:pt>
    <dgm:pt modelId="{52A8F549-8D8A-4007-9870-B2E291985D36}">
      <dgm:prSet phldrT="[Текст]"/>
      <dgm:spPr/>
      <dgm:t>
        <a:bodyPr/>
        <a:lstStyle/>
        <a:p>
          <a:r>
            <a:rPr lang="ru-RU" dirty="0" smtClean="0">
              <a:solidFill>
                <a:schemeClr val="tx1"/>
              </a:solidFill>
              <a:latin typeface="Cambria" panose="02040503050406030204" pitchFamily="18" charset="0"/>
            </a:rPr>
            <a:t>ф. 0503771</a:t>
          </a:r>
          <a:endParaRPr lang="ru-RU" dirty="0">
            <a:solidFill>
              <a:schemeClr val="tx1"/>
            </a:solidFill>
            <a:latin typeface="Cambria" panose="02040503050406030204" pitchFamily="18" charset="0"/>
          </a:endParaRPr>
        </a:p>
      </dgm:t>
    </dgm:pt>
    <dgm:pt modelId="{C74C343C-2B81-4169-B921-E7024A4AE626}" type="parTrans" cxnId="{AC3E4509-37CE-468F-941E-545436E631BB}">
      <dgm:prSet/>
      <dgm:spPr/>
      <dgm:t>
        <a:bodyPr/>
        <a:lstStyle/>
        <a:p>
          <a:endParaRPr lang="ru-RU"/>
        </a:p>
      </dgm:t>
    </dgm:pt>
    <dgm:pt modelId="{C2E0224E-593A-4688-AFED-C1F292CE0488}" type="sibTrans" cxnId="{AC3E4509-37CE-468F-941E-545436E631BB}">
      <dgm:prSet/>
      <dgm:spPr/>
      <dgm:t>
        <a:bodyPr/>
        <a:lstStyle/>
        <a:p>
          <a:endParaRPr lang="ru-RU"/>
        </a:p>
      </dgm:t>
    </dgm:pt>
    <dgm:pt modelId="{604C3120-886D-4170-B4E3-21E52DF03369}">
      <dgm:prSet phldrT="[Текст]"/>
      <dgm:spPr/>
      <dgm:t>
        <a:bodyPr/>
        <a:lstStyle/>
        <a:p>
          <a:r>
            <a:rPr lang="ru-RU" dirty="0" smtClean="0">
              <a:solidFill>
                <a:schemeClr val="tx1"/>
              </a:solidFill>
              <a:latin typeface="Cambria" panose="02040503050406030204" pitchFamily="18" charset="0"/>
            </a:rPr>
            <a:t>ф. 0503772</a:t>
          </a:r>
          <a:endParaRPr lang="ru-RU" dirty="0">
            <a:solidFill>
              <a:schemeClr val="tx1"/>
            </a:solidFill>
            <a:latin typeface="Cambria" panose="02040503050406030204" pitchFamily="18" charset="0"/>
          </a:endParaRPr>
        </a:p>
      </dgm:t>
    </dgm:pt>
    <dgm:pt modelId="{B3B4D13C-BC7F-4C2F-97F0-331ABD5EA40B}" type="parTrans" cxnId="{55305769-E46D-49AF-A3FE-A0C9A37EECD1}">
      <dgm:prSet/>
      <dgm:spPr/>
      <dgm:t>
        <a:bodyPr/>
        <a:lstStyle/>
        <a:p>
          <a:endParaRPr lang="ru-RU"/>
        </a:p>
      </dgm:t>
    </dgm:pt>
    <dgm:pt modelId="{6356838E-CBC6-4C0F-8037-230E393F1A89}" type="sibTrans" cxnId="{55305769-E46D-49AF-A3FE-A0C9A37EECD1}">
      <dgm:prSet/>
      <dgm:spPr/>
      <dgm:t>
        <a:bodyPr/>
        <a:lstStyle/>
        <a:p>
          <a:endParaRPr lang="ru-RU"/>
        </a:p>
      </dgm:t>
    </dgm:pt>
    <dgm:pt modelId="{19898FAE-598A-4102-9E53-ED1BC5B86C0B}">
      <dgm:prSet phldrT="[Текст]"/>
      <dgm:spPr/>
      <dgm:t>
        <a:bodyPr/>
        <a:lstStyle/>
        <a:p>
          <a:r>
            <a:rPr lang="ru-RU" dirty="0" smtClean="0">
              <a:solidFill>
                <a:schemeClr val="tx1"/>
              </a:solidFill>
              <a:latin typeface="Cambria" panose="02040503050406030204" pitchFamily="18" charset="0"/>
            </a:rPr>
            <a:t>ф. 0503773</a:t>
          </a:r>
          <a:endParaRPr lang="ru-RU" dirty="0">
            <a:solidFill>
              <a:schemeClr val="tx1"/>
            </a:solidFill>
            <a:latin typeface="Cambria" panose="02040503050406030204" pitchFamily="18" charset="0"/>
          </a:endParaRPr>
        </a:p>
      </dgm:t>
    </dgm:pt>
    <dgm:pt modelId="{0B1356E5-26F0-4CDC-9A68-193E479D17A0}" type="parTrans" cxnId="{3774F07C-E12F-4054-9013-FF071DACA42C}">
      <dgm:prSet/>
      <dgm:spPr/>
      <dgm:t>
        <a:bodyPr/>
        <a:lstStyle/>
        <a:p>
          <a:endParaRPr lang="ru-RU"/>
        </a:p>
      </dgm:t>
    </dgm:pt>
    <dgm:pt modelId="{EFE372E1-3710-475A-B7E8-214C86E4704F}" type="sibTrans" cxnId="{3774F07C-E12F-4054-9013-FF071DACA42C}">
      <dgm:prSet/>
      <dgm:spPr/>
      <dgm:t>
        <a:bodyPr/>
        <a:lstStyle/>
        <a:p>
          <a:endParaRPr lang="ru-RU"/>
        </a:p>
      </dgm:t>
    </dgm:pt>
    <dgm:pt modelId="{926D55AB-8174-4079-953A-FAD79B8A9DDA}">
      <dgm:prSet phldrT="[Текст]"/>
      <dgm:spPr/>
      <dgm:t>
        <a:bodyPr/>
        <a:lstStyle/>
        <a:p>
          <a:r>
            <a:rPr lang="ru-RU" b="0" dirty="0" smtClean="0">
              <a:solidFill>
                <a:schemeClr val="tx1"/>
              </a:solidFill>
              <a:latin typeface="Cambria" panose="02040503050406030204" pitchFamily="18" charset="0"/>
            </a:rPr>
            <a:t>ф. 0503163</a:t>
          </a:r>
          <a:endParaRPr lang="ru-RU" b="0" dirty="0">
            <a:solidFill>
              <a:schemeClr val="tx1"/>
            </a:solidFill>
            <a:latin typeface="Cambria" panose="02040503050406030204" pitchFamily="18" charset="0"/>
          </a:endParaRPr>
        </a:p>
      </dgm:t>
    </dgm:pt>
    <dgm:pt modelId="{67873487-7E6C-4F8A-8CB9-35D94374564F}" type="parTrans" cxnId="{55B14486-EB0E-430D-B6A4-DA1884052B1C}">
      <dgm:prSet/>
      <dgm:spPr/>
      <dgm:t>
        <a:bodyPr/>
        <a:lstStyle/>
        <a:p>
          <a:endParaRPr lang="ru-RU"/>
        </a:p>
      </dgm:t>
    </dgm:pt>
    <dgm:pt modelId="{F5F42AB9-76AA-4F74-8085-F142DE87755E}" type="sibTrans" cxnId="{55B14486-EB0E-430D-B6A4-DA1884052B1C}">
      <dgm:prSet/>
      <dgm:spPr/>
      <dgm:t>
        <a:bodyPr/>
        <a:lstStyle/>
        <a:p>
          <a:endParaRPr lang="ru-RU"/>
        </a:p>
      </dgm:t>
    </dgm:pt>
    <dgm:pt modelId="{16A25B8A-2DDE-46ED-85F7-E923DC270F84}">
      <dgm:prSet phldrT="[Текст]"/>
      <dgm:spPr/>
      <dgm:t>
        <a:bodyPr/>
        <a:lstStyle/>
        <a:p>
          <a:r>
            <a:rPr lang="ru-RU" b="0" dirty="0" smtClean="0">
              <a:solidFill>
                <a:schemeClr val="tx1"/>
              </a:solidFill>
              <a:latin typeface="Cambria" panose="02040503050406030204" pitchFamily="18" charset="0"/>
            </a:rPr>
            <a:t>ф. 0503164</a:t>
          </a:r>
          <a:endParaRPr lang="ru-RU" b="0" dirty="0">
            <a:solidFill>
              <a:schemeClr val="tx1"/>
            </a:solidFill>
            <a:latin typeface="Cambria" panose="02040503050406030204" pitchFamily="18" charset="0"/>
          </a:endParaRPr>
        </a:p>
      </dgm:t>
    </dgm:pt>
    <dgm:pt modelId="{4B8D36E9-C0A6-40D1-A785-646265B68AE4}" type="parTrans" cxnId="{593ACED5-EE56-4F5D-9406-BB76C75EAD93}">
      <dgm:prSet/>
      <dgm:spPr/>
      <dgm:t>
        <a:bodyPr/>
        <a:lstStyle/>
        <a:p>
          <a:endParaRPr lang="ru-RU"/>
        </a:p>
      </dgm:t>
    </dgm:pt>
    <dgm:pt modelId="{56730C9B-CDCB-47CC-AB54-8FA718996F23}" type="sibTrans" cxnId="{593ACED5-EE56-4F5D-9406-BB76C75EAD93}">
      <dgm:prSet/>
      <dgm:spPr/>
      <dgm:t>
        <a:bodyPr/>
        <a:lstStyle/>
        <a:p>
          <a:endParaRPr lang="ru-RU"/>
        </a:p>
      </dgm:t>
    </dgm:pt>
    <dgm:pt modelId="{57D50723-03B3-4747-8FB8-9BD61E83E208}">
      <dgm:prSet phldrT="[Текст]"/>
      <dgm:spPr/>
      <dgm:t>
        <a:bodyPr/>
        <a:lstStyle/>
        <a:p>
          <a:r>
            <a:rPr lang="ru-RU" b="0" dirty="0" smtClean="0">
              <a:solidFill>
                <a:schemeClr val="tx1"/>
              </a:solidFill>
              <a:latin typeface="Cambria" panose="02040503050406030204" pitchFamily="18" charset="0"/>
            </a:rPr>
            <a:t>ф. 0503166</a:t>
          </a:r>
          <a:endParaRPr lang="ru-RU" b="0" dirty="0">
            <a:solidFill>
              <a:schemeClr val="tx1"/>
            </a:solidFill>
            <a:latin typeface="Cambria" panose="02040503050406030204" pitchFamily="18" charset="0"/>
          </a:endParaRPr>
        </a:p>
      </dgm:t>
    </dgm:pt>
    <dgm:pt modelId="{08B28F66-D162-4AE2-8A6B-5DD383F58E80}" type="parTrans" cxnId="{133B5C5D-4A54-46E0-A6BE-9BF62DED30E0}">
      <dgm:prSet/>
      <dgm:spPr/>
      <dgm:t>
        <a:bodyPr/>
        <a:lstStyle/>
        <a:p>
          <a:endParaRPr lang="ru-RU"/>
        </a:p>
      </dgm:t>
    </dgm:pt>
    <dgm:pt modelId="{98A0E609-F751-4CE9-82B1-BA2612E91183}" type="sibTrans" cxnId="{133B5C5D-4A54-46E0-A6BE-9BF62DED30E0}">
      <dgm:prSet/>
      <dgm:spPr/>
      <dgm:t>
        <a:bodyPr/>
        <a:lstStyle/>
        <a:p>
          <a:endParaRPr lang="ru-RU"/>
        </a:p>
      </dgm:t>
    </dgm:pt>
    <dgm:pt modelId="{AAD0CF59-E99C-4C1D-8FAC-3EBF1C792274}">
      <dgm:prSet phldrT="[Текст]"/>
      <dgm:spPr/>
      <dgm:t>
        <a:bodyPr/>
        <a:lstStyle/>
        <a:p>
          <a:r>
            <a:rPr lang="ru-RU" b="0" dirty="0" smtClean="0">
              <a:solidFill>
                <a:schemeClr val="tx1"/>
              </a:solidFill>
              <a:latin typeface="Cambria" panose="02040503050406030204" pitchFamily="18" charset="0"/>
            </a:rPr>
            <a:t>ф. 0503175</a:t>
          </a:r>
          <a:endParaRPr lang="ru-RU" b="0" dirty="0">
            <a:solidFill>
              <a:schemeClr val="tx1"/>
            </a:solidFill>
            <a:latin typeface="Cambria" panose="02040503050406030204" pitchFamily="18" charset="0"/>
          </a:endParaRPr>
        </a:p>
      </dgm:t>
    </dgm:pt>
    <dgm:pt modelId="{9E1DD76B-8E5E-4F9B-AD88-4D3070CAFCA0}" type="parTrans" cxnId="{A7507004-64AA-4E9D-A5D3-F947E6F79472}">
      <dgm:prSet/>
      <dgm:spPr/>
      <dgm:t>
        <a:bodyPr/>
        <a:lstStyle/>
        <a:p>
          <a:endParaRPr lang="ru-RU"/>
        </a:p>
      </dgm:t>
    </dgm:pt>
    <dgm:pt modelId="{B735C8AE-FF81-46CC-BCA0-36407C8EE9B3}" type="sibTrans" cxnId="{A7507004-64AA-4E9D-A5D3-F947E6F79472}">
      <dgm:prSet/>
      <dgm:spPr/>
      <dgm:t>
        <a:bodyPr/>
        <a:lstStyle/>
        <a:p>
          <a:endParaRPr lang="ru-RU"/>
        </a:p>
      </dgm:t>
    </dgm:pt>
    <dgm:pt modelId="{8B6C8003-4AF2-4C49-81F0-C4E4414BF208}">
      <dgm:prSet phldrT="[Текст]"/>
      <dgm:spPr/>
      <dgm:t>
        <a:bodyPr/>
        <a:lstStyle/>
        <a:p>
          <a:r>
            <a:rPr lang="ru-RU" b="0" dirty="0" smtClean="0">
              <a:solidFill>
                <a:schemeClr val="tx1"/>
              </a:solidFill>
              <a:latin typeface="Cambria" panose="02040503050406030204" pitchFamily="18" charset="0"/>
            </a:rPr>
            <a:t>ф. 0503174</a:t>
          </a:r>
          <a:endParaRPr lang="ru-RU" b="0" dirty="0">
            <a:solidFill>
              <a:schemeClr val="tx1"/>
            </a:solidFill>
            <a:latin typeface="Cambria" panose="02040503050406030204" pitchFamily="18" charset="0"/>
          </a:endParaRPr>
        </a:p>
      </dgm:t>
    </dgm:pt>
    <dgm:pt modelId="{3FC644E3-65E2-4DEA-9C01-DF6343B7D791}" type="parTrans" cxnId="{B9C04392-D4CD-40FB-8105-67F8C60DB16B}">
      <dgm:prSet/>
      <dgm:spPr/>
      <dgm:t>
        <a:bodyPr/>
        <a:lstStyle/>
        <a:p>
          <a:endParaRPr lang="ru-RU"/>
        </a:p>
      </dgm:t>
    </dgm:pt>
    <dgm:pt modelId="{852ACD98-86CD-4C00-B67B-6E9DD3460E41}" type="sibTrans" cxnId="{B9C04392-D4CD-40FB-8105-67F8C60DB16B}">
      <dgm:prSet/>
      <dgm:spPr/>
      <dgm:t>
        <a:bodyPr/>
        <a:lstStyle/>
        <a:p>
          <a:endParaRPr lang="ru-RU"/>
        </a:p>
      </dgm:t>
    </dgm:pt>
    <dgm:pt modelId="{0F8750FB-1ACA-4B07-94CF-326CA0283C03}">
      <dgm:prSet phldrT="[Текст]"/>
      <dgm:spPr/>
      <dgm:t>
        <a:bodyPr/>
        <a:lstStyle/>
        <a:p>
          <a:r>
            <a:rPr lang="ru-RU" b="0" dirty="0" smtClean="0">
              <a:solidFill>
                <a:schemeClr val="tx1"/>
              </a:solidFill>
              <a:latin typeface="Cambria" panose="02040503050406030204" pitchFamily="18" charset="0"/>
            </a:rPr>
            <a:t>ф. 0503172</a:t>
          </a:r>
          <a:endParaRPr lang="ru-RU" b="0" dirty="0">
            <a:solidFill>
              <a:schemeClr val="tx1"/>
            </a:solidFill>
          </a:endParaRPr>
        </a:p>
      </dgm:t>
    </dgm:pt>
    <dgm:pt modelId="{A8AAF80F-9C92-401A-B7C8-A2DDBF86A23A}" type="parTrans" cxnId="{E037CD45-2137-4F49-AC14-88084B9D891F}">
      <dgm:prSet/>
      <dgm:spPr/>
      <dgm:t>
        <a:bodyPr/>
        <a:lstStyle/>
        <a:p>
          <a:endParaRPr lang="ru-RU"/>
        </a:p>
      </dgm:t>
    </dgm:pt>
    <dgm:pt modelId="{5B3A8DEE-8C4D-4C0A-A745-48C3987CF829}" type="sibTrans" cxnId="{E037CD45-2137-4F49-AC14-88084B9D891F}">
      <dgm:prSet/>
      <dgm:spPr/>
      <dgm:t>
        <a:bodyPr/>
        <a:lstStyle/>
        <a:p>
          <a:endParaRPr lang="ru-RU"/>
        </a:p>
      </dgm:t>
    </dgm:pt>
    <dgm:pt modelId="{7C5CF4D9-D0DA-4823-A46B-B457FD67754D}">
      <dgm:prSet phldrT="[Текст]"/>
      <dgm:spPr/>
      <dgm:t>
        <a:bodyPr/>
        <a:lstStyle/>
        <a:p>
          <a:r>
            <a:rPr lang="ru-RU" b="1" dirty="0" smtClean="0">
              <a:effectLst/>
              <a:latin typeface="Cambria" panose="02040503050406030204" pitchFamily="18" charset="0"/>
              <a:cs typeface="Arial" pitchFamily="34" charset="0"/>
            </a:rPr>
            <a:t>Бухгалтерская отчетность АУ БУ</a:t>
          </a:r>
          <a:endParaRPr lang="ru-RU" dirty="0">
            <a:latin typeface="Cambria" panose="02040503050406030204" pitchFamily="18" charset="0"/>
          </a:endParaRPr>
        </a:p>
      </dgm:t>
    </dgm:pt>
    <dgm:pt modelId="{812B7403-86C7-49DA-98FD-D2AED0F2C3EE}" type="sibTrans" cxnId="{5DBB7ECF-A9FB-4DFD-91A7-3D987F3FC3DA}">
      <dgm:prSet/>
      <dgm:spPr/>
      <dgm:t>
        <a:bodyPr/>
        <a:lstStyle/>
        <a:p>
          <a:endParaRPr lang="ru-RU"/>
        </a:p>
      </dgm:t>
    </dgm:pt>
    <dgm:pt modelId="{63FF3C35-30F6-4C02-8232-B5C0E349AB07}" type="parTrans" cxnId="{5DBB7ECF-A9FB-4DFD-91A7-3D987F3FC3DA}">
      <dgm:prSet/>
      <dgm:spPr/>
      <dgm:t>
        <a:bodyPr/>
        <a:lstStyle/>
        <a:p>
          <a:endParaRPr lang="ru-RU"/>
        </a:p>
      </dgm:t>
    </dgm:pt>
    <dgm:pt modelId="{272E5DE3-0849-45F6-A3D0-C40DACB058A2}">
      <dgm:prSet phldrT="[Текст]"/>
      <dgm:spPr/>
      <dgm:t>
        <a:bodyPr/>
        <a:lstStyle/>
        <a:p>
          <a:r>
            <a:rPr lang="ru-RU" b="0" dirty="0" smtClean="0">
              <a:solidFill>
                <a:schemeClr val="tx1"/>
              </a:solidFill>
              <a:latin typeface="Cambria" panose="02040503050406030204" pitchFamily="18" charset="0"/>
            </a:rPr>
            <a:t>ф. 0503168</a:t>
          </a:r>
          <a:endParaRPr lang="ru-RU" b="0" dirty="0">
            <a:solidFill>
              <a:schemeClr val="tx1"/>
            </a:solidFill>
            <a:latin typeface="Cambria" panose="02040503050406030204" pitchFamily="18" charset="0"/>
          </a:endParaRPr>
        </a:p>
      </dgm:t>
    </dgm:pt>
    <dgm:pt modelId="{99D0C476-2499-4DE1-B533-1225F083F03A}" type="parTrans" cxnId="{C8E60759-8DA7-4F35-BE4B-63B247228224}">
      <dgm:prSet/>
      <dgm:spPr/>
      <dgm:t>
        <a:bodyPr/>
        <a:lstStyle/>
        <a:p>
          <a:endParaRPr lang="ru-RU"/>
        </a:p>
      </dgm:t>
    </dgm:pt>
    <dgm:pt modelId="{482E0D82-7D92-4072-AA42-E46303010613}" type="sibTrans" cxnId="{C8E60759-8DA7-4F35-BE4B-63B247228224}">
      <dgm:prSet/>
      <dgm:spPr/>
      <dgm:t>
        <a:bodyPr/>
        <a:lstStyle/>
        <a:p>
          <a:endParaRPr lang="ru-RU"/>
        </a:p>
      </dgm:t>
    </dgm:pt>
    <dgm:pt modelId="{C91A21B2-9B32-4BFA-9294-37BDD29DF804}">
      <dgm:prSet phldrT="[Текст]"/>
      <dgm:spPr/>
      <dgm:t>
        <a:bodyPr/>
        <a:lstStyle/>
        <a:p>
          <a:r>
            <a:rPr lang="ru-RU" b="0" dirty="0" smtClean="0">
              <a:solidFill>
                <a:schemeClr val="tx1"/>
              </a:solidFill>
              <a:latin typeface="Cambria" panose="02040503050406030204" pitchFamily="18" charset="0"/>
            </a:rPr>
            <a:t>ф. 0503167</a:t>
          </a:r>
          <a:endParaRPr lang="ru-RU" b="0" dirty="0">
            <a:solidFill>
              <a:schemeClr val="tx1"/>
            </a:solidFill>
            <a:latin typeface="Cambria" panose="02040503050406030204" pitchFamily="18" charset="0"/>
          </a:endParaRPr>
        </a:p>
      </dgm:t>
    </dgm:pt>
    <dgm:pt modelId="{C6E6C7D1-C14B-4AA5-82EB-A8CBDB6E080D}" type="parTrans" cxnId="{3C05B4E6-4489-49CE-9AF3-AE74C9B84AB7}">
      <dgm:prSet/>
      <dgm:spPr/>
      <dgm:t>
        <a:bodyPr/>
        <a:lstStyle/>
        <a:p>
          <a:endParaRPr lang="ru-RU"/>
        </a:p>
      </dgm:t>
    </dgm:pt>
    <dgm:pt modelId="{659D683A-9F31-4C76-A8D6-C50F15ECAE96}" type="sibTrans" cxnId="{3C05B4E6-4489-49CE-9AF3-AE74C9B84AB7}">
      <dgm:prSet/>
      <dgm:spPr/>
      <dgm:t>
        <a:bodyPr/>
        <a:lstStyle/>
        <a:p>
          <a:endParaRPr lang="ru-RU"/>
        </a:p>
      </dgm:t>
    </dgm:pt>
    <dgm:pt modelId="{325E676D-604E-4BAF-8AB1-3A912D611A7A}">
      <dgm:prSet phldrT="[Текст]"/>
      <dgm:spPr/>
      <dgm:t>
        <a:bodyPr/>
        <a:lstStyle/>
        <a:p>
          <a:r>
            <a:rPr lang="ru-RU" b="0" dirty="0" smtClean="0">
              <a:solidFill>
                <a:schemeClr val="tx1"/>
              </a:solidFill>
              <a:latin typeface="Cambria" panose="02040503050406030204" pitchFamily="18" charset="0"/>
            </a:rPr>
            <a:t>ф. 0503162</a:t>
          </a:r>
          <a:endParaRPr lang="ru-RU" b="0" dirty="0">
            <a:solidFill>
              <a:schemeClr val="tx1"/>
            </a:solidFill>
            <a:latin typeface="Cambria" panose="02040503050406030204" pitchFamily="18" charset="0"/>
          </a:endParaRPr>
        </a:p>
      </dgm:t>
    </dgm:pt>
    <dgm:pt modelId="{ED1F7F8F-A067-49AC-808D-F4BB7B807848}" type="parTrans" cxnId="{27AF6345-F32C-4935-81F9-E1755095A305}">
      <dgm:prSet/>
      <dgm:spPr/>
      <dgm:t>
        <a:bodyPr/>
        <a:lstStyle/>
        <a:p>
          <a:endParaRPr lang="ru-RU"/>
        </a:p>
      </dgm:t>
    </dgm:pt>
    <dgm:pt modelId="{DF23804B-BDA7-4DEC-BE15-64FD6CCAD18D}" type="sibTrans" cxnId="{27AF6345-F32C-4935-81F9-E1755095A305}">
      <dgm:prSet/>
      <dgm:spPr/>
      <dgm:t>
        <a:bodyPr/>
        <a:lstStyle/>
        <a:p>
          <a:endParaRPr lang="ru-RU"/>
        </a:p>
      </dgm:t>
    </dgm:pt>
    <dgm:pt modelId="{646BD89D-3200-4735-8DBE-FCB9859EB40C}">
      <dgm:prSet phldrT="[Текст]"/>
      <dgm:spPr/>
      <dgm:t>
        <a:bodyPr/>
        <a:lstStyle/>
        <a:p>
          <a:r>
            <a:rPr lang="ru-RU" b="0" dirty="0" smtClean="0">
              <a:solidFill>
                <a:schemeClr val="tx1"/>
              </a:solidFill>
              <a:latin typeface="Cambria" panose="02040503050406030204" pitchFamily="18" charset="0"/>
            </a:rPr>
            <a:t>ф. 0503177</a:t>
          </a:r>
          <a:endParaRPr lang="ru-RU" b="0" dirty="0">
            <a:solidFill>
              <a:schemeClr val="tx1"/>
            </a:solidFill>
            <a:latin typeface="Cambria" panose="02040503050406030204" pitchFamily="18" charset="0"/>
          </a:endParaRPr>
        </a:p>
      </dgm:t>
    </dgm:pt>
    <dgm:pt modelId="{6356DEED-6562-415C-8200-E9E013E87E78}" type="parTrans" cxnId="{8CA04242-B308-49BC-91E6-3BA178A19756}">
      <dgm:prSet/>
      <dgm:spPr/>
      <dgm:t>
        <a:bodyPr/>
        <a:lstStyle/>
        <a:p>
          <a:endParaRPr lang="ru-RU"/>
        </a:p>
      </dgm:t>
    </dgm:pt>
    <dgm:pt modelId="{D61D7F94-446B-4E24-B05F-3F0FA30ACEB4}" type="sibTrans" cxnId="{8CA04242-B308-49BC-91E6-3BA178A19756}">
      <dgm:prSet/>
      <dgm:spPr/>
      <dgm:t>
        <a:bodyPr/>
        <a:lstStyle/>
        <a:p>
          <a:endParaRPr lang="ru-RU"/>
        </a:p>
      </dgm:t>
    </dgm:pt>
    <dgm:pt modelId="{E0F94C16-98AE-4E86-96DC-40C1C552A797}">
      <dgm:prSet phldrT="[Текст]"/>
      <dgm:spPr/>
      <dgm:t>
        <a:bodyPr/>
        <a:lstStyle/>
        <a:p>
          <a:r>
            <a:rPr lang="ru-RU" b="0" dirty="0" smtClean="0">
              <a:solidFill>
                <a:schemeClr val="tx1"/>
              </a:solidFill>
              <a:latin typeface="Cambria" panose="02040503050406030204" pitchFamily="18" charset="0"/>
            </a:rPr>
            <a:t>ф. 0503178</a:t>
          </a:r>
          <a:endParaRPr lang="ru-RU" b="0" dirty="0">
            <a:solidFill>
              <a:schemeClr val="tx1"/>
            </a:solidFill>
            <a:latin typeface="Cambria" panose="02040503050406030204" pitchFamily="18" charset="0"/>
          </a:endParaRPr>
        </a:p>
      </dgm:t>
    </dgm:pt>
    <dgm:pt modelId="{CA0EB76B-9603-4CD0-8AD0-492866D3F39F}" type="parTrans" cxnId="{9802BA9F-6AAD-4ECD-A129-B1CAD51F7788}">
      <dgm:prSet/>
      <dgm:spPr/>
      <dgm:t>
        <a:bodyPr/>
        <a:lstStyle/>
        <a:p>
          <a:endParaRPr lang="ru-RU"/>
        </a:p>
      </dgm:t>
    </dgm:pt>
    <dgm:pt modelId="{CBBABC19-70F8-4074-8EFD-DE8C0E0253CF}" type="sibTrans" cxnId="{9802BA9F-6AAD-4ECD-A129-B1CAD51F7788}">
      <dgm:prSet/>
      <dgm:spPr/>
      <dgm:t>
        <a:bodyPr/>
        <a:lstStyle/>
        <a:p>
          <a:endParaRPr lang="ru-RU"/>
        </a:p>
      </dgm:t>
    </dgm:pt>
    <dgm:pt modelId="{3BEE0509-263E-4445-9D2E-F03CAB2C5CD2}">
      <dgm:prSet phldrT="[Текст]"/>
      <dgm:spPr/>
      <dgm:t>
        <a:bodyPr/>
        <a:lstStyle/>
        <a:p>
          <a:r>
            <a:rPr lang="ru-RU" b="0" dirty="0" smtClean="0">
              <a:solidFill>
                <a:schemeClr val="tx1"/>
              </a:solidFill>
              <a:latin typeface="Cambria" panose="02040503050406030204" pitchFamily="18" charset="0"/>
            </a:rPr>
            <a:t>ф. 0503190</a:t>
          </a:r>
          <a:endParaRPr lang="ru-RU" b="0" dirty="0">
            <a:solidFill>
              <a:schemeClr val="tx1"/>
            </a:solidFill>
            <a:latin typeface="Cambria" panose="02040503050406030204" pitchFamily="18" charset="0"/>
          </a:endParaRPr>
        </a:p>
      </dgm:t>
    </dgm:pt>
    <dgm:pt modelId="{484D058D-3D5E-49AB-B0B2-222DF2F3D6CD}" type="parTrans" cxnId="{466AB95E-4C62-4316-BBED-4BE7FD50C88C}">
      <dgm:prSet/>
      <dgm:spPr/>
      <dgm:t>
        <a:bodyPr/>
        <a:lstStyle/>
        <a:p>
          <a:endParaRPr lang="ru-RU"/>
        </a:p>
      </dgm:t>
    </dgm:pt>
    <dgm:pt modelId="{047905FD-F0D6-4900-AFE0-4235C496F95E}" type="sibTrans" cxnId="{466AB95E-4C62-4316-BBED-4BE7FD50C88C}">
      <dgm:prSet/>
      <dgm:spPr/>
      <dgm:t>
        <a:bodyPr/>
        <a:lstStyle/>
        <a:p>
          <a:endParaRPr lang="ru-RU"/>
        </a:p>
      </dgm:t>
    </dgm:pt>
    <dgm:pt modelId="{D60DBE49-01FB-467D-A91B-BB26E5DB024E}">
      <dgm:prSet phldrT="[Текст]"/>
      <dgm:spPr/>
      <dgm:t>
        <a:bodyPr/>
        <a:lstStyle/>
        <a:p>
          <a:r>
            <a:rPr lang="ru-RU" b="0" dirty="0" smtClean="0">
              <a:solidFill>
                <a:schemeClr val="tx1"/>
              </a:solidFill>
              <a:latin typeface="Cambria" panose="02040503050406030204" pitchFamily="18" charset="0"/>
            </a:rPr>
            <a:t>ф. 0503192</a:t>
          </a:r>
          <a:endParaRPr lang="ru-RU" b="0" dirty="0">
            <a:solidFill>
              <a:schemeClr val="tx1"/>
            </a:solidFill>
            <a:latin typeface="Cambria" panose="02040503050406030204" pitchFamily="18" charset="0"/>
          </a:endParaRPr>
        </a:p>
      </dgm:t>
    </dgm:pt>
    <dgm:pt modelId="{13565912-7CD3-4710-A954-E0602309C5E1}" type="parTrans" cxnId="{E73557C5-3763-4280-8730-86518CFEBC61}">
      <dgm:prSet/>
      <dgm:spPr/>
      <dgm:t>
        <a:bodyPr/>
        <a:lstStyle/>
        <a:p>
          <a:endParaRPr lang="ru-RU"/>
        </a:p>
      </dgm:t>
    </dgm:pt>
    <dgm:pt modelId="{C94AFB89-3484-42FF-8466-BB2F84BDB3AF}" type="sibTrans" cxnId="{E73557C5-3763-4280-8730-86518CFEBC61}">
      <dgm:prSet/>
      <dgm:spPr/>
      <dgm:t>
        <a:bodyPr/>
        <a:lstStyle/>
        <a:p>
          <a:endParaRPr lang="ru-RU"/>
        </a:p>
      </dgm:t>
    </dgm:pt>
    <dgm:pt modelId="{86FC9EDC-CC10-49ED-913C-D061AC1B098E}">
      <dgm:prSet phldrT="[Текст]"/>
      <dgm:spPr/>
      <dgm:t>
        <a:bodyPr/>
        <a:lstStyle/>
        <a:p>
          <a:r>
            <a:rPr lang="ru-RU" b="0" dirty="0" smtClean="0">
              <a:solidFill>
                <a:schemeClr val="tx1"/>
              </a:solidFill>
              <a:latin typeface="Cambria" panose="02040503050406030204" pitchFamily="18" charset="0"/>
            </a:rPr>
            <a:t>ф. 0503193</a:t>
          </a:r>
          <a:endParaRPr lang="ru-RU" b="0" dirty="0">
            <a:solidFill>
              <a:schemeClr val="tx1"/>
            </a:solidFill>
            <a:latin typeface="Cambria" panose="02040503050406030204" pitchFamily="18" charset="0"/>
          </a:endParaRPr>
        </a:p>
      </dgm:t>
    </dgm:pt>
    <dgm:pt modelId="{F0E9C748-052D-457A-945C-1CD63BBF3DE6}" type="parTrans" cxnId="{B6E3B64B-3045-41D4-90C1-BC7C73DBACEE}">
      <dgm:prSet/>
      <dgm:spPr/>
      <dgm:t>
        <a:bodyPr/>
        <a:lstStyle/>
        <a:p>
          <a:endParaRPr lang="ru-RU"/>
        </a:p>
      </dgm:t>
    </dgm:pt>
    <dgm:pt modelId="{4C812AD5-3048-4332-849C-00147A13A487}" type="sibTrans" cxnId="{B6E3B64B-3045-41D4-90C1-BC7C73DBACEE}">
      <dgm:prSet/>
      <dgm:spPr/>
      <dgm:t>
        <a:bodyPr/>
        <a:lstStyle/>
        <a:p>
          <a:endParaRPr lang="ru-RU"/>
        </a:p>
      </dgm:t>
    </dgm:pt>
    <dgm:pt modelId="{1090FA54-950F-4984-BEEB-6C0C893C94F5}">
      <dgm:prSet phldrT="[Текст]"/>
      <dgm:spPr/>
      <dgm:t>
        <a:bodyPr/>
        <a:lstStyle/>
        <a:p>
          <a:r>
            <a:rPr lang="ru-RU" b="0" dirty="0" smtClean="0">
              <a:solidFill>
                <a:schemeClr val="tx1"/>
              </a:solidFill>
              <a:latin typeface="Cambria" panose="02040503050406030204" pitchFamily="18" charset="0"/>
            </a:rPr>
            <a:t>ф. 0503296</a:t>
          </a:r>
          <a:endParaRPr lang="ru-RU" b="0" dirty="0">
            <a:solidFill>
              <a:schemeClr val="tx1"/>
            </a:solidFill>
          </a:endParaRPr>
        </a:p>
      </dgm:t>
    </dgm:pt>
    <dgm:pt modelId="{9C769B37-FBA4-44FD-87A9-A7F4AEB8AE26}" type="parTrans" cxnId="{42410FB1-4807-4449-8FC4-37FE3B6EB093}">
      <dgm:prSet/>
      <dgm:spPr/>
      <dgm:t>
        <a:bodyPr/>
        <a:lstStyle/>
        <a:p>
          <a:endParaRPr lang="ru-RU"/>
        </a:p>
      </dgm:t>
    </dgm:pt>
    <dgm:pt modelId="{79056689-8503-4404-8475-F4255FD96406}" type="sibTrans" cxnId="{42410FB1-4807-4449-8FC4-37FE3B6EB093}">
      <dgm:prSet/>
      <dgm:spPr/>
      <dgm:t>
        <a:bodyPr/>
        <a:lstStyle/>
        <a:p>
          <a:endParaRPr lang="ru-RU"/>
        </a:p>
      </dgm:t>
    </dgm:pt>
    <dgm:pt modelId="{9D539EEA-BBA2-4C2D-A591-22C37AF39385}">
      <dgm:prSet phldrT="[Текст]"/>
      <dgm:spPr/>
      <dgm:t>
        <a:bodyPr/>
        <a:lstStyle/>
        <a:p>
          <a:r>
            <a:rPr lang="ru-RU" b="0" dirty="0" smtClean="0">
              <a:solidFill>
                <a:schemeClr val="tx1"/>
              </a:solidFill>
              <a:latin typeface="Cambria" panose="02040503050406030204" pitchFamily="18" charset="0"/>
            </a:rPr>
            <a:t>ф. 0503191</a:t>
          </a:r>
          <a:endParaRPr lang="ru-RU" b="0" dirty="0">
            <a:solidFill>
              <a:schemeClr val="tx1"/>
            </a:solidFill>
            <a:latin typeface="Cambria" panose="02040503050406030204" pitchFamily="18" charset="0"/>
          </a:endParaRPr>
        </a:p>
      </dgm:t>
    </dgm:pt>
    <dgm:pt modelId="{39DF8515-C179-445A-8B93-FF1835623744}" type="parTrans" cxnId="{88EE11F7-EAAB-4478-8149-C017DF6D625E}">
      <dgm:prSet/>
      <dgm:spPr/>
      <dgm:t>
        <a:bodyPr/>
        <a:lstStyle/>
        <a:p>
          <a:endParaRPr lang="ru-RU"/>
        </a:p>
      </dgm:t>
    </dgm:pt>
    <dgm:pt modelId="{0C0B489B-5B6E-4D35-81D2-C3B93BC33C00}" type="sibTrans" cxnId="{88EE11F7-EAAB-4478-8149-C017DF6D625E}">
      <dgm:prSet/>
      <dgm:spPr/>
      <dgm:t>
        <a:bodyPr/>
        <a:lstStyle/>
        <a:p>
          <a:endParaRPr lang="ru-RU"/>
        </a:p>
      </dgm:t>
    </dgm:pt>
    <dgm:pt modelId="{6527E0EC-EF1D-4524-B212-079486C80C26}">
      <dgm:prSet phldrT="[Текст]"/>
      <dgm:spPr/>
      <dgm:t>
        <a:bodyPr/>
        <a:lstStyle/>
        <a:p>
          <a:r>
            <a:rPr lang="ru-RU" b="0" dirty="0" smtClean="0">
              <a:solidFill>
                <a:schemeClr val="tx1"/>
              </a:solidFill>
              <a:latin typeface="Cambria" panose="02040503050406030204" pitchFamily="18" charset="0"/>
            </a:rPr>
            <a:t>ф. 0503169</a:t>
          </a:r>
          <a:endParaRPr lang="ru-RU" b="0" dirty="0">
            <a:solidFill>
              <a:schemeClr val="tx1"/>
            </a:solidFill>
            <a:latin typeface="Cambria" panose="02040503050406030204" pitchFamily="18" charset="0"/>
          </a:endParaRPr>
        </a:p>
      </dgm:t>
    </dgm:pt>
    <dgm:pt modelId="{746D7E06-26C5-433E-94AD-648AC1446816}" type="parTrans" cxnId="{9843D767-366C-47D0-BF2A-E228F73C20B6}">
      <dgm:prSet/>
      <dgm:spPr/>
      <dgm:t>
        <a:bodyPr/>
        <a:lstStyle/>
        <a:p>
          <a:endParaRPr lang="ru-RU"/>
        </a:p>
      </dgm:t>
    </dgm:pt>
    <dgm:pt modelId="{7229C7D2-60D8-4DB3-8024-9F80F45D2F19}" type="sibTrans" cxnId="{9843D767-366C-47D0-BF2A-E228F73C20B6}">
      <dgm:prSet/>
      <dgm:spPr/>
      <dgm:t>
        <a:bodyPr/>
        <a:lstStyle/>
        <a:p>
          <a:endParaRPr lang="ru-RU"/>
        </a:p>
      </dgm:t>
    </dgm:pt>
    <dgm:pt modelId="{9CAFC726-B0DB-420C-AAC0-8DD11ADCFD66}">
      <dgm:prSet phldrT="[Текст]"/>
      <dgm:spPr/>
      <dgm:t>
        <a:bodyPr/>
        <a:lstStyle/>
        <a:p>
          <a:r>
            <a:rPr lang="ru-RU" b="0" dirty="0" smtClean="0">
              <a:solidFill>
                <a:schemeClr val="tx1"/>
              </a:solidFill>
              <a:latin typeface="Cambria" panose="02040503050406030204" pitchFamily="18" charset="0"/>
            </a:rPr>
            <a:t>ф. 0503171</a:t>
          </a:r>
          <a:endParaRPr lang="ru-RU" b="0" dirty="0">
            <a:solidFill>
              <a:schemeClr val="tx1"/>
            </a:solidFill>
            <a:latin typeface="Cambria" panose="02040503050406030204" pitchFamily="18" charset="0"/>
          </a:endParaRPr>
        </a:p>
      </dgm:t>
    </dgm:pt>
    <dgm:pt modelId="{BA8FF9BB-FF28-4F14-A082-F76179F3DA99}" type="parTrans" cxnId="{17958AED-277D-4AD0-B6E7-6EAD636A554F}">
      <dgm:prSet/>
      <dgm:spPr/>
      <dgm:t>
        <a:bodyPr/>
        <a:lstStyle/>
        <a:p>
          <a:endParaRPr lang="ru-RU"/>
        </a:p>
      </dgm:t>
    </dgm:pt>
    <dgm:pt modelId="{E96018FE-FF1A-4319-B506-BEF192BF9E89}" type="sibTrans" cxnId="{17958AED-277D-4AD0-B6E7-6EAD636A554F}">
      <dgm:prSet/>
      <dgm:spPr/>
      <dgm:t>
        <a:bodyPr/>
        <a:lstStyle/>
        <a:p>
          <a:endParaRPr lang="ru-RU"/>
        </a:p>
      </dgm:t>
    </dgm:pt>
    <dgm:pt modelId="{A23E3669-DB89-44AA-8F7C-D73FA8792654}">
      <dgm:prSet phldrT="[Текст]"/>
      <dgm:spPr/>
      <dgm:t>
        <a:bodyPr/>
        <a:lstStyle/>
        <a:p>
          <a:r>
            <a:rPr lang="ru-RU" b="0" dirty="0" smtClean="0">
              <a:solidFill>
                <a:schemeClr val="tx1"/>
              </a:solidFill>
              <a:latin typeface="Cambria" panose="02040503050406030204" pitchFamily="18" charset="0"/>
            </a:rPr>
            <a:t>ф. 0503173</a:t>
          </a:r>
          <a:endParaRPr lang="ru-RU" b="0" dirty="0">
            <a:solidFill>
              <a:schemeClr val="tx1"/>
            </a:solidFill>
          </a:endParaRPr>
        </a:p>
      </dgm:t>
    </dgm:pt>
    <dgm:pt modelId="{627246C6-251B-4458-AA51-24C4CFC121A6}" type="parTrans" cxnId="{4FF89A1F-54E1-424F-A8A2-723D951C9BC9}">
      <dgm:prSet/>
      <dgm:spPr/>
      <dgm:t>
        <a:bodyPr/>
        <a:lstStyle/>
        <a:p>
          <a:endParaRPr lang="ru-RU"/>
        </a:p>
      </dgm:t>
    </dgm:pt>
    <dgm:pt modelId="{F851F2AB-E931-4058-A41A-5D5AD8E522FE}" type="sibTrans" cxnId="{4FF89A1F-54E1-424F-A8A2-723D951C9BC9}">
      <dgm:prSet/>
      <dgm:spPr/>
      <dgm:t>
        <a:bodyPr/>
        <a:lstStyle/>
        <a:p>
          <a:endParaRPr lang="ru-RU"/>
        </a:p>
      </dgm:t>
    </dgm:pt>
    <dgm:pt modelId="{C58D0DAD-818C-4FB3-A739-BFB67936B310}">
      <dgm:prSet phldrT="[Текст]"/>
      <dgm:spPr/>
      <dgm:t>
        <a:bodyPr/>
        <a:lstStyle/>
        <a:p>
          <a:r>
            <a:rPr lang="ru-RU" dirty="0" smtClean="0">
              <a:solidFill>
                <a:schemeClr val="tx1"/>
              </a:solidFill>
              <a:latin typeface="Cambria" panose="02040503050406030204" pitchFamily="18" charset="0"/>
            </a:rPr>
            <a:t>ф. 0503779</a:t>
          </a:r>
          <a:endParaRPr lang="ru-RU" dirty="0">
            <a:solidFill>
              <a:schemeClr val="tx1"/>
            </a:solidFill>
            <a:latin typeface="Cambria" panose="02040503050406030204" pitchFamily="18" charset="0"/>
          </a:endParaRPr>
        </a:p>
      </dgm:t>
    </dgm:pt>
    <dgm:pt modelId="{E1D4D9BA-25E6-4801-9267-84FD1359BCB6}" type="parTrans" cxnId="{EFB00612-1370-4568-9DD8-0E2939A032FB}">
      <dgm:prSet/>
      <dgm:spPr/>
      <dgm:t>
        <a:bodyPr/>
        <a:lstStyle/>
        <a:p>
          <a:endParaRPr lang="ru-RU"/>
        </a:p>
      </dgm:t>
    </dgm:pt>
    <dgm:pt modelId="{CE201BD3-0927-4C21-93DF-8C42BBA7B2F1}" type="sibTrans" cxnId="{EFB00612-1370-4568-9DD8-0E2939A032FB}">
      <dgm:prSet/>
      <dgm:spPr/>
      <dgm:t>
        <a:bodyPr/>
        <a:lstStyle/>
        <a:p>
          <a:endParaRPr lang="ru-RU"/>
        </a:p>
      </dgm:t>
    </dgm:pt>
    <dgm:pt modelId="{11E45C6F-0E79-4AE4-83FD-0BAD9A11AF5C}">
      <dgm:prSet phldrT="[Текст]" custT="1"/>
      <dgm:spPr/>
      <dgm:t>
        <a:bodyPr/>
        <a:lstStyle/>
        <a:p>
          <a:r>
            <a:rPr lang="ru-RU" sz="1600" b="0" dirty="0" smtClean="0">
              <a:latin typeface="Cambria" panose="02040503050406030204" pitchFamily="18" charset="0"/>
            </a:rPr>
            <a:t>(20 годовых форм)</a:t>
          </a:r>
          <a:endParaRPr lang="ru-RU" sz="1600" dirty="0">
            <a:latin typeface="Cambria" panose="02040503050406030204" pitchFamily="18" charset="0"/>
          </a:endParaRPr>
        </a:p>
      </dgm:t>
    </dgm:pt>
    <dgm:pt modelId="{325C46BD-9D8C-4534-8F00-DA8DA411FE9D}" type="parTrans" cxnId="{9C55CDF1-D81E-4CA3-A589-B13EA16BC7FE}">
      <dgm:prSet/>
      <dgm:spPr/>
      <dgm:t>
        <a:bodyPr/>
        <a:lstStyle/>
        <a:p>
          <a:endParaRPr lang="ru-RU"/>
        </a:p>
      </dgm:t>
    </dgm:pt>
    <dgm:pt modelId="{45158BAF-97B9-49C0-A977-8EC94284BA63}" type="sibTrans" cxnId="{9C55CDF1-D81E-4CA3-A589-B13EA16BC7FE}">
      <dgm:prSet/>
      <dgm:spPr/>
      <dgm:t>
        <a:bodyPr/>
        <a:lstStyle/>
        <a:p>
          <a:endParaRPr lang="ru-RU"/>
        </a:p>
      </dgm:t>
    </dgm:pt>
    <dgm:pt modelId="{7AC510D5-C1B0-4120-A0AC-96B49F1F56C6}">
      <dgm:prSet phldrT="[Текст]"/>
      <dgm:spPr/>
      <dgm:t>
        <a:bodyPr/>
        <a:lstStyle/>
        <a:p>
          <a:r>
            <a:rPr lang="ru-RU" dirty="0" smtClean="0">
              <a:solidFill>
                <a:schemeClr val="tx1"/>
              </a:solidFill>
              <a:latin typeface="Cambria" panose="02040503050406030204" pitchFamily="18" charset="0"/>
            </a:rPr>
            <a:t>ф. 0503295</a:t>
          </a:r>
          <a:endParaRPr lang="ru-RU" dirty="0">
            <a:solidFill>
              <a:schemeClr val="tx1"/>
            </a:solidFill>
            <a:latin typeface="Cambria" panose="02040503050406030204" pitchFamily="18" charset="0"/>
          </a:endParaRPr>
        </a:p>
      </dgm:t>
    </dgm:pt>
    <dgm:pt modelId="{685EB682-3CAC-4336-A9D6-7C06E7C17D4B}" type="parTrans" cxnId="{6D019FD1-EFC1-4401-8641-118BAE191B67}">
      <dgm:prSet/>
      <dgm:spPr/>
      <dgm:t>
        <a:bodyPr/>
        <a:lstStyle/>
        <a:p>
          <a:endParaRPr lang="ru-RU"/>
        </a:p>
      </dgm:t>
    </dgm:pt>
    <dgm:pt modelId="{B963A54F-E0A5-4AE5-86D7-2106575E0563}" type="sibTrans" cxnId="{6D019FD1-EFC1-4401-8641-118BAE191B67}">
      <dgm:prSet/>
      <dgm:spPr/>
      <dgm:t>
        <a:bodyPr/>
        <a:lstStyle/>
        <a:p>
          <a:endParaRPr lang="ru-RU"/>
        </a:p>
      </dgm:t>
    </dgm:pt>
    <dgm:pt modelId="{3E1E33E5-4D4E-4BB4-BB8A-E1E3E02D3A97}">
      <dgm:prSet phldrT="[Текст]"/>
      <dgm:spPr/>
      <dgm:t>
        <a:bodyPr/>
        <a:lstStyle/>
        <a:p>
          <a:r>
            <a:rPr lang="ru-RU" dirty="0" smtClean="0">
              <a:solidFill>
                <a:schemeClr val="tx1"/>
              </a:solidFill>
              <a:latin typeface="Cambria" panose="02040503050406030204" pitchFamily="18" charset="0"/>
            </a:rPr>
            <a:t>ф. 0503790</a:t>
          </a:r>
          <a:endParaRPr lang="ru-RU" dirty="0">
            <a:solidFill>
              <a:schemeClr val="tx1"/>
            </a:solidFill>
            <a:latin typeface="Cambria" panose="02040503050406030204" pitchFamily="18" charset="0"/>
          </a:endParaRPr>
        </a:p>
      </dgm:t>
    </dgm:pt>
    <dgm:pt modelId="{5C41EDF9-F535-4206-A406-F25760B4E564}" type="parTrans" cxnId="{B4FA95FB-AA85-4F40-B8A5-B6B73C2EDF90}">
      <dgm:prSet/>
      <dgm:spPr/>
      <dgm:t>
        <a:bodyPr/>
        <a:lstStyle/>
        <a:p>
          <a:endParaRPr lang="ru-RU"/>
        </a:p>
      </dgm:t>
    </dgm:pt>
    <dgm:pt modelId="{A9598C9E-CA50-4854-A38C-C0DB44110B99}" type="sibTrans" cxnId="{B4FA95FB-AA85-4F40-B8A5-B6B73C2EDF90}">
      <dgm:prSet/>
      <dgm:spPr/>
      <dgm:t>
        <a:bodyPr/>
        <a:lstStyle/>
        <a:p>
          <a:endParaRPr lang="ru-RU"/>
        </a:p>
      </dgm:t>
    </dgm:pt>
    <dgm:pt modelId="{CA9DAE33-F545-4C11-9A65-126B682DDDC2}">
      <dgm:prSet phldrT="[Текст]"/>
      <dgm:spPr/>
      <dgm:t>
        <a:bodyPr/>
        <a:lstStyle/>
        <a:p>
          <a:r>
            <a:rPr lang="ru-RU" dirty="0" smtClean="0">
              <a:solidFill>
                <a:schemeClr val="tx1"/>
              </a:solidFill>
              <a:latin typeface="Cambria" panose="02040503050406030204" pitchFamily="18" charset="0"/>
            </a:rPr>
            <a:t>ф. 0503793</a:t>
          </a:r>
          <a:endParaRPr lang="ru-RU" dirty="0">
            <a:solidFill>
              <a:schemeClr val="tx1"/>
            </a:solidFill>
          </a:endParaRPr>
        </a:p>
      </dgm:t>
    </dgm:pt>
    <dgm:pt modelId="{F430E017-08D6-47EB-957D-897B419F77D1}" type="parTrans" cxnId="{DB7811E3-BE9C-4B27-8471-6F9F3D3F892D}">
      <dgm:prSet/>
      <dgm:spPr/>
      <dgm:t>
        <a:bodyPr/>
        <a:lstStyle/>
        <a:p>
          <a:endParaRPr lang="ru-RU"/>
        </a:p>
      </dgm:t>
    </dgm:pt>
    <dgm:pt modelId="{A23477D9-41E4-4811-818F-AF59BA715C9F}" type="sibTrans" cxnId="{DB7811E3-BE9C-4B27-8471-6F9F3D3F892D}">
      <dgm:prSet/>
      <dgm:spPr/>
      <dgm:t>
        <a:bodyPr/>
        <a:lstStyle/>
        <a:p>
          <a:endParaRPr lang="ru-RU"/>
        </a:p>
      </dgm:t>
    </dgm:pt>
    <dgm:pt modelId="{DB57B2CF-6BB5-4CD5-923D-73FA47F8AD44}">
      <dgm:prSet phldrT="[Текст]" custT="1"/>
      <dgm:spPr/>
      <dgm:t>
        <a:bodyPr/>
        <a:lstStyle/>
        <a:p>
          <a:r>
            <a:rPr lang="ru-RU" sz="1700" b="0" dirty="0" smtClean="0">
              <a:latin typeface="Cambria" panose="02040503050406030204" pitchFamily="18" charset="0"/>
            </a:rPr>
            <a:t>(27 годовых форм)</a:t>
          </a:r>
          <a:endParaRPr lang="ru-RU" sz="1700" b="0" dirty="0">
            <a:latin typeface="Cambria" panose="02040503050406030204" pitchFamily="18" charset="0"/>
          </a:endParaRPr>
        </a:p>
      </dgm:t>
    </dgm:pt>
    <dgm:pt modelId="{7428990B-F300-4B94-B906-F7BE0DFC1FD5}" type="sibTrans" cxnId="{B0707913-92F9-484F-B1D9-83AED8A73C59}">
      <dgm:prSet/>
      <dgm:spPr/>
      <dgm:t>
        <a:bodyPr/>
        <a:lstStyle/>
        <a:p>
          <a:endParaRPr lang="ru-RU"/>
        </a:p>
      </dgm:t>
    </dgm:pt>
    <dgm:pt modelId="{63D05902-1FC1-4459-9F8C-05FC2E6916BD}" type="parTrans" cxnId="{B0707913-92F9-484F-B1D9-83AED8A73C59}">
      <dgm:prSet/>
      <dgm:spPr/>
      <dgm:t>
        <a:bodyPr/>
        <a:lstStyle/>
        <a:p>
          <a:endParaRPr lang="ru-RU"/>
        </a:p>
      </dgm:t>
    </dgm:pt>
    <dgm:pt modelId="{699B8681-B8FD-442F-B119-E9FBCD3204CC}">
      <dgm:prSet phldrT="[Текст]"/>
      <dgm:spPr/>
      <dgm:t>
        <a:bodyPr/>
        <a:lstStyle/>
        <a:p>
          <a:r>
            <a:rPr lang="ru-RU" dirty="0" smtClean="0">
              <a:solidFill>
                <a:schemeClr val="tx1"/>
              </a:solidFill>
              <a:latin typeface="Cambria" panose="02040503050406030204" pitchFamily="18" charset="0"/>
            </a:rPr>
            <a:t>ф. 0503761</a:t>
          </a:r>
          <a:endParaRPr lang="ru-RU" dirty="0">
            <a:solidFill>
              <a:schemeClr val="tx1"/>
            </a:solidFill>
            <a:latin typeface="Cambria" panose="02040503050406030204" pitchFamily="18" charset="0"/>
          </a:endParaRPr>
        </a:p>
      </dgm:t>
    </dgm:pt>
    <dgm:pt modelId="{727718D0-D1BA-4F9C-93B7-DB011E53EA51}" type="parTrans" cxnId="{E1952E18-9C91-4356-91DE-E044E79DE6A7}">
      <dgm:prSet/>
      <dgm:spPr/>
      <dgm:t>
        <a:bodyPr/>
        <a:lstStyle/>
        <a:p>
          <a:endParaRPr lang="ru-RU"/>
        </a:p>
      </dgm:t>
    </dgm:pt>
    <dgm:pt modelId="{90A81313-D272-4378-90B2-D810E0C4C990}" type="sibTrans" cxnId="{E1952E18-9C91-4356-91DE-E044E79DE6A7}">
      <dgm:prSet/>
      <dgm:spPr/>
      <dgm:t>
        <a:bodyPr/>
        <a:lstStyle/>
        <a:p>
          <a:endParaRPr lang="ru-RU"/>
        </a:p>
      </dgm:t>
    </dgm:pt>
    <dgm:pt modelId="{E6B52401-772C-4B7E-90DC-FCBCA8B44FCF}">
      <dgm:prSet phldrT="[Текст]"/>
      <dgm:spPr/>
      <dgm:t>
        <a:bodyPr/>
        <a:lstStyle/>
        <a:p>
          <a:r>
            <a:rPr lang="ru-RU" dirty="0" smtClean="0">
              <a:solidFill>
                <a:schemeClr val="tx1"/>
              </a:solidFill>
              <a:latin typeface="Cambria" panose="02040503050406030204" pitchFamily="18" charset="0"/>
            </a:rPr>
            <a:t>ф. 0503775</a:t>
          </a:r>
          <a:endParaRPr lang="ru-RU" dirty="0">
            <a:solidFill>
              <a:schemeClr val="tx1"/>
            </a:solidFill>
            <a:latin typeface="Cambria" panose="02040503050406030204" pitchFamily="18" charset="0"/>
          </a:endParaRPr>
        </a:p>
      </dgm:t>
    </dgm:pt>
    <dgm:pt modelId="{0C2380F7-1C55-4CA3-8B80-813184D00F5B}" type="parTrans" cxnId="{2B0BBBDF-780E-410A-B2A7-7B6957500ED3}">
      <dgm:prSet/>
      <dgm:spPr/>
      <dgm:t>
        <a:bodyPr/>
        <a:lstStyle/>
        <a:p>
          <a:endParaRPr lang="ru-RU"/>
        </a:p>
      </dgm:t>
    </dgm:pt>
    <dgm:pt modelId="{91B53687-F871-418E-82DA-C5AA1AD555F1}" type="sibTrans" cxnId="{2B0BBBDF-780E-410A-B2A7-7B6957500ED3}">
      <dgm:prSet/>
      <dgm:spPr/>
      <dgm:t>
        <a:bodyPr/>
        <a:lstStyle/>
        <a:p>
          <a:endParaRPr lang="ru-RU"/>
        </a:p>
      </dgm:t>
    </dgm:pt>
    <dgm:pt modelId="{20C08508-D28A-4E44-9C24-4DCDAF2FEED3}" type="pres">
      <dgm:prSet presAssocID="{2182FF46-5602-481F-966E-AFE27C6F6B18}" presName="layout" presStyleCnt="0">
        <dgm:presLayoutVars>
          <dgm:chMax/>
          <dgm:chPref/>
          <dgm:dir/>
          <dgm:resizeHandles/>
        </dgm:presLayoutVars>
      </dgm:prSet>
      <dgm:spPr/>
      <dgm:t>
        <a:bodyPr/>
        <a:lstStyle/>
        <a:p>
          <a:endParaRPr lang="ru-RU"/>
        </a:p>
      </dgm:t>
    </dgm:pt>
    <dgm:pt modelId="{C6D541E6-2273-40AB-92D7-209CEF0F5090}" type="pres">
      <dgm:prSet presAssocID="{7349D214-770C-43AF-BF1E-677903ACC5A2}" presName="root" presStyleCnt="0">
        <dgm:presLayoutVars>
          <dgm:chMax/>
          <dgm:chPref/>
        </dgm:presLayoutVars>
      </dgm:prSet>
      <dgm:spPr/>
    </dgm:pt>
    <dgm:pt modelId="{CA20585C-38E1-4F57-9DCF-A92A851B51CC}" type="pres">
      <dgm:prSet presAssocID="{7349D214-770C-43AF-BF1E-677903ACC5A2}" presName="rootComposite" presStyleCnt="0">
        <dgm:presLayoutVars/>
      </dgm:prSet>
      <dgm:spPr/>
    </dgm:pt>
    <dgm:pt modelId="{921B30D7-9BD1-4B21-A973-57C6B8CBFE52}" type="pres">
      <dgm:prSet presAssocID="{7349D214-770C-43AF-BF1E-677903ACC5A2}" presName="ParentAccent" presStyleLbl="alignNode1" presStyleIdx="0" presStyleCnt="4"/>
      <dgm:spPr/>
    </dgm:pt>
    <dgm:pt modelId="{D3A9B286-8252-4675-8823-A15994FFBF7A}" type="pres">
      <dgm:prSet presAssocID="{7349D214-770C-43AF-BF1E-677903ACC5A2}" presName="ParentSmallAccent" presStyleLbl="fgAcc1" presStyleIdx="0" presStyleCnt="4"/>
      <dgm:spPr/>
    </dgm:pt>
    <dgm:pt modelId="{F939B745-2132-404A-9FF4-DBBF2E117F8B}" type="pres">
      <dgm:prSet presAssocID="{7349D214-770C-43AF-BF1E-677903ACC5A2}" presName="Parent" presStyleLbl="revTx" presStyleIdx="0" presStyleCnt="42">
        <dgm:presLayoutVars>
          <dgm:chMax/>
          <dgm:chPref val="4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9847827-C188-41C8-B58B-B5AB6D198341}" type="pres">
      <dgm:prSet presAssocID="{7349D214-770C-43AF-BF1E-677903ACC5A2}" presName="childShape" presStyleCnt="0">
        <dgm:presLayoutVars>
          <dgm:chMax val="0"/>
          <dgm:chPref val="0"/>
        </dgm:presLayoutVars>
      </dgm:prSet>
      <dgm:spPr/>
    </dgm:pt>
    <dgm:pt modelId="{0777A544-0DFB-4D8F-998C-89B9DCDA9D76}" type="pres">
      <dgm:prSet presAssocID="{727D3CB5-F95F-438A-989F-C52EBE450946}" presName="childComposite" presStyleCnt="0">
        <dgm:presLayoutVars>
          <dgm:chMax val="0"/>
          <dgm:chPref val="0"/>
        </dgm:presLayoutVars>
      </dgm:prSet>
      <dgm:spPr/>
    </dgm:pt>
    <dgm:pt modelId="{B610D538-D3FB-4A45-81FD-522822714569}" type="pres">
      <dgm:prSet presAssocID="{727D3CB5-F95F-438A-989F-C52EBE450946}" presName="ChildAccent" presStyleLbl="solidFgAcc1" presStyleIdx="0" presStyleCnt="38"/>
      <dgm:spPr/>
    </dgm:pt>
    <dgm:pt modelId="{F53B9908-ED21-410D-AB93-77C1A7827138}" type="pres">
      <dgm:prSet presAssocID="{727D3CB5-F95F-438A-989F-C52EBE450946}" presName="Child" presStyleLbl="revTx" presStyleIdx="1" presStyleCnt="4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48C68A6-7401-4489-9BEB-AF4150EBC7ED}" type="pres">
      <dgm:prSet presAssocID="{D020FD2F-FB3F-448A-96E4-E43F4D9C958E}" presName="childComposite" presStyleCnt="0">
        <dgm:presLayoutVars>
          <dgm:chMax val="0"/>
          <dgm:chPref val="0"/>
        </dgm:presLayoutVars>
      </dgm:prSet>
      <dgm:spPr/>
    </dgm:pt>
    <dgm:pt modelId="{7F7DDA37-1AEC-49D7-A821-0EAB5FAD4A06}" type="pres">
      <dgm:prSet presAssocID="{D020FD2F-FB3F-448A-96E4-E43F4D9C958E}" presName="ChildAccent" presStyleLbl="solidFgAcc1" presStyleIdx="1" presStyleCnt="38"/>
      <dgm:spPr/>
    </dgm:pt>
    <dgm:pt modelId="{79856BDA-E8B9-46D5-91B9-C13CAB9C5B06}" type="pres">
      <dgm:prSet presAssocID="{D020FD2F-FB3F-448A-96E4-E43F4D9C958E}" presName="Child" presStyleLbl="revTx" presStyleIdx="2" presStyleCnt="4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A798C06-3E59-4074-8DDE-67B8DC515BFD}" type="pres">
      <dgm:prSet presAssocID="{F83A522C-ED7A-448B-9D47-163EAA30DD1B}" presName="childComposite" presStyleCnt="0">
        <dgm:presLayoutVars>
          <dgm:chMax val="0"/>
          <dgm:chPref val="0"/>
        </dgm:presLayoutVars>
      </dgm:prSet>
      <dgm:spPr/>
    </dgm:pt>
    <dgm:pt modelId="{421E4BBD-A16D-4E2A-B351-FDB6F341FDE7}" type="pres">
      <dgm:prSet presAssocID="{F83A522C-ED7A-448B-9D47-163EAA30DD1B}" presName="ChildAccent" presStyleLbl="solidFgAcc1" presStyleIdx="2" presStyleCnt="38"/>
      <dgm:spPr/>
    </dgm:pt>
    <dgm:pt modelId="{D82EC5AE-C375-4ECC-85E3-13393D55CF6B}" type="pres">
      <dgm:prSet presAssocID="{F83A522C-ED7A-448B-9D47-163EAA30DD1B}" presName="Child" presStyleLbl="revTx" presStyleIdx="3" presStyleCnt="4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16F28D5-5D84-42D3-9B70-01E1F967A8E4}" type="pres">
      <dgm:prSet presAssocID="{325E676D-604E-4BAF-8AB1-3A912D611A7A}" presName="childComposite" presStyleCnt="0">
        <dgm:presLayoutVars>
          <dgm:chMax val="0"/>
          <dgm:chPref val="0"/>
        </dgm:presLayoutVars>
      </dgm:prSet>
      <dgm:spPr/>
    </dgm:pt>
    <dgm:pt modelId="{F77E2C92-1480-47E0-9037-A82CA164B17F}" type="pres">
      <dgm:prSet presAssocID="{325E676D-604E-4BAF-8AB1-3A912D611A7A}" presName="ChildAccent" presStyleLbl="solidFgAcc1" presStyleIdx="3" presStyleCnt="38"/>
      <dgm:spPr/>
    </dgm:pt>
    <dgm:pt modelId="{2CA72036-1A57-4D4F-B2B5-EB504B5EEBBF}" type="pres">
      <dgm:prSet presAssocID="{325E676D-604E-4BAF-8AB1-3A912D611A7A}" presName="Child" presStyleLbl="revTx" presStyleIdx="4" presStyleCnt="4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20951E3-25F6-421B-B067-A62565A47F06}" type="pres">
      <dgm:prSet presAssocID="{926D55AB-8174-4079-953A-FAD79B8A9DDA}" presName="childComposite" presStyleCnt="0">
        <dgm:presLayoutVars>
          <dgm:chMax val="0"/>
          <dgm:chPref val="0"/>
        </dgm:presLayoutVars>
      </dgm:prSet>
      <dgm:spPr/>
    </dgm:pt>
    <dgm:pt modelId="{D8EF8DC5-9195-4B17-9CAC-6D354B628C0F}" type="pres">
      <dgm:prSet presAssocID="{926D55AB-8174-4079-953A-FAD79B8A9DDA}" presName="ChildAccent" presStyleLbl="solidFgAcc1" presStyleIdx="4" presStyleCnt="38"/>
      <dgm:spPr/>
    </dgm:pt>
    <dgm:pt modelId="{B2AE49A5-A66D-4EB2-BC96-15C5DA282CBA}" type="pres">
      <dgm:prSet presAssocID="{926D55AB-8174-4079-953A-FAD79B8A9DDA}" presName="Child" presStyleLbl="revTx" presStyleIdx="5" presStyleCnt="4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FD7C1C5-8E1A-43F5-979E-B005609C5339}" type="pres">
      <dgm:prSet presAssocID="{16A25B8A-2DDE-46ED-85F7-E923DC270F84}" presName="childComposite" presStyleCnt="0">
        <dgm:presLayoutVars>
          <dgm:chMax val="0"/>
          <dgm:chPref val="0"/>
        </dgm:presLayoutVars>
      </dgm:prSet>
      <dgm:spPr/>
    </dgm:pt>
    <dgm:pt modelId="{1481F2AB-7D63-484A-B93F-B8B31CDAC34C}" type="pres">
      <dgm:prSet presAssocID="{16A25B8A-2DDE-46ED-85F7-E923DC270F84}" presName="ChildAccent" presStyleLbl="solidFgAcc1" presStyleIdx="5" presStyleCnt="38"/>
      <dgm:spPr/>
    </dgm:pt>
    <dgm:pt modelId="{AEB3D623-F9DF-4425-BAC7-02436ABE5FF9}" type="pres">
      <dgm:prSet presAssocID="{16A25B8A-2DDE-46ED-85F7-E923DC270F84}" presName="Child" presStyleLbl="revTx" presStyleIdx="6" presStyleCnt="4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E3B6FD8-F717-476B-892D-3938B9D6EA32}" type="pres">
      <dgm:prSet presAssocID="{57D50723-03B3-4747-8FB8-9BD61E83E208}" presName="childComposite" presStyleCnt="0">
        <dgm:presLayoutVars>
          <dgm:chMax val="0"/>
          <dgm:chPref val="0"/>
        </dgm:presLayoutVars>
      </dgm:prSet>
      <dgm:spPr/>
    </dgm:pt>
    <dgm:pt modelId="{F5BA7567-F2CE-4635-93BF-29D65690F966}" type="pres">
      <dgm:prSet presAssocID="{57D50723-03B3-4747-8FB8-9BD61E83E208}" presName="ChildAccent" presStyleLbl="solidFgAcc1" presStyleIdx="6" presStyleCnt="38"/>
      <dgm:spPr/>
    </dgm:pt>
    <dgm:pt modelId="{E5EE67A1-F685-49DA-987F-AC80091CE87C}" type="pres">
      <dgm:prSet presAssocID="{57D50723-03B3-4747-8FB8-9BD61E83E208}" presName="Child" presStyleLbl="revTx" presStyleIdx="7" presStyleCnt="4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9F583F5-9B81-44E9-A16E-C3906035C84A}" type="pres">
      <dgm:prSet presAssocID="{C91A21B2-9B32-4BFA-9294-37BDD29DF804}" presName="childComposite" presStyleCnt="0">
        <dgm:presLayoutVars>
          <dgm:chMax val="0"/>
          <dgm:chPref val="0"/>
        </dgm:presLayoutVars>
      </dgm:prSet>
      <dgm:spPr/>
    </dgm:pt>
    <dgm:pt modelId="{5868D09A-5801-4AA6-8693-FDEBBD2735E5}" type="pres">
      <dgm:prSet presAssocID="{C91A21B2-9B32-4BFA-9294-37BDD29DF804}" presName="ChildAccent" presStyleLbl="solidFgAcc1" presStyleIdx="7" presStyleCnt="38"/>
      <dgm:spPr/>
    </dgm:pt>
    <dgm:pt modelId="{00425EAF-9036-4C5B-AEC2-EFB8D37336EB}" type="pres">
      <dgm:prSet presAssocID="{C91A21B2-9B32-4BFA-9294-37BDD29DF804}" presName="Child" presStyleLbl="revTx" presStyleIdx="8" presStyleCnt="4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0666A69-178D-4E61-91C6-353A218A4024}" type="pres">
      <dgm:prSet presAssocID="{272E5DE3-0849-45F6-A3D0-C40DACB058A2}" presName="childComposite" presStyleCnt="0">
        <dgm:presLayoutVars>
          <dgm:chMax val="0"/>
          <dgm:chPref val="0"/>
        </dgm:presLayoutVars>
      </dgm:prSet>
      <dgm:spPr/>
    </dgm:pt>
    <dgm:pt modelId="{91FA47F7-DAD0-47BB-815C-75412FA28454}" type="pres">
      <dgm:prSet presAssocID="{272E5DE3-0849-45F6-A3D0-C40DACB058A2}" presName="ChildAccent" presStyleLbl="solidFgAcc1" presStyleIdx="8" presStyleCnt="38"/>
      <dgm:spPr/>
    </dgm:pt>
    <dgm:pt modelId="{514F1CE4-8153-4899-87B1-20EF59A564B6}" type="pres">
      <dgm:prSet presAssocID="{272E5DE3-0849-45F6-A3D0-C40DACB058A2}" presName="Child" presStyleLbl="revTx" presStyleIdx="9" presStyleCnt="4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F6D35A4-AA9C-45A7-AB62-67CB3AEBE7BE}" type="pres">
      <dgm:prSet presAssocID="{6527E0EC-EF1D-4524-B212-079486C80C26}" presName="childComposite" presStyleCnt="0">
        <dgm:presLayoutVars>
          <dgm:chMax val="0"/>
          <dgm:chPref val="0"/>
        </dgm:presLayoutVars>
      </dgm:prSet>
      <dgm:spPr/>
    </dgm:pt>
    <dgm:pt modelId="{D9F957F8-F4A0-459A-852D-9103C1FC4BC4}" type="pres">
      <dgm:prSet presAssocID="{6527E0EC-EF1D-4524-B212-079486C80C26}" presName="ChildAccent" presStyleLbl="solidFgAcc1" presStyleIdx="9" presStyleCnt="38"/>
      <dgm:spPr/>
    </dgm:pt>
    <dgm:pt modelId="{752342EF-AFAD-4391-A654-F930A8106319}" type="pres">
      <dgm:prSet presAssocID="{6527E0EC-EF1D-4524-B212-079486C80C26}" presName="Child" presStyleLbl="revTx" presStyleIdx="10" presStyleCnt="4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A423477-C766-4E70-A193-74154F74F897}" type="pres">
      <dgm:prSet presAssocID="{9CAFC726-B0DB-420C-AAC0-8DD11ADCFD66}" presName="childComposite" presStyleCnt="0">
        <dgm:presLayoutVars>
          <dgm:chMax val="0"/>
          <dgm:chPref val="0"/>
        </dgm:presLayoutVars>
      </dgm:prSet>
      <dgm:spPr/>
    </dgm:pt>
    <dgm:pt modelId="{CD688F80-7FB4-43DA-8064-F1ABD423962D}" type="pres">
      <dgm:prSet presAssocID="{9CAFC726-B0DB-420C-AAC0-8DD11ADCFD66}" presName="ChildAccent" presStyleLbl="solidFgAcc1" presStyleIdx="10" presStyleCnt="38"/>
      <dgm:spPr/>
    </dgm:pt>
    <dgm:pt modelId="{99930B20-77E2-4E2E-9C2F-4AF133F3BFB4}" type="pres">
      <dgm:prSet presAssocID="{9CAFC726-B0DB-420C-AAC0-8DD11ADCFD66}" presName="Child" presStyleLbl="revTx" presStyleIdx="11" presStyleCnt="4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587F1B8-A30C-48BF-AFF6-FE45B0C071BD}" type="pres">
      <dgm:prSet presAssocID="{DB57B2CF-6BB5-4CD5-923D-73FA47F8AD44}" presName="root" presStyleCnt="0">
        <dgm:presLayoutVars>
          <dgm:chMax/>
          <dgm:chPref/>
        </dgm:presLayoutVars>
      </dgm:prSet>
      <dgm:spPr/>
    </dgm:pt>
    <dgm:pt modelId="{4470D3E1-3BA1-4EAE-9FA3-9D616CCAC490}" type="pres">
      <dgm:prSet presAssocID="{DB57B2CF-6BB5-4CD5-923D-73FA47F8AD44}" presName="rootComposite" presStyleCnt="0">
        <dgm:presLayoutVars/>
      </dgm:prSet>
      <dgm:spPr/>
    </dgm:pt>
    <dgm:pt modelId="{8CDEF078-B9CC-47B7-A616-2E61457C33F7}" type="pres">
      <dgm:prSet presAssocID="{DB57B2CF-6BB5-4CD5-923D-73FA47F8AD44}" presName="ParentAccent" presStyleLbl="alignNode1" presStyleIdx="1" presStyleCnt="4"/>
      <dgm:spPr/>
    </dgm:pt>
    <dgm:pt modelId="{96A68FE6-EEE1-43BB-9A4B-5EBF17963309}" type="pres">
      <dgm:prSet presAssocID="{DB57B2CF-6BB5-4CD5-923D-73FA47F8AD44}" presName="ParentSmallAccent" presStyleLbl="fgAcc1" presStyleIdx="1" presStyleCnt="4"/>
      <dgm:spPr/>
    </dgm:pt>
    <dgm:pt modelId="{19140B74-B976-4D37-9694-47399112BB02}" type="pres">
      <dgm:prSet presAssocID="{DB57B2CF-6BB5-4CD5-923D-73FA47F8AD44}" presName="Parent" presStyleLbl="revTx" presStyleIdx="12" presStyleCnt="42" custLinFactNeighborX="4818">
        <dgm:presLayoutVars>
          <dgm:chMax/>
          <dgm:chPref val="4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30FCF8F-2C0A-4D1A-BC45-FA386987B41C}" type="pres">
      <dgm:prSet presAssocID="{DB57B2CF-6BB5-4CD5-923D-73FA47F8AD44}" presName="childShape" presStyleCnt="0">
        <dgm:presLayoutVars>
          <dgm:chMax val="0"/>
          <dgm:chPref val="0"/>
        </dgm:presLayoutVars>
      </dgm:prSet>
      <dgm:spPr/>
    </dgm:pt>
    <dgm:pt modelId="{39423704-4AF6-44CD-9F0D-0DFFE154ED89}" type="pres">
      <dgm:prSet presAssocID="{0F8750FB-1ACA-4B07-94CF-326CA0283C03}" presName="childComposite" presStyleCnt="0">
        <dgm:presLayoutVars>
          <dgm:chMax val="0"/>
          <dgm:chPref val="0"/>
        </dgm:presLayoutVars>
      </dgm:prSet>
      <dgm:spPr/>
    </dgm:pt>
    <dgm:pt modelId="{C45EB0FD-E61C-4787-9F62-A5077F949F00}" type="pres">
      <dgm:prSet presAssocID="{0F8750FB-1ACA-4B07-94CF-326CA0283C03}" presName="ChildAccent" presStyleLbl="solidFgAcc1" presStyleIdx="11" presStyleCnt="38"/>
      <dgm:spPr/>
    </dgm:pt>
    <dgm:pt modelId="{24F67B2C-1624-4CC8-95C4-D8C4A356F530}" type="pres">
      <dgm:prSet presAssocID="{0F8750FB-1ACA-4B07-94CF-326CA0283C03}" presName="Child" presStyleLbl="revTx" presStyleIdx="13" presStyleCnt="4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3FF641A-7D26-4444-BD3D-5153E501A958}" type="pres">
      <dgm:prSet presAssocID="{A23E3669-DB89-44AA-8F7C-D73FA8792654}" presName="childComposite" presStyleCnt="0">
        <dgm:presLayoutVars>
          <dgm:chMax val="0"/>
          <dgm:chPref val="0"/>
        </dgm:presLayoutVars>
      </dgm:prSet>
      <dgm:spPr/>
    </dgm:pt>
    <dgm:pt modelId="{7225DF61-9B4D-4A52-B7B8-D8A341DE437B}" type="pres">
      <dgm:prSet presAssocID="{A23E3669-DB89-44AA-8F7C-D73FA8792654}" presName="ChildAccent" presStyleLbl="solidFgAcc1" presStyleIdx="12" presStyleCnt="38"/>
      <dgm:spPr/>
    </dgm:pt>
    <dgm:pt modelId="{0C1582FE-29C0-41A5-8F4B-3E4053FF5BFF}" type="pres">
      <dgm:prSet presAssocID="{A23E3669-DB89-44AA-8F7C-D73FA8792654}" presName="Child" presStyleLbl="revTx" presStyleIdx="14" presStyleCnt="4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4723648-5BAB-4F57-BF3A-26389CAA272A}" type="pres">
      <dgm:prSet presAssocID="{8B6C8003-4AF2-4C49-81F0-C4E4414BF208}" presName="childComposite" presStyleCnt="0">
        <dgm:presLayoutVars>
          <dgm:chMax val="0"/>
          <dgm:chPref val="0"/>
        </dgm:presLayoutVars>
      </dgm:prSet>
      <dgm:spPr/>
    </dgm:pt>
    <dgm:pt modelId="{DF6E3356-5BB6-47F5-A8F4-BAF8750B4210}" type="pres">
      <dgm:prSet presAssocID="{8B6C8003-4AF2-4C49-81F0-C4E4414BF208}" presName="ChildAccent" presStyleLbl="solidFgAcc1" presStyleIdx="13" presStyleCnt="38"/>
      <dgm:spPr/>
    </dgm:pt>
    <dgm:pt modelId="{CFC2E4BB-B2CD-4127-BEDB-68E395DD7CC8}" type="pres">
      <dgm:prSet presAssocID="{8B6C8003-4AF2-4C49-81F0-C4E4414BF208}" presName="Child" presStyleLbl="revTx" presStyleIdx="15" presStyleCnt="4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A75DB93-C858-44F1-84CB-CF8CA66823C7}" type="pres">
      <dgm:prSet presAssocID="{AAD0CF59-E99C-4C1D-8FAC-3EBF1C792274}" presName="childComposite" presStyleCnt="0">
        <dgm:presLayoutVars>
          <dgm:chMax val="0"/>
          <dgm:chPref val="0"/>
        </dgm:presLayoutVars>
      </dgm:prSet>
      <dgm:spPr/>
    </dgm:pt>
    <dgm:pt modelId="{1CAEDAEB-4A6C-40C1-8BD5-B5C82E6B51BF}" type="pres">
      <dgm:prSet presAssocID="{AAD0CF59-E99C-4C1D-8FAC-3EBF1C792274}" presName="ChildAccent" presStyleLbl="solidFgAcc1" presStyleIdx="14" presStyleCnt="38"/>
      <dgm:spPr/>
    </dgm:pt>
    <dgm:pt modelId="{85388415-1994-4ACF-8D67-41919094BC0A}" type="pres">
      <dgm:prSet presAssocID="{AAD0CF59-E99C-4C1D-8FAC-3EBF1C792274}" presName="Child" presStyleLbl="revTx" presStyleIdx="16" presStyleCnt="4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4DA3C89-3ED5-4CE1-B556-93A0EE147B33}" type="pres">
      <dgm:prSet presAssocID="{646BD89D-3200-4735-8DBE-FCB9859EB40C}" presName="childComposite" presStyleCnt="0">
        <dgm:presLayoutVars>
          <dgm:chMax val="0"/>
          <dgm:chPref val="0"/>
        </dgm:presLayoutVars>
      </dgm:prSet>
      <dgm:spPr/>
    </dgm:pt>
    <dgm:pt modelId="{2F04F606-4477-4EA7-BB4A-E71F4A9F27E6}" type="pres">
      <dgm:prSet presAssocID="{646BD89D-3200-4735-8DBE-FCB9859EB40C}" presName="ChildAccent" presStyleLbl="solidFgAcc1" presStyleIdx="15" presStyleCnt="38"/>
      <dgm:spPr/>
    </dgm:pt>
    <dgm:pt modelId="{0F212524-20A0-4604-89E3-FC7E8FE5433E}" type="pres">
      <dgm:prSet presAssocID="{646BD89D-3200-4735-8DBE-FCB9859EB40C}" presName="Child" presStyleLbl="revTx" presStyleIdx="17" presStyleCnt="4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0B5BC36-7089-4A7F-8F83-DC0EC287E190}" type="pres">
      <dgm:prSet presAssocID="{E0F94C16-98AE-4E86-96DC-40C1C552A797}" presName="childComposite" presStyleCnt="0">
        <dgm:presLayoutVars>
          <dgm:chMax val="0"/>
          <dgm:chPref val="0"/>
        </dgm:presLayoutVars>
      </dgm:prSet>
      <dgm:spPr/>
    </dgm:pt>
    <dgm:pt modelId="{87F82720-C487-4547-9056-E27E8EB3B0C5}" type="pres">
      <dgm:prSet presAssocID="{E0F94C16-98AE-4E86-96DC-40C1C552A797}" presName="ChildAccent" presStyleLbl="solidFgAcc1" presStyleIdx="16" presStyleCnt="38"/>
      <dgm:spPr/>
    </dgm:pt>
    <dgm:pt modelId="{A49B0E52-645E-4D50-AD66-F4F64074696A}" type="pres">
      <dgm:prSet presAssocID="{E0F94C16-98AE-4E86-96DC-40C1C552A797}" presName="Child" presStyleLbl="revTx" presStyleIdx="18" presStyleCnt="4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E4FAF38-DE2F-43D1-AC79-314D227B7A50}" type="pres">
      <dgm:prSet presAssocID="{3BEE0509-263E-4445-9D2E-F03CAB2C5CD2}" presName="childComposite" presStyleCnt="0">
        <dgm:presLayoutVars>
          <dgm:chMax val="0"/>
          <dgm:chPref val="0"/>
        </dgm:presLayoutVars>
      </dgm:prSet>
      <dgm:spPr/>
    </dgm:pt>
    <dgm:pt modelId="{F8E73D0E-5AD1-4B51-BEE7-E5B01C674948}" type="pres">
      <dgm:prSet presAssocID="{3BEE0509-263E-4445-9D2E-F03CAB2C5CD2}" presName="ChildAccent" presStyleLbl="solidFgAcc1" presStyleIdx="17" presStyleCnt="38"/>
      <dgm:spPr/>
    </dgm:pt>
    <dgm:pt modelId="{FE2BF61F-1A55-4C4E-B9BF-E8E63BBCA45F}" type="pres">
      <dgm:prSet presAssocID="{3BEE0509-263E-4445-9D2E-F03CAB2C5CD2}" presName="Child" presStyleLbl="revTx" presStyleIdx="19" presStyleCnt="4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8CCB496-F33D-4112-B38B-54275EF3E9DA}" type="pres">
      <dgm:prSet presAssocID="{9D539EEA-BBA2-4C2D-A591-22C37AF39385}" presName="childComposite" presStyleCnt="0">
        <dgm:presLayoutVars>
          <dgm:chMax val="0"/>
          <dgm:chPref val="0"/>
        </dgm:presLayoutVars>
      </dgm:prSet>
      <dgm:spPr/>
    </dgm:pt>
    <dgm:pt modelId="{AB299C27-8960-459C-B1BE-886AA3278E03}" type="pres">
      <dgm:prSet presAssocID="{9D539EEA-BBA2-4C2D-A591-22C37AF39385}" presName="ChildAccent" presStyleLbl="solidFgAcc1" presStyleIdx="18" presStyleCnt="38"/>
      <dgm:spPr/>
    </dgm:pt>
    <dgm:pt modelId="{ADC5F834-7572-47BB-9EAE-5CF71BAF0509}" type="pres">
      <dgm:prSet presAssocID="{9D539EEA-BBA2-4C2D-A591-22C37AF39385}" presName="Child" presStyleLbl="revTx" presStyleIdx="20" presStyleCnt="4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7D35799-2969-434C-ACC0-4A6829AD0ADE}" type="pres">
      <dgm:prSet presAssocID="{D60DBE49-01FB-467D-A91B-BB26E5DB024E}" presName="childComposite" presStyleCnt="0">
        <dgm:presLayoutVars>
          <dgm:chMax val="0"/>
          <dgm:chPref val="0"/>
        </dgm:presLayoutVars>
      </dgm:prSet>
      <dgm:spPr/>
    </dgm:pt>
    <dgm:pt modelId="{8AB89F05-BD19-481A-A991-1DBBB61F3300}" type="pres">
      <dgm:prSet presAssocID="{D60DBE49-01FB-467D-A91B-BB26E5DB024E}" presName="ChildAccent" presStyleLbl="solidFgAcc1" presStyleIdx="19" presStyleCnt="38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89D9DB25-EC47-4A70-9AC3-4B100C157FAD}" type="pres">
      <dgm:prSet presAssocID="{D60DBE49-01FB-467D-A91B-BB26E5DB024E}" presName="Child" presStyleLbl="revTx" presStyleIdx="21" presStyleCnt="4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080D40A-C0C4-4332-ABF9-83F4311D434D}" type="pres">
      <dgm:prSet presAssocID="{86FC9EDC-CC10-49ED-913C-D061AC1B098E}" presName="childComposite" presStyleCnt="0">
        <dgm:presLayoutVars>
          <dgm:chMax val="0"/>
          <dgm:chPref val="0"/>
        </dgm:presLayoutVars>
      </dgm:prSet>
      <dgm:spPr/>
    </dgm:pt>
    <dgm:pt modelId="{F250AAF8-12A7-429A-BDF5-A0499FE4D57A}" type="pres">
      <dgm:prSet presAssocID="{86FC9EDC-CC10-49ED-913C-D061AC1B098E}" presName="ChildAccent" presStyleLbl="solidFgAcc1" presStyleIdx="20" presStyleCnt="38"/>
      <dgm:spPr/>
    </dgm:pt>
    <dgm:pt modelId="{BCC3B19A-634E-403F-8BA4-143EA4192A1B}" type="pres">
      <dgm:prSet presAssocID="{86FC9EDC-CC10-49ED-913C-D061AC1B098E}" presName="Child" presStyleLbl="revTx" presStyleIdx="22" presStyleCnt="4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324D92F-AC58-430C-8487-C71A3E044DF3}" type="pres">
      <dgm:prSet presAssocID="{1090FA54-950F-4984-BEEB-6C0C893C94F5}" presName="childComposite" presStyleCnt="0">
        <dgm:presLayoutVars>
          <dgm:chMax val="0"/>
          <dgm:chPref val="0"/>
        </dgm:presLayoutVars>
      </dgm:prSet>
      <dgm:spPr/>
    </dgm:pt>
    <dgm:pt modelId="{AED44076-50C9-453C-BBDE-CCEE059AACA9}" type="pres">
      <dgm:prSet presAssocID="{1090FA54-950F-4984-BEEB-6C0C893C94F5}" presName="ChildAccent" presStyleLbl="solidFgAcc1" presStyleIdx="21" presStyleCnt="38"/>
      <dgm:spPr/>
    </dgm:pt>
    <dgm:pt modelId="{8C8574A8-BEF7-4665-A2B5-5AFA28C2424A}" type="pres">
      <dgm:prSet presAssocID="{1090FA54-950F-4984-BEEB-6C0C893C94F5}" presName="Child" presStyleLbl="revTx" presStyleIdx="23" presStyleCnt="4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3238F9C-00DD-490C-AB22-9786FCCDD512}" type="pres">
      <dgm:prSet presAssocID="{7C5CF4D9-D0DA-4823-A46B-B457FD67754D}" presName="root" presStyleCnt="0">
        <dgm:presLayoutVars>
          <dgm:chMax/>
          <dgm:chPref/>
        </dgm:presLayoutVars>
      </dgm:prSet>
      <dgm:spPr/>
    </dgm:pt>
    <dgm:pt modelId="{F43F0D10-1D60-44F4-BFCB-19AA053F05A0}" type="pres">
      <dgm:prSet presAssocID="{7C5CF4D9-D0DA-4823-A46B-B457FD67754D}" presName="rootComposite" presStyleCnt="0">
        <dgm:presLayoutVars/>
      </dgm:prSet>
      <dgm:spPr/>
    </dgm:pt>
    <dgm:pt modelId="{834CEE7B-11A4-4AFC-973F-939BA4759A1E}" type="pres">
      <dgm:prSet presAssocID="{7C5CF4D9-D0DA-4823-A46B-B457FD67754D}" presName="ParentAccent" presStyleLbl="alignNode1" presStyleIdx="2" presStyleCnt="4"/>
      <dgm:spPr/>
    </dgm:pt>
    <dgm:pt modelId="{DE3A86CF-1034-4593-94EA-0B990B61CEF7}" type="pres">
      <dgm:prSet presAssocID="{7C5CF4D9-D0DA-4823-A46B-B457FD67754D}" presName="ParentSmallAccent" presStyleLbl="fgAcc1" presStyleIdx="2" presStyleCnt="4"/>
      <dgm:spPr/>
    </dgm:pt>
    <dgm:pt modelId="{E6D64AF8-46D9-4140-94F9-3AAB2AEA1D83}" type="pres">
      <dgm:prSet presAssocID="{7C5CF4D9-D0DA-4823-A46B-B457FD67754D}" presName="Parent" presStyleLbl="revTx" presStyleIdx="24" presStyleCnt="42">
        <dgm:presLayoutVars>
          <dgm:chMax/>
          <dgm:chPref val="4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167F9B7-400A-4695-B464-1E07B4480288}" type="pres">
      <dgm:prSet presAssocID="{7C5CF4D9-D0DA-4823-A46B-B457FD67754D}" presName="childShape" presStyleCnt="0">
        <dgm:presLayoutVars>
          <dgm:chMax val="0"/>
          <dgm:chPref val="0"/>
        </dgm:presLayoutVars>
      </dgm:prSet>
      <dgm:spPr/>
    </dgm:pt>
    <dgm:pt modelId="{8AB3456C-9B34-4F96-B7CC-F02B31182179}" type="pres">
      <dgm:prSet presAssocID="{A6FEC5F0-F3BB-4168-8199-FEC060E4EEB0}" presName="childComposite" presStyleCnt="0">
        <dgm:presLayoutVars>
          <dgm:chMax val="0"/>
          <dgm:chPref val="0"/>
        </dgm:presLayoutVars>
      </dgm:prSet>
      <dgm:spPr/>
    </dgm:pt>
    <dgm:pt modelId="{1246AA9B-01B4-4347-9D1B-3AAC93B4A681}" type="pres">
      <dgm:prSet presAssocID="{A6FEC5F0-F3BB-4168-8199-FEC060E4EEB0}" presName="ChildAccent" presStyleLbl="solidFgAcc1" presStyleIdx="22" presStyleCnt="38"/>
      <dgm:spPr/>
    </dgm:pt>
    <dgm:pt modelId="{95DF3C41-652C-4C37-9652-3604E8CC42AE}" type="pres">
      <dgm:prSet presAssocID="{A6FEC5F0-F3BB-4168-8199-FEC060E4EEB0}" presName="Child" presStyleLbl="revTx" presStyleIdx="25" presStyleCnt="4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249A0FD-82FE-46D1-86C0-F7C91695A2AC}" type="pres">
      <dgm:prSet presAssocID="{B7C88FE2-C73C-4738-9B91-FF6F046D530B}" presName="childComposite" presStyleCnt="0">
        <dgm:presLayoutVars>
          <dgm:chMax val="0"/>
          <dgm:chPref val="0"/>
        </dgm:presLayoutVars>
      </dgm:prSet>
      <dgm:spPr/>
    </dgm:pt>
    <dgm:pt modelId="{1EE1E7B7-F27B-4FAD-8FCB-A421CBDFB122}" type="pres">
      <dgm:prSet presAssocID="{B7C88FE2-C73C-4738-9B91-FF6F046D530B}" presName="ChildAccent" presStyleLbl="solidFgAcc1" presStyleIdx="23" presStyleCnt="38"/>
      <dgm:spPr/>
    </dgm:pt>
    <dgm:pt modelId="{8FA5FE9E-B6A2-4044-944A-CB16573ADDA0}" type="pres">
      <dgm:prSet presAssocID="{B7C88FE2-C73C-4738-9B91-FF6F046D530B}" presName="Child" presStyleLbl="revTx" presStyleIdx="26" presStyleCnt="4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8641E61-A904-4E15-9DDA-E099F2CA02CF}" type="pres">
      <dgm:prSet presAssocID="{699B8681-B8FD-442F-B119-E9FBCD3204CC}" presName="childComposite" presStyleCnt="0">
        <dgm:presLayoutVars>
          <dgm:chMax val="0"/>
          <dgm:chPref val="0"/>
        </dgm:presLayoutVars>
      </dgm:prSet>
      <dgm:spPr/>
    </dgm:pt>
    <dgm:pt modelId="{01CB3402-0881-44F7-9092-351CFB6B01EF}" type="pres">
      <dgm:prSet presAssocID="{699B8681-B8FD-442F-B119-E9FBCD3204CC}" presName="ChildAccent" presStyleLbl="solidFgAcc1" presStyleIdx="24" presStyleCnt="38"/>
      <dgm:spPr/>
    </dgm:pt>
    <dgm:pt modelId="{439AFC4C-1AE7-4CB5-A84C-B2B1A6DDD474}" type="pres">
      <dgm:prSet presAssocID="{699B8681-B8FD-442F-B119-E9FBCD3204CC}" presName="Child" presStyleLbl="revTx" presStyleIdx="27" presStyleCnt="4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CA4F12A-CD7C-43F0-B1E6-CFFF0538E26A}" type="pres">
      <dgm:prSet presAssocID="{B570877B-8B09-48A0-9356-FA22195604D6}" presName="childComposite" presStyleCnt="0">
        <dgm:presLayoutVars>
          <dgm:chMax val="0"/>
          <dgm:chPref val="0"/>
        </dgm:presLayoutVars>
      </dgm:prSet>
      <dgm:spPr/>
    </dgm:pt>
    <dgm:pt modelId="{A927D7D7-4D02-4E7A-9474-95364240A53A}" type="pres">
      <dgm:prSet presAssocID="{B570877B-8B09-48A0-9356-FA22195604D6}" presName="ChildAccent" presStyleLbl="solidFgAcc1" presStyleIdx="25" presStyleCnt="38"/>
      <dgm:spPr/>
    </dgm:pt>
    <dgm:pt modelId="{3CA9A6D2-3E7D-443C-8123-2838EC050E9F}" type="pres">
      <dgm:prSet presAssocID="{B570877B-8B09-48A0-9356-FA22195604D6}" presName="Child" presStyleLbl="revTx" presStyleIdx="28" presStyleCnt="4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52FDF44-B22A-4D43-95CD-913437D94CDC}" type="pres">
      <dgm:prSet presAssocID="{3E6D9C7F-32D3-4ED2-83B7-C19ADA79A38E}" presName="childComposite" presStyleCnt="0">
        <dgm:presLayoutVars>
          <dgm:chMax val="0"/>
          <dgm:chPref val="0"/>
        </dgm:presLayoutVars>
      </dgm:prSet>
      <dgm:spPr/>
    </dgm:pt>
    <dgm:pt modelId="{C636A8DC-7752-47DF-9FCE-F2D4D9A103BC}" type="pres">
      <dgm:prSet presAssocID="{3E6D9C7F-32D3-4ED2-83B7-C19ADA79A38E}" presName="ChildAccent" presStyleLbl="solidFgAcc1" presStyleIdx="26" presStyleCnt="38"/>
      <dgm:spPr/>
    </dgm:pt>
    <dgm:pt modelId="{892899E1-6BEB-4B15-B366-55B14D2A1B31}" type="pres">
      <dgm:prSet presAssocID="{3E6D9C7F-32D3-4ED2-83B7-C19ADA79A38E}" presName="Child" presStyleLbl="revTx" presStyleIdx="29" presStyleCnt="4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4DA5578-73CD-470B-8980-AA9DABE54E48}" type="pres">
      <dgm:prSet presAssocID="{61EE079D-111B-4DA9-BD31-69E0B817C8F1}" presName="childComposite" presStyleCnt="0">
        <dgm:presLayoutVars>
          <dgm:chMax val="0"/>
          <dgm:chPref val="0"/>
        </dgm:presLayoutVars>
      </dgm:prSet>
      <dgm:spPr/>
    </dgm:pt>
    <dgm:pt modelId="{891B37BE-2415-4597-9578-FA2427BD4115}" type="pres">
      <dgm:prSet presAssocID="{61EE079D-111B-4DA9-BD31-69E0B817C8F1}" presName="ChildAccent" presStyleLbl="solidFgAcc1" presStyleIdx="27" presStyleCnt="38"/>
      <dgm:spPr/>
    </dgm:pt>
    <dgm:pt modelId="{C49D7279-5DC1-4884-A601-544DD88D1B4A}" type="pres">
      <dgm:prSet presAssocID="{61EE079D-111B-4DA9-BD31-69E0B817C8F1}" presName="Child" presStyleLbl="revTx" presStyleIdx="30" presStyleCnt="4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A861297-CE49-43E7-9B74-01D078D0415D}" type="pres">
      <dgm:prSet presAssocID="{87616AE2-2D58-43F6-800A-167EFA517B7A}" presName="childComposite" presStyleCnt="0">
        <dgm:presLayoutVars>
          <dgm:chMax val="0"/>
          <dgm:chPref val="0"/>
        </dgm:presLayoutVars>
      </dgm:prSet>
      <dgm:spPr/>
    </dgm:pt>
    <dgm:pt modelId="{9E51C8CF-68BF-4172-882C-E345A5497DEF}" type="pres">
      <dgm:prSet presAssocID="{87616AE2-2D58-43F6-800A-167EFA517B7A}" presName="ChildAccent" presStyleLbl="solidFgAcc1" presStyleIdx="28" presStyleCnt="38"/>
      <dgm:spPr/>
    </dgm:pt>
    <dgm:pt modelId="{E3816CFE-D746-4226-BCD1-CD8F50C34E3B}" type="pres">
      <dgm:prSet presAssocID="{87616AE2-2D58-43F6-800A-167EFA517B7A}" presName="Child" presStyleLbl="revTx" presStyleIdx="31" presStyleCnt="4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1BB5620-E67C-4E63-B745-E04D93BD9353}" type="pres">
      <dgm:prSet presAssocID="{107DAB12-7FDA-462D-9ABC-BE313FEDB4E8}" presName="childComposite" presStyleCnt="0">
        <dgm:presLayoutVars>
          <dgm:chMax val="0"/>
          <dgm:chPref val="0"/>
        </dgm:presLayoutVars>
      </dgm:prSet>
      <dgm:spPr/>
    </dgm:pt>
    <dgm:pt modelId="{F7DA7679-5234-46FB-BE46-8B3784C1956F}" type="pres">
      <dgm:prSet presAssocID="{107DAB12-7FDA-462D-9ABC-BE313FEDB4E8}" presName="ChildAccent" presStyleLbl="solidFgAcc1" presStyleIdx="29" presStyleCnt="38"/>
      <dgm:spPr/>
    </dgm:pt>
    <dgm:pt modelId="{26691FB6-7A7A-422C-9C7D-23590FAD86DF}" type="pres">
      <dgm:prSet presAssocID="{107DAB12-7FDA-462D-9ABC-BE313FEDB4E8}" presName="Child" presStyleLbl="revTx" presStyleIdx="32" presStyleCnt="4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FAC4A41-05AA-4DF8-9F92-C036BBDF00C8}" type="pres">
      <dgm:prSet presAssocID="{52A8F549-8D8A-4007-9870-B2E291985D36}" presName="childComposite" presStyleCnt="0">
        <dgm:presLayoutVars>
          <dgm:chMax val="0"/>
          <dgm:chPref val="0"/>
        </dgm:presLayoutVars>
      </dgm:prSet>
      <dgm:spPr/>
    </dgm:pt>
    <dgm:pt modelId="{8C098154-6D9D-45D8-AAFA-5E3089E64DAF}" type="pres">
      <dgm:prSet presAssocID="{52A8F549-8D8A-4007-9870-B2E291985D36}" presName="ChildAccent" presStyleLbl="solidFgAcc1" presStyleIdx="30" presStyleCnt="38"/>
      <dgm:spPr/>
    </dgm:pt>
    <dgm:pt modelId="{65A97BC0-F2DE-41F0-AEA5-C4F2E1570553}" type="pres">
      <dgm:prSet presAssocID="{52A8F549-8D8A-4007-9870-B2E291985D36}" presName="Child" presStyleLbl="revTx" presStyleIdx="33" presStyleCnt="4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9913E85-44B5-44B7-B718-AE9F1A29A0A1}" type="pres">
      <dgm:prSet presAssocID="{604C3120-886D-4170-B4E3-21E52DF03369}" presName="childComposite" presStyleCnt="0">
        <dgm:presLayoutVars>
          <dgm:chMax val="0"/>
          <dgm:chPref val="0"/>
        </dgm:presLayoutVars>
      </dgm:prSet>
      <dgm:spPr/>
    </dgm:pt>
    <dgm:pt modelId="{9483E77B-FD36-4635-BCFA-FE3EE3FC98CA}" type="pres">
      <dgm:prSet presAssocID="{604C3120-886D-4170-B4E3-21E52DF03369}" presName="ChildAccent" presStyleLbl="solidFgAcc1" presStyleIdx="31" presStyleCnt="38"/>
      <dgm:spPr/>
    </dgm:pt>
    <dgm:pt modelId="{727E8CF7-80EA-4BB2-901C-5CB130C1B3A5}" type="pres">
      <dgm:prSet presAssocID="{604C3120-886D-4170-B4E3-21E52DF03369}" presName="Child" presStyleLbl="revTx" presStyleIdx="34" presStyleCnt="4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9F54960-6874-4D65-8A74-5E5DD71375B1}" type="pres">
      <dgm:prSet presAssocID="{19898FAE-598A-4102-9E53-ED1BC5B86C0B}" presName="childComposite" presStyleCnt="0">
        <dgm:presLayoutVars>
          <dgm:chMax val="0"/>
          <dgm:chPref val="0"/>
        </dgm:presLayoutVars>
      </dgm:prSet>
      <dgm:spPr/>
    </dgm:pt>
    <dgm:pt modelId="{4DB835D8-E480-4F46-8B2D-4452A0CAD710}" type="pres">
      <dgm:prSet presAssocID="{19898FAE-598A-4102-9E53-ED1BC5B86C0B}" presName="ChildAccent" presStyleLbl="solidFgAcc1" presStyleIdx="32" presStyleCnt="38"/>
      <dgm:spPr/>
    </dgm:pt>
    <dgm:pt modelId="{F46931CF-4150-49B6-8F85-7E06E4087039}" type="pres">
      <dgm:prSet presAssocID="{19898FAE-598A-4102-9E53-ED1BC5B86C0B}" presName="Child" presStyleLbl="revTx" presStyleIdx="35" presStyleCnt="4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712EAE9-8070-4C62-A2D3-5A50582B2E68}" type="pres">
      <dgm:prSet presAssocID="{11E45C6F-0E79-4AE4-83FD-0BAD9A11AF5C}" presName="root" presStyleCnt="0">
        <dgm:presLayoutVars>
          <dgm:chMax/>
          <dgm:chPref/>
        </dgm:presLayoutVars>
      </dgm:prSet>
      <dgm:spPr/>
    </dgm:pt>
    <dgm:pt modelId="{F3750300-DFD8-4B82-9976-6CC21A0760A9}" type="pres">
      <dgm:prSet presAssocID="{11E45C6F-0E79-4AE4-83FD-0BAD9A11AF5C}" presName="rootComposite" presStyleCnt="0">
        <dgm:presLayoutVars/>
      </dgm:prSet>
      <dgm:spPr/>
    </dgm:pt>
    <dgm:pt modelId="{6AD66168-4DDB-47F9-85E7-F4A7DD4171C2}" type="pres">
      <dgm:prSet presAssocID="{11E45C6F-0E79-4AE4-83FD-0BAD9A11AF5C}" presName="ParentAccent" presStyleLbl="alignNode1" presStyleIdx="3" presStyleCnt="4"/>
      <dgm:spPr/>
    </dgm:pt>
    <dgm:pt modelId="{E89C3F07-5FD3-4223-866A-22D359E663DF}" type="pres">
      <dgm:prSet presAssocID="{11E45C6F-0E79-4AE4-83FD-0BAD9A11AF5C}" presName="ParentSmallAccent" presStyleLbl="fgAcc1" presStyleIdx="3" presStyleCnt="4"/>
      <dgm:spPr/>
    </dgm:pt>
    <dgm:pt modelId="{8D7526FE-FF7E-4471-9732-7883EB8B2580}" type="pres">
      <dgm:prSet presAssocID="{11E45C6F-0E79-4AE4-83FD-0BAD9A11AF5C}" presName="Parent" presStyleLbl="revTx" presStyleIdx="36" presStyleCnt="42" custScaleX="88897" custLinFactNeighborX="546" custLinFactNeighborY="1977">
        <dgm:presLayoutVars>
          <dgm:chMax/>
          <dgm:chPref val="4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494E0E0-6F07-4B12-8A2B-2194843D22DD}" type="pres">
      <dgm:prSet presAssocID="{11E45C6F-0E79-4AE4-83FD-0BAD9A11AF5C}" presName="childShape" presStyleCnt="0">
        <dgm:presLayoutVars>
          <dgm:chMax val="0"/>
          <dgm:chPref val="0"/>
        </dgm:presLayoutVars>
      </dgm:prSet>
      <dgm:spPr/>
    </dgm:pt>
    <dgm:pt modelId="{495D34AD-CD11-4D8C-8F52-FDE72AF5BEE1}" type="pres">
      <dgm:prSet presAssocID="{E6B52401-772C-4B7E-90DC-FCBCA8B44FCF}" presName="childComposite" presStyleCnt="0">
        <dgm:presLayoutVars>
          <dgm:chMax val="0"/>
          <dgm:chPref val="0"/>
        </dgm:presLayoutVars>
      </dgm:prSet>
      <dgm:spPr/>
    </dgm:pt>
    <dgm:pt modelId="{4324407F-C356-424F-B9C7-D66148504C84}" type="pres">
      <dgm:prSet presAssocID="{E6B52401-772C-4B7E-90DC-FCBCA8B44FCF}" presName="ChildAccent" presStyleLbl="solidFgAcc1" presStyleIdx="33" presStyleCnt="38"/>
      <dgm:spPr/>
    </dgm:pt>
    <dgm:pt modelId="{9BF3DC23-207D-41DD-89D3-474813493D43}" type="pres">
      <dgm:prSet presAssocID="{E6B52401-772C-4B7E-90DC-FCBCA8B44FCF}" presName="Child" presStyleLbl="revTx" presStyleIdx="37" presStyleCnt="4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D848E8B-6F03-46AF-B8C2-87BA68B77E33}" type="pres">
      <dgm:prSet presAssocID="{C58D0DAD-818C-4FB3-A739-BFB67936B310}" presName="childComposite" presStyleCnt="0">
        <dgm:presLayoutVars>
          <dgm:chMax val="0"/>
          <dgm:chPref val="0"/>
        </dgm:presLayoutVars>
      </dgm:prSet>
      <dgm:spPr/>
    </dgm:pt>
    <dgm:pt modelId="{7E44591A-0678-45A5-86AD-41BA52B88BB0}" type="pres">
      <dgm:prSet presAssocID="{C58D0DAD-818C-4FB3-A739-BFB67936B310}" presName="ChildAccent" presStyleLbl="solidFgAcc1" presStyleIdx="34" presStyleCnt="38"/>
      <dgm:spPr/>
    </dgm:pt>
    <dgm:pt modelId="{8EAC222A-DEEF-4A32-ABB8-98DFBD0C28BE}" type="pres">
      <dgm:prSet presAssocID="{C58D0DAD-818C-4FB3-A739-BFB67936B310}" presName="Child" presStyleLbl="revTx" presStyleIdx="38" presStyleCnt="4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9DD0EA4-6F42-4725-AC65-10806A7D9E28}" type="pres">
      <dgm:prSet presAssocID="{3E1E33E5-4D4E-4BB4-BB8A-E1E3E02D3A97}" presName="childComposite" presStyleCnt="0">
        <dgm:presLayoutVars>
          <dgm:chMax val="0"/>
          <dgm:chPref val="0"/>
        </dgm:presLayoutVars>
      </dgm:prSet>
      <dgm:spPr/>
    </dgm:pt>
    <dgm:pt modelId="{C925CC7C-E7C7-4C12-BA63-37852E96C61B}" type="pres">
      <dgm:prSet presAssocID="{3E1E33E5-4D4E-4BB4-BB8A-E1E3E02D3A97}" presName="ChildAccent" presStyleLbl="solidFgAcc1" presStyleIdx="35" presStyleCnt="38"/>
      <dgm:spPr/>
    </dgm:pt>
    <dgm:pt modelId="{DABB034A-2537-408D-A8B1-D13045BF9DA0}" type="pres">
      <dgm:prSet presAssocID="{3E1E33E5-4D4E-4BB4-BB8A-E1E3E02D3A97}" presName="Child" presStyleLbl="revTx" presStyleIdx="39" presStyleCnt="4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7EF9485-00EA-4C9D-B419-37FAF2B1A251}" type="pres">
      <dgm:prSet presAssocID="{CA9DAE33-F545-4C11-9A65-126B682DDDC2}" presName="childComposite" presStyleCnt="0">
        <dgm:presLayoutVars>
          <dgm:chMax val="0"/>
          <dgm:chPref val="0"/>
        </dgm:presLayoutVars>
      </dgm:prSet>
      <dgm:spPr/>
    </dgm:pt>
    <dgm:pt modelId="{9F0A8086-CF60-4A74-8656-E60D87FFE4E8}" type="pres">
      <dgm:prSet presAssocID="{CA9DAE33-F545-4C11-9A65-126B682DDDC2}" presName="ChildAccent" presStyleLbl="solidFgAcc1" presStyleIdx="36" presStyleCnt="38"/>
      <dgm:spPr/>
      <dgm:t>
        <a:bodyPr/>
        <a:lstStyle/>
        <a:p>
          <a:endParaRPr lang="ru-RU"/>
        </a:p>
      </dgm:t>
    </dgm:pt>
    <dgm:pt modelId="{A4098530-690A-41BA-BF7B-E1D6E7C625A3}" type="pres">
      <dgm:prSet presAssocID="{CA9DAE33-F545-4C11-9A65-126B682DDDC2}" presName="Child" presStyleLbl="revTx" presStyleIdx="40" presStyleCnt="4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5017CA7-2E6F-44C8-B55A-7AF0EE958439}" type="pres">
      <dgm:prSet presAssocID="{7AC510D5-C1B0-4120-A0AC-96B49F1F56C6}" presName="childComposite" presStyleCnt="0">
        <dgm:presLayoutVars>
          <dgm:chMax val="0"/>
          <dgm:chPref val="0"/>
        </dgm:presLayoutVars>
      </dgm:prSet>
      <dgm:spPr/>
    </dgm:pt>
    <dgm:pt modelId="{1848A1E5-A595-4027-9F70-E3329C40FAB7}" type="pres">
      <dgm:prSet presAssocID="{7AC510D5-C1B0-4120-A0AC-96B49F1F56C6}" presName="ChildAccent" presStyleLbl="solidFgAcc1" presStyleIdx="37" presStyleCnt="38"/>
      <dgm:spPr/>
    </dgm:pt>
    <dgm:pt modelId="{95575972-6587-44AC-AF8F-78BC85E1C231}" type="pres">
      <dgm:prSet presAssocID="{7AC510D5-C1B0-4120-A0AC-96B49F1F56C6}" presName="Child" presStyleLbl="revTx" presStyleIdx="41" presStyleCnt="4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7AF6345-F32C-4935-81F9-E1755095A305}" srcId="{7349D214-770C-43AF-BF1E-677903ACC5A2}" destId="{325E676D-604E-4BAF-8AB1-3A912D611A7A}" srcOrd="3" destOrd="0" parTransId="{ED1F7F8F-A067-49AC-808D-F4BB7B807848}" sibTransId="{DF23804B-BDA7-4DEC-BE15-64FD6CCAD18D}"/>
    <dgm:cxn modelId="{8A0F4E09-A540-4D66-A526-7C48850080EA}" srcId="{7C5CF4D9-D0DA-4823-A46B-B457FD67754D}" destId="{61EE079D-111B-4DA9-BD31-69E0B817C8F1}" srcOrd="5" destOrd="0" parTransId="{32FECE7E-902A-48F2-ADD1-3C610C8D2DC0}" sibTransId="{3CB958F8-1229-4A6E-9B38-070FABA713C0}"/>
    <dgm:cxn modelId="{E1952E18-9C91-4356-91DE-E044E79DE6A7}" srcId="{7C5CF4D9-D0DA-4823-A46B-B457FD67754D}" destId="{699B8681-B8FD-442F-B119-E9FBCD3204CC}" srcOrd="2" destOrd="0" parTransId="{727718D0-D1BA-4F9C-93B7-DB011E53EA51}" sibTransId="{90A81313-D272-4378-90B2-D810E0C4C990}"/>
    <dgm:cxn modelId="{93AAA64A-174A-4C3B-BC10-6523451E12D1}" srcId="{7C5CF4D9-D0DA-4823-A46B-B457FD67754D}" destId="{A6FEC5F0-F3BB-4168-8199-FEC060E4EEB0}" srcOrd="0" destOrd="0" parTransId="{1B0A5559-B442-48B2-89A5-46FF094A5F54}" sibTransId="{F17DA9AA-8D63-46D6-9735-F05BFC2724D8}"/>
    <dgm:cxn modelId="{CD6405CC-B7F4-4FE1-88D0-752CD1F6FE5B}" type="presOf" srcId="{7349D214-770C-43AF-BF1E-677903ACC5A2}" destId="{F939B745-2132-404A-9FF4-DBBF2E117F8B}" srcOrd="0" destOrd="0" presId="urn:microsoft.com/office/officeart/2008/layout/SquareAccentList"/>
    <dgm:cxn modelId="{593ACED5-EE56-4F5D-9406-BB76C75EAD93}" srcId="{7349D214-770C-43AF-BF1E-677903ACC5A2}" destId="{16A25B8A-2DDE-46ED-85F7-E923DC270F84}" srcOrd="5" destOrd="0" parTransId="{4B8D36E9-C0A6-40D1-A785-646265B68AE4}" sibTransId="{56730C9B-CDCB-47CC-AB54-8FA718996F23}"/>
    <dgm:cxn modelId="{69924ABE-35FB-445E-A500-13723BBA5393}" type="presOf" srcId="{C58D0DAD-818C-4FB3-A739-BFB67936B310}" destId="{8EAC222A-DEEF-4A32-ABB8-98DFBD0C28BE}" srcOrd="0" destOrd="0" presId="urn:microsoft.com/office/officeart/2008/layout/SquareAccentList"/>
    <dgm:cxn modelId="{182D16B3-06A4-457D-BD59-51CFB55D056B}" type="presOf" srcId="{C91A21B2-9B32-4BFA-9294-37BDD29DF804}" destId="{00425EAF-9036-4C5B-AEC2-EFB8D37336EB}" srcOrd="0" destOrd="0" presId="urn:microsoft.com/office/officeart/2008/layout/SquareAccentList"/>
    <dgm:cxn modelId="{686755D5-6081-4D14-9A3A-4194DC89C1C6}" type="presOf" srcId="{86FC9EDC-CC10-49ED-913C-D061AC1B098E}" destId="{BCC3B19A-634E-403F-8BA4-143EA4192A1B}" srcOrd="0" destOrd="0" presId="urn:microsoft.com/office/officeart/2008/layout/SquareAccentList"/>
    <dgm:cxn modelId="{2B0BBBDF-780E-410A-B2A7-7B6957500ED3}" srcId="{11E45C6F-0E79-4AE4-83FD-0BAD9A11AF5C}" destId="{E6B52401-772C-4B7E-90DC-FCBCA8B44FCF}" srcOrd="0" destOrd="0" parTransId="{0C2380F7-1C55-4CA3-8B80-813184D00F5B}" sibTransId="{91B53687-F871-418E-82DA-C5AA1AD555F1}"/>
    <dgm:cxn modelId="{55305769-E46D-49AF-A3FE-A0C9A37EECD1}" srcId="{7C5CF4D9-D0DA-4823-A46B-B457FD67754D}" destId="{604C3120-886D-4170-B4E3-21E52DF03369}" srcOrd="9" destOrd="0" parTransId="{B3B4D13C-BC7F-4C2F-97F0-331ABD5EA40B}" sibTransId="{6356838E-CBC6-4C0F-8037-230E393F1A89}"/>
    <dgm:cxn modelId="{7B9E844A-FC62-44CE-AE7F-CB72B780E648}" type="presOf" srcId="{D60DBE49-01FB-467D-A91B-BB26E5DB024E}" destId="{89D9DB25-EC47-4A70-9AC3-4B100C157FAD}" srcOrd="0" destOrd="0" presId="urn:microsoft.com/office/officeart/2008/layout/SquareAccentList"/>
    <dgm:cxn modelId="{CD34C7CD-02F2-4F64-BC91-48948F0FE740}" srcId="{7C5CF4D9-D0DA-4823-A46B-B457FD67754D}" destId="{107DAB12-7FDA-462D-9ABC-BE313FEDB4E8}" srcOrd="7" destOrd="0" parTransId="{C6CF3B2B-2EA9-4E35-9998-DB85DDD54FC9}" sibTransId="{51283442-EE2E-4918-B20D-7E281F1AC8F6}"/>
    <dgm:cxn modelId="{6D019FD1-EFC1-4401-8641-118BAE191B67}" srcId="{11E45C6F-0E79-4AE4-83FD-0BAD9A11AF5C}" destId="{7AC510D5-C1B0-4120-A0AC-96B49F1F56C6}" srcOrd="4" destOrd="0" parTransId="{685EB682-3CAC-4336-A9D6-7C06E7C17D4B}" sibTransId="{B963A54F-E0A5-4AE5-86D7-2106575E0563}"/>
    <dgm:cxn modelId="{9C55CDF1-D81E-4CA3-A589-B13EA16BC7FE}" srcId="{2182FF46-5602-481F-966E-AFE27C6F6B18}" destId="{11E45C6F-0E79-4AE4-83FD-0BAD9A11AF5C}" srcOrd="3" destOrd="0" parTransId="{325C46BD-9D8C-4534-8F00-DA8DA411FE9D}" sibTransId="{45158BAF-97B9-49C0-A977-8EC94284BA63}"/>
    <dgm:cxn modelId="{77F2A37D-7943-4BC3-890D-BA0E959A0253}" type="presOf" srcId="{727D3CB5-F95F-438A-989F-C52EBE450946}" destId="{F53B9908-ED21-410D-AB93-77C1A7827138}" srcOrd="0" destOrd="0" presId="urn:microsoft.com/office/officeart/2008/layout/SquareAccentList"/>
    <dgm:cxn modelId="{C8E60759-8DA7-4F35-BE4B-63B247228224}" srcId="{7349D214-770C-43AF-BF1E-677903ACC5A2}" destId="{272E5DE3-0849-45F6-A3D0-C40DACB058A2}" srcOrd="8" destOrd="0" parTransId="{99D0C476-2499-4DE1-B533-1225F083F03A}" sibTransId="{482E0D82-7D92-4072-AA42-E46303010613}"/>
    <dgm:cxn modelId="{EFB00612-1370-4568-9DD8-0E2939A032FB}" srcId="{11E45C6F-0E79-4AE4-83FD-0BAD9A11AF5C}" destId="{C58D0DAD-818C-4FB3-A739-BFB67936B310}" srcOrd="1" destOrd="0" parTransId="{E1D4D9BA-25E6-4801-9267-84FD1359BCB6}" sibTransId="{CE201BD3-0927-4C21-93DF-8C42BBA7B2F1}"/>
    <dgm:cxn modelId="{9802BA9F-6AAD-4ECD-A129-B1CAD51F7788}" srcId="{DB57B2CF-6BB5-4CD5-923D-73FA47F8AD44}" destId="{E0F94C16-98AE-4E86-96DC-40C1C552A797}" srcOrd="5" destOrd="0" parTransId="{CA0EB76B-9603-4CD0-8AD0-492866D3F39F}" sibTransId="{CBBABC19-70F8-4074-8EFD-DE8C0E0253CF}"/>
    <dgm:cxn modelId="{17958AED-277D-4AD0-B6E7-6EAD636A554F}" srcId="{7349D214-770C-43AF-BF1E-677903ACC5A2}" destId="{9CAFC726-B0DB-420C-AAC0-8DD11ADCFD66}" srcOrd="10" destOrd="0" parTransId="{BA8FF9BB-FF28-4F14-A082-F76179F3DA99}" sibTransId="{E96018FE-FF1A-4319-B506-BEF192BF9E89}"/>
    <dgm:cxn modelId="{A26BA098-829F-4922-AB3B-B5B943424A67}" type="presOf" srcId="{9CAFC726-B0DB-420C-AAC0-8DD11ADCFD66}" destId="{99930B20-77E2-4E2E-9C2F-4AF133F3BFB4}" srcOrd="0" destOrd="0" presId="urn:microsoft.com/office/officeart/2008/layout/SquareAccentList"/>
    <dgm:cxn modelId="{133B5C5D-4A54-46E0-A6BE-9BF62DED30E0}" srcId="{7349D214-770C-43AF-BF1E-677903ACC5A2}" destId="{57D50723-03B3-4747-8FB8-9BD61E83E208}" srcOrd="6" destOrd="0" parTransId="{08B28F66-D162-4AE2-8A6B-5DD383F58E80}" sibTransId="{98A0E609-F751-4CE9-82B1-BA2612E91183}"/>
    <dgm:cxn modelId="{B6E3B64B-3045-41D4-90C1-BC7C73DBACEE}" srcId="{DB57B2CF-6BB5-4CD5-923D-73FA47F8AD44}" destId="{86FC9EDC-CC10-49ED-913C-D061AC1B098E}" srcOrd="9" destOrd="0" parTransId="{F0E9C748-052D-457A-945C-1CD63BBF3DE6}" sibTransId="{4C812AD5-3048-4332-849C-00147A13A487}"/>
    <dgm:cxn modelId="{6D889A38-AD30-41BD-98C1-283C1208CA5E}" type="presOf" srcId="{3E6D9C7F-32D3-4ED2-83B7-C19ADA79A38E}" destId="{892899E1-6BEB-4B15-B366-55B14D2A1B31}" srcOrd="0" destOrd="0" presId="urn:microsoft.com/office/officeart/2008/layout/SquareAccentList"/>
    <dgm:cxn modelId="{FA582F95-D8EF-480A-A3E9-0EBAD942DAD8}" srcId="{7C5CF4D9-D0DA-4823-A46B-B457FD67754D}" destId="{B7C88FE2-C73C-4738-9B91-FF6F046D530B}" srcOrd="1" destOrd="0" parTransId="{A486F860-1C9E-46FC-97C1-6692720AA806}" sibTransId="{B1BEE658-AD30-4878-B67B-8735D9F83ACC}"/>
    <dgm:cxn modelId="{55B14486-EB0E-430D-B6A4-DA1884052B1C}" srcId="{7349D214-770C-43AF-BF1E-677903ACC5A2}" destId="{926D55AB-8174-4079-953A-FAD79B8A9DDA}" srcOrd="4" destOrd="0" parTransId="{67873487-7E6C-4F8A-8CB9-35D94374564F}" sibTransId="{F5F42AB9-76AA-4F74-8085-F142DE87755E}"/>
    <dgm:cxn modelId="{4243653F-F9CF-48EA-8B0E-E22CF64741B4}" type="presOf" srcId="{AAD0CF59-E99C-4C1D-8FAC-3EBF1C792274}" destId="{85388415-1994-4ACF-8D67-41919094BC0A}" srcOrd="0" destOrd="0" presId="urn:microsoft.com/office/officeart/2008/layout/SquareAccentList"/>
    <dgm:cxn modelId="{89C7E1DD-89B0-4862-8FDC-A9BFF482E786}" type="presOf" srcId="{57D50723-03B3-4747-8FB8-9BD61E83E208}" destId="{E5EE67A1-F685-49DA-987F-AC80091CE87C}" srcOrd="0" destOrd="0" presId="urn:microsoft.com/office/officeart/2008/layout/SquareAccentList"/>
    <dgm:cxn modelId="{D6D1DF8A-E610-4046-BB55-6F31F5BC1D4E}" type="presOf" srcId="{B7C88FE2-C73C-4738-9B91-FF6F046D530B}" destId="{8FA5FE9E-B6A2-4044-944A-CB16573ADDA0}" srcOrd="0" destOrd="0" presId="urn:microsoft.com/office/officeart/2008/layout/SquareAccentList"/>
    <dgm:cxn modelId="{B4FA95FB-AA85-4F40-B8A5-B6B73C2EDF90}" srcId="{11E45C6F-0E79-4AE4-83FD-0BAD9A11AF5C}" destId="{3E1E33E5-4D4E-4BB4-BB8A-E1E3E02D3A97}" srcOrd="2" destOrd="0" parTransId="{5C41EDF9-F535-4206-A406-F25760B4E564}" sibTransId="{A9598C9E-CA50-4854-A38C-C0DB44110B99}"/>
    <dgm:cxn modelId="{4328F2A1-6189-444E-BC29-FDBFFAFE5B19}" type="presOf" srcId="{F83A522C-ED7A-448B-9D47-163EAA30DD1B}" destId="{D82EC5AE-C375-4ECC-85E3-13393D55CF6B}" srcOrd="0" destOrd="0" presId="urn:microsoft.com/office/officeart/2008/layout/SquareAccentList"/>
    <dgm:cxn modelId="{E83B4563-060A-47CC-A2FE-D937AA062363}" type="presOf" srcId="{3E1E33E5-4D4E-4BB4-BB8A-E1E3E02D3A97}" destId="{DABB034A-2537-408D-A8B1-D13045BF9DA0}" srcOrd="0" destOrd="0" presId="urn:microsoft.com/office/officeart/2008/layout/SquareAccentList"/>
    <dgm:cxn modelId="{EEEAA2C8-9849-4431-915D-3CE3FE22165A}" type="presOf" srcId="{7AC510D5-C1B0-4120-A0AC-96B49F1F56C6}" destId="{95575972-6587-44AC-AF8F-78BC85E1C231}" srcOrd="0" destOrd="0" presId="urn:microsoft.com/office/officeart/2008/layout/SquareAccentList"/>
    <dgm:cxn modelId="{DB7811E3-BE9C-4B27-8471-6F9F3D3F892D}" srcId="{11E45C6F-0E79-4AE4-83FD-0BAD9A11AF5C}" destId="{CA9DAE33-F545-4C11-9A65-126B682DDDC2}" srcOrd="3" destOrd="0" parTransId="{F430E017-08D6-47EB-957D-897B419F77D1}" sibTransId="{A23477D9-41E4-4811-818F-AF59BA715C9F}"/>
    <dgm:cxn modelId="{9CC8DE93-52C4-480C-8A68-47A47B873266}" type="presOf" srcId="{272E5DE3-0849-45F6-A3D0-C40DACB058A2}" destId="{514F1CE4-8153-4899-87B1-20EF59A564B6}" srcOrd="0" destOrd="0" presId="urn:microsoft.com/office/officeart/2008/layout/SquareAccentList"/>
    <dgm:cxn modelId="{4C1606CA-6E59-45EB-8D82-EF98EF516DB5}" type="presOf" srcId="{646BD89D-3200-4735-8DBE-FCB9859EB40C}" destId="{0F212524-20A0-4604-89E3-FC7E8FE5433E}" srcOrd="0" destOrd="0" presId="urn:microsoft.com/office/officeart/2008/layout/SquareAccentList"/>
    <dgm:cxn modelId="{F6AFE7DF-EC57-4F74-AB41-2D75A5CF5C9F}" srcId="{7349D214-770C-43AF-BF1E-677903ACC5A2}" destId="{F83A522C-ED7A-448B-9D47-163EAA30DD1B}" srcOrd="2" destOrd="0" parTransId="{2F4C78D4-160D-4451-AFDD-F216710561E7}" sibTransId="{0055F64F-E30D-4DAE-9BA0-A59617A6EDC0}"/>
    <dgm:cxn modelId="{51E109DF-3543-490B-9043-BC2E4603AD78}" srcId="{7C5CF4D9-D0DA-4823-A46B-B457FD67754D}" destId="{87616AE2-2D58-43F6-800A-167EFA517B7A}" srcOrd="6" destOrd="0" parTransId="{DB3F6BF0-B096-4321-9DAF-A5EC10348EE3}" sibTransId="{EBFAD42E-7EC2-4D91-8CF6-952785C9E0F4}"/>
    <dgm:cxn modelId="{B0707913-92F9-484F-B1D9-83AED8A73C59}" srcId="{2182FF46-5602-481F-966E-AFE27C6F6B18}" destId="{DB57B2CF-6BB5-4CD5-923D-73FA47F8AD44}" srcOrd="1" destOrd="0" parTransId="{63D05902-1FC1-4459-9F8C-05FC2E6916BD}" sibTransId="{7428990B-F300-4B94-B906-F7BE0DFC1FD5}"/>
    <dgm:cxn modelId="{88EE11F7-EAAB-4478-8149-C017DF6D625E}" srcId="{DB57B2CF-6BB5-4CD5-923D-73FA47F8AD44}" destId="{9D539EEA-BBA2-4C2D-A591-22C37AF39385}" srcOrd="7" destOrd="0" parTransId="{39DF8515-C179-445A-8B93-FF1835623744}" sibTransId="{0C0B489B-5B6E-4D35-81D2-C3B93BC33C00}"/>
    <dgm:cxn modelId="{E037CD45-2137-4F49-AC14-88084B9D891F}" srcId="{DB57B2CF-6BB5-4CD5-923D-73FA47F8AD44}" destId="{0F8750FB-1ACA-4B07-94CF-326CA0283C03}" srcOrd="0" destOrd="0" parTransId="{A8AAF80F-9C92-401A-B7C8-A2DDBF86A23A}" sibTransId="{5B3A8DEE-8C4D-4C0A-A745-48C3987CF829}"/>
    <dgm:cxn modelId="{EA915D06-EB8E-49FD-B774-68AB4E8A0684}" srcId="{7349D214-770C-43AF-BF1E-677903ACC5A2}" destId="{D020FD2F-FB3F-448A-96E4-E43F4D9C958E}" srcOrd="1" destOrd="0" parTransId="{5354F729-17B3-40F4-B224-396F12D6354D}" sibTransId="{4C62FB4B-0CC7-43F1-A689-BB72907F98DD}"/>
    <dgm:cxn modelId="{466AB95E-4C62-4316-BBED-4BE7FD50C88C}" srcId="{DB57B2CF-6BB5-4CD5-923D-73FA47F8AD44}" destId="{3BEE0509-263E-4445-9D2E-F03CAB2C5CD2}" srcOrd="6" destOrd="0" parTransId="{484D058D-3D5E-49AB-B0B2-222DF2F3D6CD}" sibTransId="{047905FD-F0D6-4900-AFE0-4235C496F95E}"/>
    <dgm:cxn modelId="{0402B626-E1F8-4A37-BB7B-FC47351AD387}" type="presOf" srcId="{E6B52401-772C-4B7E-90DC-FCBCA8B44FCF}" destId="{9BF3DC23-207D-41DD-89D3-474813493D43}" srcOrd="0" destOrd="0" presId="urn:microsoft.com/office/officeart/2008/layout/SquareAccentList"/>
    <dgm:cxn modelId="{3774F07C-E12F-4054-9013-FF071DACA42C}" srcId="{7C5CF4D9-D0DA-4823-A46B-B457FD67754D}" destId="{19898FAE-598A-4102-9E53-ED1BC5B86C0B}" srcOrd="10" destOrd="0" parTransId="{0B1356E5-26F0-4CDC-9A68-193E479D17A0}" sibTransId="{EFE372E1-3710-475A-B7E8-214C86E4704F}"/>
    <dgm:cxn modelId="{E9AFE0A8-6E11-4198-9BD3-DE7A03BA2765}" type="presOf" srcId="{926D55AB-8174-4079-953A-FAD79B8A9DDA}" destId="{B2AE49A5-A66D-4EB2-BC96-15C5DA282CBA}" srcOrd="0" destOrd="0" presId="urn:microsoft.com/office/officeart/2008/layout/SquareAccentList"/>
    <dgm:cxn modelId="{A7507004-64AA-4E9D-A5D3-F947E6F79472}" srcId="{DB57B2CF-6BB5-4CD5-923D-73FA47F8AD44}" destId="{AAD0CF59-E99C-4C1D-8FAC-3EBF1C792274}" srcOrd="3" destOrd="0" parTransId="{9E1DD76B-8E5E-4F9B-AD88-4D3070CAFCA0}" sibTransId="{B735C8AE-FF81-46CC-BCA0-36407C8EE9B3}"/>
    <dgm:cxn modelId="{8CA04242-B308-49BC-91E6-3BA178A19756}" srcId="{DB57B2CF-6BB5-4CD5-923D-73FA47F8AD44}" destId="{646BD89D-3200-4735-8DBE-FCB9859EB40C}" srcOrd="4" destOrd="0" parTransId="{6356DEED-6562-415C-8200-E9E013E87E78}" sibTransId="{D61D7F94-446B-4E24-B05F-3F0FA30ACEB4}"/>
    <dgm:cxn modelId="{4E52C6A9-76B8-4968-9664-5AC3036A4718}" type="presOf" srcId="{7C5CF4D9-D0DA-4823-A46B-B457FD67754D}" destId="{E6D64AF8-46D9-4140-94F9-3AAB2AEA1D83}" srcOrd="0" destOrd="0" presId="urn:microsoft.com/office/officeart/2008/layout/SquareAccentList"/>
    <dgm:cxn modelId="{1ED09D06-8510-413D-B4BC-9F77DCE9EBF6}" type="presOf" srcId="{A6FEC5F0-F3BB-4168-8199-FEC060E4EEB0}" destId="{95DF3C41-652C-4C37-9652-3604E8CC42AE}" srcOrd="0" destOrd="0" presId="urn:microsoft.com/office/officeart/2008/layout/SquareAccentList"/>
    <dgm:cxn modelId="{35920786-B647-4680-87F5-8382DCAE067F}" type="presOf" srcId="{CA9DAE33-F545-4C11-9A65-126B682DDDC2}" destId="{A4098530-690A-41BA-BF7B-E1D6E7C625A3}" srcOrd="0" destOrd="0" presId="urn:microsoft.com/office/officeart/2008/layout/SquareAccentList"/>
    <dgm:cxn modelId="{99A2C1B0-6731-4ACB-90B4-572093037AAC}" type="presOf" srcId="{3BEE0509-263E-4445-9D2E-F03CAB2C5CD2}" destId="{FE2BF61F-1A55-4C4E-B9BF-E8E63BBCA45F}" srcOrd="0" destOrd="0" presId="urn:microsoft.com/office/officeart/2008/layout/SquareAccentList"/>
    <dgm:cxn modelId="{0AAA8EEA-0AA3-4163-8B11-E52F1DA185D4}" type="presOf" srcId="{61EE079D-111B-4DA9-BD31-69E0B817C8F1}" destId="{C49D7279-5DC1-4884-A601-544DD88D1B4A}" srcOrd="0" destOrd="0" presId="urn:microsoft.com/office/officeart/2008/layout/SquareAccentList"/>
    <dgm:cxn modelId="{9AE9B06B-3E82-4755-9591-0227B56FB305}" type="presOf" srcId="{2182FF46-5602-481F-966E-AFE27C6F6B18}" destId="{20C08508-D28A-4E44-9C24-4DCDAF2FEED3}" srcOrd="0" destOrd="0" presId="urn:microsoft.com/office/officeart/2008/layout/SquareAccentList"/>
    <dgm:cxn modelId="{8A4A48EB-3CA2-4C15-8E5F-39DB1F3CA585}" type="presOf" srcId="{B570877B-8B09-48A0-9356-FA22195604D6}" destId="{3CA9A6D2-3E7D-443C-8123-2838EC050E9F}" srcOrd="0" destOrd="0" presId="urn:microsoft.com/office/officeart/2008/layout/SquareAccentList"/>
    <dgm:cxn modelId="{368C783E-AE53-4009-B966-D28598875412}" type="presOf" srcId="{16A25B8A-2DDE-46ED-85F7-E923DC270F84}" destId="{AEB3D623-F9DF-4425-BAC7-02436ABE5FF9}" srcOrd="0" destOrd="0" presId="urn:microsoft.com/office/officeart/2008/layout/SquareAccentList"/>
    <dgm:cxn modelId="{6FA653F3-B709-44B8-BA9B-D9B317F755D7}" type="presOf" srcId="{E0F94C16-98AE-4E86-96DC-40C1C552A797}" destId="{A49B0E52-645E-4D50-AD66-F4F64074696A}" srcOrd="0" destOrd="0" presId="urn:microsoft.com/office/officeart/2008/layout/SquareAccentList"/>
    <dgm:cxn modelId="{F9852610-FDE9-42AA-AD4F-9E059D606540}" srcId="{7C5CF4D9-D0DA-4823-A46B-B457FD67754D}" destId="{B570877B-8B09-48A0-9356-FA22195604D6}" srcOrd="3" destOrd="0" parTransId="{08C7AC6D-F956-44C6-923B-57315B52AB45}" sibTransId="{C59633DD-812C-4137-BE5D-2682EAC85417}"/>
    <dgm:cxn modelId="{4FF89A1F-54E1-424F-A8A2-723D951C9BC9}" srcId="{DB57B2CF-6BB5-4CD5-923D-73FA47F8AD44}" destId="{A23E3669-DB89-44AA-8F7C-D73FA8792654}" srcOrd="1" destOrd="0" parTransId="{627246C6-251B-4458-AA51-24C4CFC121A6}" sibTransId="{F851F2AB-E931-4058-A41A-5D5AD8E522FE}"/>
    <dgm:cxn modelId="{AC3E4509-37CE-468F-941E-545436E631BB}" srcId="{7C5CF4D9-D0DA-4823-A46B-B457FD67754D}" destId="{52A8F549-8D8A-4007-9870-B2E291985D36}" srcOrd="8" destOrd="0" parTransId="{C74C343C-2B81-4169-B921-E7024A4AE626}" sibTransId="{C2E0224E-593A-4688-AFED-C1F292CE0488}"/>
    <dgm:cxn modelId="{D208F05A-FF6C-460E-B0DB-561D9D3957BE}" type="presOf" srcId="{1090FA54-950F-4984-BEEB-6C0C893C94F5}" destId="{8C8574A8-BEF7-4665-A2B5-5AFA28C2424A}" srcOrd="0" destOrd="0" presId="urn:microsoft.com/office/officeart/2008/layout/SquareAccentList"/>
    <dgm:cxn modelId="{B9C04392-D4CD-40FB-8105-67F8C60DB16B}" srcId="{DB57B2CF-6BB5-4CD5-923D-73FA47F8AD44}" destId="{8B6C8003-4AF2-4C49-81F0-C4E4414BF208}" srcOrd="2" destOrd="0" parTransId="{3FC644E3-65E2-4DEA-9C01-DF6343B7D791}" sibTransId="{852ACD98-86CD-4C00-B67B-6E9DD3460E41}"/>
    <dgm:cxn modelId="{4964CD04-D6CE-4400-8B0D-50C2C1CEBDDE}" type="presOf" srcId="{D020FD2F-FB3F-448A-96E4-E43F4D9C958E}" destId="{79856BDA-E8B9-46D5-91B9-C13CAB9C5B06}" srcOrd="0" destOrd="0" presId="urn:microsoft.com/office/officeart/2008/layout/SquareAccentList"/>
    <dgm:cxn modelId="{2C055321-51A3-4763-B4C7-652699B3FE45}" type="presOf" srcId="{604C3120-886D-4170-B4E3-21E52DF03369}" destId="{727E8CF7-80EA-4BB2-901C-5CB130C1B3A5}" srcOrd="0" destOrd="0" presId="urn:microsoft.com/office/officeart/2008/layout/SquareAccentList"/>
    <dgm:cxn modelId="{CA9B040F-DA25-4DFC-B195-8ECD49374205}" type="presOf" srcId="{325E676D-604E-4BAF-8AB1-3A912D611A7A}" destId="{2CA72036-1A57-4D4F-B2B5-EB504B5EEBBF}" srcOrd="0" destOrd="0" presId="urn:microsoft.com/office/officeart/2008/layout/SquareAccentList"/>
    <dgm:cxn modelId="{9814F7F3-6834-44BA-A11C-F422BEAA87E6}" type="presOf" srcId="{8B6C8003-4AF2-4C49-81F0-C4E4414BF208}" destId="{CFC2E4BB-B2CD-4127-BEDB-68E395DD7CC8}" srcOrd="0" destOrd="0" presId="urn:microsoft.com/office/officeart/2008/layout/SquareAccentList"/>
    <dgm:cxn modelId="{441ECDD9-CA75-4EBF-9C5A-7812D4319CBE}" type="presOf" srcId="{0F8750FB-1ACA-4B07-94CF-326CA0283C03}" destId="{24F67B2C-1624-4CC8-95C4-D8C4A356F530}" srcOrd="0" destOrd="0" presId="urn:microsoft.com/office/officeart/2008/layout/SquareAccentList"/>
    <dgm:cxn modelId="{675E6EF0-580F-4BC3-984D-9B830C5E3027}" srcId="{7C5CF4D9-D0DA-4823-A46B-B457FD67754D}" destId="{3E6D9C7F-32D3-4ED2-83B7-C19ADA79A38E}" srcOrd="4" destOrd="0" parTransId="{E7146638-DFE8-453D-8136-4E5790617C3D}" sibTransId="{8E1B2914-4571-4D5D-9F53-D1957F47F672}"/>
    <dgm:cxn modelId="{1B20314F-33EE-4EBA-8A69-44216D7A663C}" type="presOf" srcId="{DB57B2CF-6BB5-4CD5-923D-73FA47F8AD44}" destId="{19140B74-B976-4D37-9694-47399112BB02}" srcOrd="0" destOrd="0" presId="urn:microsoft.com/office/officeart/2008/layout/SquareAccentList"/>
    <dgm:cxn modelId="{F8E66132-C964-4226-8311-B234B5E295C7}" type="presOf" srcId="{11E45C6F-0E79-4AE4-83FD-0BAD9A11AF5C}" destId="{8D7526FE-FF7E-4471-9732-7883EB8B2580}" srcOrd="0" destOrd="0" presId="urn:microsoft.com/office/officeart/2008/layout/SquareAccentList"/>
    <dgm:cxn modelId="{A9F921BF-86BE-429C-BD82-988B2E5DEBEF}" type="presOf" srcId="{A23E3669-DB89-44AA-8F7C-D73FA8792654}" destId="{0C1582FE-29C0-41A5-8F4B-3E4053FF5BFF}" srcOrd="0" destOrd="0" presId="urn:microsoft.com/office/officeart/2008/layout/SquareAccentList"/>
    <dgm:cxn modelId="{E3FC9F4A-883D-4F68-A068-5F6C7F0AF387}" type="presOf" srcId="{19898FAE-598A-4102-9E53-ED1BC5B86C0B}" destId="{F46931CF-4150-49B6-8F85-7E06E4087039}" srcOrd="0" destOrd="0" presId="urn:microsoft.com/office/officeart/2008/layout/SquareAccentList"/>
    <dgm:cxn modelId="{5DBB7ECF-A9FB-4DFD-91A7-3D987F3FC3DA}" srcId="{2182FF46-5602-481F-966E-AFE27C6F6B18}" destId="{7C5CF4D9-D0DA-4823-A46B-B457FD67754D}" srcOrd="2" destOrd="0" parTransId="{63FF3C35-30F6-4C02-8232-B5C0E349AB07}" sibTransId="{812B7403-86C7-49DA-98FD-D2AED0F2C3EE}"/>
    <dgm:cxn modelId="{E74CBB75-5063-440D-8C5B-5FF6BABF77A5}" type="presOf" srcId="{699B8681-B8FD-442F-B119-E9FBCD3204CC}" destId="{439AFC4C-1AE7-4CB5-A84C-B2B1A6DDD474}" srcOrd="0" destOrd="0" presId="urn:microsoft.com/office/officeart/2008/layout/SquareAccentList"/>
    <dgm:cxn modelId="{9843D767-366C-47D0-BF2A-E228F73C20B6}" srcId="{7349D214-770C-43AF-BF1E-677903ACC5A2}" destId="{6527E0EC-EF1D-4524-B212-079486C80C26}" srcOrd="9" destOrd="0" parTransId="{746D7E06-26C5-433E-94AD-648AC1446816}" sibTransId="{7229C7D2-60D8-4DB3-8024-9F80F45D2F19}"/>
    <dgm:cxn modelId="{E73557C5-3763-4280-8730-86518CFEBC61}" srcId="{DB57B2CF-6BB5-4CD5-923D-73FA47F8AD44}" destId="{D60DBE49-01FB-467D-A91B-BB26E5DB024E}" srcOrd="8" destOrd="0" parTransId="{13565912-7CD3-4710-A954-E0602309C5E1}" sibTransId="{C94AFB89-3484-42FF-8466-BB2F84BDB3AF}"/>
    <dgm:cxn modelId="{B9FBB70F-88F7-4BBA-A791-EF16E32B9BEC}" type="presOf" srcId="{6527E0EC-EF1D-4524-B212-079486C80C26}" destId="{752342EF-AFAD-4391-A654-F930A8106319}" srcOrd="0" destOrd="0" presId="urn:microsoft.com/office/officeart/2008/layout/SquareAccentList"/>
    <dgm:cxn modelId="{3C05B4E6-4489-49CE-9AF3-AE74C9B84AB7}" srcId="{7349D214-770C-43AF-BF1E-677903ACC5A2}" destId="{C91A21B2-9B32-4BFA-9294-37BDD29DF804}" srcOrd="7" destOrd="0" parTransId="{C6E6C7D1-C14B-4AA5-82EB-A8CBDB6E080D}" sibTransId="{659D683A-9F31-4C76-A8D6-C50F15ECAE96}"/>
    <dgm:cxn modelId="{90AF04BF-23BD-4DFA-A39C-F18EC44CC40D}" srcId="{7349D214-770C-43AF-BF1E-677903ACC5A2}" destId="{727D3CB5-F95F-438A-989F-C52EBE450946}" srcOrd="0" destOrd="0" parTransId="{591E144D-27D9-4D2D-925D-88B372C99886}" sibTransId="{86CEC160-4EA5-4823-824C-87F3AEA6FDDC}"/>
    <dgm:cxn modelId="{B4CBD559-7236-4E7F-AFCA-07FF2CC8C150}" type="presOf" srcId="{52A8F549-8D8A-4007-9870-B2E291985D36}" destId="{65A97BC0-F2DE-41F0-AEA5-C4F2E1570553}" srcOrd="0" destOrd="0" presId="urn:microsoft.com/office/officeart/2008/layout/SquareAccentList"/>
    <dgm:cxn modelId="{401445BE-1F11-49F8-A74A-0E0771561751}" type="presOf" srcId="{107DAB12-7FDA-462D-9ABC-BE313FEDB4E8}" destId="{26691FB6-7A7A-422C-9C7D-23590FAD86DF}" srcOrd="0" destOrd="0" presId="urn:microsoft.com/office/officeart/2008/layout/SquareAccentList"/>
    <dgm:cxn modelId="{00B00D04-5A29-4C81-98D2-AF7C24D0F4D9}" type="presOf" srcId="{9D539EEA-BBA2-4C2D-A591-22C37AF39385}" destId="{ADC5F834-7572-47BB-9EAE-5CF71BAF0509}" srcOrd="0" destOrd="0" presId="urn:microsoft.com/office/officeart/2008/layout/SquareAccentList"/>
    <dgm:cxn modelId="{42410FB1-4807-4449-8FC4-37FE3B6EB093}" srcId="{DB57B2CF-6BB5-4CD5-923D-73FA47F8AD44}" destId="{1090FA54-950F-4984-BEEB-6C0C893C94F5}" srcOrd="10" destOrd="0" parTransId="{9C769B37-FBA4-44FD-87A9-A7F4AEB8AE26}" sibTransId="{79056689-8503-4404-8475-F4255FD96406}"/>
    <dgm:cxn modelId="{4C66E471-BB55-4C80-B1DE-8ADF390CA8ED}" srcId="{2182FF46-5602-481F-966E-AFE27C6F6B18}" destId="{7349D214-770C-43AF-BF1E-677903ACC5A2}" srcOrd="0" destOrd="0" parTransId="{D0B167E4-6EDB-45BF-B27A-E6052722BE7E}" sibTransId="{B05CCEF4-9801-4A5F-AD98-BD8058D0E011}"/>
    <dgm:cxn modelId="{303F92D9-5B9D-410B-A9FA-0EDBDA189263}" type="presOf" srcId="{87616AE2-2D58-43F6-800A-167EFA517B7A}" destId="{E3816CFE-D746-4226-BCD1-CD8F50C34E3B}" srcOrd="0" destOrd="0" presId="urn:microsoft.com/office/officeart/2008/layout/SquareAccentList"/>
    <dgm:cxn modelId="{49610275-4BD2-4E3C-AE49-D5EB335763F8}" type="presParOf" srcId="{20C08508-D28A-4E44-9C24-4DCDAF2FEED3}" destId="{C6D541E6-2273-40AB-92D7-209CEF0F5090}" srcOrd="0" destOrd="0" presId="urn:microsoft.com/office/officeart/2008/layout/SquareAccentList"/>
    <dgm:cxn modelId="{A4DD0A0B-D165-4F26-AF7D-07D34DC37C75}" type="presParOf" srcId="{C6D541E6-2273-40AB-92D7-209CEF0F5090}" destId="{CA20585C-38E1-4F57-9DCF-A92A851B51CC}" srcOrd="0" destOrd="0" presId="urn:microsoft.com/office/officeart/2008/layout/SquareAccentList"/>
    <dgm:cxn modelId="{352E87B0-DCF2-4C4A-A356-73A95794E595}" type="presParOf" srcId="{CA20585C-38E1-4F57-9DCF-A92A851B51CC}" destId="{921B30D7-9BD1-4B21-A973-57C6B8CBFE52}" srcOrd="0" destOrd="0" presId="urn:microsoft.com/office/officeart/2008/layout/SquareAccentList"/>
    <dgm:cxn modelId="{3986AFB3-2623-491E-8A18-419E1FAAAA9B}" type="presParOf" srcId="{CA20585C-38E1-4F57-9DCF-A92A851B51CC}" destId="{D3A9B286-8252-4675-8823-A15994FFBF7A}" srcOrd="1" destOrd="0" presId="urn:microsoft.com/office/officeart/2008/layout/SquareAccentList"/>
    <dgm:cxn modelId="{D507F0E4-21B3-40E5-9873-4797602DB8B8}" type="presParOf" srcId="{CA20585C-38E1-4F57-9DCF-A92A851B51CC}" destId="{F939B745-2132-404A-9FF4-DBBF2E117F8B}" srcOrd="2" destOrd="0" presId="urn:microsoft.com/office/officeart/2008/layout/SquareAccentList"/>
    <dgm:cxn modelId="{5EDCFBE8-992C-417F-8E12-CCB1D3C53858}" type="presParOf" srcId="{C6D541E6-2273-40AB-92D7-209CEF0F5090}" destId="{E9847827-C188-41C8-B58B-B5AB6D198341}" srcOrd="1" destOrd="0" presId="urn:microsoft.com/office/officeart/2008/layout/SquareAccentList"/>
    <dgm:cxn modelId="{C7907981-2099-4B24-B26D-D678BEEDE23E}" type="presParOf" srcId="{E9847827-C188-41C8-B58B-B5AB6D198341}" destId="{0777A544-0DFB-4D8F-998C-89B9DCDA9D76}" srcOrd="0" destOrd="0" presId="urn:microsoft.com/office/officeart/2008/layout/SquareAccentList"/>
    <dgm:cxn modelId="{004E8CF8-1016-41A8-8C4B-A60D386600C3}" type="presParOf" srcId="{0777A544-0DFB-4D8F-998C-89B9DCDA9D76}" destId="{B610D538-D3FB-4A45-81FD-522822714569}" srcOrd="0" destOrd="0" presId="urn:microsoft.com/office/officeart/2008/layout/SquareAccentList"/>
    <dgm:cxn modelId="{8941582E-E24A-4646-A3CD-748E829BDE88}" type="presParOf" srcId="{0777A544-0DFB-4D8F-998C-89B9DCDA9D76}" destId="{F53B9908-ED21-410D-AB93-77C1A7827138}" srcOrd="1" destOrd="0" presId="urn:microsoft.com/office/officeart/2008/layout/SquareAccentList"/>
    <dgm:cxn modelId="{A5CE4B6A-703D-4D78-831C-BE068E47DEBF}" type="presParOf" srcId="{E9847827-C188-41C8-B58B-B5AB6D198341}" destId="{148C68A6-7401-4489-9BEB-AF4150EBC7ED}" srcOrd="1" destOrd="0" presId="urn:microsoft.com/office/officeart/2008/layout/SquareAccentList"/>
    <dgm:cxn modelId="{54950D8E-652B-4C8F-94B6-F9D4D5567C97}" type="presParOf" srcId="{148C68A6-7401-4489-9BEB-AF4150EBC7ED}" destId="{7F7DDA37-1AEC-49D7-A821-0EAB5FAD4A06}" srcOrd="0" destOrd="0" presId="urn:microsoft.com/office/officeart/2008/layout/SquareAccentList"/>
    <dgm:cxn modelId="{45A021C8-3C8E-421D-BA66-201D5BB7058A}" type="presParOf" srcId="{148C68A6-7401-4489-9BEB-AF4150EBC7ED}" destId="{79856BDA-E8B9-46D5-91B9-C13CAB9C5B06}" srcOrd="1" destOrd="0" presId="urn:microsoft.com/office/officeart/2008/layout/SquareAccentList"/>
    <dgm:cxn modelId="{AB038398-04D2-4B05-893F-2716979DFEA0}" type="presParOf" srcId="{E9847827-C188-41C8-B58B-B5AB6D198341}" destId="{9A798C06-3E59-4074-8DDE-67B8DC515BFD}" srcOrd="2" destOrd="0" presId="urn:microsoft.com/office/officeart/2008/layout/SquareAccentList"/>
    <dgm:cxn modelId="{363B4177-673F-4FC6-8548-6028F5525F81}" type="presParOf" srcId="{9A798C06-3E59-4074-8DDE-67B8DC515BFD}" destId="{421E4BBD-A16D-4E2A-B351-FDB6F341FDE7}" srcOrd="0" destOrd="0" presId="urn:microsoft.com/office/officeart/2008/layout/SquareAccentList"/>
    <dgm:cxn modelId="{AF01AC6E-4A20-4C1B-9B2A-EF9182035857}" type="presParOf" srcId="{9A798C06-3E59-4074-8DDE-67B8DC515BFD}" destId="{D82EC5AE-C375-4ECC-85E3-13393D55CF6B}" srcOrd="1" destOrd="0" presId="urn:microsoft.com/office/officeart/2008/layout/SquareAccentList"/>
    <dgm:cxn modelId="{64D22C2F-0194-43D2-B709-AD2578A9654F}" type="presParOf" srcId="{E9847827-C188-41C8-B58B-B5AB6D198341}" destId="{B16F28D5-5D84-42D3-9B70-01E1F967A8E4}" srcOrd="3" destOrd="0" presId="urn:microsoft.com/office/officeart/2008/layout/SquareAccentList"/>
    <dgm:cxn modelId="{F4E7A7F0-12EB-4529-8DA5-D0A671131185}" type="presParOf" srcId="{B16F28D5-5D84-42D3-9B70-01E1F967A8E4}" destId="{F77E2C92-1480-47E0-9037-A82CA164B17F}" srcOrd="0" destOrd="0" presId="urn:microsoft.com/office/officeart/2008/layout/SquareAccentList"/>
    <dgm:cxn modelId="{359BD40D-72B3-4B36-8613-1532E0A4C2B7}" type="presParOf" srcId="{B16F28D5-5D84-42D3-9B70-01E1F967A8E4}" destId="{2CA72036-1A57-4D4F-B2B5-EB504B5EEBBF}" srcOrd="1" destOrd="0" presId="urn:microsoft.com/office/officeart/2008/layout/SquareAccentList"/>
    <dgm:cxn modelId="{D7455A77-0924-4220-BE57-5DBCFA892BD7}" type="presParOf" srcId="{E9847827-C188-41C8-B58B-B5AB6D198341}" destId="{C20951E3-25F6-421B-B067-A62565A47F06}" srcOrd="4" destOrd="0" presId="urn:microsoft.com/office/officeart/2008/layout/SquareAccentList"/>
    <dgm:cxn modelId="{DEBB4204-DA97-42C0-B392-CF87E7EC0D3E}" type="presParOf" srcId="{C20951E3-25F6-421B-B067-A62565A47F06}" destId="{D8EF8DC5-9195-4B17-9CAC-6D354B628C0F}" srcOrd="0" destOrd="0" presId="urn:microsoft.com/office/officeart/2008/layout/SquareAccentList"/>
    <dgm:cxn modelId="{CA01C61F-A51A-4D35-A88C-C6E9463A80BD}" type="presParOf" srcId="{C20951E3-25F6-421B-B067-A62565A47F06}" destId="{B2AE49A5-A66D-4EB2-BC96-15C5DA282CBA}" srcOrd="1" destOrd="0" presId="urn:microsoft.com/office/officeart/2008/layout/SquareAccentList"/>
    <dgm:cxn modelId="{74995983-ED74-429A-B1CF-DDC9478C5F3D}" type="presParOf" srcId="{E9847827-C188-41C8-B58B-B5AB6D198341}" destId="{2FD7C1C5-8E1A-43F5-979E-B005609C5339}" srcOrd="5" destOrd="0" presId="urn:microsoft.com/office/officeart/2008/layout/SquareAccentList"/>
    <dgm:cxn modelId="{DE33356C-A2E8-4836-A0D6-9A55F28B8DB4}" type="presParOf" srcId="{2FD7C1C5-8E1A-43F5-979E-B005609C5339}" destId="{1481F2AB-7D63-484A-B93F-B8B31CDAC34C}" srcOrd="0" destOrd="0" presId="urn:microsoft.com/office/officeart/2008/layout/SquareAccentList"/>
    <dgm:cxn modelId="{C6AAE9F4-6048-4C10-BDF9-B5DB33997EDE}" type="presParOf" srcId="{2FD7C1C5-8E1A-43F5-979E-B005609C5339}" destId="{AEB3D623-F9DF-4425-BAC7-02436ABE5FF9}" srcOrd="1" destOrd="0" presId="urn:microsoft.com/office/officeart/2008/layout/SquareAccentList"/>
    <dgm:cxn modelId="{25AA4C8B-FBC1-44E1-BA41-8E86F46893B3}" type="presParOf" srcId="{E9847827-C188-41C8-B58B-B5AB6D198341}" destId="{BE3B6FD8-F717-476B-892D-3938B9D6EA32}" srcOrd="6" destOrd="0" presId="urn:microsoft.com/office/officeart/2008/layout/SquareAccentList"/>
    <dgm:cxn modelId="{5FFFC1C9-D553-4545-81A5-3E715321E863}" type="presParOf" srcId="{BE3B6FD8-F717-476B-892D-3938B9D6EA32}" destId="{F5BA7567-F2CE-4635-93BF-29D65690F966}" srcOrd="0" destOrd="0" presId="urn:microsoft.com/office/officeart/2008/layout/SquareAccentList"/>
    <dgm:cxn modelId="{FF9094FC-47D6-47FD-B66D-D13471E7C9FD}" type="presParOf" srcId="{BE3B6FD8-F717-476B-892D-3938B9D6EA32}" destId="{E5EE67A1-F685-49DA-987F-AC80091CE87C}" srcOrd="1" destOrd="0" presId="urn:microsoft.com/office/officeart/2008/layout/SquareAccentList"/>
    <dgm:cxn modelId="{0FE265F4-5734-4761-9E3A-3CF05B293573}" type="presParOf" srcId="{E9847827-C188-41C8-B58B-B5AB6D198341}" destId="{79F583F5-9B81-44E9-A16E-C3906035C84A}" srcOrd="7" destOrd="0" presId="urn:microsoft.com/office/officeart/2008/layout/SquareAccentList"/>
    <dgm:cxn modelId="{FAF8AADB-EAC5-4C66-82BC-BD2D59522AA9}" type="presParOf" srcId="{79F583F5-9B81-44E9-A16E-C3906035C84A}" destId="{5868D09A-5801-4AA6-8693-FDEBBD2735E5}" srcOrd="0" destOrd="0" presId="urn:microsoft.com/office/officeart/2008/layout/SquareAccentList"/>
    <dgm:cxn modelId="{3E40D9C7-68AA-4FAD-8E2E-53C61B92E736}" type="presParOf" srcId="{79F583F5-9B81-44E9-A16E-C3906035C84A}" destId="{00425EAF-9036-4C5B-AEC2-EFB8D37336EB}" srcOrd="1" destOrd="0" presId="urn:microsoft.com/office/officeart/2008/layout/SquareAccentList"/>
    <dgm:cxn modelId="{A52A70D0-BAE4-44C6-BA4F-4AEA3770A913}" type="presParOf" srcId="{E9847827-C188-41C8-B58B-B5AB6D198341}" destId="{50666A69-178D-4E61-91C6-353A218A4024}" srcOrd="8" destOrd="0" presId="urn:microsoft.com/office/officeart/2008/layout/SquareAccentList"/>
    <dgm:cxn modelId="{6E543C79-B8C7-4966-BB06-445AFA9648AA}" type="presParOf" srcId="{50666A69-178D-4E61-91C6-353A218A4024}" destId="{91FA47F7-DAD0-47BB-815C-75412FA28454}" srcOrd="0" destOrd="0" presId="urn:microsoft.com/office/officeart/2008/layout/SquareAccentList"/>
    <dgm:cxn modelId="{982BED7C-CB09-4FC5-B3BA-46EA737EF004}" type="presParOf" srcId="{50666A69-178D-4E61-91C6-353A218A4024}" destId="{514F1CE4-8153-4899-87B1-20EF59A564B6}" srcOrd="1" destOrd="0" presId="urn:microsoft.com/office/officeart/2008/layout/SquareAccentList"/>
    <dgm:cxn modelId="{008A70F4-8740-4B14-9B6E-C7B138637C0A}" type="presParOf" srcId="{E9847827-C188-41C8-B58B-B5AB6D198341}" destId="{6F6D35A4-AA9C-45A7-AB62-67CB3AEBE7BE}" srcOrd="9" destOrd="0" presId="urn:microsoft.com/office/officeart/2008/layout/SquareAccentList"/>
    <dgm:cxn modelId="{83249D11-00BB-4E98-A366-D2884CCE9AB0}" type="presParOf" srcId="{6F6D35A4-AA9C-45A7-AB62-67CB3AEBE7BE}" destId="{D9F957F8-F4A0-459A-852D-9103C1FC4BC4}" srcOrd="0" destOrd="0" presId="urn:microsoft.com/office/officeart/2008/layout/SquareAccentList"/>
    <dgm:cxn modelId="{B490D38D-8504-43FE-908D-79784F5D9A75}" type="presParOf" srcId="{6F6D35A4-AA9C-45A7-AB62-67CB3AEBE7BE}" destId="{752342EF-AFAD-4391-A654-F930A8106319}" srcOrd="1" destOrd="0" presId="urn:microsoft.com/office/officeart/2008/layout/SquareAccentList"/>
    <dgm:cxn modelId="{5E1321CA-AF3C-4E75-9D18-D2D022F292DE}" type="presParOf" srcId="{E9847827-C188-41C8-B58B-B5AB6D198341}" destId="{7A423477-C766-4E70-A193-74154F74F897}" srcOrd="10" destOrd="0" presId="urn:microsoft.com/office/officeart/2008/layout/SquareAccentList"/>
    <dgm:cxn modelId="{46FAB42A-BC2B-4181-8D85-2DB7F849BB23}" type="presParOf" srcId="{7A423477-C766-4E70-A193-74154F74F897}" destId="{CD688F80-7FB4-43DA-8064-F1ABD423962D}" srcOrd="0" destOrd="0" presId="urn:microsoft.com/office/officeart/2008/layout/SquareAccentList"/>
    <dgm:cxn modelId="{53D76DB5-EA7F-4E49-BC01-E398EF963BC4}" type="presParOf" srcId="{7A423477-C766-4E70-A193-74154F74F897}" destId="{99930B20-77E2-4E2E-9C2F-4AF133F3BFB4}" srcOrd="1" destOrd="0" presId="urn:microsoft.com/office/officeart/2008/layout/SquareAccentList"/>
    <dgm:cxn modelId="{52245860-9162-4657-AF6C-70A104A53137}" type="presParOf" srcId="{20C08508-D28A-4E44-9C24-4DCDAF2FEED3}" destId="{5587F1B8-A30C-48BF-AFF6-FE45B0C071BD}" srcOrd="1" destOrd="0" presId="urn:microsoft.com/office/officeart/2008/layout/SquareAccentList"/>
    <dgm:cxn modelId="{65718B16-7978-4B13-A051-A984326C73DC}" type="presParOf" srcId="{5587F1B8-A30C-48BF-AFF6-FE45B0C071BD}" destId="{4470D3E1-3BA1-4EAE-9FA3-9D616CCAC490}" srcOrd="0" destOrd="0" presId="urn:microsoft.com/office/officeart/2008/layout/SquareAccentList"/>
    <dgm:cxn modelId="{4833234B-7C33-4022-A47F-3E212A485CCF}" type="presParOf" srcId="{4470D3E1-3BA1-4EAE-9FA3-9D616CCAC490}" destId="{8CDEF078-B9CC-47B7-A616-2E61457C33F7}" srcOrd="0" destOrd="0" presId="urn:microsoft.com/office/officeart/2008/layout/SquareAccentList"/>
    <dgm:cxn modelId="{CEF6172A-1DE8-44EF-8D25-DF638805B596}" type="presParOf" srcId="{4470D3E1-3BA1-4EAE-9FA3-9D616CCAC490}" destId="{96A68FE6-EEE1-43BB-9A4B-5EBF17963309}" srcOrd="1" destOrd="0" presId="urn:microsoft.com/office/officeart/2008/layout/SquareAccentList"/>
    <dgm:cxn modelId="{C53D0A6E-AE11-4AA3-A104-14FFA9D16822}" type="presParOf" srcId="{4470D3E1-3BA1-4EAE-9FA3-9D616CCAC490}" destId="{19140B74-B976-4D37-9694-47399112BB02}" srcOrd="2" destOrd="0" presId="urn:microsoft.com/office/officeart/2008/layout/SquareAccentList"/>
    <dgm:cxn modelId="{F3717AE5-9478-49F7-AF40-9CF4599F5AB7}" type="presParOf" srcId="{5587F1B8-A30C-48BF-AFF6-FE45B0C071BD}" destId="{330FCF8F-2C0A-4D1A-BC45-FA386987B41C}" srcOrd="1" destOrd="0" presId="urn:microsoft.com/office/officeart/2008/layout/SquareAccentList"/>
    <dgm:cxn modelId="{ECE7B231-DA87-471A-947D-28EC6B301559}" type="presParOf" srcId="{330FCF8F-2C0A-4D1A-BC45-FA386987B41C}" destId="{39423704-4AF6-44CD-9F0D-0DFFE154ED89}" srcOrd="0" destOrd="0" presId="urn:microsoft.com/office/officeart/2008/layout/SquareAccentList"/>
    <dgm:cxn modelId="{872F0DFB-75E6-48FC-80C3-9B21A4FAC0D1}" type="presParOf" srcId="{39423704-4AF6-44CD-9F0D-0DFFE154ED89}" destId="{C45EB0FD-E61C-4787-9F62-A5077F949F00}" srcOrd="0" destOrd="0" presId="urn:microsoft.com/office/officeart/2008/layout/SquareAccentList"/>
    <dgm:cxn modelId="{BF811FB7-72E0-4811-8911-B05EE3E212DA}" type="presParOf" srcId="{39423704-4AF6-44CD-9F0D-0DFFE154ED89}" destId="{24F67B2C-1624-4CC8-95C4-D8C4A356F530}" srcOrd="1" destOrd="0" presId="urn:microsoft.com/office/officeart/2008/layout/SquareAccentList"/>
    <dgm:cxn modelId="{7FE6D118-E9A5-4E21-A602-7E22C93ED4B9}" type="presParOf" srcId="{330FCF8F-2C0A-4D1A-BC45-FA386987B41C}" destId="{83FF641A-7D26-4444-BD3D-5153E501A958}" srcOrd="1" destOrd="0" presId="urn:microsoft.com/office/officeart/2008/layout/SquareAccentList"/>
    <dgm:cxn modelId="{50A763A9-F894-4F22-9F85-CB18345B7649}" type="presParOf" srcId="{83FF641A-7D26-4444-BD3D-5153E501A958}" destId="{7225DF61-9B4D-4A52-B7B8-D8A341DE437B}" srcOrd="0" destOrd="0" presId="urn:microsoft.com/office/officeart/2008/layout/SquareAccentList"/>
    <dgm:cxn modelId="{4CCF7B07-085C-46FF-A998-B72A90466717}" type="presParOf" srcId="{83FF641A-7D26-4444-BD3D-5153E501A958}" destId="{0C1582FE-29C0-41A5-8F4B-3E4053FF5BFF}" srcOrd="1" destOrd="0" presId="urn:microsoft.com/office/officeart/2008/layout/SquareAccentList"/>
    <dgm:cxn modelId="{4498D3C9-8AF0-469A-AD5B-6D9FB7ECA8A6}" type="presParOf" srcId="{330FCF8F-2C0A-4D1A-BC45-FA386987B41C}" destId="{A4723648-5BAB-4F57-BF3A-26389CAA272A}" srcOrd="2" destOrd="0" presId="urn:microsoft.com/office/officeart/2008/layout/SquareAccentList"/>
    <dgm:cxn modelId="{7C3AE6D0-C9AB-46E3-8F20-74D29474F0FB}" type="presParOf" srcId="{A4723648-5BAB-4F57-BF3A-26389CAA272A}" destId="{DF6E3356-5BB6-47F5-A8F4-BAF8750B4210}" srcOrd="0" destOrd="0" presId="urn:microsoft.com/office/officeart/2008/layout/SquareAccentList"/>
    <dgm:cxn modelId="{16FAAC98-CB8E-476E-B0E7-925A4F79296A}" type="presParOf" srcId="{A4723648-5BAB-4F57-BF3A-26389CAA272A}" destId="{CFC2E4BB-B2CD-4127-BEDB-68E395DD7CC8}" srcOrd="1" destOrd="0" presId="urn:microsoft.com/office/officeart/2008/layout/SquareAccentList"/>
    <dgm:cxn modelId="{0D2D2C97-E9FD-4BD3-8D1F-132381A22E6F}" type="presParOf" srcId="{330FCF8F-2C0A-4D1A-BC45-FA386987B41C}" destId="{9A75DB93-C858-44F1-84CB-CF8CA66823C7}" srcOrd="3" destOrd="0" presId="urn:microsoft.com/office/officeart/2008/layout/SquareAccentList"/>
    <dgm:cxn modelId="{F173001C-9C93-4F7D-89A3-12DEB9FC64B3}" type="presParOf" srcId="{9A75DB93-C858-44F1-84CB-CF8CA66823C7}" destId="{1CAEDAEB-4A6C-40C1-8BD5-B5C82E6B51BF}" srcOrd="0" destOrd="0" presId="urn:microsoft.com/office/officeart/2008/layout/SquareAccentList"/>
    <dgm:cxn modelId="{FBB0C023-CBF0-4DA7-9399-091E2E60C0A8}" type="presParOf" srcId="{9A75DB93-C858-44F1-84CB-CF8CA66823C7}" destId="{85388415-1994-4ACF-8D67-41919094BC0A}" srcOrd="1" destOrd="0" presId="urn:microsoft.com/office/officeart/2008/layout/SquareAccentList"/>
    <dgm:cxn modelId="{989130EB-EE56-4BA1-AADC-023E1587E59F}" type="presParOf" srcId="{330FCF8F-2C0A-4D1A-BC45-FA386987B41C}" destId="{94DA3C89-3ED5-4CE1-B556-93A0EE147B33}" srcOrd="4" destOrd="0" presId="urn:microsoft.com/office/officeart/2008/layout/SquareAccentList"/>
    <dgm:cxn modelId="{DA1982F1-0054-49BF-A38B-D859C32C1CA9}" type="presParOf" srcId="{94DA3C89-3ED5-4CE1-B556-93A0EE147B33}" destId="{2F04F606-4477-4EA7-BB4A-E71F4A9F27E6}" srcOrd="0" destOrd="0" presId="urn:microsoft.com/office/officeart/2008/layout/SquareAccentList"/>
    <dgm:cxn modelId="{AD8F0C67-3423-4493-B60F-19F12B68286A}" type="presParOf" srcId="{94DA3C89-3ED5-4CE1-B556-93A0EE147B33}" destId="{0F212524-20A0-4604-89E3-FC7E8FE5433E}" srcOrd="1" destOrd="0" presId="urn:microsoft.com/office/officeart/2008/layout/SquareAccentList"/>
    <dgm:cxn modelId="{8A92686D-1E85-4C42-A168-C72E53A6754D}" type="presParOf" srcId="{330FCF8F-2C0A-4D1A-BC45-FA386987B41C}" destId="{40B5BC36-7089-4A7F-8F83-DC0EC287E190}" srcOrd="5" destOrd="0" presId="urn:microsoft.com/office/officeart/2008/layout/SquareAccentList"/>
    <dgm:cxn modelId="{DCBF21F1-E65E-4309-AD14-3C8EF78B2D86}" type="presParOf" srcId="{40B5BC36-7089-4A7F-8F83-DC0EC287E190}" destId="{87F82720-C487-4547-9056-E27E8EB3B0C5}" srcOrd="0" destOrd="0" presId="urn:microsoft.com/office/officeart/2008/layout/SquareAccentList"/>
    <dgm:cxn modelId="{B908E9B7-0CAD-4781-9665-CF0DBC3A811F}" type="presParOf" srcId="{40B5BC36-7089-4A7F-8F83-DC0EC287E190}" destId="{A49B0E52-645E-4D50-AD66-F4F64074696A}" srcOrd="1" destOrd="0" presId="urn:microsoft.com/office/officeart/2008/layout/SquareAccentList"/>
    <dgm:cxn modelId="{A79A3CD3-4458-4A6E-A68A-8D9FAFABBF7E}" type="presParOf" srcId="{330FCF8F-2C0A-4D1A-BC45-FA386987B41C}" destId="{4E4FAF38-DE2F-43D1-AC79-314D227B7A50}" srcOrd="6" destOrd="0" presId="urn:microsoft.com/office/officeart/2008/layout/SquareAccentList"/>
    <dgm:cxn modelId="{0507A4FB-B763-4FF8-AEDA-4862857496AE}" type="presParOf" srcId="{4E4FAF38-DE2F-43D1-AC79-314D227B7A50}" destId="{F8E73D0E-5AD1-4B51-BEE7-E5B01C674948}" srcOrd="0" destOrd="0" presId="urn:microsoft.com/office/officeart/2008/layout/SquareAccentList"/>
    <dgm:cxn modelId="{820DF224-F90B-4735-96A6-1CED8CD6B457}" type="presParOf" srcId="{4E4FAF38-DE2F-43D1-AC79-314D227B7A50}" destId="{FE2BF61F-1A55-4C4E-B9BF-E8E63BBCA45F}" srcOrd="1" destOrd="0" presId="urn:microsoft.com/office/officeart/2008/layout/SquareAccentList"/>
    <dgm:cxn modelId="{99F53C69-DE7E-4968-9AC6-2AD8767BDCDA}" type="presParOf" srcId="{330FCF8F-2C0A-4D1A-BC45-FA386987B41C}" destId="{88CCB496-F33D-4112-B38B-54275EF3E9DA}" srcOrd="7" destOrd="0" presId="urn:microsoft.com/office/officeart/2008/layout/SquareAccentList"/>
    <dgm:cxn modelId="{97170534-F037-4641-8657-341B6A3FC102}" type="presParOf" srcId="{88CCB496-F33D-4112-B38B-54275EF3E9DA}" destId="{AB299C27-8960-459C-B1BE-886AA3278E03}" srcOrd="0" destOrd="0" presId="urn:microsoft.com/office/officeart/2008/layout/SquareAccentList"/>
    <dgm:cxn modelId="{7582422E-DA9A-4BF8-90F5-509A56B480B6}" type="presParOf" srcId="{88CCB496-F33D-4112-B38B-54275EF3E9DA}" destId="{ADC5F834-7572-47BB-9EAE-5CF71BAF0509}" srcOrd="1" destOrd="0" presId="urn:microsoft.com/office/officeart/2008/layout/SquareAccentList"/>
    <dgm:cxn modelId="{9F1D51A7-238B-4C1E-B199-84F3017329A2}" type="presParOf" srcId="{330FCF8F-2C0A-4D1A-BC45-FA386987B41C}" destId="{27D35799-2969-434C-ACC0-4A6829AD0ADE}" srcOrd="8" destOrd="0" presId="urn:microsoft.com/office/officeart/2008/layout/SquareAccentList"/>
    <dgm:cxn modelId="{19C55DA7-B356-47AC-BD37-3E9C405D36CA}" type="presParOf" srcId="{27D35799-2969-434C-ACC0-4A6829AD0ADE}" destId="{8AB89F05-BD19-481A-A991-1DBBB61F3300}" srcOrd="0" destOrd="0" presId="urn:microsoft.com/office/officeart/2008/layout/SquareAccentList"/>
    <dgm:cxn modelId="{DE54A39A-A1E3-4686-9647-167E82C7C1AE}" type="presParOf" srcId="{27D35799-2969-434C-ACC0-4A6829AD0ADE}" destId="{89D9DB25-EC47-4A70-9AC3-4B100C157FAD}" srcOrd="1" destOrd="0" presId="urn:microsoft.com/office/officeart/2008/layout/SquareAccentList"/>
    <dgm:cxn modelId="{C4974003-70DC-47D1-B60E-4F8D8CDDBD7E}" type="presParOf" srcId="{330FCF8F-2C0A-4D1A-BC45-FA386987B41C}" destId="{6080D40A-C0C4-4332-ABF9-83F4311D434D}" srcOrd="9" destOrd="0" presId="urn:microsoft.com/office/officeart/2008/layout/SquareAccentList"/>
    <dgm:cxn modelId="{309B7206-B998-4356-A52C-54C66D843637}" type="presParOf" srcId="{6080D40A-C0C4-4332-ABF9-83F4311D434D}" destId="{F250AAF8-12A7-429A-BDF5-A0499FE4D57A}" srcOrd="0" destOrd="0" presId="urn:microsoft.com/office/officeart/2008/layout/SquareAccentList"/>
    <dgm:cxn modelId="{E475C8E6-C961-4A61-98A6-DBD72B7F9FA3}" type="presParOf" srcId="{6080D40A-C0C4-4332-ABF9-83F4311D434D}" destId="{BCC3B19A-634E-403F-8BA4-143EA4192A1B}" srcOrd="1" destOrd="0" presId="urn:microsoft.com/office/officeart/2008/layout/SquareAccentList"/>
    <dgm:cxn modelId="{AE0F3A36-9058-4574-9A3B-CAE28B7036F4}" type="presParOf" srcId="{330FCF8F-2C0A-4D1A-BC45-FA386987B41C}" destId="{A324D92F-AC58-430C-8487-C71A3E044DF3}" srcOrd="10" destOrd="0" presId="urn:microsoft.com/office/officeart/2008/layout/SquareAccentList"/>
    <dgm:cxn modelId="{3F31E26D-C74E-4176-914E-D4CDD4C33ADD}" type="presParOf" srcId="{A324D92F-AC58-430C-8487-C71A3E044DF3}" destId="{AED44076-50C9-453C-BBDE-CCEE059AACA9}" srcOrd="0" destOrd="0" presId="urn:microsoft.com/office/officeart/2008/layout/SquareAccentList"/>
    <dgm:cxn modelId="{7FBF548D-B2DC-4911-BCB1-8606EBA6F3A4}" type="presParOf" srcId="{A324D92F-AC58-430C-8487-C71A3E044DF3}" destId="{8C8574A8-BEF7-4665-A2B5-5AFA28C2424A}" srcOrd="1" destOrd="0" presId="urn:microsoft.com/office/officeart/2008/layout/SquareAccentList"/>
    <dgm:cxn modelId="{8AB51FC1-DC6C-41A8-8224-7B24AD8F97A9}" type="presParOf" srcId="{20C08508-D28A-4E44-9C24-4DCDAF2FEED3}" destId="{53238F9C-00DD-490C-AB22-9786FCCDD512}" srcOrd="2" destOrd="0" presId="urn:microsoft.com/office/officeart/2008/layout/SquareAccentList"/>
    <dgm:cxn modelId="{D7AA1DAE-D1C9-4BD4-B95C-57F73971084F}" type="presParOf" srcId="{53238F9C-00DD-490C-AB22-9786FCCDD512}" destId="{F43F0D10-1D60-44F4-BFCB-19AA053F05A0}" srcOrd="0" destOrd="0" presId="urn:microsoft.com/office/officeart/2008/layout/SquareAccentList"/>
    <dgm:cxn modelId="{AA3E318F-8C6E-4500-8E62-1DE4C55FCC5E}" type="presParOf" srcId="{F43F0D10-1D60-44F4-BFCB-19AA053F05A0}" destId="{834CEE7B-11A4-4AFC-973F-939BA4759A1E}" srcOrd="0" destOrd="0" presId="urn:microsoft.com/office/officeart/2008/layout/SquareAccentList"/>
    <dgm:cxn modelId="{903DDC58-8E33-4D50-85DB-80FCF42C1302}" type="presParOf" srcId="{F43F0D10-1D60-44F4-BFCB-19AA053F05A0}" destId="{DE3A86CF-1034-4593-94EA-0B990B61CEF7}" srcOrd="1" destOrd="0" presId="urn:microsoft.com/office/officeart/2008/layout/SquareAccentList"/>
    <dgm:cxn modelId="{9516D28F-E86D-454F-9E56-EF1476008836}" type="presParOf" srcId="{F43F0D10-1D60-44F4-BFCB-19AA053F05A0}" destId="{E6D64AF8-46D9-4140-94F9-3AAB2AEA1D83}" srcOrd="2" destOrd="0" presId="urn:microsoft.com/office/officeart/2008/layout/SquareAccentList"/>
    <dgm:cxn modelId="{C6ECA406-9378-4C32-8DA9-E9ED5FB0F311}" type="presParOf" srcId="{53238F9C-00DD-490C-AB22-9786FCCDD512}" destId="{1167F9B7-400A-4695-B464-1E07B4480288}" srcOrd="1" destOrd="0" presId="urn:microsoft.com/office/officeart/2008/layout/SquareAccentList"/>
    <dgm:cxn modelId="{B0635333-1A1B-430C-B1DD-B90403171EF1}" type="presParOf" srcId="{1167F9B7-400A-4695-B464-1E07B4480288}" destId="{8AB3456C-9B34-4F96-B7CC-F02B31182179}" srcOrd="0" destOrd="0" presId="urn:microsoft.com/office/officeart/2008/layout/SquareAccentList"/>
    <dgm:cxn modelId="{2102A4BC-0453-4194-936B-88740308953E}" type="presParOf" srcId="{8AB3456C-9B34-4F96-B7CC-F02B31182179}" destId="{1246AA9B-01B4-4347-9D1B-3AAC93B4A681}" srcOrd="0" destOrd="0" presId="urn:microsoft.com/office/officeart/2008/layout/SquareAccentList"/>
    <dgm:cxn modelId="{842C2E54-203A-4E42-BEDB-E8D531BBFF2E}" type="presParOf" srcId="{8AB3456C-9B34-4F96-B7CC-F02B31182179}" destId="{95DF3C41-652C-4C37-9652-3604E8CC42AE}" srcOrd="1" destOrd="0" presId="urn:microsoft.com/office/officeart/2008/layout/SquareAccentList"/>
    <dgm:cxn modelId="{2D50C459-1BC9-46E2-A344-56D299278269}" type="presParOf" srcId="{1167F9B7-400A-4695-B464-1E07B4480288}" destId="{6249A0FD-82FE-46D1-86C0-F7C91695A2AC}" srcOrd="1" destOrd="0" presId="urn:microsoft.com/office/officeart/2008/layout/SquareAccentList"/>
    <dgm:cxn modelId="{2F4C2AFC-8A9A-41DC-AD77-8BFDB070B0A1}" type="presParOf" srcId="{6249A0FD-82FE-46D1-86C0-F7C91695A2AC}" destId="{1EE1E7B7-F27B-4FAD-8FCB-A421CBDFB122}" srcOrd="0" destOrd="0" presId="urn:microsoft.com/office/officeart/2008/layout/SquareAccentList"/>
    <dgm:cxn modelId="{C5AA33E0-249B-4A2E-A1D2-A2360F8BDB5A}" type="presParOf" srcId="{6249A0FD-82FE-46D1-86C0-F7C91695A2AC}" destId="{8FA5FE9E-B6A2-4044-944A-CB16573ADDA0}" srcOrd="1" destOrd="0" presId="urn:microsoft.com/office/officeart/2008/layout/SquareAccentList"/>
    <dgm:cxn modelId="{0F20B15A-E049-48B3-837E-E50927B331E9}" type="presParOf" srcId="{1167F9B7-400A-4695-B464-1E07B4480288}" destId="{88641E61-A904-4E15-9DDA-E099F2CA02CF}" srcOrd="2" destOrd="0" presId="urn:microsoft.com/office/officeart/2008/layout/SquareAccentList"/>
    <dgm:cxn modelId="{C9B04662-F317-4B78-A743-01770AE88334}" type="presParOf" srcId="{88641E61-A904-4E15-9DDA-E099F2CA02CF}" destId="{01CB3402-0881-44F7-9092-351CFB6B01EF}" srcOrd="0" destOrd="0" presId="urn:microsoft.com/office/officeart/2008/layout/SquareAccentList"/>
    <dgm:cxn modelId="{F807CE17-BF67-4263-A852-40E527157D93}" type="presParOf" srcId="{88641E61-A904-4E15-9DDA-E099F2CA02CF}" destId="{439AFC4C-1AE7-4CB5-A84C-B2B1A6DDD474}" srcOrd="1" destOrd="0" presId="urn:microsoft.com/office/officeart/2008/layout/SquareAccentList"/>
    <dgm:cxn modelId="{281054B8-4382-42B0-A47C-15C6C6C3D315}" type="presParOf" srcId="{1167F9B7-400A-4695-B464-1E07B4480288}" destId="{ACA4F12A-CD7C-43F0-B1E6-CFFF0538E26A}" srcOrd="3" destOrd="0" presId="urn:microsoft.com/office/officeart/2008/layout/SquareAccentList"/>
    <dgm:cxn modelId="{E7902DDF-0C9D-403F-BD99-100477699368}" type="presParOf" srcId="{ACA4F12A-CD7C-43F0-B1E6-CFFF0538E26A}" destId="{A927D7D7-4D02-4E7A-9474-95364240A53A}" srcOrd="0" destOrd="0" presId="urn:microsoft.com/office/officeart/2008/layout/SquareAccentList"/>
    <dgm:cxn modelId="{BE71F17E-38B1-43F9-86F2-4C08FE011EF6}" type="presParOf" srcId="{ACA4F12A-CD7C-43F0-B1E6-CFFF0538E26A}" destId="{3CA9A6D2-3E7D-443C-8123-2838EC050E9F}" srcOrd="1" destOrd="0" presId="urn:microsoft.com/office/officeart/2008/layout/SquareAccentList"/>
    <dgm:cxn modelId="{9B35DE76-AA3C-4C25-952A-AF3C07C2B513}" type="presParOf" srcId="{1167F9B7-400A-4695-B464-1E07B4480288}" destId="{B52FDF44-B22A-4D43-95CD-913437D94CDC}" srcOrd="4" destOrd="0" presId="urn:microsoft.com/office/officeart/2008/layout/SquareAccentList"/>
    <dgm:cxn modelId="{2C51053C-ADB4-4DA7-823B-9B679AE46CDB}" type="presParOf" srcId="{B52FDF44-B22A-4D43-95CD-913437D94CDC}" destId="{C636A8DC-7752-47DF-9FCE-F2D4D9A103BC}" srcOrd="0" destOrd="0" presId="urn:microsoft.com/office/officeart/2008/layout/SquareAccentList"/>
    <dgm:cxn modelId="{E1E7E611-A26F-4402-9BFA-5CB98CA3EBDE}" type="presParOf" srcId="{B52FDF44-B22A-4D43-95CD-913437D94CDC}" destId="{892899E1-6BEB-4B15-B366-55B14D2A1B31}" srcOrd="1" destOrd="0" presId="urn:microsoft.com/office/officeart/2008/layout/SquareAccentList"/>
    <dgm:cxn modelId="{B12D92B3-515F-4628-AEE6-C13180DBE5B4}" type="presParOf" srcId="{1167F9B7-400A-4695-B464-1E07B4480288}" destId="{44DA5578-73CD-470B-8980-AA9DABE54E48}" srcOrd="5" destOrd="0" presId="urn:microsoft.com/office/officeart/2008/layout/SquareAccentList"/>
    <dgm:cxn modelId="{5381FFDF-1D57-446C-B6AA-758FB9633715}" type="presParOf" srcId="{44DA5578-73CD-470B-8980-AA9DABE54E48}" destId="{891B37BE-2415-4597-9578-FA2427BD4115}" srcOrd="0" destOrd="0" presId="urn:microsoft.com/office/officeart/2008/layout/SquareAccentList"/>
    <dgm:cxn modelId="{95D7CAE9-8693-4C1A-A9EC-A560F25D7231}" type="presParOf" srcId="{44DA5578-73CD-470B-8980-AA9DABE54E48}" destId="{C49D7279-5DC1-4884-A601-544DD88D1B4A}" srcOrd="1" destOrd="0" presId="urn:microsoft.com/office/officeart/2008/layout/SquareAccentList"/>
    <dgm:cxn modelId="{5C1C74DC-A8CF-46FA-9038-FB18F26127CA}" type="presParOf" srcId="{1167F9B7-400A-4695-B464-1E07B4480288}" destId="{2A861297-CE49-43E7-9B74-01D078D0415D}" srcOrd="6" destOrd="0" presId="urn:microsoft.com/office/officeart/2008/layout/SquareAccentList"/>
    <dgm:cxn modelId="{4BCAF409-CE12-464A-BB06-A05E1CD1D66E}" type="presParOf" srcId="{2A861297-CE49-43E7-9B74-01D078D0415D}" destId="{9E51C8CF-68BF-4172-882C-E345A5497DEF}" srcOrd="0" destOrd="0" presId="urn:microsoft.com/office/officeart/2008/layout/SquareAccentList"/>
    <dgm:cxn modelId="{16CEEC50-23B5-42F7-A42B-56C485FB5BF7}" type="presParOf" srcId="{2A861297-CE49-43E7-9B74-01D078D0415D}" destId="{E3816CFE-D746-4226-BCD1-CD8F50C34E3B}" srcOrd="1" destOrd="0" presId="urn:microsoft.com/office/officeart/2008/layout/SquareAccentList"/>
    <dgm:cxn modelId="{5EE51E18-5069-48DC-BB6C-EA0786320F22}" type="presParOf" srcId="{1167F9B7-400A-4695-B464-1E07B4480288}" destId="{81BB5620-E67C-4E63-B745-E04D93BD9353}" srcOrd="7" destOrd="0" presId="urn:microsoft.com/office/officeart/2008/layout/SquareAccentList"/>
    <dgm:cxn modelId="{2C2A366C-C282-434F-97E7-98258823EB94}" type="presParOf" srcId="{81BB5620-E67C-4E63-B745-E04D93BD9353}" destId="{F7DA7679-5234-46FB-BE46-8B3784C1956F}" srcOrd="0" destOrd="0" presId="urn:microsoft.com/office/officeart/2008/layout/SquareAccentList"/>
    <dgm:cxn modelId="{4B3E7BE9-25F2-43C6-94FE-D1B80C2FD52C}" type="presParOf" srcId="{81BB5620-E67C-4E63-B745-E04D93BD9353}" destId="{26691FB6-7A7A-422C-9C7D-23590FAD86DF}" srcOrd="1" destOrd="0" presId="urn:microsoft.com/office/officeart/2008/layout/SquareAccentList"/>
    <dgm:cxn modelId="{0AE3537F-FBB6-4C92-8576-1D7424EC60BA}" type="presParOf" srcId="{1167F9B7-400A-4695-B464-1E07B4480288}" destId="{BFAC4A41-05AA-4DF8-9F92-C036BBDF00C8}" srcOrd="8" destOrd="0" presId="urn:microsoft.com/office/officeart/2008/layout/SquareAccentList"/>
    <dgm:cxn modelId="{5B02D50B-CDD4-4625-AC59-DF4881045F7B}" type="presParOf" srcId="{BFAC4A41-05AA-4DF8-9F92-C036BBDF00C8}" destId="{8C098154-6D9D-45D8-AAFA-5E3089E64DAF}" srcOrd="0" destOrd="0" presId="urn:microsoft.com/office/officeart/2008/layout/SquareAccentList"/>
    <dgm:cxn modelId="{D50E887B-BAB9-4B94-8718-7AEC8F0FC842}" type="presParOf" srcId="{BFAC4A41-05AA-4DF8-9F92-C036BBDF00C8}" destId="{65A97BC0-F2DE-41F0-AEA5-C4F2E1570553}" srcOrd="1" destOrd="0" presId="urn:microsoft.com/office/officeart/2008/layout/SquareAccentList"/>
    <dgm:cxn modelId="{5EED23EF-30EF-48F8-AB9E-631AC21017A6}" type="presParOf" srcId="{1167F9B7-400A-4695-B464-1E07B4480288}" destId="{C9913E85-44B5-44B7-B718-AE9F1A29A0A1}" srcOrd="9" destOrd="0" presId="urn:microsoft.com/office/officeart/2008/layout/SquareAccentList"/>
    <dgm:cxn modelId="{53DA3430-EF4F-4CB1-B929-28D15BDE82F6}" type="presParOf" srcId="{C9913E85-44B5-44B7-B718-AE9F1A29A0A1}" destId="{9483E77B-FD36-4635-BCFA-FE3EE3FC98CA}" srcOrd="0" destOrd="0" presId="urn:microsoft.com/office/officeart/2008/layout/SquareAccentList"/>
    <dgm:cxn modelId="{332A2A0A-A637-4531-9537-1C9C82FD9632}" type="presParOf" srcId="{C9913E85-44B5-44B7-B718-AE9F1A29A0A1}" destId="{727E8CF7-80EA-4BB2-901C-5CB130C1B3A5}" srcOrd="1" destOrd="0" presId="urn:microsoft.com/office/officeart/2008/layout/SquareAccentList"/>
    <dgm:cxn modelId="{D14AA3F2-0983-4E0E-B908-32352F0D78FE}" type="presParOf" srcId="{1167F9B7-400A-4695-B464-1E07B4480288}" destId="{09F54960-6874-4D65-8A74-5E5DD71375B1}" srcOrd="10" destOrd="0" presId="urn:microsoft.com/office/officeart/2008/layout/SquareAccentList"/>
    <dgm:cxn modelId="{468C52C4-EF95-4A50-8013-413C4767E20F}" type="presParOf" srcId="{09F54960-6874-4D65-8A74-5E5DD71375B1}" destId="{4DB835D8-E480-4F46-8B2D-4452A0CAD710}" srcOrd="0" destOrd="0" presId="urn:microsoft.com/office/officeart/2008/layout/SquareAccentList"/>
    <dgm:cxn modelId="{5E70A414-9F84-4782-9E2C-B2086BE9697A}" type="presParOf" srcId="{09F54960-6874-4D65-8A74-5E5DD71375B1}" destId="{F46931CF-4150-49B6-8F85-7E06E4087039}" srcOrd="1" destOrd="0" presId="urn:microsoft.com/office/officeart/2008/layout/SquareAccentList"/>
    <dgm:cxn modelId="{950090B0-27A0-4A81-B8F5-301C49ABAC53}" type="presParOf" srcId="{20C08508-D28A-4E44-9C24-4DCDAF2FEED3}" destId="{A712EAE9-8070-4C62-A2D3-5A50582B2E68}" srcOrd="3" destOrd="0" presId="urn:microsoft.com/office/officeart/2008/layout/SquareAccentList"/>
    <dgm:cxn modelId="{EEB45892-7ECC-4FF2-AB40-B13F873E92A7}" type="presParOf" srcId="{A712EAE9-8070-4C62-A2D3-5A50582B2E68}" destId="{F3750300-DFD8-4B82-9976-6CC21A0760A9}" srcOrd="0" destOrd="0" presId="urn:microsoft.com/office/officeart/2008/layout/SquareAccentList"/>
    <dgm:cxn modelId="{FB2B11FA-74F5-414E-B27B-7FFE3976DDD5}" type="presParOf" srcId="{F3750300-DFD8-4B82-9976-6CC21A0760A9}" destId="{6AD66168-4DDB-47F9-85E7-F4A7DD4171C2}" srcOrd="0" destOrd="0" presId="urn:microsoft.com/office/officeart/2008/layout/SquareAccentList"/>
    <dgm:cxn modelId="{7E576DD4-C2B6-4A0B-8DC2-23A1D2D3AD06}" type="presParOf" srcId="{F3750300-DFD8-4B82-9976-6CC21A0760A9}" destId="{E89C3F07-5FD3-4223-866A-22D359E663DF}" srcOrd="1" destOrd="0" presId="urn:microsoft.com/office/officeart/2008/layout/SquareAccentList"/>
    <dgm:cxn modelId="{34E276DB-FD19-4E85-ABE1-423439188C45}" type="presParOf" srcId="{F3750300-DFD8-4B82-9976-6CC21A0760A9}" destId="{8D7526FE-FF7E-4471-9732-7883EB8B2580}" srcOrd="2" destOrd="0" presId="urn:microsoft.com/office/officeart/2008/layout/SquareAccentList"/>
    <dgm:cxn modelId="{AF0899B5-A18B-4E50-BFD2-6F8E2518B292}" type="presParOf" srcId="{A712EAE9-8070-4C62-A2D3-5A50582B2E68}" destId="{F494E0E0-6F07-4B12-8A2B-2194843D22DD}" srcOrd="1" destOrd="0" presId="urn:microsoft.com/office/officeart/2008/layout/SquareAccentList"/>
    <dgm:cxn modelId="{18BB052F-5CAD-4B0E-9343-AA01F867FCCE}" type="presParOf" srcId="{F494E0E0-6F07-4B12-8A2B-2194843D22DD}" destId="{495D34AD-CD11-4D8C-8F52-FDE72AF5BEE1}" srcOrd="0" destOrd="0" presId="urn:microsoft.com/office/officeart/2008/layout/SquareAccentList"/>
    <dgm:cxn modelId="{8ED2AE25-7C30-4F72-87B1-64401A83F56F}" type="presParOf" srcId="{495D34AD-CD11-4D8C-8F52-FDE72AF5BEE1}" destId="{4324407F-C356-424F-B9C7-D66148504C84}" srcOrd="0" destOrd="0" presId="urn:microsoft.com/office/officeart/2008/layout/SquareAccentList"/>
    <dgm:cxn modelId="{79B106E1-2877-4A64-A790-7D3E84293CDF}" type="presParOf" srcId="{495D34AD-CD11-4D8C-8F52-FDE72AF5BEE1}" destId="{9BF3DC23-207D-41DD-89D3-474813493D43}" srcOrd="1" destOrd="0" presId="urn:microsoft.com/office/officeart/2008/layout/SquareAccentList"/>
    <dgm:cxn modelId="{89240FAA-9A45-48B7-A3B8-7564E02C8917}" type="presParOf" srcId="{F494E0E0-6F07-4B12-8A2B-2194843D22DD}" destId="{FD848E8B-6F03-46AF-B8C2-87BA68B77E33}" srcOrd="1" destOrd="0" presId="urn:microsoft.com/office/officeart/2008/layout/SquareAccentList"/>
    <dgm:cxn modelId="{CA155AB3-664F-486B-9FE4-852C690A1B73}" type="presParOf" srcId="{FD848E8B-6F03-46AF-B8C2-87BA68B77E33}" destId="{7E44591A-0678-45A5-86AD-41BA52B88BB0}" srcOrd="0" destOrd="0" presId="urn:microsoft.com/office/officeart/2008/layout/SquareAccentList"/>
    <dgm:cxn modelId="{90B65549-8D4E-4C75-A77A-30E05FB2A703}" type="presParOf" srcId="{FD848E8B-6F03-46AF-B8C2-87BA68B77E33}" destId="{8EAC222A-DEEF-4A32-ABB8-98DFBD0C28BE}" srcOrd="1" destOrd="0" presId="urn:microsoft.com/office/officeart/2008/layout/SquareAccentList"/>
    <dgm:cxn modelId="{A22139EE-DE18-45D1-8013-791C695AD8BF}" type="presParOf" srcId="{F494E0E0-6F07-4B12-8A2B-2194843D22DD}" destId="{89DD0EA4-6F42-4725-AC65-10806A7D9E28}" srcOrd="2" destOrd="0" presId="urn:microsoft.com/office/officeart/2008/layout/SquareAccentList"/>
    <dgm:cxn modelId="{4EC55B97-F784-4139-A65C-0A00DBAF67E9}" type="presParOf" srcId="{89DD0EA4-6F42-4725-AC65-10806A7D9E28}" destId="{C925CC7C-E7C7-4C12-BA63-37852E96C61B}" srcOrd="0" destOrd="0" presId="urn:microsoft.com/office/officeart/2008/layout/SquareAccentList"/>
    <dgm:cxn modelId="{E162EB62-AF3C-48E2-9F4E-898158AD9193}" type="presParOf" srcId="{89DD0EA4-6F42-4725-AC65-10806A7D9E28}" destId="{DABB034A-2537-408D-A8B1-D13045BF9DA0}" srcOrd="1" destOrd="0" presId="urn:microsoft.com/office/officeart/2008/layout/SquareAccentList"/>
    <dgm:cxn modelId="{3EFD68B0-654C-44FA-A502-9A08953D9B0C}" type="presParOf" srcId="{F494E0E0-6F07-4B12-8A2B-2194843D22DD}" destId="{D7EF9485-00EA-4C9D-B419-37FAF2B1A251}" srcOrd="3" destOrd="0" presId="urn:microsoft.com/office/officeart/2008/layout/SquareAccentList"/>
    <dgm:cxn modelId="{99139FF4-1791-4088-BD02-C2FFF51C8DE7}" type="presParOf" srcId="{D7EF9485-00EA-4C9D-B419-37FAF2B1A251}" destId="{9F0A8086-CF60-4A74-8656-E60D87FFE4E8}" srcOrd="0" destOrd="0" presId="urn:microsoft.com/office/officeart/2008/layout/SquareAccentList"/>
    <dgm:cxn modelId="{ACFD0DB8-B6DD-46B6-81D9-52F6D910C27A}" type="presParOf" srcId="{D7EF9485-00EA-4C9D-B419-37FAF2B1A251}" destId="{A4098530-690A-41BA-BF7B-E1D6E7C625A3}" srcOrd="1" destOrd="0" presId="urn:microsoft.com/office/officeart/2008/layout/SquareAccentList"/>
    <dgm:cxn modelId="{CA22C624-CD51-4C3C-B09D-8629569059BD}" type="presParOf" srcId="{F494E0E0-6F07-4B12-8A2B-2194843D22DD}" destId="{A5017CA7-2E6F-44C8-B55A-7AF0EE958439}" srcOrd="4" destOrd="0" presId="urn:microsoft.com/office/officeart/2008/layout/SquareAccentList"/>
    <dgm:cxn modelId="{4B355ECF-D4CC-4008-893D-E7C28CCC8B23}" type="presParOf" srcId="{A5017CA7-2E6F-44C8-B55A-7AF0EE958439}" destId="{1848A1E5-A595-4027-9F70-E3329C40FAB7}" srcOrd="0" destOrd="0" presId="urn:microsoft.com/office/officeart/2008/layout/SquareAccentList"/>
    <dgm:cxn modelId="{BDE5A2FC-56DD-44B3-94AB-F63A7BF983B3}" type="presParOf" srcId="{A5017CA7-2E6F-44C8-B55A-7AF0EE958439}" destId="{95575972-6587-44AC-AF8F-78BC85E1C231}" srcOrd="1" destOrd="0" presId="urn:microsoft.com/office/officeart/2008/layout/SquareAccent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21B30D7-9BD1-4B21-A973-57C6B8CBFE52}">
      <dsp:nvSpPr>
        <dsp:cNvPr id="0" name=""/>
        <dsp:cNvSpPr/>
      </dsp:nvSpPr>
      <dsp:spPr>
        <a:xfrm>
          <a:off x="252293" y="456262"/>
          <a:ext cx="2158864" cy="253984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3A9B286-8252-4675-8823-A15994FFBF7A}">
      <dsp:nvSpPr>
        <dsp:cNvPr id="0" name=""/>
        <dsp:cNvSpPr/>
      </dsp:nvSpPr>
      <dsp:spPr>
        <a:xfrm>
          <a:off x="252293" y="551648"/>
          <a:ext cx="158597" cy="158597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939B745-2132-404A-9FF4-DBBF2E117F8B}">
      <dsp:nvSpPr>
        <dsp:cNvPr id="0" name=""/>
        <dsp:cNvSpPr/>
      </dsp:nvSpPr>
      <dsp:spPr>
        <a:xfrm>
          <a:off x="252293" y="0"/>
          <a:ext cx="2158864" cy="45626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575" tIns="19050" rIns="28575" bIns="1905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altLang="ru-RU" sz="1500" b="1" kern="1200" dirty="0" smtClean="0">
              <a:effectLst/>
              <a:latin typeface="Cambria" panose="02040503050406030204" pitchFamily="18" charset="0"/>
              <a:cs typeface="Arial" pitchFamily="34" charset="0"/>
            </a:rPr>
            <a:t>Бюджетная отчетность ГРБС</a:t>
          </a:r>
          <a:endParaRPr lang="ru-RU" sz="1500" kern="1200" dirty="0">
            <a:latin typeface="Cambria" panose="02040503050406030204" pitchFamily="18" charset="0"/>
          </a:endParaRPr>
        </a:p>
      </dsp:txBody>
      <dsp:txXfrm>
        <a:off x="252293" y="0"/>
        <a:ext cx="2158864" cy="456262"/>
      </dsp:txXfrm>
    </dsp:sp>
    <dsp:sp modelId="{B610D538-D3FB-4A45-81FD-522822714569}">
      <dsp:nvSpPr>
        <dsp:cNvPr id="0" name=""/>
        <dsp:cNvSpPr/>
      </dsp:nvSpPr>
      <dsp:spPr>
        <a:xfrm>
          <a:off x="252293" y="921335"/>
          <a:ext cx="158594" cy="15859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53B9908-ED21-410D-AB93-77C1A7827138}">
      <dsp:nvSpPr>
        <dsp:cNvPr id="0" name=""/>
        <dsp:cNvSpPr/>
      </dsp:nvSpPr>
      <dsp:spPr>
        <a:xfrm>
          <a:off x="403413" y="815790"/>
          <a:ext cx="2007743" cy="36968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456" tIns="92456" rIns="92456" bIns="92456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1" kern="1200" dirty="0" smtClean="0">
              <a:solidFill>
                <a:schemeClr val="tx1"/>
              </a:solidFill>
              <a:latin typeface="Cambria" panose="02040503050406030204" pitchFamily="18" charset="0"/>
            </a:rPr>
            <a:t>ф. 0503160</a:t>
          </a:r>
          <a:endParaRPr lang="ru-RU" sz="1300" b="1" kern="1200" dirty="0">
            <a:solidFill>
              <a:schemeClr val="tx1"/>
            </a:solidFill>
            <a:latin typeface="Cambria" panose="02040503050406030204" pitchFamily="18" charset="0"/>
          </a:endParaRPr>
        </a:p>
      </dsp:txBody>
      <dsp:txXfrm>
        <a:off x="403413" y="815790"/>
        <a:ext cx="2007743" cy="369683"/>
      </dsp:txXfrm>
    </dsp:sp>
    <dsp:sp modelId="{7F7DDA37-1AEC-49D7-A821-0EAB5FAD4A06}">
      <dsp:nvSpPr>
        <dsp:cNvPr id="0" name=""/>
        <dsp:cNvSpPr/>
      </dsp:nvSpPr>
      <dsp:spPr>
        <a:xfrm>
          <a:off x="252293" y="1291018"/>
          <a:ext cx="158594" cy="15859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281415"/>
              <a:satOff val="-1600"/>
              <a:lumOff val="51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9856BDA-E8B9-46D5-91B9-C13CAB9C5B06}">
      <dsp:nvSpPr>
        <dsp:cNvPr id="0" name=""/>
        <dsp:cNvSpPr/>
      </dsp:nvSpPr>
      <dsp:spPr>
        <a:xfrm>
          <a:off x="403413" y="1185473"/>
          <a:ext cx="2007743" cy="36968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456" tIns="92456" rIns="92456" bIns="92456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0" i="0" u="none" kern="1200" dirty="0" smtClean="0">
              <a:solidFill>
                <a:schemeClr val="tx1"/>
              </a:solidFill>
              <a:latin typeface="Cambria" panose="02040503050406030204" pitchFamily="18" charset="0"/>
            </a:rPr>
            <a:t>Таблицы № 1, 3-7</a:t>
          </a:r>
          <a:endParaRPr lang="ru-RU" sz="1300" b="0" kern="1200" dirty="0">
            <a:solidFill>
              <a:schemeClr val="tx1"/>
            </a:solidFill>
            <a:latin typeface="Cambria" panose="02040503050406030204" pitchFamily="18" charset="0"/>
          </a:endParaRPr>
        </a:p>
      </dsp:txBody>
      <dsp:txXfrm>
        <a:off x="403413" y="1185473"/>
        <a:ext cx="2007743" cy="369683"/>
      </dsp:txXfrm>
    </dsp:sp>
    <dsp:sp modelId="{421E4BBD-A16D-4E2A-B351-FDB6F341FDE7}">
      <dsp:nvSpPr>
        <dsp:cNvPr id="0" name=""/>
        <dsp:cNvSpPr/>
      </dsp:nvSpPr>
      <dsp:spPr>
        <a:xfrm>
          <a:off x="252293" y="1660701"/>
          <a:ext cx="158594" cy="15859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562830"/>
              <a:satOff val="-3200"/>
              <a:lumOff val="102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82EC5AE-C375-4ECC-85E3-13393D55CF6B}">
      <dsp:nvSpPr>
        <dsp:cNvPr id="0" name=""/>
        <dsp:cNvSpPr/>
      </dsp:nvSpPr>
      <dsp:spPr>
        <a:xfrm>
          <a:off x="403413" y="1555157"/>
          <a:ext cx="2007743" cy="36968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456" tIns="92456" rIns="92456" bIns="92456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0" kern="1200" dirty="0" smtClean="0">
              <a:solidFill>
                <a:schemeClr val="tx1"/>
              </a:solidFill>
              <a:latin typeface="Cambria" panose="02040503050406030204" pitchFamily="18" charset="0"/>
            </a:rPr>
            <a:t>ф. 0503161</a:t>
          </a:r>
          <a:endParaRPr lang="ru-RU" sz="1300" b="0" kern="1200" dirty="0">
            <a:solidFill>
              <a:schemeClr val="tx1"/>
            </a:solidFill>
            <a:latin typeface="Cambria" panose="02040503050406030204" pitchFamily="18" charset="0"/>
          </a:endParaRPr>
        </a:p>
      </dsp:txBody>
      <dsp:txXfrm>
        <a:off x="403413" y="1555157"/>
        <a:ext cx="2007743" cy="369683"/>
      </dsp:txXfrm>
    </dsp:sp>
    <dsp:sp modelId="{F77E2C92-1480-47E0-9037-A82CA164B17F}">
      <dsp:nvSpPr>
        <dsp:cNvPr id="0" name=""/>
        <dsp:cNvSpPr/>
      </dsp:nvSpPr>
      <dsp:spPr>
        <a:xfrm>
          <a:off x="252293" y="2030384"/>
          <a:ext cx="158594" cy="15859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844244"/>
              <a:satOff val="-4800"/>
              <a:lumOff val="1542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CA72036-1A57-4D4F-B2B5-EB504B5EEBBF}">
      <dsp:nvSpPr>
        <dsp:cNvPr id="0" name=""/>
        <dsp:cNvSpPr/>
      </dsp:nvSpPr>
      <dsp:spPr>
        <a:xfrm>
          <a:off x="403413" y="1924840"/>
          <a:ext cx="2007743" cy="36968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456" tIns="92456" rIns="92456" bIns="92456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0" kern="1200" dirty="0" smtClean="0">
              <a:solidFill>
                <a:schemeClr val="tx1"/>
              </a:solidFill>
              <a:latin typeface="Cambria" panose="02040503050406030204" pitchFamily="18" charset="0"/>
            </a:rPr>
            <a:t>ф. 0503162</a:t>
          </a:r>
          <a:endParaRPr lang="ru-RU" sz="1300" b="0" kern="1200" dirty="0">
            <a:solidFill>
              <a:schemeClr val="tx1"/>
            </a:solidFill>
            <a:latin typeface="Cambria" panose="02040503050406030204" pitchFamily="18" charset="0"/>
          </a:endParaRPr>
        </a:p>
      </dsp:txBody>
      <dsp:txXfrm>
        <a:off x="403413" y="1924840"/>
        <a:ext cx="2007743" cy="369683"/>
      </dsp:txXfrm>
    </dsp:sp>
    <dsp:sp modelId="{D8EF8DC5-9195-4B17-9CAC-6D354B628C0F}">
      <dsp:nvSpPr>
        <dsp:cNvPr id="0" name=""/>
        <dsp:cNvSpPr/>
      </dsp:nvSpPr>
      <dsp:spPr>
        <a:xfrm>
          <a:off x="252293" y="2400068"/>
          <a:ext cx="158594" cy="15859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1125659"/>
              <a:satOff val="-6400"/>
              <a:lumOff val="205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2AE49A5-A66D-4EB2-BC96-15C5DA282CBA}">
      <dsp:nvSpPr>
        <dsp:cNvPr id="0" name=""/>
        <dsp:cNvSpPr/>
      </dsp:nvSpPr>
      <dsp:spPr>
        <a:xfrm>
          <a:off x="403413" y="2294523"/>
          <a:ext cx="2007743" cy="36968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456" tIns="92456" rIns="92456" bIns="92456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0" kern="1200" dirty="0" smtClean="0">
              <a:solidFill>
                <a:schemeClr val="tx1"/>
              </a:solidFill>
              <a:latin typeface="Cambria" panose="02040503050406030204" pitchFamily="18" charset="0"/>
            </a:rPr>
            <a:t>ф. 0503163</a:t>
          </a:r>
          <a:endParaRPr lang="ru-RU" sz="1300" b="0" kern="1200" dirty="0">
            <a:solidFill>
              <a:schemeClr val="tx1"/>
            </a:solidFill>
            <a:latin typeface="Cambria" panose="02040503050406030204" pitchFamily="18" charset="0"/>
          </a:endParaRPr>
        </a:p>
      </dsp:txBody>
      <dsp:txXfrm>
        <a:off x="403413" y="2294523"/>
        <a:ext cx="2007743" cy="369683"/>
      </dsp:txXfrm>
    </dsp:sp>
    <dsp:sp modelId="{1481F2AB-7D63-484A-B93F-B8B31CDAC34C}">
      <dsp:nvSpPr>
        <dsp:cNvPr id="0" name=""/>
        <dsp:cNvSpPr/>
      </dsp:nvSpPr>
      <dsp:spPr>
        <a:xfrm>
          <a:off x="252293" y="2769751"/>
          <a:ext cx="158594" cy="15859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1407074"/>
              <a:satOff val="-8000"/>
              <a:lumOff val="257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EB3D623-F9DF-4425-BAC7-02436ABE5FF9}">
      <dsp:nvSpPr>
        <dsp:cNvPr id="0" name=""/>
        <dsp:cNvSpPr/>
      </dsp:nvSpPr>
      <dsp:spPr>
        <a:xfrm>
          <a:off x="403413" y="2664206"/>
          <a:ext cx="2007743" cy="36968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456" tIns="92456" rIns="92456" bIns="92456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0" kern="1200" dirty="0" smtClean="0">
              <a:solidFill>
                <a:schemeClr val="tx1"/>
              </a:solidFill>
              <a:latin typeface="Cambria" panose="02040503050406030204" pitchFamily="18" charset="0"/>
            </a:rPr>
            <a:t>ф. 0503164</a:t>
          </a:r>
          <a:endParaRPr lang="ru-RU" sz="1300" b="0" kern="1200" dirty="0">
            <a:solidFill>
              <a:schemeClr val="tx1"/>
            </a:solidFill>
            <a:latin typeface="Cambria" panose="02040503050406030204" pitchFamily="18" charset="0"/>
          </a:endParaRPr>
        </a:p>
      </dsp:txBody>
      <dsp:txXfrm>
        <a:off x="403413" y="2664206"/>
        <a:ext cx="2007743" cy="369683"/>
      </dsp:txXfrm>
    </dsp:sp>
    <dsp:sp modelId="{F5BA7567-F2CE-4635-93BF-29D65690F966}">
      <dsp:nvSpPr>
        <dsp:cNvPr id="0" name=""/>
        <dsp:cNvSpPr/>
      </dsp:nvSpPr>
      <dsp:spPr>
        <a:xfrm>
          <a:off x="252293" y="3139434"/>
          <a:ext cx="158594" cy="15859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1688489"/>
              <a:satOff val="-9600"/>
              <a:lumOff val="308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5EE67A1-F685-49DA-987F-AC80091CE87C}">
      <dsp:nvSpPr>
        <dsp:cNvPr id="0" name=""/>
        <dsp:cNvSpPr/>
      </dsp:nvSpPr>
      <dsp:spPr>
        <a:xfrm>
          <a:off x="403413" y="3033889"/>
          <a:ext cx="2007743" cy="36968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456" tIns="92456" rIns="92456" bIns="92456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0" kern="1200" dirty="0" smtClean="0">
              <a:solidFill>
                <a:schemeClr val="tx1"/>
              </a:solidFill>
              <a:latin typeface="Cambria" panose="02040503050406030204" pitchFamily="18" charset="0"/>
            </a:rPr>
            <a:t>ф. 0503166</a:t>
          </a:r>
          <a:endParaRPr lang="ru-RU" sz="1300" b="0" kern="1200" dirty="0">
            <a:solidFill>
              <a:schemeClr val="tx1"/>
            </a:solidFill>
            <a:latin typeface="Cambria" panose="02040503050406030204" pitchFamily="18" charset="0"/>
          </a:endParaRPr>
        </a:p>
      </dsp:txBody>
      <dsp:txXfrm>
        <a:off x="403413" y="3033889"/>
        <a:ext cx="2007743" cy="369683"/>
      </dsp:txXfrm>
    </dsp:sp>
    <dsp:sp modelId="{5868D09A-5801-4AA6-8693-FDEBBD2735E5}">
      <dsp:nvSpPr>
        <dsp:cNvPr id="0" name=""/>
        <dsp:cNvSpPr/>
      </dsp:nvSpPr>
      <dsp:spPr>
        <a:xfrm>
          <a:off x="252293" y="3509117"/>
          <a:ext cx="158594" cy="15859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1969904"/>
              <a:satOff val="-11200"/>
              <a:lumOff val="359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0425EAF-9036-4C5B-AEC2-EFB8D37336EB}">
      <dsp:nvSpPr>
        <dsp:cNvPr id="0" name=""/>
        <dsp:cNvSpPr/>
      </dsp:nvSpPr>
      <dsp:spPr>
        <a:xfrm>
          <a:off x="403413" y="3403572"/>
          <a:ext cx="2007743" cy="36968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456" tIns="92456" rIns="92456" bIns="92456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0" kern="1200" dirty="0" smtClean="0">
              <a:solidFill>
                <a:schemeClr val="tx1"/>
              </a:solidFill>
              <a:latin typeface="Cambria" panose="02040503050406030204" pitchFamily="18" charset="0"/>
            </a:rPr>
            <a:t>ф. 0503167</a:t>
          </a:r>
          <a:endParaRPr lang="ru-RU" sz="1300" b="0" kern="1200" dirty="0">
            <a:solidFill>
              <a:schemeClr val="tx1"/>
            </a:solidFill>
            <a:latin typeface="Cambria" panose="02040503050406030204" pitchFamily="18" charset="0"/>
          </a:endParaRPr>
        </a:p>
      </dsp:txBody>
      <dsp:txXfrm>
        <a:off x="403413" y="3403572"/>
        <a:ext cx="2007743" cy="369683"/>
      </dsp:txXfrm>
    </dsp:sp>
    <dsp:sp modelId="{91FA47F7-DAD0-47BB-815C-75412FA28454}">
      <dsp:nvSpPr>
        <dsp:cNvPr id="0" name=""/>
        <dsp:cNvSpPr/>
      </dsp:nvSpPr>
      <dsp:spPr>
        <a:xfrm>
          <a:off x="252293" y="3878800"/>
          <a:ext cx="158594" cy="15859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2251319"/>
              <a:satOff val="-12800"/>
              <a:lumOff val="4112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14F1CE4-8153-4899-87B1-20EF59A564B6}">
      <dsp:nvSpPr>
        <dsp:cNvPr id="0" name=""/>
        <dsp:cNvSpPr/>
      </dsp:nvSpPr>
      <dsp:spPr>
        <a:xfrm>
          <a:off x="403413" y="3773256"/>
          <a:ext cx="2007743" cy="36968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456" tIns="92456" rIns="92456" bIns="92456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0" kern="1200" dirty="0" smtClean="0">
              <a:solidFill>
                <a:schemeClr val="tx1"/>
              </a:solidFill>
              <a:latin typeface="Cambria" panose="02040503050406030204" pitchFamily="18" charset="0"/>
            </a:rPr>
            <a:t>ф. 0503168</a:t>
          </a:r>
          <a:endParaRPr lang="ru-RU" sz="1300" b="0" kern="1200" dirty="0">
            <a:solidFill>
              <a:schemeClr val="tx1"/>
            </a:solidFill>
            <a:latin typeface="Cambria" panose="02040503050406030204" pitchFamily="18" charset="0"/>
          </a:endParaRPr>
        </a:p>
      </dsp:txBody>
      <dsp:txXfrm>
        <a:off x="403413" y="3773256"/>
        <a:ext cx="2007743" cy="369683"/>
      </dsp:txXfrm>
    </dsp:sp>
    <dsp:sp modelId="{D9F957F8-F4A0-459A-852D-9103C1FC4BC4}">
      <dsp:nvSpPr>
        <dsp:cNvPr id="0" name=""/>
        <dsp:cNvSpPr/>
      </dsp:nvSpPr>
      <dsp:spPr>
        <a:xfrm>
          <a:off x="252293" y="4248483"/>
          <a:ext cx="158594" cy="15859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2532733"/>
              <a:satOff val="-14400"/>
              <a:lumOff val="462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52342EF-AFAD-4391-A654-F930A8106319}">
      <dsp:nvSpPr>
        <dsp:cNvPr id="0" name=""/>
        <dsp:cNvSpPr/>
      </dsp:nvSpPr>
      <dsp:spPr>
        <a:xfrm>
          <a:off x="403413" y="4142939"/>
          <a:ext cx="2007743" cy="36968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456" tIns="92456" rIns="92456" bIns="92456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0" kern="1200" dirty="0" smtClean="0">
              <a:solidFill>
                <a:schemeClr val="tx1"/>
              </a:solidFill>
              <a:latin typeface="Cambria" panose="02040503050406030204" pitchFamily="18" charset="0"/>
            </a:rPr>
            <a:t>ф. 0503169</a:t>
          </a:r>
          <a:endParaRPr lang="ru-RU" sz="1300" b="0" kern="1200" dirty="0">
            <a:solidFill>
              <a:schemeClr val="tx1"/>
            </a:solidFill>
            <a:latin typeface="Cambria" panose="02040503050406030204" pitchFamily="18" charset="0"/>
          </a:endParaRPr>
        </a:p>
      </dsp:txBody>
      <dsp:txXfrm>
        <a:off x="403413" y="4142939"/>
        <a:ext cx="2007743" cy="369683"/>
      </dsp:txXfrm>
    </dsp:sp>
    <dsp:sp modelId="{CD688F80-7FB4-43DA-8064-F1ABD423962D}">
      <dsp:nvSpPr>
        <dsp:cNvPr id="0" name=""/>
        <dsp:cNvSpPr/>
      </dsp:nvSpPr>
      <dsp:spPr>
        <a:xfrm>
          <a:off x="252293" y="4618167"/>
          <a:ext cx="158594" cy="15859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2814148"/>
              <a:satOff val="-16001"/>
              <a:lumOff val="514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9930B20-77E2-4E2E-9C2F-4AF133F3BFB4}">
      <dsp:nvSpPr>
        <dsp:cNvPr id="0" name=""/>
        <dsp:cNvSpPr/>
      </dsp:nvSpPr>
      <dsp:spPr>
        <a:xfrm>
          <a:off x="403413" y="4512622"/>
          <a:ext cx="2007743" cy="36968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456" tIns="92456" rIns="92456" bIns="92456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0" kern="1200" dirty="0" smtClean="0">
              <a:solidFill>
                <a:schemeClr val="tx1"/>
              </a:solidFill>
              <a:latin typeface="Cambria" panose="02040503050406030204" pitchFamily="18" charset="0"/>
            </a:rPr>
            <a:t>ф. 0503171</a:t>
          </a:r>
          <a:endParaRPr lang="ru-RU" sz="1300" b="0" kern="1200" dirty="0">
            <a:solidFill>
              <a:schemeClr val="tx1"/>
            </a:solidFill>
            <a:latin typeface="Cambria" panose="02040503050406030204" pitchFamily="18" charset="0"/>
          </a:endParaRPr>
        </a:p>
      </dsp:txBody>
      <dsp:txXfrm>
        <a:off x="403413" y="4512622"/>
        <a:ext cx="2007743" cy="369683"/>
      </dsp:txXfrm>
    </dsp:sp>
    <dsp:sp modelId="{8CDEF078-B9CC-47B7-A616-2E61457C33F7}">
      <dsp:nvSpPr>
        <dsp:cNvPr id="0" name=""/>
        <dsp:cNvSpPr/>
      </dsp:nvSpPr>
      <dsp:spPr>
        <a:xfrm>
          <a:off x="2519100" y="456262"/>
          <a:ext cx="2158864" cy="253984"/>
        </a:xfrm>
        <a:prstGeom prst="rect">
          <a:avLst/>
        </a:prstGeom>
        <a:solidFill>
          <a:schemeClr val="accent4">
            <a:hueOff val="3470783"/>
            <a:satOff val="-19734"/>
            <a:lumOff val="6340"/>
            <a:alphaOff val="0"/>
          </a:schemeClr>
        </a:solidFill>
        <a:ln w="25400" cap="flat" cmpd="sng" algn="ctr">
          <a:solidFill>
            <a:schemeClr val="accent4">
              <a:hueOff val="3470783"/>
              <a:satOff val="-19734"/>
              <a:lumOff val="634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6A68FE6-EEE1-43BB-9A4B-5EBF17963309}">
      <dsp:nvSpPr>
        <dsp:cNvPr id="0" name=""/>
        <dsp:cNvSpPr/>
      </dsp:nvSpPr>
      <dsp:spPr>
        <a:xfrm>
          <a:off x="2519100" y="551648"/>
          <a:ext cx="158597" cy="158597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3470783"/>
              <a:satOff val="-19734"/>
              <a:lumOff val="634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9140B74-B976-4D37-9694-47399112BB02}">
      <dsp:nvSpPr>
        <dsp:cNvPr id="0" name=""/>
        <dsp:cNvSpPr/>
      </dsp:nvSpPr>
      <dsp:spPr>
        <a:xfrm>
          <a:off x="2623115" y="0"/>
          <a:ext cx="2158864" cy="45626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2385" tIns="21590" rIns="32385" bIns="21590" numCol="1" spcCol="1270" anchor="ctr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b="0" kern="1200" dirty="0" smtClean="0">
              <a:latin typeface="Cambria" panose="02040503050406030204" pitchFamily="18" charset="0"/>
            </a:rPr>
            <a:t>(27 годовых форм)</a:t>
          </a:r>
          <a:endParaRPr lang="ru-RU" sz="1700" b="0" kern="1200" dirty="0">
            <a:latin typeface="Cambria" panose="02040503050406030204" pitchFamily="18" charset="0"/>
          </a:endParaRPr>
        </a:p>
      </dsp:txBody>
      <dsp:txXfrm>
        <a:off x="2623115" y="0"/>
        <a:ext cx="2158864" cy="456262"/>
      </dsp:txXfrm>
    </dsp:sp>
    <dsp:sp modelId="{C45EB0FD-E61C-4787-9F62-A5077F949F00}">
      <dsp:nvSpPr>
        <dsp:cNvPr id="0" name=""/>
        <dsp:cNvSpPr/>
      </dsp:nvSpPr>
      <dsp:spPr>
        <a:xfrm>
          <a:off x="2519100" y="921335"/>
          <a:ext cx="158594" cy="15859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3095563"/>
              <a:satOff val="-17601"/>
              <a:lumOff val="565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4F67B2C-1624-4CC8-95C4-D8C4A356F530}">
      <dsp:nvSpPr>
        <dsp:cNvPr id="0" name=""/>
        <dsp:cNvSpPr/>
      </dsp:nvSpPr>
      <dsp:spPr>
        <a:xfrm>
          <a:off x="2670221" y="815790"/>
          <a:ext cx="2007743" cy="36968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456" tIns="92456" rIns="92456" bIns="92456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0" kern="1200" dirty="0" smtClean="0">
              <a:solidFill>
                <a:schemeClr val="tx1"/>
              </a:solidFill>
              <a:latin typeface="Cambria" panose="02040503050406030204" pitchFamily="18" charset="0"/>
            </a:rPr>
            <a:t>ф. 0503172</a:t>
          </a:r>
          <a:endParaRPr lang="ru-RU" sz="1300" b="0" kern="1200" dirty="0">
            <a:solidFill>
              <a:schemeClr val="tx1"/>
            </a:solidFill>
          </a:endParaRPr>
        </a:p>
      </dsp:txBody>
      <dsp:txXfrm>
        <a:off x="2670221" y="815790"/>
        <a:ext cx="2007743" cy="369683"/>
      </dsp:txXfrm>
    </dsp:sp>
    <dsp:sp modelId="{7225DF61-9B4D-4A52-B7B8-D8A341DE437B}">
      <dsp:nvSpPr>
        <dsp:cNvPr id="0" name=""/>
        <dsp:cNvSpPr/>
      </dsp:nvSpPr>
      <dsp:spPr>
        <a:xfrm>
          <a:off x="2519100" y="1291018"/>
          <a:ext cx="158594" cy="15859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3376978"/>
              <a:satOff val="-19201"/>
              <a:lumOff val="616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C1582FE-29C0-41A5-8F4B-3E4053FF5BFF}">
      <dsp:nvSpPr>
        <dsp:cNvPr id="0" name=""/>
        <dsp:cNvSpPr/>
      </dsp:nvSpPr>
      <dsp:spPr>
        <a:xfrm>
          <a:off x="2670221" y="1185473"/>
          <a:ext cx="2007743" cy="36968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456" tIns="92456" rIns="92456" bIns="92456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0" kern="1200" dirty="0" smtClean="0">
              <a:solidFill>
                <a:schemeClr val="tx1"/>
              </a:solidFill>
              <a:latin typeface="Cambria" panose="02040503050406030204" pitchFamily="18" charset="0"/>
            </a:rPr>
            <a:t>ф. 0503173</a:t>
          </a:r>
          <a:endParaRPr lang="ru-RU" sz="1300" b="0" kern="1200" dirty="0">
            <a:solidFill>
              <a:schemeClr val="tx1"/>
            </a:solidFill>
          </a:endParaRPr>
        </a:p>
      </dsp:txBody>
      <dsp:txXfrm>
        <a:off x="2670221" y="1185473"/>
        <a:ext cx="2007743" cy="369683"/>
      </dsp:txXfrm>
    </dsp:sp>
    <dsp:sp modelId="{DF6E3356-5BB6-47F5-A8F4-BAF8750B4210}">
      <dsp:nvSpPr>
        <dsp:cNvPr id="0" name=""/>
        <dsp:cNvSpPr/>
      </dsp:nvSpPr>
      <dsp:spPr>
        <a:xfrm>
          <a:off x="2519100" y="1660701"/>
          <a:ext cx="158594" cy="15859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3658393"/>
              <a:satOff val="-20801"/>
              <a:lumOff val="668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FC2E4BB-B2CD-4127-BEDB-68E395DD7CC8}">
      <dsp:nvSpPr>
        <dsp:cNvPr id="0" name=""/>
        <dsp:cNvSpPr/>
      </dsp:nvSpPr>
      <dsp:spPr>
        <a:xfrm>
          <a:off x="2670221" y="1555157"/>
          <a:ext cx="2007743" cy="36968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456" tIns="92456" rIns="92456" bIns="92456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0" kern="1200" dirty="0" smtClean="0">
              <a:solidFill>
                <a:schemeClr val="tx1"/>
              </a:solidFill>
              <a:latin typeface="Cambria" panose="02040503050406030204" pitchFamily="18" charset="0"/>
            </a:rPr>
            <a:t>ф. 0503174</a:t>
          </a:r>
          <a:endParaRPr lang="ru-RU" sz="1300" b="0" kern="1200" dirty="0">
            <a:solidFill>
              <a:schemeClr val="tx1"/>
            </a:solidFill>
            <a:latin typeface="Cambria" panose="02040503050406030204" pitchFamily="18" charset="0"/>
          </a:endParaRPr>
        </a:p>
      </dsp:txBody>
      <dsp:txXfrm>
        <a:off x="2670221" y="1555157"/>
        <a:ext cx="2007743" cy="369683"/>
      </dsp:txXfrm>
    </dsp:sp>
    <dsp:sp modelId="{1CAEDAEB-4A6C-40C1-8BD5-B5C82E6B51BF}">
      <dsp:nvSpPr>
        <dsp:cNvPr id="0" name=""/>
        <dsp:cNvSpPr/>
      </dsp:nvSpPr>
      <dsp:spPr>
        <a:xfrm>
          <a:off x="2519100" y="2030384"/>
          <a:ext cx="158594" cy="15859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3939808"/>
              <a:satOff val="-22401"/>
              <a:lumOff val="719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5388415-1994-4ACF-8D67-41919094BC0A}">
      <dsp:nvSpPr>
        <dsp:cNvPr id="0" name=""/>
        <dsp:cNvSpPr/>
      </dsp:nvSpPr>
      <dsp:spPr>
        <a:xfrm>
          <a:off x="2670221" y="1924840"/>
          <a:ext cx="2007743" cy="36968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456" tIns="92456" rIns="92456" bIns="92456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0" kern="1200" dirty="0" smtClean="0">
              <a:solidFill>
                <a:schemeClr val="tx1"/>
              </a:solidFill>
              <a:latin typeface="Cambria" panose="02040503050406030204" pitchFamily="18" charset="0"/>
            </a:rPr>
            <a:t>ф. 0503175</a:t>
          </a:r>
          <a:endParaRPr lang="ru-RU" sz="1300" b="0" kern="1200" dirty="0">
            <a:solidFill>
              <a:schemeClr val="tx1"/>
            </a:solidFill>
            <a:latin typeface="Cambria" panose="02040503050406030204" pitchFamily="18" charset="0"/>
          </a:endParaRPr>
        </a:p>
      </dsp:txBody>
      <dsp:txXfrm>
        <a:off x="2670221" y="1924840"/>
        <a:ext cx="2007743" cy="369683"/>
      </dsp:txXfrm>
    </dsp:sp>
    <dsp:sp modelId="{2F04F606-4477-4EA7-BB4A-E71F4A9F27E6}">
      <dsp:nvSpPr>
        <dsp:cNvPr id="0" name=""/>
        <dsp:cNvSpPr/>
      </dsp:nvSpPr>
      <dsp:spPr>
        <a:xfrm>
          <a:off x="2519100" y="2400068"/>
          <a:ext cx="158594" cy="15859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4221222"/>
              <a:satOff val="-24001"/>
              <a:lumOff val="771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F212524-20A0-4604-89E3-FC7E8FE5433E}">
      <dsp:nvSpPr>
        <dsp:cNvPr id="0" name=""/>
        <dsp:cNvSpPr/>
      </dsp:nvSpPr>
      <dsp:spPr>
        <a:xfrm>
          <a:off x="2670221" y="2294523"/>
          <a:ext cx="2007743" cy="36968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456" tIns="92456" rIns="92456" bIns="92456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0" kern="1200" dirty="0" smtClean="0">
              <a:solidFill>
                <a:schemeClr val="tx1"/>
              </a:solidFill>
              <a:latin typeface="Cambria" panose="02040503050406030204" pitchFamily="18" charset="0"/>
            </a:rPr>
            <a:t>ф. 0503177</a:t>
          </a:r>
          <a:endParaRPr lang="ru-RU" sz="1300" b="0" kern="1200" dirty="0">
            <a:solidFill>
              <a:schemeClr val="tx1"/>
            </a:solidFill>
            <a:latin typeface="Cambria" panose="02040503050406030204" pitchFamily="18" charset="0"/>
          </a:endParaRPr>
        </a:p>
      </dsp:txBody>
      <dsp:txXfrm>
        <a:off x="2670221" y="2294523"/>
        <a:ext cx="2007743" cy="369683"/>
      </dsp:txXfrm>
    </dsp:sp>
    <dsp:sp modelId="{87F82720-C487-4547-9056-E27E8EB3B0C5}">
      <dsp:nvSpPr>
        <dsp:cNvPr id="0" name=""/>
        <dsp:cNvSpPr/>
      </dsp:nvSpPr>
      <dsp:spPr>
        <a:xfrm>
          <a:off x="2519100" y="2769751"/>
          <a:ext cx="158594" cy="15859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4502637"/>
              <a:satOff val="-25601"/>
              <a:lumOff val="822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49B0E52-645E-4D50-AD66-F4F64074696A}">
      <dsp:nvSpPr>
        <dsp:cNvPr id="0" name=""/>
        <dsp:cNvSpPr/>
      </dsp:nvSpPr>
      <dsp:spPr>
        <a:xfrm>
          <a:off x="2670221" y="2664206"/>
          <a:ext cx="2007743" cy="36968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456" tIns="92456" rIns="92456" bIns="92456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0" kern="1200" dirty="0" smtClean="0">
              <a:solidFill>
                <a:schemeClr val="tx1"/>
              </a:solidFill>
              <a:latin typeface="Cambria" panose="02040503050406030204" pitchFamily="18" charset="0"/>
            </a:rPr>
            <a:t>ф. 0503178</a:t>
          </a:r>
          <a:endParaRPr lang="ru-RU" sz="1300" b="0" kern="1200" dirty="0">
            <a:solidFill>
              <a:schemeClr val="tx1"/>
            </a:solidFill>
            <a:latin typeface="Cambria" panose="02040503050406030204" pitchFamily="18" charset="0"/>
          </a:endParaRPr>
        </a:p>
      </dsp:txBody>
      <dsp:txXfrm>
        <a:off x="2670221" y="2664206"/>
        <a:ext cx="2007743" cy="369683"/>
      </dsp:txXfrm>
    </dsp:sp>
    <dsp:sp modelId="{F8E73D0E-5AD1-4B51-BEE7-E5B01C674948}">
      <dsp:nvSpPr>
        <dsp:cNvPr id="0" name=""/>
        <dsp:cNvSpPr/>
      </dsp:nvSpPr>
      <dsp:spPr>
        <a:xfrm>
          <a:off x="2519100" y="3139434"/>
          <a:ext cx="158594" cy="15859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4784052"/>
              <a:satOff val="-27201"/>
              <a:lumOff val="873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E2BF61F-1A55-4C4E-B9BF-E8E63BBCA45F}">
      <dsp:nvSpPr>
        <dsp:cNvPr id="0" name=""/>
        <dsp:cNvSpPr/>
      </dsp:nvSpPr>
      <dsp:spPr>
        <a:xfrm>
          <a:off x="2670221" y="3033889"/>
          <a:ext cx="2007743" cy="36968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456" tIns="92456" rIns="92456" bIns="92456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0" kern="1200" dirty="0" smtClean="0">
              <a:solidFill>
                <a:schemeClr val="tx1"/>
              </a:solidFill>
              <a:latin typeface="Cambria" panose="02040503050406030204" pitchFamily="18" charset="0"/>
            </a:rPr>
            <a:t>ф. 0503190</a:t>
          </a:r>
          <a:endParaRPr lang="ru-RU" sz="1300" b="0" kern="1200" dirty="0">
            <a:solidFill>
              <a:schemeClr val="tx1"/>
            </a:solidFill>
            <a:latin typeface="Cambria" panose="02040503050406030204" pitchFamily="18" charset="0"/>
          </a:endParaRPr>
        </a:p>
      </dsp:txBody>
      <dsp:txXfrm>
        <a:off x="2670221" y="3033889"/>
        <a:ext cx="2007743" cy="369683"/>
      </dsp:txXfrm>
    </dsp:sp>
    <dsp:sp modelId="{AB299C27-8960-459C-B1BE-886AA3278E03}">
      <dsp:nvSpPr>
        <dsp:cNvPr id="0" name=""/>
        <dsp:cNvSpPr/>
      </dsp:nvSpPr>
      <dsp:spPr>
        <a:xfrm>
          <a:off x="2519100" y="3509117"/>
          <a:ext cx="158594" cy="15859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5065467"/>
              <a:satOff val="-28801"/>
              <a:lumOff val="925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DC5F834-7572-47BB-9EAE-5CF71BAF0509}">
      <dsp:nvSpPr>
        <dsp:cNvPr id="0" name=""/>
        <dsp:cNvSpPr/>
      </dsp:nvSpPr>
      <dsp:spPr>
        <a:xfrm>
          <a:off x="2670221" y="3403572"/>
          <a:ext cx="2007743" cy="36968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456" tIns="92456" rIns="92456" bIns="92456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0" kern="1200" dirty="0" smtClean="0">
              <a:solidFill>
                <a:schemeClr val="tx1"/>
              </a:solidFill>
              <a:latin typeface="Cambria" panose="02040503050406030204" pitchFamily="18" charset="0"/>
            </a:rPr>
            <a:t>ф. 0503191</a:t>
          </a:r>
          <a:endParaRPr lang="ru-RU" sz="1300" b="0" kern="1200" dirty="0">
            <a:solidFill>
              <a:schemeClr val="tx1"/>
            </a:solidFill>
            <a:latin typeface="Cambria" panose="02040503050406030204" pitchFamily="18" charset="0"/>
          </a:endParaRPr>
        </a:p>
      </dsp:txBody>
      <dsp:txXfrm>
        <a:off x="2670221" y="3403572"/>
        <a:ext cx="2007743" cy="369683"/>
      </dsp:txXfrm>
    </dsp:sp>
    <dsp:sp modelId="{8AB89F05-BD19-481A-A991-1DBBB61F3300}">
      <dsp:nvSpPr>
        <dsp:cNvPr id="0" name=""/>
        <dsp:cNvSpPr/>
      </dsp:nvSpPr>
      <dsp:spPr>
        <a:xfrm>
          <a:off x="2519100" y="3878800"/>
          <a:ext cx="158594" cy="158594"/>
        </a:xfrm>
        <a:prstGeom prst="rect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accent4">
              <a:hueOff val="5346882"/>
              <a:satOff val="-30401"/>
              <a:lumOff val="976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9D9DB25-EC47-4A70-9AC3-4B100C157FAD}">
      <dsp:nvSpPr>
        <dsp:cNvPr id="0" name=""/>
        <dsp:cNvSpPr/>
      </dsp:nvSpPr>
      <dsp:spPr>
        <a:xfrm>
          <a:off x="2670221" y="3773256"/>
          <a:ext cx="2007743" cy="36968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456" tIns="92456" rIns="92456" bIns="92456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0" kern="1200" dirty="0" smtClean="0">
              <a:solidFill>
                <a:schemeClr val="tx1"/>
              </a:solidFill>
              <a:latin typeface="Cambria" panose="02040503050406030204" pitchFamily="18" charset="0"/>
            </a:rPr>
            <a:t>ф. 0503192</a:t>
          </a:r>
          <a:endParaRPr lang="ru-RU" sz="1300" b="0" kern="1200" dirty="0">
            <a:solidFill>
              <a:schemeClr val="tx1"/>
            </a:solidFill>
            <a:latin typeface="Cambria" panose="02040503050406030204" pitchFamily="18" charset="0"/>
          </a:endParaRPr>
        </a:p>
      </dsp:txBody>
      <dsp:txXfrm>
        <a:off x="2670221" y="3773256"/>
        <a:ext cx="2007743" cy="369683"/>
      </dsp:txXfrm>
    </dsp:sp>
    <dsp:sp modelId="{F250AAF8-12A7-429A-BDF5-A0499FE4D57A}">
      <dsp:nvSpPr>
        <dsp:cNvPr id="0" name=""/>
        <dsp:cNvSpPr/>
      </dsp:nvSpPr>
      <dsp:spPr>
        <a:xfrm>
          <a:off x="2519100" y="4248483"/>
          <a:ext cx="158594" cy="15859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5628296"/>
              <a:satOff val="-32001"/>
              <a:lumOff val="1028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CC3B19A-634E-403F-8BA4-143EA4192A1B}">
      <dsp:nvSpPr>
        <dsp:cNvPr id="0" name=""/>
        <dsp:cNvSpPr/>
      </dsp:nvSpPr>
      <dsp:spPr>
        <a:xfrm>
          <a:off x="2670221" y="4142939"/>
          <a:ext cx="2007743" cy="36968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456" tIns="92456" rIns="92456" bIns="92456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0" kern="1200" dirty="0" smtClean="0">
              <a:solidFill>
                <a:schemeClr val="tx1"/>
              </a:solidFill>
              <a:latin typeface="Cambria" panose="02040503050406030204" pitchFamily="18" charset="0"/>
            </a:rPr>
            <a:t>ф. 0503193</a:t>
          </a:r>
          <a:endParaRPr lang="ru-RU" sz="1300" b="0" kern="1200" dirty="0">
            <a:solidFill>
              <a:schemeClr val="tx1"/>
            </a:solidFill>
            <a:latin typeface="Cambria" panose="02040503050406030204" pitchFamily="18" charset="0"/>
          </a:endParaRPr>
        </a:p>
      </dsp:txBody>
      <dsp:txXfrm>
        <a:off x="2670221" y="4142939"/>
        <a:ext cx="2007743" cy="369683"/>
      </dsp:txXfrm>
    </dsp:sp>
    <dsp:sp modelId="{AED44076-50C9-453C-BBDE-CCEE059AACA9}">
      <dsp:nvSpPr>
        <dsp:cNvPr id="0" name=""/>
        <dsp:cNvSpPr/>
      </dsp:nvSpPr>
      <dsp:spPr>
        <a:xfrm>
          <a:off x="2519100" y="4618167"/>
          <a:ext cx="158594" cy="15859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5909712"/>
              <a:satOff val="-33601"/>
              <a:lumOff val="1079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C8574A8-BEF7-4665-A2B5-5AFA28C2424A}">
      <dsp:nvSpPr>
        <dsp:cNvPr id="0" name=""/>
        <dsp:cNvSpPr/>
      </dsp:nvSpPr>
      <dsp:spPr>
        <a:xfrm>
          <a:off x="2670221" y="4512622"/>
          <a:ext cx="2007743" cy="36968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456" tIns="92456" rIns="92456" bIns="92456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0" kern="1200" dirty="0" smtClean="0">
              <a:solidFill>
                <a:schemeClr val="tx1"/>
              </a:solidFill>
              <a:latin typeface="Cambria" panose="02040503050406030204" pitchFamily="18" charset="0"/>
            </a:rPr>
            <a:t>ф. 0503296</a:t>
          </a:r>
          <a:endParaRPr lang="ru-RU" sz="1300" b="0" kern="1200" dirty="0">
            <a:solidFill>
              <a:schemeClr val="tx1"/>
            </a:solidFill>
          </a:endParaRPr>
        </a:p>
      </dsp:txBody>
      <dsp:txXfrm>
        <a:off x="2670221" y="4512622"/>
        <a:ext cx="2007743" cy="369683"/>
      </dsp:txXfrm>
    </dsp:sp>
    <dsp:sp modelId="{834CEE7B-11A4-4AFC-973F-939BA4759A1E}">
      <dsp:nvSpPr>
        <dsp:cNvPr id="0" name=""/>
        <dsp:cNvSpPr/>
      </dsp:nvSpPr>
      <dsp:spPr>
        <a:xfrm>
          <a:off x="4785908" y="456262"/>
          <a:ext cx="2158864" cy="253984"/>
        </a:xfrm>
        <a:prstGeom prst="rect">
          <a:avLst/>
        </a:prstGeom>
        <a:solidFill>
          <a:schemeClr val="accent4">
            <a:hueOff val="6941566"/>
            <a:satOff val="-39468"/>
            <a:lumOff val="12680"/>
            <a:alphaOff val="0"/>
          </a:schemeClr>
        </a:solidFill>
        <a:ln w="25400" cap="flat" cmpd="sng" algn="ctr">
          <a:solidFill>
            <a:schemeClr val="accent4">
              <a:hueOff val="6941566"/>
              <a:satOff val="-39468"/>
              <a:lumOff val="1268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E3A86CF-1034-4593-94EA-0B990B61CEF7}">
      <dsp:nvSpPr>
        <dsp:cNvPr id="0" name=""/>
        <dsp:cNvSpPr/>
      </dsp:nvSpPr>
      <dsp:spPr>
        <a:xfrm>
          <a:off x="4785908" y="551648"/>
          <a:ext cx="158597" cy="158597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6941566"/>
              <a:satOff val="-39468"/>
              <a:lumOff val="1268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6D64AF8-46D9-4140-94F9-3AAB2AEA1D83}">
      <dsp:nvSpPr>
        <dsp:cNvPr id="0" name=""/>
        <dsp:cNvSpPr/>
      </dsp:nvSpPr>
      <dsp:spPr>
        <a:xfrm>
          <a:off x="4785908" y="0"/>
          <a:ext cx="2158864" cy="45626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575" tIns="19050" rIns="28575" bIns="1905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 smtClean="0">
              <a:effectLst/>
              <a:latin typeface="Cambria" panose="02040503050406030204" pitchFamily="18" charset="0"/>
              <a:cs typeface="Arial" pitchFamily="34" charset="0"/>
            </a:rPr>
            <a:t>Бухгалтерская отчетность АУ БУ</a:t>
          </a:r>
          <a:endParaRPr lang="ru-RU" sz="1500" kern="1200" dirty="0">
            <a:latin typeface="Cambria" panose="02040503050406030204" pitchFamily="18" charset="0"/>
          </a:endParaRPr>
        </a:p>
      </dsp:txBody>
      <dsp:txXfrm>
        <a:off x="4785908" y="0"/>
        <a:ext cx="2158864" cy="456262"/>
      </dsp:txXfrm>
    </dsp:sp>
    <dsp:sp modelId="{1246AA9B-01B4-4347-9D1B-3AAC93B4A681}">
      <dsp:nvSpPr>
        <dsp:cNvPr id="0" name=""/>
        <dsp:cNvSpPr/>
      </dsp:nvSpPr>
      <dsp:spPr>
        <a:xfrm>
          <a:off x="4785908" y="921335"/>
          <a:ext cx="158594" cy="15859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6191126"/>
              <a:satOff val="-35201"/>
              <a:lumOff val="1130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5DF3C41-652C-4C37-9652-3604E8CC42AE}">
      <dsp:nvSpPr>
        <dsp:cNvPr id="0" name=""/>
        <dsp:cNvSpPr/>
      </dsp:nvSpPr>
      <dsp:spPr>
        <a:xfrm>
          <a:off x="4937029" y="815790"/>
          <a:ext cx="2007743" cy="36968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456" tIns="92456" rIns="92456" bIns="92456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1" kern="1200" dirty="0" smtClean="0">
              <a:solidFill>
                <a:schemeClr val="tx1"/>
              </a:solidFill>
              <a:latin typeface="Cambria" panose="02040503050406030204" pitchFamily="18" charset="0"/>
            </a:rPr>
            <a:t>ф. 0503760</a:t>
          </a:r>
          <a:endParaRPr lang="ru-RU" sz="1300" b="1" kern="1200" dirty="0">
            <a:solidFill>
              <a:schemeClr val="tx1"/>
            </a:solidFill>
            <a:latin typeface="Cambria" panose="02040503050406030204" pitchFamily="18" charset="0"/>
          </a:endParaRPr>
        </a:p>
      </dsp:txBody>
      <dsp:txXfrm>
        <a:off x="4937029" y="815790"/>
        <a:ext cx="2007743" cy="369683"/>
      </dsp:txXfrm>
    </dsp:sp>
    <dsp:sp modelId="{1EE1E7B7-F27B-4FAD-8FCB-A421CBDFB122}">
      <dsp:nvSpPr>
        <dsp:cNvPr id="0" name=""/>
        <dsp:cNvSpPr/>
      </dsp:nvSpPr>
      <dsp:spPr>
        <a:xfrm>
          <a:off x="4785908" y="1291018"/>
          <a:ext cx="158594" cy="15859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6472541"/>
              <a:satOff val="-36801"/>
              <a:lumOff val="1182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FA5FE9E-B6A2-4044-944A-CB16573ADDA0}">
      <dsp:nvSpPr>
        <dsp:cNvPr id="0" name=""/>
        <dsp:cNvSpPr/>
      </dsp:nvSpPr>
      <dsp:spPr>
        <a:xfrm>
          <a:off x="4937029" y="1185473"/>
          <a:ext cx="2007743" cy="36968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456" tIns="92456" rIns="92456" bIns="92456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0" i="0" u="none" kern="1200" dirty="0" smtClean="0">
              <a:solidFill>
                <a:schemeClr val="tx1"/>
              </a:solidFill>
              <a:latin typeface="Cambria" panose="02040503050406030204" pitchFamily="18" charset="0"/>
            </a:rPr>
            <a:t>Таблицы № 1,4 5-7</a:t>
          </a:r>
          <a:endParaRPr lang="ru-RU" sz="1300" kern="1200" dirty="0">
            <a:solidFill>
              <a:schemeClr val="tx1"/>
            </a:solidFill>
            <a:latin typeface="Cambria" panose="02040503050406030204" pitchFamily="18" charset="0"/>
          </a:endParaRPr>
        </a:p>
      </dsp:txBody>
      <dsp:txXfrm>
        <a:off x="4937029" y="1185473"/>
        <a:ext cx="2007743" cy="369683"/>
      </dsp:txXfrm>
    </dsp:sp>
    <dsp:sp modelId="{01CB3402-0881-44F7-9092-351CFB6B01EF}">
      <dsp:nvSpPr>
        <dsp:cNvPr id="0" name=""/>
        <dsp:cNvSpPr/>
      </dsp:nvSpPr>
      <dsp:spPr>
        <a:xfrm>
          <a:off x="4785908" y="1660701"/>
          <a:ext cx="158594" cy="15859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6753956"/>
              <a:satOff val="-38401"/>
              <a:lumOff val="1233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39AFC4C-1AE7-4CB5-A84C-B2B1A6DDD474}">
      <dsp:nvSpPr>
        <dsp:cNvPr id="0" name=""/>
        <dsp:cNvSpPr/>
      </dsp:nvSpPr>
      <dsp:spPr>
        <a:xfrm>
          <a:off x="4937029" y="1555157"/>
          <a:ext cx="2007743" cy="36968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456" tIns="92456" rIns="92456" bIns="92456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>
              <a:solidFill>
                <a:schemeClr val="tx1"/>
              </a:solidFill>
              <a:latin typeface="Cambria" panose="02040503050406030204" pitchFamily="18" charset="0"/>
            </a:rPr>
            <a:t>ф. 0503761</a:t>
          </a:r>
          <a:endParaRPr lang="ru-RU" sz="1300" kern="1200" dirty="0">
            <a:solidFill>
              <a:schemeClr val="tx1"/>
            </a:solidFill>
            <a:latin typeface="Cambria" panose="02040503050406030204" pitchFamily="18" charset="0"/>
          </a:endParaRPr>
        </a:p>
      </dsp:txBody>
      <dsp:txXfrm>
        <a:off x="4937029" y="1555157"/>
        <a:ext cx="2007743" cy="369683"/>
      </dsp:txXfrm>
    </dsp:sp>
    <dsp:sp modelId="{A927D7D7-4D02-4E7A-9474-95364240A53A}">
      <dsp:nvSpPr>
        <dsp:cNvPr id="0" name=""/>
        <dsp:cNvSpPr/>
      </dsp:nvSpPr>
      <dsp:spPr>
        <a:xfrm>
          <a:off x="4785908" y="2030384"/>
          <a:ext cx="158594" cy="15859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7035371"/>
              <a:satOff val="-40001"/>
              <a:lumOff val="1285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CA9A6D2-3E7D-443C-8123-2838EC050E9F}">
      <dsp:nvSpPr>
        <dsp:cNvPr id="0" name=""/>
        <dsp:cNvSpPr/>
      </dsp:nvSpPr>
      <dsp:spPr>
        <a:xfrm>
          <a:off x="4937029" y="1924840"/>
          <a:ext cx="2007743" cy="36968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456" tIns="92456" rIns="92456" bIns="92456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>
              <a:solidFill>
                <a:schemeClr val="tx1"/>
              </a:solidFill>
              <a:latin typeface="Cambria" panose="02040503050406030204" pitchFamily="18" charset="0"/>
            </a:rPr>
            <a:t>ф. 0503762</a:t>
          </a:r>
          <a:endParaRPr lang="ru-RU" sz="1300" kern="1200" dirty="0">
            <a:solidFill>
              <a:schemeClr val="tx1"/>
            </a:solidFill>
            <a:latin typeface="Cambria" panose="02040503050406030204" pitchFamily="18" charset="0"/>
          </a:endParaRPr>
        </a:p>
      </dsp:txBody>
      <dsp:txXfrm>
        <a:off x="4937029" y="1924840"/>
        <a:ext cx="2007743" cy="369683"/>
      </dsp:txXfrm>
    </dsp:sp>
    <dsp:sp modelId="{C636A8DC-7752-47DF-9FCE-F2D4D9A103BC}">
      <dsp:nvSpPr>
        <dsp:cNvPr id="0" name=""/>
        <dsp:cNvSpPr/>
      </dsp:nvSpPr>
      <dsp:spPr>
        <a:xfrm>
          <a:off x="4785908" y="2400068"/>
          <a:ext cx="158594" cy="15859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7316785"/>
              <a:satOff val="-41601"/>
              <a:lumOff val="1336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92899E1-6BEB-4B15-B366-55B14D2A1B31}">
      <dsp:nvSpPr>
        <dsp:cNvPr id="0" name=""/>
        <dsp:cNvSpPr/>
      </dsp:nvSpPr>
      <dsp:spPr>
        <a:xfrm>
          <a:off x="4937029" y="2294523"/>
          <a:ext cx="2007743" cy="36968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456" tIns="92456" rIns="92456" bIns="92456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>
              <a:solidFill>
                <a:schemeClr val="tx1"/>
              </a:solidFill>
              <a:latin typeface="Cambria" panose="02040503050406030204" pitchFamily="18" charset="0"/>
            </a:rPr>
            <a:t>ф. 0503766</a:t>
          </a:r>
          <a:endParaRPr lang="ru-RU" sz="1300" kern="1200" dirty="0">
            <a:solidFill>
              <a:schemeClr val="tx1"/>
            </a:solidFill>
            <a:latin typeface="Cambria" panose="02040503050406030204" pitchFamily="18" charset="0"/>
          </a:endParaRPr>
        </a:p>
      </dsp:txBody>
      <dsp:txXfrm>
        <a:off x="4937029" y="2294523"/>
        <a:ext cx="2007743" cy="369683"/>
      </dsp:txXfrm>
    </dsp:sp>
    <dsp:sp modelId="{891B37BE-2415-4597-9578-FA2427BD4115}">
      <dsp:nvSpPr>
        <dsp:cNvPr id="0" name=""/>
        <dsp:cNvSpPr/>
      </dsp:nvSpPr>
      <dsp:spPr>
        <a:xfrm>
          <a:off x="4785908" y="2769751"/>
          <a:ext cx="158594" cy="15859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7598200"/>
              <a:satOff val="-43201"/>
              <a:lumOff val="1387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49D7279-5DC1-4884-A601-544DD88D1B4A}">
      <dsp:nvSpPr>
        <dsp:cNvPr id="0" name=""/>
        <dsp:cNvSpPr/>
      </dsp:nvSpPr>
      <dsp:spPr>
        <a:xfrm>
          <a:off x="4937029" y="2664206"/>
          <a:ext cx="2007743" cy="36968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456" tIns="92456" rIns="92456" bIns="92456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>
              <a:solidFill>
                <a:schemeClr val="tx1"/>
              </a:solidFill>
              <a:latin typeface="Cambria" panose="02040503050406030204" pitchFamily="18" charset="0"/>
            </a:rPr>
            <a:t>ф. 0503767</a:t>
          </a:r>
          <a:endParaRPr lang="ru-RU" sz="1300" kern="1200" dirty="0">
            <a:solidFill>
              <a:schemeClr val="tx1"/>
            </a:solidFill>
            <a:latin typeface="Cambria" panose="02040503050406030204" pitchFamily="18" charset="0"/>
          </a:endParaRPr>
        </a:p>
      </dsp:txBody>
      <dsp:txXfrm>
        <a:off x="4937029" y="2664206"/>
        <a:ext cx="2007743" cy="369683"/>
      </dsp:txXfrm>
    </dsp:sp>
    <dsp:sp modelId="{9E51C8CF-68BF-4172-882C-E345A5497DEF}">
      <dsp:nvSpPr>
        <dsp:cNvPr id="0" name=""/>
        <dsp:cNvSpPr/>
      </dsp:nvSpPr>
      <dsp:spPr>
        <a:xfrm>
          <a:off x="4785908" y="3139434"/>
          <a:ext cx="158594" cy="15859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7879615"/>
              <a:satOff val="-44802"/>
              <a:lumOff val="1439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3816CFE-D746-4226-BCD1-CD8F50C34E3B}">
      <dsp:nvSpPr>
        <dsp:cNvPr id="0" name=""/>
        <dsp:cNvSpPr/>
      </dsp:nvSpPr>
      <dsp:spPr>
        <a:xfrm>
          <a:off x="4937029" y="3033889"/>
          <a:ext cx="2007743" cy="36968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456" tIns="92456" rIns="92456" bIns="92456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>
              <a:solidFill>
                <a:schemeClr val="tx1"/>
              </a:solidFill>
              <a:latin typeface="Cambria" panose="02040503050406030204" pitchFamily="18" charset="0"/>
            </a:rPr>
            <a:t>ф. 0503768</a:t>
          </a:r>
          <a:endParaRPr lang="ru-RU" sz="1300" kern="1200" dirty="0">
            <a:solidFill>
              <a:schemeClr val="tx1"/>
            </a:solidFill>
            <a:latin typeface="Cambria" panose="02040503050406030204" pitchFamily="18" charset="0"/>
          </a:endParaRPr>
        </a:p>
      </dsp:txBody>
      <dsp:txXfrm>
        <a:off x="4937029" y="3033889"/>
        <a:ext cx="2007743" cy="369683"/>
      </dsp:txXfrm>
    </dsp:sp>
    <dsp:sp modelId="{F7DA7679-5234-46FB-BE46-8B3784C1956F}">
      <dsp:nvSpPr>
        <dsp:cNvPr id="0" name=""/>
        <dsp:cNvSpPr/>
      </dsp:nvSpPr>
      <dsp:spPr>
        <a:xfrm>
          <a:off x="4785908" y="3509117"/>
          <a:ext cx="158594" cy="15859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8161030"/>
              <a:satOff val="-46402"/>
              <a:lumOff val="1490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6691FB6-7A7A-422C-9C7D-23590FAD86DF}">
      <dsp:nvSpPr>
        <dsp:cNvPr id="0" name=""/>
        <dsp:cNvSpPr/>
      </dsp:nvSpPr>
      <dsp:spPr>
        <a:xfrm>
          <a:off x="4937029" y="3403572"/>
          <a:ext cx="2007743" cy="36968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456" tIns="92456" rIns="92456" bIns="92456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>
              <a:solidFill>
                <a:schemeClr val="tx1"/>
              </a:solidFill>
              <a:latin typeface="Cambria" panose="02040503050406030204" pitchFamily="18" charset="0"/>
            </a:rPr>
            <a:t>ф. 0503769</a:t>
          </a:r>
          <a:endParaRPr lang="ru-RU" sz="1300" kern="1200" dirty="0">
            <a:solidFill>
              <a:schemeClr val="tx1"/>
            </a:solidFill>
            <a:latin typeface="Cambria" panose="02040503050406030204" pitchFamily="18" charset="0"/>
          </a:endParaRPr>
        </a:p>
      </dsp:txBody>
      <dsp:txXfrm>
        <a:off x="4937029" y="3403572"/>
        <a:ext cx="2007743" cy="369683"/>
      </dsp:txXfrm>
    </dsp:sp>
    <dsp:sp modelId="{8C098154-6D9D-45D8-AAFA-5E3089E64DAF}">
      <dsp:nvSpPr>
        <dsp:cNvPr id="0" name=""/>
        <dsp:cNvSpPr/>
      </dsp:nvSpPr>
      <dsp:spPr>
        <a:xfrm>
          <a:off x="4785908" y="3878800"/>
          <a:ext cx="158594" cy="15859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8442445"/>
              <a:satOff val="-48002"/>
              <a:lumOff val="15422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5A97BC0-F2DE-41F0-AEA5-C4F2E1570553}">
      <dsp:nvSpPr>
        <dsp:cNvPr id="0" name=""/>
        <dsp:cNvSpPr/>
      </dsp:nvSpPr>
      <dsp:spPr>
        <a:xfrm>
          <a:off x="4937029" y="3773256"/>
          <a:ext cx="2007743" cy="36968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456" tIns="92456" rIns="92456" bIns="92456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>
              <a:solidFill>
                <a:schemeClr val="tx1"/>
              </a:solidFill>
              <a:latin typeface="Cambria" panose="02040503050406030204" pitchFamily="18" charset="0"/>
            </a:rPr>
            <a:t>ф. 0503771</a:t>
          </a:r>
          <a:endParaRPr lang="ru-RU" sz="1300" kern="1200" dirty="0">
            <a:solidFill>
              <a:schemeClr val="tx1"/>
            </a:solidFill>
            <a:latin typeface="Cambria" panose="02040503050406030204" pitchFamily="18" charset="0"/>
          </a:endParaRPr>
        </a:p>
      </dsp:txBody>
      <dsp:txXfrm>
        <a:off x="4937029" y="3773256"/>
        <a:ext cx="2007743" cy="369683"/>
      </dsp:txXfrm>
    </dsp:sp>
    <dsp:sp modelId="{9483E77B-FD36-4635-BCFA-FE3EE3FC98CA}">
      <dsp:nvSpPr>
        <dsp:cNvPr id="0" name=""/>
        <dsp:cNvSpPr/>
      </dsp:nvSpPr>
      <dsp:spPr>
        <a:xfrm>
          <a:off x="4785908" y="4248483"/>
          <a:ext cx="158594" cy="15859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8723860"/>
              <a:satOff val="-49602"/>
              <a:lumOff val="1593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27E8CF7-80EA-4BB2-901C-5CB130C1B3A5}">
      <dsp:nvSpPr>
        <dsp:cNvPr id="0" name=""/>
        <dsp:cNvSpPr/>
      </dsp:nvSpPr>
      <dsp:spPr>
        <a:xfrm>
          <a:off x="4937029" y="4142939"/>
          <a:ext cx="2007743" cy="36968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456" tIns="92456" rIns="92456" bIns="92456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>
              <a:solidFill>
                <a:schemeClr val="tx1"/>
              </a:solidFill>
              <a:latin typeface="Cambria" panose="02040503050406030204" pitchFamily="18" charset="0"/>
            </a:rPr>
            <a:t>ф. 0503772</a:t>
          </a:r>
          <a:endParaRPr lang="ru-RU" sz="1300" kern="1200" dirty="0">
            <a:solidFill>
              <a:schemeClr val="tx1"/>
            </a:solidFill>
            <a:latin typeface="Cambria" panose="02040503050406030204" pitchFamily="18" charset="0"/>
          </a:endParaRPr>
        </a:p>
      </dsp:txBody>
      <dsp:txXfrm>
        <a:off x="4937029" y="4142939"/>
        <a:ext cx="2007743" cy="369683"/>
      </dsp:txXfrm>
    </dsp:sp>
    <dsp:sp modelId="{4DB835D8-E480-4F46-8B2D-4452A0CAD710}">
      <dsp:nvSpPr>
        <dsp:cNvPr id="0" name=""/>
        <dsp:cNvSpPr/>
      </dsp:nvSpPr>
      <dsp:spPr>
        <a:xfrm>
          <a:off x="4785908" y="4618167"/>
          <a:ext cx="158594" cy="15859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9005274"/>
              <a:satOff val="-51202"/>
              <a:lumOff val="1645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46931CF-4150-49B6-8F85-7E06E4087039}">
      <dsp:nvSpPr>
        <dsp:cNvPr id="0" name=""/>
        <dsp:cNvSpPr/>
      </dsp:nvSpPr>
      <dsp:spPr>
        <a:xfrm>
          <a:off x="4937029" y="4512622"/>
          <a:ext cx="2007743" cy="36968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456" tIns="92456" rIns="92456" bIns="92456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>
              <a:solidFill>
                <a:schemeClr val="tx1"/>
              </a:solidFill>
              <a:latin typeface="Cambria" panose="02040503050406030204" pitchFamily="18" charset="0"/>
            </a:rPr>
            <a:t>ф. 0503773</a:t>
          </a:r>
          <a:endParaRPr lang="ru-RU" sz="1300" kern="1200" dirty="0">
            <a:solidFill>
              <a:schemeClr val="tx1"/>
            </a:solidFill>
            <a:latin typeface="Cambria" panose="02040503050406030204" pitchFamily="18" charset="0"/>
          </a:endParaRPr>
        </a:p>
      </dsp:txBody>
      <dsp:txXfrm>
        <a:off x="4937029" y="4512622"/>
        <a:ext cx="2007743" cy="369683"/>
      </dsp:txXfrm>
    </dsp:sp>
    <dsp:sp modelId="{6AD66168-4DDB-47F9-85E7-F4A7DD4171C2}">
      <dsp:nvSpPr>
        <dsp:cNvPr id="0" name=""/>
        <dsp:cNvSpPr/>
      </dsp:nvSpPr>
      <dsp:spPr>
        <a:xfrm>
          <a:off x="7052716" y="456262"/>
          <a:ext cx="2158864" cy="253984"/>
        </a:xfrm>
        <a:prstGeom prst="rect">
          <a:avLst/>
        </a:prstGeom>
        <a:solidFill>
          <a:schemeClr val="accent4">
            <a:hueOff val="10412348"/>
            <a:satOff val="-59202"/>
            <a:lumOff val="19020"/>
            <a:alphaOff val="0"/>
          </a:schemeClr>
        </a:solidFill>
        <a:ln w="25400" cap="flat" cmpd="sng" algn="ctr">
          <a:solidFill>
            <a:schemeClr val="accent4">
              <a:hueOff val="10412348"/>
              <a:satOff val="-59202"/>
              <a:lumOff val="1902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89C3F07-5FD3-4223-866A-22D359E663DF}">
      <dsp:nvSpPr>
        <dsp:cNvPr id="0" name=""/>
        <dsp:cNvSpPr/>
      </dsp:nvSpPr>
      <dsp:spPr>
        <a:xfrm>
          <a:off x="7052716" y="551648"/>
          <a:ext cx="158597" cy="158597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10412348"/>
              <a:satOff val="-59202"/>
              <a:lumOff val="1902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D7526FE-FF7E-4471-9732-7883EB8B2580}">
      <dsp:nvSpPr>
        <dsp:cNvPr id="0" name=""/>
        <dsp:cNvSpPr/>
      </dsp:nvSpPr>
      <dsp:spPr>
        <a:xfrm>
          <a:off x="7184353" y="9020"/>
          <a:ext cx="1919165" cy="45626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0" kern="1200" dirty="0" smtClean="0">
              <a:latin typeface="Cambria" panose="02040503050406030204" pitchFamily="18" charset="0"/>
            </a:rPr>
            <a:t>(20 годовых форм)</a:t>
          </a:r>
          <a:endParaRPr lang="ru-RU" sz="1600" kern="1200" dirty="0">
            <a:latin typeface="Cambria" panose="02040503050406030204" pitchFamily="18" charset="0"/>
          </a:endParaRPr>
        </a:p>
      </dsp:txBody>
      <dsp:txXfrm>
        <a:off x="7184353" y="9020"/>
        <a:ext cx="1919165" cy="456262"/>
      </dsp:txXfrm>
    </dsp:sp>
    <dsp:sp modelId="{4324407F-C356-424F-B9C7-D66148504C84}">
      <dsp:nvSpPr>
        <dsp:cNvPr id="0" name=""/>
        <dsp:cNvSpPr/>
      </dsp:nvSpPr>
      <dsp:spPr>
        <a:xfrm>
          <a:off x="7052716" y="921335"/>
          <a:ext cx="158594" cy="15859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9286689"/>
              <a:satOff val="-52802"/>
              <a:lumOff val="1696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BF3DC23-207D-41DD-89D3-474813493D43}">
      <dsp:nvSpPr>
        <dsp:cNvPr id="0" name=""/>
        <dsp:cNvSpPr/>
      </dsp:nvSpPr>
      <dsp:spPr>
        <a:xfrm>
          <a:off x="7203836" y="815790"/>
          <a:ext cx="2007743" cy="36968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456" tIns="92456" rIns="92456" bIns="92456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>
              <a:solidFill>
                <a:schemeClr val="tx1"/>
              </a:solidFill>
              <a:latin typeface="Cambria" panose="02040503050406030204" pitchFamily="18" charset="0"/>
            </a:rPr>
            <a:t>ф. 0503775</a:t>
          </a:r>
          <a:endParaRPr lang="ru-RU" sz="1300" kern="1200" dirty="0">
            <a:solidFill>
              <a:schemeClr val="tx1"/>
            </a:solidFill>
            <a:latin typeface="Cambria" panose="02040503050406030204" pitchFamily="18" charset="0"/>
          </a:endParaRPr>
        </a:p>
      </dsp:txBody>
      <dsp:txXfrm>
        <a:off x="7203836" y="815790"/>
        <a:ext cx="2007743" cy="369683"/>
      </dsp:txXfrm>
    </dsp:sp>
    <dsp:sp modelId="{7E44591A-0678-45A5-86AD-41BA52B88BB0}">
      <dsp:nvSpPr>
        <dsp:cNvPr id="0" name=""/>
        <dsp:cNvSpPr/>
      </dsp:nvSpPr>
      <dsp:spPr>
        <a:xfrm>
          <a:off x="7052716" y="1291018"/>
          <a:ext cx="158594" cy="15859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9568104"/>
              <a:satOff val="-54402"/>
              <a:lumOff val="1747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EAC222A-DEEF-4A32-ABB8-98DFBD0C28BE}">
      <dsp:nvSpPr>
        <dsp:cNvPr id="0" name=""/>
        <dsp:cNvSpPr/>
      </dsp:nvSpPr>
      <dsp:spPr>
        <a:xfrm>
          <a:off x="7203836" y="1185473"/>
          <a:ext cx="2007743" cy="36968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456" tIns="92456" rIns="92456" bIns="92456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>
              <a:solidFill>
                <a:schemeClr val="tx1"/>
              </a:solidFill>
              <a:latin typeface="Cambria" panose="02040503050406030204" pitchFamily="18" charset="0"/>
            </a:rPr>
            <a:t>ф. 0503779</a:t>
          </a:r>
          <a:endParaRPr lang="ru-RU" sz="1300" kern="1200" dirty="0">
            <a:solidFill>
              <a:schemeClr val="tx1"/>
            </a:solidFill>
            <a:latin typeface="Cambria" panose="02040503050406030204" pitchFamily="18" charset="0"/>
          </a:endParaRPr>
        </a:p>
      </dsp:txBody>
      <dsp:txXfrm>
        <a:off x="7203836" y="1185473"/>
        <a:ext cx="2007743" cy="369683"/>
      </dsp:txXfrm>
    </dsp:sp>
    <dsp:sp modelId="{C925CC7C-E7C7-4C12-BA63-37852E96C61B}">
      <dsp:nvSpPr>
        <dsp:cNvPr id="0" name=""/>
        <dsp:cNvSpPr/>
      </dsp:nvSpPr>
      <dsp:spPr>
        <a:xfrm>
          <a:off x="7052716" y="1660701"/>
          <a:ext cx="158594" cy="15859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9849519"/>
              <a:satOff val="-56002"/>
              <a:lumOff val="17992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ABB034A-2537-408D-A8B1-D13045BF9DA0}">
      <dsp:nvSpPr>
        <dsp:cNvPr id="0" name=""/>
        <dsp:cNvSpPr/>
      </dsp:nvSpPr>
      <dsp:spPr>
        <a:xfrm>
          <a:off x="7203836" y="1555157"/>
          <a:ext cx="2007743" cy="36968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456" tIns="92456" rIns="92456" bIns="92456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>
              <a:solidFill>
                <a:schemeClr val="tx1"/>
              </a:solidFill>
              <a:latin typeface="Cambria" panose="02040503050406030204" pitchFamily="18" charset="0"/>
            </a:rPr>
            <a:t>ф. 0503790</a:t>
          </a:r>
          <a:endParaRPr lang="ru-RU" sz="1300" kern="1200" dirty="0">
            <a:solidFill>
              <a:schemeClr val="tx1"/>
            </a:solidFill>
            <a:latin typeface="Cambria" panose="02040503050406030204" pitchFamily="18" charset="0"/>
          </a:endParaRPr>
        </a:p>
      </dsp:txBody>
      <dsp:txXfrm>
        <a:off x="7203836" y="1555157"/>
        <a:ext cx="2007743" cy="369683"/>
      </dsp:txXfrm>
    </dsp:sp>
    <dsp:sp modelId="{9F0A8086-CF60-4A74-8656-E60D87FFE4E8}">
      <dsp:nvSpPr>
        <dsp:cNvPr id="0" name=""/>
        <dsp:cNvSpPr/>
      </dsp:nvSpPr>
      <dsp:spPr>
        <a:xfrm>
          <a:off x="7052716" y="2030384"/>
          <a:ext cx="158594" cy="15859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10130934"/>
              <a:satOff val="-57602"/>
              <a:lumOff val="1850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4098530-690A-41BA-BF7B-E1D6E7C625A3}">
      <dsp:nvSpPr>
        <dsp:cNvPr id="0" name=""/>
        <dsp:cNvSpPr/>
      </dsp:nvSpPr>
      <dsp:spPr>
        <a:xfrm>
          <a:off x="7203836" y="1924840"/>
          <a:ext cx="2007743" cy="36968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456" tIns="92456" rIns="92456" bIns="92456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>
              <a:solidFill>
                <a:schemeClr val="tx1"/>
              </a:solidFill>
              <a:latin typeface="Cambria" panose="02040503050406030204" pitchFamily="18" charset="0"/>
            </a:rPr>
            <a:t>ф. 0503793</a:t>
          </a:r>
          <a:endParaRPr lang="ru-RU" sz="1300" kern="1200" dirty="0">
            <a:solidFill>
              <a:schemeClr val="tx1"/>
            </a:solidFill>
          </a:endParaRPr>
        </a:p>
      </dsp:txBody>
      <dsp:txXfrm>
        <a:off x="7203836" y="1924840"/>
        <a:ext cx="2007743" cy="369683"/>
      </dsp:txXfrm>
    </dsp:sp>
    <dsp:sp modelId="{1848A1E5-A595-4027-9F70-E3329C40FAB7}">
      <dsp:nvSpPr>
        <dsp:cNvPr id="0" name=""/>
        <dsp:cNvSpPr/>
      </dsp:nvSpPr>
      <dsp:spPr>
        <a:xfrm>
          <a:off x="7052716" y="2400068"/>
          <a:ext cx="158594" cy="15859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10412348"/>
              <a:satOff val="-59202"/>
              <a:lumOff val="1902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5575972-6587-44AC-AF8F-78BC85E1C231}">
      <dsp:nvSpPr>
        <dsp:cNvPr id="0" name=""/>
        <dsp:cNvSpPr/>
      </dsp:nvSpPr>
      <dsp:spPr>
        <a:xfrm>
          <a:off x="7203836" y="2294523"/>
          <a:ext cx="2007743" cy="36968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456" tIns="92456" rIns="92456" bIns="92456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>
              <a:solidFill>
                <a:schemeClr val="tx1"/>
              </a:solidFill>
              <a:latin typeface="Cambria" panose="02040503050406030204" pitchFamily="18" charset="0"/>
            </a:rPr>
            <a:t>ф. 0503295</a:t>
          </a:r>
          <a:endParaRPr lang="ru-RU" sz="1300" kern="1200" dirty="0">
            <a:solidFill>
              <a:schemeClr val="tx1"/>
            </a:solidFill>
            <a:latin typeface="Cambria" panose="02040503050406030204" pitchFamily="18" charset="0"/>
          </a:endParaRPr>
        </a:p>
      </dsp:txBody>
      <dsp:txXfrm>
        <a:off x="7203836" y="2294523"/>
        <a:ext cx="2007743" cy="36968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SquareAccentList">
  <dgm:title val=""/>
  <dgm:desc val=""/>
  <dgm:catLst>
    <dgm:cat type="list" pri="5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0" destId="20" srcOrd="0" destOrd="0"/>
        <dgm:cxn modelId="6" srcId="20" destId="21" srcOrd="0" destOrd="0"/>
        <dgm:cxn modelId="7" srcId="20" destId="22" srcOrd="1" destOrd="0"/>
        <dgm:cxn modelId="8" srcId="20" destId="23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0" destId="20" srcOrd="0" destOrd="0"/>
        <dgm:cxn modelId="6" srcId="20" destId="21" srcOrd="0" destOrd="0"/>
        <dgm:cxn modelId="7" srcId="20" destId="22" srcOrd="1" destOrd="0"/>
        <dgm:cxn modelId="8" srcId="20" destId="23" srcOrd="2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0" destId="20" srcOrd="0" destOrd="0"/>
        <dgm:cxn modelId="6" srcId="20" destId="21" srcOrd="0" destOrd="0"/>
        <dgm:cxn modelId="7" srcId="20" destId="22" srcOrd="1" destOrd="0"/>
        <dgm:cxn modelId="8" srcId="20" destId="23" srcOrd="2" destOrd="0"/>
      </dgm:cxnLst>
      <dgm:bg/>
      <dgm:whole/>
    </dgm:dataModel>
  </dgm:clrData>
  <dgm:layoutNode name="layout">
    <dgm:varLst>
      <dgm:chMax/>
      <dgm:chPref/>
      <dgm:dir/>
      <dgm:resizeHandles/>
    </dgm:varLst>
    <dgm:choose name="Name0">
      <dgm:if name="Name1" func="var" arg="dir" op="equ" val="norm">
        <dgm:alg type="hierChild">
          <dgm:param type="linDir" val="fromL"/>
          <dgm:param type="vertAlign" val="t"/>
          <dgm:param type="nodeVertAlign" val="t"/>
          <dgm:param type="horzAlign" val="ctr"/>
          <dgm:param type="fallback" val="1D"/>
        </dgm:alg>
      </dgm:if>
      <dgm:else name="Name2">
        <dgm:alg type="hierChild">
          <dgm:param type="linDir" val="fromR"/>
          <dgm:param type="vertAlign" val="t"/>
          <dgm:param type="nodeVertAlign" val="t"/>
          <dgm:param type="horzAlign" val="ctr"/>
          <dgm:param type="fallback" val="1D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Parent" op="equ" val="65"/>
      <dgm:constr type="primFontSz" for="des" forName="Child" op="equ" val="65"/>
      <dgm:constr type="primFontSz" for="des" forName="Child" refType="primFontSz" refFor="des" refForName="Parent" op="lte"/>
      <dgm:constr type="w" for="des" forName="rootComposite" refType="h" refFor="des" refForName="rootComposite" fact="3.0396"/>
      <dgm:constr type="h" for="des" forName="rootComposite" refType="h"/>
      <dgm:constr type="w" for="des" forName="childComposite" refType="w" refFor="des" refForName="rootComposite"/>
      <dgm:constr type="h" for="des" forName="childComposite" refType="h" refFor="des" refForName="rootComposite" fact="0.5205"/>
      <dgm:constr type="sibSp" refType="w" refFor="des" refForName="rootComposite" fact="0.05"/>
      <dgm:constr type="sp" for="des" forName="root" refType="h" refFor="des" refForName="childComposite" fact="0.2855"/>
    </dgm:constrLst>
    <dgm:ruleLst/>
    <dgm:forEach name="Name3" axis="ch">
      <dgm:forEach name="Name4" axis="self" ptType="node" cnt="1">
        <dgm:layoutNode name="root">
          <dgm:varLst>
            <dgm:chMax/>
            <dgm:chPref/>
          </dgm:varLst>
          <dgm:alg type="hierRoot">
            <dgm:param type="hierAlign" val="tL"/>
          </dgm:alg>
          <dgm:shape xmlns:r="http://schemas.openxmlformats.org/officeDocument/2006/relationships" r:blip="">
            <dgm:adjLst/>
          </dgm:shape>
          <dgm:presOf/>
          <dgm:constrLst/>
          <dgm:ruleLst/>
          <dgm:layoutNode name="rootComposite">
            <dgm:varLst/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5">
              <dgm:if name="Name6" func="var" arg="dir" op="equ" val="norm">
                <dgm:constrLst>
                  <dgm:constr type="l" for="ch" forName="Parent" refType="w" fact="0"/>
                  <dgm:constr type="t" for="ch" forName="Parent" refType="h" fact="0"/>
                  <dgm:constr type="w" for="ch" forName="Parent" refType="w"/>
                  <dgm:constr type="h" for="ch" forName="Parent" refType="h" fact="0.6424"/>
                  <dgm:constr type="l" for="ch" forName="ParentAccent" refType="w" fact="0"/>
                  <dgm:constr type="b" for="ch" forName="ParentAccent" refType="h"/>
                  <dgm:constr type="w" for="ch" forName="ParentAccent" refType="w"/>
                  <dgm:constr type="h" for="ch" forName="ParentAccent" refType="h" fact="0.3576"/>
                  <dgm:constr type="l" for="ch" forName="ParentSmallAccent" refType="w" fact="0"/>
                  <dgm:constr type="b" for="ch" forName="ParentSmallAccent" refType="h"/>
                  <dgm:constr type="w" for="ch" forName="ParentSmallAccent" refType="h" fact="0.2233"/>
                  <dgm:constr type="h" for="ch" forName="ParentSmallAccent" refType="h" fact="0.2233"/>
                </dgm:constrLst>
              </dgm:if>
              <dgm:else name="Name7">
                <dgm:constrLst>
                  <dgm:constr type="l" for="ch" forName="Parent" refType="w" fact="0"/>
                  <dgm:constr type="t" for="ch" forName="Parent" refType="h" fact="0"/>
                  <dgm:constr type="w" for="ch" forName="Parent" refType="w"/>
                  <dgm:constr type="h" for="ch" forName="Parent" refType="h" fact="0.6424"/>
                  <dgm:constr type="l" for="ch" forName="ParentAccent" refType="w" fact="0"/>
                  <dgm:constr type="b" for="ch" forName="ParentAccent" refType="h"/>
                  <dgm:constr type="w" for="ch" forName="ParentAccent" refType="w"/>
                  <dgm:constr type="h" for="ch" forName="ParentAccent" refType="h" fact="0.3576"/>
                  <dgm:constr type="r" for="ch" forName="ParentSmallAccent" refType="w"/>
                  <dgm:constr type="b" for="ch" forName="ParentSmallAccent" refType="h"/>
                  <dgm:constr type="w" for="ch" forName="ParentSmallAccent" refType="h" fact="0.2233"/>
                  <dgm:constr type="h" for="ch" forName="ParentSmallAccent" refType="h" fact="0.2233"/>
                </dgm:constrLst>
              </dgm:else>
            </dgm:choose>
            <dgm:ruleLst/>
            <dgm:layoutNode name="ParentAccent" styleLbl="alignNode1">
              <dgm:alg type="sp"/>
              <dgm:shape xmlns:r="http://schemas.openxmlformats.org/officeDocument/2006/relationships" type="rect" r:blip="">
                <dgm:adjLst/>
              </dgm:shape>
              <dgm:presOf/>
            </dgm:layoutNode>
            <dgm:layoutNode name="ParentSmallAccent" styleLbl="fgAcc1">
              <dgm:alg type="sp"/>
              <dgm:shape xmlns:r="http://schemas.openxmlformats.org/officeDocument/2006/relationships" type="rect" r:blip="">
                <dgm:adjLst/>
              </dgm:shape>
              <dgm:presOf/>
            </dgm:layoutNode>
            <dgm:layoutNode name="Parent" styleLbl="revTx">
              <dgm:varLst>
                <dgm:chMax/>
                <dgm:chPref val="4"/>
                <dgm:bulletEnabled val="1"/>
              </dgm:varLst>
              <dgm:choose name="Name8">
                <dgm:if name="Name9" func="var" arg="dir" op="equ" val="norm">
                  <dgm:alg type="tx">
                    <dgm:param type="txAnchorVertCh" val="mid"/>
                    <dgm:param type="parTxLTRAlign" val="l"/>
                  </dgm:alg>
                </dgm:if>
                <dgm:else name="Name10">
                  <dgm:alg type="tx">
                    <dgm:param type="txAnchorVertCh" val="mid"/>
                    <dgm:param type="parTxLTRAlign" val="r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  <dgm:rule type="primFontSz" val="65" fact="NaN" max="NaN"/>
              </dgm:ruleLst>
            </dgm:layoutNode>
          </dgm:layoutNode>
          <dgm:layoutNode name="childShape">
            <dgm:varLst>
              <dgm:chMax val="0"/>
              <dgm:chPref val="0"/>
            </dgm:varLst>
            <dgm:alg type="hierChild">
              <dgm:param type="chAlign" val="r"/>
              <dgm:param type="linDir" val="fromT"/>
              <dgm:param type="fallback" val="2D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node">
                <dgm:layoutNode name="childComposite">
                  <dgm:varLst>
                    <dgm:chMax val="0"/>
                    <dgm:chPref val="0"/>
                  </dgm:varLst>
                  <dgm:alg type="composite"/>
                  <dgm:shape xmlns:r="http://schemas.openxmlformats.org/officeDocument/2006/relationships" r:blip="">
                    <dgm:adjLst/>
                  </dgm:shape>
                  <dgm:presOf/>
                  <dgm:choose name="Name13">
                    <dgm:if name="Name14" func="var" arg="dir" op="equ" val="norm">
                      <dgm:constrLst>
                        <dgm:constr type="w" for="ch" forName="ChildAccent" refType="h" fact="0.429"/>
                        <dgm:constr type="h" for="ch" forName="ChildAccent" refType="h" fact="0.429"/>
                        <dgm:constr type="l" for="ch" forName="ChildAccent" refType="w" fact="0"/>
                        <dgm:constr type="t" for="ch" forName="ChildAccent" refType="h" fact="0.2855"/>
                        <dgm:constr type="w" for="ch" forName="Child" refType="w" fact="0.93"/>
                        <dgm:constr type="h" for="ch" forName="Child" refType="h"/>
                        <dgm:constr type="l" for="ch" forName="Child" refType="w" fact="0.07"/>
                        <dgm:constr type="t" for="ch" forName="Child" refType="h" fact="0"/>
                      </dgm:constrLst>
                    </dgm:if>
                    <dgm:else name="Name15">
                      <dgm:constrLst>
                        <dgm:constr type="w" for="ch" forName="ChildAccent" refType="h" fact="0.429"/>
                        <dgm:constr type="h" for="ch" forName="ChildAccent" refType="h" fact="0.429"/>
                        <dgm:constr type="r" for="ch" forName="ChildAccent" refType="w"/>
                        <dgm:constr type="t" for="ch" forName="ChildAccent" refType="h" fact="0.2855"/>
                        <dgm:constr type="w" for="ch" forName="Child" refType="w" fact="0.93"/>
                        <dgm:constr type="h" for="ch" forName="Child" refType="h"/>
                        <dgm:constr type="r" for="ch" forName="Child" refType="w" fact="0.93"/>
                        <dgm:constr type="t" for="ch" forName="Child" refType="h" fact="0"/>
                      </dgm:constrLst>
                    </dgm:else>
                  </dgm:choose>
                  <dgm:ruleLst/>
                  <dgm:layoutNode name="ChildAccent" styleLbl="solidFgAcc1">
                    <dgm:alg type="sp"/>
                    <dgm:shape xmlns:r="http://schemas.openxmlformats.org/officeDocument/2006/relationships" type="rect" r:blip="">
                      <dgm:adjLst/>
                    </dgm:shape>
                    <dgm:presOf/>
                  </dgm:layoutNode>
                  <dgm:layoutNode name="Child" styleLbl="revTx">
                    <dgm:varLst>
                      <dgm:chMax val="0"/>
                      <dgm:chPref val="0"/>
                      <dgm:bulletEnabled val="1"/>
                    </dgm:varLst>
                    <dgm:choose name="Name16">
                      <dgm:if name="Name17" func="var" arg="dir" op="equ" val="norm">
                        <dgm:alg type="tx">
                          <dgm:param type="txAnchorVertCh" val="mid"/>
                          <dgm:param type="parTxLTRAlign" val="l"/>
                        </dgm:alg>
                      </dgm:if>
                      <dgm:else name="Name18">
                        <dgm:alg type="tx">
                          <dgm:param type="txAnchorVertCh" val="mid"/>
                          <dgm:param type="parTxLTRAlign" val="r"/>
                        </dgm:alg>
                      </dgm:else>
                    </dgm:choose>
                    <dgm:shape xmlns:r="http://schemas.openxmlformats.org/officeDocument/2006/relationships" type="rect" r:blip="">
                      <dgm:adjLst/>
                    </dgm:shape>
                    <dgm:presOf axis="desOrSelf" ptType="node node"/>
                    <dgm:ruleLst>
                      <dgm:rule type="primFontSz" val="5" fact="NaN" max="NaN"/>
                    </dgm:ruleLst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333649-2060-4460-A5CD-17F1CCE9A9AE}" type="datetimeFigureOut">
              <a:rPr lang="ru-RU" smtClean="0"/>
              <a:t>28.06.2018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515938" y="744538"/>
            <a:ext cx="57658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0" y="4714876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164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88" y="9428164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1DEA95-66EA-47A1-AFBD-284DB76734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05975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515938" y="744538"/>
            <a:ext cx="5765800" cy="3722687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1DEA95-66EA-47A1-AFBD-284DB7673433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1713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243" name="Заметки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ru-RU" altLang="ru-RU" smtClean="0"/>
          </a:p>
        </p:txBody>
      </p:sp>
      <p:sp>
        <p:nvSpPr>
          <p:cNvPr id="10244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12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defTabSz="9112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defTabSz="9112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defTabSz="9112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defTabSz="9112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169BAB1D-BFF3-4DB2-ABBB-038A31C7D8AC}" type="slidenum">
              <a:rPr lang="ru-RU" altLang="ru-RU" smtClean="0">
                <a:latin typeface="Arial" pitchFamily="34" charset="0"/>
              </a:rPr>
              <a:pPr eaLnBrk="1" hangingPunct="1">
                <a:spcBef>
                  <a:spcPct val="0"/>
                </a:spcBef>
              </a:pPr>
              <a:t>14</a:t>
            </a:fld>
            <a:endParaRPr lang="ru-RU" altLang="ru-RU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515938" y="744538"/>
            <a:ext cx="5765800" cy="3722687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1DEA95-66EA-47A1-AFBD-284DB7673433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171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515938" y="744538"/>
            <a:ext cx="5765800" cy="3722687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1DEA95-66EA-47A1-AFBD-284DB7673433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171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515938" y="744538"/>
            <a:ext cx="5765800" cy="3722687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1DEA95-66EA-47A1-AFBD-284DB7673433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1713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515938" y="744538"/>
            <a:ext cx="5765800" cy="3722687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1DEA95-66EA-47A1-AFBD-284DB7673433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1713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515938" y="744538"/>
            <a:ext cx="5765800" cy="3722687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1DEA95-66EA-47A1-AFBD-284DB7673433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1713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515938" y="744538"/>
            <a:ext cx="5765800" cy="3722687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1DEA95-66EA-47A1-AFBD-284DB7673433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17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515938" y="744538"/>
            <a:ext cx="5765800" cy="3722687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1DEA95-66EA-47A1-AFBD-284DB7673433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1713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515938" y="744538"/>
            <a:ext cx="5765800" cy="3722687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1DEA95-66EA-47A1-AFBD-284DB7673433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171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27748" y="1122363"/>
            <a:ext cx="7966473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27748" y="3602038"/>
            <a:ext cx="7966473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4CA2B4-1F12-4C56-9368-16567EB5D8F2}" type="datetime1">
              <a:rPr lang="ru-RU" smtClean="0"/>
              <a:t>28.06.2018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F228ED-B2EE-4F15-A0C7-6C0A4540E0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58736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6BA98B-940B-42AE-B2AE-6A9ECD63E20C}" type="datetime1">
              <a:rPr lang="ru-RU" smtClean="0"/>
              <a:t>28.06.2018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8EBDE8-C4F5-46D8-A81D-B6AF711C3B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46365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601345" y="365125"/>
            <a:ext cx="2290361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730264" y="365125"/>
            <a:ext cx="6738307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3EA828-477B-40FE-9FE7-1C3181DE4C32}" type="datetime1">
              <a:rPr lang="ru-RU" smtClean="0"/>
              <a:t>28.06.2018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99F1A9-CE99-4E9B-9B96-ACE372EA20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34246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7B7879-11CB-49B1-BE18-C903B3DD2C27}" type="datetime1">
              <a:rPr lang="ru-RU" smtClean="0"/>
              <a:t>28.06.2018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1FCD68-0AFD-4048-852E-53B764BC6E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11899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4728" y="1709748"/>
            <a:ext cx="9161443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4728" y="4589474"/>
            <a:ext cx="9161443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2094E1-53ED-4834-A6D3-8B52BE9812CD}" type="datetime1">
              <a:rPr lang="ru-RU" smtClean="0"/>
              <a:t>28.06.2018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22171C-80CF-4EB9-A959-3CDAA13E4B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53773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730260" y="1825625"/>
            <a:ext cx="4514335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377368" y="1825625"/>
            <a:ext cx="4514335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77FE43-9DA0-40A8-9212-C60442EE3758}" type="datetime1">
              <a:rPr lang="ru-RU" smtClean="0"/>
              <a:t>28.06.2018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B7E1EA-8D70-4860-BF45-409C57149F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59325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31645" y="365129"/>
            <a:ext cx="9161443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31645" y="1681163"/>
            <a:ext cx="44935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731645" y="2505075"/>
            <a:ext cx="44935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377372" y="1681163"/>
            <a:ext cx="4515719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377372" y="2505075"/>
            <a:ext cx="4515719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1C1D7B-2DFE-4A4F-8D10-1CEA702ED04F}" type="datetime1">
              <a:rPr lang="ru-RU" smtClean="0"/>
              <a:t>28.06.2018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AC3CE3-15E3-41B9-AE14-EA2B846D9B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80666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875500-EF1F-498F-BBEE-3E54D31F5483}" type="datetime1">
              <a:rPr lang="ru-RU" smtClean="0"/>
              <a:t>28.06.2018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DD3E9E-ECEF-4AC7-BCA9-85B732FA39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23136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F6E626-4548-4FF4-BCC9-F93E51984612}" type="datetime1">
              <a:rPr lang="ru-RU" smtClean="0"/>
              <a:t>28.06.2018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EA9584-6FC9-446B-89E9-C9D48C4D16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42624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31644" y="457200"/>
            <a:ext cx="3425859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15719" y="987431"/>
            <a:ext cx="5377368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31644" y="2057400"/>
            <a:ext cx="3425859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C7234D-7165-4394-925C-CF8BC78051C2}" type="datetime1">
              <a:rPr lang="ru-RU" smtClean="0"/>
              <a:t>28.06.2018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0EB9F3-39CE-44E7-B9F9-66414ECE552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58782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31644" y="457200"/>
            <a:ext cx="3425859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15719" y="987431"/>
            <a:ext cx="5377368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31644" y="2057400"/>
            <a:ext cx="3425859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2B0A9C-BA20-4B6E-81E8-0A9ABBF09CB6}" type="datetime1">
              <a:rPr lang="ru-RU" smtClean="0"/>
              <a:t>28.06.2018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2B362C-59B7-4224-B209-68A5E34A71C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10162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730261" y="365129"/>
            <a:ext cx="9161443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730261" y="1825625"/>
            <a:ext cx="9161443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730262" y="6356361"/>
            <a:ext cx="23899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CD7080D-81B8-4FFB-A109-C428E9777E9E}" type="datetime1">
              <a:rPr lang="ru-RU" smtClean="0"/>
              <a:t>28.06.2018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518528" y="6356361"/>
            <a:ext cx="35849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501761" y="6356361"/>
            <a:ext cx="23899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AF6D111-74A9-45D9-ADCC-62D41ADA5A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4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рямоугольник 13"/>
          <p:cNvSpPr/>
          <p:nvPr/>
        </p:nvSpPr>
        <p:spPr>
          <a:xfrm>
            <a:off x="2962534" y="901702"/>
            <a:ext cx="711173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600" b="1" dirty="0" smtClean="0">
                <a:latin typeface="Cambria" panose="02040503050406030204" pitchFamily="18" charset="0"/>
              </a:rPr>
              <a:t>Типовые ошибки при формировании Пояснительной записки в составе бюджетной (бухгалтерской) отчетности       за 2017 год</a:t>
            </a:r>
            <a:endParaRPr lang="ru-RU" sz="3600" b="1" dirty="0">
              <a:latin typeface="Cambria" panose="02040503050406030204" pitchFamily="18" charset="0"/>
            </a:endParaRPr>
          </a:p>
        </p:txBody>
      </p:sp>
      <p:sp>
        <p:nvSpPr>
          <p:cNvPr id="15" name="Text Box 6"/>
          <p:cNvSpPr txBox="1">
            <a:spLocks noChangeArrowheads="1"/>
          </p:cNvSpPr>
          <p:nvPr/>
        </p:nvSpPr>
        <p:spPr bwMode="auto">
          <a:xfrm>
            <a:off x="6120078" y="4851668"/>
            <a:ext cx="3954192" cy="144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sz="1600" b="1" dirty="0" smtClean="0">
                <a:latin typeface="Cambria" panose="02040503050406030204" pitchFamily="18" charset="0"/>
                <a:cs typeface="Arial" pitchFamily="34" charset="0"/>
              </a:rPr>
              <a:t>Дёгтев Андрей Александрович</a:t>
            </a:r>
          </a:p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sz="1600" dirty="0" smtClean="0">
                <a:latin typeface="Cambria" panose="02040503050406030204" pitchFamily="18" charset="0"/>
                <a:cs typeface="Arial" pitchFamily="34" charset="0"/>
              </a:rPr>
              <a:t>Начальник Отдела </a:t>
            </a:r>
            <a:r>
              <a:rPr lang="ru-RU" altLang="ru-RU" sz="1600" dirty="0">
                <a:latin typeface="Cambria" panose="02040503050406030204" pitchFamily="18" charset="0"/>
                <a:cs typeface="Arial" pitchFamily="34" charset="0"/>
              </a:rPr>
              <a:t>анализа исполнения бюджетов Управления бюджетного </a:t>
            </a:r>
            <a:r>
              <a:rPr lang="ru-RU" altLang="ru-RU" sz="1600" dirty="0" smtClean="0">
                <a:latin typeface="Cambria" panose="02040503050406030204" pitchFamily="18" charset="0"/>
                <a:cs typeface="Arial" pitchFamily="34" charset="0"/>
              </a:rPr>
              <a:t>учёта </a:t>
            </a:r>
            <a:r>
              <a:rPr lang="ru-RU" altLang="ru-RU" sz="1600" dirty="0">
                <a:latin typeface="Cambria" panose="02040503050406030204" pitchFamily="18" charset="0"/>
                <a:cs typeface="Arial" pitchFamily="34" charset="0"/>
              </a:rPr>
              <a:t>и </a:t>
            </a:r>
            <a:r>
              <a:rPr lang="ru-RU" altLang="ru-RU" sz="1600" dirty="0" smtClean="0">
                <a:latin typeface="Cambria" panose="02040503050406030204" pitchFamily="18" charset="0"/>
                <a:cs typeface="Arial" pitchFamily="34" charset="0"/>
              </a:rPr>
              <a:t>отчетности Федерального казначейства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89217" y="117477"/>
            <a:ext cx="6997808" cy="892174"/>
          </a:xfrm>
        </p:spPr>
        <p:txBody>
          <a:bodyPr/>
          <a:lstStyle/>
          <a:p>
            <a:pPr algn="r"/>
            <a:r>
              <a:rPr lang="ru-RU" sz="2200" b="1" dirty="0">
                <a:latin typeface="Cambria" panose="02040503050406030204" pitchFamily="18" charset="0"/>
                <a:cs typeface="Arial" pitchFamily="34" charset="0"/>
              </a:rPr>
              <a:t>Ошибки, связанные с технологией формирования и представления форм отчетности</a:t>
            </a:r>
          </a:p>
        </p:txBody>
      </p:sp>
      <p:sp>
        <p:nvSpPr>
          <p:cNvPr id="39" name="Номер слайда 38"/>
          <p:cNvSpPr>
            <a:spLocks noGrp="1"/>
          </p:cNvSpPr>
          <p:nvPr>
            <p:ph type="sldNum" sz="quarter" idx="12"/>
          </p:nvPr>
        </p:nvSpPr>
        <p:spPr>
          <a:xfrm>
            <a:off x="8111361" y="6413511"/>
            <a:ext cx="2389941" cy="365125"/>
          </a:xfrm>
        </p:spPr>
        <p:txBody>
          <a:bodyPr/>
          <a:lstStyle/>
          <a:p>
            <a:pPr>
              <a:defRPr/>
            </a:pPr>
            <a:fld id="{B71FCD68-0AFD-4048-852E-53B764BC6EED}" type="slidenum">
              <a:rPr lang="ru-RU" smtClean="0"/>
              <a:pPr>
                <a:defRPr/>
              </a:pPr>
              <a:t>10</a:t>
            </a:fld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103659" y="1155709"/>
            <a:ext cx="8858250" cy="36933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Представление форм отчетности с нарушением установленных требований 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3419475" y="2366369"/>
            <a:ext cx="4114800" cy="369332"/>
          </a:xfrm>
          <a:prstGeom prst="rect">
            <a:avLst/>
          </a:prstGeom>
          <a:solidFill>
            <a:schemeClr val="accent2">
              <a:lumMod val="40000"/>
              <a:lumOff val="60000"/>
              <a:alpha val="3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u="sng" dirty="0">
                <a:solidFill>
                  <a:schemeClr val="tx1"/>
                </a:solidFill>
                <a:latin typeface="Cambria" pitchFamily="18" charset="0"/>
                <a:cs typeface="Times New Roman" panose="02020603050405020304" pitchFamily="18" charset="0"/>
              </a:rPr>
              <a:t>Наиболее распространенные случаи</a:t>
            </a:r>
          </a:p>
        </p:txBody>
      </p:sp>
      <p:sp>
        <p:nvSpPr>
          <p:cNvPr id="7" name="Стрелка вниз 6"/>
          <p:cNvSpPr/>
          <p:nvPr/>
        </p:nvSpPr>
        <p:spPr>
          <a:xfrm>
            <a:off x="5212556" y="1655685"/>
            <a:ext cx="528638" cy="619125"/>
          </a:xfrm>
          <a:prstGeom prst="downArrow">
            <a:avLst/>
          </a:prstGeom>
          <a:gradFill>
            <a:gsLst>
              <a:gs pos="74000">
                <a:schemeClr val="accent5">
                  <a:lumMod val="60000"/>
                  <a:lumOff val="40000"/>
                </a:schemeClr>
              </a:gs>
              <a:gs pos="35000">
                <a:schemeClr val="accent2">
                  <a:lumMod val="60000"/>
                  <a:lumOff val="40000"/>
                </a:schemeClr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5400000" scaled="0"/>
          </a:gradFill>
          <a:ln>
            <a:gradFill>
              <a:gsLst>
                <a:gs pos="35000">
                  <a:schemeClr val="accent2">
                    <a:lumMod val="60000"/>
                    <a:lumOff val="40000"/>
                  </a:schemeClr>
                </a:gs>
                <a:gs pos="74000">
                  <a:schemeClr val="accent2">
                    <a:lumMod val="60000"/>
                    <a:lumOff val="40000"/>
                  </a:schemeClr>
                </a:gs>
                <a:gs pos="100000">
                  <a:schemeClr val="accent2">
                    <a:lumMod val="40000"/>
                    <a:lumOff val="60000"/>
                  </a:schemeClr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3438525" y="3622063"/>
            <a:ext cx="4114801" cy="923330"/>
          </a:xfrm>
          <a:prstGeom prst="rect">
            <a:avLst/>
          </a:prstGeom>
          <a:solidFill>
            <a:schemeClr val="accent2">
              <a:lumMod val="40000"/>
              <a:lumOff val="60000"/>
              <a:alpha val="3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  <a:latin typeface="Cambria" pitchFamily="18" charset="0"/>
                <a:cs typeface="Times New Roman" panose="02020603050405020304" pitchFamily="18" charset="0"/>
              </a:rPr>
              <a:t>Загрузка</a:t>
            </a:r>
            <a:r>
              <a:rPr lang="ru-RU" dirty="0" smtClean="0">
                <a:solidFill>
                  <a:schemeClr val="tx1"/>
                </a:solidFill>
                <a:latin typeface="Cambria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chemeClr val="tx1"/>
                </a:solidFill>
                <a:latin typeface="Cambria" pitchFamily="18" charset="0"/>
                <a:cs typeface="Times New Roman" panose="02020603050405020304" pitchFamily="18" charset="0"/>
              </a:rPr>
              <a:t>в ПУиО </a:t>
            </a:r>
            <a:r>
              <a:rPr lang="ru-RU" dirty="0" smtClean="0">
                <a:solidFill>
                  <a:schemeClr val="tx1"/>
                </a:solidFill>
                <a:latin typeface="Cambria" pitchFamily="18" charset="0"/>
                <a:cs typeface="Times New Roman" panose="02020603050405020304" pitchFamily="18" charset="0"/>
              </a:rPr>
              <a:t>ГИИС «Электронный </a:t>
            </a:r>
            <a:r>
              <a:rPr lang="ru-RU" dirty="0">
                <a:solidFill>
                  <a:schemeClr val="tx1"/>
                </a:solidFill>
                <a:latin typeface="Cambria" pitchFamily="18" charset="0"/>
                <a:cs typeface="Times New Roman" panose="02020603050405020304" pitchFamily="18" charset="0"/>
              </a:rPr>
              <a:t>бюджет» отчетных форм вместо того, чтобы осуществить их </a:t>
            </a:r>
            <a:r>
              <a:rPr lang="ru-RU" dirty="0">
                <a:solidFill>
                  <a:srgbClr val="00B050"/>
                </a:solidFill>
                <a:latin typeface="Cambria" pitchFamily="18" charset="0"/>
                <a:cs typeface="Times New Roman" panose="02020603050405020304" pitchFamily="18" charset="0"/>
              </a:rPr>
              <a:t>свод</a:t>
            </a:r>
            <a:endParaRPr lang="ru-RU" dirty="0">
              <a:solidFill>
                <a:schemeClr val="tx1"/>
              </a:solidFill>
              <a:latin typeface="Cambria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438525" y="5328553"/>
            <a:ext cx="4095751" cy="923330"/>
          </a:xfrm>
          <a:prstGeom prst="rect">
            <a:avLst/>
          </a:prstGeom>
          <a:solidFill>
            <a:schemeClr val="accent2">
              <a:lumMod val="40000"/>
              <a:lumOff val="60000"/>
              <a:alpha val="3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Cambria" pitchFamily="18" charset="0"/>
                <a:cs typeface="Times New Roman" panose="02020603050405020304" pitchFamily="18" charset="0"/>
              </a:rPr>
              <a:t>Например</a:t>
            </a:r>
            <a:r>
              <a:rPr lang="ru-RU" dirty="0">
                <a:solidFill>
                  <a:schemeClr val="tx1"/>
                </a:solidFill>
                <a:latin typeface="Cambria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solidFill>
                  <a:srgbClr val="FF0000"/>
                </a:solidFill>
                <a:latin typeface="Cambria" pitchFamily="18" charset="0"/>
                <a:cs typeface="Times New Roman" panose="02020603050405020304" pitchFamily="18" charset="0"/>
              </a:rPr>
              <a:t>Росрыболовство</a:t>
            </a:r>
            <a:r>
              <a:rPr lang="ru-RU" dirty="0">
                <a:solidFill>
                  <a:srgbClr val="FF0000"/>
                </a:solidFill>
                <a:latin typeface="Cambria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solidFill>
                  <a:srgbClr val="FF0000"/>
                </a:solidFill>
                <a:latin typeface="Cambria" pitchFamily="18" charset="0"/>
                <a:cs typeface="Times New Roman" panose="02020603050405020304" pitchFamily="18" charset="0"/>
              </a:rPr>
              <a:t>Россельхознадзор</a:t>
            </a:r>
            <a:r>
              <a:rPr lang="ru-RU" dirty="0">
                <a:solidFill>
                  <a:srgbClr val="FF0000"/>
                </a:solidFill>
                <a:latin typeface="Cambria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solidFill>
                  <a:srgbClr val="FF0000"/>
                </a:solidFill>
                <a:latin typeface="Cambria" pitchFamily="18" charset="0"/>
                <a:cs typeface="Times New Roman" panose="02020603050405020304" pitchFamily="18" charset="0"/>
              </a:rPr>
              <a:t>Росморречфлот</a:t>
            </a:r>
            <a:r>
              <a:rPr lang="ru-RU" dirty="0">
                <a:solidFill>
                  <a:srgbClr val="FF0000"/>
                </a:solidFill>
                <a:latin typeface="Cambria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solidFill>
                  <a:srgbClr val="FF0000"/>
                </a:solidFill>
                <a:latin typeface="Cambria" pitchFamily="18" charset="0"/>
                <a:cs typeface="Times New Roman" panose="02020603050405020304" pitchFamily="18" charset="0"/>
              </a:rPr>
              <a:t>Роспотребнадзор</a:t>
            </a:r>
            <a:r>
              <a:rPr lang="ru-RU" dirty="0">
                <a:solidFill>
                  <a:srgbClr val="FF0000"/>
                </a:solidFill>
                <a:latin typeface="Cambria" pitchFamily="18" charset="0"/>
                <a:cs typeface="Times New Roman" panose="02020603050405020304" pitchFamily="18" charset="0"/>
              </a:rPr>
              <a:t>, Минюст России</a:t>
            </a:r>
            <a:endParaRPr lang="ru-RU" dirty="0">
              <a:solidFill>
                <a:schemeClr val="tx1"/>
              </a:solidFill>
              <a:latin typeface="Cambria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Стрелка вниз 20"/>
          <p:cNvSpPr/>
          <p:nvPr/>
        </p:nvSpPr>
        <p:spPr>
          <a:xfrm>
            <a:off x="5278635" y="2994009"/>
            <a:ext cx="396480" cy="404599"/>
          </a:xfrm>
          <a:prstGeom prst="downArrow">
            <a:avLst/>
          </a:prstGeom>
          <a:gradFill>
            <a:gsLst>
              <a:gs pos="74000">
                <a:schemeClr val="accent5">
                  <a:lumMod val="60000"/>
                  <a:lumOff val="40000"/>
                </a:schemeClr>
              </a:gs>
              <a:gs pos="35000">
                <a:schemeClr val="accent2">
                  <a:lumMod val="60000"/>
                  <a:lumOff val="40000"/>
                </a:schemeClr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5400000" scaled="0"/>
          </a:gradFill>
          <a:ln>
            <a:gradFill>
              <a:gsLst>
                <a:gs pos="35000">
                  <a:schemeClr val="accent2">
                    <a:lumMod val="60000"/>
                    <a:lumOff val="40000"/>
                  </a:schemeClr>
                </a:gs>
                <a:gs pos="74000">
                  <a:schemeClr val="accent2">
                    <a:lumMod val="60000"/>
                    <a:lumOff val="40000"/>
                  </a:schemeClr>
                </a:gs>
                <a:gs pos="100000">
                  <a:schemeClr val="accent2">
                    <a:lumMod val="40000"/>
                    <a:lumOff val="60000"/>
                  </a:schemeClr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трелка вниз 18"/>
          <p:cNvSpPr/>
          <p:nvPr/>
        </p:nvSpPr>
        <p:spPr>
          <a:xfrm>
            <a:off x="5297685" y="4727559"/>
            <a:ext cx="396480" cy="404599"/>
          </a:xfrm>
          <a:prstGeom prst="downArrow">
            <a:avLst/>
          </a:prstGeom>
          <a:gradFill>
            <a:gsLst>
              <a:gs pos="74000">
                <a:schemeClr val="accent5">
                  <a:lumMod val="60000"/>
                  <a:lumOff val="40000"/>
                </a:schemeClr>
              </a:gs>
              <a:gs pos="35000">
                <a:schemeClr val="accent2">
                  <a:lumMod val="60000"/>
                  <a:lumOff val="40000"/>
                </a:schemeClr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5400000" scaled="0"/>
          </a:gradFill>
          <a:ln>
            <a:gradFill>
              <a:gsLst>
                <a:gs pos="35000">
                  <a:schemeClr val="accent2">
                    <a:lumMod val="60000"/>
                    <a:lumOff val="40000"/>
                  </a:schemeClr>
                </a:gs>
                <a:gs pos="74000">
                  <a:schemeClr val="accent2">
                    <a:lumMod val="60000"/>
                    <a:lumOff val="40000"/>
                  </a:schemeClr>
                </a:gs>
                <a:gs pos="100000">
                  <a:schemeClr val="accent2">
                    <a:lumMod val="40000"/>
                    <a:lumOff val="60000"/>
                  </a:schemeClr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0037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52850" y="174627"/>
            <a:ext cx="6645057" cy="892174"/>
          </a:xfrm>
        </p:spPr>
        <p:txBody>
          <a:bodyPr/>
          <a:lstStyle/>
          <a:p>
            <a:pPr algn="r"/>
            <a:r>
              <a:rPr lang="ru-RU" sz="2200" b="1" dirty="0">
                <a:latin typeface="Cambria" panose="02040503050406030204" pitchFamily="18" charset="0"/>
                <a:cs typeface="Arial" pitchFamily="34" charset="0"/>
              </a:rPr>
              <a:t>Грамматические и </a:t>
            </a:r>
            <a:r>
              <a:rPr lang="ru-RU" sz="2200" b="1" dirty="0" smtClean="0">
                <a:latin typeface="Cambria" panose="02040503050406030204" pitchFamily="18" charset="0"/>
                <a:cs typeface="Arial" pitchFamily="34" charset="0"/>
              </a:rPr>
              <a:t>орфографические ошибки</a:t>
            </a:r>
            <a:r>
              <a:rPr lang="ru-RU" sz="2200" b="1" dirty="0">
                <a:latin typeface="Cambria" panose="02040503050406030204" pitchFamily="18" charset="0"/>
                <a:cs typeface="Arial" pitchFamily="34" charset="0"/>
              </a:rPr>
              <a:t>, связанные с заполнением текстовых полей форм отчетности</a:t>
            </a:r>
          </a:p>
        </p:txBody>
      </p:sp>
      <p:sp>
        <p:nvSpPr>
          <p:cNvPr id="39" name="Номер слайда 38"/>
          <p:cNvSpPr>
            <a:spLocks noGrp="1"/>
          </p:cNvSpPr>
          <p:nvPr>
            <p:ph type="sldNum" sz="quarter" idx="12"/>
          </p:nvPr>
        </p:nvSpPr>
        <p:spPr>
          <a:xfrm>
            <a:off x="8111361" y="6413511"/>
            <a:ext cx="2389941" cy="365125"/>
          </a:xfrm>
        </p:spPr>
        <p:txBody>
          <a:bodyPr/>
          <a:lstStyle/>
          <a:p>
            <a:pPr>
              <a:defRPr/>
            </a:pPr>
            <a:fld id="{B71FCD68-0AFD-4048-852E-53B764BC6EED}" type="slidenum">
              <a:rPr lang="ru-RU" smtClean="0"/>
              <a:pPr>
                <a:defRPr/>
              </a:pPr>
              <a:t>11</a:t>
            </a:fld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066800" y="1113918"/>
            <a:ext cx="8858250" cy="55399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 algn="ctr"/>
            <a:r>
              <a:rPr lang="ru-RU" sz="1500" dirty="0" smtClean="0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Ошибки (опечатки) в словах, применяемые сокращения (неполное написание слов) или отсутствие пробелов</a:t>
            </a:r>
            <a:endParaRPr lang="ru-RU" sz="1500" dirty="0">
              <a:solidFill>
                <a:schemeClr val="tx1"/>
              </a:solidFill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962025" y="2404230"/>
            <a:ext cx="9067800" cy="3554819"/>
          </a:xfrm>
          <a:prstGeom prst="rect">
            <a:avLst/>
          </a:prstGeom>
          <a:solidFill>
            <a:schemeClr val="accent2">
              <a:lumMod val="40000"/>
              <a:lumOff val="60000"/>
              <a:alpha val="3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 algn="ctr"/>
            <a:r>
              <a:rPr lang="ru-RU" sz="1500" u="sng" dirty="0" smtClean="0">
                <a:solidFill>
                  <a:schemeClr val="tx1"/>
                </a:solidFill>
                <a:latin typeface="Cambria" pitchFamily="18" charset="0"/>
                <a:cs typeface="Times New Roman" panose="02020603050405020304" pitchFamily="18" charset="0"/>
              </a:rPr>
              <a:t>Наиболее часто встречаются в следующих формах отчетности:</a:t>
            </a:r>
          </a:p>
          <a:p>
            <a:pPr lvl="0" algn="ctr"/>
            <a:endParaRPr lang="ru-RU" sz="1500" dirty="0">
              <a:solidFill>
                <a:schemeClr val="tx1"/>
              </a:solidFill>
              <a:latin typeface="Cambria" pitchFamily="18" charset="0"/>
            </a:endParaRPr>
          </a:p>
          <a:p>
            <a:pPr algn="just"/>
            <a:r>
              <a:rPr lang="ru-RU" sz="1500" dirty="0" smtClean="0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Сведения </a:t>
            </a:r>
            <a:r>
              <a:rPr lang="ru-RU" sz="1500" dirty="0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об исполнении бюджета (ф. 0503164</a:t>
            </a:r>
            <a:r>
              <a:rPr lang="ru-RU" sz="1500" dirty="0" smtClean="0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), например: </a:t>
            </a:r>
            <a:r>
              <a:rPr lang="ru-RU" sz="1500" dirty="0" smtClean="0">
                <a:solidFill>
                  <a:srgbClr val="FF0000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Минприроды России, </a:t>
            </a:r>
            <a:r>
              <a:rPr lang="ru-RU" sz="1500" dirty="0" err="1" smtClean="0">
                <a:solidFill>
                  <a:srgbClr val="FF0000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Минкомсвязь</a:t>
            </a:r>
            <a:r>
              <a:rPr lang="ru-RU" sz="1500" dirty="0" smtClean="0">
                <a:solidFill>
                  <a:srgbClr val="FF0000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 России, Минобрнауки России, Минфин России</a:t>
            </a:r>
          </a:p>
          <a:p>
            <a:pPr algn="just"/>
            <a:endParaRPr lang="ru-RU" sz="1500" dirty="0">
              <a:solidFill>
                <a:schemeClr val="tx1"/>
              </a:solidFill>
              <a:latin typeface="Cambria" panose="020405030504060302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500" dirty="0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Сведения об исполнении мероприятий в рамках целевых программ (ф. 0503166</a:t>
            </a:r>
            <a:r>
              <a:rPr lang="ru-RU" sz="1500" dirty="0" smtClean="0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), например: </a:t>
            </a:r>
            <a:r>
              <a:rPr lang="ru-RU" sz="1500" dirty="0" smtClean="0">
                <a:solidFill>
                  <a:srgbClr val="FF0000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Минздрав России, Минсельхоз России</a:t>
            </a:r>
            <a:r>
              <a:rPr lang="ru-RU" sz="1500" dirty="0">
                <a:solidFill>
                  <a:srgbClr val="FF0000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, Росавтодор, Судебный департамент при Верховном Суде Российской Федерации</a:t>
            </a:r>
          </a:p>
          <a:p>
            <a:pPr algn="just"/>
            <a:endParaRPr lang="ru-RU" sz="1500" dirty="0" smtClean="0">
              <a:solidFill>
                <a:schemeClr val="tx1"/>
              </a:solidFill>
              <a:latin typeface="Cambria" panose="020405030504060302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500" dirty="0" smtClean="0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Сведения </a:t>
            </a:r>
            <a:r>
              <a:rPr lang="ru-RU" sz="1500" dirty="0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о результатах деятельности учреждения по исполнению государственного (муниципального) задания (ф. 0503762</a:t>
            </a:r>
            <a:r>
              <a:rPr lang="ru-RU" sz="1500" dirty="0" smtClean="0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), например: </a:t>
            </a:r>
            <a:r>
              <a:rPr lang="ru-RU" sz="1500" dirty="0">
                <a:solidFill>
                  <a:srgbClr val="FF0000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Минприроды </a:t>
            </a:r>
            <a:r>
              <a:rPr lang="ru-RU" sz="1500" dirty="0" smtClean="0">
                <a:solidFill>
                  <a:srgbClr val="FF0000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России, Минкультуры России</a:t>
            </a:r>
            <a:endParaRPr lang="ru-RU" sz="1500" dirty="0">
              <a:solidFill>
                <a:srgbClr val="FF0000"/>
              </a:solidFill>
              <a:latin typeface="Cambria" panose="020405030504060302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1500" dirty="0" smtClean="0">
              <a:solidFill>
                <a:schemeClr val="tx1"/>
              </a:solidFill>
              <a:latin typeface="Cambria" panose="020405030504060302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500" dirty="0" smtClean="0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Сведения </a:t>
            </a:r>
            <a:r>
              <a:rPr lang="ru-RU" sz="1500" dirty="0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об исполнении мероприятий в рамках субсидий на иные цели (ф. 0503766</a:t>
            </a:r>
            <a:r>
              <a:rPr lang="ru-RU" sz="1500" dirty="0" smtClean="0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), например: </a:t>
            </a:r>
            <a:r>
              <a:rPr lang="ru-RU" sz="1500" dirty="0">
                <a:solidFill>
                  <a:srgbClr val="FF0000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Минприроды </a:t>
            </a:r>
            <a:r>
              <a:rPr lang="ru-RU" sz="1500" dirty="0" smtClean="0">
                <a:solidFill>
                  <a:srgbClr val="FF0000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России, </a:t>
            </a:r>
            <a:r>
              <a:rPr lang="ru-RU" sz="1500" dirty="0" err="1" smtClean="0">
                <a:solidFill>
                  <a:srgbClr val="FF0000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Росводресурсы</a:t>
            </a:r>
            <a:r>
              <a:rPr lang="ru-RU" sz="1500" dirty="0" smtClean="0">
                <a:solidFill>
                  <a:srgbClr val="FF0000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, </a:t>
            </a:r>
            <a:r>
              <a:rPr lang="ru-RU" sz="1500" dirty="0">
                <a:solidFill>
                  <a:srgbClr val="FF0000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Минкультуры </a:t>
            </a:r>
            <a:r>
              <a:rPr lang="ru-RU" sz="1500" dirty="0" smtClean="0">
                <a:solidFill>
                  <a:srgbClr val="FF0000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России, </a:t>
            </a:r>
            <a:r>
              <a:rPr lang="ru-RU" sz="1500" dirty="0">
                <a:solidFill>
                  <a:srgbClr val="FF0000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Минздрав </a:t>
            </a:r>
            <a:r>
              <a:rPr lang="ru-RU" sz="1500" dirty="0" smtClean="0">
                <a:solidFill>
                  <a:srgbClr val="FF0000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России, </a:t>
            </a:r>
            <a:r>
              <a:rPr lang="ru-RU" sz="1500" dirty="0" err="1" smtClean="0">
                <a:solidFill>
                  <a:srgbClr val="FF0000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Росрыболовство</a:t>
            </a:r>
            <a:r>
              <a:rPr lang="ru-RU" sz="1500" dirty="0" smtClean="0">
                <a:solidFill>
                  <a:srgbClr val="FF0000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, </a:t>
            </a:r>
            <a:r>
              <a:rPr lang="ru-RU" sz="1500" dirty="0">
                <a:solidFill>
                  <a:srgbClr val="FF0000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Минфин </a:t>
            </a:r>
            <a:r>
              <a:rPr lang="ru-RU" sz="1500" dirty="0" smtClean="0">
                <a:solidFill>
                  <a:srgbClr val="FF0000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России, </a:t>
            </a:r>
            <a:r>
              <a:rPr lang="ru-RU" sz="1500" dirty="0" err="1" smtClean="0">
                <a:solidFill>
                  <a:srgbClr val="FF0000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Роспотребнадзор</a:t>
            </a:r>
            <a:r>
              <a:rPr lang="ru-RU" sz="1500" dirty="0" smtClean="0">
                <a:solidFill>
                  <a:srgbClr val="FF0000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, ФМБА России</a:t>
            </a:r>
            <a:endParaRPr lang="ru-RU" sz="1500" dirty="0">
              <a:solidFill>
                <a:srgbClr val="FF0000"/>
              </a:solidFill>
              <a:latin typeface="Cambria" pitchFamily="18" charset="0"/>
            </a:endParaRPr>
          </a:p>
        </p:txBody>
      </p:sp>
      <p:sp>
        <p:nvSpPr>
          <p:cNvPr id="3" name="Стрелка вниз 2"/>
          <p:cNvSpPr/>
          <p:nvPr/>
        </p:nvSpPr>
        <p:spPr>
          <a:xfrm>
            <a:off x="5157788" y="1733550"/>
            <a:ext cx="528638" cy="628650"/>
          </a:xfrm>
          <a:prstGeom prst="downArrow">
            <a:avLst/>
          </a:prstGeom>
          <a:gradFill>
            <a:gsLst>
              <a:gs pos="74000">
                <a:schemeClr val="accent5">
                  <a:lumMod val="60000"/>
                  <a:lumOff val="40000"/>
                </a:schemeClr>
              </a:gs>
              <a:gs pos="35000">
                <a:schemeClr val="accent2">
                  <a:lumMod val="60000"/>
                  <a:lumOff val="40000"/>
                </a:schemeClr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5400000" scaled="0"/>
          </a:gradFill>
          <a:ln>
            <a:gradFill>
              <a:gsLst>
                <a:gs pos="35000">
                  <a:schemeClr val="accent2">
                    <a:lumMod val="60000"/>
                    <a:lumOff val="40000"/>
                  </a:schemeClr>
                </a:gs>
                <a:gs pos="74000">
                  <a:schemeClr val="accent2">
                    <a:lumMod val="60000"/>
                    <a:lumOff val="40000"/>
                  </a:schemeClr>
                </a:gs>
                <a:gs pos="100000">
                  <a:schemeClr val="accent2">
                    <a:lumMod val="40000"/>
                    <a:lumOff val="60000"/>
                  </a:schemeClr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066800" y="6067488"/>
            <a:ext cx="8858250" cy="707886"/>
          </a:xfrm>
          <a:prstGeom prst="rect">
            <a:avLst/>
          </a:prstGeom>
          <a:ln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ИНФОРМАЦИЯ ПО УКАЗАННЫМ ФОРМАМ ОТЧЕТНОСТИ НАПРАВЛЯЕТСЯ В ПРАВИТЕЛЬСТВО РОССИЙСКОЙ ФЕДЕРАЦИИ!</a:t>
            </a:r>
            <a:endParaRPr lang="ru-RU" sz="2000" b="1" dirty="0">
              <a:solidFill>
                <a:srgbClr val="FF0000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9182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5822241"/>
              </p:ext>
            </p:extLst>
          </p:nvPr>
        </p:nvGraphicFramePr>
        <p:xfrm>
          <a:off x="244475" y="1543065"/>
          <a:ext cx="10148820" cy="5073491"/>
        </p:xfrm>
        <a:graphic>
          <a:graphicData uri="http://schemas.openxmlformats.org/drawingml/2006/table">
            <a:tbl>
              <a:tblPr/>
              <a:tblGrid>
                <a:gridCol w="567112"/>
                <a:gridCol w="554649"/>
                <a:gridCol w="556206"/>
                <a:gridCol w="518814"/>
                <a:gridCol w="492444"/>
                <a:gridCol w="688520"/>
                <a:gridCol w="612295"/>
                <a:gridCol w="93479"/>
                <a:gridCol w="211888"/>
                <a:gridCol w="130872"/>
                <a:gridCol w="577521"/>
                <a:gridCol w="514350"/>
                <a:gridCol w="657225"/>
                <a:gridCol w="533400"/>
                <a:gridCol w="638175"/>
                <a:gridCol w="485775"/>
                <a:gridCol w="676275"/>
                <a:gridCol w="257175"/>
                <a:gridCol w="447675"/>
                <a:gridCol w="257175"/>
                <a:gridCol w="677795"/>
              </a:tblGrid>
              <a:tr h="117188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6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Наименование показателя</a:t>
                      </a:r>
                    </a:p>
                  </a:txBody>
                  <a:tcPr marL="4599" marR="4599" marT="4599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ru-RU" sz="6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Бюджетное обязательство</a:t>
                      </a:r>
                    </a:p>
                  </a:txBody>
                  <a:tcPr marL="4599" marR="4599" marT="45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10">
                  <a:txBody>
                    <a:bodyPr/>
                    <a:lstStyle/>
                    <a:p>
                      <a:pPr algn="ctr" fontAlgn="ctr"/>
                      <a:r>
                        <a:rPr lang="ru-RU" sz="650" b="0" i="0" u="none" strike="noStrike" dirty="0">
                          <a:effectLst/>
                          <a:latin typeface="Times New Roman"/>
                        </a:rPr>
                        <a:t>Дебиторская задолженность</a:t>
                      </a:r>
                    </a:p>
                  </a:txBody>
                  <a:tcPr marL="4599" marR="4599" marT="45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ru-RU" sz="6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Аналитическая информация</a:t>
                      </a:r>
                    </a:p>
                  </a:txBody>
                  <a:tcPr marL="4599" marR="4599" marT="45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1826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6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номер реестровой записи в реестре контрактов</a:t>
                      </a:r>
                    </a:p>
                  </a:txBody>
                  <a:tcPr marL="4599" marR="4599" marT="45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650" b="0" i="0" u="none" strike="noStrike">
                          <a:effectLst/>
                          <a:latin typeface="Times New Roman"/>
                        </a:rPr>
                        <a:t>номер</a:t>
                      </a:r>
                    </a:p>
                  </a:txBody>
                  <a:tcPr marL="4599" marR="4599" marT="45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650" b="0" i="0" u="none" strike="noStrike">
                          <a:effectLst/>
                          <a:latin typeface="Times New Roman"/>
                        </a:rPr>
                        <a:t>код по КОФК органа федерального казначейства по месту регистрации</a:t>
                      </a:r>
                    </a:p>
                  </a:txBody>
                  <a:tcPr marL="4599" marR="4599" marT="45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650" b="0" i="0" u="none" strike="noStrike">
                          <a:effectLst/>
                          <a:latin typeface="Times New Roman"/>
                        </a:rPr>
                        <a:t>ИНН контрагента</a:t>
                      </a:r>
                    </a:p>
                  </a:txBody>
                  <a:tcPr marL="4599" marR="4599" marT="45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650" b="0" i="0" u="none" strike="noStrike" dirty="0">
                          <a:effectLst/>
                          <a:latin typeface="Times New Roman"/>
                        </a:rPr>
                        <a:t>сумма</a:t>
                      </a:r>
                    </a:p>
                  </a:txBody>
                  <a:tcPr marL="4599" marR="4599" marT="45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4">
                  <a:txBody>
                    <a:bodyPr/>
                    <a:lstStyle/>
                    <a:p>
                      <a:pPr algn="ctr" fontAlgn="ctr"/>
                      <a:r>
                        <a:rPr lang="ru-RU" sz="650" b="0" i="0" u="none" strike="noStrike" dirty="0">
                          <a:effectLst/>
                          <a:latin typeface="Times New Roman"/>
                        </a:rPr>
                        <a:t>номер счета бюджетного учета</a:t>
                      </a:r>
                    </a:p>
                  </a:txBody>
                  <a:tcPr marL="4599" marR="4599" marT="45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650" b="0" i="0" u="none" strike="noStrike" dirty="0">
                          <a:effectLst/>
                          <a:latin typeface="Times New Roman"/>
                        </a:rPr>
                        <a:t>на начало года</a:t>
                      </a:r>
                    </a:p>
                  </a:txBody>
                  <a:tcPr marL="4599" marR="4599" marT="45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650" b="0" i="0" u="none" strike="noStrike">
                          <a:effectLst/>
                          <a:latin typeface="Times New Roman"/>
                        </a:rPr>
                        <a:t>на конец отчетного периода</a:t>
                      </a:r>
                    </a:p>
                  </a:txBody>
                  <a:tcPr marL="4599" marR="4599" marT="45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650" b="0" i="0" u="none" strike="noStrike">
                          <a:effectLst/>
                          <a:latin typeface="Times New Roman"/>
                        </a:rPr>
                        <a:t>дата возникновения задолженности</a:t>
                      </a:r>
                    </a:p>
                  </a:txBody>
                  <a:tcPr marL="4599" marR="4599" marT="45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650" b="0" i="0" u="none" strike="noStrike">
                          <a:effectLst/>
                          <a:latin typeface="Times New Roman"/>
                        </a:rPr>
                        <a:t>предельная дата завершения расчетов</a:t>
                      </a:r>
                    </a:p>
                  </a:txBody>
                  <a:tcPr marL="4599" marR="4599" marT="45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650" b="0" i="0" u="none" strike="noStrike">
                          <a:effectLst/>
                          <a:latin typeface="Times New Roman"/>
                        </a:rPr>
                        <a:t>плановая задолженность на конец следующего отчетного периода</a:t>
                      </a:r>
                    </a:p>
                  </a:txBody>
                  <a:tcPr marL="4599" marR="4599" marT="45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650" b="0" i="0" u="none" strike="noStrike">
                          <a:effectLst/>
                          <a:latin typeface="Times New Roman"/>
                        </a:rPr>
                        <a:t>причина возникновения задолженности</a:t>
                      </a:r>
                    </a:p>
                  </a:txBody>
                  <a:tcPr marL="4599" marR="4599" marT="45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650" b="0" i="0" u="none" strike="noStrike">
                          <a:effectLst/>
                          <a:latin typeface="Times New Roman"/>
                        </a:rPr>
                        <a:t>принимаемые меры по сокращению задолженности</a:t>
                      </a:r>
                    </a:p>
                  </a:txBody>
                  <a:tcPr marL="4599" marR="4599" marT="45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127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50" b="0" i="0" u="none" strike="noStrike" dirty="0">
                          <a:effectLst/>
                          <a:latin typeface="Times New Roman"/>
                        </a:rPr>
                        <a:t>всего</a:t>
                      </a:r>
                    </a:p>
                  </a:txBody>
                  <a:tcPr marL="4599" marR="4599" marT="45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50" b="0" i="0" u="none" strike="noStrike" dirty="0">
                          <a:effectLst/>
                          <a:latin typeface="Times New Roman"/>
                        </a:rPr>
                        <a:t>в том числе просроченная</a:t>
                      </a:r>
                    </a:p>
                  </a:txBody>
                  <a:tcPr marL="4599" marR="4599" marT="45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50" b="0" i="0" u="none" strike="noStrike" dirty="0">
                          <a:effectLst/>
                          <a:latin typeface="Times New Roman"/>
                        </a:rPr>
                        <a:t>всего</a:t>
                      </a:r>
                    </a:p>
                  </a:txBody>
                  <a:tcPr marL="4599" marR="4599" marT="45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50" b="0" i="0" u="none" strike="noStrike">
                          <a:effectLst/>
                          <a:latin typeface="Times New Roman"/>
                        </a:rPr>
                        <a:t>в том числе просроченная</a:t>
                      </a:r>
                    </a:p>
                  </a:txBody>
                  <a:tcPr marL="4599" marR="4599" marT="45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50" b="0" i="0" u="none" strike="noStrike">
                          <a:effectLst/>
                          <a:latin typeface="Times New Roman"/>
                        </a:rPr>
                        <a:t>код</a:t>
                      </a:r>
                    </a:p>
                  </a:txBody>
                  <a:tcPr marL="4599" marR="4599" marT="45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50" b="0" i="0" u="none" strike="noStrike">
                          <a:effectLst/>
                          <a:latin typeface="Times New Roman"/>
                        </a:rPr>
                        <a:t>пояснения</a:t>
                      </a:r>
                    </a:p>
                  </a:txBody>
                  <a:tcPr marL="4599" marR="4599" marT="45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50" b="0" i="0" u="none" strike="noStrike">
                          <a:effectLst/>
                          <a:latin typeface="Times New Roman"/>
                        </a:rPr>
                        <a:t>код</a:t>
                      </a:r>
                    </a:p>
                  </a:txBody>
                  <a:tcPr marL="4599" marR="4599" marT="45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50" b="0" i="0" u="none" strike="noStrike">
                          <a:effectLst/>
                          <a:latin typeface="Times New Roman"/>
                        </a:rPr>
                        <a:t>пояснения</a:t>
                      </a:r>
                    </a:p>
                  </a:txBody>
                  <a:tcPr marL="4599" marR="4599" marT="45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451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4599" marR="4599" marT="4599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50" b="0" i="0" u="none" strike="noStrike">
                          <a:effectLst/>
                          <a:latin typeface="Times New Roman"/>
                        </a:rPr>
                        <a:t>2</a:t>
                      </a:r>
                    </a:p>
                  </a:txBody>
                  <a:tcPr marL="4599" marR="4599" marT="45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50" b="0" i="0" u="none" strike="noStrike">
                          <a:effectLst/>
                          <a:latin typeface="Times New Roman"/>
                        </a:rPr>
                        <a:t>3</a:t>
                      </a:r>
                    </a:p>
                  </a:txBody>
                  <a:tcPr marL="4599" marR="4599" marT="45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50" b="0" i="0" u="none" strike="noStrike">
                          <a:effectLst/>
                          <a:latin typeface="Times New Roman"/>
                        </a:rPr>
                        <a:t>4</a:t>
                      </a:r>
                    </a:p>
                  </a:txBody>
                  <a:tcPr marL="4599" marR="4599" marT="45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50" b="0" i="0" u="none" strike="noStrike" dirty="0">
                          <a:effectLst/>
                          <a:latin typeface="Times New Roman"/>
                        </a:rPr>
                        <a:t>5</a:t>
                      </a:r>
                    </a:p>
                  </a:txBody>
                  <a:tcPr marL="4599" marR="4599" marT="45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50" b="0" i="0" u="none" strike="noStrike">
                          <a:effectLst/>
                          <a:latin typeface="Times New Roman"/>
                        </a:rPr>
                        <a:t>6</a:t>
                      </a:r>
                    </a:p>
                  </a:txBody>
                  <a:tcPr marL="4599" marR="4599" marT="45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ru-RU" sz="650" b="0" i="0" u="none" strike="noStrike">
                          <a:effectLst/>
                          <a:latin typeface="Times New Roman"/>
                        </a:rPr>
                        <a:t>7</a:t>
                      </a:r>
                    </a:p>
                  </a:txBody>
                  <a:tcPr marL="4599" marR="4599" marT="45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</a:t>
                      </a:r>
                    </a:p>
                  </a:txBody>
                  <a:tcPr marL="4599" marR="4599" marT="45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50" b="0" i="0" u="none" strike="noStrike">
                          <a:effectLst/>
                          <a:latin typeface="Times New Roman"/>
                        </a:rPr>
                        <a:t>9</a:t>
                      </a:r>
                    </a:p>
                  </a:txBody>
                  <a:tcPr marL="4599" marR="4599" marT="45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50" b="0" i="0" u="none" strike="noStrike" dirty="0">
                          <a:effectLst/>
                          <a:latin typeface="Times New Roman"/>
                        </a:rPr>
                        <a:t>10</a:t>
                      </a:r>
                    </a:p>
                  </a:txBody>
                  <a:tcPr marL="4599" marR="4599" marT="45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50" b="0" i="0" u="none" strike="noStrike">
                          <a:effectLst/>
                          <a:latin typeface="Times New Roman"/>
                        </a:rPr>
                        <a:t>11</a:t>
                      </a:r>
                    </a:p>
                  </a:txBody>
                  <a:tcPr marL="4599" marR="4599" marT="45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12</a:t>
                      </a:r>
                    </a:p>
                  </a:txBody>
                  <a:tcPr marL="4599" marR="4599" marT="45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50" b="0" i="0" u="none" strike="noStrike">
                          <a:effectLst/>
                          <a:latin typeface="Times New Roman"/>
                        </a:rPr>
                        <a:t>13</a:t>
                      </a:r>
                    </a:p>
                  </a:txBody>
                  <a:tcPr marL="4599" marR="4599" marT="45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50" b="0" i="0" u="none" strike="noStrike">
                          <a:effectLst/>
                          <a:latin typeface="Times New Roman"/>
                        </a:rPr>
                        <a:t>14</a:t>
                      </a:r>
                    </a:p>
                  </a:txBody>
                  <a:tcPr marL="4599" marR="4599" marT="45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15</a:t>
                      </a:r>
                    </a:p>
                  </a:txBody>
                  <a:tcPr marL="4599" marR="4599" marT="45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50" b="0" i="0" u="none" strike="noStrike">
                          <a:effectLst/>
                          <a:latin typeface="Times New Roman"/>
                        </a:rPr>
                        <a:t>16</a:t>
                      </a:r>
                    </a:p>
                  </a:txBody>
                  <a:tcPr marL="4599" marR="4599" marT="45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17</a:t>
                      </a:r>
                    </a:p>
                  </a:txBody>
                  <a:tcPr marL="4599" marR="4599" marT="45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50" b="0" i="0" u="none" strike="noStrike">
                          <a:effectLst/>
                          <a:latin typeface="Times New Roman"/>
                        </a:rPr>
                        <a:t>18</a:t>
                      </a:r>
                    </a:p>
                  </a:txBody>
                  <a:tcPr marL="4599" marR="4599" marT="45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5942">
                <a:tc>
                  <a:txBody>
                    <a:bodyPr/>
                    <a:lstStyle/>
                    <a:p>
                      <a:pPr algn="l" fontAlgn="b"/>
                      <a:r>
                        <a:rPr lang="ru-RU" sz="650" b="0" i="0" u="none" strike="noStrike">
                          <a:effectLst/>
                          <a:latin typeface="Times New Roman"/>
                        </a:rPr>
                        <a:t>Расчеты по авансам по приобретению основных средств</a:t>
                      </a:r>
                    </a:p>
                  </a:txBody>
                  <a:tcPr marL="4599" marR="4599" marT="459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50" b="0" i="0" u="none" strike="noStrike">
                          <a:effectLst/>
                          <a:latin typeface="Times New Roman"/>
                        </a:rPr>
                        <a:t>0173100014414000106</a:t>
                      </a:r>
                    </a:p>
                  </a:txBody>
                  <a:tcPr marL="4599" marR="4599" marT="45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50" b="0" i="0" u="none" strike="noStrike" dirty="0">
                          <a:effectLst/>
                          <a:latin typeface="Times New Roman"/>
                        </a:rPr>
                        <a:t>0730077714092761000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50" b="0" i="0" u="none" strike="noStrike">
                          <a:effectLst/>
                          <a:latin typeface="Times New Roman"/>
                        </a:rPr>
                        <a:t>7300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50" b="0" i="0" u="none" strike="noStrike">
                          <a:effectLst/>
                          <a:latin typeface="Times New Roman"/>
                        </a:rPr>
                        <a:t>1660056570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50" b="0" i="0" u="none" strike="noStrike">
                          <a:effectLst/>
                          <a:latin typeface="Times New Roman"/>
                        </a:rPr>
                        <a:t>15 663 785 185,00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50" b="0" i="0" u="none" strike="noStrike">
                          <a:effectLst/>
                          <a:latin typeface="Times New Roman"/>
                        </a:rPr>
                        <a:t>11031330292027414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50" b="0" i="0" u="none" strike="noStrike"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4599" marR="4599" marT="4599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50" b="0" i="0" u="none" strike="noStrike">
                          <a:effectLst/>
                          <a:latin typeface="Times New Roman"/>
                        </a:rPr>
                        <a:t>20631</a:t>
                      </a:r>
                    </a:p>
                  </a:txBody>
                  <a:tcPr marL="4599" marR="4599" marT="4599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50" b="0" i="0" u="none" strike="noStrike">
                          <a:effectLst/>
                          <a:latin typeface="Times New Roman"/>
                        </a:rPr>
                        <a:t>000</a:t>
                      </a:r>
                    </a:p>
                  </a:txBody>
                  <a:tcPr marL="4599" marR="4599" marT="459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50" b="0" i="0" u="none" strike="noStrike" dirty="0">
                          <a:effectLst/>
                          <a:latin typeface="Times New Roman"/>
                        </a:rPr>
                        <a:t>7 684 999 379,11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50" b="0" i="0" u="none" strike="noStrike">
                          <a:effectLst/>
                          <a:latin typeface="Times New Roman"/>
                        </a:rPr>
                        <a:t>0,00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50" b="0" i="0" u="none" strike="noStrike">
                          <a:effectLst/>
                          <a:latin typeface="Times New Roman"/>
                        </a:rPr>
                        <a:t>5 457 273 247,15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50" b="0" i="0" u="none" strike="noStrike" dirty="0">
                          <a:effectLst/>
                          <a:latin typeface="Times New Roman"/>
                        </a:rPr>
                        <a:t>0,00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50" b="0" i="0" u="none" strike="noStrike">
                          <a:effectLst/>
                          <a:latin typeface="Times New Roman"/>
                        </a:rPr>
                        <a:t>16.12.2015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50" b="0" i="0" u="none" strike="noStrike" dirty="0">
                          <a:effectLst/>
                          <a:latin typeface="Times New Roman"/>
                        </a:rPr>
                        <a:t>31.12.2017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50" b="0" i="0" u="none" strike="noStrike" dirty="0">
                          <a:effectLst/>
                          <a:latin typeface="Times New Roman"/>
                        </a:rPr>
                        <a:t>4 522 486 291,72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50" b="0" i="0" u="none" strike="noStrike">
                          <a:effectLst/>
                          <a:latin typeface="Times New Roman"/>
                        </a:rPr>
                        <a:t>01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50" b="0" i="0" u="none" strike="noStrike" dirty="0">
                          <a:effectLst/>
                          <a:latin typeface="Times New Roman"/>
                        </a:rPr>
                        <a:t>авансовый метод расчета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50" b="0" i="0" u="none" strike="noStrike">
                          <a:effectLst/>
                          <a:latin typeface="Times New Roman"/>
                        </a:rPr>
                        <a:t>1.1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50" b="0" i="0" u="none" strike="noStrike">
                          <a:effectLst/>
                          <a:latin typeface="Times New Roman"/>
                        </a:rPr>
                        <a:t>завершение расчетов и принятие ранее авансированных сумм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8264">
                <a:tc>
                  <a:txBody>
                    <a:bodyPr/>
                    <a:lstStyle/>
                    <a:p>
                      <a:pPr algn="l" fontAlgn="b"/>
                      <a:r>
                        <a:rPr lang="ru-RU" sz="650" b="0" i="1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599" marR="4599" marT="4599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50" b="0" i="1" u="none" strike="noStrike">
                          <a:effectLst/>
                          <a:latin typeface="Times New Roman"/>
                        </a:rPr>
                        <a:t>Итого по обязательству</a:t>
                      </a:r>
                    </a:p>
                  </a:txBody>
                  <a:tcPr marL="4599" marR="4599" marT="459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50" b="0" i="1" u="none" strike="noStrike">
                          <a:effectLst/>
                          <a:latin typeface="Times New Roman"/>
                        </a:rPr>
                        <a:t>0730077714092761000</a:t>
                      </a:r>
                    </a:p>
                  </a:txBody>
                  <a:tcPr marL="4599" marR="4599" marT="45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50" b="0" i="1" u="none" strike="noStrike">
                          <a:effectLst/>
                          <a:latin typeface="Times New Roman"/>
                        </a:rPr>
                        <a:t>7300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50" b="0" i="1" u="none" strike="noStrike">
                          <a:effectLst/>
                          <a:latin typeface="Times New Roman"/>
                        </a:rPr>
                        <a:t>1660056570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50" b="0" i="1" u="none" strike="noStrike">
                          <a:effectLst/>
                          <a:latin typeface="Times New Roman"/>
                        </a:rPr>
                        <a:t>15 663 785 185,00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650" b="0" i="1" u="none" strike="noStrike">
                          <a:effectLst/>
                          <a:latin typeface="Times New Roman"/>
                        </a:rPr>
                        <a:t>x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50" b="0" i="1" u="none" strike="noStrike">
                          <a:effectLst/>
                          <a:latin typeface="Times New Roman"/>
                        </a:rPr>
                        <a:t>7 684 999 379,11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50" b="0" i="1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50" b="0" i="1" u="none" strike="noStrike">
                          <a:effectLst/>
                          <a:latin typeface="Times New Roman"/>
                        </a:rPr>
                        <a:t>5 457 273 247,15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50" b="0" i="1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50" b="0" i="1" u="none" strike="noStrike">
                          <a:effectLst/>
                          <a:latin typeface="Times New Roman"/>
                        </a:rPr>
                        <a:t>x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50" b="0" i="1" u="none" strike="noStrike" dirty="0">
                          <a:effectLst/>
                          <a:latin typeface="Times New Roman"/>
                        </a:rPr>
                        <a:t>x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50" b="0" i="1" u="none" strike="noStrike">
                          <a:effectLst/>
                          <a:latin typeface="Times New Roman"/>
                        </a:rPr>
                        <a:t>4 522 486 291,72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50" b="0" i="1" u="none" strike="noStrike">
                          <a:effectLst/>
                          <a:latin typeface="Times New Roman"/>
                        </a:rPr>
                        <a:t>x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50" b="0" i="1" u="none" strike="noStrike">
                          <a:effectLst/>
                          <a:latin typeface="Times New Roman"/>
                        </a:rPr>
                        <a:t>x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50" b="0" i="1" u="none" strike="noStrike">
                          <a:effectLst/>
                          <a:latin typeface="Times New Roman"/>
                        </a:rPr>
                        <a:t>x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50" b="0" i="1" u="none" strike="noStrike">
                          <a:effectLst/>
                          <a:latin typeface="Times New Roman"/>
                        </a:rPr>
                        <a:t>x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5942">
                <a:tc>
                  <a:txBody>
                    <a:bodyPr/>
                    <a:lstStyle/>
                    <a:p>
                      <a:pPr algn="l" fontAlgn="b"/>
                      <a:r>
                        <a:rPr lang="ru-RU" sz="650" b="0" i="0" u="none" strike="noStrike">
                          <a:effectLst/>
                          <a:latin typeface="Times New Roman"/>
                        </a:rPr>
                        <a:t>Расчеты по авансам по приобретению основных средств</a:t>
                      </a:r>
                    </a:p>
                  </a:txBody>
                  <a:tcPr marL="4599" marR="4599" marT="459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50" b="0" i="0" u="none" strike="noStrike">
                          <a:effectLst/>
                          <a:latin typeface="Times New Roman"/>
                        </a:rPr>
                        <a:t>0173100014414000051</a:t>
                      </a:r>
                    </a:p>
                  </a:txBody>
                  <a:tcPr marL="4599" marR="4599" marT="45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50" b="0" i="0" u="none" strike="noStrike">
                          <a:effectLst/>
                          <a:latin typeface="Times New Roman"/>
                        </a:rPr>
                        <a:t>0730077714084932000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50" b="0" i="0" u="none" strike="noStrike">
                          <a:effectLst/>
                          <a:latin typeface="Times New Roman"/>
                        </a:rPr>
                        <a:t>7300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50" b="0" i="0" u="none" strike="noStrike" dirty="0">
                          <a:effectLst/>
                          <a:latin typeface="Times New Roman"/>
                        </a:rPr>
                        <a:t>1660056570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50" b="0" i="0" u="none" strike="noStrike">
                          <a:effectLst/>
                          <a:latin typeface="Times New Roman"/>
                        </a:rPr>
                        <a:t>17 629 214 448,00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50" b="0" i="0" u="none" strike="noStrike">
                          <a:effectLst/>
                          <a:latin typeface="Times New Roman"/>
                        </a:rPr>
                        <a:t>11031330292027414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50" b="0" i="0" u="none" strike="noStrike"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4599" marR="4599" marT="4599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50" b="0" i="0" u="none" strike="noStrike">
                          <a:effectLst/>
                          <a:latin typeface="Times New Roman"/>
                        </a:rPr>
                        <a:t>20631</a:t>
                      </a:r>
                    </a:p>
                  </a:txBody>
                  <a:tcPr marL="4599" marR="4599" marT="4599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50" b="0" i="0" u="none" strike="noStrike">
                          <a:effectLst/>
                          <a:latin typeface="Times New Roman"/>
                        </a:rPr>
                        <a:t>000</a:t>
                      </a:r>
                    </a:p>
                  </a:txBody>
                  <a:tcPr marL="4599" marR="4599" marT="459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50" b="0" i="0" u="none" strike="noStrike" dirty="0">
                          <a:effectLst/>
                          <a:latin typeface="Times New Roman"/>
                        </a:rPr>
                        <a:t>6 694 490 484,00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50" b="0" i="0" u="none" strike="noStrike">
                          <a:effectLst/>
                          <a:latin typeface="Times New Roman"/>
                        </a:rPr>
                        <a:t>0,00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50" b="0" i="0" u="none" strike="noStrike" dirty="0">
                          <a:effectLst/>
                          <a:latin typeface="Times New Roman"/>
                        </a:rPr>
                        <a:t>6 047 794 977,89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50" b="0" i="0" u="none" strike="noStrike">
                          <a:effectLst/>
                          <a:latin typeface="Times New Roman"/>
                        </a:rPr>
                        <a:t>0,00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50" b="0" i="0" u="none" strike="noStrike">
                          <a:effectLst/>
                          <a:latin typeface="Times New Roman"/>
                        </a:rPr>
                        <a:t>24.03.2015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50" b="0" i="0" u="none" strike="noStrike" dirty="0">
                          <a:effectLst/>
                          <a:latin typeface="Times New Roman"/>
                        </a:rPr>
                        <a:t>31.12.2017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50" b="0" i="0" u="none" strike="noStrike" dirty="0">
                          <a:effectLst/>
                          <a:latin typeface="Times New Roman"/>
                        </a:rPr>
                        <a:t>4 588 983 331,06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50" b="0" i="0" u="none" strike="noStrike" dirty="0">
                          <a:effectLst/>
                          <a:latin typeface="Times New Roman"/>
                        </a:rPr>
                        <a:t>01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50" b="0" i="0" u="none" strike="noStrike">
                          <a:effectLst/>
                          <a:latin typeface="Times New Roman"/>
                        </a:rPr>
                        <a:t>авансовый метод расчета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50" b="0" i="0" u="none" strike="noStrike">
                          <a:effectLst/>
                          <a:latin typeface="Times New Roman"/>
                        </a:rPr>
                        <a:t>1.1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50" b="0" i="0" u="none" strike="noStrike">
                          <a:effectLst/>
                          <a:latin typeface="Times New Roman"/>
                        </a:rPr>
                        <a:t>завершение расчетов и принятие ранее авансированных сумм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8264">
                <a:tc>
                  <a:txBody>
                    <a:bodyPr/>
                    <a:lstStyle/>
                    <a:p>
                      <a:pPr algn="l" fontAlgn="b"/>
                      <a:r>
                        <a:rPr lang="ru-RU" sz="650" b="0" i="1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599" marR="4599" marT="4599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50" b="0" i="1" u="none" strike="noStrike">
                          <a:effectLst/>
                          <a:latin typeface="Times New Roman"/>
                        </a:rPr>
                        <a:t>Итого по обязательству</a:t>
                      </a:r>
                    </a:p>
                  </a:txBody>
                  <a:tcPr marL="4599" marR="4599" marT="459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50" b="0" i="1" u="none" strike="noStrike">
                          <a:effectLst/>
                          <a:latin typeface="Times New Roman"/>
                        </a:rPr>
                        <a:t>0730077714084932000</a:t>
                      </a:r>
                    </a:p>
                  </a:txBody>
                  <a:tcPr marL="4599" marR="4599" marT="45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50" b="0" i="1" u="none" strike="noStrike">
                          <a:effectLst/>
                          <a:latin typeface="Times New Roman"/>
                        </a:rPr>
                        <a:t>7300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50" b="0" i="1" u="none" strike="noStrike">
                          <a:effectLst/>
                          <a:latin typeface="Times New Roman"/>
                        </a:rPr>
                        <a:t>1660056570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50" b="0" i="1" u="none" strike="noStrike">
                          <a:effectLst/>
                          <a:latin typeface="Times New Roman"/>
                        </a:rPr>
                        <a:t>17 629 214 448,00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650" b="0" i="1" u="none" strike="noStrike">
                          <a:effectLst/>
                          <a:latin typeface="Times New Roman"/>
                        </a:rPr>
                        <a:t>x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50" b="0" i="1" u="none" strike="noStrike">
                          <a:effectLst/>
                          <a:latin typeface="Times New Roman"/>
                        </a:rPr>
                        <a:t>6 694 490 484,00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50" b="0" i="1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50" b="0" i="1" u="none" strike="noStrike">
                          <a:effectLst/>
                          <a:latin typeface="Times New Roman"/>
                        </a:rPr>
                        <a:t>6 047 794 977,89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50" b="0" i="1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50" b="0" i="1" u="none" strike="noStrike">
                          <a:effectLst/>
                          <a:latin typeface="Times New Roman"/>
                        </a:rPr>
                        <a:t>x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50" b="0" i="1" u="none" strike="noStrike">
                          <a:effectLst/>
                          <a:latin typeface="Times New Roman"/>
                        </a:rPr>
                        <a:t>x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50" b="0" i="1" u="none" strike="noStrike" dirty="0">
                          <a:effectLst/>
                          <a:latin typeface="Times New Roman"/>
                        </a:rPr>
                        <a:t>4 588 983 331,06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50" b="0" i="1" u="none" strike="noStrike">
                          <a:effectLst/>
                          <a:latin typeface="Times New Roman"/>
                        </a:rPr>
                        <a:t>x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50" b="0" i="1" u="none" strike="noStrike">
                          <a:effectLst/>
                          <a:latin typeface="Times New Roman"/>
                        </a:rPr>
                        <a:t>x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50" b="0" i="1" u="none" strike="noStrike">
                          <a:effectLst/>
                          <a:latin typeface="Times New Roman"/>
                        </a:rPr>
                        <a:t>x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50" b="0" i="1" u="none" strike="noStrike">
                          <a:effectLst/>
                          <a:latin typeface="Times New Roman"/>
                        </a:rPr>
                        <a:t>x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8264">
                <a:tc>
                  <a:txBody>
                    <a:bodyPr/>
                    <a:lstStyle/>
                    <a:p>
                      <a:pPr algn="l" fontAlgn="b"/>
                      <a:endParaRPr lang="ru-RU" sz="650" b="0" i="1" u="none" strike="noStrike">
                        <a:effectLst/>
                        <a:latin typeface="Times New Roman"/>
                      </a:endParaRPr>
                    </a:p>
                  </a:txBody>
                  <a:tcPr marL="4599" marR="4599" marT="4599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650" b="0" i="1" u="none" strike="noStrike">
                        <a:effectLst/>
                        <a:latin typeface="Times New Roman"/>
                      </a:endParaRPr>
                    </a:p>
                  </a:txBody>
                  <a:tcPr marL="4599" marR="4599" marT="4599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50" b="0" i="1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599" marR="4599" marT="459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50" b="0" i="1" u="none" strike="noStrike">
                          <a:effectLst/>
                          <a:latin typeface="Times New Roman"/>
                        </a:rPr>
                        <a:t>Итого по контрагенту</a:t>
                      </a:r>
                    </a:p>
                  </a:txBody>
                  <a:tcPr marL="4599" marR="4599" marT="459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50" b="0" i="1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599" marR="4599" marT="45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50" b="0" i="1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ru-RU" sz="650" b="0" i="1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50" b="0" i="1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50" b="0" i="1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50" b="0" i="1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50" b="0" i="1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50" b="0" i="1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50" b="0" i="1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50" b="0" i="1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50" b="0" i="1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50" b="0" i="1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50" b="0" i="1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50" b="0" i="1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31837">
                <a:tc gridSpan="4">
                  <a:txBody>
                    <a:bodyPr/>
                    <a:lstStyle/>
                    <a:p>
                      <a:pPr algn="r" fontAlgn="b"/>
                      <a:r>
                        <a:rPr lang="ru-RU" sz="650" b="1" i="1" u="sng" strike="noStrike">
                          <a:effectLst/>
                          <a:latin typeface="Times New Roman"/>
                        </a:rPr>
                        <a:t>ООО  ПСО  Казань</a:t>
                      </a:r>
                    </a:p>
                  </a:txBody>
                  <a:tcPr marL="4599" marR="4599" marT="459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50" b="1" i="1" u="none" strike="noStrike">
                          <a:effectLst/>
                          <a:latin typeface="Times New Roman"/>
                        </a:rPr>
                        <a:t>1660056570</a:t>
                      </a:r>
                    </a:p>
                  </a:txBody>
                  <a:tcPr marL="4599" marR="4599" marT="45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50" b="1" i="1" u="none" strike="noStrike">
                          <a:effectLst/>
                          <a:latin typeface="Times New Roman"/>
                        </a:rPr>
                        <a:t>33 292 999 633,00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650" b="1" i="1" u="none" strike="noStrike">
                          <a:effectLst/>
                          <a:latin typeface="Times New Roman"/>
                        </a:rPr>
                        <a:t>x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50" b="1" i="1" u="none" strike="noStrike">
                          <a:effectLst/>
                          <a:latin typeface="Times New Roman"/>
                        </a:rPr>
                        <a:t>14 379 489 863,11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50" b="1" i="1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50" b="1" i="1" u="none" strike="noStrike">
                          <a:effectLst/>
                          <a:latin typeface="Times New Roman"/>
                        </a:rPr>
                        <a:t>11 505 068 225,04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50" b="1" i="1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50" b="1" i="1" u="none" strike="noStrike">
                          <a:effectLst/>
                          <a:latin typeface="Times New Roman"/>
                        </a:rPr>
                        <a:t>x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50" b="1" i="1" u="none" strike="noStrike">
                          <a:effectLst/>
                          <a:latin typeface="Times New Roman"/>
                        </a:rPr>
                        <a:t>x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50" b="1" i="1" u="none" strike="noStrike">
                          <a:effectLst/>
                          <a:latin typeface="Times New Roman"/>
                        </a:rPr>
                        <a:t>9 111 469 622,78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50" b="1" i="1" u="none" strike="noStrike" dirty="0">
                          <a:effectLst/>
                          <a:latin typeface="Times New Roman"/>
                        </a:rPr>
                        <a:t>x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50" b="1" i="1" u="none" strike="noStrike">
                          <a:effectLst/>
                          <a:latin typeface="Times New Roman"/>
                        </a:rPr>
                        <a:t>x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50" b="1" i="1" u="none" strike="noStrike">
                          <a:effectLst/>
                          <a:latin typeface="Times New Roman"/>
                        </a:rPr>
                        <a:t>x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50" b="1" i="1" u="none" strike="noStrike">
                          <a:effectLst/>
                          <a:latin typeface="Times New Roman"/>
                        </a:rPr>
                        <a:t>x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3266">
                <a:tc>
                  <a:txBody>
                    <a:bodyPr/>
                    <a:lstStyle/>
                    <a:p>
                      <a:pPr algn="l" fontAlgn="b"/>
                      <a:r>
                        <a:rPr lang="ru-RU" sz="650" b="0" i="0" u="none" strike="noStrike">
                          <a:effectLst/>
                          <a:latin typeface="Times New Roman"/>
                        </a:rPr>
                        <a:t>Расчеты по авансам по приобретению основных средств</a:t>
                      </a:r>
                    </a:p>
                  </a:txBody>
                  <a:tcPr marL="4599" marR="4599" marT="459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50" b="0" i="0" u="none" strike="noStrike">
                          <a:effectLst/>
                          <a:latin typeface="Times New Roman"/>
                        </a:rPr>
                        <a:t>1770377127115000068</a:t>
                      </a:r>
                    </a:p>
                  </a:txBody>
                  <a:tcPr marL="4599" marR="4599" marT="45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50" b="0" i="0" u="none" strike="noStrike">
                          <a:effectLst/>
                          <a:latin typeface="Times New Roman"/>
                        </a:rPr>
                        <a:t>0730077715015448000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50" b="0" i="0" u="none" strike="noStrike">
                          <a:effectLst/>
                          <a:latin typeface="Times New Roman"/>
                        </a:rPr>
                        <a:t>7300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50" b="0" i="0" u="none" strike="noStrike">
                          <a:effectLst/>
                          <a:latin typeface="Times New Roman"/>
                        </a:rPr>
                        <a:t>6672292242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50" b="0" i="0" u="none" strike="noStrike">
                          <a:effectLst/>
                          <a:latin typeface="Times New Roman"/>
                        </a:rPr>
                        <a:t>12 200 851 210,00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50" b="0" i="0" u="none" strike="noStrike">
                          <a:effectLst/>
                          <a:latin typeface="Times New Roman"/>
                        </a:rPr>
                        <a:t>11031330292027414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50" b="0" i="0" u="none" strike="noStrike"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4599" marR="4599" marT="4599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50" b="0" i="0" u="none" strike="noStrike">
                          <a:effectLst/>
                          <a:latin typeface="Times New Roman"/>
                        </a:rPr>
                        <a:t>20631</a:t>
                      </a:r>
                    </a:p>
                  </a:txBody>
                  <a:tcPr marL="4599" marR="4599" marT="4599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50" b="0" i="0" u="none" strike="noStrike">
                          <a:effectLst/>
                          <a:latin typeface="Times New Roman"/>
                        </a:rPr>
                        <a:t>000</a:t>
                      </a:r>
                    </a:p>
                  </a:txBody>
                  <a:tcPr marL="4599" marR="4599" marT="459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50" b="0" i="0" u="none" strike="noStrike">
                          <a:effectLst/>
                          <a:latin typeface="Times New Roman"/>
                        </a:rPr>
                        <a:t>5 997 697 156,27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50" b="0" i="0" u="none" strike="noStrike">
                          <a:effectLst/>
                          <a:latin typeface="Times New Roman"/>
                        </a:rPr>
                        <a:t>0,00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50" b="0" i="0" u="none" strike="noStrike">
                          <a:effectLst/>
                          <a:latin typeface="Times New Roman"/>
                        </a:rPr>
                        <a:t>4 423 826 724,74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50" b="0" i="0" u="none" strike="noStrike">
                          <a:effectLst/>
                          <a:latin typeface="Times New Roman"/>
                        </a:rPr>
                        <a:t>0,00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50" b="0" i="0" u="none" strike="noStrike">
                          <a:effectLst/>
                          <a:latin typeface="Times New Roman"/>
                        </a:rPr>
                        <a:t>28.12.2015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50" b="0" i="0" u="none" strike="noStrike">
                          <a:effectLst/>
                          <a:latin typeface="Times New Roman"/>
                        </a:rPr>
                        <a:t>31.12.2017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50" b="0" i="0" u="none" strike="noStrike">
                          <a:effectLst/>
                          <a:latin typeface="Times New Roman"/>
                        </a:rPr>
                        <a:t>3 043 300 354,98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50" b="0" i="0" u="none" strike="noStrike" dirty="0">
                          <a:effectLst/>
                          <a:latin typeface="Times New Roman"/>
                        </a:rPr>
                        <a:t>01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50" b="0" i="0" u="none" strike="noStrike" dirty="0">
                          <a:effectLst/>
                          <a:latin typeface="Times New Roman"/>
                        </a:rPr>
                        <a:t>авансовый метод расчета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50" b="0" i="0" u="none" strike="noStrike">
                          <a:effectLst/>
                          <a:latin typeface="Times New Roman"/>
                        </a:rPr>
                        <a:t>1.1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50" b="0" i="0" u="none" strike="noStrike">
                          <a:effectLst/>
                          <a:latin typeface="Times New Roman"/>
                        </a:rPr>
                        <a:t>завершение расчетов и принятие ранее авансированных сумм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8264">
                <a:tc>
                  <a:txBody>
                    <a:bodyPr/>
                    <a:lstStyle/>
                    <a:p>
                      <a:pPr algn="l" fontAlgn="b"/>
                      <a:r>
                        <a:rPr lang="ru-RU" sz="650" b="0" i="1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599" marR="4599" marT="4599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50" b="0" i="1" u="none" strike="noStrike">
                          <a:effectLst/>
                          <a:latin typeface="Times New Roman"/>
                        </a:rPr>
                        <a:t>Итого по обязательству</a:t>
                      </a:r>
                    </a:p>
                  </a:txBody>
                  <a:tcPr marL="4599" marR="4599" marT="459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50" b="0" i="1" u="none" strike="noStrike">
                          <a:effectLst/>
                          <a:latin typeface="Times New Roman"/>
                        </a:rPr>
                        <a:t>0730077715015448000</a:t>
                      </a:r>
                    </a:p>
                  </a:txBody>
                  <a:tcPr marL="4599" marR="4599" marT="45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50" b="0" i="1" u="none" strike="noStrike">
                          <a:effectLst/>
                          <a:latin typeface="Times New Roman"/>
                        </a:rPr>
                        <a:t>7300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50" b="0" i="1" u="none" strike="noStrike">
                          <a:effectLst/>
                          <a:latin typeface="Times New Roman"/>
                        </a:rPr>
                        <a:t>6672292242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50" b="0" i="1" u="none" strike="noStrike">
                          <a:effectLst/>
                          <a:latin typeface="Times New Roman"/>
                        </a:rPr>
                        <a:t>12 200 851 210,00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650" b="0" i="1" u="none" strike="noStrike">
                          <a:effectLst/>
                          <a:latin typeface="Times New Roman"/>
                        </a:rPr>
                        <a:t>x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50" b="0" i="1" u="none" strike="noStrike">
                          <a:effectLst/>
                          <a:latin typeface="Times New Roman"/>
                        </a:rPr>
                        <a:t>5 997 697 156,27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50" b="0" i="1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50" b="0" i="1" u="none" strike="noStrike">
                          <a:effectLst/>
                          <a:latin typeface="Times New Roman"/>
                        </a:rPr>
                        <a:t>4 423 826 724,74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50" b="0" i="1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50" b="0" i="1" u="none" strike="noStrike">
                          <a:effectLst/>
                          <a:latin typeface="Times New Roman"/>
                        </a:rPr>
                        <a:t>x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50" b="0" i="1" u="none" strike="noStrike">
                          <a:effectLst/>
                          <a:latin typeface="Times New Roman"/>
                        </a:rPr>
                        <a:t>x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50" b="0" i="1" u="none" strike="noStrike">
                          <a:effectLst/>
                          <a:latin typeface="Times New Roman"/>
                        </a:rPr>
                        <a:t>3 043 300 354,98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50" b="0" i="1" u="none" strike="noStrike">
                          <a:effectLst/>
                          <a:latin typeface="Times New Roman"/>
                        </a:rPr>
                        <a:t>x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50" b="0" i="1" u="none" strike="noStrike" dirty="0">
                          <a:effectLst/>
                          <a:latin typeface="Times New Roman"/>
                        </a:rPr>
                        <a:t>x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50" b="0" i="1" u="none" strike="noStrike">
                          <a:effectLst/>
                          <a:latin typeface="Times New Roman"/>
                        </a:rPr>
                        <a:t>x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50" b="0" i="1" u="none" strike="noStrike">
                          <a:effectLst/>
                          <a:latin typeface="Times New Roman"/>
                        </a:rPr>
                        <a:t>x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8264">
                <a:tc>
                  <a:txBody>
                    <a:bodyPr/>
                    <a:lstStyle/>
                    <a:p>
                      <a:pPr algn="l" fontAlgn="b"/>
                      <a:endParaRPr lang="ru-RU" sz="650" b="0" i="1" u="none" strike="noStrike">
                        <a:effectLst/>
                        <a:latin typeface="Times New Roman"/>
                      </a:endParaRPr>
                    </a:p>
                  </a:txBody>
                  <a:tcPr marL="4599" marR="4599" marT="4599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650" b="0" i="1" u="none" strike="noStrike">
                        <a:effectLst/>
                        <a:latin typeface="Times New Roman"/>
                      </a:endParaRPr>
                    </a:p>
                  </a:txBody>
                  <a:tcPr marL="4599" marR="4599" marT="4599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50" b="0" i="1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599" marR="4599" marT="459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50" b="0" i="1" u="none" strike="noStrike">
                          <a:effectLst/>
                          <a:latin typeface="Times New Roman"/>
                        </a:rPr>
                        <a:t>Итого по контрагенту</a:t>
                      </a:r>
                    </a:p>
                  </a:txBody>
                  <a:tcPr marL="4599" marR="4599" marT="459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50" b="0" i="1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599" marR="4599" marT="45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50" b="0" i="1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ru-RU" sz="650" b="0" i="1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50" b="0" i="1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50" b="0" i="1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50" b="0" i="1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50" b="0" i="1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50" b="0" i="1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50" b="0" i="1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50" b="0" i="1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50" b="0" i="1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50" b="0" i="1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50" b="0" i="1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50" b="0" i="1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31837">
                <a:tc gridSpan="4">
                  <a:txBody>
                    <a:bodyPr/>
                    <a:lstStyle/>
                    <a:p>
                      <a:pPr algn="r" fontAlgn="b"/>
                      <a:r>
                        <a:rPr lang="ru-RU" sz="650" b="1" i="1" u="sng" strike="noStrike">
                          <a:effectLst/>
                          <a:latin typeface="Times New Roman"/>
                        </a:rPr>
                        <a:t>АО  Синара-Девелопмент</a:t>
                      </a:r>
                    </a:p>
                  </a:txBody>
                  <a:tcPr marL="4599" marR="4599" marT="459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50" b="1" i="1" u="none" strike="noStrike">
                          <a:effectLst/>
                          <a:latin typeface="Times New Roman"/>
                        </a:rPr>
                        <a:t>6672292242</a:t>
                      </a:r>
                    </a:p>
                  </a:txBody>
                  <a:tcPr marL="4599" marR="4599" marT="45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50" b="1" i="1" u="none" strike="noStrike">
                          <a:effectLst/>
                          <a:latin typeface="Times New Roman"/>
                        </a:rPr>
                        <a:t>12 200 851 210,00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650" b="1" i="1" u="none" strike="noStrike">
                          <a:effectLst/>
                          <a:latin typeface="Times New Roman"/>
                        </a:rPr>
                        <a:t>x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50" b="1" i="1" u="none" strike="noStrike">
                          <a:effectLst/>
                          <a:latin typeface="Times New Roman"/>
                        </a:rPr>
                        <a:t>5 997 697 156,27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50" b="1" i="1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50" b="1" i="1" u="none" strike="noStrike">
                          <a:effectLst/>
                          <a:latin typeface="Times New Roman"/>
                        </a:rPr>
                        <a:t>4 423 826 724,74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50" b="1" i="1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50" b="1" i="1" u="none" strike="noStrike">
                          <a:effectLst/>
                          <a:latin typeface="Times New Roman"/>
                        </a:rPr>
                        <a:t>x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50" b="1" i="1" u="none" strike="noStrike">
                          <a:effectLst/>
                          <a:latin typeface="Times New Roman"/>
                        </a:rPr>
                        <a:t>x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50" b="1" i="1" u="none" strike="noStrike">
                          <a:effectLst/>
                          <a:latin typeface="Times New Roman"/>
                        </a:rPr>
                        <a:t>3 043 300 354,98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50" b="1" i="1" u="none" strike="noStrike">
                          <a:effectLst/>
                          <a:latin typeface="Times New Roman"/>
                        </a:rPr>
                        <a:t>x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50" b="1" i="1" u="none" strike="noStrike" dirty="0">
                          <a:effectLst/>
                          <a:latin typeface="Times New Roman"/>
                        </a:rPr>
                        <a:t>x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50" b="1" i="1" u="none" strike="noStrike">
                          <a:effectLst/>
                          <a:latin typeface="Times New Roman"/>
                        </a:rPr>
                        <a:t>x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50" b="1" i="1" u="none" strike="noStrike">
                          <a:effectLst/>
                          <a:latin typeface="Times New Roman"/>
                        </a:rPr>
                        <a:t>x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1701">
                <a:tc>
                  <a:txBody>
                    <a:bodyPr/>
                    <a:lstStyle/>
                    <a:p>
                      <a:pPr algn="l" fontAlgn="b"/>
                      <a:r>
                        <a:rPr lang="ru-RU" sz="650" b="1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599" marR="4599" marT="4599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50" b="1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599" marR="4599" marT="4599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50" b="1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599" marR="4599" marT="4599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50" b="1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599" marR="4599" marT="4599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50" b="1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599" marR="4599" marT="459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50" b="1" i="1" u="none" strike="noStrike">
                          <a:effectLst/>
                          <a:latin typeface="Times New Roman"/>
                        </a:rPr>
                        <a:t>ВСЕГО </a:t>
                      </a:r>
                    </a:p>
                  </a:txBody>
                  <a:tcPr marL="4599" marR="4599" marT="459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650" b="1" i="0" u="none" strike="noStrike">
                          <a:effectLst/>
                          <a:latin typeface="Times New Roman"/>
                        </a:rPr>
                        <a:t>x</a:t>
                      </a:r>
                    </a:p>
                  </a:txBody>
                  <a:tcPr marL="4599" marR="4599" marT="45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50" b="1" i="0" u="none" strike="noStrike">
                          <a:effectLst/>
                          <a:latin typeface="Times New Roman"/>
                        </a:rPr>
                        <a:t>20 377 187 019,38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50" b="1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50" b="1" i="0" u="none" strike="noStrike">
                          <a:effectLst/>
                          <a:latin typeface="Times New Roman"/>
                        </a:rPr>
                        <a:t>15 928 894 949,78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50" b="1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50" b="1" i="0" u="none" strike="noStrike">
                          <a:effectLst/>
                          <a:latin typeface="Times New Roman"/>
                        </a:rPr>
                        <a:t>x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50" b="1" i="0" u="none" strike="noStrike">
                          <a:effectLst/>
                          <a:latin typeface="Times New Roman"/>
                        </a:rPr>
                        <a:t>x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50" b="1" i="0" u="none" strike="noStrike">
                          <a:effectLst/>
                          <a:latin typeface="Times New Roman"/>
                        </a:rPr>
                        <a:t>12 154 769 977,76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50" b="1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599" marR="4599" marT="45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50" b="1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599" marR="4599" marT="459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50" b="1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599" marR="4599" marT="459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50" b="1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599" marR="4599" marT="459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50027">
                <a:tc>
                  <a:txBody>
                    <a:bodyPr/>
                    <a:lstStyle/>
                    <a:p>
                      <a:pPr algn="l" fontAlgn="b"/>
                      <a:endParaRPr lang="ru-RU" sz="650" b="0" i="0" u="none" strike="noStrike">
                        <a:effectLst/>
                        <a:latin typeface="Arial Cyr"/>
                      </a:endParaRPr>
                    </a:p>
                  </a:txBody>
                  <a:tcPr marL="4599" marR="4599" marT="4599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50" b="0" i="0" u="none" strike="noStrike">
                        <a:effectLst/>
                        <a:latin typeface="Arial Cyr"/>
                      </a:endParaRPr>
                    </a:p>
                  </a:txBody>
                  <a:tcPr marL="4599" marR="4599" marT="4599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50" b="0" i="0" u="none" strike="noStrike">
                        <a:effectLst/>
                        <a:latin typeface="Arial Cyr"/>
                      </a:endParaRPr>
                    </a:p>
                  </a:txBody>
                  <a:tcPr marL="4599" marR="4599" marT="4599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50" b="0" i="0" u="none" strike="noStrike">
                        <a:effectLst/>
                        <a:latin typeface="Arial Cyr"/>
                      </a:endParaRPr>
                    </a:p>
                  </a:txBody>
                  <a:tcPr marL="4599" marR="4599" marT="4599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50" b="0" i="0" u="none" strike="noStrike">
                        <a:effectLst/>
                        <a:latin typeface="Arial Cyr"/>
                      </a:endParaRPr>
                    </a:p>
                  </a:txBody>
                  <a:tcPr marL="4599" marR="4599" marT="4599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50" b="0" i="1" u="none" strike="noStrike">
                          <a:effectLst/>
                          <a:latin typeface="Times New Roman"/>
                        </a:rPr>
                        <a:t>В том числе по кодам счетов</a:t>
                      </a:r>
                    </a:p>
                  </a:txBody>
                  <a:tcPr marL="4599" marR="4599" marT="459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ru-RU" sz="65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599" marR="4599" marT="45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5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5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5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5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5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5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5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5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599" marR="4599" marT="45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65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4599" marR="4599" marT="45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650" b="0" i="0" u="none" strike="noStrike">
                        <a:effectLst/>
                        <a:latin typeface="Times New Roman"/>
                      </a:endParaRPr>
                    </a:p>
                  </a:txBody>
                  <a:tcPr marL="4599" marR="4599" marT="45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650" b="0" i="0" u="none" strike="noStrike">
                        <a:effectLst/>
                        <a:latin typeface="Times New Roman"/>
                      </a:endParaRPr>
                    </a:p>
                  </a:txBody>
                  <a:tcPr marL="4599" marR="4599" marT="45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3675">
                <a:tc gridSpan="6">
                  <a:txBody>
                    <a:bodyPr/>
                    <a:lstStyle/>
                    <a:p>
                      <a:pPr algn="r" fontAlgn="b"/>
                      <a:r>
                        <a:rPr lang="ru-RU" sz="650" b="1" i="1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599" marR="4599" marT="459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50" b="1" i="1" u="none" strike="noStrike">
                          <a:effectLst/>
                          <a:latin typeface="Times New Roman"/>
                        </a:rPr>
                        <a:t>00000000000000000</a:t>
                      </a:r>
                    </a:p>
                  </a:txBody>
                  <a:tcPr marL="4599" marR="4599" marT="45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50" b="1" i="1" u="none" strike="noStrike"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4599" marR="4599" marT="4599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50" b="1" i="1" u="none" strike="noStrike">
                          <a:effectLst/>
                          <a:latin typeface="Times New Roman"/>
                        </a:rPr>
                        <a:t>20631</a:t>
                      </a:r>
                    </a:p>
                  </a:txBody>
                  <a:tcPr marL="4599" marR="4599" marT="4599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50" b="1" i="1" u="none" strike="noStrike">
                          <a:effectLst/>
                          <a:latin typeface="Times New Roman"/>
                        </a:rPr>
                        <a:t>000</a:t>
                      </a:r>
                    </a:p>
                  </a:txBody>
                  <a:tcPr marL="4599" marR="4599" marT="459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50" b="1" i="1" u="none" strike="noStrike">
                          <a:effectLst/>
                          <a:latin typeface="Times New Roman"/>
                        </a:rPr>
                        <a:t>20 377 187 019,38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50" b="1" i="1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50" b="1" i="1" u="none" strike="noStrike">
                          <a:effectLst/>
                          <a:latin typeface="Times New Roman"/>
                        </a:rPr>
                        <a:t>15 928 894 949,78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50" b="1" i="1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50" b="1" i="1" u="none" strike="noStrike">
                          <a:effectLst/>
                          <a:latin typeface="Times New Roman"/>
                        </a:rPr>
                        <a:t>x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50" b="1" i="1" u="none" strike="noStrike">
                          <a:effectLst/>
                          <a:latin typeface="Times New Roman"/>
                        </a:rPr>
                        <a:t>x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50" b="1" i="1" u="none" strike="noStrike">
                          <a:effectLst/>
                          <a:latin typeface="Times New Roman"/>
                        </a:rPr>
                        <a:t>12 154 769 977,76</a:t>
                      </a:r>
                    </a:p>
                  </a:txBody>
                  <a:tcPr marL="4599" marR="4599" marT="45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50" b="1" i="1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599" marR="4599" marT="45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650" b="1" i="1" u="none" strike="noStrike">
                        <a:effectLst/>
                        <a:latin typeface="Times New Roman"/>
                      </a:endParaRPr>
                    </a:p>
                  </a:txBody>
                  <a:tcPr marL="4599" marR="4599" marT="45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650" b="1" i="1" u="none" strike="noStrike" dirty="0">
                        <a:effectLst/>
                        <a:latin typeface="Times New Roman"/>
                      </a:endParaRPr>
                    </a:p>
                  </a:txBody>
                  <a:tcPr marL="4599" marR="4599" marT="45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650" b="1" i="1" u="none" strike="noStrike" dirty="0">
                        <a:effectLst/>
                        <a:latin typeface="Times New Roman"/>
                      </a:endParaRPr>
                    </a:p>
                  </a:txBody>
                  <a:tcPr marL="4599" marR="4599" marT="45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6" name="Заголовок 2"/>
          <p:cNvSpPr txBox="1">
            <a:spLocks/>
          </p:cNvSpPr>
          <p:nvPr/>
        </p:nvSpPr>
        <p:spPr bwMode="auto">
          <a:xfrm>
            <a:off x="3845104" y="115883"/>
            <a:ext cx="6560146" cy="781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9pPr>
          </a:lstStyle>
          <a:p>
            <a:pPr lvl="0" algn="r"/>
            <a:r>
              <a:rPr lang="ru-RU" sz="2200" b="1" dirty="0">
                <a:latin typeface="Cambria" panose="02040503050406030204" pitchFamily="18" charset="0"/>
                <a:cs typeface="Arial" pitchFamily="34" charset="0"/>
              </a:rPr>
              <a:t>Расшифровка дебиторской задолженности по контрактным обязательствам (</a:t>
            </a:r>
            <a:r>
              <a:rPr lang="ru-RU" sz="2200" b="1" dirty="0" smtClean="0">
                <a:latin typeface="Cambria" panose="02040503050406030204" pitchFamily="18" charset="0"/>
                <a:cs typeface="Arial" pitchFamily="34" charset="0"/>
              </a:rPr>
              <a:t>ф.0503192</a:t>
            </a:r>
            <a:r>
              <a:rPr lang="ru-RU" sz="2200" b="1" dirty="0">
                <a:latin typeface="Cambria" panose="02040503050406030204" pitchFamily="18" charset="0"/>
                <a:cs typeface="Arial" pitchFamily="34" charset="0"/>
              </a:rPr>
              <a:t>)</a:t>
            </a:r>
          </a:p>
        </p:txBody>
      </p:sp>
      <p:sp>
        <p:nvSpPr>
          <p:cNvPr id="7" name="Овальная выноска 6"/>
          <p:cNvSpPr/>
          <p:nvPr/>
        </p:nvSpPr>
        <p:spPr>
          <a:xfrm>
            <a:off x="4101172" y="3399584"/>
            <a:ext cx="2758759" cy="1449482"/>
          </a:xfrm>
          <a:prstGeom prst="wedgeEllipseCallout">
            <a:avLst>
              <a:gd name="adj1" fmla="val 108069"/>
              <a:gd name="adj2" fmla="val -108127"/>
            </a:avLst>
          </a:prstGeom>
          <a:solidFill>
            <a:schemeClr val="accent4">
              <a:lumMod val="60000"/>
              <a:lumOff val="40000"/>
            </a:scheme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1200" dirty="0">
                <a:latin typeface="Cambria" panose="02040503050406030204" pitchFamily="18" charset="0"/>
              </a:rPr>
              <a:t>В </a:t>
            </a:r>
            <a:r>
              <a:rPr lang="ru-RU" sz="1200" b="1" dirty="0">
                <a:latin typeface="Cambria" panose="02040503050406030204" pitchFamily="18" charset="0"/>
              </a:rPr>
              <a:t>гр. 14 </a:t>
            </a:r>
            <a:r>
              <a:rPr lang="ru-RU" sz="1200" dirty="0">
                <a:latin typeface="Cambria" panose="02040503050406030204" pitchFamily="18" charset="0"/>
              </a:rPr>
              <a:t>указываются плановые объемы </a:t>
            </a:r>
            <a:r>
              <a:rPr lang="ru-RU" sz="1200" dirty="0" smtClean="0">
                <a:latin typeface="Cambria" panose="02040503050406030204" pitchFamily="18" charset="0"/>
              </a:rPr>
              <a:t>дебиторской задолженности </a:t>
            </a:r>
            <a:r>
              <a:rPr lang="ru-RU" sz="1200" dirty="0">
                <a:latin typeface="Cambria" panose="02040503050406030204" pitchFamily="18" charset="0"/>
              </a:rPr>
              <a:t>в разрезе государственных контрактов на конец следующего отчетного периода</a:t>
            </a:r>
          </a:p>
        </p:txBody>
      </p:sp>
      <p:sp>
        <p:nvSpPr>
          <p:cNvPr id="8" name="Овальная выноска 7"/>
          <p:cNvSpPr/>
          <p:nvPr/>
        </p:nvSpPr>
        <p:spPr>
          <a:xfrm>
            <a:off x="7226037" y="2912968"/>
            <a:ext cx="3179213" cy="1636277"/>
          </a:xfrm>
          <a:prstGeom prst="wedgeEllipseCallout">
            <a:avLst>
              <a:gd name="adj1" fmla="val 19073"/>
              <a:gd name="adj2" fmla="val -69616"/>
            </a:avLst>
          </a:prstGeom>
          <a:solidFill>
            <a:schemeClr val="accent1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1200" dirty="0">
                <a:latin typeface="Cambria" panose="02040503050406030204" pitchFamily="18" charset="0"/>
              </a:rPr>
              <a:t>В </a:t>
            </a:r>
            <a:r>
              <a:rPr lang="ru-RU" sz="1200" b="1" dirty="0" smtClean="0">
                <a:latin typeface="Cambria" panose="02040503050406030204" pitchFamily="18" charset="0"/>
              </a:rPr>
              <a:t>гр. </a:t>
            </a:r>
            <a:r>
              <a:rPr lang="ru-RU" sz="1200" b="1" dirty="0">
                <a:latin typeface="Cambria" panose="02040503050406030204" pitchFamily="18" charset="0"/>
              </a:rPr>
              <a:t>15-16</a:t>
            </a:r>
            <a:r>
              <a:rPr lang="ru-RU" sz="1200" dirty="0">
                <a:latin typeface="Cambria" panose="02040503050406030204" pitchFamily="18" charset="0"/>
              </a:rPr>
              <a:t> указывается код </a:t>
            </a:r>
            <a:r>
              <a:rPr lang="ru-RU" sz="1200" dirty="0" smtClean="0">
                <a:latin typeface="Cambria" panose="02040503050406030204" pitchFamily="18" charset="0"/>
              </a:rPr>
              <a:t>и пояснения причины </a:t>
            </a:r>
            <a:r>
              <a:rPr lang="ru-RU" sz="1200" dirty="0">
                <a:latin typeface="Cambria" panose="02040503050406030204" pitchFamily="18" charset="0"/>
              </a:rPr>
              <a:t>образования </a:t>
            </a:r>
            <a:r>
              <a:rPr lang="ru-RU" sz="1200" dirty="0" smtClean="0">
                <a:latin typeface="Cambria" panose="02040503050406030204" pitchFamily="18" charset="0"/>
              </a:rPr>
              <a:t>задолженности;</a:t>
            </a:r>
          </a:p>
          <a:p>
            <a:pPr algn="ctr"/>
            <a:r>
              <a:rPr lang="ru-RU" sz="1200" dirty="0">
                <a:latin typeface="Cambria" panose="02040503050406030204" pitchFamily="18" charset="0"/>
              </a:rPr>
              <a:t>В </a:t>
            </a:r>
            <a:r>
              <a:rPr lang="ru-RU" sz="1200" b="1" dirty="0">
                <a:latin typeface="Cambria" panose="02040503050406030204" pitchFamily="18" charset="0"/>
              </a:rPr>
              <a:t>гр. 16-18</a:t>
            </a:r>
            <a:r>
              <a:rPr lang="ru-RU" sz="1200" dirty="0">
                <a:latin typeface="Cambria" panose="02040503050406030204" pitchFamily="18" charset="0"/>
              </a:rPr>
              <a:t> код и пояснения принимаемых мер по сокращению задолженности</a:t>
            </a:r>
          </a:p>
          <a:p>
            <a:pPr lvl="0" algn="ctr"/>
            <a:endParaRPr lang="ru-RU" sz="1200" dirty="0">
              <a:latin typeface="Cambria" panose="02040503050406030204" pitchFamily="18" charset="0"/>
            </a:endParaRPr>
          </a:p>
        </p:txBody>
      </p:sp>
      <p:sp>
        <p:nvSpPr>
          <p:cNvPr id="9" name="Прямоугольная выноска 8"/>
          <p:cNvSpPr/>
          <p:nvPr/>
        </p:nvSpPr>
        <p:spPr>
          <a:xfrm>
            <a:off x="4286429" y="897466"/>
            <a:ext cx="5677495" cy="664633"/>
          </a:xfrm>
          <a:prstGeom prst="wedgeRectCallout">
            <a:avLst>
              <a:gd name="adj1" fmla="val -16738"/>
              <a:gd name="adj2" fmla="val 78463"/>
            </a:avLst>
          </a:prstGeom>
          <a:solidFill>
            <a:schemeClr val="accent2">
              <a:lumMod val="40000"/>
              <a:lumOff val="60000"/>
            </a:schemeClr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lvl="0"/>
            <a:r>
              <a:rPr lang="ru-RU" sz="1400" dirty="0">
                <a:solidFill>
                  <a:schemeClr val="tx1"/>
                </a:solidFill>
                <a:latin typeface="Cambria" panose="02040503050406030204" pitchFamily="18" charset="0"/>
              </a:rPr>
              <a:t>Формируются ГРБС по государственным контрактам, остаток дебиторской задолженности по которым составляет на отчетную дату </a:t>
            </a:r>
            <a:r>
              <a:rPr lang="ru-RU" sz="1400" b="1" dirty="0">
                <a:solidFill>
                  <a:schemeClr val="tx1"/>
                </a:solidFill>
                <a:latin typeface="Cambria" panose="02040503050406030204" pitchFamily="18" charset="0"/>
              </a:rPr>
              <a:t>более 300 млн. </a:t>
            </a:r>
            <a:r>
              <a:rPr lang="ru-RU" sz="1400" b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руб.</a:t>
            </a:r>
            <a:endParaRPr lang="ru-RU" sz="1400" b="1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71FCD68-0AFD-4048-852E-53B764BC6EED}" type="slidenum">
              <a:rPr lang="ru-RU" smtClean="0"/>
              <a:pPr>
                <a:defRPr/>
              </a:pPr>
              <a:t>12</a:t>
            </a:fld>
            <a:endParaRPr lang="ru-RU"/>
          </a:p>
        </p:txBody>
      </p:sp>
      <p:sp>
        <p:nvSpPr>
          <p:cNvPr id="10" name="Овальная выноска 9"/>
          <p:cNvSpPr/>
          <p:nvPr/>
        </p:nvSpPr>
        <p:spPr>
          <a:xfrm>
            <a:off x="3558912" y="1865219"/>
            <a:ext cx="3179213" cy="1047750"/>
          </a:xfrm>
          <a:prstGeom prst="wedgeEllipseCallout">
            <a:avLst>
              <a:gd name="adj1" fmla="val 73001"/>
              <a:gd name="adj2" fmla="val -5980"/>
            </a:avLst>
          </a:prstGeom>
          <a:solidFill>
            <a:schemeClr val="accent1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1200" dirty="0">
                <a:latin typeface="Cambria" panose="02040503050406030204" pitchFamily="18" charset="0"/>
              </a:rPr>
              <a:t>В </a:t>
            </a:r>
            <a:r>
              <a:rPr lang="ru-RU" sz="1200" b="1" dirty="0" smtClean="0">
                <a:latin typeface="Cambria" panose="02040503050406030204" pitchFamily="18" charset="0"/>
              </a:rPr>
              <a:t>гр. 12-13</a:t>
            </a:r>
            <a:r>
              <a:rPr lang="ru-RU" sz="1200" dirty="0" smtClean="0">
                <a:latin typeface="Cambria" panose="02040503050406030204" pitchFamily="18" charset="0"/>
              </a:rPr>
              <a:t> указываются даты возникновения задолженности и предельные даты завершения расчетов</a:t>
            </a:r>
            <a:endParaRPr lang="ru-RU" sz="1200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7497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2"/>
          <p:cNvSpPr txBox="1">
            <a:spLocks/>
          </p:cNvSpPr>
          <p:nvPr/>
        </p:nvSpPr>
        <p:spPr bwMode="auto">
          <a:xfrm>
            <a:off x="3845104" y="115883"/>
            <a:ext cx="6560146" cy="781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9pPr>
          </a:lstStyle>
          <a:p>
            <a:pPr algn="r"/>
            <a:r>
              <a:rPr lang="ru-RU" sz="2200" b="1" dirty="0">
                <a:latin typeface="Cambria" panose="02040503050406030204" pitchFamily="18" charset="0"/>
                <a:cs typeface="Arial" pitchFamily="34" charset="0"/>
              </a:rPr>
              <a:t>Расшифровка дебиторской задолженности по субсидиям организациям (</a:t>
            </a:r>
            <a:r>
              <a:rPr lang="ru-RU" sz="2200" b="1" dirty="0" smtClean="0">
                <a:latin typeface="Cambria" panose="02040503050406030204" pitchFamily="18" charset="0"/>
                <a:cs typeface="Arial" pitchFamily="34" charset="0"/>
              </a:rPr>
              <a:t>ф.0503193</a:t>
            </a:r>
            <a:r>
              <a:rPr lang="ru-RU" sz="2200" b="1" dirty="0">
                <a:latin typeface="Cambria" panose="02040503050406030204" pitchFamily="18" charset="0"/>
                <a:cs typeface="Arial" pitchFamily="34" charset="0"/>
              </a:rPr>
              <a:t>)</a:t>
            </a:r>
          </a:p>
        </p:txBody>
      </p:sp>
      <p:sp>
        <p:nvSpPr>
          <p:cNvPr id="7" name="Прямоугольная выноска 6"/>
          <p:cNvSpPr/>
          <p:nvPr/>
        </p:nvSpPr>
        <p:spPr>
          <a:xfrm>
            <a:off x="184406" y="1780819"/>
            <a:ext cx="3320793" cy="800456"/>
          </a:xfrm>
          <a:prstGeom prst="wedgeRectCallout">
            <a:avLst>
              <a:gd name="adj1" fmla="val -205"/>
              <a:gd name="adj2" fmla="val 8470"/>
            </a:avLst>
          </a:prstGeom>
          <a:solidFill>
            <a:schemeClr val="accent2">
              <a:lumMod val="40000"/>
              <a:lumOff val="60000"/>
            </a:schemeClr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lvl="0"/>
            <a:r>
              <a:rPr lang="ru-RU" sz="1200" dirty="0">
                <a:solidFill>
                  <a:schemeClr val="tx1"/>
                </a:solidFill>
                <a:latin typeface="Cambria" panose="02040503050406030204" pitchFamily="18" charset="0"/>
              </a:rPr>
              <a:t>По субсидиям, представляемым бюджетным и автономным учреждениям, размер </a:t>
            </a:r>
            <a:r>
              <a:rPr lang="ru-RU" sz="1200" dirty="0" smtClean="0">
                <a:solidFill>
                  <a:schemeClr val="tx1"/>
                </a:solidFill>
                <a:latin typeface="Cambria" panose="02040503050406030204" pitchFamily="18" charset="0"/>
              </a:rPr>
              <a:t>задолженности по которым </a:t>
            </a:r>
            <a:r>
              <a:rPr lang="ru-RU" sz="1200" dirty="0">
                <a:solidFill>
                  <a:schemeClr val="tx1"/>
                </a:solidFill>
                <a:latin typeface="Cambria" panose="02040503050406030204" pitchFamily="18" charset="0"/>
              </a:rPr>
              <a:t>на отчетную дату составляет </a:t>
            </a:r>
            <a:r>
              <a:rPr lang="ru-RU" sz="1200" b="1" dirty="0">
                <a:solidFill>
                  <a:schemeClr val="tx1"/>
                </a:solidFill>
                <a:latin typeface="Cambria" panose="02040503050406030204" pitchFamily="18" charset="0"/>
              </a:rPr>
              <a:t>более 300 млн. руб. </a:t>
            </a:r>
          </a:p>
        </p:txBody>
      </p:sp>
      <p:sp>
        <p:nvSpPr>
          <p:cNvPr id="8" name="Прямоугольная выноска 7"/>
          <p:cNvSpPr/>
          <p:nvPr/>
        </p:nvSpPr>
        <p:spPr>
          <a:xfrm>
            <a:off x="3621795" y="1803387"/>
            <a:ext cx="3389083" cy="777888"/>
          </a:xfrm>
          <a:prstGeom prst="wedgeRectCallout">
            <a:avLst>
              <a:gd name="adj1" fmla="val 5057"/>
              <a:gd name="adj2" fmla="val 4788"/>
            </a:avLst>
          </a:prstGeom>
          <a:solidFill>
            <a:schemeClr val="accent2">
              <a:lumMod val="40000"/>
              <a:lumOff val="60000"/>
            </a:schemeClr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200" dirty="0">
                <a:solidFill>
                  <a:schemeClr val="tx1"/>
                </a:solidFill>
                <a:latin typeface="Cambria" panose="02040503050406030204" pitchFamily="18" charset="0"/>
              </a:rPr>
              <a:t>По субсидиям, представляемым федеральным государственным унитарным предприятиям, </a:t>
            </a:r>
            <a:r>
              <a:rPr lang="ru-RU" sz="1200" b="1" dirty="0">
                <a:solidFill>
                  <a:schemeClr val="tx1"/>
                </a:solidFill>
                <a:latin typeface="Cambria" panose="02040503050406030204" pitchFamily="18" charset="0"/>
              </a:rPr>
              <a:t>вне зависимости от размера задолженности</a:t>
            </a:r>
          </a:p>
        </p:txBody>
      </p:sp>
      <p:sp>
        <p:nvSpPr>
          <p:cNvPr id="9" name="Прямоугольная выноска 8"/>
          <p:cNvSpPr/>
          <p:nvPr/>
        </p:nvSpPr>
        <p:spPr>
          <a:xfrm>
            <a:off x="7125177" y="1780819"/>
            <a:ext cx="3276028" cy="783187"/>
          </a:xfrm>
          <a:prstGeom prst="wedgeRectCallout">
            <a:avLst>
              <a:gd name="adj1" fmla="val -34196"/>
              <a:gd name="adj2" fmla="val 1267"/>
            </a:avLst>
          </a:prstGeom>
          <a:solidFill>
            <a:schemeClr val="accent2">
              <a:lumMod val="40000"/>
              <a:lumOff val="60000"/>
            </a:schemeClr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lvl="0"/>
            <a:r>
              <a:rPr lang="ru-RU" sz="1200" dirty="0" smtClean="0">
                <a:solidFill>
                  <a:schemeClr val="tx1"/>
                </a:solidFill>
                <a:latin typeface="Cambria" panose="02040503050406030204" pitchFamily="18" charset="0"/>
              </a:rPr>
              <a:t>По субсидиям </a:t>
            </a:r>
            <a:r>
              <a:rPr lang="ru-RU" sz="1200" dirty="0">
                <a:solidFill>
                  <a:schemeClr val="tx1"/>
                </a:solidFill>
                <a:latin typeface="Cambria" panose="02040503050406030204" pitchFamily="18" charset="0"/>
              </a:rPr>
              <a:t>юридическим лицам, </a:t>
            </a:r>
            <a:r>
              <a:rPr lang="ru-RU" sz="1200" dirty="0" smtClean="0">
                <a:solidFill>
                  <a:schemeClr val="tx1"/>
                </a:solidFill>
                <a:latin typeface="Cambria" panose="02040503050406030204" pitchFamily="18" charset="0"/>
              </a:rPr>
              <a:t>в </a:t>
            </a:r>
            <a:r>
              <a:rPr lang="ru-RU" sz="1200" dirty="0">
                <a:solidFill>
                  <a:schemeClr val="tx1"/>
                </a:solidFill>
                <a:latin typeface="Cambria" panose="02040503050406030204" pitchFamily="18" charset="0"/>
              </a:rPr>
              <a:t>том числе </a:t>
            </a:r>
            <a:r>
              <a:rPr lang="ru-RU" sz="1200" dirty="0" smtClean="0">
                <a:solidFill>
                  <a:schemeClr val="tx1"/>
                </a:solidFill>
                <a:latin typeface="Cambria" panose="02040503050406030204" pitchFamily="18" charset="0"/>
              </a:rPr>
              <a:t>государственным корпорациям</a:t>
            </a:r>
            <a:r>
              <a:rPr lang="ru-RU" sz="1200" b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, </a:t>
            </a:r>
            <a:r>
              <a:rPr lang="ru-RU" sz="1200" b="1" dirty="0">
                <a:solidFill>
                  <a:schemeClr val="tx1"/>
                </a:solidFill>
                <a:latin typeface="Cambria" panose="02040503050406030204" pitchFamily="18" charset="0"/>
              </a:rPr>
              <a:t>вне зависимости от размера задолженности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364626" y="1096204"/>
            <a:ext cx="885163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000" b="1" dirty="0" smtClean="0">
                <a:latin typeface="Cambria" panose="02040503050406030204" pitchFamily="18" charset="0"/>
              </a:rPr>
              <a:t>Ф. 0503193 заполняется </a:t>
            </a:r>
            <a:r>
              <a:rPr lang="ru-RU" sz="2000" b="1" dirty="0">
                <a:latin typeface="Cambria" panose="02040503050406030204" pitchFamily="18" charset="0"/>
              </a:rPr>
              <a:t>в разрезе бюджетных обязательств по видам субсидий: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101836" y="6384936"/>
            <a:ext cx="2389941" cy="365125"/>
          </a:xfrm>
        </p:spPr>
        <p:txBody>
          <a:bodyPr/>
          <a:lstStyle/>
          <a:p>
            <a:pPr>
              <a:defRPr/>
            </a:pPr>
            <a:fld id="{B71FCD68-0AFD-4048-852E-53B764BC6EED}" type="slidenum">
              <a:rPr lang="ru-RU" smtClean="0"/>
              <a:pPr>
                <a:defRPr/>
              </a:pPr>
              <a:t>13</a:t>
            </a:fld>
            <a:endParaRPr lang="ru-RU" dirty="0"/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5153335"/>
              </p:ext>
            </p:extLst>
          </p:nvPr>
        </p:nvGraphicFramePr>
        <p:xfrm>
          <a:off x="184406" y="2695061"/>
          <a:ext cx="10216802" cy="3993749"/>
        </p:xfrm>
        <a:graphic>
          <a:graphicData uri="http://schemas.openxmlformats.org/drawingml/2006/table">
            <a:tbl>
              <a:tblPr/>
              <a:tblGrid>
                <a:gridCol w="594888"/>
                <a:gridCol w="450259"/>
                <a:gridCol w="294715"/>
                <a:gridCol w="480277"/>
                <a:gridCol w="649465"/>
                <a:gridCol w="755940"/>
                <a:gridCol w="375167"/>
                <a:gridCol w="480277"/>
                <a:gridCol w="639981"/>
                <a:gridCol w="609600"/>
                <a:gridCol w="581025"/>
                <a:gridCol w="676275"/>
                <a:gridCol w="600075"/>
                <a:gridCol w="523875"/>
                <a:gridCol w="609600"/>
                <a:gridCol w="342900"/>
                <a:gridCol w="628650"/>
                <a:gridCol w="314325"/>
                <a:gridCol w="609508"/>
              </a:tblGrid>
              <a:tr h="138623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ru-RU" sz="6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Наименование показателя</a:t>
                      </a:r>
                    </a:p>
                  </a:txBody>
                  <a:tcPr marL="4399" marR="4399" marT="4399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ru-RU" sz="6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Бюджетное обязательство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9">
                  <a:txBody>
                    <a:bodyPr/>
                    <a:lstStyle/>
                    <a:p>
                      <a:pPr algn="ctr" fontAlgn="ctr"/>
                      <a:r>
                        <a:rPr lang="ru-RU" sz="650" b="0" i="0" u="none" strike="noStrike" dirty="0">
                          <a:effectLst/>
                          <a:latin typeface="Times New Roman"/>
                        </a:rPr>
                        <a:t>Дебиторская задолженность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ru-RU" sz="6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Аналитическая информация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4463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650" b="0" i="0" u="none" strike="noStrike">
                          <a:effectLst/>
                          <a:latin typeface="Times New Roman"/>
                        </a:rPr>
                        <a:t>номер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650" b="0" i="0" u="none" strike="noStrike">
                          <a:effectLst/>
                          <a:latin typeface="Times New Roman"/>
                        </a:rPr>
                        <a:t>код по КОФК органа федерального казначейства по месту регистрации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650" b="0" i="0" u="none" strike="noStrike">
                          <a:effectLst/>
                          <a:latin typeface="Times New Roman"/>
                        </a:rPr>
                        <a:t>ИНН контрагента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650" b="0" i="0" u="none" strike="noStrike">
                          <a:effectLst/>
                          <a:latin typeface="Times New Roman"/>
                        </a:rPr>
                        <a:t>сумма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650" b="0" i="0" u="none" strike="noStrike" dirty="0">
                          <a:effectLst/>
                          <a:latin typeface="Times New Roman"/>
                        </a:rPr>
                        <a:t>номер счета бюджетного учета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650" b="0" i="0" u="none" strike="noStrike" dirty="0">
                          <a:effectLst/>
                          <a:latin typeface="Times New Roman"/>
                        </a:rPr>
                        <a:t>на начало года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ru-RU" sz="650" b="0" i="0" u="none" strike="noStrike" dirty="0">
                          <a:effectLst/>
                          <a:latin typeface="Times New Roman"/>
                        </a:rPr>
                        <a:t>на конец отчетного периода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650" b="0" i="0" u="none" strike="noStrike">
                          <a:effectLst/>
                          <a:latin typeface="Times New Roman"/>
                        </a:rPr>
                        <a:t>дата возникновения задолженности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650" b="0" i="0" u="none" strike="noStrike">
                          <a:effectLst/>
                          <a:latin typeface="Times New Roman"/>
                        </a:rPr>
                        <a:t>предельная дата завершения расчетов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650" b="0" i="0" u="none" strike="noStrike">
                          <a:effectLst/>
                          <a:latin typeface="Times New Roman"/>
                        </a:rPr>
                        <a:t>плановая задолженность на конец следующего отчетного периода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650" b="0" i="0" u="none" strike="noStrike">
                          <a:effectLst/>
                          <a:latin typeface="Times New Roman"/>
                        </a:rPr>
                        <a:t>причина возникновения задолженности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650" b="0" i="0" u="none" strike="noStrike">
                          <a:effectLst/>
                          <a:latin typeface="Times New Roman"/>
                        </a:rPr>
                        <a:t>принимаемые меры по сокращению задолженности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3862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650" b="0" i="0" u="none" strike="noStrike">
                          <a:effectLst/>
                          <a:latin typeface="Times New Roman"/>
                        </a:rPr>
                        <a:t>всего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650" b="0" i="0" u="none" strike="noStrike">
                          <a:effectLst/>
                          <a:latin typeface="Times New Roman"/>
                        </a:rPr>
                        <a:t>в том числе в сумме средств, подлежащих возврату в бюджет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650" b="0" i="0" u="none" strike="noStrike">
                          <a:effectLst/>
                          <a:latin typeface="Times New Roman"/>
                        </a:rPr>
                        <a:t>всего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650" b="0" i="0" u="none" strike="noStrike" dirty="0">
                          <a:effectLst/>
                          <a:latin typeface="Times New Roman"/>
                        </a:rPr>
                        <a:t>в том числе в сумме: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650" b="0" i="0" u="none" strike="noStrike">
                          <a:effectLst/>
                          <a:latin typeface="Times New Roman"/>
                        </a:rPr>
                        <a:t>код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650" b="0" i="0" u="none" strike="noStrike">
                          <a:effectLst/>
                          <a:latin typeface="Times New Roman"/>
                        </a:rPr>
                        <a:t>пояснения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650" b="0" i="0" u="none" strike="noStrike">
                          <a:effectLst/>
                          <a:latin typeface="Times New Roman"/>
                        </a:rPr>
                        <a:t>код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650" b="0" i="0" u="none" strike="noStrike">
                          <a:effectLst/>
                          <a:latin typeface="Times New Roman"/>
                        </a:rPr>
                        <a:t>пояснения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973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50" b="0" i="0" u="none" strike="noStrike">
                          <a:effectLst/>
                          <a:latin typeface="Times New Roman"/>
                        </a:rPr>
                        <a:t>средств, потребность в которых подтверждена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50" b="0" i="0" u="none" strike="noStrike">
                          <a:effectLst/>
                          <a:latin typeface="Times New Roman"/>
                        </a:rPr>
                        <a:t>просроченной задолженности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50" b="0" i="0" u="none" strike="noStrike" dirty="0">
                          <a:effectLst/>
                          <a:latin typeface="Times New Roman"/>
                        </a:rPr>
                        <a:t>средств, подлежащих возврату в бюджет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3047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4399" marR="4399" marT="4399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50" b="0" i="0" u="none" strike="noStrike">
                          <a:effectLst/>
                          <a:latin typeface="Times New Roman"/>
                        </a:rPr>
                        <a:t>2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50" b="0" i="0" u="none" strike="noStrike">
                          <a:effectLst/>
                          <a:latin typeface="Times New Roman"/>
                        </a:rPr>
                        <a:t>3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50" b="0" i="0" u="none" strike="noStrike">
                          <a:effectLst/>
                          <a:latin typeface="Times New Roman"/>
                        </a:rPr>
                        <a:t>4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50" b="0" i="0" u="none" strike="noStrike">
                          <a:effectLst/>
                          <a:latin typeface="Times New Roman"/>
                        </a:rPr>
                        <a:t>5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50" b="0" i="0" u="none" strike="noStrike">
                          <a:effectLst/>
                          <a:latin typeface="Times New Roman"/>
                        </a:rPr>
                        <a:t>6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50" b="0" i="0" u="none" strike="noStrike">
                          <a:effectLst/>
                          <a:latin typeface="Times New Roman"/>
                        </a:rPr>
                        <a:t>8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50" b="0" i="0" u="none" strike="noStrike">
                          <a:effectLst/>
                          <a:latin typeface="Times New Roman"/>
                        </a:rPr>
                        <a:t>9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50" b="0" i="0" u="none" strike="noStrike">
                          <a:effectLst/>
                          <a:latin typeface="Times New Roman"/>
                        </a:rPr>
                        <a:t>10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50" b="0" i="0" u="none" strike="noStrike">
                          <a:effectLst/>
                          <a:latin typeface="Times New Roman"/>
                        </a:rPr>
                        <a:t>11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50" b="0" i="0" u="none" strike="noStrike">
                          <a:effectLst/>
                          <a:latin typeface="Times New Roman"/>
                        </a:rPr>
                        <a:t>12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13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50" b="0" i="0" u="none" strike="noStrike">
                          <a:effectLst/>
                          <a:latin typeface="Times New Roman"/>
                        </a:rPr>
                        <a:t>14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50" b="0" i="0" u="none" strike="noStrike">
                          <a:effectLst/>
                          <a:latin typeface="Times New Roman"/>
                        </a:rPr>
                        <a:t>15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16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50" b="0" i="0" u="none" strike="noStrike">
                          <a:effectLst/>
                          <a:latin typeface="Times New Roman"/>
                        </a:rPr>
                        <a:t>17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18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50" b="0" i="0" u="none" strike="noStrike">
                          <a:effectLst/>
                          <a:latin typeface="Times New Roman"/>
                        </a:rPr>
                        <a:t>19</a:t>
                      </a:r>
                    </a:p>
                  </a:txBody>
                  <a:tcPr marL="4399" marR="4399" marT="43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8522">
                <a:tc>
                  <a:txBody>
                    <a:bodyPr/>
                    <a:lstStyle/>
                    <a:p>
                      <a:pPr algn="l" fontAlgn="b"/>
                      <a:r>
                        <a:rPr lang="ru-RU" sz="650" b="0" i="0" u="none" strike="noStrike" dirty="0">
                          <a:effectLst/>
                          <a:latin typeface="Times New Roman"/>
                        </a:rPr>
                        <a:t>Расчеты по авансовым безвозмездным перечислениям организациям, за исключением государственных и муниципальных организаций</a:t>
                      </a:r>
                    </a:p>
                  </a:txBody>
                  <a:tcPr marL="4399" marR="4399" marT="439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50" b="0" i="0" u="none" strike="noStrike">
                          <a:effectLst/>
                          <a:latin typeface="Times New Roman"/>
                        </a:rPr>
                        <a:t>0010009516730000005</a:t>
                      </a:r>
                    </a:p>
                  </a:txBody>
                  <a:tcPr marL="4399" marR="4399" marT="43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50" b="0" i="0" u="none" strike="noStrike">
                          <a:effectLst/>
                          <a:latin typeface="Times New Roman"/>
                        </a:rPr>
                        <a:t>7300</a:t>
                      </a:r>
                    </a:p>
                  </a:txBody>
                  <a:tcPr marL="4399" marR="4399" marT="43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50" b="0" i="0" u="none" strike="noStrike">
                          <a:effectLst/>
                          <a:latin typeface="Times New Roman"/>
                        </a:rPr>
                        <a:t>7702372500</a:t>
                      </a:r>
                    </a:p>
                  </a:txBody>
                  <a:tcPr marL="4399" marR="4399" marT="43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50" b="0" i="0" u="none" strike="noStrike">
                          <a:effectLst/>
                          <a:latin typeface="Times New Roman"/>
                        </a:rPr>
                        <a:t>60 000 000,00</a:t>
                      </a:r>
                    </a:p>
                  </a:txBody>
                  <a:tcPr marL="4399" marR="4399" marT="43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50" b="0" i="0" u="none" strike="noStrike">
                          <a:effectLst/>
                          <a:latin typeface="Times New Roman"/>
                        </a:rPr>
                        <a:t>01084130196785630 1 20642 000</a:t>
                      </a:r>
                    </a:p>
                  </a:txBody>
                  <a:tcPr marL="4399" marR="4399" marT="43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50" b="0" i="0" u="none" strike="noStrike">
                          <a:effectLst/>
                          <a:latin typeface="Times New Roman"/>
                        </a:rPr>
                        <a:t>0,00</a:t>
                      </a:r>
                    </a:p>
                  </a:txBody>
                  <a:tcPr marL="4399" marR="4399" marT="43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50" b="0" i="0" u="none" strike="noStrike">
                          <a:effectLst/>
                          <a:latin typeface="Times New Roman"/>
                        </a:rPr>
                        <a:t>0,00</a:t>
                      </a:r>
                    </a:p>
                  </a:txBody>
                  <a:tcPr marL="4399" marR="4399" marT="43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50" b="0" i="0" u="none" strike="noStrike">
                          <a:effectLst/>
                          <a:latin typeface="Times New Roman"/>
                        </a:rPr>
                        <a:t>24 792 613,62</a:t>
                      </a:r>
                    </a:p>
                  </a:txBody>
                  <a:tcPr marL="4399" marR="4399" marT="43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50" b="0" i="0" u="none" strike="noStrike">
                          <a:effectLst/>
                          <a:latin typeface="Times New Roman"/>
                        </a:rPr>
                        <a:t>0,00</a:t>
                      </a:r>
                    </a:p>
                  </a:txBody>
                  <a:tcPr marL="4399" marR="4399" marT="43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50" b="0" i="0" u="none" strike="noStrike">
                          <a:effectLst/>
                          <a:latin typeface="Times New Roman"/>
                        </a:rPr>
                        <a:t>0,00</a:t>
                      </a:r>
                    </a:p>
                  </a:txBody>
                  <a:tcPr marL="4399" marR="4399" marT="43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50" b="0" i="0" u="none" strike="noStrike">
                          <a:effectLst/>
                          <a:latin typeface="Times New Roman"/>
                        </a:rPr>
                        <a:t>0,00</a:t>
                      </a:r>
                    </a:p>
                  </a:txBody>
                  <a:tcPr marL="4399" marR="4399" marT="43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50" b="0" i="0" u="none" strike="noStrike">
                          <a:effectLst/>
                          <a:latin typeface="Times New Roman"/>
                        </a:rPr>
                        <a:t>27.12.2016</a:t>
                      </a:r>
                    </a:p>
                  </a:txBody>
                  <a:tcPr marL="4399" marR="4399" marT="43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50" b="0" i="0" u="none" strike="noStrike" dirty="0">
                          <a:effectLst/>
                          <a:latin typeface="Times New Roman"/>
                        </a:rPr>
                        <a:t>15.02.2017</a:t>
                      </a:r>
                    </a:p>
                  </a:txBody>
                  <a:tcPr marL="4399" marR="4399" marT="43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50" b="0" i="0" u="none" strike="noStrike" dirty="0">
                          <a:effectLst/>
                          <a:latin typeface="Times New Roman"/>
                        </a:rPr>
                        <a:t>0,00</a:t>
                      </a:r>
                    </a:p>
                  </a:txBody>
                  <a:tcPr marL="4399" marR="4399" marT="43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50" b="0" i="0" u="none" strike="noStrike"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4399" marR="4399" marT="43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50" b="0" i="0" u="none" strike="noStrike">
                          <a:effectLst/>
                          <a:latin typeface="Times New Roman"/>
                        </a:rPr>
                        <a:t>предоставление авансов в соответствии с условиями соглашения (нормативного правового акта)</a:t>
                      </a:r>
                    </a:p>
                  </a:txBody>
                  <a:tcPr marL="4399" marR="4399" marT="43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50" b="0" i="0" u="none" strike="noStrike">
                          <a:effectLst/>
                          <a:latin typeface="Times New Roman"/>
                        </a:rPr>
                        <a:t>1.1</a:t>
                      </a:r>
                    </a:p>
                  </a:txBody>
                  <a:tcPr marL="4399" marR="4399" marT="43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50" b="0" i="0" u="none" strike="noStrike">
                          <a:effectLst/>
                          <a:latin typeface="Times New Roman"/>
                        </a:rPr>
                        <a:t>завершение расчетов и принятие отчета о расходовании средств</a:t>
                      </a:r>
                    </a:p>
                  </a:txBody>
                  <a:tcPr marL="4399" marR="4399" marT="43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4160">
                <a:tc>
                  <a:txBody>
                    <a:bodyPr/>
                    <a:lstStyle/>
                    <a:p>
                      <a:pPr algn="r" fontAlgn="b"/>
                      <a:r>
                        <a:rPr lang="ru-RU" sz="650" b="0" i="1" u="none" strike="noStrike">
                          <a:effectLst/>
                          <a:latin typeface="Times New Roman"/>
                        </a:rPr>
                        <a:t>Итого по обязательству</a:t>
                      </a:r>
                    </a:p>
                  </a:txBody>
                  <a:tcPr marL="4399" marR="4399" marT="439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50" b="0" i="1" u="none" strike="noStrike">
                          <a:effectLst/>
                          <a:latin typeface="Times New Roman"/>
                        </a:rPr>
                        <a:t>0010009516730000005</a:t>
                      </a:r>
                    </a:p>
                  </a:txBody>
                  <a:tcPr marL="4399" marR="4399" marT="43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50" b="0" i="1" u="none" strike="noStrike">
                          <a:effectLst/>
                          <a:latin typeface="Times New Roman"/>
                        </a:rPr>
                        <a:t>7300</a:t>
                      </a:r>
                    </a:p>
                  </a:txBody>
                  <a:tcPr marL="4399" marR="4399" marT="43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50" b="0" i="1" u="none" strike="noStrike">
                          <a:effectLst/>
                          <a:latin typeface="Times New Roman"/>
                        </a:rPr>
                        <a:t>7702372500</a:t>
                      </a:r>
                    </a:p>
                  </a:txBody>
                  <a:tcPr marL="4399" marR="4399" marT="43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50" b="0" i="1" u="none" strike="noStrike">
                          <a:effectLst/>
                          <a:latin typeface="Times New Roman"/>
                        </a:rPr>
                        <a:t>60 000 000,00</a:t>
                      </a:r>
                    </a:p>
                  </a:txBody>
                  <a:tcPr marL="4399" marR="4399" marT="43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50" b="0" i="1" u="none" strike="noStrike">
                          <a:effectLst/>
                          <a:latin typeface="Times New Roman"/>
                        </a:rPr>
                        <a:t>x</a:t>
                      </a:r>
                    </a:p>
                  </a:txBody>
                  <a:tcPr marL="4399" marR="4399" marT="43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50" b="0" i="1" u="none" strike="noStrike">
                          <a:effectLst/>
                          <a:latin typeface="Times New Roman"/>
                        </a:rPr>
                        <a:t>0,00</a:t>
                      </a:r>
                    </a:p>
                  </a:txBody>
                  <a:tcPr marL="4399" marR="4399" marT="43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50" b="0" i="1" u="none" strike="noStrike">
                          <a:effectLst/>
                          <a:latin typeface="Times New Roman"/>
                        </a:rPr>
                        <a:t>0,00</a:t>
                      </a:r>
                    </a:p>
                  </a:txBody>
                  <a:tcPr marL="4399" marR="4399" marT="43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50" b="0" i="1" u="none" strike="noStrike">
                          <a:effectLst/>
                          <a:latin typeface="Times New Roman"/>
                        </a:rPr>
                        <a:t>24 792 613,62</a:t>
                      </a:r>
                    </a:p>
                  </a:txBody>
                  <a:tcPr marL="4399" marR="4399" marT="43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50" b="0" i="1" u="none" strike="noStrike">
                          <a:effectLst/>
                          <a:latin typeface="Times New Roman"/>
                        </a:rPr>
                        <a:t>0,00</a:t>
                      </a:r>
                    </a:p>
                  </a:txBody>
                  <a:tcPr marL="4399" marR="4399" marT="43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50" b="0" i="1" u="none" strike="noStrike">
                          <a:effectLst/>
                          <a:latin typeface="Times New Roman"/>
                        </a:rPr>
                        <a:t>0,00</a:t>
                      </a:r>
                    </a:p>
                  </a:txBody>
                  <a:tcPr marL="4399" marR="4399" marT="43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50" b="0" i="1" u="none" strike="noStrike">
                          <a:effectLst/>
                          <a:latin typeface="Times New Roman"/>
                        </a:rPr>
                        <a:t>0,00</a:t>
                      </a:r>
                    </a:p>
                  </a:txBody>
                  <a:tcPr marL="4399" marR="4399" marT="43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50" b="0" i="1" u="none" strike="noStrike">
                          <a:effectLst/>
                          <a:latin typeface="Times New Roman"/>
                        </a:rPr>
                        <a:t>x</a:t>
                      </a:r>
                    </a:p>
                  </a:txBody>
                  <a:tcPr marL="4399" marR="4399" marT="43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50" b="0" i="1" u="none" strike="noStrike">
                          <a:effectLst/>
                          <a:latin typeface="Times New Roman"/>
                        </a:rPr>
                        <a:t>x</a:t>
                      </a:r>
                    </a:p>
                  </a:txBody>
                  <a:tcPr marL="4399" marR="4399" marT="439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50" b="0" i="1" u="none" strike="noStrike">
                          <a:effectLst/>
                          <a:latin typeface="Times New Roman"/>
                        </a:rPr>
                        <a:t>0,00</a:t>
                      </a:r>
                    </a:p>
                  </a:txBody>
                  <a:tcPr marL="4399" marR="4399" marT="43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50" b="0" i="1" u="none" strike="noStrike" dirty="0">
                          <a:effectLst/>
                          <a:latin typeface="Times New Roman"/>
                        </a:rPr>
                        <a:t>x</a:t>
                      </a:r>
                    </a:p>
                  </a:txBody>
                  <a:tcPr marL="4399" marR="4399" marT="43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50" b="0" i="1" u="none" strike="noStrike">
                          <a:effectLst/>
                          <a:latin typeface="Times New Roman"/>
                        </a:rPr>
                        <a:t>x</a:t>
                      </a:r>
                    </a:p>
                  </a:txBody>
                  <a:tcPr marL="4399" marR="4399" marT="43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50" b="0" i="1" u="none" strike="noStrike">
                          <a:effectLst/>
                          <a:latin typeface="Times New Roman"/>
                        </a:rPr>
                        <a:t>x</a:t>
                      </a:r>
                    </a:p>
                  </a:txBody>
                  <a:tcPr marL="4399" marR="4399" marT="43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50" b="0" i="1" u="none" strike="noStrike">
                          <a:effectLst/>
                          <a:latin typeface="Times New Roman"/>
                        </a:rPr>
                        <a:t>x</a:t>
                      </a:r>
                    </a:p>
                  </a:txBody>
                  <a:tcPr marL="4399" marR="4399" marT="43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7163">
                <a:tc>
                  <a:txBody>
                    <a:bodyPr/>
                    <a:lstStyle/>
                    <a:p>
                      <a:pPr algn="l" fontAlgn="b"/>
                      <a:endParaRPr lang="ru-RU" sz="650" b="0" i="0" u="none" strike="noStrike">
                        <a:effectLst/>
                        <a:latin typeface="Times New Roman"/>
                      </a:endParaRPr>
                    </a:p>
                  </a:txBody>
                  <a:tcPr marL="4399" marR="4399" marT="4399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50" b="1" i="1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399" marR="4399" marT="439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50" b="1" i="1" u="none" strike="noStrike">
                          <a:effectLst/>
                          <a:latin typeface="Times New Roman"/>
                        </a:rPr>
                        <a:t>Итого по контрагенту</a:t>
                      </a:r>
                    </a:p>
                  </a:txBody>
                  <a:tcPr marL="4399" marR="4399" marT="439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50" b="1" i="1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399" marR="4399" marT="43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50" b="1" i="1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399" marR="4399" marT="43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50" b="1" i="1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399" marR="4399" marT="43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50" b="1" i="1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399" marR="4399" marT="43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50" b="1" i="1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399" marR="4399" marT="43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50" b="1" i="1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399" marR="4399" marT="43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50" b="1" i="1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399" marR="4399" marT="43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50" b="1" i="1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399" marR="4399" marT="43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50" b="1" i="1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399" marR="4399" marT="43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50" b="1" i="1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399" marR="4399" marT="43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50" b="1" i="1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399" marR="4399" marT="43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50" b="1" i="1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399" marR="4399" marT="43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50" b="1" i="1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399" marR="4399" marT="43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50" b="1" i="1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399" marR="4399" marT="43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50" b="1" i="1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399" marR="4399" marT="43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50" b="1" i="1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399" marR="4399" marT="43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21282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650" b="1" i="1" u="none" strike="noStrike">
                          <a:effectLst/>
                          <a:latin typeface="Times New Roman"/>
                        </a:rPr>
                        <a:t>Автономная некоммерческая организация поддержки гуманитарных программ  Русская Гуманитарная Миссия</a:t>
                      </a:r>
                    </a:p>
                  </a:txBody>
                  <a:tcPr marL="4399" marR="4399" marT="439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50" b="1" i="1" u="none" strike="noStrike">
                          <a:effectLst/>
                          <a:latin typeface="Times New Roman"/>
                        </a:rPr>
                        <a:t>7702372500</a:t>
                      </a:r>
                    </a:p>
                  </a:txBody>
                  <a:tcPr marL="4399" marR="4399" marT="43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50" b="1" i="1" u="none" strike="noStrike">
                          <a:effectLst/>
                          <a:latin typeface="Times New Roman"/>
                        </a:rPr>
                        <a:t>60 000 000,00</a:t>
                      </a:r>
                    </a:p>
                  </a:txBody>
                  <a:tcPr marL="4399" marR="4399" marT="43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50" b="1" i="1" u="none" strike="noStrike">
                          <a:effectLst/>
                          <a:latin typeface="Times New Roman"/>
                        </a:rPr>
                        <a:t>x</a:t>
                      </a:r>
                    </a:p>
                  </a:txBody>
                  <a:tcPr marL="4399" marR="4399" marT="43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50" b="1" i="1" u="none" strike="noStrike">
                          <a:effectLst/>
                          <a:latin typeface="Times New Roman"/>
                        </a:rPr>
                        <a:t>0,00</a:t>
                      </a:r>
                    </a:p>
                  </a:txBody>
                  <a:tcPr marL="4399" marR="4399" marT="43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50" b="1" i="1" u="none" strike="noStrike">
                          <a:effectLst/>
                          <a:latin typeface="Times New Roman"/>
                        </a:rPr>
                        <a:t>0,00</a:t>
                      </a:r>
                    </a:p>
                  </a:txBody>
                  <a:tcPr marL="4399" marR="4399" marT="43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50" b="1" i="1" u="none" strike="noStrike">
                          <a:effectLst/>
                          <a:latin typeface="Times New Roman"/>
                        </a:rPr>
                        <a:t>24 792 613,62</a:t>
                      </a:r>
                    </a:p>
                  </a:txBody>
                  <a:tcPr marL="4399" marR="4399" marT="43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50" b="1" i="1" u="none" strike="noStrike">
                          <a:effectLst/>
                          <a:latin typeface="Times New Roman"/>
                        </a:rPr>
                        <a:t>0,00</a:t>
                      </a:r>
                    </a:p>
                  </a:txBody>
                  <a:tcPr marL="4399" marR="4399" marT="43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50" b="1" i="1" u="none" strike="noStrike">
                          <a:effectLst/>
                          <a:latin typeface="Times New Roman"/>
                        </a:rPr>
                        <a:t>0,00</a:t>
                      </a:r>
                    </a:p>
                  </a:txBody>
                  <a:tcPr marL="4399" marR="4399" marT="43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50" b="1" i="1" u="none" strike="noStrike">
                          <a:effectLst/>
                          <a:latin typeface="Times New Roman"/>
                        </a:rPr>
                        <a:t>0,00</a:t>
                      </a:r>
                    </a:p>
                  </a:txBody>
                  <a:tcPr marL="4399" marR="4399" marT="43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50" b="1" i="1" u="none" strike="noStrike">
                          <a:effectLst/>
                          <a:latin typeface="Times New Roman"/>
                        </a:rPr>
                        <a:t>x</a:t>
                      </a:r>
                    </a:p>
                  </a:txBody>
                  <a:tcPr marL="4399" marR="4399" marT="43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50" b="1" i="1" u="none" strike="noStrike">
                          <a:effectLst/>
                          <a:latin typeface="Times New Roman"/>
                        </a:rPr>
                        <a:t>x</a:t>
                      </a:r>
                    </a:p>
                  </a:txBody>
                  <a:tcPr marL="4399" marR="4399" marT="43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50" b="1" i="1" u="none" strike="noStrike">
                          <a:effectLst/>
                          <a:latin typeface="Times New Roman"/>
                        </a:rPr>
                        <a:t>0,00</a:t>
                      </a:r>
                    </a:p>
                  </a:txBody>
                  <a:tcPr marL="4399" marR="4399" marT="43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50" b="1" i="1" u="none" strike="noStrike">
                          <a:effectLst/>
                          <a:latin typeface="Times New Roman"/>
                        </a:rPr>
                        <a:t>x</a:t>
                      </a:r>
                    </a:p>
                  </a:txBody>
                  <a:tcPr marL="4399" marR="4399" marT="43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50" b="1" i="1" u="none" strike="noStrike">
                          <a:effectLst/>
                          <a:latin typeface="Times New Roman"/>
                        </a:rPr>
                        <a:t>x</a:t>
                      </a:r>
                    </a:p>
                  </a:txBody>
                  <a:tcPr marL="4399" marR="4399" marT="43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50" b="1" i="1" u="none" strike="noStrike">
                          <a:effectLst/>
                          <a:latin typeface="Times New Roman"/>
                        </a:rPr>
                        <a:t>x</a:t>
                      </a:r>
                    </a:p>
                  </a:txBody>
                  <a:tcPr marL="4399" marR="4399" marT="43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50" b="1" i="1" u="none" strike="noStrike">
                          <a:effectLst/>
                          <a:latin typeface="Times New Roman"/>
                        </a:rPr>
                        <a:t>x</a:t>
                      </a:r>
                    </a:p>
                  </a:txBody>
                  <a:tcPr marL="4399" marR="4399" marT="43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623">
                <a:tc>
                  <a:txBody>
                    <a:bodyPr/>
                    <a:lstStyle/>
                    <a:p>
                      <a:pPr algn="l" fontAlgn="b"/>
                      <a:endParaRPr lang="ru-RU" sz="650" b="0" i="0" u="none" strike="noStrike">
                        <a:effectLst/>
                        <a:latin typeface="Times New Roman"/>
                      </a:endParaRPr>
                    </a:p>
                  </a:txBody>
                  <a:tcPr marL="4399" marR="4399" marT="4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50" b="0" i="0" u="none" strike="noStrike">
                        <a:effectLst/>
                        <a:latin typeface="Times New Roman"/>
                      </a:endParaRPr>
                    </a:p>
                  </a:txBody>
                  <a:tcPr marL="4399" marR="4399" marT="4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50" b="0" i="0" u="none" strike="noStrike">
                        <a:effectLst/>
                        <a:latin typeface="Times New Roman"/>
                      </a:endParaRPr>
                    </a:p>
                  </a:txBody>
                  <a:tcPr marL="4399" marR="4399" marT="4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50" b="1" i="1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399" marR="4399" marT="439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50" b="1" i="1" u="none" strike="noStrike">
                          <a:effectLst/>
                          <a:latin typeface="Times New Roman"/>
                        </a:rPr>
                        <a:t>ВСЕГО</a:t>
                      </a:r>
                    </a:p>
                  </a:txBody>
                  <a:tcPr marL="4399" marR="4399" marT="439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50" b="1" i="1" u="none" strike="noStrike">
                          <a:effectLst/>
                          <a:latin typeface="Times New Roman"/>
                        </a:rPr>
                        <a:t>x</a:t>
                      </a:r>
                    </a:p>
                  </a:txBody>
                  <a:tcPr marL="4399" marR="4399" marT="43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50" b="1" i="1" u="none" strike="noStrike">
                          <a:effectLst/>
                          <a:latin typeface="Times New Roman"/>
                        </a:rPr>
                        <a:t>0,00</a:t>
                      </a:r>
                    </a:p>
                  </a:txBody>
                  <a:tcPr marL="4399" marR="4399" marT="43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50" b="1" i="1" u="none" strike="noStrike">
                          <a:effectLst/>
                          <a:latin typeface="Times New Roman"/>
                        </a:rPr>
                        <a:t>0,00</a:t>
                      </a:r>
                    </a:p>
                  </a:txBody>
                  <a:tcPr marL="4399" marR="4399" marT="43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50" b="1" i="1" u="none" strike="noStrike">
                          <a:effectLst/>
                          <a:latin typeface="Times New Roman"/>
                        </a:rPr>
                        <a:t>24 792 613,62</a:t>
                      </a:r>
                    </a:p>
                  </a:txBody>
                  <a:tcPr marL="4399" marR="4399" marT="43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50" b="1" i="1" u="none" strike="noStrike">
                          <a:effectLst/>
                          <a:latin typeface="Times New Roman"/>
                        </a:rPr>
                        <a:t>0,00</a:t>
                      </a:r>
                    </a:p>
                  </a:txBody>
                  <a:tcPr marL="4399" marR="4399" marT="43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50" b="1" i="1" u="none" strike="noStrike">
                          <a:effectLst/>
                          <a:latin typeface="Times New Roman"/>
                        </a:rPr>
                        <a:t>0,00</a:t>
                      </a:r>
                    </a:p>
                  </a:txBody>
                  <a:tcPr marL="4399" marR="4399" marT="43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50" b="1" i="1" u="none" strike="noStrike">
                          <a:effectLst/>
                          <a:latin typeface="Times New Roman"/>
                        </a:rPr>
                        <a:t>0,00</a:t>
                      </a:r>
                    </a:p>
                  </a:txBody>
                  <a:tcPr marL="4399" marR="4399" marT="43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50" b="1" i="1" u="none" strike="noStrike">
                          <a:effectLst/>
                          <a:latin typeface="Times New Roman"/>
                        </a:rPr>
                        <a:t>x</a:t>
                      </a:r>
                    </a:p>
                  </a:txBody>
                  <a:tcPr marL="4399" marR="4399" marT="43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50" b="1" i="1" u="none" strike="noStrike">
                          <a:effectLst/>
                          <a:latin typeface="Times New Roman"/>
                        </a:rPr>
                        <a:t>x</a:t>
                      </a:r>
                    </a:p>
                  </a:txBody>
                  <a:tcPr marL="4399" marR="4399" marT="43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50" b="1" i="1" u="none" strike="noStrike">
                          <a:effectLst/>
                          <a:latin typeface="Times New Roman"/>
                        </a:rPr>
                        <a:t>0,00</a:t>
                      </a:r>
                    </a:p>
                  </a:txBody>
                  <a:tcPr marL="4399" marR="4399" marT="43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50" b="1" i="1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399" marR="4399" marT="43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50" b="1" i="1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399" marR="4399" marT="439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50" b="1" i="1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399" marR="4399" marT="439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50" b="1" i="1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399" marR="4399" marT="439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16906">
                <a:tc>
                  <a:txBody>
                    <a:bodyPr/>
                    <a:lstStyle/>
                    <a:p>
                      <a:pPr algn="l" fontAlgn="b"/>
                      <a:endParaRPr lang="ru-RU" sz="650" b="0" i="0" u="none" strike="noStrike">
                        <a:effectLst/>
                        <a:latin typeface="Times New Roman"/>
                      </a:endParaRPr>
                    </a:p>
                  </a:txBody>
                  <a:tcPr marL="4399" marR="4399" marT="4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50" b="0" i="0" u="none" strike="noStrike">
                        <a:effectLst/>
                        <a:latin typeface="Times New Roman"/>
                      </a:endParaRPr>
                    </a:p>
                  </a:txBody>
                  <a:tcPr marL="4399" marR="4399" marT="4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50" b="0" i="0" u="none" strike="noStrike">
                        <a:effectLst/>
                        <a:latin typeface="Times New Roman"/>
                      </a:endParaRPr>
                    </a:p>
                  </a:txBody>
                  <a:tcPr marL="4399" marR="4399" marT="4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50" b="0" i="1" u="none" strike="noStrike">
                        <a:effectLst/>
                        <a:latin typeface="Times New Roman"/>
                      </a:endParaRPr>
                    </a:p>
                  </a:txBody>
                  <a:tcPr marL="4399" marR="4399" marT="4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50" b="0" i="1" u="none" strike="noStrike">
                          <a:effectLst/>
                          <a:latin typeface="Times New Roman"/>
                        </a:rPr>
                        <a:t>в том числе по кодам счетов</a:t>
                      </a:r>
                    </a:p>
                  </a:txBody>
                  <a:tcPr marL="4399" marR="4399" marT="439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50" b="0" i="1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399" marR="4399" marT="43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50" b="0" i="1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399" marR="4399" marT="43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50" b="0" i="1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399" marR="4399" marT="43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50" b="0" i="1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399" marR="4399" marT="43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50" b="0" i="1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399" marR="4399" marT="43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50" b="0" i="1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399" marR="4399" marT="43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50" b="0" i="1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399" marR="4399" marT="43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50" b="0" i="1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399" marR="4399" marT="43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50" b="0" i="1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399" marR="4399" marT="43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50" b="0" i="1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399" marR="4399" marT="43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50" b="0" i="1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399" marR="4399" marT="43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50" b="0" i="1" u="none" strike="noStrike" dirty="0">
                        <a:effectLst/>
                        <a:latin typeface="Times New Roman"/>
                      </a:endParaRPr>
                    </a:p>
                  </a:txBody>
                  <a:tcPr marL="4399" marR="4399" marT="4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50" b="0" i="1" u="none" strike="noStrike">
                        <a:effectLst/>
                        <a:latin typeface="Times New Roman"/>
                      </a:endParaRPr>
                    </a:p>
                  </a:txBody>
                  <a:tcPr marL="4399" marR="4399" marT="4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50" b="0" i="1" u="none" strike="noStrike">
                        <a:effectLst/>
                        <a:latin typeface="Times New Roman"/>
                      </a:endParaRPr>
                    </a:p>
                  </a:txBody>
                  <a:tcPr marL="4399" marR="4399" marT="4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4630">
                <a:tc gridSpan="5">
                  <a:txBody>
                    <a:bodyPr/>
                    <a:lstStyle/>
                    <a:p>
                      <a:pPr algn="r" fontAlgn="b"/>
                      <a:endParaRPr lang="ru-RU" sz="650" b="0" i="1" u="none" strike="noStrike">
                        <a:effectLst/>
                        <a:latin typeface="Times New Roman"/>
                      </a:endParaRPr>
                    </a:p>
                  </a:txBody>
                  <a:tcPr marL="4399" marR="4399" marT="439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50" b="0" i="1" u="none" strike="noStrike">
                          <a:effectLst/>
                          <a:latin typeface="Times New Roman"/>
                        </a:rPr>
                        <a:t>00000000000000000 1 20642 000</a:t>
                      </a:r>
                    </a:p>
                  </a:txBody>
                  <a:tcPr marL="4399" marR="4399" marT="43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50" b="0" i="1" u="none" strike="noStrike">
                          <a:effectLst/>
                          <a:latin typeface="Times New Roman"/>
                        </a:rPr>
                        <a:t>0,00</a:t>
                      </a:r>
                    </a:p>
                  </a:txBody>
                  <a:tcPr marL="4399" marR="4399" marT="43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50" b="0" i="1" u="none" strike="noStrike">
                          <a:effectLst/>
                          <a:latin typeface="Times New Roman"/>
                        </a:rPr>
                        <a:t>0,00</a:t>
                      </a:r>
                    </a:p>
                  </a:txBody>
                  <a:tcPr marL="4399" marR="4399" marT="43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50" b="0" i="1" u="none" strike="noStrike">
                          <a:effectLst/>
                          <a:latin typeface="Times New Roman"/>
                        </a:rPr>
                        <a:t>24 792 613,62</a:t>
                      </a:r>
                    </a:p>
                  </a:txBody>
                  <a:tcPr marL="4399" marR="4399" marT="43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50" b="0" i="1" u="none" strike="noStrike" dirty="0">
                          <a:effectLst/>
                          <a:latin typeface="Times New Roman"/>
                        </a:rPr>
                        <a:t>0,00</a:t>
                      </a:r>
                    </a:p>
                  </a:txBody>
                  <a:tcPr marL="4399" marR="4399" marT="43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50" b="0" i="1" u="none" strike="noStrike">
                          <a:effectLst/>
                          <a:latin typeface="Times New Roman"/>
                        </a:rPr>
                        <a:t>0,00</a:t>
                      </a:r>
                    </a:p>
                  </a:txBody>
                  <a:tcPr marL="4399" marR="4399" marT="43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50" b="0" i="1" u="none" strike="noStrike">
                          <a:effectLst/>
                          <a:latin typeface="Times New Roman"/>
                        </a:rPr>
                        <a:t>0,00</a:t>
                      </a:r>
                    </a:p>
                  </a:txBody>
                  <a:tcPr marL="4399" marR="4399" marT="43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50" b="0" i="1" u="none" strike="noStrike">
                          <a:effectLst/>
                          <a:latin typeface="Times New Roman"/>
                        </a:rPr>
                        <a:t>x</a:t>
                      </a:r>
                    </a:p>
                  </a:txBody>
                  <a:tcPr marL="4399" marR="4399" marT="43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50" b="0" i="1" u="none" strike="noStrike">
                          <a:effectLst/>
                          <a:latin typeface="Times New Roman"/>
                        </a:rPr>
                        <a:t>x</a:t>
                      </a:r>
                    </a:p>
                  </a:txBody>
                  <a:tcPr marL="4399" marR="4399" marT="43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50" b="0" i="1" u="none" strike="noStrike">
                          <a:effectLst/>
                          <a:latin typeface="Times New Roman"/>
                        </a:rPr>
                        <a:t>0,00</a:t>
                      </a:r>
                    </a:p>
                  </a:txBody>
                  <a:tcPr marL="4399" marR="4399" marT="43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50" b="0" i="1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399" marR="4399" marT="43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50" b="0" i="1" u="none" strike="noStrike" dirty="0">
                        <a:effectLst/>
                        <a:latin typeface="Times New Roman"/>
                      </a:endParaRPr>
                    </a:p>
                  </a:txBody>
                  <a:tcPr marL="4399" marR="4399" marT="4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50" b="0" i="1" u="none" strike="noStrike" dirty="0">
                        <a:effectLst/>
                        <a:latin typeface="Times New Roman"/>
                      </a:endParaRPr>
                    </a:p>
                  </a:txBody>
                  <a:tcPr marL="4399" marR="4399" marT="4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50" b="0" i="1" u="none" strike="noStrike" dirty="0">
                        <a:effectLst/>
                        <a:latin typeface="Times New Roman"/>
                      </a:endParaRPr>
                    </a:p>
                  </a:txBody>
                  <a:tcPr marL="4399" marR="4399" marT="4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11" name="Овальная выноска 10"/>
          <p:cNvSpPr/>
          <p:nvPr/>
        </p:nvSpPr>
        <p:spPr>
          <a:xfrm>
            <a:off x="3485392" y="3379694"/>
            <a:ext cx="3179213" cy="1047750"/>
          </a:xfrm>
          <a:prstGeom prst="wedgeEllipseCallout">
            <a:avLst>
              <a:gd name="adj1" fmla="val 73001"/>
              <a:gd name="adj2" fmla="val -5980"/>
            </a:avLst>
          </a:prstGeom>
          <a:solidFill>
            <a:schemeClr val="accent1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1200" dirty="0">
                <a:latin typeface="Cambria" panose="02040503050406030204" pitchFamily="18" charset="0"/>
              </a:rPr>
              <a:t>В </a:t>
            </a:r>
            <a:r>
              <a:rPr lang="ru-RU" sz="1200" b="1" dirty="0" smtClean="0">
                <a:latin typeface="Cambria" panose="02040503050406030204" pitchFamily="18" charset="0"/>
              </a:rPr>
              <a:t>гр. 13-14</a:t>
            </a:r>
            <a:r>
              <a:rPr lang="ru-RU" sz="1200" dirty="0" smtClean="0">
                <a:latin typeface="Cambria" panose="02040503050406030204" pitchFamily="18" charset="0"/>
              </a:rPr>
              <a:t> указываются даты возникновения задолженности и предельные даты завершения расчетов</a:t>
            </a:r>
            <a:endParaRPr lang="ru-RU" sz="1200" dirty="0">
              <a:latin typeface="Cambria" panose="02040503050406030204" pitchFamily="18" charset="0"/>
            </a:endParaRPr>
          </a:p>
        </p:txBody>
      </p:sp>
      <p:sp>
        <p:nvSpPr>
          <p:cNvPr id="12" name="Овальная выноска 11"/>
          <p:cNvSpPr/>
          <p:nvPr/>
        </p:nvSpPr>
        <p:spPr>
          <a:xfrm>
            <a:off x="4366418" y="4849066"/>
            <a:ext cx="2758759" cy="1449482"/>
          </a:xfrm>
          <a:prstGeom prst="wedgeEllipseCallout">
            <a:avLst>
              <a:gd name="adj1" fmla="val 88734"/>
              <a:gd name="adj2" fmla="val -103527"/>
            </a:avLst>
          </a:prstGeom>
          <a:solidFill>
            <a:schemeClr val="accent4">
              <a:lumMod val="60000"/>
              <a:lumOff val="40000"/>
            </a:scheme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1200" dirty="0">
                <a:latin typeface="Cambria" panose="02040503050406030204" pitchFamily="18" charset="0"/>
              </a:rPr>
              <a:t>В </a:t>
            </a:r>
            <a:r>
              <a:rPr lang="ru-RU" sz="1200" b="1" dirty="0">
                <a:latin typeface="Cambria" panose="02040503050406030204" pitchFamily="18" charset="0"/>
              </a:rPr>
              <a:t>гр. </a:t>
            </a:r>
            <a:r>
              <a:rPr lang="ru-RU" sz="1200" b="1" dirty="0" smtClean="0">
                <a:latin typeface="Cambria" panose="02040503050406030204" pitchFamily="18" charset="0"/>
              </a:rPr>
              <a:t>15 </a:t>
            </a:r>
            <a:r>
              <a:rPr lang="ru-RU" sz="1200" dirty="0">
                <a:latin typeface="Cambria" panose="02040503050406030204" pitchFamily="18" charset="0"/>
              </a:rPr>
              <a:t>указываются плановые объемы </a:t>
            </a:r>
            <a:r>
              <a:rPr lang="ru-RU" sz="1200" dirty="0" smtClean="0">
                <a:latin typeface="Cambria" panose="02040503050406030204" pitchFamily="18" charset="0"/>
              </a:rPr>
              <a:t>дебиторской задолженности </a:t>
            </a:r>
            <a:r>
              <a:rPr lang="ru-RU" sz="1200" dirty="0">
                <a:latin typeface="Cambria" panose="02040503050406030204" pitchFamily="18" charset="0"/>
              </a:rPr>
              <a:t>в разрезе государственных контрактов на конец следующего отчетного периода</a:t>
            </a:r>
          </a:p>
        </p:txBody>
      </p:sp>
    </p:spTree>
    <p:extLst>
      <p:ext uri="{BB962C8B-B14F-4D97-AF65-F5344CB8AC3E}">
        <p14:creationId xmlns:p14="http://schemas.microsoft.com/office/powerpoint/2010/main" val="4169137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6539" y="1066800"/>
            <a:ext cx="6663622" cy="5108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31216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2"/>
          <p:cNvSpPr txBox="1">
            <a:spLocks/>
          </p:cNvSpPr>
          <p:nvPr/>
        </p:nvSpPr>
        <p:spPr bwMode="auto">
          <a:xfrm>
            <a:off x="3534778" y="171449"/>
            <a:ext cx="6946113" cy="96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9pPr>
          </a:lstStyle>
          <a:p>
            <a:pPr algn="r"/>
            <a:r>
              <a:rPr lang="ru-RU" altLang="ru-RU" sz="2200" b="1" dirty="0" smtClean="0">
                <a:latin typeface="Cambria" panose="02040503050406030204" pitchFamily="18" charset="0"/>
                <a:cs typeface="Arial" pitchFamily="34" charset="0"/>
              </a:rPr>
              <a:t>Состав форм бюджетной (бухгалтерской) отчетности в части Пояснительной записки          (ф. 0503160, ф. 0503760)</a:t>
            </a:r>
            <a:endParaRPr lang="ru-RU" sz="2200" b="1" dirty="0">
              <a:latin typeface="Cambria" panose="02040503050406030204" pitchFamily="18" charset="0"/>
            </a:endParaRP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1623642293"/>
              </p:ext>
            </p:extLst>
          </p:nvPr>
        </p:nvGraphicFramePr>
        <p:xfrm>
          <a:off x="726283" y="1838325"/>
          <a:ext cx="9463874" cy="48893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13" name="Shape 385"/>
          <p:cNvGrpSpPr/>
          <p:nvPr/>
        </p:nvGrpSpPr>
        <p:grpSpPr>
          <a:xfrm>
            <a:off x="1010610" y="2689521"/>
            <a:ext cx="153713" cy="212660"/>
            <a:chOff x="2594325" y="1627175"/>
            <a:chExt cx="440850" cy="440850"/>
          </a:xfrm>
          <a:solidFill>
            <a:srgbClr val="7030A0"/>
          </a:solidFill>
        </p:grpSpPr>
        <p:sp>
          <p:nvSpPr>
            <p:cNvPr id="14" name="Shape 386"/>
            <p:cNvSpPr/>
            <p:nvPr/>
          </p:nvSpPr>
          <p:spPr>
            <a:xfrm>
              <a:off x="2594325" y="1890950"/>
              <a:ext cx="177075" cy="177075"/>
            </a:xfrm>
            <a:custGeom>
              <a:avLst/>
              <a:gdLst/>
              <a:ahLst/>
              <a:cxnLst/>
              <a:rect l="0" t="0" r="0" b="0"/>
              <a:pathLst>
                <a:path w="7083" h="7083" extrusionOk="0">
                  <a:moveTo>
                    <a:pt x="5544" y="0"/>
                  </a:moveTo>
                  <a:lnTo>
                    <a:pt x="538" y="5984"/>
                  </a:lnTo>
                  <a:lnTo>
                    <a:pt x="0" y="7083"/>
                  </a:lnTo>
                  <a:lnTo>
                    <a:pt x="1099" y="6546"/>
                  </a:lnTo>
                  <a:lnTo>
                    <a:pt x="7083" y="1539"/>
                  </a:lnTo>
                  <a:lnTo>
                    <a:pt x="554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5" name="Shape 387"/>
            <p:cNvSpPr/>
            <p:nvPr/>
          </p:nvSpPr>
          <p:spPr>
            <a:xfrm>
              <a:off x="2858700" y="1627175"/>
              <a:ext cx="176475" cy="176475"/>
            </a:xfrm>
            <a:custGeom>
              <a:avLst/>
              <a:gdLst/>
              <a:ahLst/>
              <a:cxnLst/>
              <a:rect l="0" t="0" r="0" b="0"/>
              <a:pathLst>
                <a:path w="7059" h="7059" extrusionOk="0">
                  <a:moveTo>
                    <a:pt x="904" y="1"/>
                  </a:moveTo>
                  <a:lnTo>
                    <a:pt x="782" y="25"/>
                  </a:lnTo>
                  <a:lnTo>
                    <a:pt x="684" y="98"/>
                  </a:lnTo>
                  <a:lnTo>
                    <a:pt x="611" y="147"/>
                  </a:lnTo>
                  <a:lnTo>
                    <a:pt x="489" y="294"/>
                  </a:lnTo>
                  <a:lnTo>
                    <a:pt x="367" y="440"/>
                  </a:lnTo>
                  <a:lnTo>
                    <a:pt x="294" y="587"/>
                  </a:lnTo>
                  <a:lnTo>
                    <a:pt x="196" y="733"/>
                  </a:lnTo>
                  <a:lnTo>
                    <a:pt x="74" y="1051"/>
                  </a:lnTo>
                  <a:lnTo>
                    <a:pt x="0" y="1393"/>
                  </a:lnTo>
                  <a:lnTo>
                    <a:pt x="0" y="1735"/>
                  </a:lnTo>
                  <a:lnTo>
                    <a:pt x="25" y="2052"/>
                  </a:lnTo>
                  <a:lnTo>
                    <a:pt x="123" y="2394"/>
                  </a:lnTo>
                  <a:lnTo>
                    <a:pt x="269" y="2711"/>
                  </a:lnTo>
                  <a:lnTo>
                    <a:pt x="4348" y="6790"/>
                  </a:lnTo>
                  <a:lnTo>
                    <a:pt x="4665" y="6937"/>
                  </a:lnTo>
                  <a:lnTo>
                    <a:pt x="5007" y="7034"/>
                  </a:lnTo>
                  <a:lnTo>
                    <a:pt x="5325" y="7059"/>
                  </a:lnTo>
                  <a:lnTo>
                    <a:pt x="5667" y="7059"/>
                  </a:lnTo>
                  <a:lnTo>
                    <a:pt x="6008" y="6986"/>
                  </a:lnTo>
                  <a:lnTo>
                    <a:pt x="6326" y="6863"/>
                  </a:lnTo>
                  <a:lnTo>
                    <a:pt x="6473" y="6766"/>
                  </a:lnTo>
                  <a:lnTo>
                    <a:pt x="6619" y="6692"/>
                  </a:lnTo>
                  <a:lnTo>
                    <a:pt x="6766" y="6570"/>
                  </a:lnTo>
                  <a:lnTo>
                    <a:pt x="6912" y="6448"/>
                  </a:lnTo>
                  <a:lnTo>
                    <a:pt x="6961" y="6375"/>
                  </a:lnTo>
                  <a:lnTo>
                    <a:pt x="7034" y="6277"/>
                  </a:lnTo>
                  <a:lnTo>
                    <a:pt x="7059" y="6155"/>
                  </a:lnTo>
                  <a:lnTo>
                    <a:pt x="7059" y="6057"/>
                  </a:lnTo>
                  <a:lnTo>
                    <a:pt x="7059" y="5960"/>
                  </a:lnTo>
                  <a:lnTo>
                    <a:pt x="7034" y="5862"/>
                  </a:lnTo>
                  <a:lnTo>
                    <a:pt x="6961" y="5764"/>
                  </a:lnTo>
                  <a:lnTo>
                    <a:pt x="6912" y="5667"/>
                  </a:lnTo>
                  <a:lnTo>
                    <a:pt x="1393" y="147"/>
                  </a:lnTo>
                  <a:lnTo>
                    <a:pt x="1295" y="98"/>
                  </a:lnTo>
                  <a:lnTo>
                    <a:pt x="1197" y="25"/>
                  </a:lnTo>
                  <a:lnTo>
                    <a:pt x="1099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6" name="Shape 388"/>
            <p:cNvSpPr/>
            <p:nvPr/>
          </p:nvSpPr>
          <p:spPr>
            <a:xfrm>
              <a:off x="2663325" y="1702275"/>
              <a:ext cx="296750" cy="296775"/>
            </a:xfrm>
            <a:custGeom>
              <a:avLst/>
              <a:gdLst/>
              <a:ahLst/>
              <a:cxnLst/>
              <a:rect l="0" t="0" r="0" b="0"/>
              <a:pathLst>
                <a:path w="11870" h="11871" extrusionOk="0">
                  <a:moveTo>
                    <a:pt x="7718" y="1295"/>
                  </a:moveTo>
                  <a:lnTo>
                    <a:pt x="7815" y="1319"/>
                  </a:lnTo>
                  <a:lnTo>
                    <a:pt x="7889" y="1368"/>
                  </a:lnTo>
                  <a:lnTo>
                    <a:pt x="7938" y="1442"/>
                  </a:lnTo>
                  <a:lnTo>
                    <a:pt x="7938" y="1515"/>
                  </a:lnTo>
                  <a:lnTo>
                    <a:pt x="7938" y="1588"/>
                  </a:lnTo>
                  <a:lnTo>
                    <a:pt x="7889" y="1661"/>
                  </a:lnTo>
                  <a:lnTo>
                    <a:pt x="5862" y="3664"/>
                  </a:lnTo>
                  <a:lnTo>
                    <a:pt x="5788" y="3713"/>
                  </a:lnTo>
                  <a:lnTo>
                    <a:pt x="5715" y="3737"/>
                  </a:lnTo>
                  <a:lnTo>
                    <a:pt x="5642" y="3713"/>
                  </a:lnTo>
                  <a:lnTo>
                    <a:pt x="5569" y="3664"/>
                  </a:lnTo>
                  <a:lnTo>
                    <a:pt x="5520" y="3591"/>
                  </a:lnTo>
                  <a:lnTo>
                    <a:pt x="5495" y="3517"/>
                  </a:lnTo>
                  <a:lnTo>
                    <a:pt x="5520" y="3444"/>
                  </a:lnTo>
                  <a:lnTo>
                    <a:pt x="5569" y="3371"/>
                  </a:lnTo>
                  <a:lnTo>
                    <a:pt x="7571" y="1368"/>
                  </a:lnTo>
                  <a:lnTo>
                    <a:pt x="7644" y="1319"/>
                  </a:lnTo>
                  <a:lnTo>
                    <a:pt x="7718" y="1295"/>
                  </a:lnTo>
                  <a:close/>
                  <a:moveTo>
                    <a:pt x="7767" y="1"/>
                  </a:moveTo>
                  <a:lnTo>
                    <a:pt x="4885" y="2907"/>
                  </a:lnTo>
                  <a:lnTo>
                    <a:pt x="4640" y="2809"/>
                  </a:lnTo>
                  <a:lnTo>
                    <a:pt x="4396" y="2712"/>
                  </a:lnTo>
                  <a:lnTo>
                    <a:pt x="4103" y="2614"/>
                  </a:lnTo>
                  <a:lnTo>
                    <a:pt x="3810" y="2565"/>
                  </a:lnTo>
                  <a:lnTo>
                    <a:pt x="3493" y="2492"/>
                  </a:lnTo>
                  <a:lnTo>
                    <a:pt x="3175" y="2443"/>
                  </a:lnTo>
                  <a:lnTo>
                    <a:pt x="2858" y="2418"/>
                  </a:lnTo>
                  <a:lnTo>
                    <a:pt x="2247" y="2418"/>
                  </a:lnTo>
                  <a:lnTo>
                    <a:pt x="1954" y="2443"/>
                  </a:lnTo>
                  <a:lnTo>
                    <a:pt x="1636" y="2492"/>
                  </a:lnTo>
                  <a:lnTo>
                    <a:pt x="1319" y="2565"/>
                  </a:lnTo>
                  <a:lnTo>
                    <a:pt x="1001" y="2687"/>
                  </a:lnTo>
                  <a:lnTo>
                    <a:pt x="708" y="2809"/>
                  </a:lnTo>
                  <a:lnTo>
                    <a:pt x="415" y="3005"/>
                  </a:lnTo>
                  <a:lnTo>
                    <a:pt x="147" y="3224"/>
                  </a:lnTo>
                  <a:lnTo>
                    <a:pt x="73" y="3298"/>
                  </a:lnTo>
                  <a:lnTo>
                    <a:pt x="24" y="3395"/>
                  </a:lnTo>
                  <a:lnTo>
                    <a:pt x="0" y="3493"/>
                  </a:lnTo>
                  <a:lnTo>
                    <a:pt x="0" y="3615"/>
                  </a:lnTo>
                  <a:lnTo>
                    <a:pt x="0" y="3713"/>
                  </a:lnTo>
                  <a:lnTo>
                    <a:pt x="24" y="3811"/>
                  </a:lnTo>
                  <a:lnTo>
                    <a:pt x="73" y="3908"/>
                  </a:lnTo>
                  <a:lnTo>
                    <a:pt x="147" y="4006"/>
                  </a:lnTo>
                  <a:lnTo>
                    <a:pt x="7864" y="11724"/>
                  </a:lnTo>
                  <a:lnTo>
                    <a:pt x="7962" y="11797"/>
                  </a:lnTo>
                  <a:lnTo>
                    <a:pt x="8060" y="11846"/>
                  </a:lnTo>
                  <a:lnTo>
                    <a:pt x="8157" y="11870"/>
                  </a:lnTo>
                  <a:lnTo>
                    <a:pt x="8377" y="11870"/>
                  </a:lnTo>
                  <a:lnTo>
                    <a:pt x="8475" y="11846"/>
                  </a:lnTo>
                  <a:lnTo>
                    <a:pt x="8573" y="11797"/>
                  </a:lnTo>
                  <a:lnTo>
                    <a:pt x="8646" y="11724"/>
                  </a:lnTo>
                  <a:lnTo>
                    <a:pt x="8866" y="11455"/>
                  </a:lnTo>
                  <a:lnTo>
                    <a:pt x="9061" y="11162"/>
                  </a:lnTo>
                  <a:lnTo>
                    <a:pt x="9183" y="10869"/>
                  </a:lnTo>
                  <a:lnTo>
                    <a:pt x="9305" y="10551"/>
                  </a:lnTo>
                  <a:lnTo>
                    <a:pt x="9379" y="10234"/>
                  </a:lnTo>
                  <a:lnTo>
                    <a:pt x="9427" y="9916"/>
                  </a:lnTo>
                  <a:lnTo>
                    <a:pt x="9452" y="9623"/>
                  </a:lnTo>
                  <a:lnTo>
                    <a:pt x="9452" y="9330"/>
                  </a:lnTo>
                  <a:lnTo>
                    <a:pt x="9452" y="9013"/>
                  </a:lnTo>
                  <a:lnTo>
                    <a:pt x="9427" y="8695"/>
                  </a:lnTo>
                  <a:lnTo>
                    <a:pt x="9379" y="8378"/>
                  </a:lnTo>
                  <a:lnTo>
                    <a:pt x="9305" y="8060"/>
                  </a:lnTo>
                  <a:lnTo>
                    <a:pt x="9256" y="7767"/>
                  </a:lnTo>
                  <a:lnTo>
                    <a:pt x="9159" y="7474"/>
                  </a:lnTo>
                  <a:lnTo>
                    <a:pt x="9061" y="7230"/>
                  </a:lnTo>
                  <a:lnTo>
                    <a:pt x="8963" y="6986"/>
                  </a:lnTo>
                  <a:lnTo>
                    <a:pt x="11870" y="4104"/>
                  </a:lnTo>
                  <a:lnTo>
                    <a:pt x="776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17" name="Shape 385"/>
          <p:cNvGrpSpPr/>
          <p:nvPr/>
        </p:nvGrpSpPr>
        <p:grpSpPr>
          <a:xfrm>
            <a:off x="1007962" y="3051128"/>
            <a:ext cx="153713" cy="212660"/>
            <a:chOff x="2594325" y="1627175"/>
            <a:chExt cx="440850" cy="440850"/>
          </a:xfrm>
          <a:solidFill>
            <a:srgbClr val="7030A0"/>
          </a:solidFill>
        </p:grpSpPr>
        <p:sp>
          <p:nvSpPr>
            <p:cNvPr id="18" name="Shape 386"/>
            <p:cNvSpPr/>
            <p:nvPr/>
          </p:nvSpPr>
          <p:spPr>
            <a:xfrm>
              <a:off x="2594325" y="1890950"/>
              <a:ext cx="177075" cy="177075"/>
            </a:xfrm>
            <a:custGeom>
              <a:avLst/>
              <a:gdLst/>
              <a:ahLst/>
              <a:cxnLst/>
              <a:rect l="0" t="0" r="0" b="0"/>
              <a:pathLst>
                <a:path w="7083" h="7083" extrusionOk="0">
                  <a:moveTo>
                    <a:pt x="5544" y="0"/>
                  </a:moveTo>
                  <a:lnTo>
                    <a:pt x="538" y="5984"/>
                  </a:lnTo>
                  <a:lnTo>
                    <a:pt x="0" y="7083"/>
                  </a:lnTo>
                  <a:lnTo>
                    <a:pt x="1099" y="6546"/>
                  </a:lnTo>
                  <a:lnTo>
                    <a:pt x="7083" y="1539"/>
                  </a:lnTo>
                  <a:lnTo>
                    <a:pt x="554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9" name="Shape 387"/>
            <p:cNvSpPr/>
            <p:nvPr/>
          </p:nvSpPr>
          <p:spPr>
            <a:xfrm>
              <a:off x="2858700" y="1627175"/>
              <a:ext cx="176475" cy="176475"/>
            </a:xfrm>
            <a:custGeom>
              <a:avLst/>
              <a:gdLst/>
              <a:ahLst/>
              <a:cxnLst/>
              <a:rect l="0" t="0" r="0" b="0"/>
              <a:pathLst>
                <a:path w="7059" h="7059" extrusionOk="0">
                  <a:moveTo>
                    <a:pt x="904" y="1"/>
                  </a:moveTo>
                  <a:lnTo>
                    <a:pt x="782" y="25"/>
                  </a:lnTo>
                  <a:lnTo>
                    <a:pt x="684" y="98"/>
                  </a:lnTo>
                  <a:lnTo>
                    <a:pt x="611" y="147"/>
                  </a:lnTo>
                  <a:lnTo>
                    <a:pt x="489" y="294"/>
                  </a:lnTo>
                  <a:lnTo>
                    <a:pt x="367" y="440"/>
                  </a:lnTo>
                  <a:lnTo>
                    <a:pt x="294" y="587"/>
                  </a:lnTo>
                  <a:lnTo>
                    <a:pt x="196" y="733"/>
                  </a:lnTo>
                  <a:lnTo>
                    <a:pt x="74" y="1051"/>
                  </a:lnTo>
                  <a:lnTo>
                    <a:pt x="0" y="1393"/>
                  </a:lnTo>
                  <a:lnTo>
                    <a:pt x="0" y="1735"/>
                  </a:lnTo>
                  <a:lnTo>
                    <a:pt x="25" y="2052"/>
                  </a:lnTo>
                  <a:lnTo>
                    <a:pt x="123" y="2394"/>
                  </a:lnTo>
                  <a:lnTo>
                    <a:pt x="269" y="2711"/>
                  </a:lnTo>
                  <a:lnTo>
                    <a:pt x="4348" y="6790"/>
                  </a:lnTo>
                  <a:lnTo>
                    <a:pt x="4665" y="6937"/>
                  </a:lnTo>
                  <a:lnTo>
                    <a:pt x="5007" y="7034"/>
                  </a:lnTo>
                  <a:lnTo>
                    <a:pt x="5325" y="7059"/>
                  </a:lnTo>
                  <a:lnTo>
                    <a:pt x="5667" y="7059"/>
                  </a:lnTo>
                  <a:lnTo>
                    <a:pt x="6008" y="6986"/>
                  </a:lnTo>
                  <a:lnTo>
                    <a:pt x="6326" y="6863"/>
                  </a:lnTo>
                  <a:lnTo>
                    <a:pt x="6473" y="6766"/>
                  </a:lnTo>
                  <a:lnTo>
                    <a:pt x="6619" y="6692"/>
                  </a:lnTo>
                  <a:lnTo>
                    <a:pt x="6766" y="6570"/>
                  </a:lnTo>
                  <a:lnTo>
                    <a:pt x="6912" y="6448"/>
                  </a:lnTo>
                  <a:lnTo>
                    <a:pt x="6961" y="6375"/>
                  </a:lnTo>
                  <a:lnTo>
                    <a:pt x="7034" y="6277"/>
                  </a:lnTo>
                  <a:lnTo>
                    <a:pt x="7059" y="6155"/>
                  </a:lnTo>
                  <a:lnTo>
                    <a:pt x="7059" y="6057"/>
                  </a:lnTo>
                  <a:lnTo>
                    <a:pt x="7059" y="5960"/>
                  </a:lnTo>
                  <a:lnTo>
                    <a:pt x="7034" y="5862"/>
                  </a:lnTo>
                  <a:lnTo>
                    <a:pt x="6961" y="5764"/>
                  </a:lnTo>
                  <a:lnTo>
                    <a:pt x="6912" y="5667"/>
                  </a:lnTo>
                  <a:lnTo>
                    <a:pt x="1393" y="147"/>
                  </a:lnTo>
                  <a:lnTo>
                    <a:pt x="1295" y="98"/>
                  </a:lnTo>
                  <a:lnTo>
                    <a:pt x="1197" y="25"/>
                  </a:lnTo>
                  <a:lnTo>
                    <a:pt x="1099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0" name="Shape 388"/>
            <p:cNvSpPr/>
            <p:nvPr/>
          </p:nvSpPr>
          <p:spPr>
            <a:xfrm>
              <a:off x="2663325" y="1702275"/>
              <a:ext cx="296750" cy="296775"/>
            </a:xfrm>
            <a:custGeom>
              <a:avLst/>
              <a:gdLst/>
              <a:ahLst/>
              <a:cxnLst/>
              <a:rect l="0" t="0" r="0" b="0"/>
              <a:pathLst>
                <a:path w="11870" h="11871" extrusionOk="0">
                  <a:moveTo>
                    <a:pt x="7718" y="1295"/>
                  </a:moveTo>
                  <a:lnTo>
                    <a:pt x="7815" y="1319"/>
                  </a:lnTo>
                  <a:lnTo>
                    <a:pt x="7889" y="1368"/>
                  </a:lnTo>
                  <a:lnTo>
                    <a:pt x="7938" y="1442"/>
                  </a:lnTo>
                  <a:lnTo>
                    <a:pt x="7938" y="1515"/>
                  </a:lnTo>
                  <a:lnTo>
                    <a:pt x="7938" y="1588"/>
                  </a:lnTo>
                  <a:lnTo>
                    <a:pt x="7889" y="1661"/>
                  </a:lnTo>
                  <a:lnTo>
                    <a:pt x="5862" y="3664"/>
                  </a:lnTo>
                  <a:lnTo>
                    <a:pt x="5788" y="3713"/>
                  </a:lnTo>
                  <a:lnTo>
                    <a:pt x="5715" y="3737"/>
                  </a:lnTo>
                  <a:lnTo>
                    <a:pt x="5642" y="3713"/>
                  </a:lnTo>
                  <a:lnTo>
                    <a:pt x="5569" y="3664"/>
                  </a:lnTo>
                  <a:lnTo>
                    <a:pt x="5520" y="3591"/>
                  </a:lnTo>
                  <a:lnTo>
                    <a:pt x="5495" y="3517"/>
                  </a:lnTo>
                  <a:lnTo>
                    <a:pt x="5520" y="3444"/>
                  </a:lnTo>
                  <a:lnTo>
                    <a:pt x="5569" y="3371"/>
                  </a:lnTo>
                  <a:lnTo>
                    <a:pt x="7571" y="1368"/>
                  </a:lnTo>
                  <a:lnTo>
                    <a:pt x="7644" y="1319"/>
                  </a:lnTo>
                  <a:lnTo>
                    <a:pt x="7718" y="1295"/>
                  </a:lnTo>
                  <a:close/>
                  <a:moveTo>
                    <a:pt x="7767" y="1"/>
                  </a:moveTo>
                  <a:lnTo>
                    <a:pt x="4885" y="2907"/>
                  </a:lnTo>
                  <a:lnTo>
                    <a:pt x="4640" y="2809"/>
                  </a:lnTo>
                  <a:lnTo>
                    <a:pt x="4396" y="2712"/>
                  </a:lnTo>
                  <a:lnTo>
                    <a:pt x="4103" y="2614"/>
                  </a:lnTo>
                  <a:lnTo>
                    <a:pt x="3810" y="2565"/>
                  </a:lnTo>
                  <a:lnTo>
                    <a:pt x="3493" y="2492"/>
                  </a:lnTo>
                  <a:lnTo>
                    <a:pt x="3175" y="2443"/>
                  </a:lnTo>
                  <a:lnTo>
                    <a:pt x="2858" y="2418"/>
                  </a:lnTo>
                  <a:lnTo>
                    <a:pt x="2247" y="2418"/>
                  </a:lnTo>
                  <a:lnTo>
                    <a:pt x="1954" y="2443"/>
                  </a:lnTo>
                  <a:lnTo>
                    <a:pt x="1636" y="2492"/>
                  </a:lnTo>
                  <a:lnTo>
                    <a:pt x="1319" y="2565"/>
                  </a:lnTo>
                  <a:lnTo>
                    <a:pt x="1001" y="2687"/>
                  </a:lnTo>
                  <a:lnTo>
                    <a:pt x="708" y="2809"/>
                  </a:lnTo>
                  <a:lnTo>
                    <a:pt x="415" y="3005"/>
                  </a:lnTo>
                  <a:lnTo>
                    <a:pt x="147" y="3224"/>
                  </a:lnTo>
                  <a:lnTo>
                    <a:pt x="73" y="3298"/>
                  </a:lnTo>
                  <a:lnTo>
                    <a:pt x="24" y="3395"/>
                  </a:lnTo>
                  <a:lnTo>
                    <a:pt x="0" y="3493"/>
                  </a:lnTo>
                  <a:lnTo>
                    <a:pt x="0" y="3615"/>
                  </a:lnTo>
                  <a:lnTo>
                    <a:pt x="0" y="3713"/>
                  </a:lnTo>
                  <a:lnTo>
                    <a:pt x="24" y="3811"/>
                  </a:lnTo>
                  <a:lnTo>
                    <a:pt x="73" y="3908"/>
                  </a:lnTo>
                  <a:lnTo>
                    <a:pt x="147" y="4006"/>
                  </a:lnTo>
                  <a:lnTo>
                    <a:pt x="7864" y="11724"/>
                  </a:lnTo>
                  <a:lnTo>
                    <a:pt x="7962" y="11797"/>
                  </a:lnTo>
                  <a:lnTo>
                    <a:pt x="8060" y="11846"/>
                  </a:lnTo>
                  <a:lnTo>
                    <a:pt x="8157" y="11870"/>
                  </a:lnTo>
                  <a:lnTo>
                    <a:pt x="8377" y="11870"/>
                  </a:lnTo>
                  <a:lnTo>
                    <a:pt x="8475" y="11846"/>
                  </a:lnTo>
                  <a:lnTo>
                    <a:pt x="8573" y="11797"/>
                  </a:lnTo>
                  <a:lnTo>
                    <a:pt x="8646" y="11724"/>
                  </a:lnTo>
                  <a:lnTo>
                    <a:pt x="8866" y="11455"/>
                  </a:lnTo>
                  <a:lnTo>
                    <a:pt x="9061" y="11162"/>
                  </a:lnTo>
                  <a:lnTo>
                    <a:pt x="9183" y="10869"/>
                  </a:lnTo>
                  <a:lnTo>
                    <a:pt x="9305" y="10551"/>
                  </a:lnTo>
                  <a:lnTo>
                    <a:pt x="9379" y="10234"/>
                  </a:lnTo>
                  <a:lnTo>
                    <a:pt x="9427" y="9916"/>
                  </a:lnTo>
                  <a:lnTo>
                    <a:pt x="9452" y="9623"/>
                  </a:lnTo>
                  <a:lnTo>
                    <a:pt x="9452" y="9330"/>
                  </a:lnTo>
                  <a:lnTo>
                    <a:pt x="9452" y="9013"/>
                  </a:lnTo>
                  <a:lnTo>
                    <a:pt x="9427" y="8695"/>
                  </a:lnTo>
                  <a:lnTo>
                    <a:pt x="9379" y="8378"/>
                  </a:lnTo>
                  <a:lnTo>
                    <a:pt x="9305" y="8060"/>
                  </a:lnTo>
                  <a:lnTo>
                    <a:pt x="9256" y="7767"/>
                  </a:lnTo>
                  <a:lnTo>
                    <a:pt x="9159" y="7474"/>
                  </a:lnTo>
                  <a:lnTo>
                    <a:pt x="9061" y="7230"/>
                  </a:lnTo>
                  <a:lnTo>
                    <a:pt x="8963" y="6986"/>
                  </a:lnTo>
                  <a:lnTo>
                    <a:pt x="11870" y="4104"/>
                  </a:lnTo>
                  <a:lnTo>
                    <a:pt x="776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21" name="Shape 385"/>
          <p:cNvGrpSpPr/>
          <p:nvPr/>
        </p:nvGrpSpPr>
        <p:grpSpPr>
          <a:xfrm>
            <a:off x="1007962" y="4171735"/>
            <a:ext cx="153713" cy="212660"/>
            <a:chOff x="2594325" y="1627175"/>
            <a:chExt cx="440850" cy="440850"/>
          </a:xfrm>
          <a:solidFill>
            <a:srgbClr val="7030A0"/>
          </a:solidFill>
        </p:grpSpPr>
        <p:sp>
          <p:nvSpPr>
            <p:cNvPr id="22" name="Shape 386"/>
            <p:cNvSpPr/>
            <p:nvPr/>
          </p:nvSpPr>
          <p:spPr>
            <a:xfrm>
              <a:off x="2594325" y="1890950"/>
              <a:ext cx="177075" cy="177075"/>
            </a:xfrm>
            <a:custGeom>
              <a:avLst/>
              <a:gdLst/>
              <a:ahLst/>
              <a:cxnLst/>
              <a:rect l="0" t="0" r="0" b="0"/>
              <a:pathLst>
                <a:path w="7083" h="7083" extrusionOk="0">
                  <a:moveTo>
                    <a:pt x="5544" y="0"/>
                  </a:moveTo>
                  <a:lnTo>
                    <a:pt x="538" y="5984"/>
                  </a:lnTo>
                  <a:lnTo>
                    <a:pt x="0" y="7083"/>
                  </a:lnTo>
                  <a:lnTo>
                    <a:pt x="1099" y="6546"/>
                  </a:lnTo>
                  <a:lnTo>
                    <a:pt x="7083" y="1539"/>
                  </a:lnTo>
                  <a:lnTo>
                    <a:pt x="554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3" name="Shape 387"/>
            <p:cNvSpPr/>
            <p:nvPr/>
          </p:nvSpPr>
          <p:spPr>
            <a:xfrm>
              <a:off x="2858700" y="1627175"/>
              <a:ext cx="176475" cy="176475"/>
            </a:xfrm>
            <a:custGeom>
              <a:avLst/>
              <a:gdLst/>
              <a:ahLst/>
              <a:cxnLst/>
              <a:rect l="0" t="0" r="0" b="0"/>
              <a:pathLst>
                <a:path w="7059" h="7059" extrusionOk="0">
                  <a:moveTo>
                    <a:pt x="904" y="1"/>
                  </a:moveTo>
                  <a:lnTo>
                    <a:pt x="782" y="25"/>
                  </a:lnTo>
                  <a:lnTo>
                    <a:pt x="684" y="98"/>
                  </a:lnTo>
                  <a:lnTo>
                    <a:pt x="611" y="147"/>
                  </a:lnTo>
                  <a:lnTo>
                    <a:pt x="489" y="294"/>
                  </a:lnTo>
                  <a:lnTo>
                    <a:pt x="367" y="440"/>
                  </a:lnTo>
                  <a:lnTo>
                    <a:pt x="294" y="587"/>
                  </a:lnTo>
                  <a:lnTo>
                    <a:pt x="196" y="733"/>
                  </a:lnTo>
                  <a:lnTo>
                    <a:pt x="74" y="1051"/>
                  </a:lnTo>
                  <a:lnTo>
                    <a:pt x="0" y="1393"/>
                  </a:lnTo>
                  <a:lnTo>
                    <a:pt x="0" y="1735"/>
                  </a:lnTo>
                  <a:lnTo>
                    <a:pt x="25" y="2052"/>
                  </a:lnTo>
                  <a:lnTo>
                    <a:pt x="123" y="2394"/>
                  </a:lnTo>
                  <a:lnTo>
                    <a:pt x="269" y="2711"/>
                  </a:lnTo>
                  <a:lnTo>
                    <a:pt x="4348" y="6790"/>
                  </a:lnTo>
                  <a:lnTo>
                    <a:pt x="4665" y="6937"/>
                  </a:lnTo>
                  <a:lnTo>
                    <a:pt x="5007" y="7034"/>
                  </a:lnTo>
                  <a:lnTo>
                    <a:pt x="5325" y="7059"/>
                  </a:lnTo>
                  <a:lnTo>
                    <a:pt x="5667" y="7059"/>
                  </a:lnTo>
                  <a:lnTo>
                    <a:pt x="6008" y="6986"/>
                  </a:lnTo>
                  <a:lnTo>
                    <a:pt x="6326" y="6863"/>
                  </a:lnTo>
                  <a:lnTo>
                    <a:pt x="6473" y="6766"/>
                  </a:lnTo>
                  <a:lnTo>
                    <a:pt x="6619" y="6692"/>
                  </a:lnTo>
                  <a:lnTo>
                    <a:pt x="6766" y="6570"/>
                  </a:lnTo>
                  <a:lnTo>
                    <a:pt x="6912" y="6448"/>
                  </a:lnTo>
                  <a:lnTo>
                    <a:pt x="6961" y="6375"/>
                  </a:lnTo>
                  <a:lnTo>
                    <a:pt x="7034" y="6277"/>
                  </a:lnTo>
                  <a:lnTo>
                    <a:pt x="7059" y="6155"/>
                  </a:lnTo>
                  <a:lnTo>
                    <a:pt x="7059" y="6057"/>
                  </a:lnTo>
                  <a:lnTo>
                    <a:pt x="7059" y="5960"/>
                  </a:lnTo>
                  <a:lnTo>
                    <a:pt x="7034" y="5862"/>
                  </a:lnTo>
                  <a:lnTo>
                    <a:pt x="6961" y="5764"/>
                  </a:lnTo>
                  <a:lnTo>
                    <a:pt x="6912" y="5667"/>
                  </a:lnTo>
                  <a:lnTo>
                    <a:pt x="1393" y="147"/>
                  </a:lnTo>
                  <a:lnTo>
                    <a:pt x="1295" y="98"/>
                  </a:lnTo>
                  <a:lnTo>
                    <a:pt x="1197" y="25"/>
                  </a:lnTo>
                  <a:lnTo>
                    <a:pt x="1099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4" name="Shape 388"/>
            <p:cNvSpPr/>
            <p:nvPr/>
          </p:nvSpPr>
          <p:spPr>
            <a:xfrm>
              <a:off x="2663325" y="1702275"/>
              <a:ext cx="296750" cy="296775"/>
            </a:xfrm>
            <a:custGeom>
              <a:avLst/>
              <a:gdLst/>
              <a:ahLst/>
              <a:cxnLst/>
              <a:rect l="0" t="0" r="0" b="0"/>
              <a:pathLst>
                <a:path w="11870" h="11871" extrusionOk="0">
                  <a:moveTo>
                    <a:pt x="7718" y="1295"/>
                  </a:moveTo>
                  <a:lnTo>
                    <a:pt x="7815" y="1319"/>
                  </a:lnTo>
                  <a:lnTo>
                    <a:pt x="7889" y="1368"/>
                  </a:lnTo>
                  <a:lnTo>
                    <a:pt x="7938" y="1442"/>
                  </a:lnTo>
                  <a:lnTo>
                    <a:pt x="7938" y="1515"/>
                  </a:lnTo>
                  <a:lnTo>
                    <a:pt x="7938" y="1588"/>
                  </a:lnTo>
                  <a:lnTo>
                    <a:pt x="7889" y="1661"/>
                  </a:lnTo>
                  <a:lnTo>
                    <a:pt x="5862" y="3664"/>
                  </a:lnTo>
                  <a:lnTo>
                    <a:pt x="5788" y="3713"/>
                  </a:lnTo>
                  <a:lnTo>
                    <a:pt x="5715" y="3737"/>
                  </a:lnTo>
                  <a:lnTo>
                    <a:pt x="5642" y="3713"/>
                  </a:lnTo>
                  <a:lnTo>
                    <a:pt x="5569" y="3664"/>
                  </a:lnTo>
                  <a:lnTo>
                    <a:pt x="5520" y="3591"/>
                  </a:lnTo>
                  <a:lnTo>
                    <a:pt x="5495" y="3517"/>
                  </a:lnTo>
                  <a:lnTo>
                    <a:pt x="5520" y="3444"/>
                  </a:lnTo>
                  <a:lnTo>
                    <a:pt x="5569" y="3371"/>
                  </a:lnTo>
                  <a:lnTo>
                    <a:pt x="7571" y="1368"/>
                  </a:lnTo>
                  <a:lnTo>
                    <a:pt x="7644" y="1319"/>
                  </a:lnTo>
                  <a:lnTo>
                    <a:pt x="7718" y="1295"/>
                  </a:lnTo>
                  <a:close/>
                  <a:moveTo>
                    <a:pt x="7767" y="1"/>
                  </a:moveTo>
                  <a:lnTo>
                    <a:pt x="4885" y="2907"/>
                  </a:lnTo>
                  <a:lnTo>
                    <a:pt x="4640" y="2809"/>
                  </a:lnTo>
                  <a:lnTo>
                    <a:pt x="4396" y="2712"/>
                  </a:lnTo>
                  <a:lnTo>
                    <a:pt x="4103" y="2614"/>
                  </a:lnTo>
                  <a:lnTo>
                    <a:pt x="3810" y="2565"/>
                  </a:lnTo>
                  <a:lnTo>
                    <a:pt x="3493" y="2492"/>
                  </a:lnTo>
                  <a:lnTo>
                    <a:pt x="3175" y="2443"/>
                  </a:lnTo>
                  <a:lnTo>
                    <a:pt x="2858" y="2418"/>
                  </a:lnTo>
                  <a:lnTo>
                    <a:pt x="2247" y="2418"/>
                  </a:lnTo>
                  <a:lnTo>
                    <a:pt x="1954" y="2443"/>
                  </a:lnTo>
                  <a:lnTo>
                    <a:pt x="1636" y="2492"/>
                  </a:lnTo>
                  <a:lnTo>
                    <a:pt x="1319" y="2565"/>
                  </a:lnTo>
                  <a:lnTo>
                    <a:pt x="1001" y="2687"/>
                  </a:lnTo>
                  <a:lnTo>
                    <a:pt x="708" y="2809"/>
                  </a:lnTo>
                  <a:lnTo>
                    <a:pt x="415" y="3005"/>
                  </a:lnTo>
                  <a:lnTo>
                    <a:pt x="147" y="3224"/>
                  </a:lnTo>
                  <a:lnTo>
                    <a:pt x="73" y="3298"/>
                  </a:lnTo>
                  <a:lnTo>
                    <a:pt x="24" y="3395"/>
                  </a:lnTo>
                  <a:lnTo>
                    <a:pt x="0" y="3493"/>
                  </a:lnTo>
                  <a:lnTo>
                    <a:pt x="0" y="3615"/>
                  </a:lnTo>
                  <a:lnTo>
                    <a:pt x="0" y="3713"/>
                  </a:lnTo>
                  <a:lnTo>
                    <a:pt x="24" y="3811"/>
                  </a:lnTo>
                  <a:lnTo>
                    <a:pt x="73" y="3908"/>
                  </a:lnTo>
                  <a:lnTo>
                    <a:pt x="147" y="4006"/>
                  </a:lnTo>
                  <a:lnTo>
                    <a:pt x="7864" y="11724"/>
                  </a:lnTo>
                  <a:lnTo>
                    <a:pt x="7962" y="11797"/>
                  </a:lnTo>
                  <a:lnTo>
                    <a:pt x="8060" y="11846"/>
                  </a:lnTo>
                  <a:lnTo>
                    <a:pt x="8157" y="11870"/>
                  </a:lnTo>
                  <a:lnTo>
                    <a:pt x="8377" y="11870"/>
                  </a:lnTo>
                  <a:lnTo>
                    <a:pt x="8475" y="11846"/>
                  </a:lnTo>
                  <a:lnTo>
                    <a:pt x="8573" y="11797"/>
                  </a:lnTo>
                  <a:lnTo>
                    <a:pt x="8646" y="11724"/>
                  </a:lnTo>
                  <a:lnTo>
                    <a:pt x="8866" y="11455"/>
                  </a:lnTo>
                  <a:lnTo>
                    <a:pt x="9061" y="11162"/>
                  </a:lnTo>
                  <a:lnTo>
                    <a:pt x="9183" y="10869"/>
                  </a:lnTo>
                  <a:lnTo>
                    <a:pt x="9305" y="10551"/>
                  </a:lnTo>
                  <a:lnTo>
                    <a:pt x="9379" y="10234"/>
                  </a:lnTo>
                  <a:lnTo>
                    <a:pt x="9427" y="9916"/>
                  </a:lnTo>
                  <a:lnTo>
                    <a:pt x="9452" y="9623"/>
                  </a:lnTo>
                  <a:lnTo>
                    <a:pt x="9452" y="9330"/>
                  </a:lnTo>
                  <a:lnTo>
                    <a:pt x="9452" y="9013"/>
                  </a:lnTo>
                  <a:lnTo>
                    <a:pt x="9427" y="8695"/>
                  </a:lnTo>
                  <a:lnTo>
                    <a:pt x="9379" y="8378"/>
                  </a:lnTo>
                  <a:lnTo>
                    <a:pt x="9305" y="8060"/>
                  </a:lnTo>
                  <a:lnTo>
                    <a:pt x="9256" y="7767"/>
                  </a:lnTo>
                  <a:lnTo>
                    <a:pt x="9159" y="7474"/>
                  </a:lnTo>
                  <a:lnTo>
                    <a:pt x="9061" y="7230"/>
                  </a:lnTo>
                  <a:lnTo>
                    <a:pt x="8963" y="6986"/>
                  </a:lnTo>
                  <a:lnTo>
                    <a:pt x="11870" y="4104"/>
                  </a:lnTo>
                  <a:lnTo>
                    <a:pt x="776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25" name="Shape 385"/>
          <p:cNvGrpSpPr/>
          <p:nvPr/>
        </p:nvGrpSpPr>
        <p:grpSpPr>
          <a:xfrm>
            <a:off x="998437" y="5653669"/>
            <a:ext cx="153713" cy="212660"/>
            <a:chOff x="2594325" y="1627175"/>
            <a:chExt cx="440850" cy="440850"/>
          </a:xfrm>
          <a:solidFill>
            <a:srgbClr val="7030A0"/>
          </a:solidFill>
        </p:grpSpPr>
        <p:sp>
          <p:nvSpPr>
            <p:cNvPr id="26" name="Shape 386"/>
            <p:cNvSpPr/>
            <p:nvPr/>
          </p:nvSpPr>
          <p:spPr>
            <a:xfrm>
              <a:off x="2594325" y="1890950"/>
              <a:ext cx="177075" cy="177075"/>
            </a:xfrm>
            <a:custGeom>
              <a:avLst/>
              <a:gdLst/>
              <a:ahLst/>
              <a:cxnLst/>
              <a:rect l="0" t="0" r="0" b="0"/>
              <a:pathLst>
                <a:path w="7083" h="7083" extrusionOk="0">
                  <a:moveTo>
                    <a:pt x="5544" y="0"/>
                  </a:moveTo>
                  <a:lnTo>
                    <a:pt x="538" y="5984"/>
                  </a:lnTo>
                  <a:lnTo>
                    <a:pt x="0" y="7083"/>
                  </a:lnTo>
                  <a:lnTo>
                    <a:pt x="1099" y="6546"/>
                  </a:lnTo>
                  <a:lnTo>
                    <a:pt x="7083" y="1539"/>
                  </a:lnTo>
                  <a:lnTo>
                    <a:pt x="554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7" name="Shape 387"/>
            <p:cNvSpPr/>
            <p:nvPr/>
          </p:nvSpPr>
          <p:spPr>
            <a:xfrm>
              <a:off x="2858700" y="1627175"/>
              <a:ext cx="176475" cy="176475"/>
            </a:xfrm>
            <a:custGeom>
              <a:avLst/>
              <a:gdLst/>
              <a:ahLst/>
              <a:cxnLst/>
              <a:rect l="0" t="0" r="0" b="0"/>
              <a:pathLst>
                <a:path w="7059" h="7059" extrusionOk="0">
                  <a:moveTo>
                    <a:pt x="904" y="1"/>
                  </a:moveTo>
                  <a:lnTo>
                    <a:pt x="782" y="25"/>
                  </a:lnTo>
                  <a:lnTo>
                    <a:pt x="684" y="98"/>
                  </a:lnTo>
                  <a:lnTo>
                    <a:pt x="611" y="147"/>
                  </a:lnTo>
                  <a:lnTo>
                    <a:pt x="489" y="294"/>
                  </a:lnTo>
                  <a:lnTo>
                    <a:pt x="367" y="440"/>
                  </a:lnTo>
                  <a:lnTo>
                    <a:pt x="294" y="587"/>
                  </a:lnTo>
                  <a:lnTo>
                    <a:pt x="196" y="733"/>
                  </a:lnTo>
                  <a:lnTo>
                    <a:pt x="74" y="1051"/>
                  </a:lnTo>
                  <a:lnTo>
                    <a:pt x="0" y="1393"/>
                  </a:lnTo>
                  <a:lnTo>
                    <a:pt x="0" y="1735"/>
                  </a:lnTo>
                  <a:lnTo>
                    <a:pt x="25" y="2052"/>
                  </a:lnTo>
                  <a:lnTo>
                    <a:pt x="123" y="2394"/>
                  </a:lnTo>
                  <a:lnTo>
                    <a:pt x="269" y="2711"/>
                  </a:lnTo>
                  <a:lnTo>
                    <a:pt x="4348" y="6790"/>
                  </a:lnTo>
                  <a:lnTo>
                    <a:pt x="4665" y="6937"/>
                  </a:lnTo>
                  <a:lnTo>
                    <a:pt x="5007" y="7034"/>
                  </a:lnTo>
                  <a:lnTo>
                    <a:pt x="5325" y="7059"/>
                  </a:lnTo>
                  <a:lnTo>
                    <a:pt x="5667" y="7059"/>
                  </a:lnTo>
                  <a:lnTo>
                    <a:pt x="6008" y="6986"/>
                  </a:lnTo>
                  <a:lnTo>
                    <a:pt x="6326" y="6863"/>
                  </a:lnTo>
                  <a:lnTo>
                    <a:pt x="6473" y="6766"/>
                  </a:lnTo>
                  <a:lnTo>
                    <a:pt x="6619" y="6692"/>
                  </a:lnTo>
                  <a:lnTo>
                    <a:pt x="6766" y="6570"/>
                  </a:lnTo>
                  <a:lnTo>
                    <a:pt x="6912" y="6448"/>
                  </a:lnTo>
                  <a:lnTo>
                    <a:pt x="6961" y="6375"/>
                  </a:lnTo>
                  <a:lnTo>
                    <a:pt x="7034" y="6277"/>
                  </a:lnTo>
                  <a:lnTo>
                    <a:pt x="7059" y="6155"/>
                  </a:lnTo>
                  <a:lnTo>
                    <a:pt x="7059" y="6057"/>
                  </a:lnTo>
                  <a:lnTo>
                    <a:pt x="7059" y="5960"/>
                  </a:lnTo>
                  <a:lnTo>
                    <a:pt x="7034" y="5862"/>
                  </a:lnTo>
                  <a:lnTo>
                    <a:pt x="6961" y="5764"/>
                  </a:lnTo>
                  <a:lnTo>
                    <a:pt x="6912" y="5667"/>
                  </a:lnTo>
                  <a:lnTo>
                    <a:pt x="1393" y="147"/>
                  </a:lnTo>
                  <a:lnTo>
                    <a:pt x="1295" y="98"/>
                  </a:lnTo>
                  <a:lnTo>
                    <a:pt x="1197" y="25"/>
                  </a:lnTo>
                  <a:lnTo>
                    <a:pt x="1099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8" name="Shape 388"/>
            <p:cNvSpPr/>
            <p:nvPr/>
          </p:nvSpPr>
          <p:spPr>
            <a:xfrm>
              <a:off x="2663325" y="1702275"/>
              <a:ext cx="296750" cy="296775"/>
            </a:xfrm>
            <a:custGeom>
              <a:avLst/>
              <a:gdLst/>
              <a:ahLst/>
              <a:cxnLst/>
              <a:rect l="0" t="0" r="0" b="0"/>
              <a:pathLst>
                <a:path w="11870" h="11871" extrusionOk="0">
                  <a:moveTo>
                    <a:pt x="7718" y="1295"/>
                  </a:moveTo>
                  <a:lnTo>
                    <a:pt x="7815" y="1319"/>
                  </a:lnTo>
                  <a:lnTo>
                    <a:pt x="7889" y="1368"/>
                  </a:lnTo>
                  <a:lnTo>
                    <a:pt x="7938" y="1442"/>
                  </a:lnTo>
                  <a:lnTo>
                    <a:pt x="7938" y="1515"/>
                  </a:lnTo>
                  <a:lnTo>
                    <a:pt x="7938" y="1588"/>
                  </a:lnTo>
                  <a:lnTo>
                    <a:pt x="7889" y="1661"/>
                  </a:lnTo>
                  <a:lnTo>
                    <a:pt x="5862" y="3664"/>
                  </a:lnTo>
                  <a:lnTo>
                    <a:pt x="5788" y="3713"/>
                  </a:lnTo>
                  <a:lnTo>
                    <a:pt x="5715" y="3737"/>
                  </a:lnTo>
                  <a:lnTo>
                    <a:pt x="5642" y="3713"/>
                  </a:lnTo>
                  <a:lnTo>
                    <a:pt x="5569" y="3664"/>
                  </a:lnTo>
                  <a:lnTo>
                    <a:pt x="5520" y="3591"/>
                  </a:lnTo>
                  <a:lnTo>
                    <a:pt x="5495" y="3517"/>
                  </a:lnTo>
                  <a:lnTo>
                    <a:pt x="5520" y="3444"/>
                  </a:lnTo>
                  <a:lnTo>
                    <a:pt x="5569" y="3371"/>
                  </a:lnTo>
                  <a:lnTo>
                    <a:pt x="7571" y="1368"/>
                  </a:lnTo>
                  <a:lnTo>
                    <a:pt x="7644" y="1319"/>
                  </a:lnTo>
                  <a:lnTo>
                    <a:pt x="7718" y="1295"/>
                  </a:lnTo>
                  <a:close/>
                  <a:moveTo>
                    <a:pt x="7767" y="1"/>
                  </a:moveTo>
                  <a:lnTo>
                    <a:pt x="4885" y="2907"/>
                  </a:lnTo>
                  <a:lnTo>
                    <a:pt x="4640" y="2809"/>
                  </a:lnTo>
                  <a:lnTo>
                    <a:pt x="4396" y="2712"/>
                  </a:lnTo>
                  <a:lnTo>
                    <a:pt x="4103" y="2614"/>
                  </a:lnTo>
                  <a:lnTo>
                    <a:pt x="3810" y="2565"/>
                  </a:lnTo>
                  <a:lnTo>
                    <a:pt x="3493" y="2492"/>
                  </a:lnTo>
                  <a:lnTo>
                    <a:pt x="3175" y="2443"/>
                  </a:lnTo>
                  <a:lnTo>
                    <a:pt x="2858" y="2418"/>
                  </a:lnTo>
                  <a:lnTo>
                    <a:pt x="2247" y="2418"/>
                  </a:lnTo>
                  <a:lnTo>
                    <a:pt x="1954" y="2443"/>
                  </a:lnTo>
                  <a:lnTo>
                    <a:pt x="1636" y="2492"/>
                  </a:lnTo>
                  <a:lnTo>
                    <a:pt x="1319" y="2565"/>
                  </a:lnTo>
                  <a:lnTo>
                    <a:pt x="1001" y="2687"/>
                  </a:lnTo>
                  <a:lnTo>
                    <a:pt x="708" y="2809"/>
                  </a:lnTo>
                  <a:lnTo>
                    <a:pt x="415" y="3005"/>
                  </a:lnTo>
                  <a:lnTo>
                    <a:pt x="147" y="3224"/>
                  </a:lnTo>
                  <a:lnTo>
                    <a:pt x="73" y="3298"/>
                  </a:lnTo>
                  <a:lnTo>
                    <a:pt x="24" y="3395"/>
                  </a:lnTo>
                  <a:lnTo>
                    <a:pt x="0" y="3493"/>
                  </a:lnTo>
                  <a:lnTo>
                    <a:pt x="0" y="3615"/>
                  </a:lnTo>
                  <a:lnTo>
                    <a:pt x="0" y="3713"/>
                  </a:lnTo>
                  <a:lnTo>
                    <a:pt x="24" y="3811"/>
                  </a:lnTo>
                  <a:lnTo>
                    <a:pt x="73" y="3908"/>
                  </a:lnTo>
                  <a:lnTo>
                    <a:pt x="147" y="4006"/>
                  </a:lnTo>
                  <a:lnTo>
                    <a:pt x="7864" y="11724"/>
                  </a:lnTo>
                  <a:lnTo>
                    <a:pt x="7962" y="11797"/>
                  </a:lnTo>
                  <a:lnTo>
                    <a:pt x="8060" y="11846"/>
                  </a:lnTo>
                  <a:lnTo>
                    <a:pt x="8157" y="11870"/>
                  </a:lnTo>
                  <a:lnTo>
                    <a:pt x="8377" y="11870"/>
                  </a:lnTo>
                  <a:lnTo>
                    <a:pt x="8475" y="11846"/>
                  </a:lnTo>
                  <a:lnTo>
                    <a:pt x="8573" y="11797"/>
                  </a:lnTo>
                  <a:lnTo>
                    <a:pt x="8646" y="11724"/>
                  </a:lnTo>
                  <a:lnTo>
                    <a:pt x="8866" y="11455"/>
                  </a:lnTo>
                  <a:lnTo>
                    <a:pt x="9061" y="11162"/>
                  </a:lnTo>
                  <a:lnTo>
                    <a:pt x="9183" y="10869"/>
                  </a:lnTo>
                  <a:lnTo>
                    <a:pt x="9305" y="10551"/>
                  </a:lnTo>
                  <a:lnTo>
                    <a:pt x="9379" y="10234"/>
                  </a:lnTo>
                  <a:lnTo>
                    <a:pt x="9427" y="9916"/>
                  </a:lnTo>
                  <a:lnTo>
                    <a:pt x="9452" y="9623"/>
                  </a:lnTo>
                  <a:lnTo>
                    <a:pt x="9452" y="9330"/>
                  </a:lnTo>
                  <a:lnTo>
                    <a:pt x="9452" y="9013"/>
                  </a:lnTo>
                  <a:lnTo>
                    <a:pt x="9427" y="8695"/>
                  </a:lnTo>
                  <a:lnTo>
                    <a:pt x="9379" y="8378"/>
                  </a:lnTo>
                  <a:lnTo>
                    <a:pt x="9305" y="8060"/>
                  </a:lnTo>
                  <a:lnTo>
                    <a:pt x="9256" y="7767"/>
                  </a:lnTo>
                  <a:lnTo>
                    <a:pt x="9159" y="7474"/>
                  </a:lnTo>
                  <a:lnTo>
                    <a:pt x="9061" y="7230"/>
                  </a:lnTo>
                  <a:lnTo>
                    <a:pt x="8963" y="6986"/>
                  </a:lnTo>
                  <a:lnTo>
                    <a:pt x="11870" y="4104"/>
                  </a:lnTo>
                  <a:lnTo>
                    <a:pt x="776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30" name="Shape 385"/>
          <p:cNvGrpSpPr/>
          <p:nvPr/>
        </p:nvGrpSpPr>
        <p:grpSpPr>
          <a:xfrm>
            <a:off x="3268065" y="3792986"/>
            <a:ext cx="153713" cy="212660"/>
            <a:chOff x="2594325" y="1627175"/>
            <a:chExt cx="440850" cy="440850"/>
          </a:xfrm>
          <a:solidFill>
            <a:srgbClr val="7030A0"/>
          </a:solidFill>
        </p:grpSpPr>
        <p:sp>
          <p:nvSpPr>
            <p:cNvPr id="31" name="Shape 386"/>
            <p:cNvSpPr/>
            <p:nvPr/>
          </p:nvSpPr>
          <p:spPr>
            <a:xfrm>
              <a:off x="2594325" y="1890950"/>
              <a:ext cx="177075" cy="177075"/>
            </a:xfrm>
            <a:custGeom>
              <a:avLst/>
              <a:gdLst/>
              <a:ahLst/>
              <a:cxnLst/>
              <a:rect l="0" t="0" r="0" b="0"/>
              <a:pathLst>
                <a:path w="7083" h="7083" extrusionOk="0">
                  <a:moveTo>
                    <a:pt x="5544" y="0"/>
                  </a:moveTo>
                  <a:lnTo>
                    <a:pt x="538" y="5984"/>
                  </a:lnTo>
                  <a:lnTo>
                    <a:pt x="0" y="7083"/>
                  </a:lnTo>
                  <a:lnTo>
                    <a:pt x="1099" y="6546"/>
                  </a:lnTo>
                  <a:lnTo>
                    <a:pt x="7083" y="1539"/>
                  </a:lnTo>
                  <a:lnTo>
                    <a:pt x="554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2" name="Shape 387"/>
            <p:cNvSpPr/>
            <p:nvPr/>
          </p:nvSpPr>
          <p:spPr>
            <a:xfrm>
              <a:off x="2858700" y="1627175"/>
              <a:ext cx="176475" cy="176475"/>
            </a:xfrm>
            <a:custGeom>
              <a:avLst/>
              <a:gdLst/>
              <a:ahLst/>
              <a:cxnLst/>
              <a:rect l="0" t="0" r="0" b="0"/>
              <a:pathLst>
                <a:path w="7059" h="7059" extrusionOk="0">
                  <a:moveTo>
                    <a:pt x="904" y="1"/>
                  </a:moveTo>
                  <a:lnTo>
                    <a:pt x="782" y="25"/>
                  </a:lnTo>
                  <a:lnTo>
                    <a:pt x="684" y="98"/>
                  </a:lnTo>
                  <a:lnTo>
                    <a:pt x="611" y="147"/>
                  </a:lnTo>
                  <a:lnTo>
                    <a:pt x="489" y="294"/>
                  </a:lnTo>
                  <a:lnTo>
                    <a:pt x="367" y="440"/>
                  </a:lnTo>
                  <a:lnTo>
                    <a:pt x="294" y="587"/>
                  </a:lnTo>
                  <a:lnTo>
                    <a:pt x="196" y="733"/>
                  </a:lnTo>
                  <a:lnTo>
                    <a:pt x="74" y="1051"/>
                  </a:lnTo>
                  <a:lnTo>
                    <a:pt x="0" y="1393"/>
                  </a:lnTo>
                  <a:lnTo>
                    <a:pt x="0" y="1735"/>
                  </a:lnTo>
                  <a:lnTo>
                    <a:pt x="25" y="2052"/>
                  </a:lnTo>
                  <a:lnTo>
                    <a:pt x="123" y="2394"/>
                  </a:lnTo>
                  <a:lnTo>
                    <a:pt x="269" y="2711"/>
                  </a:lnTo>
                  <a:lnTo>
                    <a:pt x="4348" y="6790"/>
                  </a:lnTo>
                  <a:lnTo>
                    <a:pt x="4665" y="6937"/>
                  </a:lnTo>
                  <a:lnTo>
                    <a:pt x="5007" y="7034"/>
                  </a:lnTo>
                  <a:lnTo>
                    <a:pt x="5325" y="7059"/>
                  </a:lnTo>
                  <a:lnTo>
                    <a:pt x="5667" y="7059"/>
                  </a:lnTo>
                  <a:lnTo>
                    <a:pt x="6008" y="6986"/>
                  </a:lnTo>
                  <a:lnTo>
                    <a:pt x="6326" y="6863"/>
                  </a:lnTo>
                  <a:lnTo>
                    <a:pt x="6473" y="6766"/>
                  </a:lnTo>
                  <a:lnTo>
                    <a:pt x="6619" y="6692"/>
                  </a:lnTo>
                  <a:lnTo>
                    <a:pt x="6766" y="6570"/>
                  </a:lnTo>
                  <a:lnTo>
                    <a:pt x="6912" y="6448"/>
                  </a:lnTo>
                  <a:lnTo>
                    <a:pt x="6961" y="6375"/>
                  </a:lnTo>
                  <a:lnTo>
                    <a:pt x="7034" y="6277"/>
                  </a:lnTo>
                  <a:lnTo>
                    <a:pt x="7059" y="6155"/>
                  </a:lnTo>
                  <a:lnTo>
                    <a:pt x="7059" y="6057"/>
                  </a:lnTo>
                  <a:lnTo>
                    <a:pt x="7059" y="5960"/>
                  </a:lnTo>
                  <a:lnTo>
                    <a:pt x="7034" y="5862"/>
                  </a:lnTo>
                  <a:lnTo>
                    <a:pt x="6961" y="5764"/>
                  </a:lnTo>
                  <a:lnTo>
                    <a:pt x="6912" y="5667"/>
                  </a:lnTo>
                  <a:lnTo>
                    <a:pt x="1393" y="147"/>
                  </a:lnTo>
                  <a:lnTo>
                    <a:pt x="1295" y="98"/>
                  </a:lnTo>
                  <a:lnTo>
                    <a:pt x="1197" y="25"/>
                  </a:lnTo>
                  <a:lnTo>
                    <a:pt x="1099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3" name="Shape 388"/>
            <p:cNvSpPr/>
            <p:nvPr/>
          </p:nvSpPr>
          <p:spPr>
            <a:xfrm>
              <a:off x="2663325" y="1702275"/>
              <a:ext cx="296750" cy="296775"/>
            </a:xfrm>
            <a:custGeom>
              <a:avLst/>
              <a:gdLst/>
              <a:ahLst/>
              <a:cxnLst/>
              <a:rect l="0" t="0" r="0" b="0"/>
              <a:pathLst>
                <a:path w="11870" h="11871" extrusionOk="0">
                  <a:moveTo>
                    <a:pt x="7718" y="1295"/>
                  </a:moveTo>
                  <a:lnTo>
                    <a:pt x="7815" y="1319"/>
                  </a:lnTo>
                  <a:lnTo>
                    <a:pt x="7889" y="1368"/>
                  </a:lnTo>
                  <a:lnTo>
                    <a:pt x="7938" y="1442"/>
                  </a:lnTo>
                  <a:lnTo>
                    <a:pt x="7938" y="1515"/>
                  </a:lnTo>
                  <a:lnTo>
                    <a:pt x="7938" y="1588"/>
                  </a:lnTo>
                  <a:lnTo>
                    <a:pt x="7889" y="1661"/>
                  </a:lnTo>
                  <a:lnTo>
                    <a:pt x="5862" y="3664"/>
                  </a:lnTo>
                  <a:lnTo>
                    <a:pt x="5788" y="3713"/>
                  </a:lnTo>
                  <a:lnTo>
                    <a:pt x="5715" y="3737"/>
                  </a:lnTo>
                  <a:lnTo>
                    <a:pt x="5642" y="3713"/>
                  </a:lnTo>
                  <a:lnTo>
                    <a:pt x="5569" y="3664"/>
                  </a:lnTo>
                  <a:lnTo>
                    <a:pt x="5520" y="3591"/>
                  </a:lnTo>
                  <a:lnTo>
                    <a:pt x="5495" y="3517"/>
                  </a:lnTo>
                  <a:lnTo>
                    <a:pt x="5520" y="3444"/>
                  </a:lnTo>
                  <a:lnTo>
                    <a:pt x="5569" y="3371"/>
                  </a:lnTo>
                  <a:lnTo>
                    <a:pt x="7571" y="1368"/>
                  </a:lnTo>
                  <a:lnTo>
                    <a:pt x="7644" y="1319"/>
                  </a:lnTo>
                  <a:lnTo>
                    <a:pt x="7718" y="1295"/>
                  </a:lnTo>
                  <a:close/>
                  <a:moveTo>
                    <a:pt x="7767" y="1"/>
                  </a:moveTo>
                  <a:lnTo>
                    <a:pt x="4885" y="2907"/>
                  </a:lnTo>
                  <a:lnTo>
                    <a:pt x="4640" y="2809"/>
                  </a:lnTo>
                  <a:lnTo>
                    <a:pt x="4396" y="2712"/>
                  </a:lnTo>
                  <a:lnTo>
                    <a:pt x="4103" y="2614"/>
                  </a:lnTo>
                  <a:lnTo>
                    <a:pt x="3810" y="2565"/>
                  </a:lnTo>
                  <a:lnTo>
                    <a:pt x="3493" y="2492"/>
                  </a:lnTo>
                  <a:lnTo>
                    <a:pt x="3175" y="2443"/>
                  </a:lnTo>
                  <a:lnTo>
                    <a:pt x="2858" y="2418"/>
                  </a:lnTo>
                  <a:lnTo>
                    <a:pt x="2247" y="2418"/>
                  </a:lnTo>
                  <a:lnTo>
                    <a:pt x="1954" y="2443"/>
                  </a:lnTo>
                  <a:lnTo>
                    <a:pt x="1636" y="2492"/>
                  </a:lnTo>
                  <a:lnTo>
                    <a:pt x="1319" y="2565"/>
                  </a:lnTo>
                  <a:lnTo>
                    <a:pt x="1001" y="2687"/>
                  </a:lnTo>
                  <a:lnTo>
                    <a:pt x="708" y="2809"/>
                  </a:lnTo>
                  <a:lnTo>
                    <a:pt x="415" y="3005"/>
                  </a:lnTo>
                  <a:lnTo>
                    <a:pt x="147" y="3224"/>
                  </a:lnTo>
                  <a:lnTo>
                    <a:pt x="73" y="3298"/>
                  </a:lnTo>
                  <a:lnTo>
                    <a:pt x="24" y="3395"/>
                  </a:lnTo>
                  <a:lnTo>
                    <a:pt x="0" y="3493"/>
                  </a:lnTo>
                  <a:lnTo>
                    <a:pt x="0" y="3615"/>
                  </a:lnTo>
                  <a:lnTo>
                    <a:pt x="0" y="3713"/>
                  </a:lnTo>
                  <a:lnTo>
                    <a:pt x="24" y="3811"/>
                  </a:lnTo>
                  <a:lnTo>
                    <a:pt x="73" y="3908"/>
                  </a:lnTo>
                  <a:lnTo>
                    <a:pt x="147" y="4006"/>
                  </a:lnTo>
                  <a:lnTo>
                    <a:pt x="7864" y="11724"/>
                  </a:lnTo>
                  <a:lnTo>
                    <a:pt x="7962" y="11797"/>
                  </a:lnTo>
                  <a:lnTo>
                    <a:pt x="8060" y="11846"/>
                  </a:lnTo>
                  <a:lnTo>
                    <a:pt x="8157" y="11870"/>
                  </a:lnTo>
                  <a:lnTo>
                    <a:pt x="8377" y="11870"/>
                  </a:lnTo>
                  <a:lnTo>
                    <a:pt x="8475" y="11846"/>
                  </a:lnTo>
                  <a:lnTo>
                    <a:pt x="8573" y="11797"/>
                  </a:lnTo>
                  <a:lnTo>
                    <a:pt x="8646" y="11724"/>
                  </a:lnTo>
                  <a:lnTo>
                    <a:pt x="8866" y="11455"/>
                  </a:lnTo>
                  <a:lnTo>
                    <a:pt x="9061" y="11162"/>
                  </a:lnTo>
                  <a:lnTo>
                    <a:pt x="9183" y="10869"/>
                  </a:lnTo>
                  <a:lnTo>
                    <a:pt x="9305" y="10551"/>
                  </a:lnTo>
                  <a:lnTo>
                    <a:pt x="9379" y="10234"/>
                  </a:lnTo>
                  <a:lnTo>
                    <a:pt x="9427" y="9916"/>
                  </a:lnTo>
                  <a:lnTo>
                    <a:pt x="9452" y="9623"/>
                  </a:lnTo>
                  <a:lnTo>
                    <a:pt x="9452" y="9330"/>
                  </a:lnTo>
                  <a:lnTo>
                    <a:pt x="9452" y="9013"/>
                  </a:lnTo>
                  <a:lnTo>
                    <a:pt x="9427" y="8695"/>
                  </a:lnTo>
                  <a:lnTo>
                    <a:pt x="9379" y="8378"/>
                  </a:lnTo>
                  <a:lnTo>
                    <a:pt x="9305" y="8060"/>
                  </a:lnTo>
                  <a:lnTo>
                    <a:pt x="9256" y="7767"/>
                  </a:lnTo>
                  <a:lnTo>
                    <a:pt x="9159" y="7474"/>
                  </a:lnTo>
                  <a:lnTo>
                    <a:pt x="9061" y="7230"/>
                  </a:lnTo>
                  <a:lnTo>
                    <a:pt x="8963" y="6986"/>
                  </a:lnTo>
                  <a:lnTo>
                    <a:pt x="11870" y="4104"/>
                  </a:lnTo>
                  <a:lnTo>
                    <a:pt x="776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34" name="Shape 385"/>
          <p:cNvGrpSpPr/>
          <p:nvPr/>
        </p:nvGrpSpPr>
        <p:grpSpPr>
          <a:xfrm>
            <a:off x="3264365" y="4901359"/>
            <a:ext cx="153713" cy="212660"/>
            <a:chOff x="2594325" y="1627175"/>
            <a:chExt cx="440850" cy="440850"/>
          </a:xfrm>
          <a:solidFill>
            <a:srgbClr val="7030A0"/>
          </a:solidFill>
        </p:grpSpPr>
        <p:sp>
          <p:nvSpPr>
            <p:cNvPr id="35" name="Shape 386"/>
            <p:cNvSpPr/>
            <p:nvPr/>
          </p:nvSpPr>
          <p:spPr>
            <a:xfrm>
              <a:off x="2594325" y="1890950"/>
              <a:ext cx="177075" cy="177075"/>
            </a:xfrm>
            <a:custGeom>
              <a:avLst/>
              <a:gdLst/>
              <a:ahLst/>
              <a:cxnLst/>
              <a:rect l="0" t="0" r="0" b="0"/>
              <a:pathLst>
                <a:path w="7083" h="7083" extrusionOk="0">
                  <a:moveTo>
                    <a:pt x="5544" y="0"/>
                  </a:moveTo>
                  <a:lnTo>
                    <a:pt x="538" y="5984"/>
                  </a:lnTo>
                  <a:lnTo>
                    <a:pt x="0" y="7083"/>
                  </a:lnTo>
                  <a:lnTo>
                    <a:pt x="1099" y="6546"/>
                  </a:lnTo>
                  <a:lnTo>
                    <a:pt x="7083" y="1539"/>
                  </a:lnTo>
                  <a:lnTo>
                    <a:pt x="554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6" name="Shape 387"/>
            <p:cNvSpPr/>
            <p:nvPr/>
          </p:nvSpPr>
          <p:spPr>
            <a:xfrm>
              <a:off x="2858700" y="1627175"/>
              <a:ext cx="176475" cy="176475"/>
            </a:xfrm>
            <a:custGeom>
              <a:avLst/>
              <a:gdLst/>
              <a:ahLst/>
              <a:cxnLst/>
              <a:rect l="0" t="0" r="0" b="0"/>
              <a:pathLst>
                <a:path w="7059" h="7059" extrusionOk="0">
                  <a:moveTo>
                    <a:pt x="904" y="1"/>
                  </a:moveTo>
                  <a:lnTo>
                    <a:pt x="782" y="25"/>
                  </a:lnTo>
                  <a:lnTo>
                    <a:pt x="684" y="98"/>
                  </a:lnTo>
                  <a:lnTo>
                    <a:pt x="611" y="147"/>
                  </a:lnTo>
                  <a:lnTo>
                    <a:pt x="489" y="294"/>
                  </a:lnTo>
                  <a:lnTo>
                    <a:pt x="367" y="440"/>
                  </a:lnTo>
                  <a:lnTo>
                    <a:pt x="294" y="587"/>
                  </a:lnTo>
                  <a:lnTo>
                    <a:pt x="196" y="733"/>
                  </a:lnTo>
                  <a:lnTo>
                    <a:pt x="74" y="1051"/>
                  </a:lnTo>
                  <a:lnTo>
                    <a:pt x="0" y="1393"/>
                  </a:lnTo>
                  <a:lnTo>
                    <a:pt x="0" y="1735"/>
                  </a:lnTo>
                  <a:lnTo>
                    <a:pt x="25" y="2052"/>
                  </a:lnTo>
                  <a:lnTo>
                    <a:pt x="123" y="2394"/>
                  </a:lnTo>
                  <a:lnTo>
                    <a:pt x="269" y="2711"/>
                  </a:lnTo>
                  <a:lnTo>
                    <a:pt x="4348" y="6790"/>
                  </a:lnTo>
                  <a:lnTo>
                    <a:pt x="4665" y="6937"/>
                  </a:lnTo>
                  <a:lnTo>
                    <a:pt x="5007" y="7034"/>
                  </a:lnTo>
                  <a:lnTo>
                    <a:pt x="5325" y="7059"/>
                  </a:lnTo>
                  <a:lnTo>
                    <a:pt x="5667" y="7059"/>
                  </a:lnTo>
                  <a:lnTo>
                    <a:pt x="6008" y="6986"/>
                  </a:lnTo>
                  <a:lnTo>
                    <a:pt x="6326" y="6863"/>
                  </a:lnTo>
                  <a:lnTo>
                    <a:pt x="6473" y="6766"/>
                  </a:lnTo>
                  <a:lnTo>
                    <a:pt x="6619" y="6692"/>
                  </a:lnTo>
                  <a:lnTo>
                    <a:pt x="6766" y="6570"/>
                  </a:lnTo>
                  <a:lnTo>
                    <a:pt x="6912" y="6448"/>
                  </a:lnTo>
                  <a:lnTo>
                    <a:pt x="6961" y="6375"/>
                  </a:lnTo>
                  <a:lnTo>
                    <a:pt x="7034" y="6277"/>
                  </a:lnTo>
                  <a:lnTo>
                    <a:pt x="7059" y="6155"/>
                  </a:lnTo>
                  <a:lnTo>
                    <a:pt x="7059" y="6057"/>
                  </a:lnTo>
                  <a:lnTo>
                    <a:pt x="7059" y="5960"/>
                  </a:lnTo>
                  <a:lnTo>
                    <a:pt x="7034" y="5862"/>
                  </a:lnTo>
                  <a:lnTo>
                    <a:pt x="6961" y="5764"/>
                  </a:lnTo>
                  <a:lnTo>
                    <a:pt x="6912" y="5667"/>
                  </a:lnTo>
                  <a:lnTo>
                    <a:pt x="1393" y="147"/>
                  </a:lnTo>
                  <a:lnTo>
                    <a:pt x="1295" y="98"/>
                  </a:lnTo>
                  <a:lnTo>
                    <a:pt x="1197" y="25"/>
                  </a:lnTo>
                  <a:lnTo>
                    <a:pt x="1099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7" name="Shape 388"/>
            <p:cNvSpPr/>
            <p:nvPr/>
          </p:nvSpPr>
          <p:spPr>
            <a:xfrm>
              <a:off x="2663325" y="1702275"/>
              <a:ext cx="296750" cy="296775"/>
            </a:xfrm>
            <a:custGeom>
              <a:avLst/>
              <a:gdLst/>
              <a:ahLst/>
              <a:cxnLst/>
              <a:rect l="0" t="0" r="0" b="0"/>
              <a:pathLst>
                <a:path w="11870" h="11871" extrusionOk="0">
                  <a:moveTo>
                    <a:pt x="7718" y="1295"/>
                  </a:moveTo>
                  <a:lnTo>
                    <a:pt x="7815" y="1319"/>
                  </a:lnTo>
                  <a:lnTo>
                    <a:pt x="7889" y="1368"/>
                  </a:lnTo>
                  <a:lnTo>
                    <a:pt x="7938" y="1442"/>
                  </a:lnTo>
                  <a:lnTo>
                    <a:pt x="7938" y="1515"/>
                  </a:lnTo>
                  <a:lnTo>
                    <a:pt x="7938" y="1588"/>
                  </a:lnTo>
                  <a:lnTo>
                    <a:pt x="7889" y="1661"/>
                  </a:lnTo>
                  <a:lnTo>
                    <a:pt x="5862" y="3664"/>
                  </a:lnTo>
                  <a:lnTo>
                    <a:pt x="5788" y="3713"/>
                  </a:lnTo>
                  <a:lnTo>
                    <a:pt x="5715" y="3737"/>
                  </a:lnTo>
                  <a:lnTo>
                    <a:pt x="5642" y="3713"/>
                  </a:lnTo>
                  <a:lnTo>
                    <a:pt x="5569" y="3664"/>
                  </a:lnTo>
                  <a:lnTo>
                    <a:pt x="5520" y="3591"/>
                  </a:lnTo>
                  <a:lnTo>
                    <a:pt x="5495" y="3517"/>
                  </a:lnTo>
                  <a:lnTo>
                    <a:pt x="5520" y="3444"/>
                  </a:lnTo>
                  <a:lnTo>
                    <a:pt x="5569" y="3371"/>
                  </a:lnTo>
                  <a:lnTo>
                    <a:pt x="7571" y="1368"/>
                  </a:lnTo>
                  <a:lnTo>
                    <a:pt x="7644" y="1319"/>
                  </a:lnTo>
                  <a:lnTo>
                    <a:pt x="7718" y="1295"/>
                  </a:lnTo>
                  <a:close/>
                  <a:moveTo>
                    <a:pt x="7767" y="1"/>
                  </a:moveTo>
                  <a:lnTo>
                    <a:pt x="4885" y="2907"/>
                  </a:lnTo>
                  <a:lnTo>
                    <a:pt x="4640" y="2809"/>
                  </a:lnTo>
                  <a:lnTo>
                    <a:pt x="4396" y="2712"/>
                  </a:lnTo>
                  <a:lnTo>
                    <a:pt x="4103" y="2614"/>
                  </a:lnTo>
                  <a:lnTo>
                    <a:pt x="3810" y="2565"/>
                  </a:lnTo>
                  <a:lnTo>
                    <a:pt x="3493" y="2492"/>
                  </a:lnTo>
                  <a:lnTo>
                    <a:pt x="3175" y="2443"/>
                  </a:lnTo>
                  <a:lnTo>
                    <a:pt x="2858" y="2418"/>
                  </a:lnTo>
                  <a:lnTo>
                    <a:pt x="2247" y="2418"/>
                  </a:lnTo>
                  <a:lnTo>
                    <a:pt x="1954" y="2443"/>
                  </a:lnTo>
                  <a:lnTo>
                    <a:pt x="1636" y="2492"/>
                  </a:lnTo>
                  <a:lnTo>
                    <a:pt x="1319" y="2565"/>
                  </a:lnTo>
                  <a:lnTo>
                    <a:pt x="1001" y="2687"/>
                  </a:lnTo>
                  <a:lnTo>
                    <a:pt x="708" y="2809"/>
                  </a:lnTo>
                  <a:lnTo>
                    <a:pt x="415" y="3005"/>
                  </a:lnTo>
                  <a:lnTo>
                    <a:pt x="147" y="3224"/>
                  </a:lnTo>
                  <a:lnTo>
                    <a:pt x="73" y="3298"/>
                  </a:lnTo>
                  <a:lnTo>
                    <a:pt x="24" y="3395"/>
                  </a:lnTo>
                  <a:lnTo>
                    <a:pt x="0" y="3493"/>
                  </a:lnTo>
                  <a:lnTo>
                    <a:pt x="0" y="3615"/>
                  </a:lnTo>
                  <a:lnTo>
                    <a:pt x="0" y="3713"/>
                  </a:lnTo>
                  <a:lnTo>
                    <a:pt x="24" y="3811"/>
                  </a:lnTo>
                  <a:lnTo>
                    <a:pt x="73" y="3908"/>
                  </a:lnTo>
                  <a:lnTo>
                    <a:pt x="147" y="4006"/>
                  </a:lnTo>
                  <a:lnTo>
                    <a:pt x="7864" y="11724"/>
                  </a:lnTo>
                  <a:lnTo>
                    <a:pt x="7962" y="11797"/>
                  </a:lnTo>
                  <a:lnTo>
                    <a:pt x="8060" y="11846"/>
                  </a:lnTo>
                  <a:lnTo>
                    <a:pt x="8157" y="11870"/>
                  </a:lnTo>
                  <a:lnTo>
                    <a:pt x="8377" y="11870"/>
                  </a:lnTo>
                  <a:lnTo>
                    <a:pt x="8475" y="11846"/>
                  </a:lnTo>
                  <a:lnTo>
                    <a:pt x="8573" y="11797"/>
                  </a:lnTo>
                  <a:lnTo>
                    <a:pt x="8646" y="11724"/>
                  </a:lnTo>
                  <a:lnTo>
                    <a:pt x="8866" y="11455"/>
                  </a:lnTo>
                  <a:lnTo>
                    <a:pt x="9061" y="11162"/>
                  </a:lnTo>
                  <a:lnTo>
                    <a:pt x="9183" y="10869"/>
                  </a:lnTo>
                  <a:lnTo>
                    <a:pt x="9305" y="10551"/>
                  </a:lnTo>
                  <a:lnTo>
                    <a:pt x="9379" y="10234"/>
                  </a:lnTo>
                  <a:lnTo>
                    <a:pt x="9427" y="9916"/>
                  </a:lnTo>
                  <a:lnTo>
                    <a:pt x="9452" y="9623"/>
                  </a:lnTo>
                  <a:lnTo>
                    <a:pt x="9452" y="9330"/>
                  </a:lnTo>
                  <a:lnTo>
                    <a:pt x="9452" y="9013"/>
                  </a:lnTo>
                  <a:lnTo>
                    <a:pt x="9427" y="8695"/>
                  </a:lnTo>
                  <a:lnTo>
                    <a:pt x="9379" y="8378"/>
                  </a:lnTo>
                  <a:lnTo>
                    <a:pt x="9305" y="8060"/>
                  </a:lnTo>
                  <a:lnTo>
                    <a:pt x="9256" y="7767"/>
                  </a:lnTo>
                  <a:lnTo>
                    <a:pt x="9159" y="7474"/>
                  </a:lnTo>
                  <a:lnTo>
                    <a:pt x="9061" y="7230"/>
                  </a:lnTo>
                  <a:lnTo>
                    <a:pt x="8963" y="6986"/>
                  </a:lnTo>
                  <a:lnTo>
                    <a:pt x="11870" y="4104"/>
                  </a:lnTo>
                  <a:lnTo>
                    <a:pt x="776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38" name="Shape 385"/>
          <p:cNvGrpSpPr/>
          <p:nvPr/>
        </p:nvGrpSpPr>
        <p:grpSpPr>
          <a:xfrm>
            <a:off x="3267001" y="5272381"/>
            <a:ext cx="153713" cy="212660"/>
            <a:chOff x="2594325" y="1627175"/>
            <a:chExt cx="440850" cy="440850"/>
          </a:xfrm>
          <a:solidFill>
            <a:srgbClr val="7030A0"/>
          </a:solidFill>
        </p:grpSpPr>
        <p:sp>
          <p:nvSpPr>
            <p:cNvPr id="39" name="Shape 386"/>
            <p:cNvSpPr/>
            <p:nvPr/>
          </p:nvSpPr>
          <p:spPr>
            <a:xfrm>
              <a:off x="2594325" y="1890950"/>
              <a:ext cx="177075" cy="177075"/>
            </a:xfrm>
            <a:custGeom>
              <a:avLst/>
              <a:gdLst/>
              <a:ahLst/>
              <a:cxnLst/>
              <a:rect l="0" t="0" r="0" b="0"/>
              <a:pathLst>
                <a:path w="7083" h="7083" extrusionOk="0">
                  <a:moveTo>
                    <a:pt x="5544" y="0"/>
                  </a:moveTo>
                  <a:lnTo>
                    <a:pt x="538" y="5984"/>
                  </a:lnTo>
                  <a:lnTo>
                    <a:pt x="0" y="7083"/>
                  </a:lnTo>
                  <a:lnTo>
                    <a:pt x="1099" y="6546"/>
                  </a:lnTo>
                  <a:lnTo>
                    <a:pt x="7083" y="1539"/>
                  </a:lnTo>
                  <a:lnTo>
                    <a:pt x="554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0" name="Shape 387"/>
            <p:cNvSpPr/>
            <p:nvPr/>
          </p:nvSpPr>
          <p:spPr>
            <a:xfrm>
              <a:off x="2858700" y="1627175"/>
              <a:ext cx="176475" cy="176475"/>
            </a:xfrm>
            <a:custGeom>
              <a:avLst/>
              <a:gdLst/>
              <a:ahLst/>
              <a:cxnLst/>
              <a:rect l="0" t="0" r="0" b="0"/>
              <a:pathLst>
                <a:path w="7059" h="7059" extrusionOk="0">
                  <a:moveTo>
                    <a:pt x="904" y="1"/>
                  </a:moveTo>
                  <a:lnTo>
                    <a:pt x="782" y="25"/>
                  </a:lnTo>
                  <a:lnTo>
                    <a:pt x="684" y="98"/>
                  </a:lnTo>
                  <a:lnTo>
                    <a:pt x="611" y="147"/>
                  </a:lnTo>
                  <a:lnTo>
                    <a:pt x="489" y="294"/>
                  </a:lnTo>
                  <a:lnTo>
                    <a:pt x="367" y="440"/>
                  </a:lnTo>
                  <a:lnTo>
                    <a:pt x="294" y="587"/>
                  </a:lnTo>
                  <a:lnTo>
                    <a:pt x="196" y="733"/>
                  </a:lnTo>
                  <a:lnTo>
                    <a:pt x="74" y="1051"/>
                  </a:lnTo>
                  <a:lnTo>
                    <a:pt x="0" y="1393"/>
                  </a:lnTo>
                  <a:lnTo>
                    <a:pt x="0" y="1735"/>
                  </a:lnTo>
                  <a:lnTo>
                    <a:pt x="25" y="2052"/>
                  </a:lnTo>
                  <a:lnTo>
                    <a:pt x="123" y="2394"/>
                  </a:lnTo>
                  <a:lnTo>
                    <a:pt x="269" y="2711"/>
                  </a:lnTo>
                  <a:lnTo>
                    <a:pt x="4348" y="6790"/>
                  </a:lnTo>
                  <a:lnTo>
                    <a:pt x="4665" y="6937"/>
                  </a:lnTo>
                  <a:lnTo>
                    <a:pt x="5007" y="7034"/>
                  </a:lnTo>
                  <a:lnTo>
                    <a:pt x="5325" y="7059"/>
                  </a:lnTo>
                  <a:lnTo>
                    <a:pt x="5667" y="7059"/>
                  </a:lnTo>
                  <a:lnTo>
                    <a:pt x="6008" y="6986"/>
                  </a:lnTo>
                  <a:lnTo>
                    <a:pt x="6326" y="6863"/>
                  </a:lnTo>
                  <a:lnTo>
                    <a:pt x="6473" y="6766"/>
                  </a:lnTo>
                  <a:lnTo>
                    <a:pt x="6619" y="6692"/>
                  </a:lnTo>
                  <a:lnTo>
                    <a:pt x="6766" y="6570"/>
                  </a:lnTo>
                  <a:lnTo>
                    <a:pt x="6912" y="6448"/>
                  </a:lnTo>
                  <a:lnTo>
                    <a:pt x="6961" y="6375"/>
                  </a:lnTo>
                  <a:lnTo>
                    <a:pt x="7034" y="6277"/>
                  </a:lnTo>
                  <a:lnTo>
                    <a:pt x="7059" y="6155"/>
                  </a:lnTo>
                  <a:lnTo>
                    <a:pt x="7059" y="6057"/>
                  </a:lnTo>
                  <a:lnTo>
                    <a:pt x="7059" y="5960"/>
                  </a:lnTo>
                  <a:lnTo>
                    <a:pt x="7034" y="5862"/>
                  </a:lnTo>
                  <a:lnTo>
                    <a:pt x="6961" y="5764"/>
                  </a:lnTo>
                  <a:lnTo>
                    <a:pt x="6912" y="5667"/>
                  </a:lnTo>
                  <a:lnTo>
                    <a:pt x="1393" y="147"/>
                  </a:lnTo>
                  <a:lnTo>
                    <a:pt x="1295" y="98"/>
                  </a:lnTo>
                  <a:lnTo>
                    <a:pt x="1197" y="25"/>
                  </a:lnTo>
                  <a:lnTo>
                    <a:pt x="1099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1" name="Shape 388"/>
            <p:cNvSpPr/>
            <p:nvPr/>
          </p:nvSpPr>
          <p:spPr>
            <a:xfrm>
              <a:off x="2663325" y="1702275"/>
              <a:ext cx="296750" cy="296775"/>
            </a:xfrm>
            <a:custGeom>
              <a:avLst/>
              <a:gdLst/>
              <a:ahLst/>
              <a:cxnLst/>
              <a:rect l="0" t="0" r="0" b="0"/>
              <a:pathLst>
                <a:path w="11870" h="11871" extrusionOk="0">
                  <a:moveTo>
                    <a:pt x="7718" y="1295"/>
                  </a:moveTo>
                  <a:lnTo>
                    <a:pt x="7815" y="1319"/>
                  </a:lnTo>
                  <a:lnTo>
                    <a:pt x="7889" y="1368"/>
                  </a:lnTo>
                  <a:lnTo>
                    <a:pt x="7938" y="1442"/>
                  </a:lnTo>
                  <a:lnTo>
                    <a:pt x="7938" y="1515"/>
                  </a:lnTo>
                  <a:lnTo>
                    <a:pt x="7938" y="1588"/>
                  </a:lnTo>
                  <a:lnTo>
                    <a:pt x="7889" y="1661"/>
                  </a:lnTo>
                  <a:lnTo>
                    <a:pt x="5862" y="3664"/>
                  </a:lnTo>
                  <a:lnTo>
                    <a:pt x="5788" y="3713"/>
                  </a:lnTo>
                  <a:lnTo>
                    <a:pt x="5715" y="3737"/>
                  </a:lnTo>
                  <a:lnTo>
                    <a:pt x="5642" y="3713"/>
                  </a:lnTo>
                  <a:lnTo>
                    <a:pt x="5569" y="3664"/>
                  </a:lnTo>
                  <a:lnTo>
                    <a:pt x="5520" y="3591"/>
                  </a:lnTo>
                  <a:lnTo>
                    <a:pt x="5495" y="3517"/>
                  </a:lnTo>
                  <a:lnTo>
                    <a:pt x="5520" y="3444"/>
                  </a:lnTo>
                  <a:lnTo>
                    <a:pt x="5569" y="3371"/>
                  </a:lnTo>
                  <a:lnTo>
                    <a:pt x="7571" y="1368"/>
                  </a:lnTo>
                  <a:lnTo>
                    <a:pt x="7644" y="1319"/>
                  </a:lnTo>
                  <a:lnTo>
                    <a:pt x="7718" y="1295"/>
                  </a:lnTo>
                  <a:close/>
                  <a:moveTo>
                    <a:pt x="7767" y="1"/>
                  </a:moveTo>
                  <a:lnTo>
                    <a:pt x="4885" y="2907"/>
                  </a:lnTo>
                  <a:lnTo>
                    <a:pt x="4640" y="2809"/>
                  </a:lnTo>
                  <a:lnTo>
                    <a:pt x="4396" y="2712"/>
                  </a:lnTo>
                  <a:lnTo>
                    <a:pt x="4103" y="2614"/>
                  </a:lnTo>
                  <a:lnTo>
                    <a:pt x="3810" y="2565"/>
                  </a:lnTo>
                  <a:lnTo>
                    <a:pt x="3493" y="2492"/>
                  </a:lnTo>
                  <a:lnTo>
                    <a:pt x="3175" y="2443"/>
                  </a:lnTo>
                  <a:lnTo>
                    <a:pt x="2858" y="2418"/>
                  </a:lnTo>
                  <a:lnTo>
                    <a:pt x="2247" y="2418"/>
                  </a:lnTo>
                  <a:lnTo>
                    <a:pt x="1954" y="2443"/>
                  </a:lnTo>
                  <a:lnTo>
                    <a:pt x="1636" y="2492"/>
                  </a:lnTo>
                  <a:lnTo>
                    <a:pt x="1319" y="2565"/>
                  </a:lnTo>
                  <a:lnTo>
                    <a:pt x="1001" y="2687"/>
                  </a:lnTo>
                  <a:lnTo>
                    <a:pt x="708" y="2809"/>
                  </a:lnTo>
                  <a:lnTo>
                    <a:pt x="415" y="3005"/>
                  </a:lnTo>
                  <a:lnTo>
                    <a:pt x="147" y="3224"/>
                  </a:lnTo>
                  <a:lnTo>
                    <a:pt x="73" y="3298"/>
                  </a:lnTo>
                  <a:lnTo>
                    <a:pt x="24" y="3395"/>
                  </a:lnTo>
                  <a:lnTo>
                    <a:pt x="0" y="3493"/>
                  </a:lnTo>
                  <a:lnTo>
                    <a:pt x="0" y="3615"/>
                  </a:lnTo>
                  <a:lnTo>
                    <a:pt x="0" y="3713"/>
                  </a:lnTo>
                  <a:lnTo>
                    <a:pt x="24" y="3811"/>
                  </a:lnTo>
                  <a:lnTo>
                    <a:pt x="73" y="3908"/>
                  </a:lnTo>
                  <a:lnTo>
                    <a:pt x="147" y="4006"/>
                  </a:lnTo>
                  <a:lnTo>
                    <a:pt x="7864" y="11724"/>
                  </a:lnTo>
                  <a:lnTo>
                    <a:pt x="7962" y="11797"/>
                  </a:lnTo>
                  <a:lnTo>
                    <a:pt x="8060" y="11846"/>
                  </a:lnTo>
                  <a:lnTo>
                    <a:pt x="8157" y="11870"/>
                  </a:lnTo>
                  <a:lnTo>
                    <a:pt x="8377" y="11870"/>
                  </a:lnTo>
                  <a:lnTo>
                    <a:pt x="8475" y="11846"/>
                  </a:lnTo>
                  <a:lnTo>
                    <a:pt x="8573" y="11797"/>
                  </a:lnTo>
                  <a:lnTo>
                    <a:pt x="8646" y="11724"/>
                  </a:lnTo>
                  <a:lnTo>
                    <a:pt x="8866" y="11455"/>
                  </a:lnTo>
                  <a:lnTo>
                    <a:pt x="9061" y="11162"/>
                  </a:lnTo>
                  <a:lnTo>
                    <a:pt x="9183" y="10869"/>
                  </a:lnTo>
                  <a:lnTo>
                    <a:pt x="9305" y="10551"/>
                  </a:lnTo>
                  <a:lnTo>
                    <a:pt x="9379" y="10234"/>
                  </a:lnTo>
                  <a:lnTo>
                    <a:pt x="9427" y="9916"/>
                  </a:lnTo>
                  <a:lnTo>
                    <a:pt x="9452" y="9623"/>
                  </a:lnTo>
                  <a:lnTo>
                    <a:pt x="9452" y="9330"/>
                  </a:lnTo>
                  <a:lnTo>
                    <a:pt x="9452" y="9013"/>
                  </a:lnTo>
                  <a:lnTo>
                    <a:pt x="9427" y="8695"/>
                  </a:lnTo>
                  <a:lnTo>
                    <a:pt x="9379" y="8378"/>
                  </a:lnTo>
                  <a:lnTo>
                    <a:pt x="9305" y="8060"/>
                  </a:lnTo>
                  <a:lnTo>
                    <a:pt x="9256" y="7767"/>
                  </a:lnTo>
                  <a:lnTo>
                    <a:pt x="9159" y="7474"/>
                  </a:lnTo>
                  <a:lnTo>
                    <a:pt x="9061" y="7230"/>
                  </a:lnTo>
                  <a:lnTo>
                    <a:pt x="8963" y="6986"/>
                  </a:lnTo>
                  <a:lnTo>
                    <a:pt x="11870" y="4104"/>
                  </a:lnTo>
                  <a:lnTo>
                    <a:pt x="776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42" name="Shape 385"/>
          <p:cNvGrpSpPr/>
          <p:nvPr/>
        </p:nvGrpSpPr>
        <p:grpSpPr>
          <a:xfrm>
            <a:off x="3264365" y="5644144"/>
            <a:ext cx="153713" cy="212660"/>
            <a:chOff x="2594325" y="1627175"/>
            <a:chExt cx="440850" cy="440850"/>
          </a:xfrm>
          <a:solidFill>
            <a:srgbClr val="7030A0"/>
          </a:solidFill>
        </p:grpSpPr>
        <p:sp>
          <p:nvSpPr>
            <p:cNvPr id="43" name="Shape 386"/>
            <p:cNvSpPr/>
            <p:nvPr/>
          </p:nvSpPr>
          <p:spPr>
            <a:xfrm>
              <a:off x="2594325" y="1890950"/>
              <a:ext cx="177075" cy="177075"/>
            </a:xfrm>
            <a:custGeom>
              <a:avLst/>
              <a:gdLst/>
              <a:ahLst/>
              <a:cxnLst/>
              <a:rect l="0" t="0" r="0" b="0"/>
              <a:pathLst>
                <a:path w="7083" h="7083" extrusionOk="0">
                  <a:moveTo>
                    <a:pt x="5544" y="0"/>
                  </a:moveTo>
                  <a:lnTo>
                    <a:pt x="538" y="5984"/>
                  </a:lnTo>
                  <a:lnTo>
                    <a:pt x="0" y="7083"/>
                  </a:lnTo>
                  <a:lnTo>
                    <a:pt x="1099" y="6546"/>
                  </a:lnTo>
                  <a:lnTo>
                    <a:pt x="7083" y="1539"/>
                  </a:lnTo>
                  <a:lnTo>
                    <a:pt x="554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4" name="Shape 387"/>
            <p:cNvSpPr/>
            <p:nvPr/>
          </p:nvSpPr>
          <p:spPr>
            <a:xfrm>
              <a:off x="2858700" y="1627175"/>
              <a:ext cx="176475" cy="176475"/>
            </a:xfrm>
            <a:custGeom>
              <a:avLst/>
              <a:gdLst/>
              <a:ahLst/>
              <a:cxnLst/>
              <a:rect l="0" t="0" r="0" b="0"/>
              <a:pathLst>
                <a:path w="7059" h="7059" extrusionOk="0">
                  <a:moveTo>
                    <a:pt x="904" y="1"/>
                  </a:moveTo>
                  <a:lnTo>
                    <a:pt x="782" y="25"/>
                  </a:lnTo>
                  <a:lnTo>
                    <a:pt x="684" y="98"/>
                  </a:lnTo>
                  <a:lnTo>
                    <a:pt x="611" y="147"/>
                  </a:lnTo>
                  <a:lnTo>
                    <a:pt x="489" y="294"/>
                  </a:lnTo>
                  <a:lnTo>
                    <a:pt x="367" y="440"/>
                  </a:lnTo>
                  <a:lnTo>
                    <a:pt x="294" y="587"/>
                  </a:lnTo>
                  <a:lnTo>
                    <a:pt x="196" y="733"/>
                  </a:lnTo>
                  <a:lnTo>
                    <a:pt x="74" y="1051"/>
                  </a:lnTo>
                  <a:lnTo>
                    <a:pt x="0" y="1393"/>
                  </a:lnTo>
                  <a:lnTo>
                    <a:pt x="0" y="1735"/>
                  </a:lnTo>
                  <a:lnTo>
                    <a:pt x="25" y="2052"/>
                  </a:lnTo>
                  <a:lnTo>
                    <a:pt x="123" y="2394"/>
                  </a:lnTo>
                  <a:lnTo>
                    <a:pt x="269" y="2711"/>
                  </a:lnTo>
                  <a:lnTo>
                    <a:pt x="4348" y="6790"/>
                  </a:lnTo>
                  <a:lnTo>
                    <a:pt x="4665" y="6937"/>
                  </a:lnTo>
                  <a:lnTo>
                    <a:pt x="5007" y="7034"/>
                  </a:lnTo>
                  <a:lnTo>
                    <a:pt x="5325" y="7059"/>
                  </a:lnTo>
                  <a:lnTo>
                    <a:pt x="5667" y="7059"/>
                  </a:lnTo>
                  <a:lnTo>
                    <a:pt x="6008" y="6986"/>
                  </a:lnTo>
                  <a:lnTo>
                    <a:pt x="6326" y="6863"/>
                  </a:lnTo>
                  <a:lnTo>
                    <a:pt x="6473" y="6766"/>
                  </a:lnTo>
                  <a:lnTo>
                    <a:pt x="6619" y="6692"/>
                  </a:lnTo>
                  <a:lnTo>
                    <a:pt x="6766" y="6570"/>
                  </a:lnTo>
                  <a:lnTo>
                    <a:pt x="6912" y="6448"/>
                  </a:lnTo>
                  <a:lnTo>
                    <a:pt x="6961" y="6375"/>
                  </a:lnTo>
                  <a:lnTo>
                    <a:pt x="7034" y="6277"/>
                  </a:lnTo>
                  <a:lnTo>
                    <a:pt x="7059" y="6155"/>
                  </a:lnTo>
                  <a:lnTo>
                    <a:pt x="7059" y="6057"/>
                  </a:lnTo>
                  <a:lnTo>
                    <a:pt x="7059" y="5960"/>
                  </a:lnTo>
                  <a:lnTo>
                    <a:pt x="7034" y="5862"/>
                  </a:lnTo>
                  <a:lnTo>
                    <a:pt x="6961" y="5764"/>
                  </a:lnTo>
                  <a:lnTo>
                    <a:pt x="6912" y="5667"/>
                  </a:lnTo>
                  <a:lnTo>
                    <a:pt x="1393" y="147"/>
                  </a:lnTo>
                  <a:lnTo>
                    <a:pt x="1295" y="98"/>
                  </a:lnTo>
                  <a:lnTo>
                    <a:pt x="1197" y="25"/>
                  </a:lnTo>
                  <a:lnTo>
                    <a:pt x="1099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5" name="Shape 388"/>
            <p:cNvSpPr/>
            <p:nvPr/>
          </p:nvSpPr>
          <p:spPr>
            <a:xfrm>
              <a:off x="2663325" y="1702275"/>
              <a:ext cx="296750" cy="296775"/>
            </a:xfrm>
            <a:custGeom>
              <a:avLst/>
              <a:gdLst/>
              <a:ahLst/>
              <a:cxnLst/>
              <a:rect l="0" t="0" r="0" b="0"/>
              <a:pathLst>
                <a:path w="11870" h="11871" extrusionOk="0">
                  <a:moveTo>
                    <a:pt x="7718" y="1295"/>
                  </a:moveTo>
                  <a:lnTo>
                    <a:pt x="7815" y="1319"/>
                  </a:lnTo>
                  <a:lnTo>
                    <a:pt x="7889" y="1368"/>
                  </a:lnTo>
                  <a:lnTo>
                    <a:pt x="7938" y="1442"/>
                  </a:lnTo>
                  <a:lnTo>
                    <a:pt x="7938" y="1515"/>
                  </a:lnTo>
                  <a:lnTo>
                    <a:pt x="7938" y="1588"/>
                  </a:lnTo>
                  <a:lnTo>
                    <a:pt x="7889" y="1661"/>
                  </a:lnTo>
                  <a:lnTo>
                    <a:pt x="5862" y="3664"/>
                  </a:lnTo>
                  <a:lnTo>
                    <a:pt x="5788" y="3713"/>
                  </a:lnTo>
                  <a:lnTo>
                    <a:pt x="5715" y="3737"/>
                  </a:lnTo>
                  <a:lnTo>
                    <a:pt x="5642" y="3713"/>
                  </a:lnTo>
                  <a:lnTo>
                    <a:pt x="5569" y="3664"/>
                  </a:lnTo>
                  <a:lnTo>
                    <a:pt x="5520" y="3591"/>
                  </a:lnTo>
                  <a:lnTo>
                    <a:pt x="5495" y="3517"/>
                  </a:lnTo>
                  <a:lnTo>
                    <a:pt x="5520" y="3444"/>
                  </a:lnTo>
                  <a:lnTo>
                    <a:pt x="5569" y="3371"/>
                  </a:lnTo>
                  <a:lnTo>
                    <a:pt x="7571" y="1368"/>
                  </a:lnTo>
                  <a:lnTo>
                    <a:pt x="7644" y="1319"/>
                  </a:lnTo>
                  <a:lnTo>
                    <a:pt x="7718" y="1295"/>
                  </a:lnTo>
                  <a:close/>
                  <a:moveTo>
                    <a:pt x="7767" y="1"/>
                  </a:moveTo>
                  <a:lnTo>
                    <a:pt x="4885" y="2907"/>
                  </a:lnTo>
                  <a:lnTo>
                    <a:pt x="4640" y="2809"/>
                  </a:lnTo>
                  <a:lnTo>
                    <a:pt x="4396" y="2712"/>
                  </a:lnTo>
                  <a:lnTo>
                    <a:pt x="4103" y="2614"/>
                  </a:lnTo>
                  <a:lnTo>
                    <a:pt x="3810" y="2565"/>
                  </a:lnTo>
                  <a:lnTo>
                    <a:pt x="3493" y="2492"/>
                  </a:lnTo>
                  <a:lnTo>
                    <a:pt x="3175" y="2443"/>
                  </a:lnTo>
                  <a:lnTo>
                    <a:pt x="2858" y="2418"/>
                  </a:lnTo>
                  <a:lnTo>
                    <a:pt x="2247" y="2418"/>
                  </a:lnTo>
                  <a:lnTo>
                    <a:pt x="1954" y="2443"/>
                  </a:lnTo>
                  <a:lnTo>
                    <a:pt x="1636" y="2492"/>
                  </a:lnTo>
                  <a:lnTo>
                    <a:pt x="1319" y="2565"/>
                  </a:lnTo>
                  <a:lnTo>
                    <a:pt x="1001" y="2687"/>
                  </a:lnTo>
                  <a:lnTo>
                    <a:pt x="708" y="2809"/>
                  </a:lnTo>
                  <a:lnTo>
                    <a:pt x="415" y="3005"/>
                  </a:lnTo>
                  <a:lnTo>
                    <a:pt x="147" y="3224"/>
                  </a:lnTo>
                  <a:lnTo>
                    <a:pt x="73" y="3298"/>
                  </a:lnTo>
                  <a:lnTo>
                    <a:pt x="24" y="3395"/>
                  </a:lnTo>
                  <a:lnTo>
                    <a:pt x="0" y="3493"/>
                  </a:lnTo>
                  <a:lnTo>
                    <a:pt x="0" y="3615"/>
                  </a:lnTo>
                  <a:lnTo>
                    <a:pt x="0" y="3713"/>
                  </a:lnTo>
                  <a:lnTo>
                    <a:pt x="24" y="3811"/>
                  </a:lnTo>
                  <a:lnTo>
                    <a:pt x="73" y="3908"/>
                  </a:lnTo>
                  <a:lnTo>
                    <a:pt x="147" y="4006"/>
                  </a:lnTo>
                  <a:lnTo>
                    <a:pt x="7864" y="11724"/>
                  </a:lnTo>
                  <a:lnTo>
                    <a:pt x="7962" y="11797"/>
                  </a:lnTo>
                  <a:lnTo>
                    <a:pt x="8060" y="11846"/>
                  </a:lnTo>
                  <a:lnTo>
                    <a:pt x="8157" y="11870"/>
                  </a:lnTo>
                  <a:lnTo>
                    <a:pt x="8377" y="11870"/>
                  </a:lnTo>
                  <a:lnTo>
                    <a:pt x="8475" y="11846"/>
                  </a:lnTo>
                  <a:lnTo>
                    <a:pt x="8573" y="11797"/>
                  </a:lnTo>
                  <a:lnTo>
                    <a:pt x="8646" y="11724"/>
                  </a:lnTo>
                  <a:lnTo>
                    <a:pt x="8866" y="11455"/>
                  </a:lnTo>
                  <a:lnTo>
                    <a:pt x="9061" y="11162"/>
                  </a:lnTo>
                  <a:lnTo>
                    <a:pt x="9183" y="10869"/>
                  </a:lnTo>
                  <a:lnTo>
                    <a:pt x="9305" y="10551"/>
                  </a:lnTo>
                  <a:lnTo>
                    <a:pt x="9379" y="10234"/>
                  </a:lnTo>
                  <a:lnTo>
                    <a:pt x="9427" y="9916"/>
                  </a:lnTo>
                  <a:lnTo>
                    <a:pt x="9452" y="9623"/>
                  </a:lnTo>
                  <a:lnTo>
                    <a:pt x="9452" y="9330"/>
                  </a:lnTo>
                  <a:lnTo>
                    <a:pt x="9452" y="9013"/>
                  </a:lnTo>
                  <a:lnTo>
                    <a:pt x="9427" y="8695"/>
                  </a:lnTo>
                  <a:lnTo>
                    <a:pt x="9379" y="8378"/>
                  </a:lnTo>
                  <a:lnTo>
                    <a:pt x="9305" y="8060"/>
                  </a:lnTo>
                  <a:lnTo>
                    <a:pt x="9256" y="7767"/>
                  </a:lnTo>
                  <a:lnTo>
                    <a:pt x="9159" y="7474"/>
                  </a:lnTo>
                  <a:lnTo>
                    <a:pt x="9061" y="7230"/>
                  </a:lnTo>
                  <a:lnTo>
                    <a:pt x="8963" y="6986"/>
                  </a:lnTo>
                  <a:lnTo>
                    <a:pt x="11870" y="4104"/>
                  </a:lnTo>
                  <a:lnTo>
                    <a:pt x="776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46" name="Shape 385"/>
          <p:cNvGrpSpPr/>
          <p:nvPr/>
        </p:nvGrpSpPr>
        <p:grpSpPr>
          <a:xfrm>
            <a:off x="3264365" y="6030342"/>
            <a:ext cx="153713" cy="212660"/>
            <a:chOff x="2594325" y="1627175"/>
            <a:chExt cx="440850" cy="440850"/>
          </a:xfrm>
          <a:solidFill>
            <a:srgbClr val="7030A0"/>
          </a:solidFill>
        </p:grpSpPr>
        <p:sp>
          <p:nvSpPr>
            <p:cNvPr id="47" name="Shape 386"/>
            <p:cNvSpPr/>
            <p:nvPr/>
          </p:nvSpPr>
          <p:spPr>
            <a:xfrm>
              <a:off x="2594325" y="1890950"/>
              <a:ext cx="177075" cy="177075"/>
            </a:xfrm>
            <a:custGeom>
              <a:avLst/>
              <a:gdLst/>
              <a:ahLst/>
              <a:cxnLst/>
              <a:rect l="0" t="0" r="0" b="0"/>
              <a:pathLst>
                <a:path w="7083" h="7083" extrusionOk="0">
                  <a:moveTo>
                    <a:pt x="5544" y="0"/>
                  </a:moveTo>
                  <a:lnTo>
                    <a:pt x="538" y="5984"/>
                  </a:lnTo>
                  <a:lnTo>
                    <a:pt x="0" y="7083"/>
                  </a:lnTo>
                  <a:lnTo>
                    <a:pt x="1099" y="6546"/>
                  </a:lnTo>
                  <a:lnTo>
                    <a:pt x="7083" y="1539"/>
                  </a:lnTo>
                  <a:lnTo>
                    <a:pt x="554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8" name="Shape 387"/>
            <p:cNvSpPr/>
            <p:nvPr/>
          </p:nvSpPr>
          <p:spPr>
            <a:xfrm>
              <a:off x="2858700" y="1627175"/>
              <a:ext cx="176475" cy="176475"/>
            </a:xfrm>
            <a:custGeom>
              <a:avLst/>
              <a:gdLst/>
              <a:ahLst/>
              <a:cxnLst/>
              <a:rect l="0" t="0" r="0" b="0"/>
              <a:pathLst>
                <a:path w="7059" h="7059" extrusionOk="0">
                  <a:moveTo>
                    <a:pt x="904" y="1"/>
                  </a:moveTo>
                  <a:lnTo>
                    <a:pt x="782" y="25"/>
                  </a:lnTo>
                  <a:lnTo>
                    <a:pt x="684" y="98"/>
                  </a:lnTo>
                  <a:lnTo>
                    <a:pt x="611" y="147"/>
                  </a:lnTo>
                  <a:lnTo>
                    <a:pt x="489" y="294"/>
                  </a:lnTo>
                  <a:lnTo>
                    <a:pt x="367" y="440"/>
                  </a:lnTo>
                  <a:lnTo>
                    <a:pt x="294" y="587"/>
                  </a:lnTo>
                  <a:lnTo>
                    <a:pt x="196" y="733"/>
                  </a:lnTo>
                  <a:lnTo>
                    <a:pt x="74" y="1051"/>
                  </a:lnTo>
                  <a:lnTo>
                    <a:pt x="0" y="1393"/>
                  </a:lnTo>
                  <a:lnTo>
                    <a:pt x="0" y="1735"/>
                  </a:lnTo>
                  <a:lnTo>
                    <a:pt x="25" y="2052"/>
                  </a:lnTo>
                  <a:lnTo>
                    <a:pt x="123" y="2394"/>
                  </a:lnTo>
                  <a:lnTo>
                    <a:pt x="269" y="2711"/>
                  </a:lnTo>
                  <a:lnTo>
                    <a:pt x="4348" y="6790"/>
                  </a:lnTo>
                  <a:lnTo>
                    <a:pt x="4665" y="6937"/>
                  </a:lnTo>
                  <a:lnTo>
                    <a:pt x="5007" y="7034"/>
                  </a:lnTo>
                  <a:lnTo>
                    <a:pt x="5325" y="7059"/>
                  </a:lnTo>
                  <a:lnTo>
                    <a:pt x="5667" y="7059"/>
                  </a:lnTo>
                  <a:lnTo>
                    <a:pt x="6008" y="6986"/>
                  </a:lnTo>
                  <a:lnTo>
                    <a:pt x="6326" y="6863"/>
                  </a:lnTo>
                  <a:lnTo>
                    <a:pt x="6473" y="6766"/>
                  </a:lnTo>
                  <a:lnTo>
                    <a:pt x="6619" y="6692"/>
                  </a:lnTo>
                  <a:lnTo>
                    <a:pt x="6766" y="6570"/>
                  </a:lnTo>
                  <a:lnTo>
                    <a:pt x="6912" y="6448"/>
                  </a:lnTo>
                  <a:lnTo>
                    <a:pt x="6961" y="6375"/>
                  </a:lnTo>
                  <a:lnTo>
                    <a:pt x="7034" y="6277"/>
                  </a:lnTo>
                  <a:lnTo>
                    <a:pt x="7059" y="6155"/>
                  </a:lnTo>
                  <a:lnTo>
                    <a:pt x="7059" y="6057"/>
                  </a:lnTo>
                  <a:lnTo>
                    <a:pt x="7059" y="5960"/>
                  </a:lnTo>
                  <a:lnTo>
                    <a:pt x="7034" y="5862"/>
                  </a:lnTo>
                  <a:lnTo>
                    <a:pt x="6961" y="5764"/>
                  </a:lnTo>
                  <a:lnTo>
                    <a:pt x="6912" y="5667"/>
                  </a:lnTo>
                  <a:lnTo>
                    <a:pt x="1393" y="147"/>
                  </a:lnTo>
                  <a:lnTo>
                    <a:pt x="1295" y="98"/>
                  </a:lnTo>
                  <a:lnTo>
                    <a:pt x="1197" y="25"/>
                  </a:lnTo>
                  <a:lnTo>
                    <a:pt x="1099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9" name="Shape 388"/>
            <p:cNvSpPr/>
            <p:nvPr/>
          </p:nvSpPr>
          <p:spPr>
            <a:xfrm>
              <a:off x="2663325" y="1702275"/>
              <a:ext cx="296750" cy="296775"/>
            </a:xfrm>
            <a:custGeom>
              <a:avLst/>
              <a:gdLst/>
              <a:ahLst/>
              <a:cxnLst/>
              <a:rect l="0" t="0" r="0" b="0"/>
              <a:pathLst>
                <a:path w="11870" h="11871" extrusionOk="0">
                  <a:moveTo>
                    <a:pt x="7718" y="1295"/>
                  </a:moveTo>
                  <a:lnTo>
                    <a:pt x="7815" y="1319"/>
                  </a:lnTo>
                  <a:lnTo>
                    <a:pt x="7889" y="1368"/>
                  </a:lnTo>
                  <a:lnTo>
                    <a:pt x="7938" y="1442"/>
                  </a:lnTo>
                  <a:lnTo>
                    <a:pt x="7938" y="1515"/>
                  </a:lnTo>
                  <a:lnTo>
                    <a:pt x="7938" y="1588"/>
                  </a:lnTo>
                  <a:lnTo>
                    <a:pt x="7889" y="1661"/>
                  </a:lnTo>
                  <a:lnTo>
                    <a:pt x="5862" y="3664"/>
                  </a:lnTo>
                  <a:lnTo>
                    <a:pt x="5788" y="3713"/>
                  </a:lnTo>
                  <a:lnTo>
                    <a:pt x="5715" y="3737"/>
                  </a:lnTo>
                  <a:lnTo>
                    <a:pt x="5642" y="3713"/>
                  </a:lnTo>
                  <a:lnTo>
                    <a:pt x="5569" y="3664"/>
                  </a:lnTo>
                  <a:lnTo>
                    <a:pt x="5520" y="3591"/>
                  </a:lnTo>
                  <a:lnTo>
                    <a:pt x="5495" y="3517"/>
                  </a:lnTo>
                  <a:lnTo>
                    <a:pt x="5520" y="3444"/>
                  </a:lnTo>
                  <a:lnTo>
                    <a:pt x="5569" y="3371"/>
                  </a:lnTo>
                  <a:lnTo>
                    <a:pt x="7571" y="1368"/>
                  </a:lnTo>
                  <a:lnTo>
                    <a:pt x="7644" y="1319"/>
                  </a:lnTo>
                  <a:lnTo>
                    <a:pt x="7718" y="1295"/>
                  </a:lnTo>
                  <a:close/>
                  <a:moveTo>
                    <a:pt x="7767" y="1"/>
                  </a:moveTo>
                  <a:lnTo>
                    <a:pt x="4885" y="2907"/>
                  </a:lnTo>
                  <a:lnTo>
                    <a:pt x="4640" y="2809"/>
                  </a:lnTo>
                  <a:lnTo>
                    <a:pt x="4396" y="2712"/>
                  </a:lnTo>
                  <a:lnTo>
                    <a:pt x="4103" y="2614"/>
                  </a:lnTo>
                  <a:lnTo>
                    <a:pt x="3810" y="2565"/>
                  </a:lnTo>
                  <a:lnTo>
                    <a:pt x="3493" y="2492"/>
                  </a:lnTo>
                  <a:lnTo>
                    <a:pt x="3175" y="2443"/>
                  </a:lnTo>
                  <a:lnTo>
                    <a:pt x="2858" y="2418"/>
                  </a:lnTo>
                  <a:lnTo>
                    <a:pt x="2247" y="2418"/>
                  </a:lnTo>
                  <a:lnTo>
                    <a:pt x="1954" y="2443"/>
                  </a:lnTo>
                  <a:lnTo>
                    <a:pt x="1636" y="2492"/>
                  </a:lnTo>
                  <a:lnTo>
                    <a:pt x="1319" y="2565"/>
                  </a:lnTo>
                  <a:lnTo>
                    <a:pt x="1001" y="2687"/>
                  </a:lnTo>
                  <a:lnTo>
                    <a:pt x="708" y="2809"/>
                  </a:lnTo>
                  <a:lnTo>
                    <a:pt x="415" y="3005"/>
                  </a:lnTo>
                  <a:lnTo>
                    <a:pt x="147" y="3224"/>
                  </a:lnTo>
                  <a:lnTo>
                    <a:pt x="73" y="3298"/>
                  </a:lnTo>
                  <a:lnTo>
                    <a:pt x="24" y="3395"/>
                  </a:lnTo>
                  <a:lnTo>
                    <a:pt x="0" y="3493"/>
                  </a:lnTo>
                  <a:lnTo>
                    <a:pt x="0" y="3615"/>
                  </a:lnTo>
                  <a:lnTo>
                    <a:pt x="0" y="3713"/>
                  </a:lnTo>
                  <a:lnTo>
                    <a:pt x="24" y="3811"/>
                  </a:lnTo>
                  <a:lnTo>
                    <a:pt x="73" y="3908"/>
                  </a:lnTo>
                  <a:lnTo>
                    <a:pt x="147" y="4006"/>
                  </a:lnTo>
                  <a:lnTo>
                    <a:pt x="7864" y="11724"/>
                  </a:lnTo>
                  <a:lnTo>
                    <a:pt x="7962" y="11797"/>
                  </a:lnTo>
                  <a:lnTo>
                    <a:pt x="8060" y="11846"/>
                  </a:lnTo>
                  <a:lnTo>
                    <a:pt x="8157" y="11870"/>
                  </a:lnTo>
                  <a:lnTo>
                    <a:pt x="8377" y="11870"/>
                  </a:lnTo>
                  <a:lnTo>
                    <a:pt x="8475" y="11846"/>
                  </a:lnTo>
                  <a:lnTo>
                    <a:pt x="8573" y="11797"/>
                  </a:lnTo>
                  <a:lnTo>
                    <a:pt x="8646" y="11724"/>
                  </a:lnTo>
                  <a:lnTo>
                    <a:pt x="8866" y="11455"/>
                  </a:lnTo>
                  <a:lnTo>
                    <a:pt x="9061" y="11162"/>
                  </a:lnTo>
                  <a:lnTo>
                    <a:pt x="9183" y="10869"/>
                  </a:lnTo>
                  <a:lnTo>
                    <a:pt x="9305" y="10551"/>
                  </a:lnTo>
                  <a:lnTo>
                    <a:pt x="9379" y="10234"/>
                  </a:lnTo>
                  <a:lnTo>
                    <a:pt x="9427" y="9916"/>
                  </a:lnTo>
                  <a:lnTo>
                    <a:pt x="9452" y="9623"/>
                  </a:lnTo>
                  <a:lnTo>
                    <a:pt x="9452" y="9330"/>
                  </a:lnTo>
                  <a:lnTo>
                    <a:pt x="9452" y="9013"/>
                  </a:lnTo>
                  <a:lnTo>
                    <a:pt x="9427" y="8695"/>
                  </a:lnTo>
                  <a:lnTo>
                    <a:pt x="9379" y="8378"/>
                  </a:lnTo>
                  <a:lnTo>
                    <a:pt x="9305" y="8060"/>
                  </a:lnTo>
                  <a:lnTo>
                    <a:pt x="9256" y="7767"/>
                  </a:lnTo>
                  <a:lnTo>
                    <a:pt x="9159" y="7474"/>
                  </a:lnTo>
                  <a:lnTo>
                    <a:pt x="9061" y="7230"/>
                  </a:lnTo>
                  <a:lnTo>
                    <a:pt x="8963" y="6986"/>
                  </a:lnTo>
                  <a:lnTo>
                    <a:pt x="11870" y="4104"/>
                  </a:lnTo>
                  <a:lnTo>
                    <a:pt x="776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50" name="Shape 385"/>
          <p:cNvGrpSpPr/>
          <p:nvPr/>
        </p:nvGrpSpPr>
        <p:grpSpPr>
          <a:xfrm>
            <a:off x="3269956" y="4173301"/>
            <a:ext cx="153713" cy="212660"/>
            <a:chOff x="2594325" y="1627175"/>
            <a:chExt cx="440850" cy="440850"/>
          </a:xfrm>
          <a:solidFill>
            <a:srgbClr val="7030A0"/>
          </a:solidFill>
        </p:grpSpPr>
        <p:sp>
          <p:nvSpPr>
            <p:cNvPr id="51" name="Shape 386"/>
            <p:cNvSpPr/>
            <p:nvPr/>
          </p:nvSpPr>
          <p:spPr>
            <a:xfrm>
              <a:off x="2594325" y="1890950"/>
              <a:ext cx="177075" cy="177075"/>
            </a:xfrm>
            <a:custGeom>
              <a:avLst/>
              <a:gdLst/>
              <a:ahLst/>
              <a:cxnLst/>
              <a:rect l="0" t="0" r="0" b="0"/>
              <a:pathLst>
                <a:path w="7083" h="7083" extrusionOk="0">
                  <a:moveTo>
                    <a:pt x="5544" y="0"/>
                  </a:moveTo>
                  <a:lnTo>
                    <a:pt x="538" y="5984"/>
                  </a:lnTo>
                  <a:lnTo>
                    <a:pt x="0" y="7083"/>
                  </a:lnTo>
                  <a:lnTo>
                    <a:pt x="1099" y="6546"/>
                  </a:lnTo>
                  <a:lnTo>
                    <a:pt x="7083" y="1539"/>
                  </a:lnTo>
                  <a:lnTo>
                    <a:pt x="554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2" name="Shape 387"/>
            <p:cNvSpPr/>
            <p:nvPr/>
          </p:nvSpPr>
          <p:spPr>
            <a:xfrm>
              <a:off x="2858700" y="1627175"/>
              <a:ext cx="176475" cy="176475"/>
            </a:xfrm>
            <a:custGeom>
              <a:avLst/>
              <a:gdLst/>
              <a:ahLst/>
              <a:cxnLst/>
              <a:rect l="0" t="0" r="0" b="0"/>
              <a:pathLst>
                <a:path w="7059" h="7059" extrusionOk="0">
                  <a:moveTo>
                    <a:pt x="904" y="1"/>
                  </a:moveTo>
                  <a:lnTo>
                    <a:pt x="782" y="25"/>
                  </a:lnTo>
                  <a:lnTo>
                    <a:pt x="684" y="98"/>
                  </a:lnTo>
                  <a:lnTo>
                    <a:pt x="611" y="147"/>
                  </a:lnTo>
                  <a:lnTo>
                    <a:pt x="489" y="294"/>
                  </a:lnTo>
                  <a:lnTo>
                    <a:pt x="367" y="440"/>
                  </a:lnTo>
                  <a:lnTo>
                    <a:pt x="294" y="587"/>
                  </a:lnTo>
                  <a:lnTo>
                    <a:pt x="196" y="733"/>
                  </a:lnTo>
                  <a:lnTo>
                    <a:pt x="74" y="1051"/>
                  </a:lnTo>
                  <a:lnTo>
                    <a:pt x="0" y="1393"/>
                  </a:lnTo>
                  <a:lnTo>
                    <a:pt x="0" y="1735"/>
                  </a:lnTo>
                  <a:lnTo>
                    <a:pt x="25" y="2052"/>
                  </a:lnTo>
                  <a:lnTo>
                    <a:pt x="123" y="2394"/>
                  </a:lnTo>
                  <a:lnTo>
                    <a:pt x="269" y="2711"/>
                  </a:lnTo>
                  <a:lnTo>
                    <a:pt x="4348" y="6790"/>
                  </a:lnTo>
                  <a:lnTo>
                    <a:pt x="4665" y="6937"/>
                  </a:lnTo>
                  <a:lnTo>
                    <a:pt x="5007" y="7034"/>
                  </a:lnTo>
                  <a:lnTo>
                    <a:pt x="5325" y="7059"/>
                  </a:lnTo>
                  <a:lnTo>
                    <a:pt x="5667" y="7059"/>
                  </a:lnTo>
                  <a:lnTo>
                    <a:pt x="6008" y="6986"/>
                  </a:lnTo>
                  <a:lnTo>
                    <a:pt x="6326" y="6863"/>
                  </a:lnTo>
                  <a:lnTo>
                    <a:pt x="6473" y="6766"/>
                  </a:lnTo>
                  <a:lnTo>
                    <a:pt x="6619" y="6692"/>
                  </a:lnTo>
                  <a:lnTo>
                    <a:pt x="6766" y="6570"/>
                  </a:lnTo>
                  <a:lnTo>
                    <a:pt x="6912" y="6448"/>
                  </a:lnTo>
                  <a:lnTo>
                    <a:pt x="6961" y="6375"/>
                  </a:lnTo>
                  <a:lnTo>
                    <a:pt x="7034" y="6277"/>
                  </a:lnTo>
                  <a:lnTo>
                    <a:pt x="7059" y="6155"/>
                  </a:lnTo>
                  <a:lnTo>
                    <a:pt x="7059" y="6057"/>
                  </a:lnTo>
                  <a:lnTo>
                    <a:pt x="7059" y="5960"/>
                  </a:lnTo>
                  <a:lnTo>
                    <a:pt x="7034" y="5862"/>
                  </a:lnTo>
                  <a:lnTo>
                    <a:pt x="6961" y="5764"/>
                  </a:lnTo>
                  <a:lnTo>
                    <a:pt x="6912" y="5667"/>
                  </a:lnTo>
                  <a:lnTo>
                    <a:pt x="1393" y="147"/>
                  </a:lnTo>
                  <a:lnTo>
                    <a:pt x="1295" y="98"/>
                  </a:lnTo>
                  <a:lnTo>
                    <a:pt x="1197" y="25"/>
                  </a:lnTo>
                  <a:lnTo>
                    <a:pt x="1099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3" name="Shape 388"/>
            <p:cNvSpPr/>
            <p:nvPr/>
          </p:nvSpPr>
          <p:spPr>
            <a:xfrm>
              <a:off x="2663325" y="1702275"/>
              <a:ext cx="296750" cy="296775"/>
            </a:xfrm>
            <a:custGeom>
              <a:avLst/>
              <a:gdLst/>
              <a:ahLst/>
              <a:cxnLst/>
              <a:rect l="0" t="0" r="0" b="0"/>
              <a:pathLst>
                <a:path w="11870" h="11871" extrusionOk="0">
                  <a:moveTo>
                    <a:pt x="7718" y="1295"/>
                  </a:moveTo>
                  <a:lnTo>
                    <a:pt x="7815" y="1319"/>
                  </a:lnTo>
                  <a:lnTo>
                    <a:pt x="7889" y="1368"/>
                  </a:lnTo>
                  <a:lnTo>
                    <a:pt x="7938" y="1442"/>
                  </a:lnTo>
                  <a:lnTo>
                    <a:pt x="7938" y="1515"/>
                  </a:lnTo>
                  <a:lnTo>
                    <a:pt x="7938" y="1588"/>
                  </a:lnTo>
                  <a:lnTo>
                    <a:pt x="7889" y="1661"/>
                  </a:lnTo>
                  <a:lnTo>
                    <a:pt x="5862" y="3664"/>
                  </a:lnTo>
                  <a:lnTo>
                    <a:pt x="5788" y="3713"/>
                  </a:lnTo>
                  <a:lnTo>
                    <a:pt x="5715" y="3737"/>
                  </a:lnTo>
                  <a:lnTo>
                    <a:pt x="5642" y="3713"/>
                  </a:lnTo>
                  <a:lnTo>
                    <a:pt x="5569" y="3664"/>
                  </a:lnTo>
                  <a:lnTo>
                    <a:pt x="5520" y="3591"/>
                  </a:lnTo>
                  <a:lnTo>
                    <a:pt x="5495" y="3517"/>
                  </a:lnTo>
                  <a:lnTo>
                    <a:pt x="5520" y="3444"/>
                  </a:lnTo>
                  <a:lnTo>
                    <a:pt x="5569" y="3371"/>
                  </a:lnTo>
                  <a:lnTo>
                    <a:pt x="7571" y="1368"/>
                  </a:lnTo>
                  <a:lnTo>
                    <a:pt x="7644" y="1319"/>
                  </a:lnTo>
                  <a:lnTo>
                    <a:pt x="7718" y="1295"/>
                  </a:lnTo>
                  <a:close/>
                  <a:moveTo>
                    <a:pt x="7767" y="1"/>
                  </a:moveTo>
                  <a:lnTo>
                    <a:pt x="4885" y="2907"/>
                  </a:lnTo>
                  <a:lnTo>
                    <a:pt x="4640" y="2809"/>
                  </a:lnTo>
                  <a:lnTo>
                    <a:pt x="4396" y="2712"/>
                  </a:lnTo>
                  <a:lnTo>
                    <a:pt x="4103" y="2614"/>
                  </a:lnTo>
                  <a:lnTo>
                    <a:pt x="3810" y="2565"/>
                  </a:lnTo>
                  <a:lnTo>
                    <a:pt x="3493" y="2492"/>
                  </a:lnTo>
                  <a:lnTo>
                    <a:pt x="3175" y="2443"/>
                  </a:lnTo>
                  <a:lnTo>
                    <a:pt x="2858" y="2418"/>
                  </a:lnTo>
                  <a:lnTo>
                    <a:pt x="2247" y="2418"/>
                  </a:lnTo>
                  <a:lnTo>
                    <a:pt x="1954" y="2443"/>
                  </a:lnTo>
                  <a:lnTo>
                    <a:pt x="1636" y="2492"/>
                  </a:lnTo>
                  <a:lnTo>
                    <a:pt x="1319" y="2565"/>
                  </a:lnTo>
                  <a:lnTo>
                    <a:pt x="1001" y="2687"/>
                  </a:lnTo>
                  <a:lnTo>
                    <a:pt x="708" y="2809"/>
                  </a:lnTo>
                  <a:lnTo>
                    <a:pt x="415" y="3005"/>
                  </a:lnTo>
                  <a:lnTo>
                    <a:pt x="147" y="3224"/>
                  </a:lnTo>
                  <a:lnTo>
                    <a:pt x="73" y="3298"/>
                  </a:lnTo>
                  <a:lnTo>
                    <a:pt x="24" y="3395"/>
                  </a:lnTo>
                  <a:lnTo>
                    <a:pt x="0" y="3493"/>
                  </a:lnTo>
                  <a:lnTo>
                    <a:pt x="0" y="3615"/>
                  </a:lnTo>
                  <a:lnTo>
                    <a:pt x="0" y="3713"/>
                  </a:lnTo>
                  <a:lnTo>
                    <a:pt x="24" y="3811"/>
                  </a:lnTo>
                  <a:lnTo>
                    <a:pt x="73" y="3908"/>
                  </a:lnTo>
                  <a:lnTo>
                    <a:pt x="147" y="4006"/>
                  </a:lnTo>
                  <a:lnTo>
                    <a:pt x="7864" y="11724"/>
                  </a:lnTo>
                  <a:lnTo>
                    <a:pt x="7962" y="11797"/>
                  </a:lnTo>
                  <a:lnTo>
                    <a:pt x="8060" y="11846"/>
                  </a:lnTo>
                  <a:lnTo>
                    <a:pt x="8157" y="11870"/>
                  </a:lnTo>
                  <a:lnTo>
                    <a:pt x="8377" y="11870"/>
                  </a:lnTo>
                  <a:lnTo>
                    <a:pt x="8475" y="11846"/>
                  </a:lnTo>
                  <a:lnTo>
                    <a:pt x="8573" y="11797"/>
                  </a:lnTo>
                  <a:lnTo>
                    <a:pt x="8646" y="11724"/>
                  </a:lnTo>
                  <a:lnTo>
                    <a:pt x="8866" y="11455"/>
                  </a:lnTo>
                  <a:lnTo>
                    <a:pt x="9061" y="11162"/>
                  </a:lnTo>
                  <a:lnTo>
                    <a:pt x="9183" y="10869"/>
                  </a:lnTo>
                  <a:lnTo>
                    <a:pt x="9305" y="10551"/>
                  </a:lnTo>
                  <a:lnTo>
                    <a:pt x="9379" y="10234"/>
                  </a:lnTo>
                  <a:lnTo>
                    <a:pt x="9427" y="9916"/>
                  </a:lnTo>
                  <a:lnTo>
                    <a:pt x="9452" y="9623"/>
                  </a:lnTo>
                  <a:lnTo>
                    <a:pt x="9452" y="9330"/>
                  </a:lnTo>
                  <a:lnTo>
                    <a:pt x="9452" y="9013"/>
                  </a:lnTo>
                  <a:lnTo>
                    <a:pt x="9427" y="8695"/>
                  </a:lnTo>
                  <a:lnTo>
                    <a:pt x="9379" y="8378"/>
                  </a:lnTo>
                  <a:lnTo>
                    <a:pt x="9305" y="8060"/>
                  </a:lnTo>
                  <a:lnTo>
                    <a:pt x="9256" y="7767"/>
                  </a:lnTo>
                  <a:lnTo>
                    <a:pt x="9159" y="7474"/>
                  </a:lnTo>
                  <a:lnTo>
                    <a:pt x="9061" y="7230"/>
                  </a:lnTo>
                  <a:lnTo>
                    <a:pt x="8963" y="6986"/>
                  </a:lnTo>
                  <a:lnTo>
                    <a:pt x="11870" y="4104"/>
                  </a:lnTo>
                  <a:lnTo>
                    <a:pt x="776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54" name="Shape 385"/>
          <p:cNvGrpSpPr/>
          <p:nvPr/>
        </p:nvGrpSpPr>
        <p:grpSpPr>
          <a:xfrm>
            <a:off x="5536437" y="2689521"/>
            <a:ext cx="153713" cy="212660"/>
            <a:chOff x="2594325" y="1627175"/>
            <a:chExt cx="440850" cy="440850"/>
          </a:xfrm>
          <a:solidFill>
            <a:srgbClr val="C00000"/>
          </a:solidFill>
        </p:grpSpPr>
        <p:sp>
          <p:nvSpPr>
            <p:cNvPr id="55" name="Shape 386"/>
            <p:cNvSpPr/>
            <p:nvPr/>
          </p:nvSpPr>
          <p:spPr>
            <a:xfrm>
              <a:off x="2594325" y="1890950"/>
              <a:ext cx="177075" cy="177075"/>
            </a:xfrm>
            <a:custGeom>
              <a:avLst/>
              <a:gdLst/>
              <a:ahLst/>
              <a:cxnLst/>
              <a:rect l="0" t="0" r="0" b="0"/>
              <a:pathLst>
                <a:path w="7083" h="7083" extrusionOk="0">
                  <a:moveTo>
                    <a:pt x="5544" y="0"/>
                  </a:moveTo>
                  <a:lnTo>
                    <a:pt x="538" y="5984"/>
                  </a:lnTo>
                  <a:lnTo>
                    <a:pt x="0" y="7083"/>
                  </a:lnTo>
                  <a:lnTo>
                    <a:pt x="1099" y="6546"/>
                  </a:lnTo>
                  <a:lnTo>
                    <a:pt x="7083" y="1539"/>
                  </a:lnTo>
                  <a:lnTo>
                    <a:pt x="554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6" name="Shape 387"/>
            <p:cNvSpPr/>
            <p:nvPr/>
          </p:nvSpPr>
          <p:spPr>
            <a:xfrm>
              <a:off x="2858700" y="1627175"/>
              <a:ext cx="176475" cy="176475"/>
            </a:xfrm>
            <a:custGeom>
              <a:avLst/>
              <a:gdLst/>
              <a:ahLst/>
              <a:cxnLst/>
              <a:rect l="0" t="0" r="0" b="0"/>
              <a:pathLst>
                <a:path w="7059" h="7059" extrusionOk="0">
                  <a:moveTo>
                    <a:pt x="904" y="1"/>
                  </a:moveTo>
                  <a:lnTo>
                    <a:pt x="782" y="25"/>
                  </a:lnTo>
                  <a:lnTo>
                    <a:pt x="684" y="98"/>
                  </a:lnTo>
                  <a:lnTo>
                    <a:pt x="611" y="147"/>
                  </a:lnTo>
                  <a:lnTo>
                    <a:pt x="489" y="294"/>
                  </a:lnTo>
                  <a:lnTo>
                    <a:pt x="367" y="440"/>
                  </a:lnTo>
                  <a:lnTo>
                    <a:pt x="294" y="587"/>
                  </a:lnTo>
                  <a:lnTo>
                    <a:pt x="196" y="733"/>
                  </a:lnTo>
                  <a:lnTo>
                    <a:pt x="74" y="1051"/>
                  </a:lnTo>
                  <a:lnTo>
                    <a:pt x="0" y="1393"/>
                  </a:lnTo>
                  <a:lnTo>
                    <a:pt x="0" y="1735"/>
                  </a:lnTo>
                  <a:lnTo>
                    <a:pt x="25" y="2052"/>
                  </a:lnTo>
                  <a:lnTo>
                    <a:pt x="123" y="2394"/>
                  </a:lnTo>
                  <a:lnTo>
                    <a:pt x="269" y="2711"/>
                  </a:lnTo>
                  <a:lnTo>
                    <a:pt x="4348" y="6790"/>
                  </a:lnTo>
                  <a:lnTo>
                    <a:pt x="4665" y="6937"/>
                  </a:lnTo>
                  <a:lnTo>
                    <a:pt x="5007" y="7034"/>
                  </a:lnTo>
                  <a:lnTo>
                    <a:pt x="5325" y="7059"/>
                  </a:lnTo>
                  <a:lnTo>
                    <a:pt x="5667" y="7059"/>
                  </a:lnTo>
                  <a:lnTo>
                    <a:pt x="6008" y="6986"/>
                  </a:lnTo>
                  <a:lnTo>
                    <a:pt x="6326" y="6863"/>
                  </a:lnTo>
                  <a:lnTo>
                    <a:pt x="6473" y="6766"/>
                  </a:lnTo>
                  <a:lnTo>
                    <a:pt x="6619" y="6692"/>
                  </a:lnTo>
                  <a:lnTo>
                    <a:pt x="6766" y="6570"/>
                  </a:lnTo>
                  <a:lnTo>
                    <a:pt x="6912" y="6448"/>
                  </a:lnTo>
                  <a:lnTo>
                    <a:pt x="6961" y="6375"/>
                  </a:lnTo>
                  <a:lnTo>
                    <a:pt x="7034" y="6277"/>
                  </a:lnTo>
                  <a:lnTo>
                    <a:pt x="7059" y="6155"/>
                  </a:lnTo>
                  <a:lnTo>
                    <a:pt x="7059" y="6057"/>
                  </a:lnTo>
                  <a:lnTo>
                    <a:pt x="7059" y="5960"/>
                  </a:lnTo>
                  <a:lnTo>
                    <a:pt x="7034" y="5862"/>
                  </a:lnTo>
                  <a:lnTo>
                    <a:pt x="6961" y="5764"/>
                  </a:lnTo>
                  <a:lnTo>
                    <a:pt x="6912" y="5667"/>
                  </a:lnTo>
                  <a:lnTo>
                    <a:pt x="1393" y="147"/>
                  </a:lnTo>
                  <a:lnTo>
                    <a:pt x="1295" y="98"/>
                  </a:lnTo>
                  <a:lnTo>
                    <a:pt x="1197" y="25"/>
                  </a:lnTo>
                  <a:lnTo>
                    <a:pt x="1099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7" name="Shape 388"/>
            <p:cNvSpPr/>
            <p:nvPr/>
          </p:nvSpPr>
          <p:spPr>
            <a:xfrm>
              <a:off x="2663325" y="1702275"/>
              <a:ext cx="296750" cy="296775"/>
            </a:xfrm>
            <a:custGeom>
              <a:avLst/>
              <a:gdLst/>
              <a:ahLst/>
              <a:cxnLst/>
              <a:rect l="0" t="0" r="0" b="0"/>
              <a:pathLst>
                <a:path w="11870" h="11871" extrusionOk="0">
                  <a:moveTo>
                    <a:pt x="7718" y="1295"/>
                  </a:moveTo>
                  <a:lnTo>
                    <a:pt x="7815" y="1319"/>
                  </a:lnTo>
                  <a:lnTo>
                    <a:pt x="7889" y="1368"/>
                  </a:lnTo>
                  <a:lnTo>
                    <a:pt x="7938" y="1442"/>
                  </a:lnTo>
                  <a:lnTo>
                    <a:pt x="7938" y="1515"/>
                  </a:lnTo>
                  <a:lnTo>
                    <a:pt x="7938" y="1588"/>
                  </a:lnTo>
                  <a:lnTo>
                    <a:pt x="7889" y="1661"/>
                  </a:lnTo>
                  <a:lnTo>
                    <a:pt x="5862" y="3664"/>
                  </a:lnTo>
                  <a:lnTo>
                    <a:pt x="5788" y="3713"/>
                  </a:lnTo>
                  <a:lnTo>
                    <a:pt x="5715" y="3737"/>
                  </a:lnTo>
                  <a:lnTo>
                    <a:pt x="5642" y="3713"/>
                  </a:lnTo>
                  <a:lnTo>
                    <a:pt x="5569" y="3664"/>
                  </a:lnTo>
                  <a:lnTo>
                    <a:pt x="5520" y="3591"/>
                  </a:lnTo>
                  <a:lnTo>
                    <a:pt x="5495" y="3517"/>
                  </a:lnTo>
                  <a:lnTo>
                    <a:pt x="5520" y="3444"/>
                  </a:lnTo>
                  <a:lnTo>
                    <a:pt x="5569" y="3371"/>
                  </a:lnTo>
                  <a:lnTo>
                    <a:pt x="7571" y="1368"/>
                  </a:lnTo>
                  <a:lnTo>
                    <a:pt x="7644" y="1319"/>
                  </a:lnTo>
                  <a:lnTo>
                    <a:pt x="7718" y="1295"/>
                  </a:lnTo>
                  <a:close/>
                  <a:moveTo>
                    <a:pt x="7767" y="1"/>
                  </a:moveTo>
                  <a:lnTo>
                    <a:pt x="4885" y="2907"/>
                  </a:lnTo>
                  <a:lnTo>
                    <a:pt x="4640" y="2809"/>
                  </a:lnTo>
                  <a:lnTo>
                    <a:pt x="4396" y="2712"/>
                  </a:lnTo>
                  <a:lnTo>
                    <a:pt x="4103" y="2614"/>
                  </a:lnTo>
                  <a:lnTo>
                    <a:pt x="3810" y="2565"/>
                  </a:lnTo>
                  <a:lnTo>
                    <a:pt x="3493" y="2492"/>
                  </a:lnTo>
                  <a:lnTo>
                    <a:pt x="3175" y="2443"/>
                  </a:lnTo>
                  <a:lnTo>
                    <a:pt x="2858" y="2418"/>
                  </a:lnTo>
                  <a:lnTo>
                    <a:pt x="2247" y="2418"/>
                  </a:lnTo>
                  <a:lnTo>
                    <a:pt x="1954" y="2443"/>
                  </a:lnTo>
                  <a:lnTo>
                    <a:pt x="1636" y="2492"/>
                  </a:lnTo>
                  <a:lnTo>
                    <a:pt x="1319" y="2565"/>
                  </a:lnTo>
                  <a:lnTo>
                    <a:pt x="1001" y="2687"/>
                  </a:lnTo>
                  <a:lnTo>
                    <a:pt x="708" y="2809"/>
                  </a:lnTo>
                  <a:lnTo>
                    <a:pt x="415" y="3005"/>
                  </a:lnTo>
                  <a:lnTo>
                    <a:pt x="147" y="3224"/>
                  </a:lnTo>
                  <a:lnTo>
                    <a:pt x="73" y="3298"/>
                  </a:lnTo>
                  <a:lnTo>
                    <a:pt x="24" y="3395"/>
                  </a:lnTo>
                  <a:lnTo>
                    <a:pt x="0" y="3493"/>
                  </a:lnTo>
                  <a:lnTo>
                    <a:pt x="0" y="3615"/>
                  </a:lnTo>
                  <a:lnTo>
                    <a:pt x="0" y="3713"/>
                  </a:lnTo>
                  <a:lnTo>
                    <a:pt x="24" y="3811"/>
                  </a:lnTo>
                  <a:lnTo>
                    <a:pt x="73" y="3908"/>
                  </a:lnTo>
                  <a:lnTo>
                    <a:pt x="147" y="4006"/>
                  </a:lnTo>
                  <a:lnTo>
                    <a:pt x="7864" y="11724"/>
                  </a:lnTo>
                  <a:lnTo>
                    <a:pt x="7962" y="11797"/>
                  </a:lnTo>
                  <a:lnTo>
                    <a:pt x="8060" y="11846"/>
                  </a:lnTo>
                  <a:lnTo>
                    <a:pt x="8157" y="11870"/>
                  </a:lnTo>
                  <a:lnTo>
                    <a:pt x="8377" y="11870"/>
                  </a:lnTo>
                  <a:lnTo>
                    <a:pt x="8475" y="11846"/>
                  </a:lnTo>
                  <a:lnTo>
                    <a:pt x="8573" y="11797"/>
                  </a:lnTo>
                  <a:lnTo>
                    <a:pt x="8646" y="11724"/>
                  </a:lnTo>
                  <a:lnTo>
                    <a:pt x="8866" y="11455"/>
                  </a:lnTo>
                  <a:lnTo>
                    <a:pt x="9061" y="11162"/>
                  </a:lnTo>
                  <a:lnTo>
                    <a:pt x="9183" y="10869"/>
                  </a:lnTo>
                  <a:lnTo>
                    <a:pt x="9305" y="10551"/>
                  </a:lnTo>
                  <a:lnTo>
                    <a:pt x="9379" y="10234"/>
                  </a:lnTo>
                  <a:lnTo>
                    <a:pt x="9427" y="9916"/>
                  </a:lnTo>
                  <a:lnTo>
                    <a:pt x="9452" y="9623"/>
                  </a:lnTo>
                  <a:lnTo>
                    <a:pt x="9452" y="9330"/>
                  </a:lnTo>
                  <a:lnTo>
                    <a:pt x="9452" y="9013"/>
                  </a:lnTo>
                  <a:lnTo>
                    <a:pt x="9427" y="8695"/>
                  </a:lnTo>
                  <a:lnTo>
                    <a:pt x="9379" y="8378"/>
                  </a:lnTo>
                  <a:lnTo>
                    <a:pt x="9305" y="8060"/>
                  </a:lnTo>
                  <a:lnTo>
                    <a:pt x="9256" y="7767"/>
                  </a:lnTo>
                  <a:lnTo>
                    <a:pt x="9159" y="7474"/>
                  </a:lnTo>
                  <a:lnTo>
                    <a:pt x="9061" y="7230"/>
                  </a:lnTo>
                  <a:lnTo>
                    <a:pt x="8963" y="6986"/>
                  </a:lnTo>
                  <a:lnTo>
                    <a:pt x="11870" y="4104"/>
                  </a:lnTo>
                  <a:lnTo>
                    <a:pt x="776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58" name="Shape 385"/>
          <p:cNvGrpSpPr/>
          <p:nvPr/>
        </p:nvGrpSpPr>
        <p:grpSpPr>
          <a:xfrm>
            <a:off x="5535373" y="4182826"/>
            <a:ext cx="153713" cy="212660"/>
            <a:chOff x="2594325" y="1627175"/>
            <a:chExt cx="440850" cy="440850"/>
          </a:xfrm>
          <a:solidFill>
            <a:srgbClr val="C00000"/>
          </a:solidFill>
        </p:grpSpPr>
        <p:sp>
          <p:nvSpPr>
            <p:cNvPr id="59" name="Shape 386"/>
            <p:cNvSpPr/>
            <p:nvPr/>
          </p:nvSpPr>
          <p:spPr>
            <a:xfrm>
              <a:off x="2594325" y="1890950"/>
              <a:ext cx="177075" cy="177075"/>
            </a:xfrm>
            <a:custGeom>
              <a:avLst/>
              <a:gdLst/>
              <a:ahLst/>
              <a:cxnLst/>
              <a:rect l="0" t="0" r="0" b="0"/>
              <a:pathLst>
                <a:path w="7083" h="7083" extrusionOk="0">
                  <a:moveTo>
                    <a:pt x="5544" y="0"/>
                  </a:moveTo>
                  <a:lnTo>
                    <a:pt x="538" y="5984"/>
                  </a:lnTo>
                  <a:lnTo>
                    <a:pt x="0" y="7083"/>
                  </a:lnTo>
                  <a:lnTo>
                    <a:pt x="1099" y="6546"/>
                  </a:lnTo>
                  <a:lnTo>
                    <a:pt x="7083" y="1539"/>
                  </a:lnTo>
                  <a:lnTo>
                    <a:pt x="554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0" name="Shape 387"/>
            <p:cNvSpPr/>
            <p:nvPr/>
          </p:nvSpPr>
          <p:spPr>
            <a:xfrm>
              <a:off x="2858700" y="1627175"/>
              <a:ext cx="176475" cy="176475"/>
            </a:xfrm>
            <a:custGeom>
              <a:avLst/>
              <a:gdLst/>
              <a:ahLst/>
              <a:cxnLst/>
              <a:rect l="0" t="0" r="0" b="0"/>
              <a:pathLst>
                <a:path w="7059" h="7059" extrusionOk="0">
                  <a:moveTo>
                    <a:pt x="904" y="1"/>
                  </a:moveTo>
                  <a:lnTo>
                    <a:pt x="782" y="25"/>
                  </a:lnTo>
                  <a:lnTo>
                    <a:pt x="684" y="98"/>
                  </a:lnTo>
                  <a:lnTo>
                    <a:pt x="611" y="147"/>
                  </a:lnTo>
                  <a:lnTo>
                    <a:pt x="489" y="294"/>
                  </a:lnTo>
                  <a:lnTo>
                    <a:pt x="367" y="440"/>
                  </a:lnTo>
                  <a:lnTo>
                    <a:pt x="294" y="587"/>
                  </a:lnTo>
                  <a:lnTo>
                    <a:pt x="196" y="733"/>
                  </a:lnTo>
                  <a:lnTo>
                    <a:pt x="74" y="1051"/>
                  </a:lnTo>
                  <a:lnTo>
                    <a:pt x="0" y="1393"/>
                  </a:lnTo>
                  <a:lnTo>
                    <a:pt x="0" y="1735"/>
                  </a:lnTo>
                  <a:lnTo>
                    <a:pt x="25" y="2052"/>
                  </a:lnTo>
                  <a:lnTo>
                    <a:pt x="123" y="2394"/>
                  </a:lnTo>
                  <a:lnTo>
                    <a:pt x="269" y="2711"/>
                  </a:lnTo>
                  <a:lnTo>
                    <a:pt x="4348" y="6790"/>
                  </a:lnTo>
                  <a:lnTo>
                    <a:pt x="4665" y="6937"/>
                  </a:lnTo>
                  <a:lnTo>
                    <a:pt x="5007" y="7034"/>
                  </a:lnTo>
                  <a:lnTo>
                    <a:pt x="5325" y="7059"/>
                  </a:lnTo>
                  <a:lnTo>
                    <a:pt x="5667" y="7059"/>
                  </a:lnTo>
                  <a:lnTo>
                    <a:pt x="6008" y="6986"/>
                  </a:lnTo>
                  <a:lnTo>
                    <a:pt x="6326" y="6863"/>
                  </a:lnTo>
                  <a:lnTo>
                    <a:pt x="6473" y="6766"/>
                  </a:lnTo>
                  <a:lnTo>
                    <a:pt x="6619" y="6692"/>
                  </a:lnTo>
                  <a:lnTo>
                    <a:pt x="6766" y="6570"/>
                  </a:lnTo>
                  <a:lnTo>
                    <a:pt x="6912" y="6448"/>
                  </a:lnTo>
                  <a:lnTo>
                    <a:pt x="6961" y="6375"/>
                  </a:lnTo>
                  <a:lnTo>
                    <a:pt x="7034" y="6277"/>
                  </a:lnTo>
                  <a:lnTo>
                    <a:pt x="7059" y="6155"/>
                  </a:lnTo>
                  <a:lnTo>
                    <a:pt x="7059" y="6057"/>
                  </a:lnTo>
                  <a:lnTo>
                    <a:pt x="7059" y="5960"/>
                  </a:lnTo>
                  <a:lnTo>
                    <a:pt x="7034" y="5862"/>
                  </a:lnTo>
                  <a:lnTo>
                    <a:pt x="6961" y="5764"/>
                  </a:lnTo>
                  <a:lnTo>
                    <a:pt x="6912" y="5667"/>
                  </a:lnTo>
                  <a:lnTo>
                    <a:pt x="1393" y="147"/>
                  </a:lnTo>
                  <a:lnTo>
                    <a:pt x="1295" y="98"/>
                  </a:lnTo>
                  <a:lnTo>
                    <a:pt x="1197" y="25"/>
                  </a:lnTo>
                  <a:lnTo>
                    <a:pt x="1099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1" name="Shape 388"/>
            <p:cNvSpPr/>
            <p:nvPr/>
          </p:nvSpPr>
          <p:spPr>
            <a:xfrm>
              <a:off x="2663325" y="1702275"/>
              <a:ext cx="296750" cy="296775"/>
            </a:xfrm>
            <a:custGeom>
              <a:avLst/>
              <a:gdLst/>
              <a:ahLst/>
              <a:cxnLst/>
              <a:rect l="0" t="0" r="0" b="0"/>
              <a:pathLst>
                <a:path w="11870" h="11871" extrusionOk="0">
                  <a:moveTo>
                    <a:pt x="7718" y="1295"/>
                  </a:moveTo>
                  <a:lnTo>
                    <a:pt x="7815" y="1319"/>
                  </a:lnTo>
                  <a:lnTo>
                    <a:pt x="7889" y="1368"/>
                  </a:lnTo>
                  <a:lnTo>
                    <a:pt x="7938" y="1442"/>
                  </a:lnTo>
                  <a:lnTo>
                    <a:pt x="7938" y="1515"/>
                  </a:lnTo>
                  <a:lnTo>
                    <a:pt x="7938" y="1588"/>
                  </a:lnTo>
                  <a:lnTo>
                    <a:pt x="7889" y="1661"/>
                  </a:lnTo>
                  <a:lnTo>
                    <a:pt x="5862" y="3664"/>
                  </a:lnTo>
                  <a:lnTo>
                    <a:pt x="5788" y="3713"/>
                  </a:lnTo>
                  <a:lnTo>
                    <a:pt x="5715" y="3737"/>
                  </a:lnTo>
                  <a:lnTo>
                    <a:pt x="5642" y="3713"/>
                  </a:lnTo>
                  <a:lnTo>
                    <a:pt x="5569" y="3664"/>
                  </a:lnTo>
                  <a:lnTo>
                    <a:pt x="5520" y="3591"/>
                  </a:lnTo>
                  <a:lnTo>
                    <a:pt x="5495" y="3517"/>
                  </a:lnTo>
                  <a:lnTo>
                    <a:pt x="5520" y="3444"/>
                  </a:lnTo>
                  <a:lnTo>
                    <a:pt x="5569" y="3371"/>
                  </a:lnTo>
                  <a:lnTo>
                    <a:pt x="7571" y="1368"/>
                  </a:lnTo>
                  <a:lnTo>
                    <a:pt x="7644" y="1319"/>
                  </a:lnTo>
                  <a:lnTo>
                    <a:pt x="7718" y="1295"/>
                  </a:lnTo>
                  <a:close/>
                  <a:moveTo>
                    <a:pt x="7767" y="1"/>
                  </a:moveTo>
                  <a:lnTo>
                    <a:pt x="4885" y="2907"/>
                  </a:lnTo>
                  <a:lnTo>
                    <a:pt x="4640" y="2809"/>
                  </a:lnTo>
                  <a:lnTo>
                    <a:pt x="4396" y="2712"/>
                  </a:lnTo>
                  <a:lnTo>
                    <a:pt x="4103" y="2614"/>
                  </a:lnTo>
                  <a:lnTo>
                    <a:pt x="3810" y="2565"/>
                  </a:lnTo>
                  <a:lnTo>
                    <a:pt x="3493" y="2492"/>
                  </a:lnTo>
                  <a:lnTo>
                    <a:pt x="3175" y="2443"/>
                  </a:lnTo>
                  <a:lnTo>
                    <a:pt x="2858" y="2418"/>
                  </a:lnTo>
                  <a:lnTo>
                    <a:pt x="2247" y="2418"/>
                  </a:lnTo>
                  <a:lnTo>
                    <a:pt x="1954" y="2443"/>
                  </a:lnTo>
                  <a:lnTo>
                    <a:pt x="1636" y="2492"/>
                  </a:lnTo>
                  <a:lnTo>
                    <a:pt x="1319" y="2565"/>
                  </a:lnTo>
                  <a:lnTo>
                    <a:pt x="1001" y="2687"/>
                  </a:lnTo>
                  <a:lnTo>
                    <a:pt x="708" y="2809"/>
                  </a:lnTo>
                  <a:lnTo>
                    <a:pt x="415" y="3005"/>
                  </a:lnTo>
                  <a:lnTo>
                    <a:pt x="147" y="3224"/>
                  </a:lnTo>
                  <a:lnTo>
                    <a:pt x="73" y="3298"/>
                  </a:lnTo>
                  <a:lnTo>
                    <a:pt x="24" y="3395"/>
                  </a:lnTo>
                  <a:lnTo>
                    <a:pt x="0" y="3493"/>
                  </a:lnTo>
                  <a:lnTo>
                    <a:pt x="0" y="3615"/>
                  </a:lnTo>
                  <a:lnTo>
                    <a:pt x="0" y="3713"/>
                  </a:lnTo>
                  <a:lnTo>
                    <a:pt x="24" y="3811"/>
                  </a:lnTo>
                  <a:lnTo>
                    <a:pt x="73" y="3908"/>
                  </a:lnTo>
                  <a:lnTo>
                    <a:pt x="147" y="4006"/>
                  </a:lnTo>
                  <a:lnTo>
                    <a:pt x="7864" y="11724"/>
                  </a:lnTo>
                  <a:lnTo>
                    <a:pt x="7962" y="11797"/>
                  </a:lnTo>
                  <a:lnTo>
                    <a:pt x="8060" y="11846"/>
                  </a:lnTo>
                  <a:lnTo>
                    <a:pt x="8157" y="11870"/>
                  </a:lnTo>
                  <a:lnTo>
                    <a:pt x="8377" y="11870"/>
                  </a:lnTo>
                  <a:lnTo>
                    <a:pt x="8475" y="11846"/>
                  </a:lnTo>
                  <a:lnTo>
                    <a:pt x="8573" y="11797"/>
                  </a:lnTo>
                  <a:lnTo>
                    <a:pt x="8646" y="11724"/>
                  </a:lnTo>
                  <a:lnTo>
                    <a:pt x="8866" y="11455"/>
                  </a:lnTo>
                  <a:lnTo>
                    <a:pt x="9061" y="11162"/>
                  </a:lnTo>
                  <a:lnTo>
                    <a:pt x="9183" y="10869"/>
                  </a:lnTo>
                  <a:lnTo>
                    <a:pt x="9305" y="10551"/>
                  </a:lnTo>
                  <a:lnTo>
                    <a:pt x="9379" y="10234"/>
                  </a:lnTo>
                  <a:lnTo>
                    <a:pt x="9427" y="9916"/>
                  </a:lnTo>
                  <a:lnTo>
                    <a:pt x="9452" y="9623"/>
                  </a:lnTo>
                  <a:lnTo>
                    <a:pt x="9452" y="9330"/>
                  </a:lnTo>
                  <a:lnTo>
                    <a:pt x="9452" y="9013"/>
                  </a:lnTo>
                  <a:lnTo>
                    <a:pt x="9427" y="8695"/>
                  </a:lnTo>
                  <a:lnTo>
                    <a:pt x="9379" y="8378"/>
                  </a:lnTo>
                  <a:lnTo>
                    <a:pt x="9305" y="8060"/>
                  </a:lnTo>
                  <a:lnTo>
                    <a:pt x="9256" y="7767"/>
                  </a:lnTo>
                  <a:lnTo>
                    <a:pt x="9159" y="7474"/>
                  </a:lnTo>
                  <a:lnTo>
                    <a:pt x="9061" y="7230"/>
                  </a:lnTo>
                  <a:lnTo>
                    <a:pt x="8963" y="6986"/>
                  </a:lnTo>
                  <a:lnTo>
                    <a:pt x="11870" y="4104"/>
                  </a:lnTo>
                  <a:lnTo>
                    <a:pt x="776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62" name="Shape 385"/>
          <p:cNvGrpSpPr/>
          <p:nvPr/>
        </p:nvGrpSpPr>
        <p:grpSpPr>
          <a:xfrm>
            <a:off x="7796603" y="2679996"/>
            <a:ext cx="153713" cy="212660"/>
            <a:chOff x="2594325" y="1627175"/>
            <a:chExt cx="440850" cy="440850"/>
          </a:xfrm>
          <a:solidFill>
            <a:srgbClr val="C00000"/>
          </a:solidFill>
        </p:grpSpPr>
        <p:sp>
          <p:nvSpPr>
            <p:cNvPr id="63" name="Shape 386"/>
            <p:cNvSpPr/>
            <p:nvPr/>
          </p:nvSpPr>
          <p:spPr>
            <a:xfrm>
              <a:off x="2594325" y="1890950"/>
              <a:ext cx="177075" cy="177075"/>
            </a:xfrm>
            <a:custGeom>
              <a:avLst/>
              <a:gdLst/>
              <a:ahLst/>
              <a:cxnLst/>
              <a:rect l="0" t="0" r="0" b="0"/>
              <a:pathLst>
                <a:path w="7083" h="7083" extrusionOk="0">
                  <a:moveTo>
                    <a:pt x="5544" y="0"/>
                  </a:moveTo>
                  <a:lnTo>
                    <a:pt x="538" y="5984"/>
                  </a:lnTo>
                  <a:lnTo>
                    <a:pt x="0" y="7083"/>
                  </a:lnTo>
                  <a:lnTo>
                    <a:pt x="1099" y="6546"/>
                  </a:lnTo>
                  <a:lnTo>
                    <a:pt x="7083" y="1539"/>
                  </a:lnTo>
                  <a:lnTo>
                    <a:pt x="554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4" name="Shape 387"/>
            <p:cNvSpPr/>
            <p:nvPr/>
          </p:nvSpPr>
          <p:spPr>
            <a:xfrm>
              <a:off x="2858700" y="1627175"/>
              <a:ext cx="176475" cy="176475"/>
            </a:xfrm>
            <a:custGeom>
              <a:avLst/>
              <a:gdLst/>
              <a:ahLst/>
              <a:cxnLst/>
              <a:rect l="0" t="0" r="0" b="0"/>
              <a:pathLst>
                <a:path w="7059" h="7059" extrusionOk="0">
                  <a:moveTo>
                    <a:pt x="904" y="1"/>
                  </a:moveTo>
                  <a:lnTo>
                    <a:pt x="782" y="25"/>
                  </a:lnTo>
                  <a:lnTo>
                    <a:pt x="684" y="98"/>
                  </a:lnTo>
                  <a:lnTo>
                    <a:pt x="611" y="147"/>
                  </a:lnTo>
                  <a:lnTo>
                    <a:pt x="489" y="294"/>
                  </a:lnTo>
                  <a:lnTo>
                    <a:pt x="367" y="440"/>
                  </a:lnTo>
                  <a:lnTo>
                    <a:pt x="294" y="587"/>
                  </a:lnTo>
                  <a:lnTo>
                    <a:pt x="196" y="733"/>
                  </a:lnTo>
                  <a:lnTo>
                    <a:pt x="74" y="1051"/>
                  </a:lnTo>
                  <a:lnTo>
                    <a:pt x="0" y="1393"/>
                  </a:lnTo>
                  <a:lnTo>
                    <a:pt x="0" y="1735"/>
                  </a:lnTo>
                  <a:lnTo>
                    <a:pt x="25" y="2052"/>
                  </a:lnTo>
                  <a:lnTo>
                    <a:pt x="123" y="2394"/>
                  </a:lnTo>
                  <a:lnTo>
                    <a:pt x="269" y="2711"/>
                  </a:lnTo>
                  <a:lnTo>
                    <a:pt x="4348" y="6790"/>
                  </a:lnTo>
                  <a:lnTo>
                    <a:pt x="4665" y="6937"/>
                  </a:lnTo>
                  <a:lnTo>
                    <a:pt x="5007" y="7034"/>
                  </a:lnTo>
                  <a:lnTo>
                    <a:pt x="5325" y="7059"/>
                  </a:lnTo>
                  <a:lnTo>
                    <a:pt x="5667" y="7059"/>
                  </a:lnTo>
                  <a:lnTo>
                    <a:pt x="6008" y="6986"/>
                  </a:lnTo>
                  <a:lnTo>
                    <a:pt x="6326" y="6863"/>
                  </a:lnTo>
                  <a:lnTo>
                    <a:pt x="6473" y="6766"/>
                  </a:lnTo>
                  <a:lnTo>
                    <a:pt x="6619" y="6692"/>
                  </a:lnTo>
                  <a:lnTo>
                    <a:pt x="6766" y="6570"/>
                  </a:lnTo>
                  <a:lnTo>
                    <a:pt x="6912" y="6448"/>
                  </a:lnTo>
                  <a:lnTo>
                    <a:pt x="6961" y="6375"/>
                  </a:lnTo>
                  <a:lnTo>
                    <a:pt x="7034" y="6277"/>
                  </a:lnTo>
                  <a:lnTo>
                    <a:pt x="7059" y="6155"/>
                  </a:lnTo>
                  <a:lnTo>
                    <a:pt x="7059" y="6057"/>
                  </a:lnTo>
                  <a:lnTo>
                    <a:pt x="7059" y="5960"/>
                  </a:lnTo>
                  <a:lnTo>
                    <a:pt x="7034" y="5862"/>
                  </a:lnTo>
                  <a:lnTo>
                    <a:pt x="6961" y="5764"/>
                  </a:lnTo>
                  <a:lnTo>
                    <a:pt x="6912" y="5667"/>
                  </a:lnTo>
                  <a:lnTo>
                    <a:pt x="1393" y="147"/>
                  </a:lnTo>
                  <a:lnTo>
                    <a:pt x="1295" y="98"/>
                  </a:lnTo>
                  <a:lnTo>
                    <a:pt x="1197" y="25"/>
                  </a:lnTo>
                  <a:lnTo>
                    <a:pt x="1099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5" name="Shape 388"/>
            <p:cNvSpPr/>
            <p:nvPr/>
          </p:nvSpPr>
          <p:spPr>
            <a:xfrm>
              <a:off x="2663325" y="1702275"/>
              <a:ext cx="296750" cy="296775"/>
            </a:xfrm>
            <a:custGeom>
              <a:avLst/>
              <a:gdLst/>
              <a:ahLst/>
              <a:cxnLst/>
              <a:rect l="0" t="0" r="0" b="0"/>
              <a:pathLst>
                <a:path w="11870" h="11871" extrusionOk="0">
                  <a:moveTo>
                    <a:pt x="7718" y="1295"/>
                  </a:moveTo>
                  <a:lnTo>
                    <a:pt x="7815" y="1319"/>
                  </a:lnTo>
                  <a:lnTo>
                    <a:pt x="7889" y="1368"/>
                  </a:lnTo>
                  <a:lnTo>
                    <a:pt x="7938" y="1442"/>
                  </a:lnTo>
                  <a:lnTo>
                    <a:pt x="7938" y="1515"/>
                  </a:lnTo>
                  <a:lnTo>
                    <a:pt x="7938" y="1588"/>
                  </a:lnTo>
                  <a:lnTo>
                    <a:pt x="7889" y="1661"/>
                  </a:lnTo>
                  <a:lnTo>
                    <a:pt x="5862" y="3664"/>
                  </a:lnTo>
                  <a:lnTo>
                    <a:pt x="5788" y="3713"/>
                  </a:lnTo>
                  <a:lnTo>
                    <a:pt x="5715" y="3737"/>
                  </a:lnTo>
                  <a:lnTo>
                    <a:pt x="5642" y="3713"/>
                  </a:lnTo>
                  <a:lnTo>
                    <a:pt x="5569" y="3664"/>
                  </a:lnTo>
                  <a:lnTo>
                    <a:pt x="5520" y="3591"/>
                  </a:lnTo>
                  <a:lnTo>
                    <a:pt x="5495" y="3517"/>
                  </a:lnTo>
                  <a:lnTo>
                    <a:pt x="5520" y="3444"/>
                  </a:lnTo>
                  <a:lnTo>
                    <a:pt x="5569" y="3371"/>
                  </a:lnTo>
                  <a:lnTo>
                    <a:pt x="7571" y="1368"/>
                  </a:lnTo>
                  <a:lnTo>
                    <a:pt x="7644" y="1319"/>
                  </a:lnTo>
                  <a:lnTo>
                    <a:pt x="7718" y="1295"/>
                  </a:lnTo>
                  <a:close/>
                  <a:moveTo>
                    <a:pt x="7767" y="1"/>
                  </a:moveTo>
                  <a:lnTo>
                    <a:pt x="4885" y="2907"/>
                  </a:lnTo>
                  <a:lnTo>
                    <a:pt x="4640" y="2809"/>
                  </a:lnTo>
                  <a:lnTo>
                    <a:pt x="4396" y="2712"/>
                  </a:lnTo>
                  <a:lnTo>
                    <a:pt x="4103" y="2614"/>
                  </a:lnTo>
                  <a:lnTo>
                    <a:pt x="3810" y="2565"/>
                  </a:lnTo>
                  <a:lnTo>
                    <a:pt x="3493" y="2492"/>
                  </a:lnTo>
                  <a:lnTo>
                    <a:pt x="3175" y="2443"/>
                  </a:lnTo>
                  <a:lnTo>
                    <a:pt x="2858" y="2418"/>
                  </a:lnTo>
                  <a:lnTo>
                    <a:pt x="2247" y="2418"/>
                  </a:lnTo>
                  <a:lnTo>
                    <a:pt x="1954" y="2443"/>
                  </a:lnTo>
                  <a:lnTo>
                    <a:pt x="1636" y="2492"/>
                  </a:lnTo>
                  <a:lnTo>
                    <a:pt x="1319" y="2565"/>
                  </a:lnTo>
                  <a:lnTo>
                    <a:pt x="1001" y="2687"/>
                  </a:lnTo>
                  <a:lnTo>
                    <a:pt x="708" y="2809"/>
                  </a:lnTo>
                  <a:lnTo>
                    <a:pt x="415" y="3005"/>
                  </a:lnTo>
                  <a:lnTo>
                    <a:pt x="147" y="3224"/>
                  </a:lnTo>
                  <a:lnTo>
                    <a:pt x="73" y="3298"/>
                  </a:lnTo>
                  <a:lnTo>
                    <a:pt x="24" y="3395"/>
                  </a:lnTo>
                  <a:lnTo>
                    <a:pt x="0" y="3493"/>
                  </a:lnTo>
                  <a:lnTo>
                    <a:pt x="0" y="3615"/>
                  </a:lnTo>
                  <a:lnTo>
                    <a:pt x="0" y="3713"/>
                  </a:lnTo>
                  <a:lnTo>
                    <a:pt x="24" y="3811"/>
                  </a:lnTo>
                  <a:lnTo>
                    <a:pt x="73" y="3908"/>
                  </a:lnTo>
                  <a:lnTo>
                    <a:pt x="147" y="4006"/>
                  </a:lnTo>
                  <a:lnTo>
                    <a:pt x="7864" y="11724"/>
                  </a:lnTo>
                  <a:lnTo>
                    <a:pt x="7962" y="11797"/>
                  </a:lnTo>
                  <a:lnTo>
                    <a:pt x="8060" y="11846"/>
                  </a:lnTo>
                  <a:lnTo>
                    <a:pt x="8157" y="11870"/>
                  </a:lnTo>
                  <a:lnTo>
                    <a:pt x="8377" y="11870"/>
                  </a:lnTo>
                  <a:lnTo>
                    <a:pt x="8475" y="11846"/>
                  </a:lnTo>
                  <a:lnTo>
                    <a:pt x="8573" y="11797"/>
                  </a:lnTo>
                  <a:lnTo>
                    <a:pt x="8646" y="11724"/>
                  </a:lnTo>
                  <a:lnTo>
                    <a:pt x="8866" y="11455"/>
                  </a:lnTo>
                  <a:lnTo>
                    <a:pt x="9061" y="11162"/>
                  </a:lnTo>
                  <a:lnTo>
                    <a:pt x="9183" y="10869"/>
                  </a:lnTo>
                  <a:lnTo>
                    <a:pt x="9305" y="10551"/>
                  </a:lnTo>
                  <a:lnTo>
                    <a:pt x="9379" y="10234"/>
                  </a:lnTo>
                  <a:lnTo>
                    <a:pt x="9427" y="9916"/>
                  </a:lnTo>
                  <a:lnTo>
                    <a:pt x="9452" y="9623"/>
                  </a:lnTo>
                  <a:lnTo>
                    <a:pt x="9452" y="9330"/>
                  </a:lnTo>
                  <a:lnTo>
                    <a:pt x="9452" y="9013"/>
                  </a:lnTo>
                  <a:lnTo>
                    <a:pt x="9427" y="8695"/>
                  </a:lnTo>
                  <a:lnTo>
                    <a:pt x="9379" y="8378"/>
                  </a:lnTo>
                  <a:lnTo>
                    <a:pt x="9305" y="8060"/>
                  </a:lnTo>
                  <a:lnTo>
                    <a:pt x="9256" y="7767"/>
                  </a:lnTo>
                  <a:lnTo>
                    <a:pt x="9159" y="7474"/>
                  </a:lnTo>
                  <a:lnTo>
                    <a:pt x="9061" y="7230"/>
                  </a:lnTo>
                  <a:lnTo>
                    <a:pt x="8963" y="6986"/>
                  </a:lnTo>
                  <a:lnTo>
                    <a:pt x="11870" y="4104"/>
                  </a:lnTo>
                  <a:lnTo>
                    <a:pt x="776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70" name="Shape 385"/>
          <p:cNvGrpSpPr/>
          <p:nvPr/>
        </p:nvGrpSpPr>
        <p:grpSpPr>
          <a:xfrm>
            <a:off x="7796603" y="3433065"/>
            <a:ext cx="153713" cy="212660"/>
            <a:chOff x="2594325" y="1627175"/>
            <a:chExt cx="440850" cy="440850"/>
          </a:xfrm>
          <a:solidFill>
            <a:srgbClr val="C00000"/>
          </a:solidFill>
        </p:grpSpPr>
        <p:sp>
          <p:nvSpPr>
            <p:cNvPr id="71" name="Shape 386"/>
            <p:cNvSpPr/>
            <p:nvPr/>
          </p:nvSpPr>
          <p:spPr>
            <a:xfrm>
              <a:off x="2594325" y="1890950"/>
              <a:ext cx="177075" cy="177075"/>
            </a:xfrm>
            <a:custGeom>
              <a:avLst/>
              <a:gdLst/>
              <a:ahLst/>
              <a:cxnLst/>
              <a:rect l="0" t="0" r="0" b="0"/>
              <a:pathLst>
                <a:path w="7083" h="7083" extrusionOk="0">
                  <a:moveTo>
                    <a:pt x="5544" y="0"/>
                  </a:moveTo>
                  <a:lnTo>
                    <a:pt x="538" y="5984"/>
                  </a:lnTo>
                  <a:lnTo>
                    <a:pt x="0" y="7083"/>
                  </a:lnTo>
                  <a:lnTo>
                    <a:pt x="1099" y="6546"/>
                  </a:lnTo>
                  <a:lnTo>
                    <a:pt x="7083" y="1539"/>
                  </a:lnTo>
                  <a:lnTo>
                    <a:pt x="554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2" name="Shape 387"/>
            <p:cNvSpPr/>
            <p:nvPr/>
          </p:nvSpPr>
          <p:spPr>
            <a:xfrm>
              <a:off x="2858700" y="1627175"/>
              <a:ext cx="176475" cy="176475"/>
            </a:xfrm>
            <a:custGeom>
              <a:avLst/>
              <a:gdLst/>
              <a:ahLst/>
              <a:cxnLst/>
              <a:rect l="0" t="0" r="0" b="0"/>
              <a:pathLst>
                <a:path w="7059" h="7059" extrusionOk="0">
                  <a:moveTo>
                    <a:pt x="904" y="1"/>
                  </a:moveTo>
                  <a:lnTo>
                    <a:pt x="782" y="25"/>
                  </a:lnTo>
                  <a:lnTo>
                    <a:pt x="684" y="98"/>
                  </a:lnTo>
                  <a:lnTo>
                    <a:pt x="611" y="147"/>
                  </a:lnTo>
                  <a:lnTo>
                    <a:pt x="489" y="294"/>
                  </a:lnTo>
                  <a:lnTo>
                    <a:pt x="367" y="440"/>
                  </a:lnTo>
                  <a:lnTo>
                    <a:pt x="294" y="587"/>
                  </a:lnTo>
                  <a:lnTo>
                    <a:pt x="196" y="733"/>
                  </a:lnTo>
                  <a:lnTo>
                    <a:pt x="74" y="1051"/>
                  </a:lnTo>
                  <a:lnTo>
                    <a:pt x="0" y="1393"/>
                  </a:lnTo>
                  <a:lnTo>
                    <a:pt x="0" y="1735"/>
                  </a:lnTo>
                  <a:lnTo>
                    <a:pt x="25" y="2052"/>
                  </a:lnTo>
                  <a:lnTo>
                    <a:pt x="123" y="2394"/>
                  </a:lnTo>
                  <a:lnTo>
                    <a:pt x="269" y="2711"/>
                  </a:lnTo>
                  <a:lnTo>
                    <a:pt x="4348" y="6790"/>
                  </a:lnTo>
                  <a:lnTo>
                    <a:pt x="4665" y="6937"/>
                  </a:lnTo>
                  <a:lnTo>
                    <a:pt x="5007" y="7034"/>
                  </a:lnTo>
                  <a:lnTo>
                    <a:pt x="5325" y="7059"/>
                  </a:lnTo>
                  <a:lnTo>
                    <a:pt x="5667" y="7059"/>
                  </a:lnTo>
                  <a:lnTo>
                    <a:pt x="6008" y="6986"/>
                  </a:lnTo>
                  <a:lnTo>
                    <a:pt x="6326" y="6863"/>
                  </a:lnTo>
                  <a:lnTo>
                    <a:pt x="6473" y="6766"/>
                  </a:lnTo>
                  <a:lnTo>
                    <a:pt x="6619" y="6692"/>
                  </a:lnTo>
                  <a:lnTo>
                    <a:pt x="6766" y="6570"/>
                  </a:lnTo>
                  <a:lnTo>
                    <a:pt x="6912" y="6448"/>
                  </a:lnTo>
                  <a:lnTo>
                    <a:pt x="6961" y="6375"/>
                  </a:lnTo>
                  <a:lnTo>
                    <a:pt x="7034" y="6277"/>
                  </a:lnTo>
                  <a:lnTo>
                    <a:pt x="7059" y="6155"/>
                  </a:lnTo>
                  <a:lnTo>
                    <a:pt x="7059" y="6057"/>
                  </a:lnTo>
                  <a:lnTo>
                    <a:pt x="7059" y="5960"/>
                  </a:lnTo>
                  <a:lnTo>
                    <a:pt x="7034" y="5862"/>
                  </a:lnTo>
                  <a:lnTo>
                    <a:pt x="6961" y="5764"/>
                  </a:lnTo>
                  <a:lnTo>
                    <a:pt x="6912" y="5667"/>
                  </a:lnTo>
                  <a:lnTo>
                    <a:pt x="1393" y="147"/>
                  </a:lnTo>
                  <a:lnTo>
                    <a:pt x="1295" y="98"/>
                  </a:lnTo>
                  <a:lnTo>
                    <a:pt x="1197" y="25"/>
                  </a:lnTo>
                  <a:lnTo>
                    <a:pt x="1099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3" name="Shape 388"/>
            <p:cNvSpPr/>
            <p:nvPr/>
          </p:nvSpPr>
          <p:spPr>
            <a:xfrm>
              <a:off x="2663325" y="1702275"/>
              <a:ext cx="296750" cy="296775"/>
            </a:xfrm>
            <a:custGeom>
              <a:avLst/>
              <a:gdLst/>
              <a:ahLst/>
              <a:cxnLst/>
              <a:rect l="0" t="0" r="0" b="0"/>
              <a:pathLst>
                <a:path w="11870" h="11871" extrusionOk="0">
                  <a:moveTo>
                    <a:pt x="7718" y="1295"/>
                  </a:moveTo>
                  <a:lnTo>
                    <a:pt x="7815" y="1319"/>
                  </a:lnTo>
                  <a:lnTo>
                    <a:pt x="7889" y="1368"/>
                  </a:lnTo>
                  <a:lnTo>
                    <a:pt x="7938" y="1442"/>
                  </a:lnTo>
                  <a:lnTo>
                    <a:pt x="7938" y="1515"/>
                  </a:lnTo>
                  <a:lnTo>
                    <a:pt x="7938" y="1588"/>
                  </a:lnTo>
                  <a:lnTo>
                    <a:pt x="7889" y="1661"/>
                  </a:lnTo>
                  <a:lnTo>
                    <a:pt x="5862" y="3664"/>
                  </a:lnTo>
                  <a:lnTo>
                    <a:pt x="5788" y="3713"/>
                  </a:lnTo>
                  <a:lnTo>
                    <a:pt x="5715" y="3737"/>
                  </a:lnTo>
                  <a:lnTo>
                    <a:pt x="5642" y="3713"/>
                  </a:lnTo>
                  <a:lnTo>
                    <a:pt x="5569" y="3664"/>
                  </a:lnTo>
                  <a:lnTo>
                    <a:pt x="5520" y="3591"/>
                  </a:lnTo>
                  <a:lnTo>
                    <a:pt x="5495" y="3517"/>
                  </a:lnTo>
                  <a:lnTo>
                    <a:pt x="5520" y="3444"/>
                  </a:lnTo>
                  <a:lnTo>
                    <a:pt x="5569" y="3371"/>
                  </a:lnTo>
                  <a:lnTo>
                    <a:pt x="7571" y="1368"/>
                  </a:lnTo>
                  <a:lnTo>
                    <a:pt x="7644" y="1319"/>
                  </a:lnTo>
                  <a:lnTo>
                    <a:pt x="7718" y="1295"/>
                  </a:lnTo>
                  <a:close/>
                  <a:moveTo>
                    <a:pt x="7767" y="1"/>
                  </a:moveTo>
                  <a:lnTo>
                    <a:pt x="4885" y="2907"/>
                  </a:lnTo>
                  <a:lnTo>
                    <a:pt x="4640" y="2809"/>
                  </a:lnTo>
                  <a:lnTo>
                    <a:pt x="4396" y="2712"/>
                  </a:lnTo>
                  <a:lnTo>
                    <a:pt x="4103" y="2614"/>
                  </a:lnTo>
                  <a:lnTo>
                    <a:pt x="3810" y="2565"/>
                  </a:lnTo>
                  <a:lnTo>
                    <a:pt x="3493" y="2492"/>
                  </a:lnTo>
                  <a:lnTo>
                    <a:pt x="3175" y="2443"/>
                  </a:lnTo>
                  <a:lnTo>
                    <a:pt x="2858" y="2418"/>
                  </a:lnTo>
                  <a:lnTo>
                    <a:pt x="2247" y="2418"/>
                  </a:lnTo>
                  <a:lnTo>
                    <a:pt x="1954" y="2443"/>
                  </a:lnTo>
                  <a:lnTo>
                    <a:pt x="1636" y="2492"/>
                  </a:lnTo>
                  <a:lnTo>
                    <a:pt x="1319" y="2565"/>
                  </a:lnTo>
                  <a:lnTo>
                    <a:pt x="1001" y="2687"/>
                  </a:lnTo>
                  <a:lnTo>
                    <a:pt x="708" y="2809"/>
                  </a:lnTo>
                  <a:lnTo>
                    <a:pt x="415" y="3005"/>
                  </a:lnTo>
                  <a:lnTo>
                    <a:pt x="147" y="3224"/>
                  </a:lnTo>
                  <a:lnTo>
                    <a:pt x="73" y="3298"/>
                  </a:lnTo>
                  <a:lnTo>
                    <a:pt x="24" y="3395"/>
                  </a:lnTo>
                  <a:lnTo>
                    <a:pt x="0" y="3493"/>
                  </a:lnTo>
                  <a:lnTo>
                    <a:pt x="0" y="3615"/>
                  </a:lnTo>
                  <a:lnTo>
                    <a:pt x="0" y="3713"/>
                  </a:lnTo>
                  <a:lnTo>
                    <a:pt x="24" y="3811"/>
                  </a:lnTo>
                  <a:lnTo>
                    <a:pt x="73" y="3908"/>
                  </a:lnTo>
                  <a:lnTo>
                    <a:pt x="147" y="4006"/>
                  </a:lnTo>
                  <a:lnTo>
                    <a:pt x="7864" y="11724"/>
                  </a:lnTo>
                  <a:lnTo>
                    <a:pt x="7962" y="11797"/>
                  </a:lnTo>
                  <a:lnTo>
                    <a:pt x="8060" y="11846"/>
                  </a:lnTo>
                  <a:lnTo>
                    <a:pt x="8157" y="11870"/>
                  </a:lnTo>
                  <a:lnTo>
                    <a:pt x="8377" y="11870"/>
                  </a:lnTo>
                  <a:lnTo>
                    <a:pt x="8475" y="11846"/>
                  </a:lnTo>
                  <a:lnTo>
                    <a:pt x="8573" y="11797"/>
                  </a:lnTo>
                  <a:lnTo>
                    <a:pt x="8646" y="11724"/>
                  </a:lnTo>
                  <a:lnTo>
                    <a:pt x="8866" y="11455"/>
                  </a:lnTo>
                  <a:lnTo>
                    <a:pt x="9061" y="11162"/>
                  </a:lnTo>
                  <a:lnTo>
                    <a:pt x="9183" y="10869"/>
                  </a:lnTo>
                  <a:lnTo>
                    <a:pt x="9305" y="10551"/>
                  </a:lnTo>
                  <a:lnTo>
                    <a:pt x="9379" y="10234"/>
                  </a:lnTo>
                  <a:lnTo>
                    <a:pt x="9427" y="9916"/>
                  </a:lnTo>
                  <a:lnTo>
                    <a:pt x="9452" y="9623"/>
                  </a:lnTo>
                  <a:lnTo>
                    <a:pt x="9452" y="9330"/>
                  </a:lnTo>
                  <a:lnTo>
                    <a:pt x="9452" y="9013"/>
                  </a:lnTo>
                  <a:lnTo>
                    <a:pt x="9427" y="8695"/>
                  </a:lnTo>
                  <a:lnTo>
                    <a:pt x="9379" y="8378"/>
                  </a:lnTo>
                  <a:lnTo>
                    <a:pt x="9305" y="8060"/>
                  </a:lnTo>
                  <a:lnTo>
                    <a:pt x="9256" y="7767"/>
                  </a:lnTo>
                  <a:lnTo>
                    <a:pt x="9159" y="7474"/>
                  </a:lnTo>
                  <a:lnTo>
                    <a:pt x="9061" y="7230"/>
                  </a:lnTo>
                  <a:lnTo>
                    <a:pt x="8963" y="6986"/>
                  </a:lnTo>
                  <a:lnTo>
                    <a:pt x="11870" y="4104"/>
                  </a:lnTo>
                  <a:lnTo>
                    <a:pt x="776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pic>
        <p:nvPicPr>
          <p:cNvPr id="3074" name="Picture 2" descr="F:\banki_razvitiya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7834" y="4586103"/>
            <a:ext cx="3152742" cy="2099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4" name="Shape 385"/>
          <p:cNvGrpSpPr/>
          <p:nvPr/>
        </p:nvGrpSpPr>
        <p:grpSpPr>
          <a:xfrm>
            <a:off x="7805525" y="3052989"/>
            <a:ext cx="153713" cy="212660"/>
            <a:chOff x="2594325" y="1627175"/>
            <a:chExt cx="440850" cy="440850"/>
          </a:xfrm>
          <a:solidFill>
            <a:srgbClr val="C00000"/>
          </a:solidFill>
        </p:grpSpPr>
        <p:sp>
          <p:nvSpPr>
            <p:cNvPr id="75" name="Shape 386"/>
            <p:cNvSpPr/>
            <p:nvPr/>
          </p:nvSpPr>
          <p:spPr>
            <a:xfrm>
              <a:off x="2594325" y="1890950"/>
              <a:ext cx="177075" cy="177075"/>
            </a:xfrm>
            <a:custGeom>
              <a:avLst/>
              <a:gdLst/>
              <a:ahLst/>
              <a:cxnLst/>
              <a:rect l="0" t="0" r="0" b="0"/>
              <a:pathLst>
                <a:path w="7083" h="7083" extrusionOk="0">
                  <a:moveTo>
                    <a:pt x="5544" y="0"/>
                  </a:moveTo>
                  <a:lnTo>
                    <a:pt x="538" y="5984"/>
                  </a:lnTo>
                  <a:lnTo>
                    <a:pt x="0" y="7083"/>
                  </a:lnTo>
                  <a:lnTo>
                    <a:pt x="1099" y="6546"/>
                  </a:lnTo>
                  <a:lnTo>
                    <a:pt x="7083" y="1539"/>
                  </a:lnTo>
                  <a:lnTo>
                    <a:pt x="554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6" name="Shape 387"/>
            <p:cNvSpPr/>
            <p:nvPr/>
          </p:nvSpPr>
          <p:spPr>
            <a:xfrm>
              <a:off x="2858700" y="1627175"/>
              <a:ext cx="176475" cy="176475"/>
            </a:xfrm>
            <a:custGeom>
              <a:avLst/>
              <a:gdLst/>
              <a:ahLst/>
              <a:cxnLst/>
              <a:rect l="0" t="0" r="0" b="0"/>
              <a:pathLst>
                <a:path w="7059" h="7059" extrusionOk="0">
                  <a:moveTo>
                    <a:pt x="904" y="1"/>
                  </a:moveTo>
                  <a:lnTo>
                    <a:pt x="782" y="25"/>
                  </a:lnTo>
                  <a:lnTo>
                    <a:pt x="684" y="98"/>
                  </a:lnTo>
                  <a:lnTo>
                    <a:pt x="611" y="147"/>
                  </a:lnTo>
                  <a:lnTo>
                    <a:pt x="489" y="294"/>
                  </a:lnTo>
                  <a:lnTo>
                    <a:pt x="367" y="440"/>
                  </a:lnTo>
                  <a:lnTo>
                    <a:pt x="294" y="587"/>
                  </a:lnTo>
                  <a:lnTo>
                    <a:pt x="196" y="733"/>
                  </a:lnTo>
                  <a:lnTo>
                    <a:pt x="74" y="1051"/>
                  </a:lnTo>
                  <a:lnTo>
                    <a:pt x="0" y="1393"/>
                  </a:lnTo>
                  <a:lnTo>
                    <a:pt x="0" y="1735"/>
                  </a:lnTo>
                  <a:lnTo>
                    <a:pt x="25" y="2052"/>
                  </a:lnTo>
                  <a:lnTo>
                    <a:pt x="123" y="2394"/>
                  </a:lnTo>
                  <a:lnTo>
                    <a:pt x="269" y="2711"/>
                  </a:lnTo>
                  <a:lnTo>
                    <a:pt x="4348" y="6790"/>
                  </a:lnTo>
                  <a:lnTo>
                    <a:pt x="4665" y="6937"/>
                  </a:lnTo>
                  <a:lnTo>
                    <a:pt x="5007" y="7034"/>
                  </a:lnTo>
                  <a:lnTo>
                    <a:pt x="5325" y="7059"/>
                  </a:lnTo>
                  <a:lnTo>
                    <a:pt x="5667" y="7059"/>
                  </a:lnTo>
                  <a:lnTo>
                    <a:pt x="6008" y="6986"/>
                  </a:lnTo>
                  <a:lnTo>
                    <a:pt x="6326" y="6863"/>
                  </a:lnTo>
                  <a:lnTo>
                    <a:pt x="6473" y="6766"/>
                  </a:lnTo>
                  <a:lnTo>
                    <a:pt x="6619" y="6692"/>
                  </a:lnTo>
                  <a:lnTo>
                    <a:pt x="6766" y="6570"/>
                  </a:lnTo>
                  <a:lnTo>
                    <a:pt x="6912" y="6448"/>
                  </a:lnTo>
                  <a:lnTo>
                    <a:pt x="6961" y="6375"/>
                  </a:lnTo>
                  <a:lnTo>
                    <a:pt x="7034" y="6277"/>
                  </a:lnTo>
                  <a:lnTo>
                    <a:pt x="7059" y="6155"/>
                  </a:lnTo>
                  <a:lnTo>
                    <a:pt x="7059" y="6057"/>
                  </a:lnTo>
                  <a:lnTo>
                    <a:pt x="7059" y="5960"/>
                  </a:lnTo>
                  <a:lnTo>
                    <a:pt x="7034" y="5862"/>
                  </a:lnTo>
                  <a:lnTo>
                    <a:pt x="6961" y="5764"/>
                  </a:lnTo>
                  <a:lnTo>
                    <a:pt x="6912" y="5667"/>
                  </a:lnTo>
                  <a:lnTo>
                    <a:pt x="1393" y="147"/>
                  </a:lnTo>
                  <a:lnTo>
                    <a:pt x="1295" y="98"/>
                  </a:lnTo>
                  <a:lnTo>
                    <a:pt x="1197" y="25"/>
                  </a:lnTo>
                  <a:lnTo>
                    <a:pt x="1099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7" name="Shape 388"/>
            <p:cNvSpPr/>
            <p:nvPr/>
          </p:nvSpPr>
          <p:spPr>
            <a:xfrm>
              <a:off x="2663325" y="1702275"/>
              <a:ext cx="296750" cy="296775"/>
            </a:xfrm>
            <a:custGeom>
              <a:avLst/>
              <a:gdLst/>
              <a:ahLst/>
              <a:cxnLst/>
              <a:rect l="0" t="0" r="0" b="0"/>
              <a:pathLst>
                <a:path w="11870" h="11871" extrusionOk="0">
                  <a:moveTo>
                    <a:pt x="7718" y="1295"/>
                  </a:moveTo>
                  <a:lnTo>
                    <a:pt x="7815" y="1319"/>
                  </a:lnTo>
                  <a:lnTo>
                    <a:pt x="7889" y="1368"/>
                  </a:lnTo>
                  <a:lnTo>
                    <a:pt x="7938" y="1442"/>
                  </a:lnTo>
                  <a:lnTo>
                    <a:pt x="7938" y="1515"/>
                  </a:lnTo>
                  <a:lnTo>
                    <a:pt x="7938" y="1588"/>
                  </a:lnTo>
                  <a:lnTo>
                    <a:pt x="7889" y="1661"/>
                  </a:lnTo>
                  <a:lnTo>
                    <a:pt x="5862" y="3664"/>
                  </a:lnTo>
                  <a:lnTo>
                    <a:pt x="5788" y="3713"/>
                  </a:lnTo>
                  <a:lnTo>
                    <a:pt x="5715" y="3737"/>
                  </a:lnTo>
                  <a:lnTo>
                    <a:pt x="5642" y="3713"/>
                  </a:lnTo>
                  <a:lnTo>
                    <a:pt x="5569" y="3664"/>
                  </a:lnTo>
                  <a:lnTo>
                    <a:pt x="5520" y="3591"/>
                  </a:lnTo>
                  <a:lnTo>
                    <a:pt x="5495" y="3517"/>
                  </a:lnTo>
                  <a:lnTo>
                    <a:pt x="5520" y="3444"/>
                  </a:lnTo>
                  <a:lnTo>
                    <a:pt x="5569" y="3371"/>
                  </a:lnTo>
                  <a:lnTo>
                    <a:pt x="7571" y="1368"/>
                  </a:lnTo>
                  <a:lnTo>
                    <a:pt x="7644" y="1319"/>
                  </a:lnTo>
                  <a:lnTo>
                    <a:pt x="7718" y="1295"/>
                  </a:lnTo>
                  <a:close/>
                  <a:moveTo>
                    <a:pt x="7767" y="1"/>
                  </a:moveTo>
                  <a:lnTo>
                    <a:pt x="4885" y="2907"/>
                  </a:lnTo>
                  <a:lnTo>
                    <a:pt x="4640" y="2809"/>
                  </a:lnTo>
                  <a:lnTo>
                    <a:pt x="4396" y="2712"/>
                  </a:lnTo>
                  <a:lnTo>
                    <a:pt x="4103" y="2614"/>
                  </a:lnTo>
                  <a:lnTo>
                    <a:pt x="3810" y="2565"/>
                  </a:lnTo>
                  <a:lnTo>
                    <a:pt x="3493" y="2492"/>
                  </a:lnTo>
                  <a:lnTo>
                    <a:pt x="3175" y="2443"/>
                  </a:lnTo>
                  <a:lnTo>
                    <a:pt x="2858" y="2418"/>
                  </a:lnTo>
                  <a:lnTo>
                    <a:pt x="2247" y="2418"/>
                  </a:lnTo>
                  <a:lnTo>
                    <a:pt x="1954" y="2443"/>
                  </a:lnTo>
                  <a:lnTo>
                    <a:pt x="1636" y="2492"/>
                  </a:lnTo>
                  <a:lnTo>
                    <a:pt x="1319" y="2565"/>
                  </a:lnTo>
                  <a:lnTo>
                    <a:pt x="1001" y="2687"/>
                  </a:lnTo>
                  <a:lnTo>
                    <a:pt x="708" y="2809"/>
                  </a:lnTo>
                  <a:lnTo>
                    <a:pt x="415" y="3005"/>
                  </a:lnTo>
                  <a:lnTo>
                    <a:pt x="147" y="3224"/>
                  </a:lnTo>
                  <a:lnTo>
                    <a:pt x="73" y="3298"/>
                  </a:lnTo>
                  <a:lnTo>
                    <a:pt x="24" y="3395"/>
                  </a:lnTo>
                  <a:lnTo>
                    <a:pt x="0" y="3493"/>
                  </a:lnTo>
                  <a:lnTo>
                    <a:pt x="0" y="3615"/>
                  </a:lnTo>
                  <a:lnTo>
                    <a:pt x="0" y="3713"/>
                  </a:lnTo>
                  <a:lnTo>
                    <a:pt x="24" y="3811"/>
                  </a:lnTo>
                  <a:lnTo>
                    <a:pt x="73" y="3908"/>
                  </a:lnTo>
                  <a:lnTo>
                    <a:pt x="147" y="4006"/>
                  </a:lnTo>
                  <a:lnTo>
                    <a:pt x="7864" y="11724"/>
                  </a:lnTo>
                  <a:lnTo>
                    <a:pt x="7962" y="11797"/>
                  </a:lnTo>
                  <a:lnTo>
                    <a:pt x="8060" y="11846"/>
                  </a:lnTo>
                  <a:lnTo>
                    <a:pt x="8157" y="11870"/>
                  </a:lnTo>
                  <a:lnTo>
                    <a:pt x="8377" y="11870"/>
                  </a:lnTo>
                  <a:lnTo>
                    <a:pt x="8475" y="11846"/>
                  </a:lnTo>
                  <a:lnTo>
                    <a:pt x="8573" y="11797"/>
                  </a:lnTo>
                  <a:lnTo>
                    <a:pt x="8646" y="11724"/>
                  </a:lnTo>
                  <a:lnTo>
                    <a:pt x="8866" y="11455"/>
                  </a:lnTo>
                  <a:lnTo>
                    <a:pt x="9061" y="11162"/>
                  </a:lnTo>
                  <a:lnTo>
                    <a:pt x="9183" y="10869"/>
                  </a:lnTo>
                  <a:lnTo>
                    <a:pt x="9305" y="10551"/>
                  </a:lnTo>
                  <a:lnTo>
                    <a:pt x="9379" y="10234"/>
                  </a:lnTo>
                  <a:lnTo>
                    <a:pt x="9427" y="9916"/>
                  </a:lnTo>
                  <a:lnTo>
                    <a:pt x="9452" y="9623"/>
                  </a:lnTo>
                  <a:lnTo>
                    <a:pt x="9452" y="9330"/>
                  </a:lnTo>
                  <a:lnTo>
                    <a:pt x="9452" y="9013"/>
                  </a:lnTo>
                  <a:lnTo>
                    <a:pt x="9427" y="8695"/>
                  </a:lnTo>
                  <a:lnTo>
                    <a:pt x="9379" y="8378"/>
                  </a:lnTo>
                  <a:lnTo>
                    <a:pt x="9305" y="8060"/>
                  </a:lnTo>
                  <a:lnTo>
                    <a:pt x="9256" y="7767"/>
                  </a:lnTo>
                  <a:lnTo>
                    <a:pt x="9159" y="7474"/>
                  </a:lnTo>
                  <a:lnTo>
                    <a:pt x="9061" y="7230"/>
                  </a:lnTo>
                  <a:lnTo>
                    <a:pt x="8963" y="6986"/>
                  </a:lnTo>
                  <a:lnTo>
                    <a:pt x="11870" y="4104"/>
                  </a:lnTo>
                  <a:lnTo>
                    <a:pt x="776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8090948" y="6363549"/>
            <a:ext cx="2389942" cy="365125"/>
          </a:xfrm>
        </p:spPr>
        <p:txBody>
          <a:bodyPr vert="horz" lIns="91440" tIns="45720" rIns="91440" bIns="45720" rtlCol="0" anchor="ctr"/>
          <a:lstStyle/>
          <a:p>
            <a:fld id="{B71FCD68-0AFD-4048-852E-53B764BC6EED}" type="slidenum">
              <a:rPr lang="ru-RU" sz="1400" b="1">
                <a:latin typeface="Cambria" panose="02040503050406030204" pitchFamily="18" charset="0"/>
              </a:rPr>
              <a:pPr/>
              <a:t>2</a:t>
            </a:fld>
            <a:endParaRPr lang="ru-RU" sz="1400" b="1">
              <a:latin typeface="Cambria" panose="02040503050406030204" pitchFamily="18" charset="0"/>
            </a:endParaRPr>
          </a:p>
        </p:txBody>
      </p:sp>
      <p:grpSp>
        <p:nvGrpSpPr>
          <p:cNvPr id="66" name="Shape 385"/>
          <p:cNvGrpSpPr/>
          <p:nvPr/>
        </p:nvGrpSpPr>
        <p:grpSpPr>
          <a:xfrm>
            <a:off x="1008944" y="3423540"/>
            <a:ext cx="153713" cy="212660"/>
            <a:chOff x="2594325" y="1627175"/>
            <a:chExt cx="440850" cy="440850"/>
          </a:xfrm>
          <a:solidFill>
            <a:srgbClr val="7030A0"/>
          </a:solidFill>
        </p:grpSpPr>
        <p:sp>
          <p:nvSpPr>
            <p:cNvPr id="67" name="Shape 386"/>
            <p:cNvSpPr/>
            <p:nvPr/>
          </p:nvSpPr>
          <p:spPr>
            <a:xfrm>
              <a:off x="2594325" y="1890950"/>
              <a:ext cx="177075" cy="177075"/>
            </a:xfrm>
            <a:custGeom>
              <a:avLst/>
              <a:gdLst/>
              <a:ahLst/>
              <a:cxnLst/>
              <a:rect l="0" t="0" r="0" b="0"/>
              <a:pathLst>
                <a:path w="7083" h="7083" extrusionOk="0">
                  <a:moveTo>
                    <a:pt x="5544" y="0"/>
                  </a:moveTo>
                  <a:lnTo>
                    <a:pt x="538" y="5984"/>
                  </a:lnTo>
                  <a:lnTo>
                    <a:pt x="0" y="7083"/>
                  </a:lnTo>
                  <a:lnTo>
                    <a:pt x="1099" y="6546"/>
                  </a:lnTo>
                  <a:lnTo>
                    <a:pt x="7083" y="1539"/>
                  </a:lnTo>
                  <a:lnTo>
                    <a:pt x="554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8" name="Shape 387"/>
            <p:cNvSpPr/>
            <p:nvPr/>
          </p:nvSpPr>
          <p:spPr>
            <a:xfrm>
              <a:off x="2858700" y="1627175"/>
              <a:ext cx="176475" cy="176475"/>
            </a:xfrm>
            <a:custGeom>
              <a:avLst/>
              <a:gdLst/>
              <a:ahLst/>
              <a:cxnLst/>
              <a:rect l="0" t="0" r="0" b="0"/>
              <a:pathLst>
                <a:path w="7059" h="7059" extrusionOk="0">
                  <a:moveTo>
                    <a:pt x="904" y="1"/>
                  </a:moveTo>
                  <a:lnTo>
                    <a:pt x="782" y="25"/>
                  </a:lnTo>
                  <a:lnTo>
                    <a:pt x="684" y="98"/>
                  </a:lnTo>
                  <a:lnTo>
                    <a:pt x="611" y="147"/>
                  </a:lnTo>
                  <a:lnTo>
                    <a:pt x="489" y="294"/>
                  </a:lnTo>
                  <a:lnTo>
                    <a:pt x="367" y="440"/>
                  </a:lnTo>
                  <a:lnTo>
                    <a:pt x="294" y="587"/>
                  </a:lnTo>
                  <a:lnTo>
                    <a:pt x="196" y="733"/>
                  </a:lnTo>
                  <a:lnTo>
                    <a:pt x="74" y="1051"/>
                  </a:lnTo>
                  <a:lnTo>
                    <a:pt x="0" y="1393"/>
                  </a:lnTo>
                  <a:lnTo>
                    <a:pt x="0" y="1735"/>
                  </a:lnTo>
                  <a:lnTo>
                    <a:pt x="25" y="2052"/>
                  </a:lnTo>
                  <a:lnTo>
                    <a:pt x="123" y="2394"/>
                  </a:lnTo>
                  <a:lnTo>
                    <a:pt x="269" y="2711"/>
                  </a:lnTo>
                  <a:lnTo>
                    <a:pt x="4348" y="6790"/>
                  </a:lnTo>
                  <a:lnTo>
                    <a:pt x="4665" y="6937"/>
                  </a:lnTo>
                  <a:lnTo>
                    <a:pt x="5007" y="7034"/>
                  </a:lnTo>
                  <a:lnTo>
                    <a:pt x="5325" y="7059"/>
                  </a:lnTo>
                  <a:lnTo>
                    <a:pt x="5667" y="7059"/>
                  </a:lnTo>
                  <a:lnTo>
                    <a:pt x="6008" y="6986"/>
                  </a:lnTo>
                  <a:lnTo>
                    <a:pt x="6326" y="6863"/>
                  </a:lnTo>
                  <a:lnTo>
                    <a:pt x="6473" y="6766"/>
                  </a:lnTo>
                  <a:lnTo>
                    <a:pt x="6619" y="6692"/>
                  </a:lnTo>
                  <a:lnTo>
                    <a:pt x="6766" y="6570"/>
                  </a:lnTo>
                  <a:lnTo>
                    <a:pt x="6912" y="6448"/>
                  </a:lnTo>
                  <a:lnTo>
                    <a:pt x="6961" y="6375"/>
                  </a:lnTo>
                  <a:lnTo>
                    <a:pt x="7034" y="6277"/>
                  </a:lnTo>
                  <a:lnTo>
                    <a:pt x="7059" y="6155"/>
                  </a:lnTo>
                  <a:lnTo>
                    <a:pt x="7059" y="6057"/>
                  </a:lnTo>
                  <a:lnTo>
                    <a:pt x="7059" y="5960"/>
                  </a:lnTo>
                  <a:lnTo>
                    <a:pt x="7034" y="5862"/>
                  </a:lnTo>
                  <a:lnTo>
                    <a:pt x="6961" y="5764"/>
                  </a:lnTo>
                  <a:lnTo>
                    <a:pt x="6912" y="5667"/>
                  </a:lnTo>
                  <a:lnTo>
                    <a:pt x="1393" y="147"/>
                  </a:lnTo>
                  <a:lnTo>
                    <a:pt x="1295" y="98"/>
                  </a:lnTo>
                  <a:lnTo>
                    <a:pt x="1197" y="25"/>
                  </a:lnTo>
                  <a:lnTo>
                    <a:pt x="1099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9" name="Shape 388"/>
            <p:cNvSpPr/>
            <p:nvPr/>
          </p:nvSpPr>
          <p:spPr>
            <a:xfrm>
              <a:off x="2663325" y="1702275"/>
              <a:ext cx="296750" cy="296775"/>
            </a:xfrm>
            <a:custGeom>
              <a:avLst/>
              <a:gdLst/>
              <a:ahLst/>
              <a:cxnLst/>
              <a:rect l="0" t="0" r="0" b="0"/>
              <a:pathLst>
                <a:path w="11870" h="11871" extrusionOk="0">
                  <a:moveTo>
                    <a:pt x="7718" y="1295"/>
                  </a:moveTo>
                  <a:lnTo>
                    <a:pt x="7815" y="1319"/>
                  </a:lnTo>
                  <a:lnTo>
                    <a:pt x="7889" y="1368"/>
                  </a:lnTo>
                  <a:lnTo>
                    <a:pt x="7938" y="1442"/>
                  </a:lnTo>
                  <a:lnTo>
                    <a:pt x="7938" y="1515"/>
                  </a:lnTo>
                  <a:lnTo>
                    <a:pt x="7938" y="1588"/>
                  </a:lnTo>
                  <a:lnTo>
                    <a:pt x="7889" y="1661"/>
                  </a:lnTo>
                  <a:lnTo>
                    <a:pt x="5862" y="3664"/>
                  </a:lnTo>
                  <a:lnTo>
                    <a:pt x="5788" y="3713"/>
                  </a:lnTo>
                  <a:lnTo>
                    <a:pt x="5715" y="3737"/>
                  </a:lnTo>
                  <a:lnTo>
                    <a:pt x="5642" y="3713"/>
                  </a:lnTo>
                  <a:lnTo>
                    <a:pt x="5569" y="3664"/>
                  </a:lnTo>
                  <a:lnTo>
                    <a:pt x="5520" y="3591"/>
                  </a:lnTo>
                  <a:lnTo>
                    <a:pt x="5495" y="3517"/>
                  </a:lnTo>
                  <a:lnTo>
                    <a:pt x="5520" y="3444"/>
                  </a:lnTo>
                  <a:lnTo>
                    <a:pt x="5569" y="3371"/>
                  </a:lnTo>
                  <a:lnTo>
                    <a:pt x="7571" y="1368"/>
                  </a:lnTo>
                  <a:lnTo>
                    <a:pt x="7644" y="1319"/>
                  </a:lnTo>
                  <a:lnTo>
                    <a:pt x="7718" y="1295"/>
                  </a:lnTo>
                  <a:close/>
                  <a:moveTo>
                    <a:pt x="7767" y="1"/>
                  </a:moveTo>
                  <a:lnTo>
                    <a:pt x="4885" y="2907"/>
                  </a:lnTo>
                  <a:lnTo>
                    <a:pt x="4640" y="2809"/>
                  </a:lnTo>
                  <a:lnTo>
                    <a:pt x="4396" y="2712"/>
                  </a:lnTo>
                  <a:lnTo>
                    <a:pt x="4103" y="2614"/>
                  </a:lnTo>
                  <a:lnTo>
                    <a:pt x="3810" y="2565"/>
                  </a:lnTo>
                  <a:lnTo>
                    <a:pt x="3493" y="2492"/>
                  </a:lnTo>
                  <a:lnTo>
                    <a:pt x="3175" y="2443"/>
                  </a:lnTo>
                  <a:lnTo>
                    <a:pt x="2858" y="2418"/>
                  </a:lnTo>
                  <a:lnTo>
                    <a:pt x="2247" y="2418"/>
                  </a:lnTo>
                  <a:lnTo>
                    <a:pt x="1954" y="2443"/>
                  </a:lnTo>
                  <a:lnTo>
                    <a:pt x="1636" y="2492"/>
                  </a:lnTo>
                  <a:lnTo>
                    <a:pt x="1319" y="2565"/>
                  </a:lnTo>
                  <a:lnTo>
                    <a:pt x="1001" y="2687"/>
                  </a:lnTo>
                  <a:lnTo>
                    <a:pt x="708" y="2809"/>
                  </a:lnTo>
                  <a:lnTo>
                    <a:pt x="415" y="3005"/>
                  </a:lnTo>
                  <a:lnTo>
                    <a:pt x="147" y="3224"/>
                  </a:lnTo>
                  <a:lnTo>
                    <a:pt x="73" y="3298"/>
                  </a:lnTo>
                  <a:lnTo>
                    <a:pt x="24" y="3395"/>
                  </a:lnTo>
                  <a:lnTo>
                    <a:pt x="0" y="3493"/>
                  </a:lnTo>
                  <a:lnTo>
                    <a:pt x="0" y="3615"/>
                  </a:lnTo>
                  <a:lnTo>
                    <a:pt x="0" y="3713"/>
                  </a:lnTo>
                  <a:lnTo>
                    <a:pt x="24" y="3811"/>
                  </a:lnTo>
                  <a:lnTo>
                    <a:pt x="73" y="3908"/>
                  </a:lnTo>
                  <a:lnTo>
                    <a:pt x="147" y="4006"/>
                  </a:lnTo>
                  <a:lnTo>
                    <a:pt x="7864" y="11724"/>
                  </a:lnTo>
                  <a:lnTo>
                    <a:pt x="7962" y="11797"/>
                  </a:lnTo>
                  <a:lnTo>
                    <a:pt x="8060" y="11846"/>
                  </a:lnTo>
                  <a:lnTo>
                    <a:pt x="8157" y="11870"/>
                  </a:lnTo>
                  <a:lnTo>
                    <a:pt x="8377" y="11870"/>
                  </a:lnTo>
                  <a:lnTo>
                    <a:pt x="8475" y="11846"/>
                  </a:lnTo>
                  <a:lnTo>
                    <a:pt x="8573" y="11797"/>
                  </a:lnTo>
                  <a:lnTo>
                    <a:pt x="8646" y="11724"/>
                  </a:lnTo>
                  <a:lnTo>
                    <a:pt x="8866" y="11455"/>
                  </a:lnTo>
                  <a:lnTo>
                    <a:pt x="9061" y="11162"/>
                  </a:lnTo>
                  <a:lnTo>
                    <a:pt x="9183" y="10869"/>
                  </a:lnTo>
                  <a:lnTo>
                    <a:pt x="9305" y="10551"/>
                  </a:lnTo>
                  <a:lnTo>
                    <a:pt x="9379" y="10234"/>
                  </a:lnTo>
                  <a:lnTo>
                    <a:pt x="9427" y="9916"/>
                  </a:lnTo>
                  <a:lnTo>
                    <a:pt x="9452" y="9623"/>
                  </a:lnTo>
                  <a:lnTo>
                    <a:pt x="9452" y="9330"/>
                  </a:lnTo>
                  <a:lnTo>
                    <a:pt x="9452" y="9013"/>
                  </a:lnTo>
                  <a:lnTo>
                    <a:pt x="9427" y="8695"/>
                  </a:lnTo>
                  <a:lnTo>
                    <a:pt x="9379" y="8378"/>
                  </a:lnTo>
                  <a:lnTo>
                    <a:pt x="9305" y="8060"/>
                  </a:lnTo>
                  <a:lnTo>
                    <a:pt x="9256" y="7767"/>
                  </a:lnTo>
                  <a:lnTo>
                    <a:pt x="9159" y="7474"/>
                  </a:lnTo>
                  <a:lnTo>
                    <a:pt x="9061" y="7230"/>
                  </a:lnTo>
                  <a:lnTo>
                    <a:pt x="8963" y="6986"/>
                  </a:lnTo>
                  <a:lnTo>
                    <a:pt x="11870" y="4104"/>
                  </a:lnTo>
                  <a:lnTo>
                    <a:pt x="776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78" name="Shape 385"/>
          <p:cNvGrpSpPr/>
          <p:nvPr/>
        </p:nvGrpSpPr>
        <p:grpSpPr>
          <a:xfrm>
            <a:off x="1017405" y="3794463"/>
            <a:ext cx="153713" cy="212660"/>
            <a:chOff x="2594325" y="1627175"/>
            <a:chExt cx="440850" cy="440850"/>
          </a:xfrm>
          <a:solidFill>
            <a:srgbClr val="7030A0"/>
          </a:solidFill>
        </p:grpSpPr>
        <p:sp>
          <p:nvSpPr>
            <p:cNvPr id="79" name="Shape 386"/>
            <p:cNvSpPr/>
            <p:nvPr/>
          </p:nvSpPr>
          <p:spPr>
            <a:xfrm>
              <a:off x="2594325" y="1890950"/>
              <a:ext cx="177075" cy="177075"/>
            </a:xfrm>
            <a:custGeom>
              <a:avLst/>
              <a:gdLst/>
              <a:ahLst/>
              <a:cxnLst/>
              <a:rect l="0" t="0" r="0" b="0"/>
              <a:pathLst>
                <a:path w="7083" h="7083" extrusionOk="0">
                  <a:moveTo>
                    <a:pt x="5544" y="0"/>
                  </a:moveTo>
                  <a:lnTo>
                    <a:pt x="538" y="5984"/>
                  </a:lnTo>
                  <a:lnTo>
                    <a:pt x="0" y="7083"/>
                  </a:lnTo>
                  <a:lnTo>
                    <a:pt x="1099" y="6546"/>
                  </a:lnTo>
                  <a:lnTo>
                    <a:pt x="7083" y="1539"/>
                  </a:lnTo>
                  <a:lnTo>
                    <a:pt x="554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0" name="Shape 387"/>
            <p:cNvSpPr/>
            <p:nvPr/>
          </p:nvSpPr>
          <p:spPr>
            <a:xfrm>
              <a:off x="2858700" y="1627175"/>
              <a:ext cx="176475" cy="176475"/>
            </a:xfrm>
            <a:custGeom>
              <a:avLst/>
              <a:gdLst/>
              <a:ahLst/>
              <a:cxnLst/>
              <a:rect l="0" t="0" r="0" b="0"/>
              <a:pathLst>
                <a:path w="7059" h="7059" extrusionOk="0">
                  <a:moveTo>
                    <a:pt x="904" y="1"/>
                  </a:moveTo>
                  <a:lnTo>
                    <a:pt x="782" y="25"/>
                  </a:lnTo>
                  <a:lnTo>
                    <a:pt x="684" y="98"/>
                  </a:lnTo>
                  <a:lnTo>
                    <a:pt x="611" y="147"/>
                  </a:lnTo>
                  <a:lnTo>
                    <a:pt x="489" y="294"/>
                  </a:lnTo>
                  <a:lnTo>
                    <a:pt x="367" y="440"/>
                  </a:lnTo>
                  <a:lnTo>
                    <a:pt x="294" y="587"/>
                  </a:lnTo>
                  <a:lnTo>
                    <a:pt x="196" y="733"/>
                  </a:lnTo>
                  <a:lnTo>
                    <a:pt x="74" y="1051"/>
                  </a:lnTo>
                  <a:lnTo>
                    <a:pt x="0" y="1393"/>
                  </a:lnTo>
                  <a:lnTo>
                    <a:pt x="0" y="1735"/>
                  </a:lnTo>
                  <a:lnTo>
                    <a:pt x="25" y="2052"/>
                  </a:lnTo>
                  <a:lnTo>
                    <a:pt x="123" y="2394"/>
                  </a:lnTo>
                  <a:lnTo>
                    <a:pt x="269" y="2711"/>
                  </a:lnTo>
                  <a:lnTo>
                    <a:pt x="4348" y="6790"/>
                  </a:lnTo>
                  <a:lnTo>
                    <a:pt x="4665" y="6937"/>
                  </a:lnTo>
                  <a:lnTo>
                    <a:pt x="5007" y="7034"/>
                  </a:lnTo>
                  <a:lnTo>
                    <a:pt x="5325" y="7059"/>
                  </a:lnTo>
                  <a:lnTo>
                    <a:pt x="5667" y="7059"/>
                  </a:lnTo>
                  <a:lnTo>
                    <a:pt x="6008" y="6986"/>
                  </a:lnTo>
                  <a:lnTo>
                    <a:pt x="6326" y="6863"/>
                  </a:lnTo>
                  <a:lnTo>
                    <a:pt x="6473" y="6766"/>
                  </a:lnTo>
                  <a:lnTo>
                    <a:pt x="6619" y="6692"/>
                  </a:lnTo>
                  <a:lnTo>
                    <a:pt x="6766" y="6570"/>
                  </a:lnTo>
                  <a:lnTo>
                    <a:pt x="6912" y="6448"/>
                  </a:lnTo>
                  <a:lnTo>
                    <a:pt x="6961" y="6375"/>
                  </a:lnTo>
                  <a:lnTo>
                    <a:pt x="7034" y="6277"/>
                  </a:lnTo>
                  <a:lnTo>
                    <a:pt x="7059" y="6155"/>
                  </a:lnTo>
                  <a:lnTo>
                    <a:pt x="7059" y="6057"/>
                  </a:lnTo>
                  <a:lnTo>
                    <a:pt x="7059" y="5960"/>
                  </a:lnTo>
                  <a:lnTo>
                    <a:pt x="7034" y="5862"/>
                  </a:lnTo>
                  <a:lnTo>
                    <a:pt x="6961" y="5764"/>
                  </a:lnTo>
                  <a:lnTo>
                    <a:pt x="6912" y="5667"/>
                  </a:lnTo>
                  <a:lnTo>
                    <a:pt x="1393" y="147"/>
                  </a:lnTo>
                  <a:lnTo>
                    <a:pt x="1295" y="98"/>
                  </a:lnTo>
                  <a:lnTo>
                    <a:pt x="1197" y="25"/>
                  </a:lnTo>
                  <a:lnTo>
                    <a:pt x="1099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1" name="Shape 388"/>
            <p:cNvSpPr/>
            <p:nvPr/>
          </p:nvSpPr>
          <p:spPr>
            <a:xfrm>
              <a:off x="2663325" y="1702275"/>
              <a:ext cx="296750" cy="296775"/>
            </a:xfrm>
            <a:custGeom>
              <a:avLst/>
              <a:gdLst/>
              <a:ahLst/>
              <a:cxnLst/>
              <a:rect l="0" t="0" r="0" b="0"/>
              <a:pathLst>
                <a:path w="11870" h="11871" extrusionOk="0">
                  <a:moveTo>
                    <a:pt x="7718" y="1295"/>
                  </a:moveTo>
                  <a:lnTo>
                    <a:pt x="7815" y="1319"/>
                  </a:lnTo>
                  <a:lnTo>
                    <a:pt x="7889" y="1368"/>
                  </a:lnTo>
                  <a:lnTo>
                    <a:pt x="7938" y="1442"/>
                  </a:lnTo>
                  <a:lnTo>
                    <a:pt x="7938" y="1515"/>
                  </a:lnTo>
                  <a:lnTo>
                    <a:pt x="7938" y="1588"/>
                  </a:lnTo>
                  <a:lnTo>
                    <a:pt x="7889" y="1661"/>
                  </a:lnTo>
                  <a:lnTo>
                    <a:pt x="5862" y="3664"/>
                  </a:lnTo>
                  <a:lnTo>
                    <a:pt x="5788" y="3713"/>
                  </a:lnTo>
                  <a:lnTo>
                    <a:pt x="5715" y="3737"/>
                  </a:lnTo>
                  <a:lnTo>
                    <a:pt x="5642" y="3713"/>
                  </a:lnTo>
                  <a:lnTo>
                    <a:pt x="5569" y="3664"/>
                  </a:lnTo>
                  <a:lnTo>
                    <a:pt x="5520" y="3591"/>
                  </a:lnTo>
                  <a:lnTo>
                    <a:pt x="5495" y="3517"/>
                  </a:lnTo>
                  <a:lnTo>
                    <a:pt x="5520" y="3444"/>
                  </a:lnTo>
                  <a:lnTo>
                    <a:pt x="5569" y="3371"/>
                  </a:lnTo>
                  <a:lnTo>
                    <a:pt x="7571" y="1368"/>
                  </a:lnTo>
                  <a:lnTo>
                    <a:pt x="7644" y="1319"/>
                  </a:lnTo>
                  <a:lnTo>
                    <a:pt x="7718" y="1295"/>
                  </a:lnTo>
                  <a:close/>
                  <a:moveTo>
                    <a:pt x="7767" y="1"/>
                  </a:moveTo>
                  <a:lnTo>
                    <a:pt x="4885" y="2907"/>
                  </a:lnTo>
                  <a:lnTo>
                    <a:pt x="4640" y="2809"/>
                  </a:lnTo>
                  <a:lnTo>
                    <a:pt x="4396" y="2712"/>
                  </a:lnTo>
                  <a:lnTo>
                    <a:pt x="4103" y="2614"/>
                  </a:lnTo>
                  <a:lnTo>
                    <a:pt x="3810" y="2565"/>
                  </a:lnTo>
                  <a:lnTo>
                    <a:pt x="3493" y="2492"/>
                  </a:lnTo>
                  <a:lnTo>
                    <a:pt x="3175" y="2443"/>
                  </a:lnTo>
                  <a:lnTo>
                    <a:pt x="2858" y="2418"/>
                  </a:lnTo>
                  <a:lnTo>
                    <a:pt x="2247" y="2418"/>
                  </a:lnTo>
                  <a:lnTo>
                    <a:pt x="1954" y="2443"/>
                  </a:lnTo>
                  <a:lnTo>
                    <a:pt x="1636" y="2492"/>
                  </a:lnTo>
                  <a:lnTo>
                    <a:pt x="1319" y="2565"/>
                  </a:lnTo>
                  <a:lnTo>
                    <a:pt x="1001" y="2687"/>
                  </a:lnTo>
                  <a:lnTo>
                    <a:pt x="708" y="2809"/>
                  </a:lnTo>
                  <a:lnTo>
                    <a:pt x="415" y="3005"/>
                  </a:lnTo>
                  <a:lnTo>
                    <a:pt x="147" y="3224"/>
                  </a:lnTo>
                  <a:lnTo>
                    <a:pt x="73" y="3298"/>
                  </a:lnTo>
                  <a:lnTo>
                    <a:pt x="24" y="3395"/>
                  </a:lnTo>
                  <a:lnTo>
                    <a:pt x="0" y="3493"/>
                  </a:lnTo>
                  <a:lnTo>
                    <a:pt x="0" y="3615"/>
                  </a:lnTo>
                  <a:lnTo>
                    <a:pt x="0" y="3713"/>
                  </a:lnTo>
                  <a:lnTo>
                    <a:pt x="24" y="3811"/>
                  </a:lnTo>
                  <a:lnTo>
                    <a:pt x="73" y="3908"/>
                  </a:lnTo>
                  <a:lnTo>
                    <a:pt x="147" y="4006"/>
                  </a:lnTo>
                  <a:lnTo>
                    <a:pt x="7864" y="11724"/>
                  </a:lnTo>
                  <a:lnTo>
                    <a:pt x="7962" y="11797"/>
                  </a:lnTo>
                  <a:lnTo>
                    <a:pt x="8060" y="11846"/>
                  </a:lnTo>
                  <a:lnTo>
                    <a:pt x="8157" y="11870"/>
                  </a:lnTo>
                  <a:lnTo>
                    <a:pt x="8377" y="11870"/>
                  </a:lnTo>
                  <a:lnTo>
                    <a:pt x="8475" y="11846"/>
                  </a:lnTo>
                  <a:lnTo>
                    <a:pt x="8573" y="11797"/>
                  </a:lnTo>
                  <a:lnTo>
                    <a:pt x="8646" y="11724"/>
                  </a:lnTo>
                  <a:lnTo>
                    <a:pt x="8866" y="11455"/>
                  </a:lnTo>
                  <a:lnTo>
                    <a:pt x="9061" y="11162"/>
                  </a:lnTo>
                  <a:lnTo>
                    <a:pt x="9183" y="10869"/>
                  </a:lnTo>
                  <a:lnTo>
                    <a:pt x="9305" y="10551"/>
                  </a:lnTo>
                  <a:lnTo>
                    <a:pt x="9379" y="10234"/>
                  </a:lnTo>
                  <a:lnTo>
                    <a:pt x="9427" y="9916"/>
                  </a:lnTo>
                  <a:lnTo>
                    <a:pt x="9452" y="9623"/>
                  </a:lnTo>
                  <a:lnTo>
                    <a:pt x="9452" y="9330"/>
                  </a:lnTo>
                  <a:lnTo>
                    <a:pt x="9452" y="9013"/>
                  </a:lnTo>
                  <a:lnTo>
                    <a:pt x="9427" y="8695"/>
                  </a:lnTo>
                  <a:lnTo>
                    <a:pt x="9379" y="8378"/>
                  </a:lnTo>
                  <a:lnTo>
                    <a:pt x="9305" y="8060"/>
                  </a:lnTo>
                  <a:lnTo>
                    <a:pt x="9256" y="7767"/>
                  </a:lnTo>
                  <a:lnTo>
                    <a:pt x="9159" y="7474"/>
                  </a:lnTo>
                  <a:lnTo>
                    <a:pt x="9061" y="7230"/>
                  </a:lnTo>
                  <a:lnTo>
                    <a:pt x="8963" y="6986"/>
                  </a:lnTo>
                  <a:lnTo>
                    <a:pt x="11870" y="4104"/>
                  </a:lnTo>
                  <a:lnTo>
                    <a:pt x="776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82" name="Shape 385"/>
          <p:cNvGrpSpPr/>
          <p:nvPr/>
        </p:nvGrpSpPr>
        <p:grpSpPr>
          <a:xfrm>
            <a:off x="998689" y="4527503"/>
            <a:ext cx="153713" cy="212660"/>
            <a:chOff x="2594325" y="1627175"/>
            <a:chExt cx="440850" cy="440850"/>
          </a:xfrm>
          <a:solidFill>
            <a:srgbClr val="7030A0"/>
          </a:solidFill>
        </p:grpSpPr>
        <p:sp>
          <p:nvSpPr>
            <p:cNvPr id="83" name="Shape 386"/>
            <p:cNvSpPr/>
            <p:nvPr/>
          </p:nvSpPr>
          <p:spPr>
            <a:xfrm>
              <a:off x="2594325" y="1890950"/>
              <a:ext cx="177075" cy="177075"/>
            </a:xfrm>
            <a:custGeom>
              <a:avLst/>
              <a:gdLst/>
              <a:ahLst/>
              <a:cxnLst/>
              <a:rect l="0" t="0" r="0" b="0"/>
              <a:pathLst>
                <a:path w="7083" h="7083" extrusionOk="0">
                  <a:moveTo>
                    <a:pt x="5544" y="0"/>
                  </a:moveTo>
                  <a:lnTo>
                    <a:pt x="538" y="5984"/>
                  </a:lnTo>
                  <a:lnTo>
                    <a:pt x="0" y="7083"/>
                  </a:lnTo>
                  <a:lnTo>
                    <a:pt x="1099" y="6546"/>
                  </a:lnTo>
                  <a:lnTo>
                    <a:pt x="7083" y="1539"/>
                  </a:lnTo>
                  <a:lnTo>
                    <a:pt x="554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4" name="Shape 387"/>
            <p:cNvSpPr/>
            <p:nvPr/>
          </p:nvSpPr>
          <p:spPr>
            <a:xfrm>
              <a:off x="2858700" y="1627175"/>
              <a:ext cx="176475" cy="176475"/>
            </a:xfrm>
            <a:custGeom>
              <a:avLst/>
              <a:gdLst/>
              <a:ahLst/>
              <a:cxnLst/>
              <a:rect l="0" t="0" r="0" b="0"/>
              <a:pathLst>
                <a:path w="7059" h="7059" extrusionOk="0">
                  <a:moveTo>
                    <a:pt x="904" y="1"/>
                  </a:moveTo>
                  <a:lnTo>
                    <a:pt x="782" y="25"/>
                  </a:lnTo>
                  <a:lnTo>
                    <a:pt x="684" y="98"/>
                  </a:lnTo>
                  <a:lnTo>
                    <a:pt x="611" y="147"/>
                  </a:lnTo>
                  <a:lnTo>
                    <a:pt x="489" y="294"/>
                  </a:lnTo>
                  <a:lnTo>
                    <a:pt x="367" y="440"/>
                  </a:lnTo>
                  <a:lnTo>
                    <a:pt x="294" y="587"/>
                  </a:lnTo>
                  <a:lnTo>
                    <a:pt x="196" y="733"/>
                  </a:lnTo>
                  <a:lnTo>
                    <a:pt x="74" y="1051"/>
                  </a:lnTo>
                  <a:lnTo>
                    <a:pt x="0" y="1393"/>
                  </a:lnTo>
                  <a:lnTo>
                    <a:pt x="0" y="1735"/>
                  </a:lnTo>
                  <a:lnTo>
                    <a:pt x="25" y="2052"/>
                  </a:lnTo>
                  <a:lnTo>
                    <a:pt x="123" y="2394"/>
                  </a:lnTo>
                  <a:lnTo>
                    <a:pt x="269" y="2711"/>
                  </a:lnTo>
                  <a:lnTo>
                    <a:pt x="4348" y="6790"/>
                  </a:lnTo>
                  <a:lnTo>
                    <a:pt x="4665" y="6937"/>
                  </a:lnTo>
                  <a:lnTo>
                    <a:pt x="5007" y="7034"/>
                  </a:lnTo>
                  <a:lnTo>
                    <a:pt x="5325" y="7059"/>
                  </a:lnTo>
                  <a:lnTo>
                    <a:pt x="5667" y="7059"/>
                  </a:lnTo>
                  <a:lnTo>
                    <a:pt x="6008" y="6986"/>
                  </a:lnTo>
                  <a:lnTo>
                    <a:pt x="6326" y="6863"/>
                  </a:lnTo>
                  <a:lnTo>
                    <a:pt x="6473" y="6766"/>
                  </a:lnTo>
                  <a:lnTo>
                    <a:pt x="6619" y="6692"/>
                  </a:lnTo>
                  <a:lnTo>
                    <a:pt x="6766" y="6570"/>
                  </a:lnTo>
                  <a:lnTo>
                    <a:pt x="6912" y="6448"/>
                  </a:lnTo>
                  <a:lnTo>
                    <a:pt x="6961" y="6375"/>
                  </a:lnTo>
                  <a:lnTo>
                    <a:pt x="7034" y="6277"/>
                  </a:lnTo>
                  <a:lnTo>
                    <a:pt x="7059" y="6155"/>
                  </a:lnTo>
                  <a:lnTo>
                    <a:pt x="7059" y="6057"/>
                  </a:lnTo>
                  <a:lnTo>
                    <a:pt x="7059" y="5960"/>
                  </a:lnTo>
                  <a:lnTo>
                    <a:pt x="7034" y="5862"/>
                  </a:lnTo>
                  <a:lnTo>
                    <a:pt x="6961" y="5764"/>
                  </a:lnTo>
                  <a:lnTo>
                    <a:pt x="6912" y="5667"/>
                  </a:lnTo>
                  <a:lnTo>
                    <a:pt x="1393" y="147"/>
                  </a:lnTo>
                  <a:lnTo>
                    <a:pt x="1295" y="98"/>
                  </a:lnTo>
                  <a:lnTo>
                    <a:pt x="1197" y="25"/>
                  </a:lnTo>
                  <a:lnTo>
                    <a:pt x="1099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5" name="Shape 388"/>
            <p:cNvSpPr/>
            <p:nvPr/>
          </p:nvSpPr>
          <p:spPr>
            <a:xfrm>
              <a:off x="2663325" y="1702275"/>
              <a:ext cx="296750" cy="296775"/>
            </a:xfrm>
            <a:custGeom>
              <a:avLst/>
              <a:gdLst/>
              <a:ahLst/>
              <a:cxnLst/>
              <a:rect l="0" t="0" r="0" b="0"/>
              <a:pathLst>
                <a:path w="11870" h="11871" extrusionOk="0">
                  <a:moveTo>
                    <a:pt x="7718" y="1295"/>
                  </a:moveTo>
                  <a:lnTo>
                    <a:pt x="7815" y="1319"/>
                  </a:lnTo>
                  <a:lnTo>
                    <a:pt x="7889" y="1368"/>
                  </a:lnTo>
                  <a:lnTo>
                    <a:pt x="7938" y="1442"/>
                  </a:lnTo>
                  <a:lnTo>
                    <a:pt x="7938" y="1515"/>
                  </a:lnTo>
                  <a:lnTo>
                    <a:pt x="7938" y="1588"/>
                  </a:lnTo>
                  <a:lnTo>
                    <a:pt x="7889" y="1661"/>
                  </a:lnTo>
                  <a:lnTo>
                    <a:pt x="5862" y="3664"/>
                  </a:lnTo>
                  <a:lnTo>
                    <a:pt x="5788" y="3713"/>
                  </a:lnTo>
                  <a:lnTo>
                    <a:pt x="5715" y="3737"/>
                  </a:lnTo>
                  <a:lnTo>
                    <a:pt x="5642" y="3713"/>
                  </a:lnTo>
                  <a:lnTo>
                    <a:pt x="5569" y="3664"/>
                  </a:lnTo>
                  <a:lnTo>
                    <a:pt x="5520" y="3591"/>
                  </a:lnTo>
                  <a:lnTo>
                    <a:pt x="5495" y="3517"/>
                  </a:lnTo>
                  <a:lnTo>
                    <a:pt x="5520" y="3444"/>
                  </a:lnTo>
                  <a:lnTo>
                    <a:pt x="5569" y="3371"/>
                  </a:lnTo>
                  <a:lnTo>
                    <a:pt x="7571" y="1368"/>
                  </a:lnTo>
                  <a:lnTo>
                    <a:pt x="7644" y="1319"/>
                  </a:lnTo>
                  <a:lnTo>
                    <a:pt x="7718" y="1295"/>
                  </a:lnTo>
                  <a:close/>
                  <a:moveTo>
                    <a:pt x="7767" y="1"/>
                  </a:moveTo>
                  <a:lnTo>
                    <a:pt x="4885" y="2907"/>
                  </a:lnTo>
                  <a:lnTo>
                    <a:pt x="4640" y="2809"/>
                  </a:lnTo>
                  <a:lnTo>
                    <a:pt x="4396" y="2712"/>
                  </a:lnTo>
                  <a:lnTo>
                    <a:pt x="4103" y="2614"/>
                  </a:lnTo>
                  <a:lnTo>
                    <a:pt x="3810" y="2565"/>
                  </a:lnTo>
                  <a:lnTo>
                    <a:pt x="3493" y="2492"/>
                  </a:lnTo>
                  <a:lnTo>
                    <a:pt x="3175" y="2443"/>
                  </a:lnTo>
                  <a:lnTo>
                    <a:pt x="2858" y="2418"/>
                  </a:lnTo>
                  <a:lnTo>
                    <a:pt x="2247" y="2418"/>
                  </a:lnTo>
                  <a:lnTo>
                    <a:pt x="1954" y="2443"/>
                  </a:lnTo>
                  <a:lnTo>
                    <a:pt x="1636" y="2492"/>
                  </a:lnTo>
                  <a:lnTo>
                    <a:pt x="1319" y="2565"/>
                  </a:lnTo>
                  <a:lnTo>
                    <a:pt x="1001" y="2687"/>
                  </a:lnTo>
                  <a:lnTo>
                    <a:pt x="708" y="2809"/>
                  </a:lnTo>
                  <a:lnTo>
                    <a:pt x="415" y="3005"/>
                  </a:lnTo>
                  <a:lnTo>
                    <a:pt x="147" y="3224"/>
                  </a:lnTo>
                  <a:lnTo>
                    <a:pt x="73" y="3298"/>
                  </a:lnTo>
                  <a:lnTo>
                    <a:pt x="24" y="3395"/>
                  </a:lnTo>
                  <a:lnTo>
                    <a:pt x="0" y="3493"/>
                  </a:lnTo>
                  <a:lnTo>
                    <a:pt x="0" y="3615"/>
                  </a:lnTo>
                  <a:lnTo>
                    <a:pt x="0" y="3713"/>
                  </a:lnTo>
                  <a:lnTo>
                    <a:pt x="24" y="3811"/>
                  </a:lnTo>
                  <a:lnTo>
                    <a:pt x="73" y="3908"/>
                  </a:lnTo>
                  <a:lnTo>
                    <a:pt x="147" y="4006"/>
                  </a:lnTo>
                  <a:lnTo>
                    <a:pt x="7864" y="11724"/>
                  </a:lnTo>
                  <a:lnTo>
                    <a:pt x="7962" y="11797"/>
                  </a:lnTo>
                  <a:lnTo>
                    <a:pt x="8060" y="11846"/>
                  </a:lnTo>
                  <a:lnTo>
                    <a:pt x="8157" y="11870"/>
                  </a:lnTo>
                  <a:lnTo>
                    <a:pt x="8377" y="11870"/>
                  </a:lnTo>
                  <a:lnTo>
                    <a:pt x="8475" y="11846"/>
                  </a:lnTo>
                  <a:lnTo>
                    <a:pt x="8573" y="11797"/>
                  </a:lnTo>
                  <a:lnTo>
                    <a:pt x="8646" y="11724"/>
                  </a:lnTo>
                  <a:lnTo>
                    <a:pt x="8866" y="11455"/>
                  </a:lnTo>
                  <a:lnTo>
                    <a:pt x="9061" y="11162"/>
                  </a:lnTo>
                  <a:lnTo>
                    <a:pt x="9183" y="10869"/>
                  </a:lnTo>
                  <a:lnTo>
                    <a:pt x="9305" y="10551"/>
                  </a:lnTo>
                  <a:lnTo>
                    <a:pt x="9379" y="10234"/>
                  </a:lnTo>
                  <a:lnTo>
                    <a:pt x="9427" y="9916"/>
                  </a:lnTo>
                  <a:lnTo>
                    <a:pt x="9452" y="9623"/>
                  </a:lnTo>
                  <a:lnTo>
                    <a:pt x="9452" y="9330"/>
                  </a:lnTo>
                  <a:lnTo>
                    <a:pt x="9452" y="9013"/>
                  </a:lnTo>
                  <a:lnTo>
                    <a:pt x="9427" y="8695"/>
                  </a:lnTo>
                  <a:lnTo>
                    <a:pt x="9379" y="8378"/>
                  </a:lnTo>
                  <a:lnTo>
                    <a:pt x="9305" y="8060"/>
                  </a:lnTo>
                  <a:lnTo>
                    <a:pt x="9256" y="7767"/>
                  </a:lnTo>
                  <a:lnTo>
                    <a:pt x="9159" y="7474"/>
                  </a:lnTo>
                  <a:lnTo>
                    <a:pt x="9061" y="7230"/>
                  </a:lnTo>
                  <a:lnTo>
                    <a:pt x="8963" y="6986"/>
                  </a:lnTo>
                  <a:lnTo>
                    <a:pt x="11870" y="4104"/>
                  </a:lnTo>
                  <a:lnTo>
                    <a:pt x="776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86" name="Shape 385"/>
          <p:cNvGrpSpPr/>
          <p:nvPr/>
        </p:nvGrpSpPr>
        <p:grpSpPr>
          <a:xfrm>
            <a:off x="998689" y="4901359"/>
            <a:ext cx="153713" cy="212660"/>
            <a:chOff x="2594325" y="1627175"/>
            <a:chExt cx="440850" cy="440850"/>
          </a:xfrm>
          <a:solidFill>
            <a:srgbClr val="7030A0"/>
          </a:solidFill>
        </p:grpSpPr>
        <p:sp>
          <p:nvSpPr>
            <p:cNvPr id="87" name="Shape 386"/>
            <p:cNvSpPr/>
            <p:nvPr/>
          </p:nvSpPr>
          <p:spPr>
            <a:xfrm>
              <a:off x="2594325" y="1890950"/>
              <a:ext cx="177075" cy="177075"/>
            </a:xfrm>
            <a:custGeom>
              <a:avLst/>
              <a:gdLst/>
              <a:ahLst/>
              <a:cxnLst/>
              <a:rect l="0" t="0" r="0" b="0"/>
              <a:pathLst>
                <a:path w="7083" h="7083" extrusionOk="0">
                  <a:moveTo>
                    <a:pt x="5544" y="0"/>
                  </a:moveTo>
                  <a:lnTo>
                    <a:pt x="538" y="5984"/>
                  </a:lnTo>
                  <a:lnTo>
                    <a:pt x="0" y="7083"/>
                  </a:lnTo>
                  <a:lnTo>
                    <a:pt x="1099" y="6546"/>
                  </a:lnTo>
                  <a:lnTo>
                    <a:pt x="7083" y="1539"/>
                  </a:lnTo>
                  <a:lnTo>
                    <a:pt x="554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8" name="Shape 387"/>
            <p:cNvSpPr/>
            <p:nvPr/>
          </p:nvSpPr>
          <p:spPr>
            <a:xfrm>
              <a:off x="2858700" y="1627175"/>
              <a:ext cx="176475" cy="176475"/>
            </a:xfrm>
            <a:custGeom>
              <a:avLst/>
              <a:gdLst/>
              <a:ahLst/>
              <a:cxnLst/>
              <a:rect l="0" t="0" r="0" b="0"/>
              <a:pathLst>
                <a:path w="7059" h="7059" extrusionOk="0">
                  <a:moveTo>
                    <a:pt x="904" y="1"/>
                  </a:moveTo>
                  <a:lnTo>
                    <a:pt x="782" y="25"/>
                  </a:lnTo>
                  <a:lnTo>
                    <a:pt x="684" y="98"/>
                  </a:lnTo>
                  <a:lnTo>
                    <a:pt x="611" y="147"/>
                  </a:lnTo>
                  <a:lnTo>
                    <a:pt x="489" y="294"/>
                  </a:lnTo>
                  <a:lnTo>
                    <a:pt x="367" y="440"/>
                  </a:lnTo>
                  <a:lnTo>
                    <a:pt x="294" y="587"/>
                  </a:lnTo>
                  <a:lnTo>
                    <a:pt x="196" y="733"/>
                  </a:lnTo>
                  <a:lnTo>
                    <a:pt x="74" y="1051"/>
                  </a:lnTo>
                  <a:lnTo>
                    <a:pt x="0" y="1393"/>
                  </a:lnTo>
                  <a:lnTo>
                    <a:pt x="0" y="1735"/>
                  </a:lnTo>
                  <a:lnTo>
                    <a:pt x="25" y="2052"/>
                  </a:lnTo>
                  <a:lnTo>
                    <a:pt x="123" y="2394"/>
                  </a:lnTo>
                  <a:lnTo>
                    <a:pt x="269" y="2711"/>
                  </a:lnTo>
                  <a:lnTo>
                    <a:pt x="4348" y="6790"/>
                  </a:lnTo>
                  <a:lnTo>
                    <a:pt x="4665" y="6937"/>
                  </a:lnTo>
                  <a:lnTo>
                    <a:pt x="5007" y="7034"/>
                  </a:lnTo>
                  <a:lnTo>
                    <a:pt x="5325" y="7059"/>
                  </a:lnTo>
                  <a:lnTo>
                    <a:pt x="5667" y="7059"/>
                  </a:lnTo>
                  <a:lnTo>
                    <a:pt x="6008" y="6986"/>
                  </a:lnTo>
                  <a:lnTo>
                    <a:pt x="6326" y="6863"/>
                  </a:lnTo>
                  <a:lnTo>
                    <a:pt x="6473" y="6766"/>
                  </a:lnTo>
                  <a:lnTo>
                    <a:pt x="6619" y="6692"/>
                  </a:lnTo>
                  <a:lnTo>
                    <a:pt x="6766" y="6570"/>
                  </a:lnTo>
                  <a:lnTo>
                    <a:pt x="6912" y="6448"/>
                  </a:lnTo>
                  <a:lnTo>
                    <a:pt x="6961" y="6375"/>
                  </a:lnTo>
                  <a:lnTo>
                    <a:pt x="7034" y="6277"/>
                  </a:lnTo>
                  <a:lnTo>
                    <a:pt x="7059" y="6155"/>
                  </a:lnTo>
                  <a:lnTo>
                    <a:pt x="7059" y="6057"/>
                  </a:lnTo>
                  <a:lnTo>
                    <a:pt x="7059" y="5960"/>
                  </a:lnTo>
                  <a:lnTo>
                    <a:pt x="7034" y="5862"/>
                  </a:lnTo>
                  <a:lnTo>
                    <a:pt x="6961" y="5764"/>
                  </a:lnTo>
                  <a:lnTo>
                    <a:pt x="6912" y="5667"/>
                  </a:lnTo>
                  <a:lnTo>
                    <a:pt x="1393" y="147"/>
                  </a:lnTo>
                  <a:lnTo>
                    <a:pt x="1295" y="98"/>
                  </a:lnTo>
                  <a:lnTo>
                    <a:pt x="1197" y="25"/>
                  </a:lnTo>
                  <a:lnTo>
                    <a:pt x="1099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9" name="Shape 388"/>
            <p:cNvSpPr/>
            <p:nvPr/>
          </p:nvSpPr>
          <p:spPr>
            <a:xfrm>
              <a:off x="2663325" y="1702275"/>
              <a:ext cx="296750" cy="296775"/>
            </a:xfrm>
            <a:custGeom>
              <a:avLst/>
              <a:gdLst/>
              <a:ahLst/>
              <a:cxnLst/>
              <a:rect l="0" t="0" r="0" b="0"/>
              <a:pathLst>
                <a:path w="11870" h="11871" extrusionOk="0">
                  <a:moveTo>
                    <a:pt x="7718" y="1295"/>
                  </a:moveTo>
                  <a:lnTo>
                    <a:pt x="7815" y="1319"/>
                  </a:lnTo>
                  <a:lnTo>
                    <a:pt x="7889" y="1368"/>
                  </a:lnTo>
                  <a:lnTo>
                    <a:pt x="7938" y="1442"/>
                  </a:lnTo>
                  <a:lnTo>
                    <a:pt x="7938" y="1515"/>
                  </a:lnTo>
                  <a:lnTo>
                    <a:pt x="7938" y="1588"/>
                  </a:lnTo>
                  <a:lnTo>
                    <a:pt x="7889" y="1661"/>
                  </a:lnTo>
                  <a:lnTo>
                    <a:pt x="5862" y="3664"/>
                  </a:lnTo>
                  <a:lnTo>
                    <a:pt x="5788" y="3713"/>
                  </a:lnTo>
                  <a:lnTo>
                    <a:pt x="5715" y="3737"/>
                  </a:lnTo>
                  <a:lnTo>
                    <a:pt x="5642" y="3713"/>
                  </a:lnTo>
                  <a:lnTo>
                    <a:pt x="5569" y="3664"/>
                  </a:lnTo>
                  <a:lnTo>
                    <a:pt x="5520" y="3591"/>
                  </a:lnTo>
                  <a:lnTo>
                    <a:pt x="5495" y="3517"/>
                  </a:lnTo>
                  <a:lnTo>
                    <a:pt x="5520" y="3444"/>
                  </a:lnTo>
                  <a:lnTo>
                    <a:pt x="5569" y="3371"/>
                  </a:lnTo>
                  <a:lnTo>
                    <a:pt x="7571" y="1368"/>
                  </a:lnTo>
                  <a:lnTo>
                    <a:pt x="7644" y="1319"/>
                  </a:lnTo>
                  <a:lnTo>
                    <a:pt x="7718" y="1295"/>
                  </a:lnTo>
                  <a:close/>
                  <a:moveTo>
                    <a:pt x="7767" y="1"/>
                  </a:moveTo>
                  <a:lnTo>
                    <a:pt x="4885" y="2907"/>
                  </a:lnTo>
                  <a:lnTo>
                    <a:pt x="4640" y="2809"/>
                  </a:lnTo>
                  <a:lnTo>
                    <a:pt x="4396" y="2712"/>
                  </a:lnTo>
                  <a:lnTo>
                    <a:pt x="4103" y="2614"/>
                  </a:lnTo>
                  <a:lnTo>
                    <a:pt x="3810" y="2565"/>
                  </a:lnTo>
                  <a:lnTo>
                    <a:pt x="3493" y="2492"/>
                  </a:lnTo>
                  <a:lnTo>
                    <a:pt x="3175" y="2443"/>
                  </a:lnTo>
                  <a:lnTo>
                    <a:pt x="2858" y="2418"/>
                  </a:lnTo>
                  <a:lnTo>
                    <a:pt x="2247" y="2418"/>
                  </a:lnTo>
                  <a:lnTo>
                    <a:pt x="1954" y="2443"/>
                  </a:lnTo>
                  <a:lnTo>
                    <a:pt x="1636" y="2492"/>
                  </a:lnTo>
                  <a:lnTo>
                    <a:pt x="1319" y="2565"/>
                  </a:lnTo>
                  <a:lnTo>
                    <a:pt x="1001" y="2687"/>
                  </a:lnTo>
                  <a:lnTo>
                    <a:pt x="708" y="2809"/>
                  </a:lnTo>
                  <a:lnTo>
                    <a:pt x="415" y="3005"/>
                  </a:lnTo>
                  <a:lnTo>
                    <a:pt x="147" y="3224"/>
                  </a:lnTo>
                  <a:lnTo>
                    <a:pt x="73" y="3298"/>
                  </a:lnTo>
                  <a:lnTo>
                    <a:pt x="24" y="3395"/>
                  </a:lnTo>
                  <a:lnTo>
                    <a:pt x="0" y="3493"/>
                  </a:lnTo>
                  <a:lnTo>
                    <a:pt x="0" y="3615"/>
                  </a:lnTo>
                  <a:lnTo>
                    <a:pt x="0" y="3713"/>
                  </a:lnTo>
                  <a:lnTo>
                    <a:pt x="24" y="3811"/>
                  </a:lnTo>
                  <a:lnTo>
                    <a:pt x="73" y="3908"/>
                  </a:lnTo>
                  <a:lnTo>
                    <a:pt x="147" y="4006"/>
                  </a:lnTo>
                  <a:lnTo>
                    <a:pt x="7864" y="11724"/>
                  </a:lnTo>
                  <a:lnTo>
                    <a:pt x="7962" y="11797"/>
                  </a:lnTo>
                  <a:lnTo>
                    <a:pt x="8060" y="11846"/>
                  </a:lnTo>
                  <a:lnTo>
                    <a:pt x="8157" y="11870"/>
                  </a:lnTo>
                  <a:lnTo>
                    <a:pt x="8377" y="11870"/>
                  </a:lnTo>
                  <a:lnTo>
                    <a:pt x="8475" y="11846"/>
                  </a:lnTo>
                  <a:lnTo>
                    <a:pt x="8573" y="11797"/>
                  </a:lnTo>
                  <a:lnTo>
                    <a:pt x="8646" y="11724"/>
                  </a:lnTo>
                  <a:lnTo>
                    <a:pt x="8866" y="11455"/>
                  </a:lnTo>
                  <a:lnTo>
                    <a:pt x="9061" y="11162"/>
                  </a:lnTo>
                  <a:lnTo>
                    <a:pt x="9183" y="10869"/>
                  </a:lnTo>
                  <a:lnTo>
                    <a:pt x="9305" y="10551"/>
                  </a:lnTo>
                  <a:lnTo>
                    <a:pt x="9379" y="10234"/>
                  </a:lnTo>
                  <a:lnTo>
                    <a:pt x="9427" y="9916"/>
                  </a:lnTo>
                  <a:lnTo>
                    <a:pt x="9452" y="9623"/>
                  </a:lnTo>
                  <a:lnTo>
                    <a:pt x="9452" y="9330"/>
                  </a:lnTo>
                  <a:lnTo>
                    <a:pt x="9452" y="9013"/>
                  </a:lnTo>
                  <a:lnTo>
                    <a:pt x="9427" y="8695"/>
                  </a:lnTo>
                  <a:lnTo>
                    <a:pt x="9379" y="8378"/>
                  </a:lnTo>
                  <a:lnTo>
                    <a:pt x="9305" y="8060"/>
                  </a:lnTo>
                  <a:lnTo>
                    <a:pt x="9256" y="7767"/>
                  </a:lnTo>
                  <a:lnTo>
                    <a:pt x="9159" y="7474"/>
                  </a:lnTo>
                  <a:lnTo>
                    <a:pt x="9061" y="7230"/>
                  </a:lnTo>
                  <a:lnTo>
                    <a:pt x="8963" y="6986"/>
                  </a:lnTo>
                  <a:lnTo>
                    <a:pt x="11870" y="4104"/>
                  </a:lnTo>
                  <a:lnTo>
                    <a:pt x="776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90" name="Shape 385"/>
          <p:cNvGrpSpPr/>
          <p:nvPr/>
        </p:nvGrpSpPr>
        <p:grpSpPr>
          <a:xfrm>
            <a:off x="998314" y="5276446"/>
            <a:ext cx="153713" cy="212660"/>
            <a:chOff x="2594325" y="1627175"/>
            <a:chExt cx="440850" cy="440850"/>
          </a:xfrm>
          <a:solidFill>
            <a:srgbClr val="7030A0"/>
          </a:solidFill>
        </p:grpSpPr>
        <p:sp>
          <p:nvSpPr>
            <p:cNvPr id="91" name="Shape 386"/>
            <p:cNvSpPr/>
            <p:nvPr/>
          </p:nvSpPr>
          <p:spPr>
            <a:xfrm>
              <a:off x="2594325" y="1890950"/>
              <a:ext cx="177075" cy="177075"/>
            </a:xfrm>
            <a:custGeom>
              <a:avLst/>
              <a:gdLst/>
              <a:ahLst/>
              <a:cxnLst/>
              <a:rect l="0" t="0" r="0" b="0"/>
              <a:pathLst>
                <a:path w="7083" h="7083" extrusionOk="0">
                  <a:moveTo>
                    <a:pt x="5544" y="0"/>
                  </a:moveTo>
                  <a:lnTo>
                    <a:pt x="538" y="5984"/>
                  </a:lnTo>
                  <a:lnTo>
                    <a:pt x="0" y="7083"/>
                  </a:lnTo>
                  <a:lnTo>
                    <a:pt x="1099" y="6546"/>
                  </a:lnTo>
                  <a:lnTo>
                    <a:pt x="7083" y="1539"/>
                  </a:lnTo>
                  <a:lnTo>
                    <a:pt x="554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92" name="Shape 387"/>
            <p:cNvSpPr/>
            <p:nvPr/>
          </p:nvSpPr>
          <p:spPr>
            <a:xfrm>
              <a:off x="2858700" y="1627175"/>
              <a:ext cx="176475" cy="176475"/>
            </a:xfrm>
            <a:custGeom>
              <a:avLst/>
              <a:gdLst/>
              <a:ahLst/>
              <a:cxnLst/>
              <a:rect l="0" t="0" r="0" b="0"/>
              <a:pathLst>
                <a:path w="7059" h="7059" extrusionOk="0">
                  <a:moveTo>
                    <a:pt x="904" y="1"/>
                  </a:moveTo>
                  <a:lnTo>
                    <a:pt x="782" y="25"/>
                  </a:lnTo>
                  <a:lnTo>
                    <a:pt x="684" y="98"/>
                  </a:lnTo>
                  <a:lnTo>
                    <a:pt x="611" y="147"/>
                  </a:lnTo>
                  <a:lnTo>
                    <a:pt x="489" y="294"/>
                  </a:lnTo>
                  <a:lnTo>
                    <a:pt x="367" y="440"/>
                  </a:lnTo>
                  <a:lnTo>
                    <a:pt x="294" y="587"/>
                  </a:lnTo>
                  <a:lnTo>
                    <a:pt x="196" y="733"/>
                  </a:lnTo>
                  <a:lnTo>
                    <a:pt x="74" y="1051"/>
                  </a:lnTo>
                  <a:lnTo>
                    <a:pt x="0" y="1393"/>
                  </a:lnTo>
                  <a:lnTo>
                    <a:pt x="0" y="1735"/>
                  </a:lnTo>
                  <a:lnTo>
                    <a:pt x="25" y="2052"/>
                  </a:lnTo>
                  <a:lnTo>
                    <a:pt x="123" y="2394"/>
                  </a:lnTo>
                  <a:lnTo>
                    <a:pt x="269" y="2711"/>
                  </a:lnTo>
                  <a:lnTo>
                    <a:pt x="4348" y="6790"/>
                  </a:lnTo>
                  <a:lnTo>
                    <a:pt x="4665" y="6937"/>
                  </a:lnTo>
                  <a:lnTo>
                    <a:pt x="5007" y="7034"/>
                  </a:lnTo>
                  <a:lnTo>
                    <a:pt x="5325" y="7059"/>
                  </a:lnTo>
                  <a:lnTo>
                    <a:pt x="5667" y="7059"/>
                  </a:lnTo>
                  <a:lnTo>
                    <a:pt x="6008" y="6986"/>
                  </a:lnTo>
                  <a:lnTo>
                    <a:pt x="6326" y="6863"/>
                  </a:lnTo>
                  <a:lnTo>
                    <a:pt x="6473" y="6766"/>
                  </a:lnTo>
                  <a:lnTo>
                    <a:pt x="6619" y="6692"/>
                  </a:lnTo>
                  <a:lnTo>
                    <a:pt x="6766" y="6570"/>
                  </a:lnTo>
                  <a:lnTo>
                    <a:pt x="6912" y="6448"/>
                  </a:lnTo>
                  <a:lnTo>
                    <a:pt x="6961" y="6375"/>
                  </a:lnTo>
                  <a:lnTo>
                    <a:pt x="7034" y="6277"/>
                  </a:lnTo>
                  <a:lnTo>
                    <a:pt x="7059" y="6155"/>
                  </a:lnTo>
                  <a:lnTo>
                    <a:pt x="7059" y="6057"/>
                  </a:lnTo>
                  <a:lnTo>
                    <a:pt x="7059" y="5960"/>
                  </a:lnTo>
                  <a:lnTo>
                    <a:pt x="7034" y="5862"/>
                  </a:lnTo>
                  <a:lnTo>
                    <a:pt x="6961" y="5764"/>
                  </a:lnTo>
                  <a:lnTo>
                    <a:pt x="6912" y="5667"/>
                  </a:lnTo>
                  <a:lnTo>
                    <a:pt x="1393" y="147"/>
                  </a:lnTo>
                  <a:lnTo>
                    <a:pt x="1295" y="98"/>
                  </a:lnTo>
                  <a:lnTo>
                    <a:pt x="1197" y="25"/>
                  </a:lnTo>
                  <a:lnTo>
                    <a:pt x="1099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93" name="Shape 388"/>
            <p:cNvSpPr/>
            <p:nvPr/>
          </p:nvSpPr>
          <p:spPr>
            <a:xfrm>
              <a:off x="2663325" y="1702275"/>
              <a:ext cx="296750" cy="296775"/>
            </a:xfrm>
            <a:custGeom>
              <a:avLst/>
              <a:gdLst/>
              <a:ahLst/>
              <a:cxnLst/>
              <a:rect l="0" t="0" r="0" b="0"/>
              <a:pathLst>
                <a:path w="11870" h="11871" extrusionOk="0">
                  <a:moveTo>
                    <a:pt x="7718" y="1295"/>
                  </a:moveTo>
                  <a:lnTo>
                    <a:pt x="7815" y="1319"/>
                  </a:lnTo>
                  <a:lnTo>
                    <a:pt x="7889" y="1368"/>
                  </a:lnTo>
                  <a:lnTo>
                    <a:pt x="7938" y="1442"/>
                  </a:lnTo>
                  <a:lnTo>
                    <a:pt x="7938" y="1515"/>
                  </a:lnTo>
                  <a:lnTo>
                    <a:pt x="7938" y="1588"/>
                  </a:lnTo>
                  <a:lnTo>
                    <a:pt x="7889" y="1661"/>
                  </a:lnTo>
                  <a:lnTo>
                    <a:pt x="5862" y="3664"/>
                  </a:lnTo>
                  <a:lnTo>
                    <a:pt x="5788" y="3713"/>
                  </a:lnTo>
                  <a:lnTo>
                    <a:pt x="5715" y="3737"/>
                  </a:lnTo>
                  <a:lnTo>
                    <a:pt x="5642" y="3713"/>
                  </a:lnTo>
                  <a:lnTo>
                    <a:pt x="5569" y="3664"/>
                  </a:lnTo>
                  <a:lnTo>
                    <a:pt x="5520" y="3591"/>
                  </a:lnTo>
                  <a:lnTo>
                    <a:pt x="5495" y="3517"/>
                  </a:lnTo>
                  <a:lnTo>
                    <a:pt x="5520" y="3444"/>
                  </a:lnTo>
                  <a:lnTo>
                    <a:pt x="5569" y="3371"/>
                  </a:lnTo>
                  <a:lnTo>
                    <a:pt x="7571" y="1368"/>
                  </a:lnTo>
                  <a:lnTo>
                    <a:pt x="7644" y="1319"/>
                  </a:lnTo>
                  <a:lnTo>
                    <a:pt x="7718" y="1295"/>
                  </a:lnTo>
                  <a:close/>
                  <a:moveTo>
                    <a:pt x="7767" y="1"/>
                  </a:moveTo>
                  <a:lnTo>
                    <a:pt x="4885" y="2907"/>
                  </a:lnTo>
                  <a:lnTo>
                    <a:pt x="4640" y="2809"/>
                  </a:lnTo>
                  <a:lnTo>
                    <a:pt x="4396" y="2712"/>
                  </a:lnTo>
                  <a:lnTo>
                    <a:pt x="4103" y="2614"/>
                  </a:lnTo>
                  <a:lnTo>
                    <a:pt x="3810" y="2565"/>
                  </a:lnTo>
                  <a:lnTo>
                    <a:pt x="3493" y="2492"/>
                  </a:lnTo>
                  <a:lnTo>
                    <a:pt x="3175" y="2443"/>
                  </a:lnTo>
                  <a:lnTo>
                    <a:pt x="2858" y="2418"/>
                  </a:lnTo>
                  <a:lnTo>
                    <a:pt x="2247" y="2418"/>
                  </a:lnTo>
                  <a:lnTo>
                    <a:pt x="1954" y="2443"/>
                  </a:lnTo>
                  <a:lnTo>
                    <a:pt x="1636" y="2492"/>
                  </a:lnTo>
                  <a:lnTo>
                    <a:pt x="1319" y="2565"/>
                  </a:lnTo>
                  <a:lnTo>
                    <a:pt x="1001" y="2687"/>
                  </a:lnTo>
                  <a:lnTo>
                    <a:pt x="708" y="2809"/>
                  </a:lnTo>
                  <a:lnTo>
                    <a:pt x="415" y="3005"/>
                  </a:lnTo>
                  <a:lnTo>
                    <a:pt x="147" y="3224"/>
                  </a:lnTo>
                  <a:lnTo>
                    <a:pt x="73" y="3298"/>
                  </a:lnTo>
                  <a:lnTo>
                    <a:pt x="24" y="3395"/>
                  </a:lnTo>
                  <a:lnTo>
                    <a:pt x="0" y="3493"/>
                  </a:lnTo>
                  <a:lnTo>
                    <a:pt x="0" y="3615"/>
                  </a:lnTo>
                  <a:lnTo>
                    <a:pt x="0" y="3713"/>
                  </a:lnTo>
                  <a:lnTo>
                    <a:pt x="24" y="3811"/>
                  </a:lnTo>
                  <a:lnTo>
                    <a:pt x="73" y="3908"/>
                  </a:lnTo>
                  <a:lnTo>
                    <a:pt x="147" y="4006"/>
                  </a:lnTo>
                  <a:lnTo>
                    <a:pt x="7864" y="11724"/>
                  </a:lnTo>
                  <a:lnTo>
                    <a:pt x="7962" y="11797"/>
                  </a:lnTo>
                  <a:lnTo>
                    <a:pt x="8060" y="11846"/>
                  </a:lnTo>
                  <a:lnTo>
                    <a:pt x="8157" y="11870"/>
                  </a:lnTo>
                  <a:lnTo>
                    <a:pt x="8377" y="11870"/>
                  </a:lnTo>
                  <a:lnTo>
                    <a:pt x="8475" y="11846"/>
                  </a:lnTo>
                  <a:lnTo>
                    <a:pt x="8573" y="11797"/>
                  </a:lnTo>
                  <a:lnTo>
                    <a:pt x="8646" y="11724"/>
                  </a:lnTo>
                  <a:lnTo>
                    <a:pt x="8866" y="11455"/>
                  </a:lnTo>
                  <a:lnTo>
                    <a:pt x="9061" y="11162"/>
                  </a:lnTo>
                  <a:lnTo>
                    <a:pt x="9183" y="10869"/>
                  </a:lnTo>
                  <a:lnTo>
                    <a:pt x="9305" y="10551"/>
                  </a:lnTo>
                  <a:lnTo>
                    <a:pt x="9379" y="10234"/>
                  </a:lnTo>
                  <a:lnTo>
                    <a:pt x="9427" y="9916"/>
                  </a:lnTo>
                  <a:lnTo>
                    <a:pt x="9452" y="9623"/>
                  </a:lnTo>
                  <a:lnTo>
                    <a:pt x="9452" y="9330"/>
                  </a:lnTo>
                  <a:lnTo>
                    <a:pt x="9452" y="9013"/>
                  </a:lnTo>
                  <a:lnTo>
                    <a:pt x="9427" y="8695"/>
                  </a:lnTo>
                  <a:lnTo>
                    <a:pt x="9379" y="8378"/>
                  </a:lnTo>
                  <a:lnTo>
                    <a:pt x="9305" y="8060"/>
                  </a:lnTo>
                  <a:lnTo>
                    <a:pt x="9256" y="7767"/>
                  </a:lnTo>
                  <a:lnTo>
                    <a:pt x="9159" y="7474"/>
                  </a:lnTo>
                  <a:lnTo>
                    <a:pt x="9061" y="7230"/>
                  </a:lnTo>
                  <a:lnTo>
                    <a:pt x="8963" y="6986"/>
                  </a:lnTo>
                  <a:lnTo>
                    <a:pt x="11870" y="4104"/>
                  </a:lnTo>
                  <a:lnTo>
                    <a:pt x="776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94" name="Shape 385"/>
          <p:cNvGrpSpPr/>
          <p:nvPr/>
        </p:nvGrpSpPr>
        <p:grpSpPr>
          <a:xfrm>
            <a:off x="1000021" y="6022678"/>
            <a:ext cx="153713" cy="212660"/>
            <a:chOff x="2594325" y="1627175"/>
            <a:chExt cx="440850" cy="440850"/>
          </a:xfrm>
          <a:solidFill>
            <a:srgbClr val="7030A0"/>
          </a:solidFill>
        </p:grpSpPr>
        <p:sp>
          <p:nvSpPr>
            <p:cNvPr id="95" name="Shape 386"/>
            <p:cNvSpPr/>
            <p:nvPr/>
          </p:nvSpPr>
          <p:spPr>
            <a:xfrm>
              <a:off x="2594325" y="1890950"/>
              <a:ext cx="177075" cy="177075"/>
            </a:xfrm>
            <a:custGeom>
              <a:avLst/>
              <a:gdLst/>
              <a:ahLst/>
              <a:cxnLst/>
              <a:rect l="0" t="0" r="0" b="0"/>
              <a:pathLst>
                <a:path w="7083" h="7083" extrusionOk="0">
                  <a:moveTo>
                    <a:pt x="5544" y="0"/>
                  </a:moveTo>
                  <a:lnTo>
                    <a:pt x="538" y="5984"/>
                  </a:lnTo>
                  <a:lnTo>
                    <a:pt x="0" y="7083"/>
                  </a:lnTo>
                  <a:lnTo>
                    <a:pt x="1099" y="6546"/>
                  </a:lnTo>
                  <a:lnTo>
                    <a:pt x="7083" y="1539"/>
                  </a:lnTo>
                  <a:lnTo>
                    <a:pt x="554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96" name="Shape 387"/>
            <p:cNvSpPr/>
            <p:nvPr/>
          </p:nvSpPr>
          <p:spPr>
            <a:xfrm>
              <a:off x="2858700" y="1627175"/>
              <a:ext cx="176475" cy="176475"/>
            </a:xfrm>
            <a:custGeom>
              <a:avLst/>
              <a:gdLst/>
              <a:ahLst/>
              <a:cxnLst/>
              <a:rect l="0" t="0" r="0" b="0"/>
              <a:pathLst>
                <a:path w="7059" h="7059" extrusionOk="0">
                  <a:moveTo>
                    <a:pt x="904" y="1"/>
                  </a:moveTo>
                  <a:lnTo>
                    <a:pt x="782" y="25"/>
                  </a:lnTo>
                  <a:lnTo>
                    <a:pt x="684" y="98"/>
                  </a:lnTo>
                  <a:lnTo>
                    <a:pt x="611" y="147"/>
                  </a:lnTo>
                  <a:lnTo>
                    <a:pt x="489" y="294"/>
                  </a:lnTo>
                  <a:lnTo>
                    <a:pt x="367" y="440"/>
                  </a:lnTo>
                  <a:lnTo>
                    <a:pt x="294" y="587"/>
                  </a:lnTo>
                  <a:lnTo>
                    <a:pt x="196" y="733"/>
                  </a:lnTo>
                  <a:lnTo>
                    <a:pt x="74" y="1051"/>
                  </a:lnTo>
                  <a:lnTo>
                    <a:pt x="0" y="1393"/>
                  </a:lnTo>
                  <a:lnTo>
                    <a:pt x="0" y="1735"/>
                  </a:lnTo>
                  <a:lnTo>
                    <a:pt x="25" y="2052"/>
                  </a:lnTo>
                  <a:lnTo>
                    <a:pt x="123" y="2394"/>
                  </a:lnTo>
                  <a:lnTo>
                    <a:pt x="269" y="2711"/>
                  </a:lnTo>
                  <a:lnTo>
                    <a:pt x="4348" y="6790"/>
                  </a:lnTo>
                  <a:lnTo>
                    <a:pt x="4665" y="6937"/>
                  </a:lnTo>
                  <a:lnTo>
                    <a:pt x="5007" y="7034"/>
                  </a:lnTo>
                  <a:lnTo>
                    <a:pt x="5325" y="7059"/>
                  </a:lnTo>
                  <a:lnTo>
                    <a:pt x="5667" y="7059"/>
                  </a:lnTo>
                  <a:lnTo>
                    <a:pt x="6008" y="6986"/>
                  </a:lnTo>
                  <a:lnTo>
                    <a:pt x="6326" y="6863"/>
                  </a:lnTo>
                  <a:lnTo>
                    <a:pt x="6473" y="6766"/>
                  </a:lnTo>
                  <a:lnTo>
                    <a:pt x="6619" y="6692"/>
                  </a:lnTo>
                  <a:lnTo>
                    <a:pt x="6766" y="6570"/>
                  </a:lnTo>
                  <a:lnTo>
                    <a:pt x="6912" y="6448"/>
                  </a:lnTo>
                  <a:lnTo>
                    <a:pt x="6961" y="6375"/>
                  </a:lnTo>
                  <a:lnTo>
                    <a:pt x="7034" y="6277"/>
                  </a:lnTo>
                  <a:lnTo>
                    <a:pt x="7059" y="6155"/>
                  </a:lnTo>
                  <a:lnTo>
                    <a:pt x="7059" y="6057"/>
                  </a:lnTo>
                  <a:lnTo>
                    <a:pt x="7059" y="5960"/>
                  </a:lnTo>
                  <a:lnTo>
                    <a:pt x="7034" y="5862"/>
                  </a:lnTo>
                  <a:lnTo>
                    <a:pt x="6961" y="5764"/>
                  </a:lnTo>
                  <a:lnTo>
                    <a:pt x="6912" y="5667"/>
                  </a:lnTo>
                  <a:lnTo>
                    <a:pt x="1393" y="147"/>
                  </a:lnTo>
                  <a:lnTo>
                    <a:pt x="1295" y="98"/>
                  </a:lnTo>
                  <a:lnTo>
                    <a:pt x="1197" y="25"/>
                  </a:lnTo>
                  <a:lnTo>
                    <a:pt x="1099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97" name="Shape 388"/>
            <p:cNvSpPr/>
            <p:nvPr/>
          </p:nvSpPr>
          <p:spPr>
            <a:xfrm>
              <a:off x="2663325" y="1702275"/>
              <a:ext cx="296750" cy="296775"/>
            </a:xfrm>
            <a:custGeom>
              <a:avLst/>
              <a:gdLst/>
              <a:ahLst/>
              <a:cxnLst/>
              <a:rect l="0" t="0" r="0" b="0"/>
              <a:pathLst>
                <a:path w="11870" h="11871" extrusionOk="0">
                  <a:moveTo>
                    <a:pt x="7718" y="1295"/>
                  </a:moveTo>
                  <a:lnTo>
                    <a:pt x="7815" y="1319"/>
                  </a:lnTo>
                  <a:lnTo>
                    <a:pt x="7889" y="1368"/>
                  </a:lnTo>
                  <a:lnTo>
                    <a:pt x="7938" y="1442"/>
                  </a:lnTo>
                  <a:lnTo>
                    <a:pt x="7938" y="1515"/>
                  </a:lnTo>
                  <a:lnTo>
                    <a:pt x="7938" y="1588"/>
                  </a:lnTo>
                  <a:lnTo>
                    <a:pt x="7889" y="1661"/>
                  </a:lnTo>
                  <a:lnTo>
                    <a:pt x="5862" y="3664"/>
                  </a:lnTo>
                  <a:lnTo>
                    <a:pt x="5788" y="3713"/>
                  </a:lnTo>
                  <a:lnTo>
                    <a:pt x="5715" y="3737"/>
                  </a:lnTo>
                  <a:lnTo>
                    <a:pt x="5642" y="3713"/>
                  </a:lnTo>
                  <a:lnTo>
                    <a:pt x="5569" y="3664"/>
                  </a:lnTo>
                  <a:lnTo>
                    <a:pt x="5520" y="3591"/>
                  </a:lnTo>
                  <a:lnTo>
                    <a:pt x="5495" y="3517"/>
                  </a:lnTo>
                  <a:lnTo>
                    <a:pt x="5520" y="3444"/>
                  </a:lnTo>
                  <a:lnTo>
                    <a:pt x="5569" y="3371"/>
                  </a:lnTo>
                  <a:lnTo>
                    <a:pt x="7571" y="1368"/>
                  </a:lnTo>
                  <a:lnTo>
                    <a:pt x="7644" y="1319"/>
                  </a:lnTo>
                  <a:lnTo>
                    <a:pt x="7718" y="1295"/>
                  </a:lnTo>
                  <a:close/>
                  <a:moveTo>
                    <a:pt x="7767" y="1"/>
                  </a:moveTo>
                  <a:lnTo>
                    <a:pt x="4885" y="2907"/>
                  </a:lnTo>
                  <a:lnTo>
                    <a:pt x="4640" y="2809"/>
                  </a:lnTo>
                  <a:lnTo>
                    <a:pt x="4396" y="2712"/>
                  </a:lnTo>
                  <a:lnTo>
                    <a:pt x="4103" y="2614"/>
                  </a:lnTo>
                  <a:lnTo>
                    <a:pt x="3810" y="2565"/>
                  </a:lnTo>
                  <a:lnTo>
                    <a:pt x="3493" y="2492"/>
                  </a:lnTo>
                  <a:lnTo>
                    <a:pt x="3175" y="2443"/>
                  </a:lnTo>
                  <a:lnTo>
                    <a:pt x="2858" y="2418"/>
                  </a:lnTo>
                  <a:lnTo>
                    <a:pt x="2247" y="2418"/>
                  </a:lnTo>
                  <a:lnTo>
                    <a:pt x="1954" y="2443"/>
                  </a:lnTo>
                  <a:lnTo>
                    <a:pt x="1636" y="2492"/>
                  </a:lnTo>
                  <a:lnTo>
                    <a:pt x="1319" y="2565"/>
                  </a:lnTo>
                  <a:lnTo>
                    <a:pt x="1001" y="2687"/>
                  </a:lnTo>
                  <a:lnTo>
                    <a:pt x="708" y="2809"/>
                  </a:lnTo>
                  <a:lnTo>
                    <a:pt x="415" y="3005"/>
                  </a:lnTo>
                  <a:lnTo>
                    <a:pt x="147" y="3224"/>
                  </a:lnTo>
                  <a:lnTo>
                    <a:pt x="73" y="3298"/>
                  </a:lnTo>
                  <a:lnTo>
                    <a:pt x="24" y="3395"/>
                  </a:lnTo>
                  <a:lnTo>
                    <a:pt x="0" y="3493"/>
                  </a:lnTo>
                  <a:lnTo>
                    <a:pt x="0" y="3615"/>
                  </a:lnTo>
                  <a:lnTo>
                    <a:pt x="0" y="3713"/>
                  </a:lnTo>
                  <a:lnTo>
                    <a:pt x="24" y="3811"/>
                  </a:lnTo>
                  <a:lnTo>
                    <a:pt x="73" y="3908"/>
                  </a:lnTo>
                  <a:lnTo>
                    <a:pt x="147" y="4006"/>
                  </a:lnTo>
                  <a:lnTo>
                    <a:pt x="7864" y="11724"/>
                  </a:lnTo>
                  <a:lnTo>
                    <a:pt x="7962" y="11797"/>
                  </a:lnTo>
                  <a:lnTo>
                    <a:pt x="8060" y="11846"/>
                  </a:lnTo>
                  <a:lnTo>
                    <a:pt x="8157" y="11870"/>
                  </a:lnTo>
                  <a:lnTo>
                    <a:pt x="8377" y="11870"/>
                  </a:lnTo>
                  <a:lnTo>
                    <a:pt x="8475" y="11846"/>
                  </a:lnTo>
                  <a:lnTo>
                    <a:pt x="8573" y="11797"/>
                  </a:lnTo>
                  <a:lnTo>
                    <a:pt x="8646" y="11724"/>
                  </a:lnTo>
                  <a:lnTo>
                    <a:pt x="8866" y="11455"/>
                  </a:lnTo>
                  <a:lnTo>
                    <a:pt x="9061" y="11162"/>
                  </a:lnTo>
                  <a:lnTo>
                    <a:pt x="9183" y="10869"/>
                  </a:lnTo>
                  <a:lnTo>
                    <a:pt x="9305" y="10551"/>
                  </a:lnTo>
                  <a:lnTo>
                    <a:pt x="9379" y="10234"/>
                  </a:lnTo>
                  <a:lnTo>
                    <a:pt x="9427" y="9916"/>
                  </a:lnTo>
                  <a:lnTo>
                    <a:pt x="9452" y="9623"/>
                  </a:lnTo>
                  <a:lnTo>
                    <a:pt x="9452" y="9330"/>
                  </a:lnTo>
                  <a:lnTo>
                    <a:pt x="9452" y="9013"/>
                  </a:lnTo>
                  <a:lnTo>
                    <a:pt x="9427" y="8695"/>
                  </a:lnTo>
                  <a:lnTo>
                    <a:pt x="9379" y="8378"/>
                  </a:lnTo>
                  <a:lnTo>
                    <a:pt x="9305" y="8060"/>
                  </a:lnTo>
                  <a:lnTo>
                    <a:pt x="9256" y="7767"/>
                  </a:lnTo>
                  <a:lnTo>
                    <a:pt x="9159" y="7474"/>
                  </a:lnTo>
                  <a:lnTo>
                    <a:pt x="9061" y="7230"/>
                  </a:lnTo>
                  <a:lnTo>
                    <a:pt x="8963" y="6986"/>
                  </a:lnTo>
                  <a:lnTo>
                    <a:pt x="11870" y="4104"/>
                  </a:lnTo>
                  <a:lnTo>
                    <a:pt x="776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98" name="Shape 385"/>
          <p:cNvGrpSpPr/>
          <p:nvPr/>
        </p:nvGrpSpPr>
        <p:grpSpPr>
          <a:xfrm>
            <a:off x="998314" y="6384878"/>
            <a:ext cx="153713" cy="212660"/>
            <a:chOff x="2594325" y="1627175"/>
            <a:chExt cx="440850" cy="440850"/>
          </a:xfrm>
          <a:solidFill>
            <a:srgbClr val="7030A0"/>
          </a:solidFill>
        </p:grpSpPr>
        <p:sp>
          <p:nvSpPr>
            <p:cNvPr id="99" name="Shape 386"/>
            <p:cNvSpPr/>
            <p:nvPr/>
          </p:nvSpPr>
          <p:spPr>
            <a:xfrm>
              <a:off x="2594325" y="1890950"/>
              <a:ext cx="177075" cy="177075"/>
            </a:xfrm>
            <a:custGeom>
              <a:avLst/>
              <a:gdLst/>
              <a:ahLst/>
              <a:cxnLst/>
              <a:rect l="0" t="0" r="0" b="0"/>
              <a:pathLst>
                <a:path w="7083" h="7083" extrusionOk="0">
                  <a:moveTo>
                    <a:pt x="5544" y="0"/>
                  </a:moveTo>
                  <a:lnTo>
                    <a:pt x="538" y="5984"/>
                  </a:lnTo>
                  <a:lnTo>
                    <a:pt x="0" y="7083"/>
                  </a:lnTo>
                  <a:lnTo>
                    <a:pt x="1099" y="6546"/>
                  </a:lnTo>
                  <a:lnTo>
                    <a:pt x="7083" y="1539"/>
                  </a:lnTo>
                  <a:lnTo>
                    <a:pt x="554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00" name="Shape 387"/>
            <p:cNvSpPr/>
            <p:nvPr/>
          </p:nvSpPr>
          <p:spPr>
            <a:xfrm>
              <a:off x="2858700" y="1627175"/>
              <a:ext cx="176475" cy="176475"/>
            </a:xfrm>
            <a:custGeom>
              <a:avLst/>
              <a:gdLst/>
              <a:ahLst/>
              <a:cxnLst/>
              <a:rect l="0" t="0" r="0" b="0"/>
              <a:pathLst>
                <a:path w="7059" h="7059" extrusionOk="0">
                  <a:moveTo>
                    <a:pt x="904" y="1"/>
                  </a:moveTo>
                  <a:lnTo>
                    <a:pt x="782" y="25"/>
                  </a:lnTo>
                  <a:lnTo>
                    <a:pt x="684" y="98"/>
                  </a:lnTo>
                  <a:lnTo>
                    <a:pt x="611" y="147"/>
                  </a:lnTo>
                  <a:lnTo>
                    <a:pt x="489" y="294"/>
                  </a:lnTo>
                  <a:lnTo>
                    <a:pt x="367" y="440"/>
                  </a:lnTo>
                  <a:lnTo>
                    <a:pt x="294" y="587"/>
                  </a:lnTo>
                  <a:lnTo>
                    <a:pt x="196" y="733"/>
                  </a:lnTo>
                  <a:lnTo>
                    <a:pt x="74" y="1051"/>
                  </a:lnTo>
                  <a:lnTo>
                    <a:pt x="0" y="1393"/>
                  </a:lnTo>
                  <a:lnTo>
                    <a:pt x="0" y="1735"/>
                  </a:lnTo>
                  <a:lnTo>
                    <a:pt x="25" y="2052"/>
                  </a:lnTo>
                  <a:lnTo>
                    <a:pt x="123" y="2394"/>
                  </a:lnTo>
                  <a:lnTo>
                    <a:pt x="269" y="2711"/>
                  </a:lnTo>
                  <a:lnTo>
                    <a:pt x="4348" y="6790"/>
                  </a:lnTo>
                  <a:lnTo>
                    <a:pt x="4665" y="6937"/>
                  </a:lnTo>
                  <a:lnTo>
                    <a:pt x="5007" y="7034"/>
                  </a:lnTo>
                  <a:lnTo>
                    <a:pt x="5325" y="7059"/>
                  </a:lnTo>
                  <a:lnTo>
                    <a:pt x="5667" y="7059"/>
                  </a:lnTo>
                  <a:lnTo>
                    <a:pt x="6008" y="6986"/>
                  </a:lnTo>
                  <a:lnTo>
                    <a:pt x="6326" y="6863"/>
                  </a:lnTo>
                  <a:lnTo>
                    <a:pt x="6473" y="6766"/>
                  </a:lnTo>
                  <a:lnTo>
                    <a:pt x="6619" y="6692"/>
                  </a:lnTo>
                  <a:lnTo>
                    <a:pt x="6766" y="6570"/>
                  </a:lnTo>
                  <a:lnTo>
                    <a:pt x="6912" y="6448"/>
                  </a:lnTo>
                  <a:lnTo>
                    <a:pt x="6961" y="6375"/>
                  </a:lnTo>
                  <a:lnTo>
                    <a:pt x="7034" y="6277"/>
                  </a:lnTo>
                  <a:lnTo>
                    <a:pt x="7059" y="6155"/>
                  </a:lnTo>
                  <a:lnTo>
                    <a:pt x="7059" y="6057"/>
                  </a:lnTo>
                  <a:lnTo>
                    <a:pt x="7059" y="5960"/>
                  </a:lnTo>
                  <a:lnTo>
                    <a:pt x="7034" y="5862"/>
                  </a:lnTo>
                  <a:lnTo>
                    <a:pt x="6961" y="5764"/>
                  </a:lnTo>
                  <a:lnTo>
                    <a:pt x="6912" y="5667"/>
                  </a:lnTo>
                  <a:lnTo>
                    <a:pt x="1393" y="147"/>
                  </a:lnTo>
                  <a:lnTo>
                    <a:pt x="1295" y="98"/>
                  </a:lnTo>
                  <a:lnTo>
                    <a:pt x="1197" y="25"/>
                  </a:lnTo>
                  <a:lnTo>
                    <a:pt x="1099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01" name="Shape 388"/>
            <p:cNvSpPr/>
            <p:nvPr/>
          </p:nvSpPr>
          <p:spPr>
            <a:xfrm>
              <a:off x="2663325" y="1702275"/>
              <a:ext cx="296750" cy="296775"/>
            </a:xfrm>
            <a:custGeom>
              <a:avLst/>
              <a:gdLst/>
              <a:ahLst/>
              <a:cxnLst/>
              <a:rect l="0" t="0" r="0" b="0"/>
              <a:pathLst>
                <a:path w="11870" h="11871" extrusionOk="0">
                  <a:moveTo>
                    <a:pt x="7718" y="1295"/>
                  </a:moveTo>
                  <a:lnTo>
                    <a:pt x="7815" y="1319"/>
                  </a:lnTo>
                  <a:lnTo>
                    <a:pt x="7889" y="1368"/>
                  </a:lnTo>
                  <a:lnTo>
                    <a:pt x="7938" y="1442"/>
                  </a:lnTo>
                  <a:lnTo>
                    <a:pt x="7938" y="1515"/>
                  </a:lnTo>
                  <a:lnTo>
                    <a:pt x="7938" y="1588"/>
                  </a:lnTo>
                  <a:lnTo>
                    <a:pt x="7889" y="1661"/>
                  </a:lnTo>
                  <a:lnTo>
                    <a:pt x="5862" y="3664"/>
                  </a:lnTo>
                  <a:lnTo>
                    <a:pt x="5788" y="3713"/>
                  </a:lnTo>
                  <a:lnTo>
                    <a:pt x="5715" y="3737"/>
                  </a:lnTo>
                  <a:lnTo>
                    <a:pt x="5642" y="3713"/>
                  </a:lnTo>
                  <a:lnTo>
                    <a:pt x="5569" y="3664"/>
                  </a:lnTo>
                  <a:lnTo>
                    <a:pt x="5520" y="3591"/>
                  </a:lnTo>
                  <a:lnTo>
                    <a:pt x="5495" y="3517"/>
                  </a:lnTo>
                  <a:lnTo>
                    <a:pt x="5520" y="3444"/>
                  </a:lnTo>
                  <a:lnTo>
                    <a:pt x="5569" y="3371"/>
                  </a:lnTo>
                  <a:lnTo>
                    <a:pt x="7571" y="1368"/>
                  </a:lnTo>
                  <a:lnTo>
                    <a:pt x="7644" y="1319"/>
                  </a:lnTo>
                  <a:lnTo>
                    <a:pt x="7718" y="1295"/>
                  </a:lnTo>
                  <a:close/>
                  <a:moveTo>
                    <a:pt x="7767" y="1"/>
                  </a:moveTo>
                  <a:lnTo>
                    <a:pt x="4885" y="2907"/>
                  </a:lnTo>
                  <a:lnTo>
                    <a:pt x="4640" y="2809"/>
                  </a:lnTo>
                  <a:lnTo>
                    <a:pt x="4396" y="2712"/>
                  </a:lnTo>
                  <a:lnTo>
                    <a:pt x="4103" y="2614"/>
                  </a:lnTo>
                  <a:lnTo>
                    <a:pt x="3810" y="2565"/>
                  </a:lnTo>
                  <a:lnTo>
                    <a:pt x="3493" y="2492"/>
                  </a:lnTo>
                  <a:lnTo>
                    <a:pt x="3175" y="2443"/>
                  </a:lnTo>
                  <a:lnTo>
                    <a:pt x="2858" y="2418"/>
                  </a:lnTo>
                  <a:lnTo>
                    <a:pt x="2247" y="2418"/>
                  </a:lnTo>
                  <a:lnTo>
                    <a:pt x="1954" y="2443"/>
                  </a:lnTo>
                  <a:lnTo>
                    <a:pt x="1636" y="2492"/>
                  </a:lnTo>
                  <a:lnTo>
                    <a:pt x="1319" y="2565"/>
                  </a:lnTo>
                  <a:lnTo>
                    <a:pt x="1001" y="2687"/>
                  </a:lnTo>
                  <a:lnTo>
                    <a:pt x="708" y="2809"/>
                  </a:lnTo>
                  <a:lnTo>
                    <a:pt x="415" y="3005"/>
                  </a:lnTo>
                  <a:lnTo>
                    <a:pt x="147" y="3224"/>
                  </a:lnTo>
                  <a:lnTo>
                    <a:pt x="73" y="3298"/>
                  </a:lnTo>
                  <a:lnTo>
                    <a:pt x="24" y="3395"/>
                  </a:lnTo>
                  <a:lnTo>
                    <a:pt x="0" y="3493"/>
                  </a:lnTo>
                  <a:lnTo>
                    <a:pt x="0" y="3615"/>
                  </a:lnTo>
                  <a:lnTo>
                    <a:pt x="0" y="3713"/>
                  </a:lnTo>
                  <a:lnTo>
                    <a:pt x="24" y="3811"/>
                  </a:lnTo>
                  <a:lnTo>
                    <a:pt x="73" y="3908"/>
                  </a:lnTo>
                  <a:lnTo>
                    <a:pt x="147" y="4006"/>
                  </a:lnTo>
                  <a:lnTo>
                    <a:pt x="7864" y="11724"/>
                  </a:lnTo>
                  <a:lnTo>
                    <a:pt x="7962" y="11797"/>
                  </a:lnTo>
                  <a:lnTo>
                    <a:pt x="8060" y="11846"/>
                  </a:lnTo>
                  <a:lnTo>
                    <a:pt x="8157" y="11870"/>
                  </a:lnTo>
                  <a:lnTo>
                    <a:pt x="8377" y="11870"/>
                  </a:lnTo>
                  <a:lnTo>
                    <a:pt x="8475" y="11846"/>
                  </a:lnTo>
                  <a:lnTo>
                    <a:pt x="8573" y="11797"/>
                  </a:lnTo>
                  <a:lnTo>
                    <a:pt x="8646" y="11724"/>
                  </a:lnTo>
                  <a:lnTo>
                    <a:pt x="8866" y="11455"/>
                  </a:lnTo>
                  <a:lnTo>
                    <a:pt x="9061" y="11162"/>
                  </a:lnTo>
                  <a:lnTo>
                    <a:pt x="9183" y="10869"/>
                  </a:lnTo>
                  <a:lnTo>
                    <a:pt x="9305" y="10551"/>
                  </a:lnTo>
                  <a:lnTo>
                    <a:pt x="9379" y="10234"/>
                  </a:lnTo>
                  <a:lnTo>
                    <a:pt x="9427" y="9916"/>
                  </a:lnTo>
                  <a:lnTo>
                    <a:pt x="9452" y="9623"/>
                  </a:lnTo>
                  <a:lnTo>
                    <a:pt x="9452" y="9330"/>
                  </a:lnTo>
                  <a:lnTo>
                    <a:pt x="9452" y="9013"/>
                  </a:lnTo>
                  <a:lnTo>
                    <a:pt x="9427" y="8695"/>
                  </a:lnTo>
                  <a:lnTo>
                    <a:pt x="9379" y="8378"/>
                  </a:lnTo>
                  <a:lnTo>
                    <a:pt x="9305" y="8060"/>
                  </a:lnTo>
                  <a:lnTo>
                    <a:pt x="9256" y="7767"/>
                  </a:lnTo>
                  <a:lnTo>
                    <a:pt x="9159" y="7474"/>
                  </a:lnTo>
                  <a:lnTo>
                    <a:pt x="9061" y="7230"/>
                  </a:lnTo>
                  <a:lnTo>
                    <a:pt x="8963" y="6986"/>
                  </a:lnTo>
                  <a:lnTo>
                    <a:pt x="11870" y="4104"/>
                  </a:lnTo>
                  <a:lnTo>
                    <a:pt x="776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102" name="Shape 385"/>
          <p:cNvGrpSpPr/>
          <p:nvPr/>
        </p:nvGrpSpPr>
        <p:grpSpPr>
          <a:xfrm>
            <a:off x="3265937" y="2689521"/>
            <a:ext cx="153713" cy="212660"/>
            <a:chOff x="2594325" y="1627175"/>
            <a:chExt cx="440850" cy="440850"/>
          </a:xfrm>
          <a:solidFill>
            <a:srgbClr val="7030A0"/>
          </a:solidFill>
        </p:grpSpPr>
        <p:sp>
          <p:nvSpPr>
            <p:cNvPr id="103" name="Shape 386"/>
            <p:cNvSpPr/>
            <p:nvPr/>
          </p:nvSpPr>
          <p:spPr>
            <a:xfrm>
              <a:off x="2594325" y="1890950"/>
              <a:ext cx="177075" cy="177075"/>
            </a:xfrm>
            <a:custGeom>
              <a:avLst/>
              <a:gdLst/>
              <a:ahLst/>
              <a:cxnLst/>
              <a:rect l="0" t="0" r="0" b="0"/>
              <a:pathLst>
                <a:path w="7083" h="7083" extrusionOk="0">
                  <a:moveTo>
                    <a:pt x="5544" y="0"/>
                  </a:moveTo>
                  <a:lnTo>
                    <a:pt x="538" y="5984"/>
                  </a:lnTo>
                  <a:lnTo>
                    <a:pt x="0" y="7083"/>
                  </a:lnTo>
                  <a:lnTo>
                    <a:pt x="1099" y="6546"/>
                  </a:lnTo>
                  <a:lnTo>
                    <a:pt x="7083" y="1539"/>
                  </a:lnTo>
                  <a:lnTo>
                    <a:pt x="554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04" name="Shape 387"/>
            <p:cNvSpPr/>
            <p:nvPr/>
          </p:nvSpPr>
          <p:spPr>
            <a:xfrm>
              <a:off x="2858700" y="1627175"/>
              <a:ext cx="176475" cy="176475"/>
            </a:xfrm>
            <a:custGeom>
              <a:avLst/>
              <a:gdLst/>
              <a:ahLst/>
              <a:cxnLst/>
              <a:rect l="0" t="0" r="0" b="0"/>
              <a:pathLst>
                <a:path w="7059" h="7059" extrusionOk="0">
                  <a:moveTo>
                    <a:pt x="904" y="1"/>
                  </a:moveTo>
                  <a:lnTo>
                    <a:pt x="782" y="25"/>
                  </a:lnTo>
                  <a:lnTo>
                    <a:pt x="684" y="98"/>
                  </a:lnTo>
                  <a:lnTo>
                    <a:pt x="611" y="147"/>
                  </a:lnTo>
                  <a:lnTo>
                    <a:pt x="489" y="294"/>
                  </a:lnTo>
                  <a:lnTo>
                    <a:pt x="367" y="440"/>
                  </a:lnTo>
                  <a:lnTo>
                    <a:pt x="294" y="587"/>
                  </a:lnTo>
                  <a:lnTo>
                    <a:pt x="196" y="733"/>
                  </a:lnTo>
                  <a:lnTo>
                    <a:pt x="74" y="1051"/>
                  </a:lnTo>
                  <a:lnTo>
                    <a:pt x="0" y="1393"/>
                  </a:lnTo>
                  <a:lnTo>
                    <a:pt x="0" y="1735"/>
                  </a:lnTo>
                  <a:lnTo>
                    <a:pt x="25" y="2052"/>
                  </a:lnTo>
                  <a:lnTo>
                    <a:pt x="123" y="2394"/>
                  </a:lnTo>
                  <a:lnTo>
                    <a:pt x="269" y="2711"/>
                  </a:lnTo>
                  <a:lnTo>
                    <a:pt x="4348" y="6790"/>
                  </a:lnTo>
                  <a:lnTo>
                    <a:pt x="4665" y="6937"/>
                  </a:lnTo>
                  <a:lnTo>
                    <a:pt x="5007" y="7034"/>
                  </a:lnTo>
                  <a:lnTo>
                    <a:pt x="5325" y="7059"/>
                  </a:lnTo>
                  <a:lnTo>
                    <a:pt x="5667" y="7059"/>
                  </a:lnTo>
                  <a:lnTo>
                    <a:pt x="6008" y="6986"/>
                  </a:lnTo>
                  <a:lnTo>
                    <a:pt x="6326" y="6863"/>
                  </a:lnTo>
                  <a:lnTo>
                    <a:pt x="6473" y="6766"/>
                  </a:lnTo>
                  <a:lnTo>
                    <a:pt x="6619" y="6692"/>
                  </a:lnTo>
                  <a:lnTo>
                    <a:pt x="6766" y="6570"/>
                  </a:lnTo>
                  <a:lnTo>
                    <a:pt x="6912" y="6448"/>
                  </a:lnTo>
                  <a:lnTo>
                    <a:pt x="6961" y="6375"/>
                  </a:lnTo>
                  <a:lnTo>
                    <a:pt x="7034" y="6277"/>
                  </a:lnTo>
                  <a:lnTo>
                    <a:pt x="7059" y="6155"/>
                  </a:lnTo>
                  <a:lnTo>
                    <a:pt x="7059" y="6057"/>
                  </a:lnTo>
                  <a:lnTo>
                    <a:pt x="7059" y="5960"/>
                  </a:lnTo>
                  <a:lnTo>
                    <a:pt x="7034" y="5862"/>
                  </a:lnTo>
                  <a:lnTo>
                    <a:pt x="6961" y="5764"/>
                  </a:lnTo>
                  <a:lnTo>
                    <a:pt x="6912" y="5667"/>
                  </a:lnTo>
                  <a:lnTo>
                    <a:pt x="1393" y="147"/>
                  </a:lnTo>
                  <a:lnTo>
                    <a:pt x="1295" y="98"/>
                  </a:lnTo>
                  <a:lnTo>
                    <a:pt x="1197" y="25"/>
                  </a:lnTo>
                  <a:lnTo>
                    <a:pt x="1099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05" name="Shape 388"/>
            <p:cNvSpPr/>
            <p:nvPr/>
          </p:nvSpPr>
          <p:spPr>
            <a:xfrm>
              <a:off x="2663325" y="1702275"/>
              <a:ext cx="296750" cy="296775"/>
            </a:xfrm>
            <a:custGeom>
              <a:avLst/>
              <a:gdLst/>
              <a:ahLst/>
              <a:cxnLst/>
              <a:rect l="0" t="0" r="0" b="0"/>
              <a:pathLst>
                <a:path w="11870" h="11871" extrusionOk="0">
                  <a:moveTo>
                    <a:pt x="7718" y="1295"/>
                  </a:moveTo>
                  <a:lnTo>
                    <a:pt x="7815" y="1319"/>
                  </a:lnTo>
                  <a:lnTo>
                    <a:pt x="7889" y="1368"/>
                  </a:lnTo>
                  <a:lnTo>
                    <a:pt x="7938" y="1442"/>
                  </a:lnTo>
                  <a:lnTo>
                    <a:pt x="7938" y="1515"/>
                  </a:lnTo>
                  <a:lnTo>
                    <a:pt x="7938" y="1588"/>
                  </a:lnTo>
                  <a:lnTo>
                    <a:pt x="7889" y="1661"/>
                  </a:lnTo>
                  <a:lnTo>
                    <a:pt x="5862" y="3664"/>
                  </a:lnTo>
                  <a:lnTo>
                    <a:pt x="5788" y="3713"/>
                  </a:lnTo>
                  <a:lnTo>
                    <a:pt x="5715" y="3737"/>
                  </a:lnTo>
                  <a:lnTo>
                    <a:pt x="5642" y="3713"/>
                  </a:lnTo>
                  <a:lnTo>
                    <a:pt x="5569" y="3664"/>
                  </a:lnTo>
                  <a:lnTo>
                    <a:pt x="5520" y="3591"/>
                  </a:lnTo>
                  <a:lnTo>
                    <a:pt x="5495" y="3517"/>
                  </a:lnTo>
                  <a:lnTo>
                    <a:pt x="5520" y="3444"/>
                  </a:lnTo>
                  <a:lnTo>
                    <a:pt x="5569" y="3371"/>
                  </a:lnTo>
                  <a:lnTo>
                    <a:pt x="7571" y="1368"/>
                  </a:lnTo>
                  <a:lnTo>
                    <a:pt x="7644" y="1319"/>
                  </a:lnTo>
                  <a:lnTo>
                    <a:pt x="7718" y="1295"/>
                  </a:lnTo>
                  <a:close/>
                  <a:moveTo>
                    <a:pt x="7767" y="1"/>
                  </a:moveTo>
                  <a:lnTo>
                    <a:pt x="4885" y="2907"/>
                  </a:lnTo>
                  <a:lnTo>
                    <a:pt x="4640" y="2809"/>
                  </a:lnTo>
                  <a:lnTo>
                    <a:pt x="4396" y="2712"/>
                  </a:lnTo>
                  <a:lnTo>
                    <a:pt x="4103" y="2614"/>
                  </a:lnTo>
                  <a:lnTo>
                    <a:pt x="3810" y="2565"/>
                  </a:lnTo>
                  <a:lnTo>
                    <a:pt x="3493" y="2492"/>
                  </a:lnTo>
                  <a:lnTo>
                    <a:pt x="3175" y="2443"/>
                  </a:lnTo>
                  <a:lnTo>
                    <a:pt x="2858" y="2418"/>
                  </a:lnTo>
                  <a:lnTo>
                    <a:pt x="2247" y="2418"/>
                  </a:lnTo>
                  <a:lnTo>
                    <a:pt x="1954" y="2443"/>
                  </a:lnTo>
                  <a:lnTo>
                    <a:pt x="1636" y="2492"/>
                  </a:lnTo>
                  <a:lnTo>
                    <a:pt x="1319" y="2565"/>
                  </a:lnTo>
                  <a:lnTo>
                    <a:pt x="1001" y="2687"/>
                  </a:lnTo>
                  <a:lnTo>
                    <a:pt x="708" y="2809"/>
                  </a:lnTo>
                  <a:lnTo>
                    <a:pt x="415" y="3005"/>
                  </a:lnTo>
                  <a:lnTo>
                    <a:pt x="147" y="3224"/>
                  </a:lnTo>
                  <a:lnTo>
                    <a:pt x="73" y="3298"/>
                  </a:lnTo>
                  <a:lnTo>
                    <a:pt x="24" y="3395"/>
                  </a:lnTo>
                  <a:lnTo>
                    <a:pt x="0" y="3493"/>
                  </a:lnTo>
                  <a:lnTo>
                    <a:pt x="0" y="3615"/>
                  </a:lnTo>
                  <a:lnTo>
                    <a:pt x="0" y="3713"/>
                  </a:lnTo>
                  <a:lnTo>
                    <a:pt x="24" y="3811"/>
                  </a:lnTo>
                  <a:lnTo>
                    <a:pt x="73" y="3908"/>
                  </a:lnTo>
                  <a:lnTo>
                    <a:pt x="147" y="4006"/>
                  </a:lnTo>
                  <a:lnTo>
                    <a:pt x="7864" y="11724"/>
                  </a:lnTo>
                  <a:lnTo>
                    <a:pt x="7962" y="11797"/>
                  </a:lnTo>
                  <a:lnTo>
                    <a:pt x="8060" y="11846"/>
                  </a:lnTo>
                  <a:lnTo>
                    <a:pt x="8157" y="11870"/>
                  </a:lnTo>
                  <a:lnTo>
                    <a:pt x="8377" y="11870"/>
                  </a:lnTo>
                  <a:lnTo>
                    <a:pt x="8475" y="11846"/>
                  </a:lnTo>
                  <a:lnTo>
                    <a:pt x="8573" y="11797"/>
                  </a:lnTo>
                  <a:lnTo>
                    <a:pt x="8646" y="11724"/>
                  </a:lnTo>
                  <a:lnTo>
                    <a:pt x="8866" y="11455"/>
                  </a:lnTo>
                  <a:lnTo>
                    <a:pt x="9061" y="11162"/>
                  </a:lnTo>
                  <a:lnTo>
                    <a:pt x="9183" y="10869"/>
                  </a:lnTo>
                  <a:lnTo>
                    <a:pt x="9305" y="10551"/>
                  </a:lnTo>
                  <a:lnTo>
                    <a:pt x="9379" y="10234"/>
                  </a:lnTo>
                  <a:lnTo>
                    <a:pt x="9427" y="9916"/>
                  </a:lnTo>
                  <a:lnTo>
                    <a:pt x="9452" y="9623"/>
                  </a:lnTo>
                  <a:lnTo>
                    <a:pt x="9452" y="9330"/>
                  </a:lnTo>
                  <a:lnTo>
                    <a:pt x="9452" y="9013"/>
                  </a:lnTo>
                  <a:lnTo>
                    <a:pt x="9427" y="8695"/>
                  </a:lnTo>
                  <a:lnTo>
                    <a:pt x="9379" y="8378"/>
                  </a:lnTo>
                  <a:lnTo>
                    <a:pt x="9305" y="8060"/>
                  </a:lnTo>
                  <a:lnTo>
                    <a:pt x="9256" y="7767"/>
                  </a:lnTo>
                  <a:lnTo>
                    <a:pt x="9159" y="7474"/>
                  </a:lnTo>
                  <a:lnTo>
                    <a:pt x="9061" y="7230"/>
                  </a:lnTo>
                  <a:lnTo>
                    <a:pt x="8963" y="6986"/>
                  </a:lnTo>
                  <a:lnTo>
                    <a:pt x="11870" y="4104"/>
                  </a:lnTo>
                  <a:lnTo>
                    <a:pt x="776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106" name="Shape 385"/>
          <p:cNvGrpSpPr/>
          <p:nvPr/>
        </p:nvGrpSpPr>
        <p:grpSpPr>
          <a:xfrm>
            <a:off x="3264873" y="3051563"/>
            <a:ext cx="153713" cy="212660"/>
            <a:chOff x="2594325" y="1627175"/>
            <a:chExt cx="440850" cy="440850"/>
          </a:xfrm>
          <a:solidFill>
            <a:srgbClr val="7030A0"/>
          </a:solidFill>
        </p:grpSpPr>
        <p:sp>
          <p:nvSpPr>
            <p:cNvPr id="107" name="Shape 386"/>
            <p:cNvSpPr/>
            <p:nvPr/>
          </p:nvSpPr>
          <p:spPr>
            <a:xfrm>
              <a:off x="2594325" y="1890950"/>
              <a:ext cx="177075" cy="177075"/>
            </a:xfrm>
            <a:custGeom>
              <a:avLst/>
              <a:gdLst/>
              <a:ahLst/>
              <a:cxnLst/>
              <a:rect l="0" t="0" r="0" b="0"/>
              <a:pathLst>
                <a:path w="7083" h="7083" extrusionOk="0">
                  <a:moveTo>
                    <a:pt x="5544" y="0"/>
                  </a:moveTo>
                  <a:lnTo>
                    <a:pt x="538" y="5984"/>
                  </a:lnTo>
                  <a:lnTo>
                    <a:pt x="0" y="7083"/>
                  </a:lnTo>
                  <a:lnTo>
                    <a:pt x="1099" y="6546"/>
                  </a:lnTo>
                  <a:lnTo>
                    <a:pt x="7083" y="1539"/>
                  </a:lnTo>
                  <a:lnTo>
                    <a:pt x="554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08" name="Shape 387"/>
            <p:cNvSpPr/>
            <p:nvPr/>
          </p:nvSpPr>
          <p:spPr>
            <a:xfrm>
              <a:off x="2858700" y="1627175"/>
              <a:ext cx="176475" cy="176475"/>
            </a:xfrm>
            <a:custGeom>
              <a:avLst/>
              <a:gdLst/>
              <a:ahLst/>
              <a:cxnLst/>
              <a:rect l="0" t="0" r="0" b="0"/>
              <a:pathLst>
                <a:path w="7059" h="7059" extrusionOk="0">
                  <a:moveTo>
                    <a:pt x="904" y="1"/>
                  </a:moveTo>
                  <a:lnTo>
                    <a:pt x="782" y="25"/>
                  </a:lnTo>
                  <a:lnTo>
                    <a:pt x="684" y="98"/>
                  </a:lnTo>
                  <a:lnTo>
                    <a:pt x="611" y="147"/>
                  </a:lnTo>
                  <a:lnTo>
                    <a:pt x="489" y="294"/>
                  </a:lnTo>
                  <a:lnTo>
                    <a:pt x="367" y="440"/>
                  </a:lnTo>
                  <a:lnTo>
                    <a:pt x="294" y="587"/>
                  </a:lnTo>
                  <a:lnTo>
                    <a:pt x="196" y="733"/>
                  </a:lnTo>
                  <a:lnTo>
                    <a:pt x="74" y="1051"/>
                  </a:lnTo>
                  <a:lnTo>
                    <a:pt x="0" y="1393"/>
                  </a:lnTo>
                  <a:lnTo>
                    <a:pt x="0" y="1735"/>
                  </a:lnTo>
                  <a:lnTo>
                    <a:pt x="25" y="2052"/>
                  </a:lnTo>
                  <a:lnTo>
                    <a:pt x="123" y="2394"/>
                  </a:lnTo>
                  <a:lnTo>
                    <a:pt x="269" y="2711"/>
                  </a:lnTo>
                  <a:lnTo>
                    <a:pt x="4348" y="6790"/>
                  </a:lnTo>
                  <a:lnTo>
                    <a:pt x="4665" y="6937"/>
                  </a:lnTo>
                  <a:lnTo>
                    <a:pt x="5007" y="7034"/>
                  </a:lnTo>
                  <a:lnTo>
                    <a:pt x="5325" y="7059"/>
                  </a:lnTo>
                  <a:lnTo>
                    <a:pt x="5667" y="7059"/>
                  </a:lnTo>
                  <a:lnTo>
                    <a:pt x="6008" y="6986"/>
                  </a:lnTo>
                  <a:lnTo>
                    <a:pt x="6326" y="6863"/>
                  </a:lnTo>
                  <a:lnTo>
                    <a:pt x="6473" y="6766"/>
                  </a:lnTo>
                  <a:lnTo>
                    <a:pt x="6619" y="6692"/>
                  </a:lnTo>
                  <a:lnTo>
                    <a:pt x="6766" y="6570"/>
                  </a:lnTo>
                  <a:lnTo>
                    <a:pt x="6912" y="6448"/>
                  </a:lnTo>
                  <a:lnTo>
                    <a:pt x="6961" y="6375"/>
                  </a:lnTo>
                  <a:lnTo>
                    <a:pt x="7034" y="6277"/>
                  </a:lnTo>
                  <a:lnTo>
                    <a:pt x="7059" y="6155"/>
                  </a:lnTo>
                  <a:lnTo>
                    <a:pt x="7059" y="6057"/>
                  </a:lnTo>
                  <a:lnTo>
                    <a:pt x="7059" y="5960"/>
                  </a:lnTo>
                  <a:lnTo>
                    <a:pt x="7034" y="5862"/>
                  </a:lnTo>
                  <a:lnTo>
                    <a:pt x="6961" y="5764"/>
                  </a:lnTo>
                  <a:lnTo>
                    <a:pt x="6912" y="5667"/>
                  </a:lnTo>
                  <a:lnTo>
                    <a:pt x="1393" y="147"/>
                  </a:lnTo>
                  <a:lnTo>
                    <a:pt x="1295" y="98"/>
                  </a:lnTo>
                  <a:lnTo>
                    <a:pt x="1197" y="25"/>
                  </a:lnTo>
                  <a:lnTo>
                    <a:pt x="1099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09" name="Shape 388"/>
            <p:cNvSpPr/>
            <p:nvPr/>
          </p:nvSpPr>
          <p:spPr>
            <a:xfrm>
              <a:off x="2663325" y="1702275"/>
              <a:ext cx="296750" cy="296775"/>
            </a:xfrm>
            <a:custGeom>
              <a:avLst/>
              <a:gdLst/>
              <a:ahLst/>
              <a:cxnLst/>
              <a:rect l="0" t="0" r="0" b="0"/>
              <a:pathLst>
                <a:path w="11870" h="11871" extrusionOk="0">
                  <a:moveTo>
                    <a:pt x="7718" y="1295"/>
                  </a:moveTo>
                  <a:lnTo>
                    <a:pt x="7815" y="1319"/>
                  </a:lnTo>
                  <a:lnTo>
                    <a:pt x="7889" y="1368"/>
                  </a:lnTo>
                  <a:lnTo>
                    <a:pt x="7938" y="1442"/>
                  </a:lnTo>
                  <a:lnTo>
                    <a:pt x="7938" y="1515"/>
                  </a:lnTo>
                  <a:lnTo>
                    <a:pt x="7938" y="1588"/>
                  </a:lnTo>
                  <a:lnTo>
                    <a:pt x="7889" y="1661"/>
                  </a:lnTo>
                  <a:lnTo>
                    <a:pt x="5862" y="3664"/>
                  </a:lnTo>
                  <a:lnTo>
                    <a:pt x="5788" y="3713"/>
                  </a:lnTo>
                  <a:lnTo>
                    <a:pt x="5715" y="3737"/>
                  </a:lnTo>
                  <a:lnTo>
                    <a:pt x="5642" y="3713"/>
                  </a:lnTo>
                  <a:lnTo>
                    <a:pt x="5569" y="3664"/>
                  </a:lnTo>
                  <a:lnTo>
                    <a:pt x="5520" y="3591"/>
                  </a:lnTo>
                  <a:lnTo>
                    <a:pt x="5495" y="3517"/>
                  </a:lnTo>
                  <a:lnTo>
                    <a:pt x="5520" y="3444"/>
                  </a:lnTo>
                  <a:lnTo>
                    <a:pt x="5569" y="3371"/>
                  </a:lnTo>
                  <a:lnTo>
                    <a:pt x="7571" y="1368"/>
                  </a:lnTo>
                  <a:lnTo>
                    <a:pt x="7644" y="1319"/>
                  </a:lnTo>
                  <a:lnTo>
                    <a:pt x="7718" y="1295"/>
                  </a:lnTo>
                  <a:close/>
                  <a:moveTo>
                    <a:pt x="7767" y="1"/>
                  </a:moveTo>
                  <a:lnTo>
                    <a:pt x="4885" y="2907"/>
                  </a:lnTo>
                  <a:lnTo>
                    <a:pt x="4640" y="2809"/>
                  </a:lnTo>
                  <a:lnTo>
                    <a:pt x="4396" y="2712"/>
                  </a:lnTo>
                  <a:lnTo>
                    <a:pt x="4103" y="2614"/>
                  </a:lnTo>
                  <a:lnTo>
                    <a:pt x="3810" y="2565"/>
                  </a:lnTo>
                  <a:lnTo>
                    <a:pt x="3493" y="2492"/>
                  </a:lnTo>
                  <a:lnTo>
                    <a:pt x="3175" y="2443"/>
                  </a:lnTo>
                  <a:lnTo>
                    <a:pt x="2858" y="2418"/>
                  </a:lnTo>
                  <a:lnTo>
                    <a:pt x="2247" y="2418"/>
                  </a:lnTo>
                  <a:lnTo>
                    <a:pt x="1954" y="2443"/>
                  </a:lnTo>
                  <a:lnTo>
                    <a:pt x="1636" y="2492"/>
                  </a:lnTo>
                  <a:lnTo>
                    <a:pt x="1319" y="2565"/>
                  </a:lnTo>
                  <a:lnTo>
                    <a:pt x="1001" y="2687"/>
                  </a:lnTo>
                  <a:lnTo>
                    <a:pt x="708" y="2809"/>
                  </a:lnTo>
                  <a:lnTo>
                    <a:pt x="415" y="3005"/>
                  </a:lnTo>
                  <a:lnTo>
                    <a:pt x="147" y="3224"/>
                  </a:lnTo>
                  <a:lnTo>
                    <a:pt x="73" y="3298"/>
                  </a:lnTo>
                  <a:lnTo>
                    <a:pt x="24" y="3395"/>
                  </a:lnTo>
                  <a:lnTo>
                    <a:pt x="0" y="3493"/>
                  </a:lnTo>
                  <a:lnTo>
                    <a:pt x="0" y="3615"/>
                  </a:lnTo>
                  <a:lnTo>
                    <a:pt x="0" y="3713"/>
                  </a:lnTo>
                  <a:lnTo>
                    <a:pt x="24" y="3811"/>
                  </a:lnTo>
                  <a:lnTo>
                    <a:pt x="73" y="3908"/>
                  </a:lnTo>
                  <a:lnTo>
                    <a:pt x="147" y="4006"/>
                  </a:lnTo>
                  <a:lnTo>
                    <a:pt x="7864" y="11724"/>
                  </a:lnTo>
                  <a:lnTo>
                    <a:pt x="7962" y="11797"/>
                  </a:lnTo>
                  <a:lnTo>
                    <a:pt x="8060" y="11846"/>
                  </a:lnTo>
                  <a:lnTo>
                    <a:pt x="8157" y="11870"/>
                  </a:lnTo>
                  <a:lnTo>
                    <a:pt x="8377" y="11870"/>
                  </a:lnTo>
                  <a:lnTo>
                    <a:pt x="8475" y="11846"/>
                  </a:lnTo>
                  <a:lnTo>
                    <a:pt x="8573" y="11797"/>
                  </a:lnTo>
                  <a:lnTo>
                    <a:pt x="8646" y="11724"/>
                  </a:lnTo>
                  <a:lnTo>
                    <a:pt x="8866" y="11455"/>
                  </a:lnTo>
                  <a:lnTo>
                    <a:pt x="9061" y="11162"/>
                  </a:lnTo>
                  <a:lnTo>
                    <a:pt x="9183" y="10869"/>
                  </a:lnTo>
                  <a:lnTo>
                    <a:pt x="9305" y="10551"/>
                  </a:lnTo>
                  <a:lnTo>
                    <a:pt x="9379" y="10234"/>
                  </a:lnTo>
                  <a:lnTo>
                    <a:pt x="9427" y="9916"/>
                  </a:lnTo>
                  <a:lnTo>
                    <a:pt x="9452" y="9623"/>
                  </a:lnTo>
                  <a:lnTo>
                    <a:pt x="9452" y="9330"/>
                  </a:lnTo>
                  <a:lnTo>
                    <a:pt x="9452" y="9013"/>
                  </a:lnTo>
                  <a:lnTo>
                    <a:pt x="9427" y="8695"/>
                  </a:lnTo>
                  <a:lnTo>
                    <a:pt x="9379" y="8378"/>
                  </a:lnTo>
                  <a:lnTo>
                    <a:pt x="9305" y="8060"/>
                  </a:lnTo>
                  <a:lnTo>
                    <a:pt x="9256" y="7767"/>
                  </a:lnTo>
                  <a:lnTo>
                    <a:pt x="9159" y="7474"/>
                  </a:lnTo>
                  <a:lnTo>
                    <a:pt x="9061" y="7230"/>
                  </a:lnTo>
                  <a:lnTo>
                    <a:pt x="8963" y="6986"/>
                  </a:lnTo>
                  <a:lnTo>
                    <a:pt x="11870" y="4104"/>
                  </a:lnTo>
                  <a:lnTo>
                    <a:pt x="776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110" name="Shape 385"/>
          <p:cNvGrpSpPr/>
          <p:nvPr/>
        </p:nvGrpSpPr>
        <p:grpSpPr>
          <a:xfrm>
            <a:off x="3262821" y="3425401"/>
            <a:ext cx="153713" cy="212660"/>
            <a:chOff x="2594325" y="1627175"/>
            <a:chExt cx="440850" cy="440850"/>
          </a:xfrm>
          <a:solidFill>
            <a:srgbClr val="7030A0"/>
          </a:solidFill>
        </p:grpSpPr>
        <p:sp>
          <p:nvSpPr>
            <p:cNvPr id="111" name="Shape 386"/>
            <p:cNvSpPr/>
            <p:nvPr/>
          </p:nvSpPr>
          <p:spPr>
            <a:xfrm>
              <a:off x="2594325" y="1890950"/>
              <a:ext cx="177075" cy="177075"/>
            </a:xfrm>
            <a:custGeom>
              <a:avLst/>
              <a:gdLst/>
              <a:ahLst/>
              <a:cxnLst/>
              <a:rect l="0" t="0" r="0" b="0"/>
              <a:pathLst>
                <a:path w="7083" h="7083" extrusionOk="0">
                  <a:moveTo>
                    <a:pt x="5544" y="0"/>
                  </a:moveTo>
                  <a:lnTo>
                    <a:pt x="538" y="5984"/>
                  </a:lnTo>
                  <a:lnTo>
                    <a:pt x="0" y="7083"/>
                  </a:lnTo>
                  <a:lnTo>
                    <a:pt x="1099" y="6546"/>
                  </a:lnTo>
                  <a:lnTo>
                    <a:pt x="7083" y="1539"/>
                  </a:lnTo>
                  <a:lnTo>
                    <a:pt x="554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12" name="Shape 387"/>
            <p:cNvSpPr/>
            <p:nvPr/>
          </p:nvSpPr>
          <p:spPr>
            <a:xfrm>
              <a:off x="2858700" y="1627175"/>
              <a:ext cx="176475" cy="176475"/>
            </a:xfrm>
            <a:custGeom>
              <a:avLst/>
              <a:gdLst/>
              <a:ahLst/>
              <a:cxnLst/>
              <a:rect l="0" t="0" r="0" b="0"/>
              <a:pathLst>
                <a:path w="7059" h="7059" extrusionOk="0">
                  <a:moveTo>
                    <a:pt x="904" y="1"/>
                  </a:moveTo>
                  <a:lnTo>
                    <a:pt x="782" y="25"/>
                  </a:lnTo>
                  <a:lnTo>
                    <a:pt x="684" y="98"/>
                  </a:lnTo>
                  <a:lnTo>
                    <a:pt x="611" y="147"/>
                  </a:lnTo>
                  <a:lnTo>
                    <a:pt x="489" y="294"/>
                  </a:lnTo>
                  <a:lnTo>
                    <a:pt x="367" y="440"/>
                  </a:lnTo>
                  <a:lnTo>
                    <a:pt x="294" y="587"/>
                  </a:lnTo>
                  <a:lnTo>
                    <a:pt x="196" y="733"/>
                  </a:lnTo>
                  <a:lnTo>
                    <a:pt x="74" y="1051"/>
                  </a:lnTo>
                  <a:lnTo>
                    <a:pt x="0" y="1393"/>
                  </a:lnTo>
                  <a:lnTo>
                    <a:pt x="0" y="1735"/>
                  </a:lnTo>
                  <a:lnTo>
                    <a:pt x="25" y="2052"/>
                  </a:lnTo>
                  <a:lnTo>
                    <a:pt x="123" y="2394"/>
                  </a:lnTo>
                  <a:lnTo>
                    <a:pt x="269" y="2711"/>
                  </a:lnTo>
                  <a:lnTo>
                    <a:pt x="4348" y="6790"/>
                  </a:lnTo>
                  <a:lnTo>
                    <a:pt x="4665" y="6937"/>
                  </a:lnTo>
                  <a:lnTo>
                    <a:pt x="5007" y="7034"/>
                  </a:lnTo>
                  <a:lnTo>
                    <a:pt x="5325" y="7059"/>
                  </a:lnTo>
                  <a:lnTo>
                    <a:pt x="5667" y="7059"/>
                  </a:lnTo>
                  <a:lnTo>
                    <a:pt x="6008" y="6986"/>
                  </a:lnTo>
                  <a:lnTo>
                    <a:pt x="6326" y="6863"/>
                  </a:lnTo>
                  <a:lnTo>
                    <a:pt x="6473" y="6766"/>
                  </a:lnTo>
                  <a:lnTo>
                    <a:pt x="6619" y="6692"/>
                  </a:lnTo>
                  <a:lnTo>
                    <a:pt x="6766" y="6570"/>
                  </a:lnTo>
                  <a:lnTo>
                    <a:pt x="6912" y="6448"/>
                  </a:lnTo>
                  <a:lnTo>
                    <a:pt x="6961" y="6375"/>
                  </a:lnTo>
                  <a:lnTo>
                    <a:pt x="7034" y="6277"/>
                  </a:lnTo>
                  <a:lnTo>
                    <a:pt x="7059" y="6155"/>
                  </a:lnTo>
                  <a:lnTo>
                    <a:pt x="7059" y="6057"/>
                  </a:lnTo>
                  <a:lnTo>
                    <a:pt x="7059" y="5960"/>
                  </a:lnTo>
                  <a:lnTo>
                    <a:pt x="7034" y="5862"/>
                  </a:lnTo>
                  <a:lnTo>
                    <a:pt x="6961" y="5764"/>
                  </a:lnTo>
                  <a:lnTo>
                    <a:pt x="6912" y="5667"/>
                  </a:lnTo>
                  <a:lnTo>
                    <a:pt x="1393" y="147"/>
                  </a:lnTo>
                  <a:lnTo>
                    <a:pt x="1295" y="98"/>
                  </a:lnTo>
                  <a:lnTo>
                    <a:pt x="1197" y="25"/>
                  </a:lnTo>
                  <a:lnTo>
                    <a:pt x="1099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13" name="Shape 388"/>
            <p:cNvSpPr/>
            <p:nvPr/>
          </p:nvSpPr>
          <p:spPr>
            <a:xfrm>
              <a:off x="2663325" y="1702275"/>
              <a:ext cx="296750" cy="296775"/>
            </a:xfrm>
            <a:custGeom>
              <a:avLst/>
              <a:gdLst/>
              <a:ahLst/>
              <a:cxnLst/>
              <a:rect l="0" t="0" r="0" b="0"/>
              <a:pathLst>
                <a:path w="11870" h="11871" extrusionOk="0">
                  <a:moveTo>
                    <a:pt x="7718" y="1295"/>
                  </a:moveTo>
                  <a:lnTo>
                    <a:pt x="7815" y="1319"/>
                  </a:lnTo>
                  <a:lnTo>
                    <a:pt x="7889" y="1368"/>
                  </a:lnTo>
                  <a:lnTo>
                    <a:pt x="7938" y="1442"/>
                  </a:lnTo>
                  <a:lnTo>
                    <a:pt x="7938" y="1515"/>
                  </a:lnTo>
                  <a:lnTo>
                    <a:pt x="7938" y="1588"/>
                  </a:lnTo>
                  <a:lnTo>
                    <a:pt x="7889" y="1661"/>
                  </a:lnTo>
                  <a:lnTo>
                    <a:pt x="5862" y="3664"/>
                  </a:lnTo>
                  <a:lnTo>
                    <a:pt x="5788" y="3713"/>
                  </a:lnTo>
                  <a:lnTo>
                    <a:pt x="5715" y="3737"/>
                  </a:lnTo>
                  <a:lnTo>
                    <a:pt x="5642" y="3713"/>
                  </a:lnTo>
                  <a:lnTo>
                    <a:pt x="5569" y="3664"/>
                  </a:lnTo>
                  <a:lnTo>
                    <a:pt x="5520" y="3591"/>
                  </a:lnTo>
                  <a:lnTo>
                    <a:pt x="5495" y="3517"/>
                  </a:lnTo>
                  <a:lnTo>
                    <a:pt x="5520" y="3444"/>
                  </a:lnTo>
                  <a:lnTo>
                    <a:pt x="5569" y="3371"/>
                  </a:lnTo>
                  <a:lnTo>
                    <a:pt x="7571" y="1368"/>
                  </a:lnTo>
                  <a:lnTo>
                    <a:pt x="7644" y="1319"/>
                  </a:lnTo>
                  <a:lnTo>
                    <a:pt x="7718" y="1295"/>
                  </a:lnTo>
                  <a:close/>
                  <a:moveTo>
                    <a:pt x="7767" y="1"/>
                  </a:moveTo>
                  <a:lnTo>
                    <a:pt x="4885" y="2907"/>
                  </a:lnTo>
                  <a:lnTo>
                    <a:pt x="4640" y="2809"/>
                  </a:lnTo>
                  <a:lnTo>
                    <a:pt x="4396" y="2712"/>
                  </a:lnTo>
                  <a:lnTo>
                    <a:pt x="4103" y="2614"/>
                  </a:lnTo>
                  <a:lnTo>
                    <a:pt x="3810" y="2565"/>
                  </a:lnTo>
                  <a:lnTo>
                    <a:pt x="3493" y="2492"/>
                  </a:lnTo>
                  <a:lnTo>
                    <a:pt x="3175" y="2443"/>
                  </a:lnTo>
                  <a:lnTo>
                    <a:pt x="2858" y="2418"/>
                  </a:lnTo>
                  <a:lnTo>
                    <a:pt x="2247" y="2418"/>
                  </a:lnTo>
                  <a:lnTo>
                    <a:pt x="1954" y="2443"/>
                  </a:lnTo>
                  <a:lnTo>
                    <a:pt x="1636" y="2492"/>
                  </a:lnTo>
                  <a:lnTo>
                    <a:pt x="1319" y="2565"/>
                  </a:lnTo>
                  <a:lnTo>
                    <a:pt x="1001" y="2687"/>
                  </a:lnTo>
                  <a:lnTo>
                    <a:pt x="708" y="2809"/>
                  </a:lnTo>
                  <a:lnTo>
                    <a:pt x="415" y="3005"/>
                  </a:lnTo>
                  <a:lnTo>
                    <a:pt x="147" y="3224"/>
                  </a:lnTo>
                  <a:lnTo>
                    <a:pt x="73" y="3298"/>
                  </a:lnTo>
                  <a:lnTo>
                    <a:pt x="24" y="3395"/>
                  </a:lnTo>
                  <a:lnTo>
                    <a:pt x="0" y="3493"/>
                  </a:lnTo>
                  <a:lnTo>
                    <a:pt x="0" y="3615"/>
                  </a:lnTo>
                  <a:lnTo>
                    <a:pt x="0" y="3713"/>
                  </a:lnTo>
                  <a:lnTo>
                    <a:pt x="24" y="3811"/>
                  </a:lnTo>
                  <a:lnTo>
                    <a:pt x="73" y="3908"/>
                  </a:lnTo>
                  <a:lnTo>
                    <a:pt x="147" y="4006"/>
                  </a:lnTo>
                  <a:lnTo>
                    <a:pt x="7864" y="11724"/>
                  </a:lnTo>
                  <a:lnTo>
                    <a:pt x="7962" y="11797"/>
                  </a:lnTo>
                  <a:lnTo>
                    <a:pt x="8060" y="11846"/>
                  </a:lnTo>
                  <a:lnTo>
                    <a:pt x="8157" y="11870"/>
                  </a:lnTo>
                  <a:lnTo>
                    <a:pt x="8377" y="11870"/>
                  </a:lnTo>
                  <a:lnTo>
                    <a:pt x="8475" y="11846"/>
                  </a:lnTo>
                  <a:lnTo>
                    <a:pt x="8573" y="11797"/>
                  </a:lnTo>
                  <a:lnTo>
                    <a:pt x="8646" y="11724"/>
                  </a:lnTo>
                  <a:lnTo>
                    <a:pt x="8866" y="11455"/>
                  </a:lnTo>
                  <a:lnTo>
                    <a:pt x="9061" y="11162"/>
                  </a:lnTo>
                  <a:lnTo>
                    <a:pt x="9183" y="10869"/>
                  </a:lnTo>
                  <a:lnTo>
                    <a:pt x="9305" y="10551"/>
                  </a:lnTo>
                  <a:lnTo>
                    <a:pt x="9379" y="10234"/>
                  </a:lnTo>
                  <a:lnTo>
                    <a:pt x="9427" y="9916"/>
                  </a:lnTo>
                  <a:lnTo>
                    <a:pt x="9452" y="9623"/>
                  </a:lnTo>
                  <a:lnTo>
                    <a:pt x="9452" y="9330"/>
                  </a:lnTo>
                  <a:lnTo>
                    <a:pt x="9452" y="9013"/>
                  </a:lnTo>
                  <a:lnTo>
                    <a:pt x="9427" y="8695"/>
                  </a:lnTo>
                  <a:lnTo>
                    <a:pt x="9379" y="8378"/>
                  </a:lnTo>
                  <a:lnTo>
                    <a:pt x="9305" y="8060"/>
                  </a:lnTo>
                  <a:lnTo>
                    <a:pt x="9256" y="7767"/>
                  </a:lnTo>
                  <a:lnTo>
                    <a:pt x="9159" y="7474"/>
                  </a:lnTo>
                  <a:lnTo>
                    <a:pt x="9061" y="7230"/>
                  </a:lnTo>
                  <a:lnTo>
                    <a:pt x="8963" y="6986"/>
                  </a:lnTo>
                  <a:lnTo>
                    <a:pt x="11870" y="4104"/>
                  </a:lnTo>
                  <a:lnTo>
                    <a:pt x="776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114" name="Shape 385"/>
          <p:cNvGrpSpPr/>
          <p:nvPr/>
        </p:nvGrpSpPr>
        <p:grpSpPr>
          <a:xfrm>
            <a:off x="3264873" y="4527503"/>
            <a:ext cx="153713" cy="212660"/>
            <a:chOff x="2594325" y="1627175"/>
            <a:chExt cx="440850" cy="440850"/>
          </a:xfrm>
          <a:solidFill>
            <a:srgbClr val="7030A0"/>
          </a:solidFill>
        </p:grpSpPr>
        <p:sp>
          <p:nvSpPr>
            <p:cNvPr id="115" name="Shape 386"/>
            <p:cNvSpPr/>
            <p:nvPr/>
          </p:nvSpPr>
          <p:spPr>
            <a:xfrm>
              <a:off x="2594325" y="1890950"/>
              <a:ext cx="177075" cy="177075"/>
            </a:xfrm>
            <a:custGeom>
              <a:avLst/>
              <a:gdLst/>
              <a:ahLst/>
              <a:cxnLst/>
              <a:rect l="0" t="0" r="0" b="0"/>
              <a:pathLst>
                <a:path w="7083" h="7083" extrusionOk="0">
                  <a:moveTo>
                    <a:pt x="5544" y="0"/>
                  </a:moveTo>
                  <a:lnTo>
                    <a:pt x="538" y="5984"/>
                  </a:lnTo>
                  <a:lnTo>
                    <a:pt x="0" y="7083"/>
                  </a:lnTo>
                  <a:lnTo>
                    <a:pt x="1099" y="6546"/>
                  </a:lnTo>
                  <a:lnTo>
                    <a:pt x="7083" y="1539"/>
                  </a:lnTo>
                  <a:lnTo>
                    <a:pt x="554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16" name="Shape 387"/>
            <p:cNvSpPr/>
            <p:nvPr/>
          </p:nvSpPr>
          <p:spPr>
            <a:xfrm>
              <a:off x="2858700" y="1627175"/>
              <a:ext cx="176475" cy="176475"/>
            </a:xfrm>
            <a:custGeom>
              <a:avLst/>
              <a:gdLst/>
              <a:ahLst/>
              <a:cxnLst/>
              <a:rect l="0" t="0" r="0" b="0"/>
              <a:pathLst>
                <a:path w="7059" h="7059" extrusionOk="0">
                  <a:moveTo>
                    <a:pt x="904" y="1"/>
                  </a:moveTo>
                  <a:lnTo>
                    <a:pt x="782" y="25"/>
                  </a:lnTo>
                  <a:lnTo>
                    <a:pt x="684" y="98"/>
                  </a:lnTo>
                  <a:lnTo>
                    <a:pt x="611" y="147"/>
                  </a:lnTo>
                  <a:lnTo>
                    <a:pt x="489" y="294"/>
                  </a:lnTo>
                  <a:lnTo>
                    <a:pt x="367" y="440"/>
                  </a:lnTo>
                  <a:lnTo>
                    <a:pt x="294" y="587"/>
                  </a:lnTo>
                  <a:lnTo>
                    <a:pt x="196" y="733"/>
                  </a:lnTo>
                  <a:lnTo>
                    <a:pt x="74" y="1051"/>
                  </a:lnTo>
                  <a:lnTo>
                    <a:pt x="0" y="1393"/>
                  </a:lnTo>
                  <a:lnTo>
                    <a:pt x="0" y="1735"/>
                  </a:lnTo>
                  <a:lnTo>
                    <a:pt x="25" y="2052"/>
                  </a:lnTo>
                  <a:lnTo>
                    <a:pt x="123" y="2394"/>
                  </a:lnTo>
                  <a:lnTo>
                    <a:pt x="269" y="2711"/>
                  </a:lnTo>
                  <a:lnTo>
                    <a:pt x="4348" y="6790"/>
                  </a:lnTo>
                  <a:lnTo>
                    <a:pt x="4665" y="6937"/>
                  </a:lnTo>
                  <a:lnTo>
                    <a:pt x="5007" y="7034"/>
                  </a:lnTo>
                  <a:lnTo>
                    <a:pt x="5325" y="7059"/>
                  </a:lnTo>
                  <a:lnTo>
                    <a:pt x="5667" y="7059"/>
                  </a:lnTo>
                  <a:lnTo>
                    <a:pt x="6008" y="6986"/>
                  </a:lnTo>
                  <a:lnTo>
                    <a:pt x="6326" y="6863"/>
                  </a:lnTo>
                  <a:lnTo>
                    <a:pt x="6473" y="6766"/>
                  </a:lnTo>
                  <a:lnTo>
                    <a:pt x="6619" y="6692"/>
                  </a:lnTo>
                  <a:lnTo>
                    <a:pt x="6766" y="6570"/>
                  </a:lnTo>
                  <a:lnTo>
                    <a:pt x="6912" y="6448"/>
                  </a:lnTo>
                  <a:lnTo>
                    <a:pt x="6961" y="6375"/>
                  </a:lnTo>
                  <a:lnTo>
                    <a:pt x="7034" y="6277"/>
                  </a:lnTo>
                  <a:lnTo>
                    <a:pt x="7059" y="6155"/>
                  </a:lnTo>
                  <a:lnTo>
                    <a:pt x="7059" y="6057"/>
                  </a:lnTo>
                  <a:lnTo>
                    <a:pt x="7059" y="5960"/>
                  </a:lnTo>
                  <a:lnTo>
                    <a:pt x="7034" y="5862"/>
                  </a:lnTo>
                  <a:lnTo>
                    <a:pt x="6961" y="5764"/>
                  </a:lnTo>
                  <a:lnTo>
                    <a:pt x="6912" y="5667"/>
                  </a:lnTo>
                  <a:lnTo>
                    <a:pt x="1393" y="147"/>
                  </a:lnTo>
                  <a:lnTo>
                    <a:pt x="1295" y="98"/>
                  </a:lnTo>
                  <a:lnTo>
                    <a:pt x="1197" y="25"/>
                  </a:lnTo>
                  <a:lnTo>
                    <a:pt x="1099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17" name="Shape 388"/>
            <p:cNvSpPr/>
            <p:nvPr/>
          </p:nvSpPr>
          <p:spPr>
            <a:xfrm>
              <a:off x="2663325" y="1702275"/>
              <a:ext cx="296750" cy="296775"/>
            </a:xfrm>
            <a:custGeom>
              <a:avLst/>
              <a:gdLst/>
              <a:ahLst/>
              <a:cxnLst/>
              <a:rect l="0" t="0" r="0" b="0"/>
              <a:pathLst>
                <a:path w="11870" h="11871" extrusionOk="0">
                  <a:moveTo>
                    <a:pt x="7718" y="1295"/>
                  </a:moveTo>
                  <a:lnTo>
                    <a:pt x="7815" y="1319"/>
                  </a:lnTo>
                  <a:lnTo>
                    <a:pt x="7889" y="1368"/>
                  </a:lnTo>
                  <a:lnTo>
                    <a:pt x="7938" y="1442"/>
                  </a:lnTo>
                  <a:lnTo>
                    <a:pt x="7938" y="1515"/>
                  </a:lnTo>
                  <a:lnTo>
                    <a:pt x="7938" y="1588"/>
                  </a:lnTo>
                  <a:lnTo>
                    <a:pt x="7889" y="1661"/>
                  </a:lnTo>
                  <a:lnTo>
                    <a:pt x="5862" y="3664"/>
                  </a:lnTo>
                  <a:lnTo>
                    <a:pt x="5788" y="3713"/>
                  </a:lnTo>
                  <a:lnTo>
                    <a:pt x="5715" y="3737"/>
                  </a:lnTo>
                  <a:lnTo>
                    <a:pt x="5642" y="3713"/>
                  </a:lnTo>
                  <a:lnTo>
                    <a:pt x="5569" y="3664"/>
                  </a:lnTo>
                  <a:lnTo>
                    <a:pt x="5520" y="3591"/>
                  </a:lnTo>
                  <a:lnTo>
                    <a:pt x="5495" y="3517"/>
                  </a:lnTo>
                  <a:lnTo>
                    <a:pt x="5520" y="3444"/>
                  </a:lnTo>
                  <a:lnTo>
                    <a:pt x="5569" y="3371"/>
                  </a:lnTo>
                  <a:lnTo>
                    <a:pt x="7571" y="1368"/>
                  </a:lnTo>
                  <a:lnTo>
                    <a:pt x="7644" y="1319"/>
                  </a:lnTo>
                  <a:lnTo>
                    <a:pt x="7718" y="1295"/>
                  </a:lnTo>
                  <a:close/>
                  <a:moveTo>
                    <a:pt x="7767" y="1"/>
                  </a:moveTo>
                  <a:lnTo>
                    <a:pt x="4885" y="2907"/>
                  </a:lnTo>
                  <a:lnTo>
                    <a:pt x="4640" y="2809"/>
                  </a:lnTo>
                  <a:lnTo>
                    <a:pt x="4396" y="2712"/>
                  </a:lnTo>
                  <a:lnTo>
                    <a:pt x="4103" y="2614"/>
                  </a:lnTo>
                  <a:lnTo>
                    <a:pt x="3810" y="2565"/>
                  </a:lnTo>
                  <a:lnTo>
                    <a:pt x="3493" y="2492"/>
                  </a:lnTo>
                  <a:lnTo>
                    <a:pt x="3175" y="2443"/>
                  </a:lnTo>
                  <a:lnTo>
                    <a:pt x="2858" y="2418"/>
                  </a:lnTo>
                  <a:lnTo>
                    <a:pt x="2247" y="2418"/>
                  </a:lnTo>
                  <a:lnTo>
                    <a:pt x="1954" y="2443"/>
                  </a:lnTo>
                  <a:lnTo>
                    <a:pt x="1636" y="2492"/>
                  </a:lnTo>
                  <a:lnTo>
                    <a:pt x="1319" y="2565"/>
                  </a:lnTo>
                  <a:lnTo>
                    <a:pt x="1001" y="2687"/>
                  </a:lnTo>
                  <a:lnTo>
                    <a:pt x="708" y="2809"/>
                  </a:lnTo>
                  <a:lnTo>
                    <a:pt x="415" y="3005"/>
                  </a:lnTo>
                  <a:lnTo>
                    <a:pt x="147" y="3224"/>
                  </a:lnTo>
                  <a:lnTo>
                    <a:pt x="73" y="3298"/>
                  </a:lnTo>
                  <a:lnTo>
                    <a:pt x="24" y="3395"/>
                  </a:lnTo>
                  <a:lnTo>
                    <a:pt x="0" y="3493"/>
                  </a:lnTo>
                  <a:lnTo>
                    <a:pt x="0" y="3615"/>
                  </a:lnTo>
                  <a:lnTo>
                    <a:pt x="0" y="3713"/>
                  </a:lnTo>
                  <a:lnTo>
                    <a:pt x="24" y="3811"/>
                  </a:lnTo>
                  <a:lnTo>
                    <a:pt x="73" y="3908"/>
                  </a:lnTo>
                  <a:lnTo>
                    <a:pt x="147" y="4006"/>
                  </a:lnTo>
                  <a:lnTo>
                    <a:pt x="7864" y="11724"/>
                  </a:lnTo>
                  <a:lnTo>
                    <a:pt x="7962" y="11797"/>
                  </a:lnTo>
                  <a:lnTo>
                    <a:pt x="8060" y="11846"/>
                  </a:lnTo>
                  <a:lnTo>
                    <a:pt x="8157" y="11870"/>
                  </a:lnTo>
                  <a:lnTo>
                    <a:pt x="8377" y="11870"/>
                  </a:lnTo>
                  <a:lnTo>
                    <a:pt x="8475" y="11846"/>
                  </a:lnTo>
                  <a:lnTo>
                    <a:pt x="8573" y="11797"/>
                  </a:lnTo>
                  <a:lnTo>
                    <a:pt x="8646" y="11724"/>
                  </a:lnTo>
                  <a:lnTo>
                    <a:pt x="8866" y="11455"/>
                  </a:lnTo>
                  <a:lnTo>
                    <a:pt x="9061" y="11162"/>
                  </a:lnTo>
                  <a:lnTo>
                    <a:pt x="9183" y="10869"/>
                  </a:lnTo>
                  <a:lnTo>
                    <a:pt x="9305" y="10551"/>
                  </a:lnTo>
                  <a:lnTo>
                    <a:pt x="9379" y="10234"/>
                  </a:lnTo>
                  <a:lnTo>
                    <a:pt x="9427" y="9916"/>
                  </a:lnTo>
                  <a:lnTo>
                    <a:pt x="9452" y="9623"/>
                  </a:lnTo>
                  <a:lnTo>
                    <a:pt x="9452" y="9330"/>
                  </a:lnTo>
                  <a:lnTo>
                    <a:pt x="9452" y="9013"/>
                  </a:lnTo>
                  <a:lnTo>
                    <a:pt x="9427" y="8695"/>
                  </a:lnTo>
                  <a:lnTo>
                    <a:pt x="9379" y="8378"/>
                  </a:lnTo>
                  <a:lnTo>
                    <a:pt x="9305" y="8060"/>
                  </a:lnTo>
                  <a:lnTo>
                    <a:pt x="9256" y="7767"/>
                  </a:lnTo>
                  <a:lnTo>
                    <a:pt x="9159" y="7474"/>
                  </a:lnTo>
                  <a:lnTo>
                    <a:pt x="9061" y="7230"/>
                  </a:lnTo>
                  <a:lnTo>
                    <a:pt x="8963" y="6986"/>
                  </a:lnTo>
                  <a:lnTo>
                    <a:pt x="11870" y="4104"/>
                  </a:lnTo>
                  <a:lnTo>
                    <a:pt x="776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118" name="Shape 385"/>
          <p:cNvGrpSpPr/>
          <p:nvPr/>
        </p:nvGrpSpPr>
        <p:grpSpPr>
          <a:xfrm>
            <a:off x="3264873" y="6384878"/>
            <a:ext cx="153713" cy="212660"/>
            <a:chOff x="2594325" y="1627175"/>
            <a:chExt cx="440850" cy="440850"/>
          </a:xfrm>
          <a:solidFill>
            <a:srgbClr val="7030A0"/>
          </a:solidFill>
        </p:grpSpPr>
        <p:sp>
          <p:nvSpPr>
            <p:cNvPr id="119" name="Shape 386"/>
            <p:cNvSpPr/>
            <p:nvPr/>
          </p:nvSpPr>
          <p:spPr>
            <a:xfrm>
              <a:off x="2594325" y="1890950"/>
              <a:ext cx="177075" cy="177075"/>
            </a:xfrm>
            <a:custGeom>
              <a:avLst/>
              <a:gdLst/>
              <a:ahLst/>
              <a:cxnLst/>
              <a:rect l="0" t="0" r="0" b="0"/>
              <a:pathLst>
                <a:path w="7083" h="7083" extrusionOk="0">
                  <a:moveTo>
                    <a:pt x="5544" y="0"/>
                  </a:moveTo>
                  <a:lnTo>
                    <a:pt x="538" y="5984"/>
                  </a:lnTo>
                  <a:lnTo>
                    <a:pt x="0" y="7083"/>
                  </a:lnTo>
                  <a:lnTo>
                    <a:pt x="1099" y="6546"/>
                  </a:lnTo>
                  <a:lnTo>
                    <a:pt x="7083" y="1539"/>
                  </a:lnTo>
                  <a:lnTo>
                    <a:pt x="554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20" name="Shape 387"/>
            <p:cNvSpPr/>
            <p:nvPr/>
          </p:nvSpPr>
          <p:spPr>
            <a:xfrm>
              <a:off x="2858700" y="1627175"/>
              <a:ext cx="176475" cy="176475"/>
            </a:xfrm>
            <a:custGeom>
              <a:avLst/>
              <a:gdLst/>
              <a:ahLst/>
              <a:cxnLst/>
              <a:rect l="0" t="0" r="0" b="0"/>
              <a:pathLst>
                <a:path w="7059" h="7059" extrusionOk="0">
                  <a:moveTo>
                    <a:pt x="904" y="1"/>
                  </a:moveTo>
                  <a:lnTo>
                    <a:pt x="782" y="25"/>
                  </a:lnTo>
                  <a:lnTo>
                    <a:pt x="684" y="98"/>
                  </a:lnTo>
                  <a:lnTo>
                    <a:pt x="611" y="147"/>
                  </a:lnTo>
                  <a:lnTo>
                    <a:pt x="489" y="294"/>
                  </a:lnTo>
                  <a:lnTo>
                    <a:pt x="367" y="440"/>
                  </a:lnTo>
                  <a:lnTo>
                    <a:pt x="294" y="587"/>
                  </a:lnTo>
                  <a:lnTo>
                    <a:pt x="196" y="733"/>
                  </a:lnTo>
                  <a:lnTo>
                    <a:pt x="74" y="1051"/>
                  </a:lnTo>
                  <a:lnTo>
                    <a:pt x="0" y="1393"/>
                  </a:lnTo>
                  <a:lnTo>
                    <a:pt x="0" y="1735"/>
                  </a:lnTo>
                  <a:lnTo>
                    <a:pt x="25" y="2052"/>
                  </a:lnTo>
                  <a:lnTo>
                    <a:pt x="123" y="2394"/>
                  </a:lnTo>
                  <a:lnTo>
                    <a:pt x="269" y="2711"/>
                  </a:lnTo>
                  <a:lnTo>
                    <a:pt x="4348" y="6790"/>
                  </a:lnTo>
                  <a:lnTo>
                    <a:pt x="4665" y="6937"/>
                  </a:lnTo>
                  <a:lnTo>
                    <a:pt x="5007" y="7034"/>
                  </a:lnTo>
                  <a:lnTo>
                    <a:pt x="5325" y="7059"/>
                  </a:lnTo>
                  <a:lnTo>
                    <a:pt x="5667" y="7059"/>
                  </a:lnTo>
                  <a:lnTo>
                    <a:pt x="6008" y="6986"/>
                  </a:lnTo>
                  <a:lnTo>
                    <a:pt x="6326" y="6863"/>
                  </a:lnTo>
                  <a:lnTo>
                    <a:pt x="6473" y="6766"/>
                  </a:lnTo>
                  <a:lnTo>
                    <a:pt x="6619" y="6692"/>
                  </a:lnTo>
                  <a:lnTo>
                    <a:pt x="6766" y="6570"/>
                  </a:lnTo>
                  <a:lnTo>
                    <a:pt x="6912" y="6448"/>
                  </a:lnTo>
                  <a:lnTo>
                    <a:pt x="6961" y="6375"/>
                  </a:lnTo>
                  <a:lnTo>
                    <a:pt x="7034" y="6277"/>
                  </a:lnTo>
                  <a:lnTo>
                    <a:pt x="7059" y="6155"/>
                  </a:lnTo>
                  <a:lnTo>
                    <a:pt x="7059" y="6057"/>
                  </a:lnTo>
                  <a:lnTo>
                    <a:pt x="7059" y="5960"/>
                  </a:lnTo>
                  <a:lnTo>
                    <a:pt x="7034" y="5862"/>
                  </a:lnTo>
                  <a:lnTo>
                    <a:pt x="6961" y="5764"/>
                  </a:lnTo>
                  <a:lnTo>
                    <a:pt x="6912" y="5667"/>
                  </a:lnTo>
                  <a:lnTo>
                    <a:pt x="1393" y="147"/>
                  </a:lnTo>
                  <a:lnTo>
                    <a:pt x="1295" y="98"/>
                  </a:lnTo>
                  <a:lnTo>
                    <a:pt x="1197" y="25"/>
                  </a:lnTo>
                  <a:lnTo>
                    <a:pt x="1099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21" name="Shape 388"/>
            <p:cNvSpPr/>
            <p:nvPr/>
          </p:nvSpPr>
          <p:spPr>
            <a:xfrm>
              <a:off x="2663325" y="1702275"/>
              <a:ext cx="296750" cy="296775"/>
            </a:xfrm>
            <a:custGeom>
              <a:avLst/>
              <a:gdLst/>
              <a:ahLst/>
              <a:cxnLst/>
              <a:rect l="0" t="0" r="0" b="0"/>
              <a:pathLst>
                <a:path w="11870" h="11871" extrusionOk="0">
                  <a:moveTo>
                    <a:pt x="7718" y="1295"/>
                  </a:moveTo>
                  <a:lnTo>
                    <a:pt x="7815" y="1319"/>
                  </a:lnTo>
                  <a:lnTo>
                    <a:pt x="7889" y="1368"/>
                  </a:lnTo>
                  <a:lnTo>
                    <a:pt x="7938" y="1442"/>
                  </a:lnTo>
                  <a:lnTo>
                    <a:pt x="7938" y="1515"/>
                  </a:lnTo>
                  <a:lnTo>
                    <a:pt x="7938" y="1588"/>
                  </a:lnTo>
                  <a:lnTo>
                    <a:pt x="7889" y="1661"/>
                  </a:lnTo>
                  <a:lnTo>
                    <a:pt x="5862" y="3664"/>
                  </a:lnTo>
                  <a:lnTo>
                    <a:pt x="5788" y="3713"/>
                  </a:lnTo>
                  <a:lnTo>
                    <a:pt x="5715" y="3737"/>
                  </a:lnTo>
                  <a:lnTo>
                    <a:pt x="5642" y="3713"/>
                  </a:lnTo>
                  <a:lnTo>
                    <a:pt x="5569" y="3664"/>
                  </a:lnTo>
                  <a:lnTo>
                    <a:pt x="5520" y="3591"/>
                  </a:lnTo>
                  <a:lnTo>
                    <a:pt x="5495" y="3517"/>
                  </a:lnTo>
                  <a:lnTo>
                    <a:pt x="5520" y="3444"/>
                  </a:lnTo>
                  <a:lnTo>
                    <a:pt x="5569" y="3371"/>
                  </a:lnTo>
                  <a:lnTo>
                    <a:pt x="7571" y="1368"/>
                  </a:lnTo>
                  <a:lnTo>
                    <a:pt x="7644" y="1319"/>
                  </a:lnTo>
                  <a:lnTo>
                    <a:pt x="7718" y="1295"/>
                  </a:lnTo>
                  <a:close/>
                  <a:moveTo>
                    <a:pt x="7767" y="1"/>
                  </a:moveTo>
                  <a:lnTo>
                    <a:pt x="4885" y="2907"/>
                  </a:lnTo>
                  <a:lnTo>
                    <a:pt x="4640" y="2809"/>
                  </a:lnTo>
                  <a:lnTo>
                    <a:pt x="4396" y="2712"/>
                  </a:lnTo>
                  <a:lnTo>
                    <a:pt x="4103" y="2614"/>
                  </a:lnTo>
                  <a:lnTo>
                    <a:pt x="3810" y="2565"/>
                  </a:lnTo>
                  <a:lnTo>
                    <a:pt x="3493" y="2492"/>
                  </a:lnTo>
                  <a:lnTo>
                    <a:pt x="3175" y="2443"/>
                  </a:lnTo>
                  <a:lnTo>
                    <a:pt x="2858" y="2418"/>
                  </a:lnTo>
                  <a:lnTo>
                    <a:pt x="2247" y="2418"/>
                  </a:lnTo>
                  <a:lnTo>
                    <a:pt x="1954" y="2443"/>
                  </a:lnTo>
                  <a:lnTo>
                    <a:pt x="1636" y="2492"/>
                  </a:lnTo>
                  <a:lnTo>
                    <a:pt x="1319" y="2565"/>
                  </a:lnTo>
                  <a:lnTo>
                    <a:pt x="1001" y="2687"/>
                  </a:lnTo>
                  <a:lnTo>
                    <a:pt x="708" y="2809"/>
                  </a:lnTo>
                  <a:lnTo>
                    <a:pt x="415" y="3005"/>
                  </a:lnTo>
                  <a:lnTo>
                    <a:pt x="147" y="3224"/>
                  </a:lnTo>
                  <a:lnTo>
                    <a:pt x="73" y="3298"/>
                  </a:lnTo>
                  <a:lnTo>
                    <a:pt x="24" y="3395"/>
                  </a:lnTo>
                  <a:lnTo>
                    <a:pt x="0" y="3493"/>
                  </a:lnTo>
                  <a:lnTo>
                    <a:pt x="0" y="3615"/>
                  </a:lnTo>
                  <a:lnTo>
                    <a:pt x="0" y="3713"/>
                  </a:lnTo>
                  <a:lnTo>
                    <a:pt x="24" y="3811"/>
                  </a:lnTo>
                  <a:lnTo>
                    <a:pt x="73" y="3908"/>
                  </a:lnTo>
                  <a:lnTo>
                    <a:pt x="147" y="4006"/>
                  </a:lnTo>
                  <a:lnTo>
                    <a:pt x="7864" y="11724"/>
                  </a:lnTo>
                  <a:lnTo>
                    <a:pt x="7962" y="11797"/>
                  </a:lnTo>
                  <a:lnTo>
                    <a:pt x="8060" y="11846"/>
                  </a:lnTo>
                  <a:lnTo>
                    <a:pt x="8157" y="11870"/>
                  </a:lnTo>
                  <a:lnTo>
                    <a:pt x="8377" y="11870"/>
                  </a:lnTo>
                  <a:lnTo>
                    <a:pt x="8475" y="11846"/>
                  </a:lnTo>
                  <a:lnTo>
                    <a:pt x="8573" y="11797"/>
                  </a:lnTo>
                  <a:lnTo>
                    <a:pt x="8646" y="11724"/>
                  </a:lnTo>
                  <a:lnTo>
                    <a:pt x="8866" y="11455"/>
                  </a:lnTo>
                  <a:lnTo>
                    <a:pt x="9061" y="11162"/>
                  </a:lnTo>
                  <a:lnTo>
                    <a:pt x="9183" y="10869"/>
                  </a:lnTo>
                  <a:lnTo>
                    <a:pt x="9305" y="10551"/>
                  </a:lnTo>
                  <a:lnTo>
                    <a:pt x="9379" y="10234"/>
                  </a:lnTo>
                  <a:lnTo>
                    <a:pt x="9427" y="9916"/>
                  </a:lnTo>
                  <a:lnTo>
                    <a:pt x="9452" y="9623"/>
                  </a:lnTo>
                  <a:lnTo>
                    <a:pt x="9452" y="9330"/>
                  </a:lnTo>
                  <a:lnTo>
                    <a:pt x="9452" y="9013"/>
                  </a:lnTo>
                  <a:lnTo>
                    <a:pt x="9427" y="8695"/>
                  </a:lnTo>
                  <a:lnTo>
                    <a:pt x="9379" y="8378"/>
                  </a:lnTo>
                  <a:lnTo>
                    <a:pt x="9305" y="8060"/>
                  </a:lnTo>
                  <a:lnTo>
                    <a:pt x="9256" y="7767"/>
                  </a:lnTo>
                  <a:lnTo>
                    <a:pt x="9159" y="7474"/>
                  </a:lnTo>
                  <a:lnTo>
                    <a:pt x="9061" y="7230"/>
                  </a:lnTo>
                  <a:lnTo>
                    <a:pt x="8963" y="6986"/>
                  </a:lnTo>
                  <a:lnTo>
                    <a:pt x="11870" y="4104"/>
                  </a:lnTo>
                  <a:lnTo>
                    <a:pt x="776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122" name="Shape 385"/>
          <p:cNvGrpSpPr/>
          <p:nvPr/>
        </p:nvGrpSpPr>
        <p:grpSpPr>
          <a:xfrm>
            <a:off x="5531647" y="3051128"/>
            <a:ext cx="153713" cy="212660"/>
            <a:chOff x="2594325" y="1627175"/>
            <a:chExt cx="440850" cy="440850"/>
          </a:xfrm>
          <a:solidFill>
            <a:srgbClr val="C00000"/>
          </a:solidFill>
        </p:grpSpPr>
        <p:sp>
          <p:nvSpPr>
            <p:cNvPr id="123" name="Shape 386"/>
            <p:cNvSpPr/>
            <p:nvPr/>
          </p:nvSpPr>
          <p:spPr>
            <a:xfrm>
              <a:off x="2594325" y="1890950"/>
              <a:ext cx="177075" cy="177075"/>
            </a:xfrm>
            <a:custGeom>
              <a:avLst/>
              <a:gdLst/>
              <a:ahLst/>
              <a:cxnLst/>
              <a:rect l="0" t="0" r="0" b="0"/>
              <a:pathLst>
                <a:path w="7083" h="7083" extrusionOk="0">
                  <a:moveTo>
                    <a:pt x="5544" y="0"/>
                  </a:moveTo>
                  <a:lnTo>
                    <a:pt x="538" y="5984"/>
                  </a:lnTo>
                  <a:lnTo>
                    <a:pt x="0" y="7083"/>
                  </a:lnTo>
                  <a:lnTo>
                    <a:pt x="1099" y="6546"/>
                  </a:lnTo>
                  <a:lnTo>
                    <a:pt x="7083" y="1539"/>
                  </a:lnTo>
                  <a:lnTo>
                    <a:pt x="554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24" name="Shape 387"/>
            <p:cNvSpPr/>
            <p:nvPr/>
          </p:nvSpPr>
          <p:spPr>
            <a:xfrm>
              <a:off x="2858700" y="1627175"/>
              <a:ext cx="176475" cy="176475"/>
            </a:xfrm>
            <a:custGeom>
              <a:avLst/>
              <a:gdLst/>
              <a:ahLst/>
              <a:cxnLst/>
              <a:rect l="0" t="0" r="0" b="0"/>
              <a:pathLst>
                <a:path w="7059" h="7059" extrusionOk="0">
                  <a:moveTo>
                    <a:pt x="904" y="1"/>
                  </a:moveTo>
                  <a:lnTo>
                    <a:pt x="782" y="25"/>
                  </a:lnTo>
                  <a:lnTo>
                    <a:pt x="684" y="98"/>
                  </a:lnTo>
                  <a:lnTo>
                    <a:pt x="611" y="147"/>
                  </a:lnTo>
                  <a:lnTo>
                    <a:pt x="489" y="294"/>
                  </a:lnTo>
                  <a:lnTo>
                    <a:pt x="367" y="440"/>
                  </a:lnTo>
                  <a:lnTo>
                    <a:pt x="294" y="587"/>
                  </a:lnTo>
                  <a:lnTo>
                    <a:pt x="196" y="733"/>
                  </a:lnTo>
                  <a:lnTo>
                    <a:pt x="74" y="1051"/>
                  </a:lnTo>
                  <a:lnTo>
                    <a:pt x="0" y="1393"/>
                  </a:lnTo>
                  <a:lnTo>
                    <a:pt x="0" y="1735"/>
                  </a:lnTo>
                  <a:lnTo>
                    <a:pt x="25" y="2052"/>
                  </a:lnTo>
                  <a:lnTo>
                    <a:pt x="123" y="2394"/>
                  </a:lnTo>
                  <a:lnTo>
                    <a:pt x="269" y="2711"/>
                  </a:lnTo>
                  <a:lnTo>
                    <a:pt x="4348" y="6790"/>
                  </a:lnTo>
                  <a:lnTo>
                    <a:pt x="4665" y="6937"/>
                  </a:lnTo>
                  <a:lnTo>
                    <a:pt x="5007" y="7034"/>
                  </a:lnTo>
                  <a:lnTo>
                    <a:pt x="5325" y="7059"/>
                  </a:lnTo>
                  <a:lnTo>
                    <a:pt x="5667" y="7059"/>
                  </a:lnTo>
                  <a:lnTo>
                    <a:pt x="6008" y="6986"/>
                  </a:lnTo>
                  <a:lnTo>
                    <a:pt x="6326" y="6863"/>
                  </a:lnTo>
                  <a:lnTo>
                    <a:pt x="6473" y="6766"/>
                  </a:lnTo>
                  <a:lnTo>
                    <a:pt x="6619" y="6692"/>
                  </a:lnTo>
                  <a:lnTo>
                    <a:pt x="6766" y="6570"/>
                  </a:lnTo>
                  <a:lnTo>
                    <a:pt x="6912" y="6448"/>
                  </a:lnTo>
                  <a:lnTo>
                    <a:pt x="6961" y="6375"/>
                  </a:lnTo>
                  <a:lnTo>
                    <a:pt x="7034" y="6277"/>
                  </a:lnTo>
                  <a:lnTo>
                    <a:pt x="7059" y="6155"/>
                  </a:lnTo>
                  <a:lnTo>
                    <a:pt x="7059" y="6057"/>
                  </a:lnTo>
                  <a:lnTo>
                    <a:pt x="7059" y="5960"/>
                  </a:lnTo>
                  <a:lnTo>
                    <a:pt x="7034" y="5862"/>
                  </a:lnTo>
                  <a:lnTo>
                    <a:pt x="6961" y="5764"/>
                  </a:lnTo>
                  <a:lnTo>
                    <a:pt x="6912" y="5667"/>
                  </a:lnTo>
                  <a:lnTo>
                    <a:pt x="1393" y="147"/>
                  </a:lnTo>
                  <a:lnTo>
                    <a:pt x="1295" y="98"/>
                  </a:lnTo>
                  <a:lnTo>
                    <a:pt x="1197" y="25"/>
                  </a:lnTo>
                  <a:lnTo>
                    <a:pt x="1099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25" name="Shape 388"/>
            <p:cNvSpPr/>
            <p:nvPr/>
          </p:nvSpPr>
          <p:spPr>
            <a:xfrm>
              <a:off x="2663325" y="1702275"/>
              <a:ext cx="296750" cy="296775"/>
            </a:xfrm>
            <a:custGeom>
              <a:avLst/>
              <a:gdLst/>
              <a:ahLst/>
              <a:cxnLst/>
              <a:rect l="0" t="0" r="0" b="0"/>
              <a:pathLst>
                <a:path w="11870" h="11871" extrusionOk="0">
                  <a:moveTo>
                    <a:pt x="7718" y="1295"/>
                  </a:moveTo>
                  <a:lnTo>
                    <a:pt x="7815" y="1319"/>
                  </a:lnTo>
                  <a:lnTo>
                    <a:pt x="7889" y="1368"/>
                  </a:lnTo>
                  <a:lnTo>
                    <a:pt x="7938" y="1442"/>
                  </a:lnTo>
                  <a:lnTo>
                    <a:pt x="7938" y="1515"/>
                  </a:lnTo>
                  <a:lnTo>
                    <a:pt x="7938" y="1588"/>
                  </a:lnTo>
                  <a:lnTo>
                    <a:pt x="7889" y="1661"/>
                  </a:lnTo>
                  <a:lnTo>
                    <a:pt x="5862" y="3664"/>
                  </a:lnTo>
                  <a:lnTo>
                    <a:pt x="5788" y="3713"/>
                  </a:lnTo>
                  <a:lnTo>
                    <a:pt x="5715" y="3737"/>
                  </a:lnTo>
                  <a:lnTo>
                    <a:pt x="5642" y="3713"/>
                  </a:lnTo>
                  <a:lnTo>
                    <a:pt x="5569" y="3664"/>
                  </a:lnTo>
                  <a:lnTo>
                    <a:pt x="5520" y="3591"/>
                  </a:lnTo>
                  <a:lnTo>
                    <a:pt x="5495" y="3517"/>
                  </a:lnTo>
                  <a:lnTo>
                    <a:pt x="5520" y="3444"/>
                  </a:lnTo>
                  <a:lnTo>
                    <a:pt x="5569" y="3371"/>
                  </a:lnTo>
                  <a:lnTo>
                    <a:pt x="7571" y="1368"/>
                  </a:lnTo>
                  <a:lnTo>
                    <a:pt x="7644" y="1319"/>
                  </a:lnTo>
                  <a:lnTo>
                    <a:pt x="7718" y="1295"/>
                  </a:lnTo>
                  <a:close/>
                  <a:moveTo>
                    <a:pt x="7767" y="1"/>
                  </a:moveTo>
                  <a:lnTo>
                    <a:pt x="4885" y="2907"/>
                  </a:lnTo>
                  <a:lnTo>
                    <a:pt x="4640" y="2809"/>
                  </a:lnTo>
                  <a:lnTo>
                    <a:pt x="4396" y="2712"/>
                  </a:lnTo>
                  <a:lnTo>
                    <a:pt x="4103" y="2614"/>
                  </a:lnTo>
                  <a:lnTo>
                    <a:pt x="3810" y="2565"/>
                  </a:lnTo>
                  <a:lnTo>
                    <a:pt x="3493" y="2492"/>
                  </a:lnTo>
                  <a:lnTo>
                    <a:pt x="3175" y="2443"/>
                  </a:lnTo>
                  <a:lnTo>
                    <a:pt x="2858" y="2418"/>
                  </a:lnTo>
                  <a:lnTo>
                    <a:pt x="2247" y="2418"/>
                  </a:lnTo>
                  <a:lnTo>
                    <a:pt x="1954" y="2443"/>
                  </a:lnTo>
                  <a:lnTo>
                    <a:pt x="1636" y="2492"/>
                  </a:lnTo>
                  <a:lnTo>
                    <a:pt x="1319" y="2565"/>
                  </a:lnTo>
                  <a:lnTo>
                    <a:pt x="1001" y="2687"/>
                  </a:lnTo>
                  <a:lnTo>
                    <a:pt x="708" y="2809"/>
                  </a:lnTo>
                  <a:lnTo>
                    <a:pt x="415" y="3005"/>
                  </a:lnTo>
                  <a:lnTo>
                    <a:pt x="147" y="3224"/>
                  </a:lnTo>
                  <a:lnTo>
                    <a:pt x="73" y="3298"/>
                  </a:lnTo>
                  <a:lnTo>
                    <a:pt x="24" y="3395"/>
                  </a:lnTo>
                  <a:lnTo>
                    <a:pt x="0" y="3493"/>
                  </a:lnTo>
                  <a:lnTo>
                    <a:pt x="0" y="3615"/>
                  </a:lnTo>
                  <a:lnTo>
                    <a:pt x="0" y="3713"/>
                  </a:lnTo>
                  <a:lnTo>
                    <a:pt x="24" y="3811"/>
                  </a:lnTo>
                  <a:lnTo>
                    <a:pt x="73" y="3908"/>
                  </a:lnTo>
                  <a:lnTo>
                    <a:pt x="147" y="4006"/>
                  </a:lnTo>
                  <a:lnTo>
                    <a:pt x="7864" y="11724"/>
                  </a:lnTo>
                  <a:lnTo>
                    <a:pt x="7962" y="11797"/>
                  </a:lnTo>
                  <a:lnTo>
                    <a:pt x="8060" y="11846"/>
                  </a:lnTo>
                  <a:lnTo>
                    <a:pt x="8157" y="11870"/>
                  </a:lnTo>
                  <a:lnTo>
                    <a:pt x="8377" y="11870"/>
                  </a:lnTo>
                  <a:lnTo>
                    <a:pt x="8475" y="11846"/>
                  </a:lnTo>
                  <a:lnTo>
                    <a:pt x="8573" y="11797"/>
                  </a:lnTo>
                  <a:lnTo>
                    <a:pt x="8646" y="11724"/>
                  </a:lnTo>
                  <a:lnTo>
                    <a:pt x="8866" y="11455"/>
                  </a:lnTo>
                  <a:lnTo>
                    <a:pt x="9061" y="11162"/>
                  </a:lnTo>
                  <a:lnTo>
                    <a:pt x="9183" y="10869"/>
                  </a:lnTo>
                  <a:lnTo>
                    <a:pt x="9305" y="10551"/>
                  </a:lnTo>
                  <a:lnTo>
                    <a:pt x="9379" y="10234"/>
                  </a:lnTo>
                  <a:lnTo>
                    <a:pt x="9427" y="9916"/>
                  </a:lnTo>
                  <a:lnTo>
                    <a:pt x="9452" y="9623"/>
                  </a:lnTo>
                  <a:lnTo>
                    <a:pt x="9452" y="9330"/>
                  </a:lnTo>
                  <a:lnTo>
                    <a:pt x="9452" y="9013"/>
                  </a:lnTo>
                  <a:lnTo>
                    <a:pt x="9427" y="8695"/>
                  </a:lnTo>
                  <a:lnTo>
                    <a:pt x="9379" y="8378"/>
                  </a:lnTo>
                  <a:lnTo>
                    <a:pt x="9305" y="8060"/>
                  </a:lnTo>
                  <a:lnTo>
                    <a:pt x="9256" y="7767"/>
                  </a:lnTo>
                  <a:lnTo>
                    <a:pt x="9159" y="7474"/>
                  </a:lnTo>
                  <a:lnTo>
                    <a:pt x="9061" y="7230"/>
                  </a:lnTo>
                  <a:lnTo>
                    <a:pt x="8963" y="6986"/>
                  </a:lnTo>
                  <a:lnTo>
                    <a:pt x="11870" y="4104"/>
                  </a:lnTo>
                  <a:lnTo>
                    <a:pt x="776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126" name="Shape 385"/>
          <p:cNvGrpSpPr/>
          <p:nvPr/>
        </p:nvGrpSpPr>
        <p:grpSpPr>
          <a:xfrm>
            <a:off x="5536437" y="3434542"/>
            <a:ext cx="153713" cy="212660"/>
            <a:chOff x="2594325" y="1627175"/>
            <a:chExt cx="440850" cy="440850"/>
          </a:xfrm>
          <a:solidFill>
            <a:srgbClr val="C00000"/>
          </a:solidFill>
        </p:grpSpPr>
        <p:sp>
          <p:nvSpPr>
            <p:cNvPr id="127" name="Shape 386"/>
            <p:cNvSpPr/>
            <p:nvPr/>
          </p:nvSpPr>
          <p:spPr>
            <a:xfrm>
              <a:off x="2594325" y="1890950"/>
              <a:ext cx="177075" cy="177075"/>
            </a:xfrm>
            <a:custGeom>
              <a:avLst/>
              <a:gdLst/>
              <a:ahLst/>
              <a:cxnLst/>
              <a:rect l="0" t="0" r="0" b="0"/>
              <a:pathLst>
                <a:path w="7083" h="7083" extrusionOk="0">
                  <a:moveTo>
                    <a:pt x="5544" y="0"/>
                  </a:moveTo>
                  <a:lnTo>
                    <a:pt x="538" y="5984"/>
                  </a:lnTo>
                  <a:lnTo>
                    <a:pt x="0" y="7083"/>
                  </a:lnTo>
                  <a:lnTo>
                    <a:pt x="1099" y="6546"/>
                  </a:lnTo>
                  <a:lnTo>
                    <a:pt x="7083" y="1539"/>
                  </a:lnTo>
                  <a:lnTo>
                    <a:pt x="554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28" name="Shape 387"/>
            <p:cNvSpPr/>
            <p:nvPr/>
          </p:nvSpPr>
          <p:spPr>
            <a:xfrm>
              <a:off x="2858700" y="1627175"/>
              <a:ext cx="176475" cy="176475"/>
            </a:xfrm>
            <a:custGeom>
              <a:avLst/>
              <a:gdLst/>
              <a:ahLst/>
              <a:cxnLst/>
              <a:rect l="0" t="0" r="0" b="0"/>
              <a:pathLst>
                <a:path w="7059" h="7059" extrusionOk="0">
                  <a:moveTo>
                    <a:pt x="904" y="1"/>
                  </a:moveTo>
                  <a:lnTo>
                    <a:pt x="782" y="25"/>
                  </a:lnTo>
                  <a:lnTo>
                    <a:pt x="684" y="98"/>
                  </a:lnTo>
                  <a:lnTo>
                    <a:pt x="611" y="147"/>
                  </a:lnTo>
                  <a:lnTo>
                    <a:pt x="489" y="294"/>
                  </a:lnTo>
                  <a:lnTo>
                    <a:pt x="367" y="440"/>
                  </a:lnTo>
                  <a:lnTo>
                    <a:pt x="294" y="587"/>
                  </a:lnTo>
                  <a:lnTo>
                    <a:pt x="196" y="733"/>
                  </a:lnTo>
                  <a:lnTo>
                    <a:pt x="74" y="1051"/>
                  </a:lnTo>
                  <a:lnTo>
                    <a:pt x="0" y="1393"/>
                  </a:lnTo>
                  <a:lnTo>
                    <a:pt x="0" y="1735"/>
                  </a:lnTo>
                  <a:lnTo>
                    <a:pt x="25" y="2052"/>
                  </a:lnTo>
                  <a:lnTo>
                    <a:pt x="123" y="2394"/>
                  </a:lnTo>
                  <a:lnTo>
                    <a:pt x="269" y="2711"/>
                  </a:lnTo>
                  <a:lnTo>
                    <a:pt x="4348" y="6790"/>
                  </a:lnTo>
                  <a:lnTo>
                    <a:pt x="4665" y="6937"/>
                  </a:lnTo>
                  <a:lnTo>
                    <a:pt x="5007" y="7034"/>
                  </a:lnTo>
                  <a:lnTo>
                    <a:pt x="5325" y="7059"/>
                  </a:lnTo>
                  <a:lnTo>
                    <a:pt x="5667" y="7059"/>
                  </a:lnTo>
                  <a:lnTo>
                    <a:pt x="6008" y="6986"/>
                  </a:lnTo>
                  <a:lnTo>
                    <a:pt x="6326" y="6863"/>
                  </a:lnTo>
                  <a:lnTo>
                    <a:pt x="6473" y="6766"/>
                  </a:lnTo>
                  <a:lnTo>
                    <a:pt x="6619" y="6692"/>
                  </a:lnTo>
                  <a:lnTo>
                    <a:pt x="6766" y="6570"/>
                  </a:lnTo>
                  <a:lnTo>
                    <a:pt x="6912" y="6448"/>
                  </a:lnTo>
                  <a:lnTo>
                    <a:pt x="6961" y="6375"/>
                  </a:lnTo>
                  <a:lnTo>
                    <a:pt x="7034" y="6277"/>
                  </a:lnTo>
                  <a:lnTo>
                    <a:pt x="7059" y="6155"/>
                  </a:lnTo>
                  <a:lnTo>
                    <a:pt x="7059" y="6057"/>
                  </a:lnTo>
                  <a:lnTo>
                    <a:pt x="7059" y="5960"/>
                  </a:lnTo>
                  <a:lnTo>
                    <a:pt x="7034" y="5862"/>
                  </a:lnTo>
                  <a:lnTo>
                    <a:pt x="6961" y="5764"/>
                  </a:lnTo>
                  <a:lnTo>
                    <a:pt x="6912" y="5667"/>
                  </a:lnTo>
                  <a:lnTo>
                    <a:pt x="1393" y="147"/>
                  </a:lnTo>
                  <a:lnTo>
                    <a:pt x="1295" y="98"/>
                  </a:lnTo>
                  <a:lnTo>
                    <a:pt x="1197" y="25"/>
                  </a:lnTo>
                  <a:lnTo>
                    <a:pt x="1099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29" name="Shape 388"/>
            <p:cNvSpPr/>
            <p:nvPr/>
          </p:nvSpPr>
          <p:spPr>
            <a:xfrm>
              <a:off x="2663325" y="1702275"/>
              <a:ext cx="296750" cy="296775"/>
            </a:xfrm>
            <a:custGeom>
              <a:avLst/>
              <a:gdLst/>
              <a:ahLst/>
              <a:cxnLst/>
              <a:rect l="0" t="0" r="0" b="0"/>
              <a:pathLst>
                <a:path w="11870" h="11871" extrusionOk="0">
                  <a:moveTo>
                    <a:pt x="7718" y="1295"/>
                  </a:moveTo>
                  <a:lnTo>
                    <a:pt x="7815" y="1319"/>
                  </a:lnTo>
                  <a:lnTo>
                    <a:pt x="7889" y="1368"/>
                  </a:lnTo>
                  <a:lnTo>
                    <a:pt x="7938" y="1442"/>
                  </a:lnTo>
                  <a:lnTo>
                    <a:pt x="7938" y="1515"/>
                  </a:lnTo>
                  <a:lnTo>
                    <a:pt x="7938" y="1588"/>
                  </a:lnTo>
                  <a:lnTo>
                    <a:pt x="7889" y="1661"/>
                  </a:lnTo>
                  <a:lnTo>
                    <a:pt x="5862" y="3664"/>
                  </a:lnTo>
                  <a:lnTo>
                    <a:pt x="5788" y="3713"/>
                  </a:lnTo>
                  <a:lnTo>
                    <a:pt x="5715" y="3737"/>
                  </a:lnTo>
                  <a:lnTo>
                    <a:pt x="5642" y="3713"/>
                  </a:lnTo>
                  <a:lnTo>
                    <a:pt x="5569" y="3664"/>
                  </a:lnTo>
                  <a:lnTo>
                    <a:pt x="5520" y="3591"/>
                  </a:lnTo>
                  <a:lnTo>
                    <a:pt x="5495" y="3517"/>
                  </a:lnTo>
                  <a:lnTo>
                    <a:pt x="5520" y="3444"/>
                  </a:lnTo>
                  <a:lnTo>
                    <a:pt x="5569" y="3371"/>
                  </a:lnTo>
                  <a:lnTo>
                    <a:pt x="7571" y="1368"/>
                  </a:lnTo>
                  <a:lnTo>
                    <a:pt x="7644" y="1319"/>
                  </a:lnTo>
                  <a:lnTo>
                    <a:pt x="7718" y="1295"/>
                  </a:lnTo>
                  <a:close/>
                  <a:moveTo>
                    <a:pt x="7767" y="1"/>
                  </a:moveTo>
                  <a:lnTo>
                    <a:pt x="4885" y="2907"/>
                  </a:lnTo>
                  <a:lnTo>
                    <a:pt x="4640" y="2809"/>
                  </a:lnTo>
                  <a:lnTo>
                    <a:pt x="4396" y="2712"/>
                  </a:lnTo>
                  <a:lnTo>
                    <a:pt x="4103" y="2614"/>
                  </a:lnTo>
                  <a:lnTo>
                    <a:pt x="3810" y="2565"/>
                  </a:lnTo>
                  <a:lnTo>
                    <a:pt x="3493" y="2492"/>
                  </a:lnTo>
                  <a:lnTo>
                    <a:pt x="3175" y="2443"/>
                  </a:lnTo>
                  <a:lnTo>
                    <a:pt x="2858" y="2418"/>
                  </a:lnTo>
                  <a:lnTo>
                    <a:pt x="2247" y="2418"/>
                  </a:lnTo>
                  <a:lnTo>
                    <a:pt x="1954" y="2443"/>
                  </a:lnTo>
                  <a:lnTo>
                    <a:pt x="1636" y="2492"/>
                  </a:lnTo>
                  <a:lnTo>
                    <a:pt x="1319" y="2565"/>
                  </a:lnTo>
                  <a:lnTo>
                    <a:pt x="1001" y="2687"/>
                  </a:lnTo>
                  <a:lnTo>
                    <a:pt x="708" y="2809"/>
                  </a:lnTo>
                  <a:lnTo>
                    <a:pt x="415" y="3005"/>
                  </a:lnTo>
                  <a:lnTo>
                    <a:pt x="147" y="3224"/>
                  </a:lnTo>
                  <a:lnTo>
                    <a:pt x="73" y="3298"/>
                  </a:lnTo>
                  <a:lnTo>
                    <a:pt x="24" y="3395"/>
                  </a:lnTo>
                  <a:lnTo>
                    <a:pt x="0" y="3493"/>
                  </a:lnTo>
                  <a:lnTo>
                    <a:pt x="0" y="3615"/>
                  </a:lnTo>
                  <a:lnTo>
                    <a:pt x="0" y="3713"/>
                  </a:lnTo>
                  <a:lnTo>
                    <a:pt x="24" y="3811"/>
                  </a:lnTo>
                  <a:lnTo>
                    <a:pt x="73" y="3908"/>
                  </a:lnTo>
                  <a:lnTo>
                    <a:pt x="147" y="4006"/>
                  </a:lnTo>
                  <a:lnTo>
                    <a:pt x="7864" y="11724"/>
                  </a:lnTo>
                  <a:lnTo>
                    <a:pt x="7962" y="11797"/>
                  </a:lnTo>
                  <a:lnTo>
                    <a:pt x="8060" y="11846"/>
                  </a:lnTo>
                  <a:lnTo>
                    <a:pt x="8157" y="11870"/>
                  </a:lnTo>
                  <a:lnTo>
                    <a:pt x="8377" y="11870"/>
                  </a:lnTo>
                  <a:lnTo>
                    <a:pt x="8475" y="11846"/>
                  </a:lnTo>
                  <a:lnTo>
                    <a:pt x="8573" y="11797"/>
                  </a:lnTo>
                  <a:lnTo>
                    <a:pt x="8646" y="11724"/>
                  </a:lnTo>
                  <a:lnTo>
                    <a:pt x="8866" y="11455"/>
                  </a:lnTo>
                  <a:lnTo>
                    <a:pt x="9061" y="11162"/>
                  </a:lnTo>
                  <a:lnTo>
                    <a:pt x="9183" y="10869"/>
                  </a:lnTo>
                  <a:lnTo>
                    <a:pt x="9305" y="10551"/>
                  </a:lnTo>
                  <a:lnTo>
                    <a:pt x="9379" y="10234"/>
                  </a:lnTo>
                  <a:lnTo>
                    <a:pt x="9427" y="9916"/>
                  </a:lnTo>
                  <a:lnTo>
                    <a:pt x="9452" y="9623"/>
                  </a:lnTo>
                  <a:lnTo>
                    <a:pt x="9452" y="9330"/>
                  </a:lnTo>
                  <a:lnTo>
                    <a:pt x="9452" y="9013"/>
                  </a:lnTo>
                  <a:lnTo>
                    <a:pt x="9427" y="8695"/>
                  </a:lnTo>
                  <a:lnTo>
                    <a:pt x="9379" y="8378"/>
                  </a:lnTo>
                  <a:lnTo>
                    <a:pt x="9305" y="8060"/>
                  </a:lnTo>
                  <a:lnTo>
                    <a:pt x="9256" y="7767"/>
                  </a:lnTo>
                  <a:lnTo>
                    <a:pt x="9159" y="7474"/>
                  </a:lnTo>
                  <a:lnTo>
                    <a:pt x="9061" y="7230"/>
                  </a:lnTo>
                  <a:lnTo>
                    <a:pt x="8963" y="6986"/>
                  </a:lnTo>
                  <a:lnTo>
                    <a:pt x="11870" y="4104"/>
                  </a:lnTo>
                  <a:lnTo>
                    <a:pt x="776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130" name="Shape 385"/>
          <p:cNvGrpSpPr/>
          <p:nvPr/>
        </p:nvGrpSpPr>
        <p:grpSpPr>
          <a:xfrm>
            <a:off x="5536437" y="3803916"/>
            <a:ext cx="153713" cy="212660"/>
            <a:chOff x="2594325" y="1627175"/>
            <a:chExt cx="440850" cy="440850"/>
          </a:xfrm>
          <a:solidFill>
            <a:srgbClr val="C00000"/>
          </a:solidFill>
        </p:grpSpPr>
        <p:sp>
          <p:nvSpPr>
            <p:cNvPr id="131" name="Shape 386"/>
            <p:cNvSpPr/>
            <p:nvPr/>
          </p:nvSpPr>
          <p:spPr>
            <a:xfrm>
              <a:off x="2594325" y="1890950"/>
              <a:ext cx="177075" cy="177075"/>
            </a:xfrm>
            <a:custGeom>
              <a:avLst/>
              <a:gdLst/>
              <a:ahLst/>
              <a:cxnLst/>
              <a:rect l="0" t="0" r="0" b="0"/>
              <a:pathLst>
                <a:path w="7083" h="7083" extrusionOk="0">
                  <a:moveTo>
                    <a:pt x="5544" y="0"/>
                  </a:moveTo>
                  <a:lnTo>
                    <a:pt x="538" y="5984"/>
                  </a:lnTo>
                  <a:lnTo>
                    <a:pt x="0" y="7083"/>
                  </a:lnTo>
                  <a:lnTo>
                    <a:pt x="1099" y="6546"/>
                  </a:lnTo>
                  <a:lnTo>
                    <a:pt x="7083" y="1539"/>
                  </a:lnTo>
                  <a:lnTo>
                    <a:pt x="554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2" name="Shape 387"/>
            <p:cNvSpPr/>
            <p:nvPr/>
          </p:nvSpPr>
          <p:spPr>
            <a:xfrm>
              <a:off x="2858700" y="1627175"/>
              <a:ext cx="176475" cy="176475"/>
            </a:xfrm>
            <a:custGeom>
              <a:avLst/>
              <a:gdLst/>
              <a:ahLst/>
              <a:cxnLst/>
              <a:rect l="0" t="0" r="0" b="0"/>
              <a:pathLst>
                <a:path w="7059" h="7059" extrusionOk="0">
                  <a:moveTo>
                    <a:pt x="904" y="1"/>
                  </a:moveTo>
                  <a:lnTo>
                    <a:pt x="782" y="25"/>
                  </a:lnTo>
                  <a:lnTo>
                    <a:pt x="684" y="98"/>
                  </a:lnTo>
                  <a:lnTo>
                    <a:pt x="611" y="147"/>
                  </a:lnTo>
                  <a:lnTo>
                    <a:pt x="489" y="294"/>
                  </a:lnTo>
                  <a:lnTo>
                    <a:pt x="367" y="440"/>
                  </a:lnTo>
                  <a:lnTo>
                    <a:pt x="294" y="587"/>
                  </a:lnTo>
                  <a:lnTo>
                    <a:pt x="196" y="733"/>
                  </a:lnTo>
                  <a:lnTo>
                    <a:pt x="74" y="1051"/>
                  </a:lnTo>
                  <a:lnTo>
                    <a:pt x="0" y="1393"/>
                  </a:lnTo>
                  <a:lnTo>
                    <a:pt x="0" y="1735"/>
                  </a:lnTo>
                  <a:lnTo>
                    <a:pt x="25" y="2052"/>
                  </a:lnTo>
                  <a:lnTo>
                    <a:pt x="123" y="2394"/>
                  </a:lnTo>
                  <a:lnTo>
                    <a:pt x="269" y="2711"/>
                  </a:lnTo>
                  <a:lnTo>
                    <a:pt x="4348" y="6790"/>
                  </a:lnTo>
                  <a:lnTo>
                    <a:pt x="4665" y="6937"/>
                  </a:lnTo>
                  <a:lnTo>
                    <a:pt x="5007" y="7034"/>
                  </a:lnTo>
                  <a:lnTo>
                    <a:pt x="5325" y="7059"/>
                  </a:lnTo>
                  <a:lnTo>
                    <a:pt x="5667" y="7059"/>
                  </a:lnTo>
                  <a:lnTo>
                    <a:pt x="6008" y="6986"/>
                  </a:lnTo>
                  <a:lnTo>
                    <a:pt x="6326" y="6863"/>
                  </a:lnTo>
                  <a:lnTo>
                    <a:pt x="6473" y="6766"/>
                  </a:lnTo>
                  <a:lnTo>
                    <a:pt x="6619" y="6692"/>
                  </a:lnTo>
                  <a:lnTo>
                    <a:pt x="6766" y="6570"/>
                  </a:lnTo>
                  <a:lnTo>
                    <a:pt x="6912" y="6448"/>
                  </a:lnTo>
                  <a:lnTo>
                    <a:pt x="6961" y="6375"/>
                  </a:lnTo>
                  <a:lnTo>
                    <a:pt x="7034" y="6277"/>
                  </a:lnTo>
                  <a:lnTo>
                    <a:pt x="7059" y="6155"/>
                  </a:lnTo>
                  <a:lnTo>
                    <a:pt x="7059" y="6057"/>
                  </a:lnTo>
                  <a:lnTo>
                    <a:pt x="7059" y="5960"/>
                  </a:lnTo>
                  <a:lnTo>
                    <a:pt x="7034" y="5862"/>
                  </a:lnTo>
                  <a:lnTo>
                    <a:pt x="6961" y="5764"/>
                  </a:lnTo>
                  <a:lnTo>
                    <a:pt x="6912" y="5667"/>
                  </a:lnTo>
                  <a:lnTo>
                    <a:pt x="1393" y="147"/>
                  </a:lnTo>
                  <a:lnTo>
                    <a:pt x="1295" y="98"/>
                  </a:lnTo>
                  <a:lnTo>
                    <a:pt x="1197" y="25"/>
                  </a:lnTo>
                  <a:lnTo>
                    <a:pt x="1099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3" name="Shape 388"/>
            <p:cNvSpPr/>
            <p:nvPr/>
          </p:nvSpPr>
          <p:spPr>
            <a:xfrm>
              <a:off x="2663325" y="1702275"/>
              <a:ext cx="296750" cy="296775"/>
            </a:xfrm>
            <a:custGeom>
              <a:avLst/>
              <a:gdLst/>
              <a:ahLst/>
              <a:cxnLst/>
              <a:rect l="0" t="0" r="0" b="0"/>
              <a:pathLst>
                <a:path w="11870" h="11871" extrusionOk="0">
                  <a:moveTo>
                    <a:pt x="7718" y="1295"/>
                  </a:moveTo>
                  <a:lnTo>
                    <a:pt x="7815" y="1319"/>
                  </a:lnTo>
                  <a:lnTo>
                    <a:pt x="7889" y="1368"/>
                  </a:lnTo>
                  <a:lnTo>
                    <a:pt x="7938" y="1442"/>
                  </a:lnTo>
                  <a:lnTo>
                    <a:pt x="7938" y="1515"/>
                  </a:lnTo>
                  <a:lnTo>
                    <a:pt x="7938" y="1588"/>
                  </a:lnTo>
                  <a:lnTo>
                    <a:pt x="7889" y="1661"/>
                  </a:lnTo>
                  <a:lnTo>
                    <a:pt x="5862" y="3664"/>
                  </a:lnTo>
                  <a:lnTo>
                    <a:pt x="5788" y="3713"/>
                  </a:lnTo>
                  <a:lnTo>
                    <a:pt x="5715" y="3737"/>
                  </a:lnTo>
                  <a:lnTo>
                    <a:pt x="5642" y="3713"/>
                  </a:lnTo>
                  <a:lnTo>
                    <a:pt x="5569" y="3664"/>
                  </a:lnTo>
                  <a:lnTo>
                    <a:pt x="5520" y="3591"/>
                  </a:lnTo>
                  <a:lnTo>
                    <a:pt x="5495" y="3517"/>
                  </a:lnTo>
                  <a:lnTo>
                    <a:pt x="5520" y="3444"/>
                  </a:lnTo>
                  <a:lnTo>
                    <a:pt x="5569" y="3371"/>
                  </a:lnTo>
                  <a:lnTo>
                    <a:pt x="7571" y="1368"/>
                  </a:lnTo>
                  <a:lnTo>
                    <a:pt x="7644" y="1319"/>
                  </a:lnTo>
                  <a:lnTo>
                    <a:pt x="7718" y="1295"/>
                  </a:lnTo>
                  <a:close/>
                  <a:moveTo>
                    <a:pt x="7767" y="1"/>
                  </a:moveTo>
                  <a:lnTo>
                    <a:pt x="4885" y="2907"/>
                  </a:lnTo>
                  <a:lnTo>
                    <a:pt x="4640" y="2809"/>
                  </a:lnTo>
                  <a:lnTo>
                    <a:pt x="4396" y="2712"/>
                  </a:lnTo>
                  <a:lnTo>
                    <a:pt x="4103" y="2614"/>
                  </a:lnTo>
                  <a:lnTo>
                    <a:pt x="3810" y="2565"/>
                  </a:lnTo>
                  <a:lnTo>
                    <a:pt x="3493" y="2492"/>
                  </a:lnTo>
                  <a:lnTo>
                    <a:pt x="3175" y="2443"/>
                  </a:lnTo>
                  <a:lnTo>
                    <a:pt x="2858" y="2418"/>
                  </a:lnTo>
                  <a:lnTo>
                    <a:pt x="2247" y="2418"/>
                  </a:lnTo>
                  <a:lnTo>
                    <a:pt x="1954" y="2443"/>
                  </a:lnTo>
                  <a:lnTo>
                    <a:pt x="1636" y="2492"/>
                  </a:lnTo>
                  <a:lnTo>
                    <a:pt x="1319" y="2565"/>
                  </a:lnTo>
                  <a:lnTo>
                    <a:pt x="1001" y="2687"/>
                  </a:lnTo>
                  <a:lnTo>
                    <a:pt x="708" y="2809"/>
                  </a:lnTo>
                  <a:lnTo>
                    <a:pt x="415" y="3005"/>
                  </a:lnTo>
                  <a:lnTo>
                    <a:pt x="147" y="3224"/>
                  </a:lnTo>
                  <a:lnTo>
                    <a:pt x="73" y="3298"/>
                  </a:lnTo>
                  <a:lnTo>
                    <a:pt x="24" y="3395"/>
                  </a:lnTo>
                  <a:lnTo>
                    <a:pt x="0" y="3493"/>
                  </a:lnTo>
                  <a:lnTo>
                    <a:pt x="0" y="3615"/>
                  </a:lnTo>
                  <a:lnTo>
                    <a:pt x="0" y="3713"/>
                  </a:lnTo>
                  <a:lnTo>
                    <a:pt x="24" y="3811"/>
                  </a:lnTo>
                  <a:lnTo>
                    <a:pt x="73" y="3908"/>
                  </a:lnTo>
                  <a:lnTo>
                    <a:pt x="147" y="4006"/>
                  </a:lnTo>
                  <a:lnTo>
                    <a:pt x="7864" y="11724"/>
                  </a:lnTo>
                  <a:lnTo>
                    <a:pt x="7962" y="11797"/>
                  </a:lnTo>
                  <a:lnTo>
                    <a:pt x="8060" y="11846"/>
                  </a:lnTo>
                  <a:lnTo>
                    <a:pt x="8157" y="11870"/>
                  </a:lnTo>
                  <a:lnTo>
                    <a:pt x="8377" y="11870"/>
                  </a:lnTo>
                  <a:lnTo>
                    <a:pt x="8475" y="11846"/>
                  </a:lnTo>
                  <a:lnTo>
                    <a:pt x="8573" y="11797"/>
                  </a:lnTo>
                  <a:lnTo>
                    <a:pt x="8646" y="11724"/>
                  </a:lnTo>
                  <a:lnTo>
                    <a:pt x="8866" y="11455"/>
                  </a:lnTo>
                  <a:lnTo>
                    <a:pt x="9061" y="11162"/>
                  </a:lnTo>
                  <a:lnTo>
                    <a:pt x="9183" y="10869"/>
                  </a:lnTo>
                  <a:lnTo>
                    <a:pt x="9305" y="10551"/>
                  </a:lnTo>
                  <a:lnTo>
                    <a:pt x="9379" y="10234"/>
                  </a:lnTo>
                  <a:lnTo>
                    <a:pt x="9427" y="9916"/>
                  </a:lnTo>
                  <a:lnTo>
                    <a:pt x="9452" y="9623"/>
                  </a:lnTo>
                  <a:lnTo>
                    <a:pt x="9452" y="9330"/>
                  </a:lnTo>
                  <a:lnTo>
                    <a:pt x="9452" y="9013"/>
                  </a:lnTo>
                  <a:lnTo>
                    <a:pt x="9427" y="8695"/>
                  </a:lnTo>
                  <a:lnTo>
                    <a:pt x="9379" y="8378"/>
                  </a:lnTo>
                  <a:lnTo>
                    <a:pt x="9305" y="8060"/>
                  </a:lnTo>
                  <a:lnTo>
                    <a:pt x="9256" y="7767"/>
                  </a:lnTo>
                  <a:lnTo>
                    <a:pt x="9159" y="7474"/>
                  </a:lnTo>
                  <a:lnTo>
                    <a:pt x="9061" y="7230"/>
                  </a:lnTo>
                  <a:lnTo>
                    <a:pt x="8963" y="6986"/>
                  </a:lnTo>
                  <a:lnTo>
                    <a:pt x="11870" y="4104"/>
                  </a:lnTo>
                  <a:lnTo>
                    <a:pt x="776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134" name="Shape 385"/>
          <p:cNvGrpSpPr/>
          <p:nvPr/>
        </p:nvGrpSpPr>
        <p:grpSpPr>
          <a:xfrm>
            <a:off x="5536437" y="4537028"/>
            <a:ext cx="153713" cy="212660"/>
            <a:chOff x="2594325" y="1627175"/>
            <a:chExt cx="440850" cy="440850"/>
          </a:xfrm>
          <a:solidFill>
            <a:srgbClr val="C00000"/>
          </a:solidFill>
        </p:grpSpPr>
        <p:sp>
          <p:nvSpPr>
            <p:cNvPr id="135" name="Shape 386"/>
            <p:cNvSpPr/>
            <p:nvPr/>
          </p:nvSpPr>
          <p:spPr>
            <a:xfrm>
              <a:off x="2594325" y="1890950"/>
              <a:ext cx="177075" cy="177075"/>
            </a:xfrm>
            <a:custGeom>
              <a:avLst/>
              <a:gdLst/>
              <a:ahLst/>
              <a:cxnLst/>
              <a:rect l="0" t="0" r="0" b="0"/>
              <a:pathLst>
                <a:path w="7083" h="7083" extrusionOk="0">
                  <a:moveTo>
                    <a:pt x="5544" y="0"/>
                  </a:moveTo>
                  <a:lnTo>
                    <a:pt x="538" y="5984"/>
                  </a:lnTo>
                  <a:lnTo>
                    <a:pt x="0" y="7083"/>
                  </a:lnTo>
                  <a:lnTo>
                    <a:pt x="1099" y="6546"/>
                  </a:lnTo>
                  <a:lnTo>
                    <a:pt x="7083" y="1539"/>
                  </a:lnTo>
                  <a:lnTo>
                    <a:pt x="554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6" name="Shape 387"/>
            <p:cNvSpPr/>
            <p:nvPr/>
          </p:nvSpPr>
          <p:spPr>
            <a:xfrm>
              <a:off x="2858700" y="1627175"/>
              <a:ext cx="176475" cy="176475"/>
            </a:xfrm>
            <a:custGeom>
              <a:avLst/>
              <a:gdLst/>
              <a:ahLst/>
              <a:cxnLst/>
              <a:rect l="0" t="0" r="0" b="0"/>
              <a:pathLst>
                <a:path w="7059" h="7059" extrusionOk="0">
                  <a:moveTo>
                    <a:pt x="904" y="1"/>
                  </a:moveTo>
                  <a:lnTo>
                    <a:pt x="782" y="25"/>
                  </a:lnTo>
                  <a:lnTo>
                    <a:pt x="684" y="98"/>
                  </a:lnTo>
                  <a:lnTo>
                    <a:pt x="611" y="147"/>
                  </a:lnTo>
                  <a:lnTo>
                    <a:pt x="489" y="294"/>
                  </a:lnTo>
                  <a:lnTo>
                    <a:pt x="367" y="440"/>
                  </a:lnTo>
                  <a:lnTo>
                    <a:pt x="294" y="587"/>
                  </a:lnTo>
                  <a:lnTo>
                    <a:pt x="196" y="733"/>
                  </a:lnTo>
                  <a:lnTo>
                    <a:pt x="74" y="1051"/>
                  </a:lnTo>
                  <a:lnTo>
                    <a:pt x="0" y="1393"/>
                  </a:lnTo>
                  <a:lnTo>
                    <a:pt x="0" y="1735"/>
                  </a:lnTo>
                  <a:lnTo>
                    <a:pt x="25" y="2052"/>
                  </a:lnTo>
                  <a:lnTo>
                    <a:pt x="123" y="2394"/>
                  </a:lnTo>
                  <a:lnTo>
                    <a:pt x="269" y="2711"/>
                  </a:lnTo>
                  <a:lnTo>
                    <a:pt x="4348" y="6790"/>
                  </a:lnTo>
                  <a:lnTo>
                    <a:pt x="4665" y="6937"/>
                  </a:lnTo>
                  <a:lnTo>
                    <a:pt x="5007" y="7034"/>
                  </a:lnTo>
                  <a:lnTo>
                    <a:pt x="5325" y="7059"/>
                  </a:lnTo>
                  <a:lnTo>
                    <a:pt x="5667" y="7059"/>
                  </a:lnTo>
                  <a:lnTo>
                    <a:pt x="6008" y="6986"/>
                  </a:lnTo>
                  <a:lnTo>
                    <a:pt x="6326" y="6863"/>
                  </a:lnTo>
                  <a:lnTo>
                    <a:pt x="6473" y="6766"/>
                  </a:lnTo>
                  <a:lnTo>
                    <a:pt x="6619" y="6692"/>
                  </a:lnTo>
                  <a:lnTo>
                    <a:pt x="6766" y="6570"/>
                  </a:lnTo>
                  <a:lnTo>
                    <a:pt x="6912" y="6448"/>
                  </a:lnTo>
                  <a:lnTo>
                    <a:pt x="6961" y="6375"/>
                  </a:lnTo>
                  <a:lnTo>
                    <a:pt x="7034" y="6277"/>
                  </a:lnTo>
                  <a:lnTo>
                    <a:pt x="7059" y="6155"/>
                  </a:lnTo>
                  <a:lnTo>
                    <a:pt x="7059" y="6057"/>
                  </a:lnTo>
                  <a:lnTo>
                    <a:pt x="7059" y="5960"/>
                  </a:lnTo>
                  <a:lnTo>
                    <a:pt x="7034" y="5862"/>
                  </a:lnTo>
                  <a:lnTo>
                    <a:pt x="6961" y="5764"/>
                  </a:lnTo>
                  <a:lnTo>
                    <a:pt x="6912" y="5667"/>
                  </a:lnTo>
                  <a:lnTo>
                    <a:pt x="1393" y="147"/>
                  </a:lnTo>
                  <a:lnTo>
                    <a:pt x="1295" y="98"/>
                  </a:lnTo>
                  <a:lnTo>
                    <a:pt x="1197" y="25"/>
                  </a:lnTo>
                  <a:lnTo>
                    <a:pt x="1099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7" name="Shape 388"/>
            <p:cNvSpPr/>
            <p:nvPr/>
          </p:nvSpPr>
          <p:spPr>
            <a:xfrm>
              <a:off x="2663325" y="1702275"/>
              <a:ext cx="296750" cy="296775"/>
            </a:xfrm>
            <a:custGeom>
              <a:avLst/>
              <a:gdLst/>
              <a:ahLst/>
              <a:cxnLst/>
              <a:rect l="0" t="0" r="0" b="0"/>
              <a:pathLst>
                <a:path w="11870" h="11871" extrusionOk="0">
                  <a:moveTo>
                    <a:pt x="7718" y="1295"/>
                  </a:moveTo>
                  <a:lnTo>
                    <a:pt x="7815" y="1319"/>
                  </a:lnTo>
                  <a:lnTo>
                    <a:pt x="7889" y="1368"/>
                  </a:lnTo>
                  <a:lnTo>
                    <a:pt x="7938" y="1442"/>
                  </a:lnTo>
                  <a:lnTo>
                    <a:pt x="7938" y="1515"/>
                  </a:lnTo>
                  <a:lnTo>
                    <a:pt x="7938" y="1588"/>
                  </a:lnTo>
                  <a:lnTo>
                    <a:pt x="7889" y="1661"/>
                  </a:lnTo>
                  <a:lnTo>
                    <a:pt x="5862" y="3664"/>
                  </a:lnTo>
                  <a:lnTo>
                    <a:pt x="5788" y="3713"/>
                  </a:lnTo>
                  <a:lnTo>
                    <a:pt x="5715" y="3737"/>
                  </a:lnTo>
                  <a:lnTo>
                    <a:pt x="5642" y="3713"/>
                  </a:lnTo>
                  <a:lnTo>
                    <a:pt x="5569" y="3664"/>
                  </a:lnTo>
                  <a:lnTo>
                    <a:pt x="5520" y="3591"/>
                  </a:lnTo>
                  <a:lnTo>
                    <a:pt x="5495" y="3517"/>
                  </a:lnTo>
                  <a:lnTo>
                    <a:pt x="5520" y="3444"/>
                  </a:lnTo>
                  <a:lnTo>
                    <a:pt x="5569" y="3371"/>
                  </a:lnTo>
                  <a:lnTo>
                    <a:pt x="7571" y="1368"/>
                  </a:lnTo>
                  <a:lnTo>
                    <a:pt x="7644" y="1319"/>
                  </a:lnTo>
                  <a:lnTo>
                    <a:pt x="7718" y="1295"/>
                  </a:lnTo>
                  <a:close/>
                  <a:moveTo>
                    <a:pt x="7767" y="1"/>
                  </a:moveTo>
                  <a:lnTo>
                    <a:pt x="4885" y="2907"/>
                  </a:lnTo>
                  <a:lnTo>
                    <a:pt x="4640" y="2809"/>
                  </a:lnTo>
                  <a:lnTo>
                    <a:pt x="4396" y="2712"/>
                  </a:lnTo>
                  <a:lnTo>
                    <a:pt x="4103" y="2614"/>
                  </a:lnTo>
                  <a:lnTo>
                    <a:pt x="3810" y="2565"/>
                  </a:lnTo>
                  <a:lnTo>
                    <a:pt x="3493" y="2492"/>
                  </a:lnTo>
                  <a:lnTo>
                    <a:pt x="3175" y="2443"/>
                  </a:lnTo>
                  <a:lnTo>
                    <a:pt x="2858" y="2418"/>
                  </a:lnTo>
                  <a:lnTo>
                    <a:pt x="2247" y="2418"/>
                  </a:lnTo>
                  <a:lnTo>
                    <a:pt x="1954" y="2443"/>
                  </a:lnTo>
                  <a:lnTo>
                    <a:pt x="1636" y="2492"/>
                  </a:lnTo>
                  <a:lnTo>
                    <a:pt x="1319" y="2565"/>
                  </a:lnTo>
                  <a:lnTo>
                    <a:pt x="1001" y="2687"/>
                  </a:lnTo>
                  <a:lnTo>
                    <a:pt x="708" y="2809"/>
                  </a:lnTo>
                  <a:lnTo>
                    <a:pt x="415" y="3005"/>
                  </a:lnTo>
                  <a:lnTo>
                    <a:pt x="147" y="3224"/>
                  </a:lnTo>
                  <a:lnTo>
                    <a:pt x="73" y="3298"/>
                  </a:lnTo>
                  <a:lnTo>
                    <a:pt x="24" y="3395"/>
                  </a:lnTo>
                  <a:lnTo>
                    <a:pt x="0" y="3493"/>
                  </a:lnTo>
                  <a:lnTo>
                    <a:pt x="0" y="3615"/>
                  </a:lnTo>
                  <a:lnTo>
                    <a:pt x="0" y="3713"/>
                  </a:lnTo>
                  <a:lnTo>
                    <a:pt x="24" y="3811"/>
                  </a:lnTo>
                  <a:lnTo>
                    <a:pt x="73" y="3908"/>
                  </a:lnTo>
                  <a:lnTo>
                    <a:pt x="147" y="4006"/>
                  </a:lnTo>
                  <a:lnTo>
                    <a:pt x="7864" y="11724"/>
                  </a:lnTo>
                  <a:lnTo>
                    <a:pt x="7962" y="11797"/>
                  </a:lnTo>
                  <a:lnTo>
                    <a:pt x="8060" y="11846"/>
                  </a:lnTo>
                  <a:lnTo>
                    <a:pt x="8157" y="11870"/>
                  </a:lnTo>
                  <a:lnTo>
                    <a:pt x="8377" y="11870"/>
                  </a:lnTo>
                  <a:lnTo>
                    <a:pt x="8475" y="11846"/>
                  </a:lnTo>
                  <a:lnTo>
                    <a:pt x="8573" y="11797"/>
                  </a:lnTo>
                  <a:lnTo>
                    <a:pt x="8646" y="11724"/>
                  </a:lnTo>
                  <a:lnTo>
                    <a:pt x="8866" y="11455"/>
                  </a:lnTo>
                  <a:lnTo>
                    <a:pt x="9061" y="11162"/>
                  </a:lnTo>
                  <a:lnTo>
                    <a:pt x="9183" y="10869"/>
                  </a:lnTo>
                  <a:lnTo>
                    <a:pt x="9305" y="10551"/>
                  </a:lnTo>
                  <a:lnTo>
                    <a:pt x="9379" y="10234"/>
                  </a:lnTo>
                  <a:lnTo>
                    <a:pt x="9427" y="9916"/>
                  </a:lnTo>
                  <a:lnTo>
                    <a:pt x="9452" y="9623"/>
                  </a:lnTo>
                  <a:lnTo>
                    <a:pt x="9452" y="9330"/>
                  </a:lnTo>
                  <a:lnTo>
                    <a:pt x="9452" y="9013"/>
                  </a:lnTo>
                  <a:lnTo>
                    <a:pt x="9427" y="8695"/>
                  </a:lnTo>
                  <a:lnTo>
                    <a:pt x="9379" y="8378"/>
                  </a:lnTo>
                  <a:lnTo>
                    <a:pt x="9305" y="8060"/>
                  </a:lnTo>
                  <a:lnTo>
                    <a:pt x="9256" y="7767"/>
                  </a:lnTo>
                  <a:lnTo>
                    <a:pt x="9159" y="7474"/>
                  </a:lnTo>
                  <a:lnTo>
                    <a:pt x="9061" y="7230"/>
                  </a:lnTo>
                  <a:lnTo>
                    <a:pt x="8963" y="6986"/>
                  </a:lnTo>
                  <a:lnTo>
                    <a:pt x="11870" y="4104"/>
                  </a:lnTo>
                  <a:lnTo>
                    <a:pt x="776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138" name="Shape 385"/>
          <p:cNvGrpSpPr/>
          <p:nvPr/>
        </p:nvGrpSpPr>
        <p:grpSpPr>
          <a:xfrm>
            <a:off x="5536437" y="4912745"/>
            <a:ext cx="153713" cy="212660"/>
            <a:chOff x="2594325" y="1627175"/>
            <a:chExt cx="440850" cy="440850"/>
          </a:xfrm>
          <a:solidFill>
            <a:srgbClr val="C00000"/>
          </a:solidFill>
        </p:grpSpPr>
        <p:sp>
          <p:nvSpPr>
            <p:cNvPr id="139" name="Shape 386"/>
            <p:cNvSpPr/>
            <p:nvPr/>
          </p:nvSpPr>
          <p:spPr>
            <a:xfrm>
              <a:off x="2594325" y="1890950"/>
              <a:ext cx="177075" cy="177075"/>
            </a:xfrm>
            <a:custGeom>
              <a:avLst/>
              <a:gdLst/>
              <a:ahLst/>
              <a:cxnLst/>
              <a:rect l="0" t="0" r="0" b="0"/>
              <a:pathLst>
                <a:path w="7083" h="7083" extrusionOk="0">
                  <a:moveTo>
                    <a:pt x="5544" y="0"/>
                  </a:moveTo>
                  <a:lnTo>
                    <a:pt x="538" y="5984"/>
                  </a:lnTo>
                  <a:lnTo>
                    <a:pt x="0" y="7083"/>
                  </a:lnTo>
                  <a:lnTo>
                    <a:pt x="1099" y="6546"/>
                  </a:lnTo>
                  <a:lnTo>
                    <a:pt x="7083" y="1539"/>
                  </a:lnTo>
                  <a:lnTo>
                    <a:pt x="554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40" name="Shape 387"/>
            <p:cNvSpPr/>
            <p:nvPr/>
          </p:nvSpPr>
          <p:spPr>
            <a:xfrm>
              <a:off x="2858700" y="1627175"/>
              <a:ext cx="176475" cy="176475"/>
            </a:xfrm>
            <a:custGeom>
              <a:avLst/>
              <a:gdLst/>
              <a:ahLst/>
              <a:cxnLst/>
              <a:rect l="0" t="0" r="0" b="0"/>
              <a:pathLst>
                <a:path w="7059" h="7059" extrusionOk="0">
                  <a:moveTo>
                    <a:pt x="904" y="1"/>
                  </a:moveTo>
                  <a:lnTo>
                    <a:pt x="782" y="25"/>
                  </a:lnTo>
                  <a:lnTo>
                    <a:pt x="684" y="98"/>
                  </a:lnTo>
                  <a:lnTo>
                    <a:pt x="611" y="147"/>
                  </a:lnTo>
                  <a:lnTo>
                    <a:pt x="489" y="294"/>
                  </a:lnTo>
                  <a:lnTo>
                    <a:pt x="367" y="440"/>
                  </a:lnTo>
                  <a:lnTo>
                    <a:pt x="294" y="587"/>
                  </a:lnTo>
                  <a:lnTo>
                    <a:pt x="196" y="733"/>
                  </a:lnTo>
                  <a:lnTo>
                    <a:pt x="74" y="1051"/>
                  </a:lnTo>
                  <a:lnTo>
                    <a:pt x="0" y="1393"/>
                  </a:lnTo>
                  <a:lnTo>
                    <a:pt x="0" y="1735"/>
                  </a:lnTo>
                  <a:lnTo>
                    <a:pt x="25" y="2052"/>
                  </a:lnTo>
                  <a:lnTo>
                    <a:pt x="123" y="2394"/>
                  </a:lnTo>
                  <a:lnTo>
                    <a:pt x="269" y="2711"/>
                  </a:lnTo>
                  <a:lnTo>
                    <a:pt x="4348" y="6790"/>
                  </a:lnTo>
                  <a:lnTo>
                    <a:pt x="4665" y="6937"/>
                  </a:lnTo>
                  <a:lnTo>
                    <a:pt x="5007" y="7034"/>
                  </a:lnTo>
                  <a:lnTo>
                    <a:pt x="5325" y="7059"/>
                  </a:lnTo>
                  <a:lnTo>
                    <a:pt x="5667" y="7059"/>
                  </a:lnTo>
                  <a:lnTo>
                    <a:pt x="6008" y="6986"/>
                  </a:lnTo>
                  <a:lnTo>
                    <a:pt x="6326" y="6863"/>
                  </a:lnTo>
                  <a:lnTo>
                    <a:pt x="6473" y="6766"/>
                  </a:lnTo>
                  <a:lnTo>
                    <a:pt x="6619" y="6692"/>
                  </a:lnTo>
                  <a:lnTo>
                    <a:pt x="6766" y="6570"/>
                  </a:lnTo>
                  <a:lnTo>
                    <a:pt x="6912" y="6448"/>
                  </a:lnTo>
                  <a:lnTo>
                    <a:pt x="6961" y="6375"/>
                  </a:lnTo>
                  <a:lnTo>
                    <a:pt x="7034" y="6277"/>
                  </a:lnTo>
                  <a:lnTo>
                    <a:pt x="7059" y="6155"/>
                  </a:lnTo>
                  <a:lnTo>
                    <a:pt x="7059" y="6057"/>
                  </a:lnTo>
                  <a:lnTo>
                    <a:pt x="7059" y="5960"/>
                  </a:lnTo>
                  <a:lnTo>
                    <a:pt x="7034" y="5862"/>
                  </a:lnTo>
                  <a:lnTo>
                    <a:pt x="6961" y="5764"/>
                  </a:lnTo>
                  <a:lnTo>
                    <a:pt x="6912" y="5667"/>
                  </a:lnTo>
                  <a:lnTo>
                    <a:pt x="1393" y="147"/>
                  </a:lnTo>
                  <a:lnTo>
                    <a:pt x="1295" y="98"/>
                  </a:lnTo>
                  <a:lnTo>
                    <a:pt x="1197" y="25"/>
                  </a:lnTo>
                  <a:lnTo>
                    <a:pt x="1099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41" name="Shape 388"/>
            <p:cNvSpPr/>
            <p:nvPr/>
          </p:nvSpPr>
          <p:spPr>
            <a:xfrm>
              <a:off x="2663325" y="1702275"/>
              <a:ext cx="296750" cy="296775"/>
            </a:xfrm>
            <a:custGeom>
              <a:avLst/>
              <a:gdLst/>
              <a:ahLst/>
              <a:cxnLst/>
              <a:rect l="0" t="0" r="0" b="0"/>
              <a:pathLst>
                <a:path w="11870" h="11871" extrusionOk="0">
                  <a:moveTo>
                    <a:pt x="7718" y="1295"/>
                  </a:moveTo>
                  <a:lnTo>
                    <a:pt x="7815" y="1319"/>
                  </a:lnTo>
                  <a:lnTo>
                    <a:pt x="7889" y="1368"/>
                  </a:lnTo>
                  <a:lnTo>
                    <a:pt x="7938" y="1442"/>
                  </a:lnTo>
                  <a:lnTo>
                    <a:pt x="7938" y="1515"/>
                  </a:lnTo>
                  <a:lnTo>
                    <a:pt x="7938" y="1588"/>
                  </a:lnTo>
                  <a:lnTo>
                    <a:pt x="7889" y="1661"/>
                  </a:lnTo>
                  <a:lnTo>
                    <a:pt x="5862" y="3664"/>
                  </a:lnTo>
                  <a:lnTo>
                    <a:pt x="5788" y="3713"/>
                  </a:lnTo>
                  <a:lnTo>
                    <a:pt x="5715" y="3737"/>
                  </a:lnTo>
                  <a:lnTo>
                    <a:pt x="5642" y="3713"/>
                  </a:lnTo>
                  <a:lnTo>
                    <a:pt x="5569" y="3664"/>
                  </a:lnTo>
                  <a:lnTo>
                    <a:pt x="5520" y="3591"/>
                  </a:lnTo>
                  <a:lnTo>
                    <a:pt x="5495" y="3517"/>
                  </a:lnTo>
                  <a:lnTo>
                    <a:pt x="5520" y="3444"/>
                  </a:lnTo>
                  <a:lnTo>
                    <a:pt x="5569" y="3371"/>
                  </a:lnTo>
                  <a:lnTo>
                    <a:pt x="7571" y="1368"/>
                  </a:lnTo>
                  <a:lnTo>
                    <a:pt x="7644" y="1319"/>
                  </a:lnTo>
                  <a:lnTo>
                    <a:pt x="7718" y="1295"/>
                  </a:lnTo>
                  <a:close/>
                  <a:moveTo>
                    <a:pt x="7767" y="1"/>
                  </a:moveTo>
                  <a:lnTo>
                    <a:pt x="4885" y="2907"/>
                  </a:lnTo>
                  <a:lnTo>
                    <a:pt x="4640" y="2809"/>
                  </a:lnTo>
                  <a:lnTo>
                    <a:pt x="4396" y="2712"/>
                  </a:lnTo>
                  <a:lnTo>
                    <a:pt x="4103" y="2614"/>
                  </a:lnTo>
                  <a:lnTo>
                    <a:pt x="3810" y="2565"/>
                  </a:lnTo>
                  <a:lnTo>
                    <a:pt x="3493" y="2492"/>
                  </a:lnTo>
                  <a:lnTo>
                    <a:pt x="3175" y="2443"/>
                  </a:lnTo>
                  <a:lnTo>
                    <a:pt x="2858" y="2418"/>
                  </a:lnTo>
                  <a:lnTo>
                    <a:pt x="2247" y="2418"/>
                  </a:lnTo>
                  <a:lnTo>
                    <a:pt x="1954" y="2443"/>
                  </a:lnTo>
                  <a:lnTo>
                    <a:pt x="1636" y="2492"/>
                  </a:lnTo>
                  <a:lnTo>
                    <a:pt x="1319" y="2565"/>
                  </a:lnTo>
                  <a:lnTo>
                    <a:pt x="1001" y="2687"/>
                  </a:lnTo>
                  <a:lnTo>
                    <a:pt x="708" y="2809"/>
                  </a:lnTo>
                  <a:lnTo>
                    <a:pt x="415" y="3005"/>
                  </a:lnTo>
                  <a:lnTo>
                    <a:pt x="147" y="3224"/>
                  </a:lnTo>
                  <a:lnTo>
                    <a:pt x="73" y="3298"/>
                  </a:lnTo>
                  <a:lnTo>
                    <a:pt x="24" y="3395"/>
                  </a:lnTo>
                  <a:lnTo>
                    <a:pt x="0" y="3493"/>
                  </a:lnTo>
                  <a:lnTo>
                    <a:pt x="0" y="3615"/>
                  </a:lnTo>
                  <a:lnTo>
                    <a:pt x="0" y="3713"/>
                  </a:lnTo>
                  <a:lnTo>
                    <a:pt x="24" y="3811"/>
                  </a:lnTo>
                  <a:lnTo>
                    <a:pt x="73" y="3908"/>
                  </a:lnTo>
                  <a:lnTo>
                    <a:pt x="147" y="4006"/>
                  </a:lnTo>
                  <a:lnTo>
                    <a:pt x="7864" y="11724"/>
                  </a:lnTo>
                  <a:lnTo>
                    <a:pt x="7962" y="11797"/>
                  </a:lnTo>
                  <a:lnTo>
                    <a:pt x="8060" y="11846"/>
                  </a:lnTo>
                  <a:lnTo>
                    <a:pt x="8157" y="11870"/>
                  </a:lnTo>
                  <a:lnTo>
                    <a:pt x="8377" y="11870"/>
                  </a:lnTo>
                  <a:lnTo>
                    <a:pt x="8475" y="11846"/>
                  </a:lnTo>
                  <a:lnTo>
                    <a:pt x="8573" y="11797"/>
                  </a:lnTo>
                  <a:lnTo>
                    <a:pt x="8646" y="11724"/>
                  </a:lnTo>
                  <a:lnTo>
                    <a:pt x="8866" y="11455"/>
                  </a:lnTo>
                  <a:lnTo>
                    <a:pt x="9061" y="11162"/>
                  </a:lnTo>
                  <a:lnTo>
                    <a:pt x="9183" y="10869"/>
                  </a:lnTo>
                  <a:lnTo>
                    <a:pt x="9305" y="10551"/>
                  </a:lnTo>
                  <a:lnTo>
                    <a:pt x="9379" y="10234"/>
                  </a:lnTo>
                  <a:lnTo>
                    <a:pt x="9427" y="9916"/>
                  </a:lnTo>
                  <a:lnTo>
                    <a:pt x="9452" y="9623"/>
                  </a:lnTo>
                  <a:lnTo>
                    <a:pt x="9452" y="9330"/>
                  </a:lnTo>
                  <a:lnTo>
                    <a:pt x="9452" y="9013"/>
                  </a:lnTo>
                  <a:lnTo>
                    <a:pt x="9427" y="8695"/>
                  </a:lnTo>
                  <a:lnTo>
                    <a:pt x="9379" y="8378"/>
                  </a:lnTo>
                  <a:lnTo>
                    <a:pt x="9305" y="8060"/>
                  </a:lnTo>
                  <a:lnTo>
                    <a:pt x="9256" y="7767"/>
                  </a:lnTo>
                  <a:lnTo>
                    <a:pt x="9159" y="7474"/>
                  </a:lnTo>
                  <a:lnTo>
                    <a:pt x="9061" y="7230"/>
                  </a:lnTo>
                  <a:lnTo>
                    <a:pt x="8963" y="6986"/>
                  </a:lnTo>
                  <a:lnTo>
                    <a:pt x="11870" y="4104"/>
                  </a:lnTo>
                  <a:lnTo>
                    <a:pt x="776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142" name="Shape 385"/>
          <p:cNvGrpSpPr/>
          <p:nvPr/>
        </p:nvGrpSpPr>
        <p:grpSpPr>
          <a:xfrm>
            <a:off x="5537129" y="5279755"/>
            <a:ext cx="153713" cy="212660"/>
            <a:chOff x="2594325" y="1627175"/>
            <a:chExt cx="440850" cy="440850"/>
          </a:xfrm>
          <a:solidFill>
            <a:srgbClr val="C00000"/>
          </a:solidFill>
        </p:grpSpPr>
        <p:sp>
          <p:nvSpPr>
            <p:cNvPr id="143" name="Shape 386"/>
            <p:cNvSpPr/>
            <p:nvPr/>
          </p:nvSpPr>
          <p:spPr>
            <a:xfrm>
              <a:off x="2594325" y="1890950"/>
              <a:ext cx="177075" cy="177075"/>
            </a:xfrm>
            <a:custGeom>
              <a:avLst/>
              <a:gdLst/>
              <a:ahLst/>
              <a:cxnLst/>
              <a:rect l="0" t="0" r="0" b="0"/>
              <a:pathLst>
                <a:path w="7083" h="7083" extrusionOk="0">
                  <a:moveTo>
                    <a:pt x="5544" y="0"/>
                  </a:moveTo>
                  <a:lnTo>
                    <a:pt x="538" y="5984"/>
                  </a:lnTo>
                  <a:lnTo>
                    <a:pt x="0" y="7083"/>
                  </a:lnTo>
                  <a:lnTo>
                    <a:pt x="1099" y="6546"/>
                  </a:lnTo>
                  <a:lnTo>
                    <a:pt x="7083" y="1539"/>
                  </a:lnTo>
                  <a:lnTo>
                    <a:pt x="554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44" name="Shape 387"/>
            <p:cNvSpPr/>
            <p:nvPr/>
          </p:nvSpPr>
          <p:spPr>
            <a:xfrm>
              <a:off x="2858700" y="1627175"/>
              <a:ext cx="176475" cy="176475"/>
            </a:xfrm>
            <a:custGeom>
              <a:avLst/>
              <a:gdLst/>
              <a:ahLst/>
              <a:cxnLst/>
              <a:rect l="0" t="0" r="0" b="0"/>
              <a:pathLst>
                <a:path w="7059" h="7059" extrusionOk="0">
                  <a:moveTo>
                    <a:pt x="904" y="1"/>
                  </a:moveTo>
                  <a:lnTo>
                    <a:pt x="782" y="25"/>
                  </a:lnTo>
                  <a:lnTo>
                    <a:pt x="684" y="98"/>
                  </a:lnTo>
                  <a:lnTo>
                    <a:pt x="611" y="147"/>
                  </a:lnTo>
                  <a:lnTo>
                    <a:pt x="489" y="294"/>
                  </a:lnTo>
                  <a:lnTo>
                    <a:pt x="367" y="440"/>
                  </a:lnTo>
                  <a:lnTo>
                    <a:pt x="294" y="587"/>
                  </a:lnTo>
                  <a:lnTo>
                    <a:pt x="196" y="733"/>
                  </a:lnTo>
                  <a:lnTo>
                    <a:pt x="74" y="1051"/>
                  </a:lnTo>
                  <a:lnTo>
                    <a:pt x="0" y="1393"/>
                  </a:lnTo>
                  <a:lnTo>
                    <a:pt x="0" y="1735"/>
                  </a:lnTo>
                  <a:lnTo>
                    <a:pt x="25" y="2052"/>
                  </a:lnTo>
                  <a:lnTo>
                    <a:pt x="123" y="2394"/>
                  </a:lnTo>
                  <a:lnTo>
                    <a:pt x="269" y="2711"/>
                  </a:lnTo>
                  <a:lnTo>
                    <a:pt x="4348" y="6790"/>
                  </a:lnTo>
                  <a:lnTo>
                    <a:pt x="4665" y="6937"/>
                  </a:lnTo>
                  <a:lnTo>
                    <a:pt x="5007" y="7034"/>
                  </a:lnTo>
                  <a:lnTo>
                    <a:pt x="5325" y="7059"/>
                  </a:lnTo>
                  <a:lnTo>
                    <a:pt x="5667" y="7059"/>
                  </a:lnTo>
                  <a:lnTo>
                    <a:pt x="6008" y="6986"/>
                  </a:lnTo>
                  <a:lnTo>
                    <a:pt x="6326" y="6863"/>
                  </a:lnTo>
                  <a:lnTo>
                    <a:pt x="6473" y="6766"/>
                  </a:lnTo>
                  <a:lnTo>
                    <a:pt x="6619" y="6692"/>
                  </a:lnTo>
                  <a:lnTo>
                    <a:pt x="6766" y="6570"/>
                  </a:lnTo>
                  <a:lnTo>
                    <a:pt x="6912" y="6448"/>
                  </a:lnTo>
                  <a:lnTo>
                    <a:pt x="6961" y="6375"/>
                  </a:lnTo>
                  <a:lnTo>
                    <a:pt x="7034" y="6277"/>
                  </a:lnTo>
                  <a:lnTo>
                    <a:pt x="7059" y="6155"/>
                  </a:lnTo>
                  <a:lnTo>
                    <a:pt x="7059" y="6057"/>
                  </a:lnTo>
                  <a:lnTo>
                    <a:pt x="7059" y="5960"/>
                  </a:lnTo>
                  <a:lnTo>
                    <a:pt x="7034" y="5862"/>
                  </a:lnTo>
                  <a:lnTo>
                    <a:pt x="6961" y="5764"/>
                  </a:lnTo>
                  <a:lnTo>
                    <a:pt x="6912" y="5667"/>
                  </a:lnTo>
                  <a:lnTo>
                    <a:pt x="1393" y="147"/>
                  </a:lnTo>
                  <a:lnTo>
                    <a:pt x="1295" y="98"/>
                  </a:lnTo>
                  <a:lnTo>
                    <a:pt x="1197" y="25"/>
                  </a:lnTo>
                  <a:lnTo>
                    <a:pt x="1099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45" name="Shape 388"/>
            <p:cNvSpPr/>
            <p:nvPr/>
          </p:nvSpPr>
          <p:spPr>
            <a:xfrm>
              <a:off x="2663325" y="1702275"/>
              <a:ext cx="296750" cy="296775"/>
            </a:xfrm>
            <a:custGeom>
              <a:avLst/>
              <a:gdLst/>
              <a:ahLst/>
              <a:cxnLst/>
              <a:rect l="0" t="0" r="0" b="0"/>
              <a:pathLst>
                <a:path w="11870" h="11871" extrusionOk="0">
                  <a:moveTo>
                    <a:pt x="7718" y="1295"/>
                  </a:moveTo>
                  <a:lnTo>
                    <a:pt x="7815" y="1319"/>
                  </a:lnTo>
                  <a:lnTo>
                    <a:pt x="7889" y="1368"/>
                  </a:lnTo>
                  <a:lnTo>
                    <a:pt x="7938" y="1442"/>
                  </a:lnTo>
                  <a:lnTo>
                    <a:pt x="7938" y="1515"/>
                  </a:lnTo>
                  <a:lnTo>
                    <a:pt x="7938" y="1588"/>
                  </a:lnTo>
                  <a:lnTo>
                    <a:pt x="7889" y="1661"/>
                  </a:lnTo>
                  <a:lnTo>
                    <a:pt x="5862" y="3664"/>
                  </a:lnTo>
                  <a:lnTo>
                    <a:pt x="5788" y="3713"/>
                  </a:lnTo>
                  <a:lnTo>
                    <a:pt x="5715" y="3737"/>
                  </a:lnTo>
                  <a:lnTo>
                    <a:pt x="5642" y="3713"/>
                  </a:lnTo>
                  <a:lnTo>
                    <a:pt x="5569" y="3664"/>
                  </a:lnTo>
                  <a:lnTo>
                    <a:pt x="5520" y="3591"/>
                  </a:lnTo>
                  <a:lnTo>
                    <a:pt x="5495" y="3517"/>
                  </a:lnTo>
                  <a:lnTo>
                    <a:pt x="5520" y="3444"/>
                  </a:lnTo>
                  <a:lnTo>
                    <a:pt x="5569" y="3371"/>
                  </a:lnTo>
                  <a:lnTo>
                    <a:pt x="7571" y="1368"/>
                  </a:lnTo>
                  <a:lnTo>
                    <a:pt x="7644" y="1319"/>
                  </a:lnTo>
                  <a:lnTo>
                    <a:pt x="7718" y="1295"/>
                  </a:lnTo>
                  <a:close/>
                  <a:moveTo>
                    <a:pt x="7767" y="1"/>
                  </a:moveTo>
                  <a:lnTo>
                    <a:pt x="4885" y="2907"/>
                  </a:lnTo>
                  <a:lnTo>
                    <a:pt x="4640" y="2809"/>
                  </a:lnTo>
                  <a:lnTo>
                    <a:pt x="4396" y="2712"/>
                  </a:lnTo>
                  <a:lnTo>
                    <a:pt x="4103" y="2614"/>
                  </a:lnTo>
                  <a:lnTo>
                    <a:pt x="3810" y="2565"/>
                  </a:lnTo>
                  <a:lnTo>
                    <a:pt x="3493" y="2492"/>
                  </a:lnTo>
                  <a:lnTo>
                    <a:pt x="3175" y="2443"/>
                  </a:lnTo>
                  <a:lnTo>
                    <a:pt x="2858" y="2418"/>
                  </a:lnTo>
                  <a:lnTo>
                    <a:pt x="2247" y="2418"/>
                  </a:lnTo>
                  <a:lnTo>
                    <a:pt x="1954" y="2443"/>
                  </a:lnTo>
                  <a:lnTo>
                    <a:pt x="1636" y="2492"/>
                  </a:lnTo>
                  <a:lnTo>
                    <a:pt x="1319" y="2565"/>
                  </a:lnTo>
                  <a:lnTo>
                    <a:pt x="1001" y="2687"/>
                  </a:lnTo>
                  <a:lnTo>
                    <a:pt x="708" y="2809"/>
                  </a:lnTo>
                  <a:lnTo>
                    <a:pt x="415" y="3005"/>
                  </a:lnTo>
                  <a:lnTo>
                    <a:pt x="147" y="3224"/>
                  </a:lnTo>
                  <a:lnTo>
                    <a:pt x="73" y="3298"/>
                  </a:lnTo>
                  <a:lnTo>
                    <a:pt x="24" y="3395"/>
                  </a:lnTo>
                  <a:lnTo>
                    <a:pt x="0" y="3493"/>
                  </a:lnTo>
                  <a:lnTo>
                    <a:pt x="0" y="3615"/>
                  </a:lnTo>
                  <a:lnTo>
                    <a:pt x="0" y="3713"/>
                  </a:lnTo>
                  <a:lnTo>
                    <a:pt x="24" y="3811"/>
                  </a:lnTo>
                  <a:lnTo>
                    <a:pt x="73" y="3908"/>
                  </a:lnTo>
                  <a:lnTo>
                    <a:pt x="147" y="4006"/>
                  </a:lnTo>
                  <a:lnTo>
                    <a:pt x="7864" y="11724"/>
                  </a:lnTo>
                  <a:lnTo>
                    <a:pt x="7962" y="11797"/>
                  </a:lnTo>
                  <a:lnTo>
                    <a:pt x="8060" y="11846"/>
                  </a:lnTo>
                  <a:lnTo>
                    <a:pt x="8157" y="11870"/>
                  </a:lnTo>
                  <a:lnTo>
                    <a:pt x="8377" y="11870"/>
                  </a:lnTo>
                  <a:lnTo>
                    <a:pt x="8475" y="11846"/>
                  </a:lnTo>
                  <a:lnTo>
                    <a:pt x="8573" y="11797"/>
                  </a:lnTo>
                  <a:lnTo>
                    <a:pt x="8646" y="11724"/>
                  </a:lnTo>
                  <a:lnTo>
                    <a:pt x="8866" y="11455"/>
                  </a:lnTo>
                  <a:lnTo>
                    <a:pt x="9061" y="11162"/>
                  </a:lnTo>
                  <a:lnTo>
                    <a:pt x="9183" y="10869"/>
                  </a:lnTo>
                  <a:lnTo>
                    <a:pt x="9305" y="10551"/>
                  </a:lnTo>
                  <a:lnTo>
                    <a:pt x="9379" y="10234"/>
                  </a:lnTo>
                  <a:lnTo>
                    <a:pt x="9427" y="9916"/>
                  </a:lnTo>
                  <a:lnTo>
                    <a:pt x="9452" y="9623"/>
                  </a:lnTo>
                  <a:lnTo>
                    <a:pt x="9452" y="9330"/>
                  </a:lnTo>
                  <a:lnTo>
                    <a:pt x="9452" y="9013"/>
                  </a:lnTo>
                  <a:lnTo>
                    <a:pt x="9427" y="8695"/>
                  </a:lnTo>
                  <a:lnTo>
                    <a:pt x="9379" y="8378"/>
                  </a:lnTo>
                  <a:lnTo>
                    <a:pt x="9305" y="8060"/>
                  </a:lnTo>
                  <a:lnTo>
                    <a:pt x="9256" y="7767"/>
                  </a:lnTo>
                  <a:lnTo>
                    <a:pt x="9159" y="7474"/>
                  </a:lnTo>
                  <a:lnTo>
                    <a:pt x="9061" y="7230"/>
                  </a:lnTo>
                  <a:lnTo>
                    <a:pt x="8963" y="6986"/>
                  </a:lnTo>
                  <a:lnTo>
                    <a:pt x="11870" y="4104"/>
                  </a:lnTo>
                  <a:lnTo>
                    <a:pt x="776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146" name="Shape 385"/>
          <p:cNvGrpSpPr/>
          <p:nvPr/>
        </p:nvGrpSpPr>
        <p:grpSpPr>
          <a:xfrm>
            <a:off x="5536065" y="5655359"/>
            <a:ext cx="153713" cy="212660"/>
            <a:chOff x="2594325" y="1627175"/>
            <a:chExt cx="440850" cy="440850"/>
          </a:xfrm>
          <a:solidFill>
            <a:srgbClr val="C00000"/>
          </a:solidFill>
        </p:grpSpPr>
        <p:sp>
          <p:nvSpPr>
            <p:cNvPr id="147" name="Shape 386"/>
            <p:cNvSpPr/>
            <p:nvPr/>
          </p:nvSpPr>
          <p:spPr>
            <a:xfrm>
              <a:off x="2594325" y="1890950"/>
              <a:ext cx="177075" cy="177075"/>
            </a:xfrm>
            <a:custGeom>
              <a:avLst/>
              <a:gdLst/>
              <a:ahLst/>
              <a:cxnLst/>
              <a:rect l="0" t="0" r="0" b="0"/>
              <a:pathLst>
                <a:path w="7083" h="7083" extrusionOk="0">
                  <a:moveTo>
                    <a:pt x="5544" y="0"/>
                  </a:moveTo>
                  <a:lnTo>
                    <a:pt x="538" y="5984"/>
                  </a:lnTo>
                  <a:lnTo>
                    <a:pt x="0" y="7083"/>
                  </a:lnTo>
                  <a:lnTo>
                    <a:pt x="1099" y="6546"/>
                  </a:lnTo>
                  <a:lnTo>
                    <a:pt x="7083" y="1539"/>
                  </a:lnTo>
                  <a:lnTo>
                    <a:pt x="554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48" name="Shape 387"/>
            <p:cNvSpPr/>
            <p:nvPr/>
          </p:nvSpPr>
          <p:spPr>
            <a:xfrm>
              <a:off x="2858700" y="1627175"/>
              <a:ext cx="176475" cy="176475"/>
            </a:xfrm>
            <a:custGeom>
              <a:avLst/>
              <a:gdLst/>
              <a:ahLst/>
              <a:cxnLst/>
              <a:rect l="0" t="0" r="0" b="0"/>
              <a:pathLst>
                <a:path w="7059" h="7059" extrusionOk="0">
                  <a:moveTo>
                    <a:pt x="904" y="1"/>
                  </a:moveTo>
                  <a:lnTo>
                    <a:pt x="782" y="25"/>
                  </a:lnTo>
                  <a:lnTo>
                    <a:pt x="684" y="98"/>
                  </a:lnTo>
                  <a:lnTo>
                    <a:pt x="611" y="147"/>
                  </a:lnTo>
                  <a:lnTo>
                    <a:pt x="489" y="294"/>
                  </a:lnTo>
                  <a:lnTo>
                    <a:pt x="367" y="440"/>
                  </a:lnTo>
                  <a:lnTo>
                    <a:pt x="294" y="587"/>
                  </a:lnTo>
                  <a:lnTo>
                    <a:pt x="196" y="733"/>
                  </a:lnTo>
                  <a:lnTo>
                    <a:pt x="74" y="1051"/>
                  </a:lnTo>
                  <a:lnTo>
                    <a:pt x="0" y="1393"/>
                  </a:lnTo>
                  <a:lnTo>
                    <a:pt x="0" y="1735"/>
                  </a:lnTo>
                  <a:lnTo>
                    <a:pt x="25" y="2052"/>
                  </a:lnTo>
                  <a:lnTo>
                    <a:pt x="123" y="2394"/>
                  </a:lnTo>
                  <a:lnTo>
                    <a:pt x="269" y="2711"/>
                  </a:lnTo>
                  <a:lnTo>
                    <a:pt x="4348" y="6790"/>
                  </a:lnTo>
                  <a:lnTo>
                    <a:pt x="4665" y="6937"/>
                  </a:lnTo>
                  <a:lnTo>
                    <a:pt x="5007" y="7034"/>
                  </a:lnTo>
                  <a:lnTo>
                    <a:pt x="5325" y="7059"/>
                  </a:lnTo>
                  <a:lnTo>
                    <a:pt x="5667" y="7059"/>
                  </a:lnTo>
                  <a:lnTo>
                    <a:pt x="6008" y="6986"/>
                  </a:lnTo>
                  <a:lnTo>
                    <a:pt x="6326" y="6863"/>
                  </a:lnTo>
                  <a:lnTo>
                    <a:pt x="6473" y="6766"/>
                  </a:lnTo>
                  <a:lnTo>
                    <a:pt x="6619" y="6692"/>
                  </a:lnTo>
                  <a:lnTo>
                    <a:pt x="6766" y="6570"/>
                  </a:lnTo>
                  <a:lnTo>
                    <a:pt x="6912" y="6448"/>
                  </a:lnTo>
                  <a:lnTo>
                    <a:pt x="6961" y="6375"/>
                  </a:lnTo>
                  <a:lnTo>
                    <a:pt x="7034" y="6277"/>
                  </a:lnTo>
                  <a:lnTo>
                    <a:pt x="7059" y="6155"/>
                  </a:lnTo>
                  <a:lnTo>
                    <a:pt x="7059" y="6057"/>
                  </a:lnTo>
                  <a:lnTo>
                    <a:pt x="7059" y="5960"/>
                  </a:lnTo>
                  <a:lnTo>
                    <a:pt x="7034" y="5862"/>
                  </a:lnTo>
                  <a:lnTo>
                    <a:pt x="6961" y="5764"/>
                  </a:lnTo>
                  <a:lnTo>
                    <a:pt x="6912" y="5667"/>
                  </a:lnTo>
                  <a:lnTo>
                    <a:pt x="1393" y="147"/>
                  </a:lnTo>
                  <a:lnTo>
                    <a:pt x="1295" y="98"/>
                  </a:lnTo>
                  <a:lnTo>
                    <a:pt x="1197" y="25"/>
                  </a:lnTo>
                  <a:lnTo>
                    <a:pt x="1099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49" name="Shape 388"/>
            <p:cNvSpPr/>
            <p:nvPr/>
          </p:nvSpPr>
          <p:spPr>
            <a:xfrm>
              <a:off x="2663325" y="1702275"/>
              <a:ext cx="296750" cy="296775"/>
            </a:xfrm>
            <a:custGeom>
              <a:avLst/>
              <a:gdLst/>
              <a:ahLst/>
              <a:cxnLst/>
              <a:rect l="0" t="0" r="0" b="0"/>
              <a:pathLst>
                <a:path w="11870" h="11871" extrusionOk="0">
                  <a:moveTo>
                    <a:pt x="7718" y="1295"/>
                  </a:moveTo>
                  <a:lnTo>
                    <a:pt x="7815" y="1319"/>
                  </a:lnTo>
                  <a:lnTo>
                    <a:pt x="7889" y="1368"/>
                  </a:lnTo>
                  <a:lnTo>
                    <a:pt x="7938" y="1442"/>
                  </a:lnTo>
                  <a:lnTo>
                    <a:pt x="7938" y="1515"/>
                  </a:lnTo>
                  <a:lnTo>
                    <a:pt x="7938" y="1588"/>
                  </a:lnTo>
                  <a:lnTo>
                    <a:pt x="7889" y="1661"/>
                  </a:lnTo>
                  <a:lnTo>
                    <a:pt x="5862" y="3664"/>
                  </a:lnTo>
                  <a:lnTo>
                    <a:pt x="5788" y="3713"/>
                  </a:lnTo>
                  <a:lnTo>
                    <a:pt x="5715" y="3737"/>
                  </a:lnTo>
                  <a:lnTo>
                    <a:pt x="5642" y="3713"/>
                  </a:lnTo>
                  <a:lnTo>
                    <a:pt x="5569" y="3664"/>
                  </a:lnTo>
                  <a:lnTo>
                    <a:pt x="5520" y="3591"/>
                  </a:lnTo>
                  <a:lnTo>
                    <a:pt x="5495" y="3517"/>
                  </a:lnTo>
                  <a:lnTo>
                    <a:pt x="5520" y="3444"/>
                  </a:lnTo>
                  <a:lnTo>
                    <a:pt x="5569" y="3371"/>
                  </a:lnTo>
                  <a:lnTo>
                    <a:pt x="7571" y="1368"/>
                  </a:lnTo>
                  <a:lnTo>
                    <a:pt x="7644" y="1319"/>
                  </a:lnTo>
                  <a:lnTo>
                    <a:pt x="7718" y="1295"/>
                  </a:lnTo>
                  <a:close/>
                  <a:moveTo>
                    <a:pt x="7767" y="1"/>
                  </a:moveTo>
                  <a:lnTo>
                    <a:pt x="4885" y="2907"/>
                  </a:lnTo>
                  <a:lnTo>
                    <a:pt x="4640" y="2809"/>
                  </a:lnTo>
                  <a:lnTo>
                    <a:pt x="4396" y="2712"/>
                  </a:lnTo>
                  <a:lnTo>
                    <a:pt x="4103" y="2614"/>
                  </a:lnTo>
                  <a:lnTo>
                    <a:pt x="3810" y="2565"/>
                  </a:lnTo>
                  <a:lnTo>
                    <a:pt x="3493" y="2492"/>
                  </a:lnTo>
                  <a:lnTo>
                    <a:pt x="3175" y="2443"/>
                  </a:lnTo>
                  <a:lnTo>
                    <a:pt x="2858" y="2418"/>
                  </a:lnTo>
                  <a:lnTo>
                    <a:pt x="2247" y="2418"/>
                  </a:lnTo>
                  <a:lnTo>
                    <a:pt x="1954" y="2443"/>
                  </a:lnTo>
                  <a:lnTo>
                    <a:pt x="1636" y="2492"/>
                  </a:lnTo>
                  <a:lnTo>
                    <a:pt x="1319" y="2565"/>
                  </a:lnTo>
                  <a:lnTo>
                    <a:pt x="1001" y="2687"/>
                  </a:lnTo>
                  <a:lnTo>
                    <a:pt x="708" y="2809"/>
                  </a:lnTo>
                  <a:lnTo>
                    <a:pt x="415" y="3005"/>
                  </a:lnTo>
                  <a:lnTo>
                    <a:pt x="147" y="3224"/>
                  </a:lnTo>
                  <a:lnTo>
                    <a:pt x="73" y="3298"/>
                  </a:lnTo>
                  <a:lnTo>
                    <a:pt x="24" y="3395"/>
                  </a:lnTo>
                  <a:lnTo>
                    <a:pt x="0" y="3493"/>
                  </a:lnTo>
                  <a:lnTo>
                    <a:pt x="0" y="3615"/>
                  </a:lnTo>
                  <a:lnTo>
                    <a:pt x="0" y="3713"/>
                  </a:lnTo>
                  <a:lnTo>
                    <a:pt x="24" y="3811"/>
                  </a:lnTo>
                  <a:lnTo>
                    <a:pt x="73" y="3908"/>
                  </a:lnTo>
                  <a:lnTo>
                    <a:pt x="147" y="4006"/>
                  </a:lnTo>
                  <a:lnTo>
                    <a:pt x="7864" y="11724"/>
                  </a:lnTo>
                  <a:lnTo>
                    <a:pt x="7962" y="11797"/>
                  </a:lnTo>
                  <a:lnTo>
                    <a:pt x="8060" y="11846"/>
                  </a:lnTo>
                  <a:lnTo>
                    <a:pt x="8157" y="11870"/>
                  </a:lnTo>
                  <a:lnTo>
                    <a:pt x="8377" y="11870"/>
                  </a:lnTo>
                  <a:lnTo>
                    <a:pt x="8475" y="11846"/>
                  </a:lnTo>
                  <a:lnTo>
                    <a:pt x="8573" y="11797"/>
                  </a:lnTo>
                  <a:lnTo>
                    <a:pt x="8646" y="11724"/>
                  </a:lnTo>
                  <a:lnTo>
                    <a:pt x="8866" y="11455"/>
                  </a:lnTo>
                  <a:lnTo>
                    <a:pt x="9061" y="11162"/>
                  </a:lnTo>
                  <a:lnTo>
                    <a:pt x="9183" y="10869"/>
                  </a:lnTo>
                  <a:lnTo>
                    <a:pt x="9305" y="10551"/>
                  </a:lnTo>
                  <a:lnTo>
                    <a:pt x="9379" y="10234"/>
                  </a:lnTo>
                  <a:lnTo>
                    <a:pt x="9427" y="9916"/>
                  </a:lnTo>
                  <a:lnTo>
                    <a:pt x="9452" y="9623"/>
                  </a:lnTo>
                  <a:lnTo>
                    <a:pt x="9452" y="9330"/>
                  </a:lnTo>
                  <a:lnTo>
                    <a:pt x="9452" y="9013"/>
                  </a:lnTo>
                  <a:lnTo>
                    <a:pt x="9427" y="8695"/>
                  </a:lnTo>
                  <a:lnTo>
                    <a:pt x="9379" y="8378"/>
                  </a:lnTo>
                  <a:lnTo>
                    <a:pt x="9305" y="8060"/>
                  </a:lnTo>
                  <a:lnTo>
                    <a:pt x="9256" y="7767"/>
                  </a:lnTo>
                  <a:lnTo>
                    <a:pt x="9159" y="7474"/>
                  </a:lnTo>
                  <a:lnTo>
                    <a:pt x="9061" y="7230"/>
                  </a:lnTo>
                  <a:lnTo>
                    <a:pt x="8963" y="6986"/>
                  </a:lnTo>
                  <a:lnTo>
                    <a:pt x="11870" y="4104"/>
                  </a:lnTo>
                  <a:lnTo>
                    <a:pt x="776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150" name="Shape 385"/>
          <p:cNvGrpSpPr/>
          <p:nvPr/>
        </p:nvGrpSpPr>
        <p:grpSpPr>
          <a:xfrm>
            <a:off x="5536437" y="6022294"/>
            <a:ext cx="153713" cy="212660"/>
            <a:chOff x="2594325" y="1627175"/>
            <a:chExt cx="440850" cy="440850"/>
          </a:xfrm>
          <a:solidFill>
            <a:srgbClr val="C00000"/>
          </a:solidFill>
        </p:grpSpPr>
        <p:sp>
          <p:nvSpPr>
            <p:cNvPr id="151" name="Shape 386"/>
            <p:cNvSpPr/>
            <p:nvPr/>
          </p:nvSpPr>
          <p:spPr>
            <a:xfrm>
              <a:off x="2594325" y="1890950"/>
              <a:ext cx="177075" cy="177075"/>
            </a:xfrm>
            <a:custGeom>
              <a:avLst/>
              <a:gdLst/>
              <a:ahLst/>
              <a:cxnLst/>
              <a:rect l="0" t="0" r="0" b="0"/>
              <a:pathLst>
                <a:path w="7083" h="7083" extrusionOk="0">
                  <a:moveTo>
                    <a:pt x="5544" y="0"/>
                  </a:moveTo>
                  <a:lnTo>
                    <a:pt x="538" y="5984"/>
                  </a:lnTo>
                  <a:lnTo>
                    <a:pt x="0" y="7083"/>
                  </a:lnTo>
                  <a:lnTo>
                    <a:pt x="1099" y="6546"/>
                  </a:lnTo>
                  <a:lnTo>
                    <a:pt x="7083" y="1539"/>
                  </a:lnTo>
                  <a:lnTo>
                    <a:pt x="554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52" name="Shape 387"/>
            <p:cNvSpPr/>
            <p:nvPr/>
          </p:nvSpPr>
          <p:spPr>
            <a:xfrm>
              <a:off x="2858700" y="1627175"/>
              <a:ext cx="176475" cy="176475"/>
            </a:xfrm>
            <a:custGeom>
              <a:avLst/>
              <a:gdLst/>
              <a:ahLst/>
              <a:cxnLst/>
              <a:rect l="0" t="0" r="0" b="0"/>
              <a:pathLst>
                <a:path w="7059" h="7059" extrusionOk="0">
                  <a:moveTo>
                    <a:pt x="904" y="1"/>
                  </a:moveTo>
                  <a:lnTo>
                    <a:pt x="782" y="25"/>
                  </a:lnTo>
                  <a:lnTo>
                    <a:pt x="684" y="98"/>
                  </a:lnTo>
                  <a:lnTo>
                    <a:pt x="611" y="147"/>
                  </a:lnTo>
                  <a:lnTo>
                    <a:pt x="489" y="294"/>
                  </a:lnTo>
                  <a:lnTo>
                    <a:pt x="367" y="440"/>
                  </a:lnTo>
                  <a:lnTo>
                    <a:pt x="294" y="587"/>
                  </a:lnTo>
                  <a:lnTo>
                    <a:pt x="196" y="733"/>
                  </a:lnTo>
                  <a:lnTo>
                    <a:pt x="74" y="1051"/>
                  </a:lnTo>
                  <a:lnTo>
                    <a:pt x="0" y="1393"/>
                  </a:lnTo>
                  <a:lnTo>
                    <a:pt x="0" y="1735"/>
                  </a:lnTo>
                  <a:lnTo>
                    <a:pt x="25" y="2052"/>
                  </a:lnTo>
                  <a:lnTo>
                    <a:pt x="123" y="2394"/>
                  </a:lnTo>
                  <a:lnTo>
                    <a:pt x="269" y="2711"/>
                  </a:lnTo>
                  <a:lnTo>
                    <a:pt x="4348" y="6790"/>
                  </a:lnTo>
                  <a:lnTo>
                    <a:pt x="4665" y="6937"/>
                  </a:lnTo>
                  <a:lnTo>
                    <a:pt x="5007" y="7034"/>
                  </a:lnTo>
                  <a:lnTo>
                    <a:pt x="5325" y="7059"/>
                  </a:lnTo>
                  <a:lnTo>
                    <a:pt x="5667" y="7059"/>
                  </a:lnTo>
                  <a:lnTo>
                    <a:pt x="6008" y="6986"/>
                  </a:lnTo>
                  <a:lnTo>
                    <a:pt x="6326" y="6863"/>
                  </a:lnTo>
                  <a:lnTo>
                    <a:pt x="6473" y="6766"/>
                  </a:lnTo>
                  <a:lnTo>
                    <a:pt x="6619" y="6692"/>
                  </a:lnTo>
                  <a:lnTo>
                    <a:pt x="6766" y="6570"/>
                  </a:lnTo>
                  <a:lnTo>
                    <a:pt x="6912" y="6448"/>
                  </a:lnTo>
                  <a:lnTo>
                    <a:pt x="6961" y="6375"/>
                  </a:lnTo>
                  <a:lnTo>
                    <a:pt x="7034" y="6277"/>
                  </a:lnTo>
                  <a:lnTo>
                    <a:pt x="7059" y="6155"/>
                  </a:lnTo>
                  <a:lnTo>
                    <a:pt x="7059" y="6057"/>
                  </a:lnTo>
                  <a:lnTo>
                    <a:pt x="7059" y="5960"/>
                  </a:lnTo>
                  <a:lnTo>
                    <a:pt x="7034" y="5862"/>
                  </a:lnTo>
                  <a:lnTo>
                    <a:pt x="6961" y="5764"/>
                  </a:lnTo>
                  <a:lnTo>
                    <a:pt x="6912" y="5667"/>
                  </a:lnTo>
                  <a:lnTo>
                    <a:pt x="1393" y="147"/>
                  </a:lnTo>
                  <a:lnTo>
                    <a:pt x="1295" y="98"/>
                  </a:lnTo>
                  <a:lnTo>
                    <a:pt x="1197" y="25"/>
                  </a:lnTo>
                  <a:lnTo>
                    <a:pt x="1099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53" name="Shape 388"/>
            <p:cNvSpPr/>
            <p:nvPr/>
          </p:nvSpPr>
          <p:spPr>
            <a:xfrm>
              <a:off x="2663325" y="1702275"/>
              <a:ext cx="296750" cy="296775"/>
            </a:xfrm>
            <a:custGeom>
              <a:avLst/>
              <a:gdLst/>
              <a:ahLst/>
              <a:cxnLst/>
              <a:rect l="0" t="0" r="0" b="0"/>
              <a:pathLst>
                <a:path w="11870" h="11871" extrusionOk="0">
                  <a:moveTo>
                    <a:pt x="7718" y="1295"/>
                  </a:moveTo>
                  <a:lnTo>
                    <a:pt x="7815" y="1319"/>
                  </a:lnTo>
                  <a:lnTo>
                    <a:pt x="7889" y="1368"/>
                  </a:lnTo>
                  <a:lnTo>
                    <a:pt x="7938" y="1442"/>
                  </a:lnTo>
                  <a:lnTo>
                    <a:pt x="7938" y="1515"/>
                  </a:lnTo>
                  <a:lnTo>
                    <a:pt x="7938" y="1588"/>
                  </a:lnTo>
                  <a:lnTo>
                    <a:pt x="7889" y="1661"/>
                  </a:lnTo>
                  <a:lnTo>
                    <a:pt x="5862" y="3664"/>
                  </a:lnTo>
                  <a:lnTo>
                    <a:pt x="5788" y="3713"/>
                  </a:lnTo>
                  <a:lnTo>
                    <a:pt x="5715" y="3737"/>
                  </a:lnTo>
                  <a:lnTo>
                    <a:pt x="5642" y="3713"/>
                  </a:lnTo>
                  <a:lnTo>
                    <a:pt x="5569" y="3664"/>
                  </a:lnTo>
                  <a:lnTo>
                    <a:pt x="5520" y="3591"/>
                  </a:lnTo>
                  <a:lnTo>
                    <a:pt x="5495" y="3517"/>
                  </a:lnTo>
                  <a:lnTo>
                    <a:pt x="5520" y="3444"/>
                  </a:lnTo>
                  <a:lnTo>
                    <a:pt x="5569" y="3371"/>
                  </a:lnTo>
                  <a:lnTo>
                    <a:pt x="7571" y="1368"/>
                  </a:lnTo>
                  <a:lnTo>
                    <a:pt x="7644" y="1319"/>
                  </a:lnTo>
                  <a:lnTo>
                    <a:pt x="7718" y="1295"/>
                  </a:lnTo>
                  <a:close/>
                  <a:moveTo>
                    <a:pt x="7767" y="1"/>
                  </a:moveTo>
                  <a:lnTo>
                    <a:pt x="4885" y="2907"/>
                  </a:lnTo>
                  <a:lnTo>
                    <a:pt x="4640" y="2809"/>
                  </a:lnTo>
                  <a:lnTo>
                    <a:pt x="4396" y="2712"/>
                  </a:lnTo>
                  <a:lnTo>
                    <a:pt x="4103" y="2614"/>
                  </a:lnTo>
                  <a:lnTo>
                    <a:pt x="3810" y="2565"/>
                  </a:lnTo>
                  <a:lnTo>
                    <a:pt x="3493" y="2492"/>
                  </a:lnTo>
                  <a:lnTo>
                    <a:pt x="3175" y="2443"/>
                  </a:lnTo>
                  <a:lnTo>
                    <a:pt x="2858" y="2418"/>
                  </a:lnTo>
                  <a:lnTo>
                    <a:pt x="2247" y="2418"/>
                  </a:lnTo>
                  <a:lnTo>
                    <a:pt x="1954" y="2443"/>
                  </a:lnTo>
                  <a:lnTo>
                    <a:pt x="1636" y="2492"/>
                  </a:lnTo>
                  <a:lnTo>
                    <a:pt x="1319" y="2565"/>
                  </a:lnTo>
                  <a:lnTo>
                    <a:pt x="1001" y="2687"/>
                  </a:lnTo>
                  <a:lnTo>
                    <a:pt x="708" y="2809"/>
                  </a:lnTo>
                  <a:lnTo>
                    <a:pt x="415" y="3005"/>
                  </a:lnTo>
                  <a:lnTo>
                    <a:pt x="147" y="3224"/>
                  </a:lnTo>
                  <a:lnTo>
                    <a:pt x="73" y="3298"/>
                  </a:lnTo>
                  <a:lnTo>
                    <a:pt x="24" y="3395"/>
                  </a:lnTo>
                  <a:lnTo>
                    <a:pt x="0" y="3493"/>
                  </a:lnTo>
                  <a:lnTo>
                    <a:pt x="0" y="3615"/>
                  </a:lnTo>
                  <a:lnTo>
                    <a:pt x="0" y="3713"/>
                  </a:lnTo>
                  <a:lnTo>
                    <a:pt x="24" y="3811"/>
                  </a:lnTo>
                  <a:lnTo>
                    <a:pt x="73" y="3908"/>
                  </a:lnTo>
                  <a:lnTo>
                    <a:pt x="147" y="4006"/>
                  </a:lnTo>
                  <a:lnTo>
                    <a:pt x="7864" y="11724"/>
                  </a:lnTo>
                  <a:lnTo>
                    <a:pt x="7962" y="11797"/>
                  </a:lnTo>
                  <a:lnTo>
                    <a:pt x="8060" y="11846"/>
                  </a:lnTo>
                  <a:lnTo>
                    <a:pt x="8157" y="11870"/>
                  </a:lnTo>
                  <a:lnTo>
                    <a:pt x="8377" y="11870"/>
                  </a:lnTo>
                  <a:lnTo>
                    <a:pt x="8475" y="11846"/>
                  </a:lnTo>
                  <a:lnTo>
                    <a:pt x="8573" y="11797"/>
                  </a:lnTo>
                  <a:lnTo>
                    <a:pt x="8646" y="11724"/>
                  </a:lnTo>
                  <a:lnTo>
                    <a:pt x="8866" y="11455"/>
                  </a:lnTo>
                  <a:lnTo>
                    <a:pt x="9061" y="11162"/>
                  </a:lnTo>
                  <a:lnTo>
                    <a:pt x="9183" y="10869"/>
                  </a:lnTo>
                  <a:lnTo>
                    <a:pt x="9305" y="10551"/>
                  </a:lnTo>
                  <a:lnTo>
                    <a:pt x="9379" y="10234"/>
                  </a:lnTo>
                  <a:lnTo>
                    <a:pt x="9427" y="9916"/>
                  </a:lnTo>
                  <a:lnTo>
                    <a:pt x="9452" y="9623"/>
                  </a:lnTo>
                  <a:lnTo>
                    <a:pt x="9452" y="9330"/>
                  </a:lnTo>
                  <a:lnTo>
                    <a:pt x="9452" y="9013"/>
                  </a:lnTo>
                  <a:lnTo>
                    <a:pt x="9427" y="8695"/>
                  </a:lnTo>
                  <a:lnTo>
                    <a:pt x="9379" y="8378"/>
                  </a:lnTo>
                  <a:lnTo>
                    <a:pt x="9305" y="8060"/>
                  </a:lnTo>
                  <a:lnTo>
                    <a:pt x="9256" y="7767"/>
                  </a:lnTo>
                  <a:lnTo>
                    <a:pt x="9159" y="7474"/>
                  </a:lnTo>
                  <a:lnTo>
                    <a:pt x="9061" y="7230"/>
                  </a:lnTo>
                  <a:lnTo>
                    <a:pt x="8963" y="6986"/>
                  </a:lnTo>
                  <a:lnTo>
                    <a:pt x="11870" y="4104"/>
                  </a:lnTo>
                  <a:lnTo>
                    <a:pt x="776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154" name="Shape 385"/>
          <p:cNvGrpSpPr/>
          <p:nvPr/>
        </p:nvGrpSpPr>
        <p:grpSpPr>
          <a:xfrm>
            <a:off x="7801612" y="3795518"/>
            <a:ext cx="153713" cy="212660"/>
            <a:chOff x="2594325" y="1627175"/>
            <a:chExt cx="440850" cy="440850"/>
          </a:xfrm>
          <a:solidFill>
            <a:srgbClr val="C00000"/>
          </a:solidFill>
        </p:grpSpPr>
        <p:sp>
          <p:nvSpPr>
            <p:cNvPr id="155" name="Shape 386"/>
            <p:cNvSpPr/>
            <p:nvPr/>
          </p:nvSpPr>
          <p:spPr>
            <a:xfrm>
              <a:off x="2594325" y="1890950"/>
              <a:ext cx="177075" cy="177075"/>
            </a:xfrm>
            <a:custGeom>
              <a:avLst/>
              <a:gdLst/>
              <a:ahLst/>
              <a:cxnLst/>
              <a:rect l="0" t="0" r="0" b="0"/>
              <a:pathLst>
                <a:path w="7083" h="7083" extrusionOk="0">
                  <a:moveTo>
                    <a:pt x="5544" y="0"/>
                  </a:moveTo>
                  <a:lnTo>
                    <a:pt x="538" y="5984"/>
                  </a:lnTo>
                  <a:lnTo>
                    <a:pt x="0" y="7083"/>
                  </a:lnTo>
                  <a:lnTo>
                    <a:pt x="1099" y="6546"/>
                  </a:lnTo>
                  <a:lnTo>
                    <a:pt x="7083" y="1539"/>
                  </a:lnTo>
                  <a:lnTo>
                    <a:pt x="554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56" name="Shape 387"/>
            <p:cNvSpPr/>
            <p:nvPr/>
          </p:nvSpPr>
          <p:spPr>
            <a:xfrm>
              <a:off x="2858700" y="1627175"/>
              <a:ext cx="176475" cy="176475"/>
            </a:xfrm>
            <a:custGeom>
              <a:avLst/>
              <a:gdLst/>
              <a:ahLst/>
              <a:cxnLst/>
              <a:rect l="0" t="0" r="0" b="0"/>
              <a:pathLst>
                <a:path w="7059" h="7059" extrusionOk="0">
                  <a:moveTo>
                    <a:pt x="904" y="1"/>
                  </a:moveTo>
                  <a:lnTo>
                    <a:pt x="782" y="25"/>
                  </a:lnTo>
                  <a:lnTo>
                    <a:pt x="684" y="98"/>
                  </a:lnTo>
                  <a:lnTo>
                    <a:pt x="611" y="147"/>
                  </a:lnTo>
                  <a:lnTo>
                    <a:pt x="489" y="294"/>
                  </a:lnTo>
                  <a:lnTo>
                    <a:pt x="367" y="440"/>
                  </a:lnTo>
                  <a:lnTo>
                    <a:pt x="294" y="587"/>
                  </a:lnTo>
                  <a:lnTo>
                    <a:pt x="196" y="733"/>
                  </a:lnTo>
                  <a:lnTo>
                    <a:pt x="74" y="1051"/>
                  </a:lnTo>
                  <a:lnTo>
                    <a:pt x="0" y="1393"/>
                  </a:lnTo>
                  <a:lnTo>
                    <a:pt x="0" y="1735"/>
                  </a:lnTo>
                  <a:lnTo>
                    <a:pt x="25" y="2052"/>
                  </a:lnTo>
                  <a:lnTo>
                    <a:pt x="123" y="2394"/>
                  </a:lnTo>
                  <a:lnTo>
                    <a:pt x="269" y="2711"/>
                  </a:lnTo>
                  <a:lnTo>
                    <a:pt x="4348" y="6790"/>
                  </a:lnTo>
                  <a:lnTo>
                    <a:pt x="4665" y="6937"/>
                  </a:lnTo>
                  <a:lnTo>
                    <a:pt x="5007" y="7034"/>
                  </a:lnTo>
                  <a:lnTo>
                    <a:pt x="5325" y="7059"/>
                  </a:lnTo>
                  <a:lnTo>
                    <a:pt x="5667" y="7059"/>
                  </a:lnTo>
                  <a:lnTo>
                    <a:pt x="6008" y="6986"/>
                  </a:lnTo>
                  <a:lnTo>
                    <a:pt x="6326" y="6863"/>
                  </a:lnTo>
                  <a:lnTo>
                    <a:pt x="6473" y="6766"/>
                  </a:lnTo>
                  <a:lnTo>
                    <a:pt x="6619" y="6692"/>
                  </a:lnTo>
                  <a:lnTo>
                    <a:pt x="6766" y="6570"/>
                  </a:lnTo>
                  <a:lnTo>
                    <a:pt x="6912" y="6448"/>
                  </a:lnTo>
                  <a:lnTo>
                    <a:pt x="6961" y="6375"/>
                  </a:lnTo>
                  <a:lnTo>
                    <a:pt x="7034" y="6277"/>
                  </a:lnTo>
                  <a:lnTo>
                    <a:pt x="7059" y="6155"/>
                  </a:lnTo>
                  <a:lnTo>
                    <a:pt x="7059" y="6057"/>
                  </a:lnTo>
                  <a:lnTo>
                    <a:pt x="7059" y="5960"/>
                  </a:lnTo>
                  <a:lnTo>
                    <a:pt x="7034" y="5862"/>
                  </a:lnTo>
                  <a:lnTo>
                    <a:pt x="6961" y="5764"/>
                  </a:lnTo>
                  <a:lnTo>
                    <a:pt x="6912" y="5667"/>
                  </a:lnTo>
                  <a:lnTo>
                    <a:pt x="1393" y="147"/>
                  </a:lnTo>
                  <a:lnTo>
                    <a:pt x="1295" y="98"/>
                  </a:lnTo>
                  <a:lnTo>
                    <a:pt x="1197" y="25"/>
                  </a:lnTo>
                  <a:lnTo>
                    <a:pt x="1099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57" name="Shape 388"/>
            <p:cNvSpPr/>
            <p:nvPr/>
          </p:nvSpPr>
          <p:spPr>
            <a:xfrm>
              <a:off x="2663325" y="1702275"/>
              <a:ext cx="296750" cy="296775"/>
            </a:xfrm>
            <a:custGeom>
              <a:avLst/>
              <a:gdLst/>
              <a:ahLst/>
              <a:cxnLst/>
              <a:rect l="0" t="0" r="0" b="0"/>
              <a:pathLst>
                <a:path w="11870" h="11871" extrusionOk="0">
                  <a:moveTo>
                    <a:pt x="7718" y="1295"/>
                  </a:moveTo>
                  <a:lnTo>
                    <a:pt x="7815" y="1319"/>
                  </a:lnTo>
                  <a:lnTo>
                    <a:pt x="7889" y="1368"/>
                  </a:lnTo>
                  <a:lnTo>
                    <a:pt x="7938" y="1442"/>
                  </a:lnTo>
                  <a:lnTo>
                    <a:pt x="7938" y="1515"/>
                  </a:lnTo>
                  <a:lnTo>
                    <a:pt x="7938" y="1588"/>
                  </a:lnTo>
                  <a:lnTo>
                    <a:pt x="7889" y="1661"/>
                  </a:lnTo>
                  <a:lnTo>
                    <a:pt x="5862" y="3664"/>
                  </a:lnTo>
                  <a:lnTo>
                    <a:pt x="5788" y="3713"/>
                  </a:lnTo>
                  <a:lnTo>
                    <a:pt x="5715" y="3737"/>
                  </a:lnTo>
                  <a:lnTo>
                    <a:pt x="5642" y="3713"/>
                  </a:lnTo>
                  <a:lnTo>
                    <a:pt x="5569" y="3664"/>
                  </a:lnTo>
                  <a:lnTo>
                    <a:pt x="5520" y="3591"/>
                  </a:lnTo>
                  <a:lnTo>
                    <a:pt x="5495" y="3517"/>
                  </a:lnTo>
                  <a:lnTo>
                    <a:pt x="5520" y="3444"/>
                  </a:lnTo>
                  <a:lnTo>
                    <a:pt x="5569" y="3371"/>
                  </a:lnTo>
                  <a:lnTo>
                    <a:pt x="7571" y="1368"/>
                  </a:lnTo>
                  <a:lnTo>
                    <a:pt x="7644" y="1319"/>
                  </a:lnTo>
                  <a:lnTo>
                    <a:pt x="7718" y="1295"/>
                  </a:lnTo>
                  <a:close/>
                  <a:moveTo>
                    <a:pt x="7767" y="1"/>
                  </a:moveTo>
                  <a:lnTo>
                    <a:pt x="4885" y="2907"/>
                  </a:lnTo>
                  <a:lnTo>
                    <a:pt x="4640" y="2809"/>
                  </a:lnTo>
                  <a:lnTo>
                    <a:pt x="4396" y="2712"/>
                  </a:lnTo>
                  <a:lnTo>
                    <a:pt x="4103" y="2614"/>
                  </a:lnTo>
                  <a:lnTo>
                    <a:pt x="3810" y="2565"/>
                  </a:lnTo>
                  <a:lnTo>
                    <a:pt x="3493" y="2492"/>
                  </a:lnTo>
                  <a:lnTo>
                    <a:pt x="3175" y="2443"/>
                  </a:lnTo>
                  <a:lnTo>
                    <a:pt x="2858" y="2418"/>
                  </a:lnTo>
                  <a:lnTo>
                    <a:pt x="2247" y="2418"/>
                  </a:lnTo>
                  <a:lnTo>
                    <a:pt x="1954" y="2443"/>
                  </a:lnTo>
                  <a:lnTo>
                    <a:pt x="1636" y="2492"/>
                  </a:lnTo>
                  <a:lnTo>
                    <a:pt x="1319" y="2565"/>
                  </a:lnTo>
                  <a:lnTo>
                    <a:pt x="1001" y="2687"/>
                  </a:lnTo>
                  <a:lnTo>
                    <a:pt x="708" y="2809"/>
                  </a:lnTo>
                  <a:lnTo>
                    <a:pt x="415" y="3005"/>
                  </a:lnTo>
                  <a:lnTo>
                    <a:pt x="147" y="3224"/>
                  </a:lnTo>
                  <a:lnTo>
                    <a:pt x="73" y="3298"/>
                  </a:lnTo>
                  <a:lnTo>
                    <a:pt x="24" y="3395"/>
                  </a:lnTo>
                  <a:lnTo>
                    <a:pt x="0" y="3493"/>
                  </a:lnTo>
                  <a:lnTo>
                    <a:pt x="0" y="3615"/>
                  </a:lnTo>
                  <a:lnTo>
                    <a:pt x="0" y="3713"/>
                  </a:lnTo>
                  <a:lnTo>
                    <a:pt x="24" y="3811"/>
                  </a:lnTo>
                  <a:lnTo>
                    <a:pt x="73" y="3908"/>
                  </a:lnTo>
                  <a:lnTo>
                    <a:pt x="147" y="4006"/>
                  </a:lnTo>
                  <a:lnTo>
                    <a:pt x="7864" y="11724"/>
                  </a:lnTo>
                  <a:lnTo>
                    <a:pt x="7962" y="11797"/>
                  </a:lnTo>
                  <a:lnTo>
                    <a:pt x="8060" y="11846"/>
                  </a:lnTo>
                  <a:lnTo>
                    <a:pt x="8157" y="11870"/>
                  </a:lnTo>
                  <a:lnTo>
                    <a:pt x="8377" y="11870"/>
                  </a:lnTo>
                  <a:lnTo>
                    <a:pt x="8475" y="11846"/>
                  </a:lnTo>
                  <a:lnTo>
                    <a:pt x="8573" y="11797"/>
                  </a:lnTo>
                  <a:lnTo>
                    <a:pt x="8646" y="11724"/>
                  </a:lnTo>
                  <a:lnTo>
                    <a:pt x="8866" y="11455"/>
                  </a:lnTo>
                  <a:lnTo>
                    <a:pt x="9061" y="11162"/>
                  </a:lnTo>
                  <a:lnTo>
                    <a:pt x="9183" y="10869"/>
                  </a:lnTo>
                  <a:lnTo>
                    <a:pt x="9305" y="10551"/>
                  </a:lnTo>
                  <a:lnTo>
                    <a:pt x="9379" y="10234"/>
                  </a:lnTo>
                  <a:lnTo>
                    <a:pt x="9427" y="9916"/>
                  </a:lnTo>
                  <a:lnTo>
                    <a:pt x="9452" y="9623"/>
                  </a:lnTo>
                  <a:lnTo>
                    <a:pt x="9452" y="9330"/>
                  </a:lnTo>
                  <a:lnTo>
                    <a:pt x="9452" y="9013"/>
                  </a:lnTo>
                  <a:lnTo>
                    <a:pt x="9427" y="8695"/>
                  </a:lnTo>
                  <a:lnTo>
                    <a:pt x="9379" y="8378"/>
                  </a:lnTo>
                  <a:lnTo>
                    <a:pt x="9305" y="8060"/>
                  </a:lnTo>
                  <a:lnTo>
                    <a:pt x="9256" y="7767"/>
                  </a:lnTo>
                  <a:lnTo>
                    <a:pt x="9159" y="7474"/>
                  </a:lnTo>
                  <a:lnTo>
                    <a:pt x="9061" y="7230"/>
                  </a:lnTo>
                  <a:lnTo>
                    <a:pt x="8963" y="6986"/>
                  </a:lnTo>
                  <a:lnTo>
                    <a:pt x="11870" y="4104"/>
                  </a:lnTo>
                  <a:lnTo>
                    <a:pt x="776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158" name="Shape 385"/>
          <p:cNvGrpSpPr/>
          <p:nvPr/>
        </p:nvGrpSpPr>
        <p:grpSpPr>
          <a:xfrm>
            <a:off x="5536065" y="6384878"/>
            <a:ext cx="153713" cy="212660"/>
            <a:chOff x="2594325" y="1627175"/>
            <a:chExt cx="440850" cy="440850"/>
          </a:xfrm>
          <a:solidFill>
            <a:srgbClr val="C00000"/>
          </a:solidFill>
        </p:grpSpPr>
        <p:sp>
          <p:nvSpPr>
            <p:cNvPr id="159" name="Shape 386"/>
            <p:cNvSpPr/>
            <p:nvPr/>
          </p:nvSpPr>
          <p:spPr>
            <a:xfrm>
              <a:off x="2594325" y="1890950"/>
              <a:ext cx="177075" cy="177075"/>
            </a:xfrm>
            <a:custGeom>
              <a:avLst/>
              <a:gdLst/>
              <a:ahLst/>
              <a:cxnLst/>
              <a:rect l="0" t="0" r="0" b="0"/>
              <a:pathLst>
                <a:path w="7083" h="7083" extrusionOk="0">
                  <a:moveTo>
                    <a:pt x="5544" y="0"/>
                  </a:moveTo>
                  <a:lnTo>
                    <a:pt x="538" y="5984"/>
                  </a:lnTo>
                  <a:lnTo>
                    <a:pt x="0" y="7083"/>
                  </a:lnTo>
                  <a:lnTo>
                    <a:pt x="1099" y="6546"/>
                  </a:lnTo>
                  <a:lnTo>
                    <a:pt x="7083" y="1539"/>
                  </a:lnTo>
                  <a:lnTo>
                    <a:pt x="554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60" name="Shape 387"/>
            <p:cNvSpPr/>
            <p:nvPr/>
          </p:nvSpPr>
          <p:spPr>
            <a:xfrm>
              <a:off x="2858700" y="1627175"/>
              <a:ext cx="176475" cy="176475"/>
            </a:xfrm>
            <a:custGeom>
              <a:avLst/>
              <a:gdLst/>
              <a:ahLst/>
              <a:cxnLst/>
              <a:rect l="0" t="0" r="0" b="0"/>
              <a:pathLst>
                <a:path w="7059" h="7059" extrusionOk="0">
                  <a:moveTo>
                    <a:pt x="904" y="1"/>
                  </a:moveTo>
                  <a:lnTo>
                    <a:pt x="782" y="25"/>
                  </a:lnTo>
                  <a:lnTo>
                    <a:pt x="684" y="98"/>
                  </a:lnTo>
                  <a:lnTo>
                    <a:pt x="611" y="147"/>
                  </a:lnTo>
                  <a:lnTo>
                    <a:pt x="489" y="294"/>
                  </a:lnTo>
                  <a:lnTo>
                    <a:pt x="367" y="440"/>
                  </a:lnTo>
                  <a:lnTo>
                    <a:pt x="294" y="587"/>
                  </a:lnTo>
                  <a:lnTo>
                    <a:pt x="196" y="733"/>
                  </a:lnTo>
                  <a:lnTo>
                    <a:pt x="74" y="1051"/>
                  </a:lnTo>
                  <a:lnTo>
                    <a:pt x="0" y="1393"/>
                  </a:lnTo>
                  <a:lnTo>
                    <a:pt x="0" y="1735"/>
                  </a:lnTo>
                  <a:lnTo>
                    <a:pt x="25" y="2052"/>
                  </a:lnTo>
                  <a:lnTo>
                    <a:pt x="123" y="2394"/>
                  </a:lnTo>
                  <a:lnTo>
                    <a:pt x="269" y="2711"/>
                  </a:lnTo>
                  <a:lnTo>
                    <a:pt x="4348" y="6790"/>
                  </a:lnTo>
                  <a:lnTo>
                    <a:pt x="4665" y="6937"/>
                  </a:lnTo>
                  <a:lnTo>
                    <a:pt x="5007" y="7034"/>
                  </a:lnTo>
                  <a:lnTo>
                    <a:pt x="5325" y="7059"/>
                  </a:lnTo>
                  <a:lnTo>
                    <a:pt x="5667" y="7059"/>
                  </a:lnTo>
                  <a:lnTo>
                    <a:pt x="6008" y="6986"/>
                  </a:lnTo>
                  <a:lnTo>
                    <a:pt x="6326" y="6863"/>
                  </a:lnTo>
                  <a:lnTo>
                    <a:pt x="6473" y="6766"/>
                  </a:lnTo>
                  <a:lnTo>
                    <a:pt x="6619" y="6692"/>
                  </a:lnTo>
                  <a:lnTo>
                    <a:pt x="6766" y="6570"/>
                  </a:lnTo>
                  <a:lnTo>
                    <a:pt x="6912" y="6448"/>
                  </a:lnTo>
                  <a:lnTo>
                    <a:pt x="6961" y="6375"/>
                  </a:lnTo>
                  <a:lnTo>
                    <a:pt x="7034" y="6277"/>
                  </a:lnTo>
                  <a:lnTo>
                    <a:pt x="7059" y="6155"/>
                  </a:lnTo>
                  <a:lnTo>
                    <a:pt x="7059" y="6057"/>
                  </a:lnTo>
                  <a:lnTo>
                    <a:pt x="7059" y="5960"/>
                  </a:lnTo>
                  <a:lnTo>
                    <a:pt x="7034" y="5862"/>
                  </a:lnTo>
                  <a:lnTo>
                    <a:pt x="6961" y="5764"/>
                  </a:lnTo>
                  <a:lnTo>
                    <a:pt x="6912" y="5667"/>
                  </a:lnTo>
                  <a:lnTo>
                    <a:pt x="1393" y="147"/>
                  </a:lnTo>
                  <a:lnTo>
                    <a:pt x="1295" y="98"/>
                  </a:lnTo>
                  <a:lnTo>
                    <a:pt x="1197" y="25"/>
                  </a:lnTo>
                  <a:lnTo>
                    <a:pt x="1099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61" name="Shape 388"/>
            <p:cNvSpPr/>
            <p:nvPr/>
          </p:nvSpPr>
          <p:spPr>
            <a:xfrm>
              <a:off x="2663325" y="1702275"/>
              <a:ext cx="296750" cy="296775"/>
            </a:xfrm>
            <a:custGeom>
              <a:avLst/>
              <a:gdLst/>
              <a:ahLst/>
              <a:cxnLst/>
              <a:rect l="0" t="0" r="0" b="0"/>
              <a:pathLst>
                <a:path w="11870" h="11871" extrusionOk="0">
                  <a:moveTo>
                    <a:pt x="7718" y="1295"/>
                  </a:moveTo>
                  <a:lnTo>
                    <a:pt x="7815" y="1319"/>
                  </a:lnTo>
                  <a:lnTo>
                    <a:pt x="7889" y="1368"/>
                  </a:lnTo>
                  <a:lnTo>
                    <a:pt x="7938" y="1442"/>
                  </a:lnTo>
                  <a:lnTo>
                    <a:pt x="7938" y="1515"/>
                  </a:lnTo>
                  <a:lnTo>
                    <a:pt x="7938" y="1588"/>
                  </a:lnTo>
                  <a:lnTo>
                    <a:pt x="7889" y="1661"/>
                  </a:lnTo>
                  <a:lnTo>
                    <a:pt x="5862" y="3664"/>
                  </a:lnTo>
                  <a:lnTo>
                    <a:pt x="5788" y="3713"/>
                  </a:lnTo>
                  <a:lnTo>
                    <a:pt x="5715" y="3737"/>
                  </a:lnTo>
                  <a:lnTo>
                    <a:pt x="5642" y="3713"/>
                  </a:lnTo>
                  <a:lnTo>
                    <a:pt x="5569" y="3664"/>
                  </a:lnTo>
                  <a:lnTo>
                    <a:pt x="5520" y="3591"/>
                  </a:lnTo>
                  <a:lnTo>
                    <a:pt x="5495" y="3517"/>
                  </a:lnTo>
                  <a:lnTo>
                    <a:pt x="5520" y="3444"/>
                  </a:lnTo>
                  <a:lnTo>
                    <a:pt x="5569" y="3371"/>
                  </a:lnTo>
                  <a:lnTo>
                    <a:pt x="7571" y="1368"/>
                  </a:lnTo>
                  <a:lnTo>
                    <a:pt x="7644" y="1319"/>
                  </a:lnTo>
                  <a:lnTo>
                    <a:pt x="7718" y="1295"/>
                  </a:lnTo>
                  <a:close/>
                  <a:moveTo>
                    <a:pt x="7767" y="1"/>
                  </a:moveTo>
                  <a:lnTo>
                    <a:pt x="4885" y="2907"/>
                  </a:lnTo>
                  <a:lnTo>
                    <a:pt x="4640" y="2809"/>
                  </a:lnTo>
                  <a:lnTo>
                    <a:pt x="4396" y="2712"/>
                  </a:lnTo>
                  <a:lnTo>
                    <a:pt x="4103" y="2614"/>
                  </a:lnTo>
                  <a:lnTo>
                    <a:pt x="3810" y="2565"/>
                  </a:lnTo>
                  <a:lnTo>
                    <a:pt x="3493" y="2492"/>
                  </a:lnTo>
                  <a:lnTo>
                    <a:pt x="3175" y="2443"/>
                  </a:lnTo>
                  <a:lnTo>
                    <a:pt x="2858" y="2418"/>
                  </a:lnTo>
                  <a:lnTo>
                    <a:pt x="2247" y="2418"/>
                  </a:lnTo>
                  <a:lnTo>
                    <a:pt x="1954" y="2443"/>
                  </a:lnTo>
                  <a:lnTo>
                    <a:pt x="1636" y="2492"/>
                  </a:lnTo>
                  <a:lnTo>
                    <a:pt x="1319" y="2565"/>
                  </a:lnTo>
                  <a:lnTo>
                    <a:pt x="1001" y="2687"/>
                  </a:lnTo>
                  <a:lnTo>
                    <a:pt x="708" y="2809"/>
                  </a:lnTo>
                  <a:lnTo>
                    <a:pt x="415" y="3005"/>
                  </a:lnTo>
                  <a:lnTo>
                    <a:pt x="147" y="3224"/>
                  </a:lnTo>
                  <a:lnTo>
                    <a:pt x="73" y="3298"/>
                  </a:lnTo>
                  <a:lnTo>
                    <a:pt x="24" y="3395"/>
                  </a:lnTo>
                  <a:lnTo>
                    <a:pt x="0" y="3493"/>
                  </a:lnTo>
                  <a:lnTo>
                    <a:pt x="0" y="3615"/>
                  </a:lnTo>
                  <a:lnTo>
                    <a:pt x="0" y="3713"/>
                  </a:lnTo>
                  <a:lnTo>
                    <a:pt x="24" y="3811"/>
                  </a:lnTo>
                  <a:lnTo>
                    <a:pt x="73" y="3908"/>
                  </a:lnTo>
                  <a:lnTo>
                    <a:pt x="147" y="4006"/>
                  </a:lnTo>
                  <a:lnTo>
                    <a:pt x="7864" y="11724"/>
                  </a:lnTo>
                  <a:lnTo>
                    <a:pt x="7962" y="11797"/>
                  </a:lnTo>
                  <a:lnTo>
                    <a:pt x="8060" y="11846"/>
                  </a:lnTo>
                  <a:lnTo>
                    <a:pt x="8157" y="11870"/>
                  </a:lnTo>
                  <a:lnTo>
                    <a:pt x="8377" y="11870"/>
                  </a:lnTo>
                  <a:lnTo>
                    <a:pt x="8475" y="11846"/>
                  </a:lnTo>
                  <a:lnTo>
                    <a:pt x="8573" y="11797"/>
                  </a:lnTo>
                  <a:lnTo>
                    <a:pt x="8646" y="11724"/>
                  </a:lnTo>
                  <a:lnTo>
                    <a:pt x="8866" y="11455"/>
                  </a:lnTo>
                  <a:lnTo>
                    <a:pt x="9061" y="11162"/>
                  </a:lnTo>
                  <a:lnTo>
                    <a:pt x="9183" y="10869"/>
                  </a:lnTo>
                  <a:lnTo>
                    <a:pt x="9305" y="10551"/>
                  </a:lnTo>
                  <a:lnTo>
                    <a:pt x="9379" y="10234"/>
                  </a:lnTo>
                  <a:lnTo>
                    <a:pt x="9427" y="9916"/>
                  </a:lnTo>
                  <a:lnTo>
                    <a:pt x="9452" y="9623"/>
                  </a:lnTo>
                  <a:lnTo>
                    <a:pt x="9452" y="9330"/>
                  </a:lnTo>
                  <a:lnTo>
                    <a:pt x="9452" y="9013"/>
                  </a:lnTo>
                  <a:lnTo>
                    <a:pt x="9427" y="8695"/>
                  </a:lnTo>
                  <a:lnTo>
                    <a:pt x="9379" y="8378"/>
                  </a:lnTo>
                  <a:lnTo>
                    <a:pt x="9305" y="8060"/>
                  </a:lnTo>
                  <a:lnTo>
                    <a:pt x="9256" y="7767"/>
                  </a:lnTo>
                  <a:lnTo>
                    <a:pt x="9159" y="7474"/>
                  </a:lnTo>
                  <a:lnTo>
                    <a:pt x="9061" y="7230"/>
                  </a:lnTo>
                  <a:lnTo>
                    <a:pt x="8963" y="6986"/>
                  </a:lnTo>
                  <a:lnTo>
                    <a:pt x="11870" y="4104"/>
                  </a:lnTo>
                  <a:lnTo>
                    <a:pt x="776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162" name="Shape 385"/>
          <p:cNvGrpSpPr/>
          <p:nvPr/>
        </p:nvGrpSpPr>
        <p:grpSpPr>
          <a:xfrm>
            <a:off x="7801799" y="4165253"/>
            <a:ext cx="153713" cy="212660"/>
            <a:chOff x="2594325" y="1627175"/>
            <a:chExt cx="440850" cy="440850"/>
          </a:xfrm>
          <a:solidFill>
            <a:srgbClr val="C00000"/>
          </a:solidFill>
        </p:grpSpPr>
        <p:sp>
          <p:nvSpPr>
            <p:cNvPr id="163" name="Shape 386"/>
            <p:cNvSpPr/>
            <p:nvPr/>
          </p:nvSpPr>
          <p:spPr>
            <a:xfrm>
              <a:off x="2594325" y="1890950"/>
              <a:ext cx="177075" cy="177075"/>
            </a:xfrm>
            <a:custGeom>
              <a:avLst/>
              <a:gdLst/>
              <a:ahLst/>
              <a:cxnLst/>
              <a:rect l="0" t="0" r="0" b="0"/>
              <a:pathLst>
                <a:path w="7083" h="7083" extrusionOk="0">
                  <a:moveTo>
                    <a:pt x="5544" y="0"/>
                  </a:moveTo>
                  <a:lnTo>
                    <a:pt x="538" y="5984"/>
                  </a:lnTo>
                  <a:lnTo>
                    <a:pt x="0" y="7083"/>
                  </a:lnTo>
                  <a:lnTo>
                    <a:pt x="1099" y="6546"/>
                  </a:lnTo>
                  <a:lnTo>
                    <a:pt x="7083" y="1539"/>
                  </a:lnTo>
                  <a:lnTo>
                    <a:pt x="554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64" name="Shape 387"/>
            <p:cNvSpPr/>
            <p:nvPr/>
          </p:nvSpPr>
          <p:spPr>
            <a:xfrm>
              <a:off x="2858700" y="1627175"/>
              <a:ext cx="176475" cy="176475"/>
            </a:xfrm>
            <a:custGeom>
              <a:avLst/>
              <a:gdLst/>
              <a:ahLst/>
              <a:cxnLst/>
              <a:rect l="0" t="0" r="0" b="0"/>
              <a:pathLst>
                <a:path w="7059" h="7059" extrusionOk="0">
                  <a:moveTo>
                    <a:pt x="904" y="1"/>
                  </a:moveTo>
                  <a:lnTo>
                    <a:pt x="782" y="25"/>
                  </a:lnTo>
                  <a:lnTo>
                    <a:pt x="684" y="98"/>
                  </a:lnTo>
                  <a:lnTo>
                    <a:pt x="611" y="147"/>
                  </a:lnTo>
                  <a:lnTo>
                    <a:pt x="489" y="294"/>
                  </a:lnTo>
                  <a:lnTo>
                    <a:pt x="367" y="440"/>
                  </a:lnTo>
                  <a:lnTo>
                    <a:pt x="294" y="587"/>
                  </a:lnTo>
                  <a:lnTo>
                    <a:pt x="196" y="733"/>
                  </a:lnTo>
                  <a:lnTo>
                    <a:pt x="74" y="1051"/>
                  </a:lnTo>
                  <a:lnTo>
                    <a:pt x="0" y="1393"/>
                  </a:lnTo>
                  <a:lnTo>
                    <a:pt x="0" y="1735"/>
                  </a:lnTo>
                  <a:lnTo>
                    <a:pt x="25" y="2052"/>
                  </a:lnTo>
                  <a:lnTo>
                    <a:pt x="123" y="2394"/>
                  </a:lnTo>
                  <a:lnTo>
                    <a:pt x="269" y="2711"/>
                  </a:lnTo>
                  <a:lnTo>
                    <a:pt x="4348" y="6790"/>
                  </a:lnTo>
                  <a:lnTo>
                    <a:pt x="4665" y="6937"/>
                  </a:lnTo>
                  <a:lnTo>
                    <a:pt x="5007" y="7034"/>
                  </a:lnTo>
                  <a:lnTo>
                    <a:pt x="5325" y="7059"/>
                  </a:lnTo>
                  <a:lnTo>
                    <a:pt x="5667" y="7059"/>
                  </a:lnTo>
                  <a:lnTo>
                    <a:pt x="6008" y="6986"/>
                  </a:lnTo>
                  <a:lnTo>
                    <a:pt x="6326" y="6863"/>
                  </a:lnTo>
                  <a:lnTo>
                    <a:pt x="6473" y="6766"/>
                  </a:lnTo>
                  <a:lnTo>
                    <a:pt x="6619" y="6692"/>
                  </a:lnTo>
                  <a:lnTo>
                    <a:pt x="6766" y="6570"/>
                  </a:lnTo>
                  <a:lnTo>
                    <a:pt x="6912" y="6448"/>
                  </a:lnTo>
                  <a:lnTo>
                    <a:pt x="6961" y="6375"/>
                  </a:lnTo>
                  <a:lnTo>
                    <a:pt x="7034" y="6277"/>
                  </a:lnTo>
                  <a:lnTo>
                    <a:pt x="7059" y="6155"/>
                  </a:lnTo>
                  <a:lnTo>
                    <a:pt x="7059" y="6057"/>
                  </a:lnTo>
                  <a:lnTo>
                    <a:pt x="7059" y="5960"/>
                  </a:lnTo>
                  <a:lnTo>
                    <a:pt x="7034" y="5862"/>
                  </a:lnTo>
                  <a:lnTo>
                    <a:pt x="6961" y="5764"/>
                  </a:lnTo>
                  <a:lnTo>
                    <a:pt x="6912" y="5667"/>
                  </a:lnTo>
                  <a:lnTo>
                    <a:pt x="1393" y="147"/>
                  </a:lnTo>
                  <a:lnTo>
                    <a:pt x="1295" y="98"/>
                  </a:lnTo>
                  <a:lnTo>
                    <a:pt x="1197" y="25"/>
                  </a:lnTo>
                  <a:lnTo>
                    <a:pt x="1099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65" name="Shape 388"/>
            <p:cNvSpPr/>
            <p:nvPr/>
          </p:nvSpPr>
          <p:spPr>
            <a:xfrm>
              <a:off x="2663325" y="1702275"/>
              <a:ext cx="296750" cy="296775"/>
            </a:xfrm>
            <a:custGeom>
              <a:avLst/>
              <a:gdLst/>
              <a:ahLst/>
              <a:cxnLst/>
              <a:rect l="0" t="0" r="0" b="0"/>
              <a:pathLst>
                <a:path w="11870" h="11871" extrusionOk="0">
                  <a:moveTo>
                    <a:pt x="7718" y="1295"/>
                  </a:moveTo>
                  <a:lnTo>
                    <a:pt x="7815" y="1319"/>
                  </a:lnTo>
                  <a:lnTo>
                    <a:pt x="7889" y="1368"/>
                  </a:lnTo>
                  <a:lnTo>
                    <a:pt x="7938" y="1442"/>
                  </a:lnTo>
                  <a:lnTo>
                    <a:pt x="7938" y="1515"/>
                  </a:lnTo>
                  <a:lnTo>
                    <a:pt x="7938" y="1588"/>
                  </a:lnTo>
                  <a:lnTo>
                    <a:pt x="7889" y="1661"/>
                  </a:lnTo>
                  <a:lnTo>
                    <a:pt x="5862" y="3664"/>
                  </a:lnTo>
                  <a:lnTo>
                    <a:pt x="5788" y="3713"/>
                  </a:lnTo>
                  <a:lnTo>
                    <a:pt x="5715" y="3737"/>
                  </a:lnTo>
                  <a:lnTo>
                    <a:pt x="5642" y="3713"/>
                  </a:lnTo>
                  <a:lnTo>
                    <a:pt x="5569" y="3664"/>
                  </a:lnTo>
                  <a:lnTo>
                    <a:pt x="5520" y="3591"/>
                  </a:lnTo>
                  <a:lnTo>
                    <a:pt x="5495" y="3517"/>
                  </a:lnTo>
                  <a:lnTo>
                    <a:pt x="5520" y="3444"/>
                  </a:lnTo>
                  <a:lnTo>
                    <a:pt x="5569" y="3371"/>
                  </a:lnTo>
                  <a:lnTo>
                    <a:pt x="7571" y="1368"/>
                  </a:lnTo>
                  <a:lnTo>
                    <a:pt x="7644" y="1319"/>
                  </a:lnTo>
                  <a:lnTo>
                    <a:pt x="7718" y="1295"/>
                  </a:lnTo>
                  <a:close/>
                  <a:moveTo>
                    <a:pt x="7767" y="1"/>
                  </a:moveTo>
                  <a:lnTo>
                    <a:pt x="4885" y="2907"/>
                  </a:lnTo>
                  <a:lnTo>
                    <a:pt x="4640" y="2809"/>
                  </a:lnTo>
                  <a:lnTo>
                    <a:pt x="4396" y="2712"/>
                  </a:lnTo>
                  <a:lnTo>
                    <a:pt x="4103" y="2614"/>
                  </a:lnTo>
                  <a:lnTo>
                    <a:pt x="3810" y="2565"/>
                  </a:lnTo>
                  <a:lnTo>
                    <a:pt x="3493" y="2492"/>
                  </a:lnTo>
                  <a:lnTo>
                    <a:pt x="3175" y="2443"/>
                  </a:lnTo>
                  <a:lnTo>
                    <a:pt x="2858" y="2418"/>
                  </a:lnTo>
                  <a:lnTo>
                    <a:pt x="2247" y="2418"/>
                  </a:lnTo>
                  <a:lnTo>
                    <a:pt x="1954" y="2443"/>
                  </a:lnTo>
                  <a:lnTo>
                    <a:pt x="1636" y="2492"/>
                  </a:lnTo>
                  <a:lnTo>
                    <a:pt x="1319" y="2565"/>
                  </a:lnTo>
                  <a:lnTo>
                    <a:pt x="1001" y="2687"/>
                  </a:lnTo>
                  <a:lnTo>
                    <a:pt x="708" y="2809"/>
                  </a:lnTo>
                  <a:lnTo>
                    <a:pt x="415" y="3005"/>
                  </a:lnTo>
                  <a:lnTo>
                    <a:pt x="147" y="3224"/>
                  </a:lnTo>
                  <a:lnTo>
                    <a:pt x="73" y="3298"/>
                  </a:lnTo>
                  <a:lnTo>
                    <a:pt x="24" y="3395"/>
                  </a:lnTo>
                  <a:lnTo>
                    <a:pt x="0" y="3493"/>
                  </a:lnTo>
                  <a:lnTo>
                    <a:pt x="0" y="3615"/>
                  </a:lnTo>
                  <a:lnTo>
                    <a:pt x="0" y="3713"/>
                  </a:lnTo>
                  <a:lnTo>
                    <a:pt x="24" y="3811"/>
                  </a:lnTo>
                  <a:lnTo>
                    <a:pt x="73" y="3908"/>
                  </a:lnTo>
                  <a:lnTo>
                    <a:pt x="147" y="4006"/>
                  </a:lnTo>
                  <a:lnTo>
                    <a:pt x="7864" y="11724"/>
                  </a:lnTo>
                  <a:lnTo>
                    <a:pt x="7962" y="11797"/>
                  </a:lnTo>
                  <a:lnTo>
                    <a:pt x="8060" y="11846"/>
                  </a:lnTo>
                  <a:lnTo>
                    <a:pt x="8157" y="11870"/>
                  </a:lnTo>
                  <a:lnTo>
                    <a:pt x="8377" y="11870"/>
                  </a:lnTo>
                  <a:lnTo>
                    <a:pt x="8475" y="11846"/>
                  </a:lnTo>
                  <a:lnTo>
                    <a:pt x="8573" y="11797"/>
                  </a:lnTo>
                  <a:lnTo>
                    <a:pt x="8646" y="11724"/>
                  </a:lnTo>
                  <a:lnTo>
                    <a:pt x="8866" y="11455"/>
                  </a:lnTo>
                  <a:lnTo>
                    <a:pt x="9061" y="11162"/>
                  </a:lnTo>
                  <a:lnTo>
                    <a:pt x="9183" y="10869"/>
                  </a:lnTo>
                  <a:lnTo>
                    <a:pt x="9305" y="10551"/>
                  </a:lnTo>
                  <a:lnTo>
                    <a:pt x="9379" y="10234"/>
                  </a:lnTo>
                  <a:lnTo>
                    <a:pt x="9427" y="9916"/>
                  </a:lnTo>
                  <a:lnTo>
                    <a:pt x="9452" y="9623"/>
                  </a:lnTo>
                  <a:lnTo>
                    <a:pt x="9452" y="9330"/>
                  </a:lnTo>
                  <a:lnTo>
                    <a:pt x="9452" y="9013"/>
                  </a:lnTo>
                  <a:lnTo>
                    <a:pt x="9427" y="8695"/>
                  </a:lnTo>
                  <a:lnTo>
                    <a:pt x="9379" y="8378"/>
                  </a:lnTo>
                  <a:lnTo>
                    <a:pt x="9305" y="8060"/>
                  </a:lnTo>
                  <a:lnTo>
                    <a:pt x="9256" y="7767"/>
                  </a:lnTo>
                  <a:lnTo>
                    <a:pt x="9159" y="7474"/>
                  </a:lnTo>
                  <a:lnTo>
                    <a:pt x="9061" y="7230"/>
                  </a:lnTo>
                  <a:lnTo>
                    <a:pt x="8963" y="6986"/>
                  </a:lnTo>
                  <a:lnTo>
                    <a:pt x="11870" y="4104"/>
                  </a:lnTo>
                  <a:lnTo>
                    <a:pt x="776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166" name="Прямоугольник 165"/>
          <p:cNvSpPr/>
          <p:nvPr/>
        </p:nvSpPr>
        <p:spPr>
          <a:xfrm>
            <a:off x="1047750" y="1131756"/>
            <a:ext cx="9296400" cy="707886"/>
          </a:xfrm>
          <a:prstGeom prst="rect">
            <a:avLst/>
          </a:prstGeom>
          <a:ln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 algn="ctr"/>
            <a:r>
              <a:rPr lang="ru-RU" sz="2000" b="1" dirty="0" smtClean="0">
                <a:solidFill>
                  <a:srgbClr val="FF0000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ПРИ ПРИЕМЕ ГОДОВОЙ ОТЧЕТНОСТИ ЗА 2017 ГОД ЗАФИКСИРОВАНЫ ОШИБКИ В 80% ФОРМ!</a:t>
            </a:r>
            <a:endParaRPr lang="ru-RU" sz="2000" b="1" dirty="0">
              <a:solidFill>
                <a:srgbClr val="FF0000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0340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30933" y="174627"/>
            <a:ext cx="5866974" cy="673098"/>
          </a:xfrm>
        </p:spPr>
        <p:txBody>
          <a:bodyPr/>
          <a:lstStyle/>
          <a:p>
            <a:pPr algn="r"/>
            <a:r>
              <a:rPr lang="ru-RU" sz="2200" b="1" dirty="0" smtClean="0">
                <a:latin typeface="Cambria" panose="02040503050406030204" pitchFamily="18" charset="0"/>
                <a:cs typeface="Arial" pitchFamily="34" charset="0"/>
              </a:rPr>
              <a:t>Категории недостатков при формировании форм отчетности</a:t>
            </a:r>
            <a:endParaRPr lang="ru-RU" sz="2200" b="1" dirty="0">
              <a:latin typeface="Cambria" panose="02040503050406030204" pitchFamily="18" charset="0"/>
              <a:cs typeface="Arial" pitchFamily="34" charset="0"/>
            </a:endParaRPr>
          </a:p>
        </p:txBody>
      </p:sp>
      <p:sp>
        <p:nvSpPr>
          <p:cNvPr id="39" name="Номер слайда 38"/>
          <p:cNvSpPr>
            <a:spLocks noGrp="1"/>
          </p:cNvSpPr>
          <p:nvPr>
            <p:ph type="sldNum" sz="quarter" idx="12"/>
          </p:nvPr>
        </p:nvSpPr>
        <p:spPr>
          <a:xfrm>
            <a:off x="8111361" y="6413511"/>
            <a:ext cx="2389941" cy="365125"/>
          </a:xfrm>
        </p:spPr>
        <p:txBody>
          <a:bodyPr/>
          <a:lstStyle/>
          <a:p>
            <a:pPr>
              <a:defRPr/>
            </a:pPr>
            <a:fld id="{B71FCD68-0AFD-4048-852E-53B764BC6EED}" type="slidenum">
              <a:rPr lang="ru-RU" smtClean="0"/>
              <a:pPr>
                <a:defRPr/>
              </a:pPr>
              <a:t>3</a:t>
            </a:fld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981075" y="1542543"/>
            <a:ext cx="8858250" cy="369332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285750" indent="-285750" algn="just">
              <a:buFont typeface="Wingdings" pitchFamily="2" charset="2"/>
              <a:buChar char="Ø"/>
            </a:pPr>
            <a:r>
              <a:rPr lang="ru-RU" dirty="0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Некорректное формирование показателей форм </a:t>
            </a:r>
            <a:r>
              <a:rPr lang="ru-RU" dirty="0" smtClean="0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отчетности</a:t>
            </a:r>
            <a:endParaRPr lang="ru-RU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981075" y="2413933"/>
            <a:ext cx="8858250" cy="369332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285750" lvl="0" indent="-285750" algn="just">
              <a:buFont typeface="Wingdings" pitchFamily="2" charset="2"/>
              <a:buChar char="Ø"/>
            </a:pPr>
            <a:r>
              <a:rPr lang="ru-RU" dirty="0" smtClean="0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Неполное формирование показателей форм отчетности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981075" y="3146292"/>
            <a:ext cx="8858250" cy="646331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285750" lvl="0" indent="-285750" algn="just">
              <a:buFont typeface="Wingdings" pitchFamily="2" charset="2"/>
              <a:buChar char="Ø"/>
            </a:pPr>
            <a:r>
              <a:rPr lang="ru-RU" dirty="0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Недостатки при формировании текстовой части Пояснительных записок                 (ф. 0503160, ф. 0503760)</a:t>
            </a:r>
            <a:endParaRPr lang="ru-RU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981075" y="4140283"/>
            <a:ext cx="8858250" cy="646331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285750" lvl="0" indent="-285750" algn="just">
              <a:buFont typeface="Wingdings" pitchFamily="2" charset="2"/>
              <a:buChar char="Ø"/>
            </a:pPr>
            <a:r>
              <a:rPr lang="ru-RU" dirty="0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Ошибки, связанные с технологией формирования и представления форм отчетности</a:t>
            </a:r>
            <a:endParaRPr lang="ru-RU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981075" y="5162738"/>
            <a:ext cx="8858250" cy="646331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285750" lvl="0" indent="-285750" algn="just">
              <a:buFont typeface="Wingdings" pitchFamily="2" charset="2"/>
              <a:buChar char="Ø"/>
            </a:pPr>
            <a:r>
              <a:rPr lang="ru-RU" dirty="0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Грамматические и орфографические ошибки, связанные с заполнением текстовых полей форм отчетности</a:t>
            </a:r>
            <a:endParaRPr lang="ru-RU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4302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52850" y="117477"/>
            <a:ext cx="6645057" cy="892174"/>
          </a:xfrm>
        </p:spPr>
        <p:txBody>
          <a:bodyPr/>
          <a:lstStyle/>
          <a:p>
            <a:pPr algn="r"/>
            <a:r>
              <a:rPr lang="ru-RU" sz="2200" b="1" dirty="0" smtClean="0">
                <a:latin typeface="Cambria" panose="02040503050406030204" pitchFamily="18" charset="0"/>
                <a:cs typeface="Arial" pitchFamily="34" charset="0"/>
              </a:rPr>
              <a:t>Некорректное формирование </a:t>
            </a:r>
            <a:r>
              <a:rPr lang="ru-RU" sz="2200" b="1" dirty="0">
                <a:latin typeface="Cambria" panose="02040503050406030204" pitchFamily="18" charset="0"/>
                <a:cs typeface="Arial" pitchFamily="34" charset="0"/>
              </a:rPr>
              <a:t>показателей форм отчетности</a:t>
            </a:r>
          </a:p>
        </p:txBody>
      </p:sp>
      <p:sp>
        <p:nvSpPr>
          <p:cNvPr id="39" name="Номер слайда 38"/>
          <p:cNvSpPr>
            <a:spLocks noGrp="1"/>
          </p:cNvSpPr>
          <p:nvPr>
            <p:ph type="sldNum" sz="quarter" idx="12"/>
          </p:nvPr>
        </p:nvSpPr>
        <p:spPr>
          <a:xfrm>
            <a:off x="8111361" y="6413511"/>
            <a:ext cx="2389941" cy="365125"/>
          </a:xfrm>
        </p:spPr>
        <p:txBody>
          <a:bodyPr/>
          <a:lstStyle/>
          <a:p>
            <a:pPr>
              <a:defRPr/>
            </a:pPr>
            <a:fld id="{B71FCD68-0AFD-4048-852E-53B764BC6EED}" type="slidenum">
              <a:rPr lang="ru-RU" smtClean="0"/>
              <a:pPr>
                <a:defRPr/>
              </a:pPr>
              <a:t>4</a:t>
            </a:fld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066800" y="1056768"/>
            <a:ext cx="8858250" cy="52322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1400" dirty="0" smtClean="0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Несоответствие установленным требованиям Инструкций </a:t>
            </a:r>
            <a:r>
              <a:rPr lang="ru-RU" sz="1400" dirty="0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и писем об особенностях составления и представления годовой бюджетной (бухгалтерской) отчетности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4076700" y="2442569"/>
            <a:ext cx="2800350" cy="523220"/>
          </a:xfrm>
          <a:prstGeom prst="rect">
            <a:avLst/>
          </a:prstGeom>
          <a:solidFill>
            <a:schemeClr val="accent2">
              <a:lumMod val="40000"/>
              <a:lumOff val="60000"/>
              <a:alpha val="3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1400" u="sng" dirty="0">
                <a:solidFill>
                  <a:schemeClr val="tx1"/>
                </a:solidFill>
                <a:latin typeface="Cambria" pitchFamily="18" charset="0"/>
                <a:cs typeface="Times New Roman" panose="02020603050405020304" pitchFamily="18" charset="0"/>
              </a:rPr>
              <a:t>Наиболее часто </a:t>
            </a:r>
            <a:r>
              <a:rPr lang="ru-RU" sz="1400" u="sng" dirty="0" smtClean="0">
                <a:solidFill>
                  <a:schemeClr val="tx1"/>
                </a:solidFill>
                <a:latin typeface="Cambria" pitchFamily="18" charset="0"/>
                <a:cs typeface="Times New Roman" panose="02020603050405020304" pitchFamily="18" charset="0"/>
              </a:rPr>
              <a:t>встречается </a:t>
            </a:r>
            <a:r>
              <a:rPr lang="ru-RU" sz="1400" u="sng" dirty="0">
                <a:solidFill>
                  <a:schemeClr val="tx1"/>
                </a:solidFill>
                <a:latin typeface="Cambria" pitchFamily="18" charset="0"/>
                <a:cs typeface="Times New Roman" panose="02020603050405020304" pitchFamily="18" charset="0"/>
              </a:rPr>
              <a:t>в следующих формах </a:t>
            </a:r>
            <a:r>
              <a:rPr lang="ru-RU" sz="1400" u="sng" dirty="0" smtClean="0">
                <a:solidFill>
                  <a:schemeClr val="tx1"/>
                </a:solidFill>
                <a:latin typeface="Cambria" pitchFamily="18" charset="0"/>
                <a:cs typeface="Times New Roman" panose="02020603050405020304" pitchFamily="18" charset="0"/>
              </a:rPr>
              <a:t>отчетности</a:t>
            </a:r>
          </a:p>
        </p:txBody>
      </p:sp>
      <p:sp>
        <p:nvSpPr>
          <p:cNvPr id="7" name="Стрелка вниз 6"/>
          <p:cNvSpPr/>
          <p:nvPr/>
        </p:nvSpPr>
        <p:spPr>
          <a:xfrm>
            <a:off x="5212556" y="1655685"/>
            <a:ext cx="528638" cy="619125"/>
          </a:xfrm>
          <a:prstGeom prst="downArrow">
            <a:avLst/>
          </a:prstGeom>
          <a:gradFill>
            <a:gsLst>
              <a:gs pos="74000">
                <a:schemeClr val="accent5">
                  <a:lumMod val="60000"/>
                  <a:lumOff val="40000"/>
                </a:schemeClr>
              </a:gs>
              <a:gs pos="35000">
                <a:schemeClr val="accent2">
                  <a:lumMod val="60000"/>
                  <a:lumOff val="40000"/>
                </a:schemeClr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5400000" scaled="0"/>
          </a:gradFill>
          <a:ln>
            <a:gradFill>
              <a:gsLst>
                <a:gs pos="35000">
                  <a:schemeClr val="accent2">
                    <a:lumMod val="60000"/>
                    <a:lumOff val="40000"/>
                  </a:schemeClr>
                </a:gs>
                <a:gs pos="74000">
                  <a:schemeClr val="accent2">
                    <a:lumMod val="60000"/>
                    <a:lumOff val="40000"/>
                  </a:schemeClr>
                </a:gs>
                <a:gs pos="100000">
                  <a:schemeClr val="accent2">
                    <a:lumMod val="40000"/>
                    <a:lumOff val="60000"/>
                  </a:schemeClr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низ 7"/>
          <p:cNvSpPr/>
          <p:nvPr/>
        </p:nvSpPr>
        <p:spPr>
          <a:xfrm rot="2193879">
            <a:off x="3548062" y="2965789"/>
            <a:ext cx="528638" cy="619125"/>
          </a:xfrm>
          <a:prstGeom prst="downArrow">
            <a:avLst/>
          </a:prstGeom>
          <a:gradFill>
            <a:gsLst>
              <a:gs pos="74000">
                <a:schemeClr val="accent5">
                  <a:lumMod val="60000"/>
                  <a:lumOff val="40000"/>
                </a:schemeClr>
              </a:gs>
              <a:gs pos="35000">
                <a:schemeClr val="accent2">
                  <a:lumMod val="60000"/>
                  <a:lumOff val="40000"/>
                </a:schemeClr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5400000" scaled="0"/>
          </a:gradFill>
          <a:ln>
            <a:gradFill>
              <a:gsLst>
                <a:gs pos="35000">
                  <a:schemeClr val="accent2">
                    <a:lumMod val="60000"/>
                    <a:lumOff val="40000"/>
                  </a:schemeClr>
                </a:gs>
                <a:gs pos="74000">
                  <a:schemeClr val="accent2">
                    <a:lumMod val="60000"/>
                    <a:lumOff val="40000"/>
                  </a:schemeClr>
                </a:gs>
                <a:gs pos="100000">
                  <a:schemeClr val="accent2">
                    <a:lumMod val="40000"/>
                    <a:lumOff val="60000"/>
                  </a:schemeClr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низ 9"/>
          <p:cNvSpPr/>
          <p:nvPr/>
        </p:nvSpPr>
        <p:spPr>
          <a:xfrm rot="19374898">
            <a:off x="7010254" y="2965553"/>
            <a:ext cx="528638" cy="619125"/>
          </a:xfrm>
          <a:prstGeom prst="downArrow">
            <a:avLst/>
          </a:prstGeom>
          <a:gradFill>
            <a:gsLst>
              <a:gs pos="74000">
                <a:schemeClr val="accent5">
                  <a:lumMod val="60000"/>
                  <a:lumOff val="40000"/>
                </a:schemeClr>
              </a:gs>
              <a:gs pos="35000">
                <a:schemeClr val="accent2">
                  <a:lumMod val="60000"/>
                  <a:lumOff val="40000"/>
                </a:schemeClr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5400000" scaled="0"/>
          </a:gradFill>
          <a:ln>
            <a:gradFill>
              <a:gsLst>
                <a:gs pos="35000">
                  <a:schemeClr val="accent2">
                    <a:lumMod val="60000"/>
                    <a:lumOff val="40000"/>
                  </a:schemeClr>
                </a:gs>
                <a:gs pos="74000">
                  <a:schemeClr val="accent2">
                    <a:lumMod val="60000"/>
                    <a:lumOff val="40000"/>
                  </a:schemeClr>
                </a:gs>
                <a:gs pos="100000">
                  <a:schemeClr val="accent2">
                    <a:lumMod val="40000"/>
                    <a:lumOff val="60000"/>
                  </a:schemeClr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1066800" y="3695316"/>
            <a:ext cx="4114801" cy="307777"/>
          </a:xfrm>
          <a:prstGeom prst="rect">
            <a:avLst/>
          </a:prstGeom>
          <a:solidFill>
            <a:schemeClr val="accent2">
              <a:lumMod val="40000"/>
              <a:lumOff val="60000"/>
              <a:alpha val="3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just"/>
            <a:r>
              <a:rPr lang="ru-RU" sz="1400" dirty="0" smtClean="0">
                <a:solidFill>
                  <a:schemeClr val="tx1"/>
                </a:solidFill>
                <a:latin typeface="Cambria" pitchFamily="18" charset="0"/>
                <a:cs typeface="Times New Roman" panose="02020603050405020304" pitchFamily="18" charset="0"/>
              </a:rPr>
              <a:t>Сведения </a:t>
            </a:r>
            <a:r>
              <a:rPr lang="ru-RU" sz="1400" dirty="0">
                <a:solidFill>
                  <a:schemeClr val="tx1"/>
                </a:solidFill>
                <a:latin typeface="Cambria" pitchFamily="18" charset="0"/>
                <a:cs typeface="Times New Roman" panose="02020603050405020304" pitchFamily="18" charset="0"/>
              </a:rPr>
              <a:t>об исполнении бюджета (ф. 0503164</a:t>
            </a:r>
            <a:r>
              <a:rPr lang="ru-RU" sz="1400" dirty="0" smtClean="0">
                <a:solidFill>
                  <a:schemeClr val="tx1"/>
                </a:solidFill>
                <a:latin typeface="Cambria" pitchFamily="18" charset="0"/>
                <a:cs typeface="Times New Roman" panose="02020603050405020304" pitchFamily="18" charset="0"/>
              </a:rPr>
              <a:t>)</a:t>
            </a:r>
            <a:endParaRPr lang="ru-RU" sz="1400" dirty="0">
              <a:solidFill>
                <a:schemeClr val="tx1"/>
              </a:solidFill>
              <a:latin typeface="Cambria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066797" y="4537449"/>
            <a:ext cx="4114801" cy="738664"/>
          </a:xfrm>
          <a:prstGeom prst="rect">
            <a:avLst/>
          </a:prstGeom>
          <a:solidFill>
            <a:schemeClr val="accent2">
              <a:lumMod val="40000"/>
              <a:lumOff val="60000"/>
              <a:alpha val="3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1400" dirty="0" smtClean="0">
                <a:solidFill>
                  <a:schemeClr val="tx1"/>
                </a:solidFill>
                <a:latin typeface="Cambria" pitchFamily="18" charset="0"/>
                <a:cs typeface="Times New Roman" panose="02020603050405020304" pitchFamily="18" charset="0"/>
              </a:rPr>
              <a:t>В </a:t>
            </a:r>
            <a:r>
              <a:rPr lang="ru-RU" sz="1400" dirty="0">
                <a:solidFill>
                  <a:schemeClr val="tx1"/>
                </a:solidFill>
                <a:latin typeface="Cambria" pitchFamily="18" charset="0"/>
                <a:cs typeface="Times New Roman" panose="02020603050405020304" pitchFamily="18" charset="0"/>
              </a:rPr>
              <a:t>основном указывался </a:t>
            </a:r>
            <a:r>
              <a:rPr lang="ru-RU" sz="1400" dirty="0" smtClean="0">
                <a:solidFill>
                  <a:schemeClr val="tx1"/>
                </a:solidFill>
                <a:latin typeface="Cambria" pitchFamily="18" charset="0"/>
                <a:cs typeface="Times New Roman" panose="02020603050405020304" pitchFamily="18" charset="0"/>
              </a:rPr>
              <a:t>прогноз </a:t>
            </a:r>
            <a:r>
              <a:rPr lang="ru-RU" sz="1400" dirty="0">
                <a:solidFill>
                  <a:schemeClr val="tx1"/>
                </a:solidFill>
                <a:latin typeface="Cambria" pitchFamily="18" charset="0"/>
                <a:cs typeface="Times New Roman" panose="02020603050405020304" pitchFamily="18" charset="0"/>
              </a:rPr>
              <a:t>поступлений по </a:t>
            </a:r>
            <a:r>
              <a:rPr lang="ru-RU" sz="1400" dirty="0" smtClean="0">
                <a:solidFill>
                  <a:schemeClr val="tx1"/>
                </a:solidFill>
                <a:latin typeface="Cambria" pitchFamily="18" charset="0"/>
                <a:cs typeface="Times New Roman" panose="02020603050405020304" pitchFamily="18" charset="0"/>
              </a:rPr>
              <a:t>доходам, который не соответствовал данным Минфина России</a:t>
            </a:r>
            <a:endParaRPr lang="ru-RU" sz="1400" dirty="0">
              <a:solidFill>
                <a:schemeClr val="tx1"/>
              </a:solidFill>
              <a:latin typeface="Cambria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066798" y="5732385"/>
            <a:ext cx="4114801" cy="523220"/>
          </a:xfrm>
          <a:prstGeom prst="rect">
            <a:avLst/>
          </a:prstGeom>
          <a:solidFill>
            <a:schemeClr val="accent2">
              <a:lumMod val="40000"/>
              <a:lumOff val="60000"/>
              <a:alpha val="3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just"/>
            <a:r>
              <a:rPr lang="ru-RU" sz="1400" dirty="0" smtClean="0">
                <a:solidFill>
                  <a:schemeClr val="tx1"/>
                </a:solidFill>
                <a:latin typeface="Cambria" pitchFamily="18" charset="0"/>
                <a:cs typeface="Times New Roman" panose="02020603050405020304" pitchFamily="18" charset="0"/>
              </a:rPr>
              <a:t>Например</a:t>
            </a:r>
            <a:r>
              <a:rPr lang="ru-RU" sz="1400" dirty="0">
                <a:solidFill>
                  <a:schemeClr val="tx1"/>
                </a:solidFill>
                <a:latin typeface="Cambria" pitchFamily="18" charset="0"/>
                <a:cs typeface="Times New Roman" panose="02020603050405020304" pitchFamily="18" charset="0"/>
              </a:rPr>
              <a:t>: </a:t>
            </a:r>
            <a:r>
              <a:rPr lang="ru-RU" sz="1400" dirty="0">
                <a:solidFill>
                  <a:srgbClr val="FF0000"/>
                </a:solidFill>
                <a:latin typeface="Cambria" pitchFamily="18" charset="0"/>
                <a:cs typeface="Times New Roman" panose="02020603050405020304" pitchFamily="18" charset="0"/>
              </a:rPr>
              <a:t>Рослесхоз, Минсельхоз России, </a:t>
            </a:r>
            <a:r>
              <a:rPr lang="ru-RU" sz="1400" dirty="0" err="1">
                <a:solidFill>
                  <a:srgbClr val="FF0000"/>
                </a:solidFill>
                <a:latin typeface="Cambria" pitchFamily="18" charset="0"/>
                <a:cs typeface="Times New Roman" panose="02020603050405020304" pitchFamily="18" charset="0"/>
              </a:rPr>
              <a:t>Роспотребнадзор</a:t>
            </a:r>
            <a:r>
              <a:rPr lang="ru-RU" sz="1400" dirty="0">
                <a:solidFill>
                  <a:srgbClr val="FF0000"/>
                </a:solidFill>
                <a:latin typeface="Cambria" pitchFamily="18" charset="0"/>
                <a:cs typeface="Times New Roman" panose="02020603050405020304" pitchFamily="18" charset="0"/>
              </a:rPr>
              <a:t>; ЦИК </a:t>
            </a:r>
            <a:r>
              <a:rPr lang="ru-RU" sz="1400" dirty="0" smtClean="0">
                <a:solidFill>
                  <a:srgbClr val="FF0000"/>
                </a:solidFill>
                <a:latin typeface="Cambria" pitchFamily="18" charset="0"/>
                <a:cs typeface="Times New Roman" panose="02020603050405020304" pitchFamily="18" charset="0"/>
              </a:rPr>
              <a:t>России</a:t>
            </a:r>
            <a:endParaRPr lang="ru-RU" sz="1400" dirty="0">
              <a:solidFill>
                <a:schemeClr val="tx1"/>
              </a:solidFill>
              <a:latin typeface="Cambria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5810249" y="3587595"/>
            <a:ext cx="4114801" cy="523220"/>
          </a:xfrm>
          <a:prstGeom prst="rect">
            <a:avLst/>
          </a:prstGeom>
          <a:solidFill>
            <a:schemeClr val="accent2">
              <a:lumMod val="40000"/>
              <a:lumOff val="60000"/>
              <a:alpha val="3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1400" dirty="0">
                <a:solidFill>
                  <a:schemeClr val="tx1"/>
                </a:solidFill>
                <a:latin typeface="Cambria" pitchFamily="18" charset="0"/>
                <a:cs typeface="Times New Roman" panose="02020603050405020304" pitchFamily="18" charset="0"/>
              </a:rPr>
              <a:t>Сведения об исполнении мероприятий в рамках целевых программ (ф. 0503166)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5810248" y="4429728"/>
            <a:ext cx="4114801" cy="954107"/>
          </a:xfrm>
          <a:prstGeom prst="rect">
            <a:avLst/>
          </a:prstGeom>
          <a:solidFill>
            <a:schemeClr val="accent2">
              <a:lumMod val="40000"/>
              <a:lumOff val="60000"/>
              <a:alpha val="3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just"/>
            <a:r>
              <a:rPr lang="ru-RU" sz="1400" dirty="0" smtClean="0">
                <a:solidFill>
                  <a:schemeClr val="tx1"/>
                </a:solidFill>
                <a:latin typeface="Cambria" pitchFamily="18" charset="0"/>
                <a:cs typeface="Times New Roman" panose="02020603050405020304" pitchFamily="18" charset="0"/>
              </a:rPr>
              <a:t>В </a:t>
            </a:r>
            <a:r>
              <a:rPr lang="ru-RU" sz="1400" dirty="0">
                <a:solidFill>
                  <a:schemeClr val="tx1"/>
                </a:solidFill>
                <a:latin typeface="Cambria" pitchFamily="18" charset="0"/>
                <a:cs typeface="Times New Roman" panose="02020603050405020304" pitchFamily="18" charset="0"/>
              </a:rPr>
              <a:t>основном не верное указание структуры кодов целевых статей расходов. Вместо структуры </a:t>
            </a:r>
            <a:r>
              <a:rPr lang="ru-RU" sz="1400" dirty="0">
                <a:solidFill>
                  <a:srgbClr val="00B050"/>
                </a:solidFill>
                <a:latin typeface="Cambria" pitchFamily="18" charset="0"/>
                <a:cs typeface="Times New Roman" panose="02020603050405020304" pitchFamily="18" charset="0"/>
              </a:rPr>
              <a:t>«</a:t>
            </a:r>
            <a:r>
              <a:rPr lang="ru-RU" sz="1400" u="sng" dirty="0">
                <a:solidFill>
                  <a:srgbClr val="00B050"/>
                </a:solidFill>
                <a:latin typeface="Cambria" pitchFamily="18" charset="0"/>
                <a:cs typeface="Times New Roman" panose="02020603050405020304" pitchFamily="18" charset="0"/>
              </a:rPr>
              <a:t>ххххх00000</a:t>
            </a:r>
            <a:r>
              <a:rPr lang="ru-RU" sz="1400" dirty="0">
                <a:solidFill>
                  <a:srgbClr val="00B050"/>
                </a:solidFill>
                <a:latin typeface="Cambria" pitchFamily="18" charset="0"/>
                <a:cs typeface="Times New Roman" panose="02020603050405020304" pitchFamily="18" charset="0"/>
              </a:rPr>
              <a:t>»</a:t>
            </a:r>
            <a:r>
              <a:rPr lang="ru-RU" sz="1400" dirty="0">
                <a:solidFill>
                  <a:schemeClr val="tx1"/>
                </a:solidFill>
                <a:latin typeface="Cambria" pitchFamily="18" charset="0"/>
                <a:cs typeface="Times New Roman" panose="02020603050405020304" pitchFamily="18" charset="0"/>
              </a:rPr>
              <a:t> указывалось </a:t>
            </a:r>
            <a:r>
              <a:rPr lang="ru-RU" sz="1400" dirty="0">
                <a:solidFill>
                  <a:srgbClr val="FF0000"/>
                </a:solidFill>
                <a:latin typeface="Cambria" pitchFamily="18" charset="0"/>
                <a:cs typeface="Times New Roman" panose="02020603050405020304" pitchFamily="18" charset="0"/>
              </a:rPr>
              <a:t>«</a:t>
            </a:r>
            <a:r>
              <a:rPr lang="ru-RU" sz="1400" dirty="0" err="1">
                <a:solidFill>
                  <a:srgbClr val="FF0000"/>
                </a:solidFill>
                <a:latin typeface="Cambria" pitchFamily="18" charset="0"/>
                <a:cs typeface="Times New Roman" panose="02020603050405020304" pitchFamily="18" charset="0"/>
              </a:rPr>
              <a:t>хххххххххх</a:t>
            </a:r>
            <a:r>
              <a:rPr lang="ru-RU" sz="1400" dirty="0">
                <a:solidFill>
                  <a:srgbClr val="FF0000"/>
                </a:solidFill>
                <a:latin typeface="Cambria" pitchFamily="18" charset="0"/>
                <a:cs typeface="Times New Roman" panose="02020603050405020304" pitchFamily="18" charset="0"/>
              </a:rPr>
              <a:t>»</a:t>
            </a:r>
            <a:r>
              <a:rPr lang="ru-RU" sz="1400" dirty="0">
                <a:solidFill>
                  <a:schemeClr val="tx1"/>
                </a:solidFill>
                <a:latin typeface="Cambria" pitchFamily="18" charset="0"/>
                <a:cs typeface="Times New Roman" panose="02020603050405020304" pitchFamily="18" charset="0"/>
              </a:rPr>
              <a:t>, </a:t>
            </a:r>
            <a:r>
              <a:rPr lang="ru-RU" sz="1400" dirty="0">
                <a:solidFill>
                  <a:srgbClr val="FF0000"/>
                </a:solidFill>
                <a:latin typeface="Cambria" pitchFamily="18" charset="0"/>
                <a:cs typeface="Times New Roman" panose="02020603050405020304" pitchFamily="18" charset="0"/>
              </a:rPr>
              <a:t>«хх00000000» </a:t>
            </a:r>
            <a:r>
              <a:rPr lang="ru-RU" sz="1400" dirty="0">
                <a:solidFill>
                  <a:schemeClr val="tx1"/>
                </a:solidFill>
                <a:latin typeface="Cambria" pitchFamily="18" charset="0"/>
                <a:cs typeface="Times New Roman" panose="02020603050405020304" pitchFamily="18" charset="0"/>
              </a:rPr>
              <a:t>и т.п.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5810248" y="5732385"/>
            <a:ext cx="4114801" cy="523220"/>
          </a:xfrm>
          <a:prstGeom prst="rect">
            <a:avLst/>
          </a:prstGeom>
          <a:solidFill>
            <a:schemeClr val="accent2">
              <a:lumMod val="40000"/>
              <a:lumOff val="60000"/>
              <a:alpha val="3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just"/>
            <a:r>
              <a:rPr lang="ru-RU" sz="1400" dirty="0" smtClean="0">
                <a:solidFill>
                  <a:schemeClr val="tx1"/>
                </a:solidFill>
                <a:latin typeface="Cambria" pitchFamily="18" charset="0"/>
                <a:cs typeface="Times New Roman" panose="02020603050405020304" pitchFamily="18" charset="0"/>
              </a:rPr>
              <a:t>Например</a:t>
            </a:r>
            <a:r>
              <a:rPr lang="ru-RU" sz="1400" dirty="0">
                <a:solidFill>
                  <a:schemeClr val="tx1"/>
                </a:solidFill>
                <a:latin typeface="Cambria" pitchFamily="18" charset="0"/>
                <a:cs typeface="Times New Roman" panose="02020603050405020304" pitchFamily="18" charset="0"/>
              </a:rPr>
              <a:t>: </a:t>
            </a:r>
            <a:r>
              <a:rPr lang="ru-RU" sz="1400" dirty="0" err="1">
                <a:solidFill>
                  <a:srgbClr val="FF0000"/>
                </a:solidFill>
                <a:latin typeface="Cambria" pitchFamily="18" charset="0"/>
                <a:cs typeface="Times New Roman" panose="02020603050405020304" pitchFamily="18" charset="0"/>
              </a:rPr>
              <a:t>Ространснадзор</a:t>
            </a:r>
            <a:r>
              <a:rPr lang="ru-RU" sz="1400" dirty="0">
                <a:solidFill>
                  <a:srgbClr val="FF0000"/>
                </a:solidFill>
                <a:latin typeface="Cambria" pitchFamily="18" charset="0"/>
                <a:cs typeface="Times New Roman" panose="02020603050405020304" pitchFamily="18" charset="0"/>
              </a:rPr>
              <a:t>, Росгидромет, Ростуризм, Минюст </a:t>
            </a:r>
            <a:r>
              <a:rPr lang="ru-RU" sz="1400" dirty="0" smtClean="0">
                <a:solidFill>
                  <a:srgbClr val="FF0000"/>
                </a:solidFill>
                <a:latin typeface="Cambria" pitchFamily="18" charset="0"/>
                <a:cs typeface="Times New Roman" panose="02020603050405020304" pitchFamily="18" charset="0"/>
              </a:rPr>
              <a:t>России</a:t>
            </a:r>
            <a:endParaRPr lang="ru-RU" sz="1400" dirty="0">
              <a:solidFill>
                <a:schemeClr val="tx1"/>
              </a:solidFill>
              <a:latin typeface="Cambria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7735488" y="4183631"/>
            <a:ext cx="264320" cy="190677"/>
          </a:xfrm>
          <a:prstGeom prst="downArrow">
            <a:avLst/>
          </a:prstGeom>
          <a:gradFill>
            <a:gsLst>
              <a:gs pos="74000">
                <a:schemeClr val="accent5">
                  <a:lumMod val="60000"/>
                  <a:lumOff val="40000"/>
                </a:schemeClr>
              </a:gs>
              <a:gs pos="35000">
                <a:schemeClr val="accent2">
                  <a:lumMod val="60000"/>
                  <a:lumOff val="40000"/>
                </a:schemeClr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5400000" scaled="0"/>
          </a:gradFill>
          <a:ln>
            <a:gradFill>
              <a:gsLst>
                <a:gs pos="35000">
                  <a:schemeClr val="accent2">
                    <a:lumMod val="60000"/>
                    <a:lumOff val="40000"/>
                  </a:schemeClr>
                </a:gs>
                <a:gs pos="74000">
                  <a:schemeClr val="accent2">
                    <a:lumMod val="60000"/>
                    <a:lumOff val="40000"/>
                  </a:schemeClr>
                </a:gs>
                <a:gs pos="100000">
                  <a:schemeClr val="accent2">
                    <a:lumMod val="40000"/>
                    <a:lumOff val="60000"/>
                  </a:schemeClr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низ 19"/>
          <p:cNvSpPr/>
          <p:nvPr/>
        </p:nvSpPr>
        <p:spPr>
          <a:xfrm>
            <a:off x="7735489" y="5465509"/>
            <a:ext cx="264320" cy="190676"/>
          </a:xfrm>
          <a:prstGeom prst="downArrow">
            <a:avLst/>
          </a:prstGeom>
          <a:gradFill>
            <a:gsLst>
              <a:gs pos="74000">
                <a:schemeClr val="accent5">
                  <a:lumMod val="60000"/>
                  <a:lumOff val="40000"/>
                </a:schemeClr>
              </a:gs>
              <a:gs pos="35000">
                <a:schemeClr val="accent2">
                  <a:lumMod val="60000"/>
                  <a:lumOff val="40000"/>
                </a:schemeClr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5400000" scaled="0"/>
          </a:gradFill>
          <a:ln>
            <a:gradFill>
              <a:gsLst>
                <a:gs pos="35000">
                  <a:schemeClr val="accent2">
                    <a:lumMod val="60000"/>
                    <a:lumOff val="40000"/>
                  </a:schemeClr>
                </a:gs>
                <a:gs pos="74000">
                  <a:schemeClr val="accent2">
                    <a:lumMod val="60000"/>
                    <a:lumOff val="40000"/>
                  </a:schemeClr>
                </a:gs>
                <a:gs pos="100000">
                  <a:schemeClr val="accent2">
                    <a:lumMod val="40000"/>
                    <a:lumOff val="60000"/>
                  </a:schemeClr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Стрелка вниз 20"/>
          <p:cNvSpPr/>
          <p:nvPr/>
        </p:nvSpPr>
        <p:spPr>
          <a:xfrm>
            <a:off x="2887028" y="4191426"/>
            <a:ext cx="264320" cy="190677"/>
          </a:xfrm>
          <a:prstGeom prst="downArrow">
            <a:avLst/>
          </a:prstGeom>
          <a:gradFill>
            <a:gsLst>
              <a:gs pos="74000">
                <a:schemeClr val="accent5">
                  <a:lumMod val="60000"/>
                  <a:lumOff val="40000"/>
                </a:schemeClr>
              </a:gs>
              <a:gs pos="35000">
                <a:schemeClr val="accent2">
                  <a:lumMod val="60000"/>
                  <a:lumOff val="40000"/>
                </a:schemeClr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5400000" scaled="0"/>
          </a:gradFill>
          <a:ln>
            <a:gradFill>
              <a:gsLst>
                <a:gs pos="35000">
                  <a:schemeClr val="accent2">
                    <a:lumMod val="60000"/>
                    <a:lumOff val="40000"/>
                  </a:schemeClr>
                </a:gs>
                <a:gs pos="74000">
                  <a:schemeClr val="accent2">
                    <a:lumMod val="60000"/>
                    <a:lumOff val="40000"/>
                  </a:schemeClr>
                </a:gs>
                <a:gs pos="100000">
                  <a:schemeClr val="accent2">
                    <a:lumMod val="40000"/>
                    <a:lumOff val="60000"/>
                  </a:schemeClr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Стрелка вниз 21"/>
          <p:cNvSpPr/>
          <p:nvPr/>
        </p:nvSpPr>
        <p:spPr>
          <a:xfrm>
            <a:off x="2907502" y="5456586"/>
            <a:ext cx="264320" cy="190677"/>
          </a:xfrm>
          <a:prstGeom prst="downArrow">
            <a:avLst/>
          </a:prstGeom>
          <a:gradFill>
            <a:gsLst>
              <a:gs pos="74000">
                <a:schemeClr val="accent5">
                  <a:lumMod val="60000"/>
                  <a:lumOff val="40000"/>
                </a:schemeClr>
              </a:gs>
              <a:gs pos="35000">
                <a:schemeClr val="accent2">
                  <a:lumMod val="60000"/>
                  <a:lumOff val="40000"/>
                </a:schemeClr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5400000" scaled="0"/>
          </a:gradFill>
          <a:ln>
            <a:gradFill>
              <a:gsLst>
                <a:gs pos="35000">
                  <a:schemeClr val="accent2">
                    <a:lumMod val="60000"/>
                    <a:lumOff val="40000"/>
                  </a:schemeClr>
                </a:gs>
                <a:gs pos="74000">
                  <a:schemeClr val="accent2">
                    <a:lumMod val="60000"/>
                    <a:lumOff val="40000"/>
                  </a:schemeClr>
                </a:gs>
                <a:gs pos="100000">
                  <a:schemeClr val="accent2">
                    <a:lumMod val="40000"/>
                    <a:lumOff val="60000"/>
                  </a:schemeClr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4688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52850" y="117477"/>
            <a:ext cx="6645057" cy="892174"/>
          </a:xfrm>
        </p:spPr>
        <p:txBody>
          <a:bodyPr/>
          <a:lstStyle/>
          <a:p>
            <a:pPr algn="r"/>
            <a:r>
              <a:rPr lang="ru-RU" sz="2200" b="1" dirty="0" smtClean="0">
                <a:latin typeface="Cambria" panose="02040503050406030204" pitchFamily="18" charset="0"/>
                <a:cs typeface="Arial" pitchFamily="34" charset="0"/>
              </a:rPr>
              <a:t>Некорректное формирование </a:t>
            </a:r>
            <a:r>
              <a:rPr lang="ru-RU" sz="2200" b="1" dirty="0">
                <a:latin typeface="Cambria" panose="02040503050406030204" pitchFamily="18" charset="0"/>
                <a:cs typeface="Arial" pitchFamily="34" charset="0"/>
              </a:rPr>
              <a:t>показателей форм отчетности</a:t>
            </a:r>
          </a:p>
        </p:txBody>
      </p:sp>
      <p:sp>
        <p:nvSpPr>
          <p:cNvPr id="39" name="Номер слайда 38"/>
          <p:cNvSpPr>
            <a:spLocks noGrp="1"/>
          </p:cNvSpPr>
          <p:nvPr>
            <p:ph type="sldNum" sz="quarter" idx="12"/>
          </p:nvPr>
        </p:nvSpPr>
        <p:spPr>
          <a:xfrm>
            <a:off x="8111361" y="6413511"/>
            <a:ext cx="2389941" cy="365125"/>
          </a:xfrm>
        </p:spPr>
        <p:txBody>
          <a:bodyPr/>
          <a:lstStyle/>
          <a:p>
            <a:pPr>
              <a:defRPr/>
            </a:pPr>
            <a:fld id="{B71FCD68-0AFD-4048-852E-53B764BC6EED}" type="slidenum">
              <a:rPr lang="ru-RU" smtClean="0"/>
              <a:pPr>
                <a:defRPr/>
              </a:pPr>
              <a:t>5</a:t>
            </a:fld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066800" y="1056768"/>
            <a:ext cx="8858250" cy="52322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1400" dirty="0" smtClean="0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Несоответствие установленным требованиям Инструкций </a:t>
            </a:r>
            <a:r>
              <a:rPr lang="ru-RU" sz="1400" dirty="0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и писем об особенностях составления и представления годовой бюджетной (бухгалтерской) отчетности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4076700" y="2366369"/>
            <a:ext cx="2800350" cy="523220"/>
          </a:xfrm>
          <a:prstGeom prst="rect">
            <a:avLst/>
          </a:prstGeom>
          <a:solidFill>
            <a:schemeClr val="accent2">
              <a:lumMod val="40000"/>
              <a:lumOff val="60000"/>
              <a:alpha val="3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1400" u="sng" dirty="0">
                <a:solidFill>
                  <a:schemeClr val="tx1"/>
                </a:solidFill>
                <a:latin typeface="Cambria" pitchFamily="18" charset="0"/>
                <a:cs typeface="Times New Roman" panose="02020603050405020304" pitchFamily="18" charset="0"/>
              </a:rPr>
              <a:t>Наиболее часто </a:t>
            </a:r>
            <a:r>
              <a:rPr lang="ru-RU" sz="1400" u="sng" dirty="0" smtClean="0">
                <a:solidFill>
                  <a:schemeClr val="tx1"/>
                </a:solidFill>
                <a:latin typeface="Cambria" pitchFamily="18" charset="0"/>
                <a:cs typeface="Times New Roman" panose="02020603050405020304" pitchFamily="18" charset="0"/>
              </a:rPr>
              <a:t>встречается </a:t>
            </a:r>
            <a:r>
              <a:rPr lang="ru-RU" sz="1400" u="sng" dirty="0">
                <a:solidFill>
                  <a:schemeClr val="tx1"/>
                </a:solidFill>
                <a:latin typeface="Cambria" pitchFamily="18" charset="0"/>
                <a:cs typeface="Times New Roman" panose="02020603050405020304" pitchFamily="18" charset="0"/>
              </a:rPr>
              <a:t>в следующих формах </a:t>
            </a:r>
            <a:r>
              <a:rPr lang="ru-RU" sz="1400" u="sng" dirty="0" smtClean="0">
                <a:solidFill>
                  <a:schemeClr val="tx1"/>
                </a:solidFill>
                <a:latin typeface="Cambria" pitchFamily="18" charset="0"/>
                <a:cs typeface="Times New Roman" panose="02020603050405020304" pitchFamily="18" charset="0"/>
              </a:rPr>
              <a:t>отчетности</a:t>
            </a:r>
            <a:endParaRPr lang="ru-RU" sz="1400" u="sng" dirty="0">
              <a:solidFill>
                <a:schemeClr val="tx1"/>
              </a:solidFill>
              <a:latin typeface="Cambria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Стрелка вниз 6"/>
          <p:cNvSpPr/>
          <p:nvPr/>
        </p:nvSpPr>
        <p:spPr>
          <a:xfrm>
            <a:off x="5212556" y="1655685"/>
            <a:ext cx="528638" cy="619125"/>
          </a:xfrm>
          <a:prstGeom prst="downArrow">
            <a:avLst/>
          </a:prstGeom>
          <a:gradFill>
            <a:gsLst>
              <a:gs pos="74000">
                <a:schemeClr val="accent5">
                  <a:lumMod val="60000"/>
                  <a:lumOff val="40000"/>
                </a:schemeClr>
              </a:gs>
              <a:gs pos="35000">
                <a:schemeClr val="accent2">
                  <a:lumMod val="60000"/>
                  <a:lumOff val="40000"/>
                </a:schemeClr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5400000" scaled="0"/>
          </a:gradFill>
          <a:ln>
            <a:gradFill>
              <a:gsLst>
                <a:gs pos="35000">
                  <a:schemeClr val="accent2">
                    <a:lumMod val="60000"/>
                    <a:lumOff val="40000"/>
                  </a:schemeClr>
                </a:gs>
                <a:gs pos="74000">
                  <a:schemeClr val="accent2">
                    <a:lumMod val="60000"/>
                    <a:lumOff val="40000"/>
                  </a:schemeClr>
                </a:gs>
                <a:gs pos="100000">
                  <a:schemeClr val="accent2">
                    <a:lumMod val="40000"/>
                    <a:lumOff val="60000"/>
                  </a:schemeClr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низ 7"/>
          <p:cNvSpPr/>
          <p:nvPr/>
        </p:nvSpPr>
        <p:spPr>
          <a:xfrm rot="2193879">
            <a:off x="3595997" y="2896533"/>
            <a:ext cx="415227" cy="495663"/>
          </a:xfrm>
          <a:prstGeom prst="downArrow">
            <a:avLst/>
          </a:prstGeom>
          <a:gradFill>
            <a:gsLst>
              <a:gs pos="74000">
                <a:schemeClr val="accent5">
                  <a:lumMod val="60000"/>
                  <a:lumOff val="40000"/>
                </a:schemeClr>
              </a:gs>
              <a:gs pos="35000">
                <a:schemeClr val="accent2">
                  <a:lumMod val="60000"/>
                  <a:lumOff val="40000"/>
                </a:schemeClr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5400000" scaled="0"/>
          </a:gradFill>
          <a:ln>
            <a:gradFill>
              <a:gsLst>
                <a:gs pos="35000">
                  <a:schemeClr val="accent2">
                    <a:lumMod val="60000"/>
                    <a:lumOff val="40000"/>
                  </a:schemeClr>
                </a:gs>
                <a:gs pos="74000">
                  <a:schemeClr val="accent2">
                    <a:lumMod val="60000"/>
                    <a:lumOff val="40000"/>
                  </a:schemeClr>
                </a:gs>
                <a:gs pos="100000">
                  <a:schemeClr val="accent2">
                    <a:lumMod val="40000"/>
                    <a:lumOff val="60000"/>
                  </a:schemeClr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низ 9"/>
          <p:cNvSpPr/>
          <p:nvPr/>
        </p:nvSpPr>
        <p:spPr>
          <a:xfrm rot="19374898">
            <a:off x="7000323" y="2876650"/>
            <a:ext cx="420291" cy="515907"/>
          </a:xfrm>
          <a:prstGeom prst="downArrow">
            <a:avLst/>
          </a:prstGeom>
          <a:gradFill>
            <a:gsLst>
              <a:gs pos="74000">
                <a:schemeClr val="accent5">
                  <a:lumMod val="60000"/>
                  <a:lumOff val="40000"/>
                </a:schemeClr>
              </a:gs>
              <a:gs pos="35000">
                <a:schemeClr val="accent2">
                  <a:lumMod val="60000"/>
                  <a:lumOff val="40000"/>
                </a:schemeClr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5400000" scaled="0"/>
          </a:gradFill>
          <a:ln>
            <a:gradFill>
              <a:gsLst>
                <a:gs pos="35000">
                  <a:schemeClr val="accent2">
                    <a:lumMod val="60000"/>
                    <a:lumOff val="40000"/>
                  </a:schemeClr>
                </a:gs>
                <a:gs pos="74000">
                  <a:schemeClr val="accent2">
                    <a:lumMod val="60000"/>
                    <a:lumOff val="40000"/>
                  </a:schemeClr>
                </a:gs>
                <a:gs pos="100000">
                  <a:schemeClr val="accent2">
                    <a:lumMod val="40000"/>
                    <a:lumOff val="60000"/>
                  </a:schemeClr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1066800" y="3387570"/>
            <a:ext cx="4114801" cy="523220"/>
          </a:xfrm>
          <a:prstGeom prst="rect">
            <a:avLst/>
          </a:prstGeom>
          <a:solidFill>
            <a:schemeClr val="accent2">
              <a:lumMod val="40000"/>
              <a:lumOff val="60000"/>
              <a:alpha val="3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1400" dirty="0">
                <a:solidFill>
                  <a:schemeClr val="tx1"/>
                </a:solidFill>
                <a:latin typeface="Cambria" pitchFamily="18" charset="0"/>
                <a:cs typeface="Times New Roman" panose="02020603050405020304" pitchFamily="18" charset="0"/>
              </a:rPr>
              <a:t>Сведения по дебиторской и кредиторской задолженности (ф. 0503169)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1066797" y="4223124"/>
            <a:ext cx="4114801" cy="1384995"/>
          </a:xfrm>
          <a:prstGeom prst="rect">
            <a:avLst/>
          </a:prstGeom>
          <a:solidFill>
            <a:schemeClr val="accent2">
              <a:lumMod val="40000"/>
              <a:lumOff val="60000"/>
              <a:alpha val="3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just"/>
            <a:r>
              <a:rPr lang="ru-RU" sz="1400" dirty="0" smtClean="0">
                <a:solidFill>
                  <a:schemeClr val="tx1"/>
                </a:solidFill>
                <a:latin typeface="Cambria" pitchFamily="18" charset="0"/>
                <a:cs typeface="Times New Roman" panose="02020603050405020304" pitchFamily="18" charset="0"/>
              </a:rPr>
              <a:t>Расхождение </a:t>
            </a:r>
            <a:r>
              <a:rPr lang="ru-RU" sz="1400" dirty="0">
                <a:solidFill>
                  <a:schemeClr val="tx1"/>
                </a:solidFill>
                <a:latin typeface="Cambria" pitchFamily="18" charset="0"/>
                <a:cs typeface="Times New Roman" panose="02020603050405020304" pitchFamily="18" charset="0"/>
              </a:rPr>
              <a:t>остатков дебиторской (кредиторской) задолженности на начало текущего года с остатками задолженности на конец 2017 </a:t>
            </a:r>
            <a:r>
              <a:rPr lang="ru-RU" sz="1400" dirty="0" smtClean="0">
                <a:solidFill>
                  <a:schemeClr val="tx1"/>
                </a:solidFill>
                <a:latin typeface="Cambria" pitchFamily="18" charset="0"/>
                <a:cs typeface="Times New Roman" panose="02020603050405020304" pitchFamily="18" charset="0"/>
              </a:rPr>
              <a:t>года;</a:t>
            </a:r>
          </a:p>
          <a:p>
            <a:pPr algn="just"/>
            <a:r>
              <a:rPr lang="ru-RU" sz="1400" dirty="0">
                <a:solidFill>
                  <a:schemeClr val="tx1"/>
                </a:solidFill>
                <a:latin typeface="Cambria" pitchFamily="18" charset="0"/>
                <a:cs typeface="Times New Roman" panose="02020603050405020304" pitchFamily="18" charset="0"/>
              </a:rPr>
              <a:t>несоответствие кода счета коду вида расходов, например: 20613 244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1066798" y="5884785"/>
            <a:ext cx="4114801" cy="954107"/>
          </a:xfrm>
          <a:prstGeom prst="rect">
            <a:avLst/>
          </a:prstGeom>
          <a:solidFill>
            <a:schemeClr val="accent2">
              <a:lumMod val="40000"/>
              <a:lumOff val="60000"/>
              <a:alpha val="3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just"/>
            <a:r>
              <a:rPr lang="ru-RU" sz="1400" dirty="0" smtClean="0">
                <a:solidFill>
                  <a:schemeClr val="tx1"/>
                </a:solidFill>
                <a:latin typeface="Cambria" pitchFamily="18" charset="0"/>
                <a:cs typeface="Times New Roman" panose="02020603050405020304" pitchFamily="18" charset="0"/>
              </a:rPr>
              <a:t>Например</a:t>
            </a:r>
            <a:r>
              <a:rPr lang="ru-RU" sz="1400" dirty="0">
                <a:solidFill>
                  <a:schemeClr val="tx1"/>
                </a:solidFill>
                <a:latin typeface="Cambria" pitchFamily="18" charset="0"/>
                <a:cs typeface="Times New Roman" panose="02020603050405020304" pitchFamily="18" charset="0"/>
              </a:rPr>
              <a:t>: </a:t>
            </a:r>
            <a:r>
              <a:rPr lang="ru-RU" sz="1400" dirty="0" err="1">
                <a:solidFill>
                  <a:srgbClr val="FF0000"/>
                </a:solidFill>
                <a:latin typeface="Cambria" pitchFamily="18" charset="0"/>
                <a:cs typeface="Times New Roman" panose="02020603050405020304" pitchFamily="18" charset="0"/>
              </a:rPr>
              <a:t>Росприроднадзор</a:t>
            </a:r>
            <a:r>
              <a:rPr lang="ru-RU" sz="1400" dirty="0">
                <a:solidFill>
                  <a:srgbClr val="FF0000"/>
                </a:solidFill>
                <a:latin typeface="Cambria" pitchFamily="18" charset="0"/>
                <a:cs typeface="Times New Roman" panose="02020603050405020304" pitchFamily="18" charset="0"/>
              </a:rPr>
              <a:t>, Минкультуры России, </a:t>
            </a:r>
            <a:r>
              <a:rPr lang="ru-RU" sz="1400" dirty="0" err="1">
                <a:solidFill>
                  <a:srgbClr val="FF0000"/>
                </a:solidFill>
                <a:latin typeface="Cambria" pitchFamily="18" charset="0"/>
                <a:cs typeface="Times New Roman" panose="02020603050405020304" pitchFamily="18" charset="0"/>
              </a:rPr>
              <a:t>Росрыболовство</a:t>
            </a:r>
            <a:r>
              <a:rPr lang="ru-RU" sz="1400" dirty="0">
                <a:solidFill>
                  <a:srgbClr val="FF0000"/>
                </a:solidFill>
                <a:latin typeface="Cambria" pitchFamily="18" charset="0"/>
                <a:cs typeface="Times New Roman" panose="02020603050405020304" pitchFamily="18" charset="0"/>
              </a:rPr>
              <a:t>, </a:t>
            </a:r>
            <a:r>
              <a:rPr lang="ru-RU" sz="1400" dirty="0" err="1" smtClean="0">
                <a:solidFill>
                  <a:srgbClr val="FF0000"/>
                </a:solidFill>
                <a:latin typeface="Cambria" pitchFamily="18" charset="0"/>
                <a:cs typeface="Times New Roman" panose="02020603050405020304" pitchFamily="18" charset="0"/>
              </a:rPr>
              <a:t>Россельхознадзор</a:t>
            </a:r>
            <a:r>
              <a:rPr lang="ru-RU" sz="1400" dirty="0" smtClean="0">
                <a:solidFill>
                  <a:srgbClr val="FF0000"/>
                </a:solidFill>
                <a:latin typeface="Cambria" pitchFamily="18" charset="0"/>
                <a:cs typeface="Times New Roman" panose="02020603050405020304" pitchFamily="18" charset="0"/>
              </a:rPr>
              <a:t>, </a:t>
            </a:r>
            <a:r>
              <a:rPr lang="ru-RU" sz="1400" dirty="0">
                <a:solidFill>
                  <a:srgbClr val="FF0000"/>
                </a:solidFill>
                <a:latin typeface="Cambria" pitchFamily="18" charset="0"/>
                <a:cs typeface="Times New Roman" panose="02020603050405020304" pitchFamily="18" charset="0"/>
              </a:rPr>
              <a:t>Минтруд России, Росстат, Минюст России, </a:t>
            </a:r>
            <a:r>
              <a:rPr lang="ru-RU" sz="1400" dirty="0" err="1">
                <a:solidFill>
                  <a:srgbClr val="FF0000"/>
                </a:solidFill>
                <a:latin typeface="Cambria" pitchFamily="18" charset="0"/>
                <a:cs typeface="Times New Roman" panose="02020603050405020304" pitchFamily="18" charset="0"/>
              </a:rPr>
              <a:t>Минкавказ</a:t>
            </a:r>
            <a:r>
              <a:rPr lang="ru-RU" sz="1400" dirty="0">
                <a:solidFill>
                  <a:srgbClr val="FF0000"/>
                </a:solidFill>
                <a:latin typeface="Cambria" pitchFamily="18" charset="0"/>
                <a:cs typeface="Times New Roman" panose="02020603050405020304" pitchFamily="18" charset="0"/>
              </a:rPr>
              <a:t> России</a:t>
            </a:r>
            <a:endParaRPr lang="ru-RU" sz="1400" dirty="0">
              <a:solidFill>
                <a:schemeClr val="tx1"/>
              </a:solidFill>
              <a:latin typeface="Cambria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5810249" y="3707882"/>
            <a:ext cx="4114801" cy="738664"/>
          </a:xfrm>
          <a:prstGeom prst="rect">
            <a:avLst/>
          </a:prstGeom>
          <a:solidFill>
            <a:schemeClr val="accent2">
              <a:lumMod val="40000"/>
              <a:lumOff val="60000"/>
              <a:alpha val="3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1400" dirty="0">
                <a:solidFill>
                  <a:schemeClr val="tx1"/>
                </a:solidFill>
                <a:latin typeface="Cambria" pitchFamily="18" charset="0"/>
                <a:cs typeface="Times New Roman" panose="02020603050405020304" pitchFamily="18" charset="0"/>
              </a:rPr>
              <a:t>Сведения о вложениях в объекты недвижимого имущества, объектах незавершенного строительства (ф. 0503190)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5847108" y="4801762"/>
            <a:ext cx="4114801" cy="954107"/>
          </a:xfrm>
          <a:prstGeom prst="rect">
            <a:avLst/>
          </a:prstGeom>
          <a:solidFill>
            <a:schemeClr val="accent2">
              <a:lumMod val="40000"/>
              <a:lumOff val="60000"/>
              <a:alpha val="3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just"/>
            <a:r>
              <a:rPr lang="ru-RU" sz="1400" dirty="0" smtClean="0">
                <a:solidFill>
                  <a:schemeClr val="tx1"/>
                </a:solidFill>
                <a:latin typeface="Cambria" pitchFamily="18" charset="0"/>
                <a:cs typeface="Times New Roman" panose="02020603050405020304" pitchFamily="18" charset="0"/>
              </a:rPr>
              <a:t>Не </a:t>
            </a:r>
            <a:r>
              <a:rPr lang="ru-RU" sz="1400" dirty="0">
                <a:solidFill>
                  <a:schemeClr val="tx1"/>
                </a:solidFill>
                <a:latin typeface="Cambria" pitchFamily="18" charset="0"/>
                <a:cs typeface="Times New Roman" panose="02020603050405020304" pitchFamily="18" charset="0"/>
              </a:rPr>
              <a:t>верное указание наименования объектов строительства, учетного номера объектов, кадастровых номеров объектов, статусов объектов, целевой функции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5800104" y="6207949"/>
            <a:ext cx="4114801" cy="307777"/>
          </a:xfrm>
          <a:prstGeom prst="rect">
            <a:avLst/>
          </a:prstGeom>
          <a:solidFill>
            <a:schemeClr val="accent2">
              <a:lumMod val="40000"/>
              <a:lumOff val="60000"/>
              <a:alpha val="3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1400" dirty="0" smtClean="0">
                <a:solidFill>
                  <a:srgbClr val="FF0000"/>
                </a:solidFill>
                <a:latin typeface="Cambria" pitchFamily="18" charset="0"/>
                <a:cs typeface="Times New Roman" panose="02020603050405020304" pitchFamily="18" charset="0"/>
              </a:rPr>
              <a:t>Встречаются </a:t>
            </a:r>
            <a:r>
              <a:rPr lang="ru-RU" sz="1400" dirty="0">
                <a:solidFill>
                  <a:srgbClr val="FF0000"/>
                </a:solidFill>
                <a:latin typeface="Cambria" pitchFamily="18" charset="0"/>
                <a:cs typeface="Times New Roman" panose="02020603050405020304" pitchFamily="18" charset="0"/>
              </a:rPr>
              <a:t>у большинства ГРБС</a:t>
            </a:r>
            <a:endParaRPr lang="ru-RU" sz="1400" dirty="0">
              <a:solidFill>
                <a:schemeClr val="tx1"/>
              </a:solidFill>
              <a:latin typeface="Cambria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Стрелка вниз 20"/>
          <p:cNvSpPr/>
          <p:nvPr/>
        </p:nvSpPr>
        <p:spPr>
          <a:xfrm>
            <a:off x="2887028" y="3981876"/>
            <a:ext cx="264320" cy="190677"/>
          </a:xfrm>
          <a:prstGeom prst="downArrow">
            <a:avLst/>
          </a:prstGeom>
          <a:gradFill>
            <a:gsLst>
              <a:gs pos="74000">
                <a:schemeClr val="accent5">
                  <a:lumMod val="60000"/>
                  <a:lumOff val="40000"/>
                </a:schemeClr>
              </a:gs>
              <a:gs pos="35000">
                <a:schemeClr val="accent2">
                  <a:lumMod val="60000"/>
                  <a:lumOff val="40000"/>
                </a:schemeClr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5400000" scaled="0"/>
          </a:gradFill>
          <a:ln>
            <a:gradFill>
              <a:gsLst>
                <a:gs pos="35000">
                  <a:schemeClr val="accent2">
                    <a:lumMod val="60000"/>
                    <a:lumOff val="40000"/>
                  </a:schemeClr>
                </a:gs>
                <a:gs pos="74000">
                  <a:schemeClr val="accent2">
                    <a:lumMod val="60000"/>
                    <a:lumOff val="40000"/>
                  </a:schemeClr>
                </a:gs>
                <a:gs pos="100000">
                  <a:schemeClr val="accent2">
                    <a:lumMod val="40000"/>
                    <a:lumOff val="60000"/>
                  </a:schemeClr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Стрелка вниз 21"/>
          <p:cNvSpPr/>
          <p:nvPr/>
        </p:nvSpPr>
        <p:spPr>
          <a:xfrm>
            <a:off x="2887028" y="5660531"/>
            <a:ext cx="264320" cy="190677"/>
          </a:xfrm>
          <a:prstGeom prst="downArrow">
            <a:avLst/>
          </a:prstGeom>
          <a:gradFill>
            <a:gsLst>
              <a:gs pos="74000">
                <a:schemeClr val="accent5">
                  <a:lumMod val="60000"/>
                  <a:lumOff val="40000"/>
                </a:schemeClr>
              </a:gs>
              <a:gs pos="35000">
                <a:schemeClr val="accent2">
                  <a:lumMod val="60000"/>
                  <a:lumOff val="40000"/>
                </a:schemeClr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5400000" scaled="0"/>
          </a:gradFill>
          <a:ln>
            <a:gradFill>
              <a:gsLst>
                <a:gs pos="35000">
                  <a:schemeClr val="accent2">
                    <a:lumMod val="60000"/>
                    <a:lumOff val="40000"/>
                  </a:schemeClr>
                </a:gs>
                <a:gs pos="74000">
                  <a:schemeClr val="accent2">
                    <a:lumMod val="60000"/>
                    <a:lumOff val="40000"/>
                  </a:schemeClr>
                </a:gs>
                <a:gs pos="100000">
                  <a:schemeClr val="accent2">
                    <a:lumMod val="40000"/>
                    <a:lumOff val="60000"/>
                  </a:schemeClr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низ 22"/>
          <p:cNvSpPr/>
          <p:nvPr/>
        </p:nvSpPr>
        <p:spPr>
          <a:xfrm>
            <a:off x="7735489" y="4537714"/>
            <a:ext cx="264320" cy="190677"/>
          </a:xfrm>
          <a:prstGeom prst="downArrow">
            <a:avLst/>
          </a:prstGeom>
          <a:gradFill>
            <a:gsLst>
              <a:gs pos="74000">
                <a:schemeClr val="accent5">
                  <a:lumMod val="60000"/>
                  <a:lumOff val="40000"/>
                </a:schemeClr>
              </a:gs>
              <a:gs pos="35000">
                <a:schemeClr val="accent2">
                  <a:lumMod val="60000"/>
                  <a:lumOff val="40000"/>
                </a:schemeClr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5400000" scaled="0"/>
          </a:gradFill>
          <a:ln>
            <a:gradFill>
              <a:gsLst>
                <a:gs pos="35000">
                  <a:schemeClr val="accent2">
                    <a:lumMod val="60000"/>
                    <a:lumOff val="40000"/>
                  </a:schemeClr>
                </a:gs>
                <a:gs pos="74000">
                  <a:schemeClr val="accent2">
                    <a:lumMod val="60000"/>
                    <a:lumOff val="40000"/>
                  </a:schemeClr>
                </a:gs>
                <a:gs pos="100000">
                  <a:schemeClr val="accent2">
                    <a:lumMod val="40000"/>
                    <a:lumOff val="60000"/>
                  </a:schemeClr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Стрелка вниз 23"/>
          <p:cNvSpPr/>
          <p:nvPr/>
        </p:nvSpPr>
        <p:spPr>
          <a:xfrm>
            <a:off x="7735489" y="5884785"/>
            <a:ext cx="264320" cy="190677"/>
          </a:xfrm>
          <a:prstGeom prst="downArrow">
            <a:avLst/>
          </a:prstGeom>
          <a:gradFill>
            <a:gsLst>
              <a:gs pos="74000">
                <a:schemeClr val="accent5">
                  <a:lumMod val="60000"/>
                  <a:lumOff val="40000"/>
                </a:schemeClr>
              </a:gs>
              <a:gs pos="35000">
                <a:schemeClr val="accent2">
                  <a:lumMod val="60000"/>
                  <a:lumOff val="40000"/>
                </a:schemeClr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5400000" scaled="0"/>
          </a:gradFill>
          <a:ln>
            <a:gradFill>
              <a:gsLst>
                <a:gs pos="35000">
                  <a:schemeClr val="accent2">
                    <a:lumMod val="60000"/>
                    <a:lumOff val="40000"/>
                  </a:schemeClr>
                </a:gs>
                <a:gs pos="74000">
                  <a:schemeClr val="accent2">
                    <a:lumMod val="60000"/>
                    <a:lumOff val="40000"/>
                  </a:schemeClr>
                </a:gs>
                <a:gs pos="100000">
                  <a:schemeClr val="accent2">
                    <a:lumMod val="40000"/>
                    <a:lumOff val="60000"/>
                  </a:schemeClr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9256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52850" y="117477"/>
            <a:ext cx="6645057" cy="892174"/>
          </a:xfrm>
        </p:spPr>
        <p:txBody>
          <a:bodyPr/>
          <a:lstStyle/>
          <a:p>
            <a:pPr algn="r"/>
            <a:r>
              <a:rPr lang="ru-RU" sz="2200" b="1" dirty="0" smtClean="0">
                <a:latin typeface="Cambria" panose="02040503050406030204" pitchFamily="18" charset="0"/>
                <a:cs typeface="Arial" pitchFamily="34" charset="0"/>
              </a:rPr>
              <a:t>Некорректное формирование </a:t>
            </a:r>
            <a:r>
              <a:rPr lang="ru-RU" sz="2200" b="1" dirty="0">
                <a:latin typeface="Cambria" panose="02040503050406030204" pitchFamily="18" charset="0"/>
                <a:cs typeface="Arial" pitchFamily="34" charset="0"/>
              </a:rPr>
              <a:t>показателей форм отчетности</a:t>
            </a:r>
          </a:p>
        </p:txBody>
      </p:sp>
      <p:sp>
        <p:nvSpPr>
          <p:cNvPr id="39" name="Номер слайда 38"/>
          <p:cNvSpPr>
            <a:spLocks noGrp="1"/>
          </p:cNvSpPr>
          <p:nvPr>
            <p:ph type="sldNum" sz="quarter" idx="12"/>
          </p:nvPr>
        </p:nvSpPr>
        <p:spPr>
          <a:xfrm>
            <a:off x="8111361" y="6413511"/>
            <a:ext cx="2389941" cy="365125"/>
          </a:xfrm>
        </p:spPr>
        <p:txBody>
          <a:bodyPr/>
          <a:lstStyle/>
          <a:p>
            <a:pPr>
              <a:defRPr/>
            </a:pPr>
            <a:fld id="{B71FCD68-0AFD-4048-852E-53B764BC6EED}" type="slidenum">
              <a:rPr lang="ru-RU" smtClean="0"/>
              <a:pPr>
                <a:defRPr/>
              </a:pPr>
              <a:t>6</a:t>
            </a:fld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066800" y="1056768"/>
            <a:ext cx="8858250" cy="52322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1400" dirty="0" smtClean="0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Несоответствие установленным требованиям Инструкций </a:t>
            </a:r>
            <a:r>
              <a:rPr lang="ru-RU" sz="1400" dirty="0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и писем об особенностях составления и представления годовой бюджетной (бухгалтерской) отчетности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4076700" y="2366369"/>
            <a:ext cx="2800350" cy="523220"/>
          </a:xfrm>
          <a:prstGeom prst="rect">
            <a:avLst/>
          </a:prstGeom>
          <a:solidFill>
            <a:schemeClr val="accent2">
              <a:lumMod val="40000"/>
              <a:lumOff val="60000"/>
              <a:alpha val="3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1400" u="sng" dirty="0">
                <a:solidFill>
                  <a:schemeClr val="tx1"/>
                </a:solidFill>
                <a:latin typeface="Cambria" pitchFamily="18" charset="0"/>
                <a:cs typeface="Times New Roman" panose="02020603050405020304" pitchFamily="18" charset="0"/>
              </a:rPr>
              <a:t>Наиболее часто </a:t>
            </a:r>
            <a:r>
              <a:rPr lang="ru-RU" sz="1400" u="sng" dirty="0" smtClean="0">
                <a:solidFill>
                  <a:schemeClr val="tx1"/>
                </a:solidFill>
                <a:latin typeface="Cambria" pitchFamily="18" charset="0"/>
                <a:cs typeface="Times New Roman" panose="02020603050405020304" pitchFamily="18" charset="0"/>
              </a:rPr>
              <a:t>встречается </a:t>
            </a:r>
            <a:r>
              <a:rPr lang="ru-RU" sz="1400" u="sng" dirty="0">
                <a:solidFill>
                  <a:schemeClr val="tx1"/>
                </a:solidFill>
                <a:latin typeface="Cambria" pitchFamily="18" charset="0"/>
                <a:cs typeface="Times New Roman" panose="02020603050405020304" pitchFamily="18" charset="0"/>
              </a:rPr>
              <a:t>в следующих формах </a:t>
            </a:r>
            <a:r>
              <a:rPr lang="ru-RU" sz="1400" u="sng" dirty="0" smtClean="0">
                <a:solidFill>
                  <a:schemeClr val="tx1"/>
                </a:solidFill>
                <a:latin typeface="Cambria" pitchFamily="18" charset="0"/>
                <a:cs typeface="Times New Roman" panose="02020603050405020304" pitchFamily="18" charset="0"/>
              </a:rPr>
              <a:t>отчетности</a:t>
            </a:r>
            <a:endParaRPr lang="ru-RU" sz="1400" u="sng" dirty="0">
              <a:solidFill>
                <a:schemeClr val="tx1"/>
              </a:solidFill>
              <a:latin typeface="Cambria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Стрелка вниз 6"/>
          <p:cNvSpPr/>
          <p:nvPr/>
        </p:nvSpPr>
        <p:spPr>
          <a:xfrm>
            <a:off x="5212556" y="1655685"/>
            <a:ext cx="528638" cy="619125"/>
          </a:xfrm>
          <a:prstGeom prst="downArrow">
            <a:avLst/>
          </a:prstGeom>
          <a:gradFill>
            <a:gsLst>
              <a:gs pos="74000">
                <a:schemeClr val="accent5">
                  <a:lumMod val="60000"/>
                  <a:lumOff val="40000"/>
                </a:schemeClr>
              </a:gs>
              <a:gs pos="35000">
                <a:schemeClr val="accent2">
                  <a:lumMod val="60000"/>
                  <a:lumOff val="40000"/>
                </a:schemeClr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5400000" scaled="0"/>
          </a:gradFill>
          <a:ln>
            <a:gradFill>
              <a:gsLst>
                <a:gs pos="35000">
                  <a:schemeClr val="accent2">
                    <a:lumMod val="60000"/>
                    <a:lumOff val="40000"/>
                  </a:schemeClr>
                </a:gs>
                <a:gs pos="74000">
                  <a:schemeClr val="accent2">
                    <a:lumMod val="60000"/>
                    <a:lumOff val="40000"/>
                  </a:schemeClr>
                </a:gs>
                <a:gs pos="100000">
                  <a:schemeClr val="accent2">
                    <a:lumMod val="40000"/>
                    <a:lumOff val="60000"/>
                  </a:schemeClr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низ 7"/>
          <p:cNvSpPr/>
          <p:nvPr/>
        </p:nvSpPr>
        <p:spPr>
          <a:xfrm rot="2193879">
            <a:off x="3595997" y="2896533"/>
            <a:ext cx="415227" cy="495663"/>
          </a:xfrm>
          <a:prstGeom prst="downArrow">
            <a:avLst/>
          </a:prstGeom>
          <a:gradFill>
            <a:gsLst>
              <a:gs pos="74000">
                <a:schemeClr val="accent5">
                  <a:lumMod val="60000"/>
                  <a:lumOff val="40000"/>
                </a:schemeClr>
              </a:gs>
              <a:gs pos="35000">
                <a:schemeClr val="accent2">
                  <a:lumMod val="60000"/>
                  <a:lumOff val="40000"/>
                </a:schemeClr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5400000" scaled="0"/>
          </a:gradFill>
          <a:ln>
            <a:gradFill>
              <a:gsLst>
                <a:gs pos="35000">
                  <a:schemeClr val="accent2">
                    <a:lumMod val="60000"/>
                    <a:lumOff val="40000"/>
                  </a:schemeClr>
                </a:gs>
                <a:gs pos="74000">
                  <a:schemeClr val="accent2">
                    <a:lumMod val="60000"/>
                    <a:lumOff val="40000"/>
                  </a:schemeClr>
                </a:gs>
                <a:gs pos="100000">
                  <a:schemeClr val="accent2">
                    <a:lumMod val="40000"/>
                    <a:lumOff val="60000"/>
                  </a:schemeClr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низ 9"/>
          <p:cNvSpPr/>
          <p:nvPr/>
        </p:nvSpPr>
        <p:spPr>
          <a:xfrm rot="19374898">
            <a:off x="7000323" y="2876650"/>
            <a:ext cx="420291" cy="515907"/>
          </a:xfrm>
          <a:prstGeom prst="downArrow">
            <a:avLst/>
          </a:prstGeom>
          <a:gradFill>
            <a:gsLst>
              <a:gs pos="74000">
                <a:schemeClr val="accent5">
                  <a:lumMod val="60000"/>
                  <a:lumOff val="40000"/>
                </a:schemeClr>
              </a:gs>
              <a:gs pos="35000">
                <a:schemeClr val="accent2">
                  <a:lumMod val="60000"/>
                  <a:lumOff val="40000"/>
                </a:schemeClr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5400000" scaled="0"/>
          </a:gradFill>
          <a:ln>
            <a:gradFill>
              <a:gsLst>
                <a:gs pos="35000">
                  <a:schemeClr val="accent2">
                    <a:lumMod val="60000"/>
                    <a:lumOff val="40000"/>
                  </a:schemeClr>
                </a:gs>
                <a:gs pos="74000">
                  <a:schemeClr val="accent2">
                    <a:lumMod val="60000"/>
                    <a:lumOff val="40000"/>
                  </a:schemeClr>
                </a:gs>
                <a:gs pos="100000">
                  <a:schemeClr val="accent2">
                    <a:lumMod val="40000"/>
                    <a:lumOff val="60000"/>
                  </a:schemeClr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1066800" y="3603013"/>
            <a:ext cx="4114801" cy="523220"/>
          </a:xfrm>
          <a:prstGeom prst="rect">
            <a:avLst/>
          </a:prstGeom>
          <a:solidFill>
            <a:schemeClr val="accent2">
              <a:lumMod val="40000"/>
              <a:lumOff val="60000"/>
              <a:alpha val="3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1400" dirty="0">
                <a:solidFill>
                  <a:schemeClr val="tx1"/>
                </a:solidFill>
                <a:latin typeface="Cambria" pitchFamily="18" charset="0"/>
                <a:cs typeface="Times New Roman" panose="02020603050405020304" pitchFamily="18" charset="0"/>
              </a:rPr>
              <a:t>Сведения по дебиторской и кредиторской задолженности учреждения (ф. 0503769)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1043740" y="4801762"/>
            <a:ext cx="4114801" cy="523220"/>
          </a:xfrm>
          <a:prstGeom prst="rect">
            <a:avLst/>
          </a:prstGeom>
          <a:solidFill>
            <a:schemeClr val="accent2">
              <a:lumMod val="40000"/>
              <a:lumOff val="60000"/>
              <a:alpha val="3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1400" dirty="0">
                <a:solidFill>
                  <a:schemeClr val="tx1"/>
                </a:solidFill>
                <a:latin typeface="Cambria" pitchFamily="18" charset="0"/>
                <a:cs typeface="Times New Roman" panose="02020603050405020304" pitchFamily="18" charset="0"/>
              </a:rPr>
              <a:t>аналогичные ошибки, как и для Сведений </a:t>
            </a:r>
            <a:r>
              <a:rPr lang="ru-RU" sz="1400" dirty="0" smtClean="0">
                <a:solidFill>
                  <a:schemeClr val="tx1"/>
                </a:solidFill>
                <a:latin typeface="Cambria" pitchFamily="18" charset="0"/>
                <a:cs typeface="Times New Roman" panose="02020603050405020304" pitchFamily="18" charset="0"/>
              </a:rPr>
              <a:t>                ф</a:t>
            </a:r>
            <a:r>
              <a:rPr lang="ru-RU" sz="1400" dirty="0">
                <a:solidFill>
                  <a:schemeClr val="tx1"/>
                </a:solidFill>
                <a:latin typeface="Cambria" pitchFamily="18" charset="0"/>
                <a:cs typeface="Times New Roman" panose="02020603050405020304" pitchFamily="18" charset="0"/>
              </a:rPr>
              <a:t>. </a:t>
            </a:r>
            <a:r>
              <a:rPr lang="en-US" sz="1400" dirty="0">
                <a:solidFill>
                  <a:schemeClr val="tx1"/>
                </a:solidFill>
                <a:latin typeface="Cambria" pitchFamily="18" charset="0"/>
                <a:cs typeface="Times New Roman" panose="02020603050405020304" pitchFamily="18" charset="0"/>
              </a:rPr>
              <a:t>05031</a:t>
            </a:r>
            <a:r>
              <a:rPr lang="ru-RU" sz="1400" dirty="0">
                <a:solidFill>
                  <a:schemeClr val="tx1"/>
                </a:solidFill>
                <a:latin typeface="Cambria" pitchFamily="18" charset="0"/>
                <a:cs typeface="Times New Roman" panose="02020603050405020304" pitchFamily="18" charset="0"/>
              </a:rPr>
              <a:t>69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1066796" y="5838617"/>
            <a:ext cx="4114801" cy="523220"/>
          </a:xfrm>
          <a:prstGeom prst="rect">
            <a:avLst/>
          </a:prstGeom>
          <a:solidFill>
            <a:schemeClr val="accent2">
              <a:lumMod val="40000"/>
              <a:lumOff val="60000"/>
              <a:alpha val="3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1400" dirty="0" smtClean="0">
                <a:solidFill>
                  <a:schemeClr val="tx1"/>
                </a:solidFill>
                <a:latin typeface="Cambria" pitchFamily="18" charset="0"/>
                <a:cs typeface="Times New Roman" panose="02020603050405020304" pitchFamily="18" charset="0"/>
              </a:rPr>
              <a:t>Например</a:t>
            </a:r>
            <a:r>
              <a:rPr lang="ru-RU" sz="1400" dirty="0">
                <a:solidFill>
                  <a:schemeClr val="tx1"/>
                </a:solidFill>
                <a:latin typeface="Cambria" pitchFamily="18" charset="0"/>
                <a:cs typeface="Times New Roman" panose="02020603050405020304" pitchFamily="18" charset="0"/>
              </a:rPr>
              <a:t>: </a:t>
            </a:r>
            <a:r>
              <a:rPr lang="ru-RU" sz="1400" dirty="0">
                <a:solidFill>
                  <a:srgbClr val="FF0000"/>
                </a:solidFill>
                <a:latin typeface="Cambria" pitchFamily="18" charset="0"/>
                <a:cs typeface="Times New Roman" panose="02020603050405020304" pitchFamily="18" charset="0"/>
              </a:rPr>
              <a:t>Минпромторг России, Минприроды России, Минюст России</a:t>
            </a:r>
            <a:endParaRPr lang="ru-RU" sz="1400" dirty="0">
              <a:solidFill>
                <a:schemeClr val="tx1"/>
              </a:solidFill>
              <a:latin typeface="Cambria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5800104" y="3387570"/>
            <a:ext cx="4114801" cy="954107"/>
          </a:xfrm>
          <a:prstGeom prst="rect">
            <a:avLst/>
          </a:prstGeom>
          <a:solidFill>
            <a:schemeClr val="accent2">
              <a:lumMod val="40000"/>
              <a:lumOff val="60000"/>
              <a:alpha val="3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1400" dirty="0">
                <a:solidFill>
                  <a:schemeClr val="tx1"/>
                </a:solidFill>
                <a:latin typeface="Cambria" pitchFamily="18" charset="0"/>
                <a:cs typeface="Times New Roman" panose="02020603050405020304" pitchFamily="18" charset="0"/>
              </a:rPr>
              <a:t>Сведения о вложениях в объекты недвижимого имущества, об объектах незавершенного строительства бюджетного (автономного) учреждения (ф. 0503790)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5847108" y="4801762"/>
            <a:ext cx="4114801" cy="523220"/>
          </a:xfrm>
          <a:prstGeom prst="rect">
            <a:avLst/>
          </a:prstGeom>
          <a:solidFill>
            <a:schemeClr val="accent2">
              <a:lumMod val="40000"/>
              <a:lumOff val="60000"/>
              <a:alpha val="3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1400" dirty="0">
                <a:solidFill>
                  <a:schemeClr val="tx1"/>
                </a:solidFill>
                <a:latin typeface="Cambria" pitchFamily="18" charset="0"/>
                <a:cs typeface="Times New Roman" panose="02020603050405020304" pitchFamily="18" charset="0"/>
              </a:rPr>
              <a:t>аналогичные ошибки, как и для Сведений                   ф. </a:t>
            </a:r>
            <a:r>
              <a:rPr lang="en-US" sz="1400" dirty="0">
                <a:solidFill>
                  <a:schemeClr val="tx1"/>
                </a:solidFill>
                <a:latin typeface="Cambria" pitchFamily="18" charset="0"/>
                <a:cs typeface="Times New Roman" panose="02020603050405020304" pitchFamily="18" charset="0"/>
              </a:rPr>
              <a:t>05031</a:t>
            </a:r>
            <a:r>
              <a:rPr lang="ru-RU" sz="1400" dirty="0">
                <a:solidFill>
                  <a:schemeClr val="tx1"/>
                </a:solidFill>
                <a:latin typeface="Cambria" pitchFamily="18" charset="0"/>
                <a:cs typeface="Times New Roman" panose="02020603050405020304" pitchFamily="18" charset="0"/>
              </a:rPr>
              <a:t>90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5800103" y="5946338"/>
            <a:ext cx="4114801" cy="307777"/>
          </a:xfrm>
          <a:prstGeom prst="rect">
            <a:avLst/>
          </a:prstGeom>
          <a:solidFill>
            <a:schemeClr val="accent2">
              <a:lumMod val="40000"/>
              <a:lumOff val="60000"/>
              <a:alpha val="3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1400" dirty="0" smtClean="0">
                <a:solidFill>
                  <a:srgbClr val="FF0000"/>
                </a:solidFill>
                <a:latin typeface="Cambria" pitchFamily="18" charset="0"/>
                <a:cs typeface="Times New Roman" panose="02020603050405020304" pitchFamily="18" charset="0"/>
              </a:rPr>
              <a:t>Встречаются </a:t>
            </a:r>
            <a:r>
              <a:rPr lang="ru-RU" sz="1400" dirty="0">
                <a:solidFill>
                  <a:srgbClr val="FF0000"/>
                </a:solidFill>
                <a:latin typeface="Cambria" pitchFamily="18" charset="0"/>
                <a:cs typeface="Times New Roman" panose="02020603050405020304" pitchFamily="18" charset="0"/>
              </a:rPr>
              <a:t>у большинства ГРБС</a:t>
            </a:r>
            <a:endParaRPr lang="ru-RU" sz="1400" dirty="0">
              <a:solidFill>
                <a:schemeClr val="tx1"/>
              </a:solidFill>
              <a:latin typeface="Cambria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Стрелка вниз 20"/>
          <p:cNvSpPr/>
          <p:nvPr/>
        </p:nvSpPr>
        <p:spPr>
          <a:xfrm>
            <a:off x="2887028" y="4379514"/>
            <a:ext cx="264320" cy="190677"/>
          </a:xfrm>
          <a:prstGeom prst="downArrow">
            <a:avLst/>
          </a:prstGeom>
          <a:gradFill>
            <a:gsLst>
              <a:gs pos="74000">
                <a:schemeClr val="accent5">
                  <a:lumMod val="60000"/>
                  <a:lumOff val="40000"/>
                </a:schemeClr>
              </a:gs>
              <a:gs pos="35000">
                <a:schemeClr val="accent2">
                  <a:lumMod val="60000"/>
                  <a:lumOff val="40000"/>
                </a:schemeClr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5400000" scaled="0"/>
          </a:gradFill>
          <a:ln>
            <a:gradFill>
              <a:gsLst>
                <a:gs pos="35000">
                  <a:schemeClr val="accent2">
                    <a:lumMod val="60000"/>
                    <a:lumOff val="40000"/>
                  </a:schemeClr>
                </a:gs>
                <a:gs pos="74000">
                  <a:schemeClr val="accent2">
                    <a:lumMod val="60000"/>
                    <a:lumOff val="40000"/>
                  </a:schemeClr>
                </a:gs>
                <a:gs pos="100000">
                  <a:schemeClr val="accent2">
                    <a:lumMod val="40000"/>
                    <a:lumOff val="60000"/>
                  </a:schemeClr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Стрелка вниз 21"/>
          <p:cNvSpPr/>
          <p:nvPr/>
        </p:nvSpPr>
        <p:spPr>
          <a:xfrm>
            <a:off x="2887028" y="5496432"/>
            <a:ext cx="264320" cy="190677"/>
          </a:xfrm>
          <a:prstGeom prst="downArrow">
            <a:avLst/>
          </a:prstGeom>
          <a:gradFill>
            <a:gsLst>
              <a:gs pos="74000">
                <a:schemeClr val="accent5">
                  <a:lumMod val="60000"/>
                  <a:lumOff val="40000"/>
                </a:schemeClr>
              </a:gs>
              <a:gs pos="35000">
                <a:schemeClr val="accent2">
                  <a:lumMod val="60000"/>
                  <a:lumOff val="40000"/>
                </a:schemeClr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5400000" scaled="0"/>
          </a:gradFill>
          <a:ln>
            <a:gradFill>
              <a:gsLst>
                <a:gs pos="35000">
                  <a:schemeClr val="accent2">
                    <a:lumMod val="60000"/>
                    <a:lumOff val="40000"/>
                  </a:schemeClr>
                </a:gs>
                <a:gs pos="74000">
                  <a:schemeClr val="accent2">
                    <a:lumMod val="60000"/>
                    <a:lumOff val="40000"/>
                  </a:schemeClr>
                </a:gs>
                <a:gs pos="100000">
                  <a:schemeClr val="accent2">
                    <a:lumMod val="40000"/>
                    <a:lumOff val="60000"/>
                  </a:schemeClr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низ 22"/>
          <p:cNvSpPr/>
          <p:nvPr/>
        </p:nvSpPr>
        <p:spPr>
          <a:xfrm>
            <a:off x="7735489" y="4537714"/>
            <a:ext cx="264320" cy="190677"/>
          </a:xfrm>
          <a:prstGeom prst="downArrow">
            <a:avLst/>
          </a:prstGeom>
          <a:gradFill>
            <a:gsLst>
              <a:gs pos="74000">
                <a:schemeClr val="accent5">
                  <a:lumMod val="60000"/>
                  <a:lumOff val="40000"/>
                </a:schemeClr>
              </a:gs>
              <a:gs pos="35000">
                <a:schemeClr val="accent2">
                  <a:lumMod val="60000"/>
                  <a:lumOff val="40000"/>
                </a:schemeClr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5400000" scaled="0"/>
          </a:gradFill>
          <a:ln>
            <a:gradFill>
              <a:gsLst>
                <a:gs pos="35000">
                  <a:schemeClr val="accent2">
                    <a:lumMod val="60000"/>
                    <a:lumOff val="40000"/>
                  </a:schemeClr>
                </a:gs>
                <a:gs pos="74000">
                  <a:schemeClr val="accent2">
                    <a:lumMod val="60000"/>
                    <a:lumOff val="40000"/>
                  </a:schemeClr>
                </a:gs>
                <a:gs pos="100000">
                  <a:schemeClr val="accent2">
                    <a:lumMod val="40000"/>
                    <a:lumOff val="60000"/>
                  </a:schemeClr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Стрелка вниз 23"/>
          <p:cNvSpPr/>
          <p:nvPr/>
        </p:nvSpPr>
        <p:spPr>
          <a:xfrm>
            <a:off x="7735489" y="5496432"/>
            <a:ext cx="264320" cy="190677"/>
          </a:xfrm>
          <a:prstGeom prst="downArrow">
            <a:avLst/>
          </a:prstGeom>
          <a:gradFill>
            <a:gsLst>
              <a:gs pos="74000">
                <a:schemeClr val="accent5">
                  <a:lumMod val="60000"/>
                  <a:lumOff val="40000"/>
                </a:schemeClr>
              </a:gs>
              <a:gs pos="35000">
                <a:schemeClr val="accent2">
                  <a:lumMod val="60000"/>
                  <a:lumOff val="40000"/>
                </a:schemeClr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5400000" scaled="0"/>
          </a:gradFill>
          <a:ln>
            <a:gradFill>
              <a:gsLst>
                <a:gs pos="35000">
                  <a:schemeClr val="accent2">
                    <a:lumMod val="60000"/>
                    <a:lumOff val="40000"/>
                  </a:schemeClr>
                </a:gs>
                <a:gs pos="74000">
                  <a:schemeClr val="accent2">
                    <a:lumMod val="60000"/>
                    <a:lumOff val="40000"/>
                  </a:schemeClr>
                </a:gs>
                <a:gs pos="100000">
                  <a:schemeClr val="accent2">
                    <a:lumMod val="40000"/>
                    <a:lumOff val="60000"/>
                  </a:schemeClr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8360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38625" y="117477"/>
            <a:ext cx="6159282" cy="892174"/>
          </a:xfrm>
        </p:spPr>
        <p:txBody>
          <a:bodyPr/>
          <a:lstStyle/>
          <a:p>
            <a:pPr algn="r"/>
            <a:r>
              <a:rPr lang="ru-RU" sz="2200" b="1" dirty="0" smtClean="0">
                <a:latin typeface="Cambria" panose="02040503050406030204" pitchFamily="18" charset="0"/>
                <a:cs typeface="Arial" pitchFamily="34" charset="0"/>
              </a:rPr>
              <a:t>Неполное формирование </a:t>
            </a:r>
            <a:r>
              <a:rPr lang="ru-RU" sz="2200" b="1" dirty="0">
                <a:latin typeface="Cambria" panose="02040503050406030204" pitchFamily="18" charset="0"/>
                <a:cs typeface="Arial" pitchFamily="34" charset="0"/>
              </a:rPr>
              <a:t>показателей форм отчетности</a:t>
            </a:r>
          </a:p>
        </p:txBody>
      </p:sp>
      <p:sp>
        <p:nvSpPr>
          <p:cNvPr id="39" name="Номер слайда 38"/>
          <p:cNvSpPr>
            <a:spLocks noGrp="1"/>
          </p:cNvSpPr>
          <p:nvPr>
            <p:ph type="sldNum" sz="quarter" idx="12"/>
          </p:nvPr>
        </p:nvSpPr>
        <p:spPr>
          <a:xfrm>
            <a:off x="8111361" y="6413511"/>
            <a:ext cx="2389941" cy="365125"/>
          </a:xfrm>
        </p:spPr>
        <p:txBody>
          <a:bodyPr/>
          <a:lstStyle/>
          <a:p>
            <a:pPr>
              <a:defRPr/>
            </a:pPr>
            <a:fld id="{B71FCD68-0AFD-4048-852E-53B764BC6EED}" type="slidenum">
              <a:rPr lang="ru-RU" smtClean="0"/>
              <a:pPr>
                <a:defRPr/>
              </a:pPr>
              <a:t>7</a:t>
            </a:fld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066800" y="1056768"/>
            <a:ext cx="8858250" cy="52322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 algn="ctr"/>
            <a:r>
              <a:rPr lang="ru-RU" sz="1400" dirty="0" smtClean="0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Не отражение отдельных показателей форм отчетности, например, причин неисполнения утвержденных назначений, единиц измерения, кодовых значений и т.п.</a:t>
            </a:r>
            <a:endParaRPr lang="ru-RU" sz="1400" dirty="0">
              <a:solidFill>
                <a:schemeClr val="tx1"/>
              </a:solidFill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85775" y="2351010"/>
            <a:ext cx="9982200" cy="3754874"/>
          </a:xfrm>
          <a:prstGeom prst="rect">
            <a:avLst/>
          </a:prstGeom>
          <a:solidFill>
            <a:schemeClr val="accent2">
              <a:lumMod val="40000"/>
              <a:lumOff val="60000"/>
              <a:alpha val="3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1400" u="sng" dirty="0">
                <a:solidFill>
                  <a:schemeClr val="tx1"/>
                </a:solidFill>
                <a:latin typeface="Cambria" pitchFamily="18" charset="0"/>
                <a:cs typeface="Times New Roman" panose="02020603050405020304" pitchFamily="18" charset="0"/>
              </a:rPr>
              <a:t>Наиболее часто </a:t>
            </a:r>
            <a:r>
              <a:rPr lang="ru-RU" sz="1400" u="sng" dirty="0" smtClean="0">
                <a:solidFill>
                  <a:schemeClr val="tx1"/>
                </a:solidFill>
                <a:latin typeface="Cambria" pitchFamily="18" charset="0"/>
                <a:cs typeface="Times New Roman" panose="02020603050405020304" pitchFamily="18" charset="0"/>
              </a:rPr>
              <a:t>встречается </a:t>
            </a:r>
            <a:r>
              <a:rPr lang="ru-RU" sz="1400" u="sng" dirty="0">
                <a:solidFill>
                  <a:schemeClr val="tx1"/>
                </a:solidFill>
                <a:latin typeface="Cambria" pitchFamily="18" charset="0"/>
                <a:cs typeface="Times New Roman" panose="02020603050405020304" pitchFamily="18" charset="0"/>
              </a:rPr>
              <a:t>в следующих формах отчетности:</a:t>
            </a:r>
          </a:p>
          <a:p>
            <a:endParaRPr lang="ru-RU" sz="1400" dirty="0">
              <a:solidFill>
                <a:schemeClr val="tx1"/>
              </a:solidFill>
              <a:latin typeface="Cambria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400" dirty="0">
                <a:solidFill>
                  <a:schemeClr val="tx1"/>
                </a:solidFill>
                <a:latin typeface="Cambria" pitchFamily="18" charset="0"/>
                <a:cs typeface="Times New Roman" panose="02020603050405020304" pitchFamily="18" charset="0"/>
              </a:rPr>
              <a:t>Сведения о количестве подведомственных участников бюджетного процесса, учреждений и государственных (муниципальных) унитарных предприятий (ф. 0503161);</a:t>
            </a:r>
          </a:p>
          <a:p>
            <a:pPr algn="just"/>
            <a:r>
              <a:rPr lang="ru-RU" sz="1400" dirty="0">
                <a:solidFill>
                  <a:schemeClr val="tx1"/>
                </a:solidFill>
                <a:latin typeface="Cambria" pitchFamily="18" charset="0"/>
                <a:cs typeface="Times New Roman" panose="02020603050405020304" pitchFamily="18" charset="0"/>
              </a:rPr>
              <a:t>Сведения об исполнении бюджета (ф. 0503164);</a:t>
            </a:r>
          </a:p>
          <a:p>
            <a:pPr algn="just"/>
            <a:r>
              <a:rPr lang="ru-RU" sz="1400" dirty="0">
                <a:solidFill>
                  <a:schemeClr val="tx1"/>
                </a:solidFill>
                <a:latin typeface="Cambria" pitchFamily="18" charset="0"/>
                <a:cs typeface="Times New Roman" panose="02020603050405020304" pitchFamily="18" charset="0"/>
              </a:rPr>
              <a:t>Сведения об исполнении мероприятий в рамках целевых программ (ф. 0503166);</a:t>
            </a:r>
          </a:p>
          <a:p>
            <a:pPr algn="just"/>
            <a:r>
              <a:rPr lang="ru-RU" sz="1400" dirty="0">
                <a:solidFill>
                  <a:schemeClr val="tx1"/>
                </a:solidFill>
                <a:latin typeface="Cambria" pitchFamily="18" charset="0"/>
                <a:cs typeface="Times New Roman" panose="02020603050405020304" pitchFamily="18" charset="0"/>
              </a:rPr>
              <a:t>Сведения о финансовых вложениях получателя бюджетных средств, администратора источников финансирования дефицита бюджета (ф. 0503171);</a:t>
            </a:r>
          </a:p>
          <a:p>
            <a:pPr algn="just"/>
            <a:r>
              <a:rPr lang="ru-RU" sz="1400" dirty="0">
                <a:solidFill>
                  <a:schemeClr val="tx1"/>
                </a:solidFill>
                <a:latin typeface="Cambria" pitchFamily="18" charset="0"/>
                <a:cs typeface="Times New Roman" panose="02020603050405020304" pitchFamily="18" charset="0"/>
              </a:rPr>
              <a:t>Сведения о доходах бюджета от перечисления части прибыли (дивидендов) государственных (муниципальных) унитарных предприятий, иных организаций с государственным участием в капитале (ф. 0503174);</a:t>
            </a:r>
          </a:p>
          <a:p>
            <a:pPr algn="just"/>
            <a:r>
              <a:rPr lang="ru-RU" sz="1400" dirty="0">
                <a:solidFill>
                  <a:schemeClr val="tx1"/>
                </a:solidFill>
                <a:latin typeface="Cambria" pitchFamily="18" charset="0"/>
                <a:cs typeface="Times New Roman" panose="02020603050405020304" pitchFamily="18" charset="0"/>
              </a:rPr>
              <a:t>Сведения об использовании информационно-коммуникационных технологий (ф. 0503177);</a:t>
            </a:r>
          </a:p>
          <a:p>
            <a:pPr algn="just"/>
            <a:r>
              <a:rPr lang="ru-RU" sz="1400" dirty="0">
                <a:solidFill>
                  <a:schemeClr val="tx1"/>
                </a:solidFill>
                <a:latin typeface="Cambria" pitchFamily="18" charset="0"/>
                <a:cs typeface="Times New Roman" panose="02020603050405020304" pitchFamily="18" charset="0"/>
              </a:rPr>
              <a:t>Сведения о вложениях в объекты недвижимого имущества, объектах незавершенного строительства (ф. 0503190);</a:t>
            </a:r>
          </a:p>
          <a:p>
            <a:pPr algn="just"/>
            <a:r>
              <a:rPr lang="ru-RU" sz="1400" dirty="0">
                <a:solidFill>
                  <a:schemeClr val="tx1"/>
                </a:solidFill>
                <a:latin typeface="Cambria" pitchFamily="18" charset="0"/>
                <a:cs typeface="Times New Roman" panose="02020603050405020304" pitchFamily="18" charset="0"/>
              </a:rPr>
              <a:t>Сведения о результатах деятельности учреждения по исполнению государственного (муниципального) задания                (ф. 0503762);</a:t>
            </a:r>
          </a:p>
          <a:p>
            <a:pPr algn="just"/>
            <a:r>
              <a:rPr lang="ru-RU" sz="1400" dirty="0">
                <a:solidFill>
                  <a:schemeClr val="tx1"/>
                </a:solidFill>
                <a:latin typeface="Cambria" pitchFamily="18" charset="0"/>
                <a:cs typeface="Times New Roman" panose="02020603050405020304" pitchFamily="18" charset="0"/>
              </a:rPr>
              <a:t>Сведения об исполнении мероприятий в рамках субсидий на иные цели (ф. 0503766);</a:t>
            </a:r>
          </a:p>
          <a:p>
            <a:pPr algn="just"/>
            <a:r>
              <a:rPr lang="ru-RU" sz="1400" dirty="0">
                <a:solidFill>
                  <a:schemeClr val="tx1"/>
                </a:solidFill>
                <a:latin typeface="Cambria" pitchFamily="18" charset="0"/>
                <a:cs typeface="Times New Roman" panose="02020603050405020304" pitchFamily="18" charset="0"/>
              </a:rPr>
              <a:t>Сведения о вложениях в объекты недвижимого имущества, об объектах незавершенного строительства бюджетного (автономного) учреждения (ф. 0503790).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619126" y="6191313"/>
            <a:ext cx="9686924" cy="553998"/>
          </a:xfrm>
          <a:prstGeom prst="rect">
            <a:avLst/>
          </a:prstGeom>
          <a:ln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just"/>
            <a:r>
              <a:rPr lang="ru-RU" sz="1500" dirty="0" smtClean="0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Указанные недостатки встречаются, например, у следующих ГРБС</a:t>
            </a:r>
            <a:r>
              <a:rPr lang="ru-RU" sz="1500" dirty="0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: </a:t>
            </a:r>
            <a:r>
              <a:rPr lang="ru-RU" sz="1500" dirty="0">
                <a:solidFill>
                  <a:srgbClr val="FF0000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Минпромторг России</a:t>
            </a:r>
            <a:r>
              <a:rPr lang="ru-RU" sz="1500" dirty="0" smtClean="0">
                <a:solidFill>
                  <a:srgbClr val="FF0000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, Минэнерго </a:t>
            </a:r>
            <a:r>
              <a:rPr lang="ru-RU" sz="1500" dirty="0">
                <a:solidFill>
                  <a:srgbClr val="FF0000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России, Минприроды России, </a:t>
            </a:r>
            <a:r>
              <a:rPr lang="ru-RU" sz="1500" dirty="0" err="1">
                <a:solidFill>
                  <a:srgbClr val="FF0000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Росрыболовство</a:t>
            </a:r>
            <a:r>
              <a:rPr lang="ru-RU" sz="1500" dirty="0">
                <a:solidFill>
                  <a:srgbClr val="FF0000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, Минсельхоз России, </a:t>
            </a:r>
            <a:r>
              <a:rPr lang="ru-RU" sz="1500" dirty="0" err="1">
                <a:solidFill>
                  <a:srgbClr val="FF0000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Роспотребнадзор</a:t>
            </a:r>
            <a:r>
              <a:rPr lang="ru-RU" sz="1500" dirty="0">
                <a:solidFill>
                  <a:srgbClr val="FF0000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, Росгидромет, Минюст </a:t>
            </a:r>
            <a:r>
              <a:rPr lang="ru-RU" sz="1500" dirty="0" smtClean="0">
                <a:solidFill>
                  <a:srgbClr val="FF0000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России</a:t>
            </a:r>
            <a:endParaRPr lang="ru-RU" sz="1500" dirty="0">
              <a:solidFill>
                <a:srgbClr val="FF0000"/>
              </a:solidFill>
              <a:latin typeface="Cambria" panose="02040503050406030204" pitchFamily="18" charset="0"/>
            </a:endParaRPr>
          </a:p>
        </p:txBody>
      </p:sp>
      <p:sp>
        <p:nvSpPr>
          <p:cNvPr id="8" name="Стрелка вниз 7"/>
          <p:cNvSpPr/>
          <p:nvPr/>
        </p:nvSpPr>
        <p:spPr>
          <a:xfrm>
            <a:off x="5212556" y="1657350"/>
            <a:ext cx="528638" cy="619125"/>
          </a:xfrm>
          <a:prstGeom prst="downArrow">
            <a:avLst/>
          </a:prstGeom>
          <a:gradFill>
            <a:gsLst>
              <a:gs pos="74000">
                <a:schemeClr val="accent5">
                  <a:lumMod val="60000"/>
                  <a:lumOff val="40000"/>
                </a:schemeClr>
              </a:gs>
              <a:gs pos="35000">
                <a:schemeClr val="accent2">
                  <a:lumMod val="60000"/>
                  <a:lumOff val="40000"/>
                </a:schemeClr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5400000" scaled="0"/>
          </a:gradFill>
          <a:ln>
            <a:gradFill>
              <a:gsLst>
                <a:gs pos="35000">
                  <a:schemeClr val="accent2">
                    <a:lumMod val="60000"/>
                    <a:lumOff val="40000"/>
                  </a:schemeClr>
                </a:gs>
                <a:gs pos="74000">
                  <a:schemeClr val="accent2">
                    <a:lumMod val="60000"/>
                    <a:lumOff val="40000"/>
                  </a:schemeClr>
                </a:gs>
                <a:gs pos="100000">
                  <a:schemeClr val="accent2">
                    <a:lumMod val="40000"/>
                    <a:lumOff val="60000"/>
                  </a:schemeClr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0529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89217" y="117477"/>
            <a:ext cx="6908691" cy="892174"/>
          </a:xfrm>
        </p:spPr>
        <p:txBody>
          <a:bodyPr/>
          <a:lstStyle/>
          <a:p>
            <a:pPr algn="just"/>
            <a:r>
              <a:rPr lang="ru-RU" sz="2200" b="1" dirty="0">
                <a:latin typeface="Cambria" panose="02040503050406030204" pitchFamily="18" charset="0"/>
                <a:cs typeface="Arial" pitchFamily="34" charset="0"/>
              </a:rPr>
              <a:t>Недостатки при формировании текстовой части Пояснительных записок (ф. 0503160, ф. </a:t>
            </a:r>
            <a:r>
              <a:rPr lang="ru-RU" sz="2200" b="1" dirty="0" smtClean="0">
                <a:latin typeface="Cambria" panose="02040503050406030204" pitchFamily="18" charset="0"/>
                <a:cs typeface="Arial" pitchFamily="34" charset="0"/>
              </a:rPr>
              <a:t>0503760)</a:t>
            </a:r>
            <a:endParaRPr lang="ru-RU" sz="2200" b="1" dirty="0">
              <a:latin typeface="Cambria" panose="02040503050406030204" pitchFamily="18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66800" y="1056768"/>
            <a:ext cx="8858250" cy="58477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1600" dirty="0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Не отражение или не полное раскрытие информации и пояснений, подлежащих включению в состав текстовой </a:t>
            </a:r>
            <a:r>
              <a:rPr lang="ru-RU" sz="1600" dirty="0" smtClean="0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части</a:t>
            </a:r>
            <a:endParaRPr lang="ru-RU" sz="1600" dirty="0">
              <a:solidFill>
                <a:schemeClr val="tx1"/>
              </a:solidFill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578730" y="2183015"/>
            <a:ext cx="3834388" cy="307777"/>
          </a:xfrm>
          <a:prstGeom prst="rect">
            <a:avLst/>
          </a:prstGeom>
          <a:solidFill>
            <a:schemeClr val="accent2">
              <a:lumMod val="40000"/>
              <a:lumOff val="60000"/>
              <a:alpha val="3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1400" u="sng" dirty="0">
                <a:solidFill>
                  <a:schemeClr val="tx1"/>
                </a:solidFill>
                <a:latin typeface="Cambria" pitchFamily="18" charset="0"/>
                <a:cs typeface="Times New Roman" panose="02020603050405020304" pitchFamily="18" charset="0"/>
              </a:rPr>
              <a:t>Наиболее распространенные </a:t>
            </a:r>
            <a:r>
              <a:rPr lang="ru-RU" sz="1400" u="sng" dirty="0" smtClean="0">
                <a:solidFill>
                  <a:schemeClr val="tx1"/>
                </a:solidFill>
                <a:latin typeface="Cambria" pitchFamily="18" charset="0"/>
                <a:cs typeface="Times New Roman" panose="02020603050405020304" pitchFamily="18" charset="0"/>
              </a:rPr>
              <a:t>недостатки</a:t>
            </a:r>
            <a:endParaRPr lang="ru-RU" sz="1400" u="sng" dirty="0">
              <a:solidFill>
                <a:schemeClr val="tx1"/>
              </a:solidFill>
              <a:latin typeface="Cambria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Стрелка вниз 6"/>
          <p:cNvSpPr/>
          <p:nvPr/>
        </p:nvSpPr>
        <p:spPr>
          <a:xfrm>
            <a:off x="5316140" y="1712835"/>
            <a:ext cx="359569" cy="439815"/>
          </a:xfrm>
          <a:prstGeom prst="downArrow">
            <a:avLst/>
          </a:prstGeom>
          <a:gradFill>
            <a:gsLst>
              <a:gs pos="74000">
                <a:schemeClr val="accent5">
                  <a:lumMod val="60000"/>
                  <a:lumOff val="40000"/>
                </a:schemeClr>
              </a:gs>
              <a:gs pos="35000">
                <a:schemeClr val="accent2">
                  <a:lumMod val="60000"/>
                  <a:lumOff val="40000"/>
                </a:schemeClr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5400000" scaled="0"/>
          </a:gradFill>
          <a:ln>
            <a:gradFill>
              <a:gsLst>
                <a:gs pos="35000">
                  <a:schemeClr val="accent2">
                    <a:lumMod val="60000"/>
                    <a:lumOff val="40000"/>
                  </a:schemeClr>
                </a:gs>
                <a:gs pos="74000">
                  <a:schemeClr val="accent2">
                    <a:lumMod val="60000"/>
                    <a:lumOff val="40000"/>
                  </a:schemeClr>
                </a:gs>
                <a:gs pos="100000">
                  <a:schemeClr val="accent2">
                    <a:lumMod val="40000"/>
                    <a:lumOff val="60000"/>
                  </a:schemeClr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низ 7"/>
          <p:cNvSpPr/>
          <p:nvPr/>
        </p:nvSpPr>
        <p:spPr>
          <a:xfrm rot="2193879">
            <a:off x="3056724" y="2706032"/>
            <a:ext cx="415227" cy="495663"/>
          </a:xfrm>
          <a:prstGeom prst="downArrow">
            <a:avLst/>
          </a:prstGeom>
          <a:gradFill>
            <a:gsLst>
              <a:gs pos="74000">
                <a:schemeClr val="accent5">
                  <a:lumMod val="60000"/>
                  <a:lumOff val="40000"/>
                </a:schemeClr>
              </a:gs>
              <a:gs pos="35000">
                <a:schemeClr val="accent2">
                  <a:lumMod val="60000"/>
                  <a:lumOff val="40000"/>
                </a:schemeClr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5400000" scaled="0"/>
          </a:gradFill>
          <a:ln>
            <a:gradFill>
              <a:gsLst>
                <a:gs pos="35000">
                  <a:schemeClr val="accent2">
                    <a:lumMod val="60000"/>
                    <a:lumOff val="40000"/>
                  </a:schemeClr>
                </a:gs>
                <a:gs pos="74000">
                  <a:schemeClr val="accent2">
                    <a:lumMod val="60000"/>
                    <a:lumOff val="40000"/>
                  </a:schemeClr>
                </a:gs>
                <a:gs pos="100000">
                  <a:schemeClr val="accent2">
                    <a:lumMod val="40000"/>
                    <a:lumOff val="60000"/>
                  </a:schemeClr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низ 9"/>
          <p:cNvSpPr/>
          <p:nvPr/>
        </p:nvSpPr>
        <p:spPr>
          <a:xfrm rot="19089972">
            <a:off x="7646700" y="2644620"/>
            <a:ext cx="420291" cy="515907"/>
          </a:xfrm>
          <a:prstGeom prst="downArrow">
            <a:avLst/>
          </a:prstGeom>
          <a:gradFill>
            <a:gsLst>
              <a:gs pos="74000">
                <a:schemeClr val="accent5">
                  <a:lumMod val="60000"/>
                  <a:lumOff val="40000"/>
                </a:schemeClr>
              </a:gs>
              <a:gs pos="35000">
                <a:schemeClr val="accent2">
                  <a:lumMod val="60000"/>
                  <a:lumOff val="40000"/>
                </a:schemeClr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5400000" scaled="0"/>
          </a:gradFill>
          <a:ln>
            <a:gradFill>
              <a:gsLst>
                <a:gs pos="35000">
                  <a:schemeClr val="accent2">
                    <a:lumMod val="60000"/>
                    <a:lumOff val="40000"/>
                  </a:schemeClr>
                </a:gs>
                <a:gs pos="74000">
                  <a:schemeClr val="accent2">
                    <a:lumMod val="60000"/>
                    <a:lumOff val="40000"/>
                  </a:schemeClr>
                </a:gs>
                <a:gs pos="100000">
                  <a:schemeClr val="accent2">
                    <a:lumMod val="40000"/>
                    <a:lumOff val="60000"/>
                  </a:schemeClr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123826" y="3195857"/>
            <a:ext cx="4352924" cy="2246769"/>
          </a:xfrm>
          <a:prstGeom prst="rect">
            <a:avLst/>
          </a:prstGeom>
          <a:solidFill>
            <a:schemeClr val="accent2">
              <a:lumMod val="40000"/>
              <a:lumOff val="60000"/>
              <a:alpha val="3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just"/>
            <a:r>
              <a:rPr lang="ru-RU" sz="1400" dirty="0">
                <a:solidFill>
                  <a:schemeClr val="tx1"/>
                </a:solidFill>
                <a:latin typeface="Cambria" pitchFamily="18" charset="0"/>
                <a:cs typeface="Times New Roman" panose="02020603050405020304" pitchFamily="18" charset="0"/>
              </a:rPr>
              <a:t>Не отражение или не полное раскрытие информации в соответствии с требованиями Инструкций и писем об особенностях составления и представления годовой бюджетной (бухгалтерской) отчетности, например: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ru-RU" sz="1400" i="1" dirty="0">
                <a:solidFill>
                  <a:schemeClr val="tx1"/>
                </a:solidFill>
                <a:latin typeface="Cambria" pitchFamily="18" charset="0"/>
                <a:cs typeface="Times New Roman" panose="02020603050405020304" pitchFamily="18" charset="0"/>
              </a:rPr>
              <a:t>информации о проведении инвентаризации;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ru-RU" sz="1400" i="1" dirty="0">
                <a:solidFill>
                  <a:schemeClr val="tx1"/>
                </a:solidFill>
                <a:latin typeface="Cambria" pitchFamily="18" charset="0"/>
                <a:cs typeface="Times New Roman" panose="02020603050405020304" pitchFamily="18" charset="0"/>
              </a:rPr>
              <a:t>сведений о формах отчетности, не имеющих показателей и не подлежащих представлению;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ru-RU" sz="1400" i="1" dirty="0">
                <a:solidFill>
                  <a:schemeClr val="tx1"/>
                </a:solidFill>
                <a:latin typeface="Cambria" pitchFamily="18" charset="0"/>
                <a:cs typeface="Times New Roman" panose="02020603050405020304" pitchFamily="18" charset="0"/>
              </a:rPr>
              <a:t>расшифровки доходов и расходов будущих периодов</a:t>
            </a:r>
            <a:endParaRPr lang="ru-RU" sz="1400" dirty="0">
              <a:solidFill>
                <a:schemeClr val="tx1"/>
              </a:solidFill>
              <a:latin typeface="Cambria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23826" y="5738834"/>
            <a:ext cx="4352924" cy="954107"/>
          </a:xfrm>
          <a:prstGeom prst="rect">
            <a:avLst/>
          </a:prstGeom>
          <a:solidFill>
            <a:schemeClr val="accent2">
              <a:lumMod val="40000"/>
              <a:lumOff val="60000"/>
              <a:alpha val="3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just"/>
            <a:r>
              <a:rPr lang="ru-RU" sz="1400" dirty="0">
                <a:solidFill>
                  <a:schemeClr val="tx1"/>
                </a:solidFill>
                <a:latin typeface="Cambria" pitchFamily="18" charset="0"/>
                <a:cs typeface="Times New Roman" panose="02020603050405020304" pitchFamily="18" charset="0"/>
              </a:rPr>
              <a:t>Встречаются указанные недостатки в Пояснительных записках, например, </a:t>
            </a:r>
            <a:r>
              <a:rPr lang="ru-RU" sz="1400" dirty="0">
                <a:solidFill>
                  <a:srgbClr val="FF0000"/>
                </a:solidFill>
                <a:latin typeface="Cambria" pitchFamily="18" charset="0"/>
                <a:cs typeface="Times New Roman" panose="02020603050405020304" pitchFamily="18" charset="0"/>
              </a:rPr>
              <a:t>Минэнерго России, Рослесхоза, Минсельхоза России, </a:t>
            </a:r>
            <a:r>
              <a:rPr lang="ru-RU" sz="1400" dirty="0" err="1">
                <a:solidFill>
                  <a:srgbClr val="FF0000"/>
                </a:solidFill>
                <a:latin typeface="Cambria" pitchFamily="18" charset="0"/>
                <a:cs typeface="Times New Roman" panose="02020603050405020304" pitchFamily="18" charset="0"/>
              </a:rPr>
              <a:t>Роспотребнадзора</a:t>
            </a:r>
            <a:endParaRPr lang="ru-RU" sz="1400" dirty="0">
              <a:solidFill>
                <a:schemeClr val="tx1"/>
              </a:solidFill>
              <a:latin typeface="Cambria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524375" y="5954277"/>
            <a:ext cx="3012279" cy="523220"/>
          </a:xfrm>
          <a:prstGeom prst="rect">
            <a:avLst/>
          </a:prstGeom>
          <a:solidFill>
            <a:schemeClr val="accent2">
              <a:lumMod val="40000"/>
              <a:lumOff val="60000"/>
              <a:alpha val="3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1400" dirty="0" smtClean="0">
                <a:solidFill>
                  <a:schemeClr val="tx1"/>
                </a:solidFill>
                <a:latin typeface="Cambria" pitchFamily="18" charset="0"/>
                <a:cs typeface="Times New Roman" panose="02020603050405020304" pitchFamily="18" charset="0"/>
              </a:rPr>
              <a:t>Например</a:t>
            </a:r>
            <a:r>
              <a:rPr lang="ru-RU" sz="1400" dirty="0">
                <a:solidFill>
                  <a:schemeClr val="tx1"/>
                </a:solidFill>
                <a:latin typeface="Cambria" pitchFamily="18" charset="0"/>
                <a:cs typeface="Times New Roman" panose="02020603050405020304" pitchFamily="18" charset="0"/>
              </a:rPr>
              <a:t>, </a:t>
            </a:r>
            <a:r>
              <a:rPr lang="ru-RU" sz="1400" dirty="0">
                <a:solidFill>
                  <a:srgbClr val="FF0000"/>
                </a:solidFill>
                <a:latin typeface="Cambria" pitchFamily="18" charset="0"/>
                <a:cs typeface="Times New Roman" panose="02020603050405020304" pitchFamily="18" charset="0"/>
              </a:rPr>
              <a:t>Минобрнауки России, Росгидромет, Минюст России</a:t>
            </a:r>
            <a:endParaRPr lang="ru-RU" sz="1400" dirty="0">
              <a:solidFill>
                <a:schemeClr val="tx1"/>
              </a:solidFill>
              <a:latin typeface="Cambria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Стрелка вниз 21"/>
          <p:cNvSpPr/>
          <p:nvPr/>
        </p:nvSpPr>
        <p:spPr>
          <a:xfrm>
            <a:off x="2120503" y="5496429"/>
            <a:ext cx="264320" cy="190677"/>
          </a:xfrm>
          <a:prstGeom prst="downArrow">
            <a:avLst/>
          </a:prstGeom>
          <a:gradFill>
            <a:gsLst>
              <a:gs pos="74000">
                <a:schemeClr val="accent5">
                  <a:lumMod val="60000"/>
                  <a:lumOff val="40000"/>
                </a:schemeClr>
              </a:gs>
              <a:gs pos="35000">
                <a:schemeClr val="accent2">
                  <a:lumMod val="60000"/>
                  <a:lumOff val="40000"/>
                </a:schemeClr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5400000" scaled="0"/>
          </a:gradFill>
          <a:ln>
            <a:gradFill>
              <a:gsLst>
                <a:gs pos="35000">
                  <a:schemeClr val="accent2">
                    <a:lumMod val="60000"/>
                    <a:lumOff val="40000"/>
                  </a:schemeClr>
                </a:gs>
                <a:gs pos="74000">
                  <a:schemeClr val="accent2">
                    <a:lumMod val="60000"/>
                    <a:lumOff val="40000"/>
                  </a:schemeClr>
                </a:gs>
                <a:gs pos="100000">
                  <a:schemeClr val="accent2">
                    <a:lumMod val="40000"/>
                    <a:lumOff val="60000"/>
                  </a:schemeClr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4518998" y="3195857"/>
            <a:ext cx="3012279" cy="2246769"/>
          </a:xfrm>
          <a:prstGeom prst="rect">
            <a:avLst/>
          </a:prstGeom>
          <a:solidFill>
            <a:schemeClr val="accent2">
              <a:lumMod val="40000"/>
              <a:lumOff val="60000"/>
              <a:alpha val="3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just"/>
            <a:r>
              <a:rPr lang="ru-RU" sz="1400" dirty="0">
                <a:solidFill>
                  <a:schemeClr val="tx1"/>
                </a:solidFill>
                <a:latin typeface="Cambria" pitchFamily="18" charset="0"/>
                <a:cs typeface="Times New Roman" panose="02020603050405020304" pitchFamily="18" charset="0"/>
              </a:rPr>
              <a:t>Отсутствие раскрытия информации, указанной в формах отчетности и требующей пояснений (дополнительных пояснений), </a:t>
            </a:r>
            <a:r>
              <a:rPr lang="ru-RU" sz="1400" dirty="0" smtClean="0">
                <a:solidFill>
                  <a:schemeClr val="tx1"/>
                </a:solidFill>
                <a:latin typeface="Cambria" pitchFamily="18" charset="0"/>
                <a:cs typeface="Times New Roman" panose="02020603050405020304" pitchFamily="18" charset="0"/>
              </a:rPr>
              <a:t>например, </a:t>
            </a:r>
            <a:r>
              <a:rPr lang="ru-RU" sz="1400" dirty="0">
                <a:solidFill>
                  <a:schemeClr val="tx1"/>
                </a:solidFill>
                <a:latin typeface="Cambria" pitchFamily="18" charset="0"/>
                <a:cs typeface="Times New Roman" panose="02020603050405020304" pitchFamily="18" charset="0"/>
              </a:rPr>
              <a:t>о причинах не полного исполнения утвержденных бюджетных ассигнований по расходам в части Сведений </a:t>
            </a:r>
            <a:r>
              <a:rPr lang="ru-RU" sz="1400" dirty="0" smtClean="0">
                <a:solidFill>
                  <a:schemeClr val="tx1"/>
                </a:solidFill>
                <a:latin typeface="Cambria" pitchFamily="18" charset="0"/>
                <a:cs typeface="Times New Roman" panose="02020603050405020304" pitchFamily="18" charset="0"/>
              </a:rPr>
              <a:t>                    ф</a:t>
            </a:r>
            <a:r>
              <a:rPr lang="ru-RU" sz="1400" dirty="0">
                <a:solidFill>
                  <a:schemeClr val="tx1"/>
                </a:solidFill>
                <a:latin typeface="Cambria" pitchFamily="18" charset="0"/>
                <a:cs typeface="Times New Roman" panose="02020603050405020304" pitchFamily="18" charset="0"/>
              </a:rPr>
              <a:t>. 0503164 или Сведений ф. 0503166</a:t>
            </a:r>
          </a:p>
        </p:txBody>
      </p:sp>
      <p:sp>
        <p:nvSpPr>
          <p:cNvPr id="25" name="Стрелка вниз 24"/>
          <p:cNvSpPr/>
          <p:nvPr/>
        </p:nvSpPr>
        <p:spPr>
          <a:xfrm>
            <a:off x="5280685" y="2687582"/>
            <a:ext cx="430479" cy="413158"/>
          </a:xfrm>
          <a:prstGeom prst="downArrow">
            <a:avLst/>
          </a:prstGeom>
          <a:gradFill>
            <a:gsLst>
              <a:gs pos="74000">
                <a:schemeClr val="accent5">
                  <a:lumMod val="60000"/>
                  <a:lumOff val="40000"/>
                </a:schemeClr>
              </a:gs>
              <a:gs pos="35000">
                <a:schemeClr val="accent2">
                  <a:lumMod val="60000"/>
                  <a:lumOff val="40000"/>
                </a:schemeClr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5400000" scaled="0"/>
          </a:gradFill>
          <a:ln>
            <a:gradFill>
              <a:gsLst>
                <a:gs pos="35000">
                  <a:schemeClr val="accent2">
                    <a:lumMod val="60000"/>
                    <a:lumOff val="40000"/>
                  </a:schemeClr>
                </a:gs>
                <a:gs pos="74000">
                  <a:schemeClr val="accent2">
                    <a:lumMod val="60000"/>
                    <a:lumOff val="40000"/>
                  </a:schemeClr>
                </a:gs>
                <a:gs pos="100000">
                  <a:schemeClr val="accent2">
                    <a:lumMod val="40000"/>
                    <a:lumOff val="60000"/>
                  </a:schemeClr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Стрелка вниз 25"/>
          <p:cNvSpPr/>
          <p:nvPr/>
        </p:nvSpPr>
        <p:spPr>
          <a:xfrm>
            <a:off x="5892977" y="5604627"/>
            <a:ext cx="264320" cy="190677"/>
          </a:xfrm>
          <a:prstGeom prst="downArrow">
            <a:avLst/>
          </a:prstGeom>
          <a:gradFill>
            <a:gsLst>
              <a:gs pos="74000">
                <a:schemeClr val="accent5">
                  <a:lumMod val="60000"/>
                  <a:lumOff val="40000"/>
                </a:schemeClr>
              </a:gs>
              <a:gs pos="35000">
                <a:schemeClr val="accent2">
                  <a:lumMod val="60000"/>
                  <a:lumOff val="40000"/>
                </a:schemeClr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5400000" scaled="0"/>
          </a:gradFill>
          <a:ln>
            <a:gradFill>
              <a:gsLst>
                <a:gs pos="35000">
                  <a:schemeClr val="accent2">
                    <a:lumMod val="60000"/>
                    <a:lumOff val="40000"/>
                  </a:schemeClr>
                </a:gs>
                <a:gs pos="74000">
                  <a:schemeClr val="accent2">
                    <a:lumMod val="60000"/>
                    <a:lumOff val="40000"/>
                  </a:schemeClr>
                </a:gs>
                <a:gs pos="100000">
                  <a:schemeClr val="accent2">
                    <a:lumMod val="40000"/>
                    <a:lumOff val="60000"/>
                  </a:schemeClr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7576523" y="3195856"/>
            <a:ext cx="2929552" cy="2246769"/>
          </a:xfrm>
          <a:prstGeom prst="rect">
            <a:avLst/>
          </a:prstGeom>
          <a:solidFill>
            <a:schemeClr val="accent2">
              <a:lumMod val="40000"/>
              <a:lumOff val="60000"/>
              <a:alpha val="3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just"/>
            <a:r>
              <a:rPr lang="ru-RU" sz="1400" dirty="0">
                <a:solidFill>
                  <a:schemeClr val="tx1"/>
                </a:solidFill>
                <a:latin typeface="Cambria" pitchFamily="18" charset="0"/>
                <a:cs typeface="Times New Roman" panose="02020603050405020304" pitchFamily="18" charset="0"/>
              </a:rPr>
              <a:t>Отсутствие раскрытия информации, указанной в формах отчетности и требующей пояснений (дополнительных пояснений), </a:t>
            </a:r>
            <a:r>
              <a:rPr lang="ru-RU" sz="1400" dirty="0" smtClean="0">
                <a:solidFill>
                  <a:schemeClr val="tx1"/>
                </a:solidFill>
                <a:latin typeface="Cambria" pitchFamily="18" charset="0"/>
                <a:cs typeface="Times New Roman" panose="02020603050405020304" pitchFamily="18" charset="0"/>
              </a:rPr>
              <a:t>например, </a:t>
            </a:r>
            <a:r>
              <a:rPr lang="ru-RU" sz="1400" dirty="0">
                <a:solidFill>
                  <a:schemeClr val="tx1"/>
                </a:solidFill>
                <a:latin typeface="Cambria" pitchFamily="18" charset="0"/>
                <a:cs typeface="Times New Roman" panose="02020603050405020304" pitchFamily="18" charset="0"/>
              </a:rPr>
              <a:t>о причинах наличия существенных остатков денежных средств на счетах учреждений в части Сведений ф. 0503779 </a:t>
            </a:r>
            <a:r>
              <a:rPr lang="ru-RU" sz="1400" dirty="0" smtClean="0">
                <a:solidFill>
                  <a:schemeClr val="tx1"/>
                </a:solidFill>
                <a:latin typeface="Cambria" pitchFamily="18" charset="0"/>
                <a:cs typeface="Times New Roman" panose="02020603050405020304" pitchFamily="18" charset="0"/>
              </a:rPr>
              <a:t>или </a:t>
            </a:r>
            <a:r>
              <a:rPr lang="ru-RU" sz="1400" dirty="0">
                <a:solidFill>
                  <a:schemeClr val="tx1"/>
                </a:solidFill>
                <a:latin typeface="Cambria" pitchFamily="18" charset="0"/>
                <a:cs typeface="Times New Roman" panose="02020603050405020304" pitchFamily="18" charset="0"/>
              </a:rPr>
              <a:t>Сведений ф. 0503166</a:t>
            </a:r>
          </a:p>
        </p:txBody>
      </p:sp>
      <p:sp>
        <p:nvSpPr>
          <p:cNvPr id="28" name="Прямоугольник 27"/>
          <p:cNvSpPr/>
          <p:nvPr/>
        </p:nvSpPr>
        <p:spPr>
          <a:xfrm>
            <a:off x="7576523" y="5846555"/>
            <a:ext cx="2929552" cy="738664"/>
          </a:xfrm>
          <a:prstGeom prst="rect">
            <a:avLst/>
          </a:prstGeom>
          <a:solidFill>
            <a:schemeClr val="accent2">
              <a:lumMod val="40000"/>
              <a:lumOff val="60000"/>
              <a:alpha val="3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1400" dirty="0" smtClean="0">
                <a:solidFill>
                  <a:schemeClr val="tx1"/>
                </a:solidFill>
                <a:latin typeface="Cambria" pitchFamily="18" charset="0"/>
                <a:cs typeface="Times New Roman" panose="02020603050405020304" pitchFamily="18" charset="0"/>
              </a:rPr>
              <a:t>Например</a:t>
            </a:r>
            <a:r>
              <a:rPr lang="ru-RU" sz="1400" dirty="0">
                <a:solidFill>
                  <a:schemeClr val="tx1"/>
                </a:solidFill>
                <a:latin typeface="Cambria" pitchFamily="18" charset="0"/>
                <a:cs typeface="Times New Roman" panose="02020603050405020304" pitchFamily="18" charset="0"/>
              </a:rPr>
              <a:t>, </a:t>
            </a:r>
            <a:r>
              <a:rPr lang="ru-RU" sz="1400" dirty="0">
                <a:solidFill>
                  <a:srgbClr val="FF0000"/>
                </a:solidFill>
                <a:latin typeface="Cambria" pitchFamily="18" charset="0"/>
                <a:cs typeface="Times New Roman" panose="02020603050405020304" pitchFamily="18" charset="0"/>
              </a:rPr>
              <a:t>Минпромторг России, Минприроды России, Минюст России, Минспорт России</a:t>
            </a:r>
            <a:endParaRPr lang="ru-RU" sz="1400" dirty="0">
              <a:solidFill>
                <a:schemeClr val="tx1"/>
              </a:solidFill>
              <a:latin typeface="Cambria" pitchFamily="18" charset="0"/>
              <a:cs typeface="Times New Roman" panose="02020603050405020304" pitchFamily="18" charset="0"/>
            </a:endParaRPr>
          </a:p>
        </p:txBody>
      </p:sp>
      <p:sp>
        <p:nvSpPr>
          <p:cNvPr id="29" name="Стрелка вниз 28"/>
          <p:cNvSpPr/>
          <p:nvPr/>
        </p:nvSpPr>
        <p:spPr>
          <a:xfrm>
            <a:off x="8909139" y="5604626"/>
            <a:ext cx="264320" cy="190677"/>
          </a:xfrm>
          <a:prstGeom prst="downArrow">
            <a:avLst/>
          </a:prstGeom>
          <a:gradFill>
            <a:gsLst>
              <a:gs pos="74000">
                <a:schemeClr val="accent5">
                  <a:lumMod val="60000"/>
                  <a:lumOff val="40000"/>
                </a:schemeClr>
              </a:gs>
              <a:gs pos="35000">
                <a:schemeClr val="accent2">
                  <a:lumMod val="60000"/>
                  <a:lumOff val="40000"/>
                </a:schemeClr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5400000" scaled="0"/>
          </a:gradFill>
          <a:ln>
            <a:gradFill>
              <a:gsLst>
                <a:gs pos="35000">
                  <a:schemeClr val="accent2">
                    <a:lumMod val="60000"/>
                    <a:lumOff val="40000"/>
                  </a:schemeClr>
                </a:gs>
                <a:gs pos="74000">
                  <a:schemeClr val="accent2">
                    <a:lumMod val="60000"/>
                    <a:lumOff val="40000"/>
                  </a:schemeClr>
                </a:gs>
                <a:gs pos="100000">
                  <a:schemeClr val="accent2">
                    <a:lumMod val="40000"/>
                    <a:lumOff val="60000"/>
                  </a:schemeClr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3510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24250" y="117477"/>
            <a:ext cx="6934200" cy="892174"/>
          </a:xfrm>
        </p:spPr>
        <p:txBody>
          <a:bodyPr/>
          <a:lstStyle/>
          <a:p>
            <a:pPr algn="just"/>
            <a:r>
              <a:rPr lang="ru-RU" sz="2200" b="1" dirty="0">
                <a:latin typeface="Cambria" panose="02040503050406030204" pitchFamily="18" charset="0"/>
                <a:cs typeface="Arial" pitchFamily="34" charset="0"/>
              </a:rPr>
              <a:t>Недостатки при формировании текстовой части Пояснительных записок (ф. 0503160, ф. 0503760)</a:t>
            </a:r>
            <a:endParaRPr lang="ru-RU" sz="2200" b="1" dirty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  <a:cs typeface="Arial" pitchFamily="34" charset="0"/>
            </a:endParaRPr>
          </a:p>
        </p:txBody>
      </p:sp>
      <p:sp>
        <p:nvSpPr>
          <p:cNvPr id="39" name="Номер слайда 38"/>
          <p:cNvSpPr>
            <a:spLocks noGrp="1"/>
          </p:cNvSpPr>
          <p:nvPr>
            <p:ph type="sldNum" sz="quarter" idx="12"/>
          </p:nvPr>
        </p:nvSpPr>
        <p:spPr>
          <a:xfrm>
            <a:off x="8111361" y="6413511"/>
            <a:ext cx="2389941" cy="365125"/>
          </a:xfrm>
        </p:spPr>
        <p:txBody>
          <a:bodyPr/>
          <a:lstStyle/>
          <a:p>
            <a:pPr>
              <a:defRPr/>
            </a:pPr>
            <a:fld id="{B71FCD68-0AFD-4048-852E-53B764BC6EED}" type="slidenum">
              <a:rPr lang="ru-RU" smtClean="0"/>
              <a:pPr>
                <a:defRPr/>
              </a:pPr>
              <a:t>9</a:t>
            </a:fld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066800" y="1152018"/>
            <a:ext cx="8858250" cy="58477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1600" dirty="0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Не отражение или не полное раскрытие информации и пояснений, подлежащих включению в состав текстовой части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476250" y="2855835"/>
            <a:ext cx="9982200" cy="2062103"/>
          </a:xfrm>
          <a:prstGeom prst="rect">
            <a:avLst/>
          </a:prstGeom>
          <a:solidFill>
            <a:schemeClr val="accent2">
              <a:lumMod val="40000"/>
              <a:lumOff val="60000"/>
              <a:alpha val="3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1600" u="sng" dirty="0">
                <a:solidFill>
                  <a:schemeClr val="tx1"/>
                </a:solidFill>
                <a:latin typeface="Cambria" pitchFamily="18" charset="0"/>
                <a:cs typeface="Times New Roman" panose="02020603050405020304" pitchFamily="18" charset="0"/>
              </a:rPr>
              <a:t>Наиболее распространенные недостатки :</a:t>
            </a:r>
          </a:p>
          <a:p>
            <a:pPr algn="ctr"/>
            <a:endParaRPr lang="ru-RU" sz="1600" u="sng" dirty="0">
              <a:solidFill>
                <a:schemeClr val="tx1"/>
              </a:solidFill>
              <a:latin typeface="Cambria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600" dirty="0">
                <a:solidFill>
                  <a:schemeClr val="tx1"/>
                </a:solidFill>
                <a:latin typeface="Cambria" pitchFamily="18" charset="0"/>
                <a:cs typeface="Times New Roman" panose="02020603050405020304" pitchFamily="18" charset="0"/>
              </a:rPr>
              <a:t>Не соответствие содержания текста Пояснительных записок (ф. 0503160, ф. 0503760) данным отраженным в формах отчетности, например в части Сведений ф. 0503169, Сведений ф. 0503769 (например, </a:t>
            </a:r>
            <a:r>
              <a:rPr lang="ru-RU" sz="1600" dirty="0">
                <a:solidFill>
                  <a:srgbClr val="FF0000"/>
                </a:solidFill>
                <a:latin typeface="Cambria" pitchFamily="18" charset="0"/>
                <a:cs typeface="Times New Roman" panose="02020603050405020304" pitchFamily="18" charset="0"/>
              </a:rPr>
              <a:t>Минкультуры России, </a:t>
            </a:r>
            <a:r>
              <a:rPr lang="ru-RU" sz="1600" dirty="0" err="1">
                <a:solidFill>
                  <a:srgbClr val="FF0000"/>
                </a:solidFill>
                <a:latin typeface="Cambria" pitchFamily="18" charset="0"/>
                <a:cs typeface="Times New Roman" panose="02020603050405020304" pitchFamily="18" charset="0"/>
              </a:rPr>
              <a:t>Росрыболовство</a:t>
            </a:r>
            <a:r>
              <a:rPr lang="ru-RU" sz="1600" dirty="0" smtClean="0">
                <a:solidFill>
                  <a:schemeClr val="tx1"/>
                </a:solidFill>
                <a:latin typeface="Cambria" pitchFamily="18" charset="0"/>
                <a:cs typeface="Times New Roman" panose="02020603050405020304" pitchFamily="18" charset="0"/>
              </a:rPr>
              <a:t>);</a:t>
            </a:r>
          </a:p>
          <a:p>
            <a:pPr algn="just"/>
            <a:endParaRPr lang="ru-RU" sz="1600" dirty="0">
              <a:solidFill>
                <a:schemeClr val="tx1"/>
              </a:solidFill>
              <a:latin typeface="Cambria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600" dirty="0" smtClean="0">
                <a:solidFill>
                  <a:schemeClr val="tx1"/>
                </a:solidFill>
                <a:latin typeface="Cambria" pitchFamily="18" charset="0"/>
                <a:cs typeface="Times New Roman" panose="02020603050405020304" pitchFamily="18" charset="0"/>
              </a:rPr>
              <a:t>Представление</a:t>
            </a:r>
            <a:r>
              <a:rPr lang="en-US" sz="1600" dirty="0" smtClean="0">
                <a:solidFill>
                  <a:schemeClr val="tx1"/>
                </a:solidFill>
                <a:latin typeface="Cambria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smtClean="0">
                <a:solidFill>
                  <a:schemeClr val="tx1"/>
                </a:solidFill>
                <a:latin typeface="Cambria" pitchFamily="18" charset="0"/>
                <a:cs typeface="Times New Roman" panose="02020603050405020304" pitchFamily="18" charset="0"/>
              </a:rPr>
              <a:t>прошлогодних </a:t>
            </a:r>
            <a:r>
              <a:rPr lang="ru-RU" sz="1600" dirty="0">
                <a:solidFill>
                  <a:schemeClr val="tx1"/>
                </a:solidFill>
                <a:latin typeface="Cambria" pitchFamily="18" charset="0"/>
                <a:cs typeface="Times New Roman" panose="02020603050405020304" pitchFamily="18" charset="0"/>
              </a:rPr>
              <a:t>Пояснительных записок или Пояснительных записок, с отсутствующими отдельными разделами (например, </a:t>
            </a:r>
            <a:r>
              <a:rPr lang="ru-RU" sz="1600" dirty="0">
                <a:solidFill>
                  <a:srgbClr val="FF0000"/>
                </a:solidFill>
                <a:latin typeface="Cambria" pitchFamily="18" charset="0"/>
                <a:cs typeface="Times New Roman" panose="02020603050405020304" pitchFamily="18" charset="0"/>
              </a:rPr>
              <a:t>Минобрнауки России, </a:t>
            </a:r>
            <a:r>
              <a:rPr lang="ru-RU" sz="1600" dirty="0" err="1">
                <a:solidFill>
                  <a:srgbClr val="FF0000"/>
                </a:solidFill>
                <a:latin typeface="Cambria" pitchFamily="18" charset="0"/>
                <a:cs typeface="Times New Roman" panose="02020603050405020304" pitchFamily="18" charset="0"/>
              </a:rPr>
              <a:t>Росморречфлот</a:t>
            </a:r>
            <a:r>
              <a:rPr lang="ru-RU" sz="1600" dirty="0">
                <a:solidFill>
                  <a:srgbClr val="FF0000"/>
                </a:solidFill>
                <a:latin typeface="Cambria" pitchFamily="18" charset="0"/>
                <a:cs typeface="Times New Roman" panose="02020603050405020304" pitchFamily="18" charset="0"/>
              </a:rPr>
              <a:t>, Минюст России</a:t>
            </a:r>
            <a:r>
              <a:rPr lang="ru-RU" sz="1600" dirty="0">
                <a:solidFill>
                  <a:schemeClr val="tx1"/>
                </a:solidFill>
                <a:latin typeface="Cambria" pitchFamily="18" charset="0"/>
                <a:cs typeface="Times New Roman" panose="02020603050405020304" pitchFamily="18" charset="0"/>
              </a:rPr>
              <a:t>).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035844" y="5315013"/>
            <a:ext cx="8858250" cy="584775"/>
          </a:xfrm>
          <a:prstGeom prst="rect">
            <a:avLst/>
          </a:prstGeom>
          <a:ln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1600" dirty="0" smtClean="0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Обращение в рабочем порядке в Федеральное казначейство с просьбой выслать Пояснительную записку </a:t>
            </a:r>
            <a:r>
              <a:rPr lang="ru-RU" sz="1600" dirty="0" smtClean="0">
                <a:solidFill>
                  <a:srgbClr val="FF0000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за прошлый год</a:t>
            </a:r>
            <a:r>
              <a:rPr lang="ru-RU" sz="1600" dirty="0" smtClean="0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, так как </a:t>
            </a:r>
            <a:r>
              <a:rPr lang="ru-RU" sz="1600" dirty="0" smtClean="0">
                <a:solidFill>
                  <a:srgbClr val="FF0000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у ГРБС она отсутствует</a:t>
            </a:r>
            <a:endParaRPr lang="ru-RU" sz="1600" dirty="0">
              <a:solidFill>
                <a:srgbClr val="FF0000"/>
              </a:solidFill>
              <a:latin typeface="Cambria" panose="02040503050406030204" pitchFamily="18" charset="0"/>
            </a:endParaRPr>
          </a:p>
        </p:txBody>
      </p:sp>
      <p:sp>
        <p:nvSpPr>
          <p:cNvPr id="8" name="Стрелка вниз 7"/>
          <p:cNvSpPr/>
          <p:nvPr/>
        </p:nvSpPr>
        <p:spPr>
          <a:xfrm>
            <a:off x="5144096" y="1971675"/>
            <a:ext cx="641745" cy="716040"/>
          </a:xfrm>
          <a:prstGeom prst="downArrow">
            <a:avLst/>
          </a:prstGeom>
          <a:gradFill>
            <a:gsLst>
              <a:gs pos="74000">
                <a:schemeClr val="accent5">
                  <a:lumMod val="60000"/>
                  <a:lumOff val="40000"/>
                </a:schemeClr>
              </a:gs>
              <a:gs pos="35000">
                <a:schemeClr val="accent2">
                  <a:lumMod val="60000"/>
                  <a:lumOff val="40000"/>
                </a:schemeClr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5400000" scaled="0"/>
          </a:gradFill>
          <a:ln>
            <a:gradFill>
              <a:gsLst>
                <a:gs pos="35000">
                  <a:schemeClr val="accent2">
                    <a:lumMod val="60000"/>
                    <a:lumOff val="40000"/>
                  </a:schemeClr>
                </a:gs>
                <a:gs pos="74000">
                  <a:schemeClr val="accent2">
                    <a:lumMod val="60000"/>
                    <a:lumOff val="40000"/>
                  </a:schemeClr>
                </a:gs>
                <a:gs pos="100000">
                  <a:schemeClr val="accent2">
                    <a:lumMod val="40000"/>
                    <a:lumOff val="60000"/>
                  </a:schemeClr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4611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33377</TotalTime>
  <Words>2253</Words>
  <Application>Microsoft Office PowerPoint</Application>
  <PresentationFormat>Произвольный</PresentationFormat>
  <Paragraphs>588</Paragraphs>
  <Slides>14</Slides>
  <Notes>10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Презентация PowerPoint</vt:lpstr>
      <vt:lpstr>Презентация PowerPoint</vt:lpstr>
      <vt:lpstr>Категории недостатков при формировании форм отчетности</vt:lpstr>
      <vt:lpstr>Некорректное формирование показателей форм отчетности</vt:lpstr>
      <vt:lpstr>Некорректное формирование показателей форм отчетности</vt:lpstr>
      <vt:lpstr>Некорректное формирование показателей форм отчетности</vt:lpstr>
      <vt:lpstr>Неполное формирование показателей форм отчетности</vt:lpstr>
      <vt:lpstr>Недостатки при формировании текстовой части Пояснительных записок (ф. 0503160, ф. 0503760)</vt:lpstr>
      <vt:lpstr>Недостатки при формировании текстовой части Пояснительных записок (ф. 0503160, ф. 0503760)</vt:lpstr>
      <vt:lpstr>Ошибки, связанные с технологией формирования и представления форм отчетности</vt:lpstr>
      <vt:lpstr>Грамматические и орфографические ошибки, связанные с заполнением текстовых полей форм отчетности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Mazur Nataliya</dc:creator>
  <cp:lastModifiedBy>Мы</cp:lastModifiedBy>
  <cp:revision>1281</cp:revision>
  <cp:lastPrinted>2018-06-27T15:55:49Z</cp:lastPrinted>
  <dcterms:created xsi:type="dcterms:W3CDTF">2015-03-03T16:27:21Z</dcterms:created>
  <dcterms:modified xsi:type="dcterms:W3CDTF">2018-06-28T19:30:31Z</dcterms:modified>
</cp:coreProperties>
</file>