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9"/>
  </p:notesMasterIdLst>
  <p:sldIdLst>
    <p:sldId id="262" r:id="rId2"/>
    <p:sldId id="305" r:id="rId3"/>
    <p:sldId id="316" r:id="rId4"/>
    <p:sldId id="307" r:id="rId5"/>
    <p:sldId id="312" r:id="rId6"/>
    <p:sldId id="309" r:id="rId7"/>
    <p:sldId id="328" r:id="rId8"/>
    <p:sldId id="327" r:id="rId9"/>
    <p:sldId id="311" r:id="rId10"/>
    <p:sldId id="321" r:id="rId11"/>
    <p:sldId id="322" r:id="rId12"/>
    <p:sldId id="317" r:id="rId13"/>
    <p:sldId id="323" r:id="rId14"/>
    <p:sldId id="310" r:id="rId15"/>
    <p:sldId id="306" r:id="rId16"/>
    <p:sldId id="313" r:id="rId17"/>
    <p:sldId id="264" r:id="rId18"/>
    <p:sldId id="314" r:id="rId19"/>
    <p:sldId id="274" r:id="rId20"/>
    <p:sldId id="315" r:id="rId21"/>
    <p:sldId id="329" r:id="rId22"/>
    <p:sldId id="284" r:id="rId23"/>
    <p:sldId id="324" r:id="rId24"/>
    <p:sldId id="325" r:id="rId25"/>
    <p:sldId id="326" r:id="rId26"/>
    <p:sldId id="330" r:id="rId27"/>
    <p:sldId id="331" r:id="rId2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463" autoAdjust="0"/>
  </p:normalViewPr>
  <p:slideViewPr>
    <p:cSldViewPr>
      <p:cViewPr varScale="1">
        <p:scale>
          <a:sx n="78" d="100"/>
          <a:sy n="78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D3626-454C-491C-8884-EF50C5B6844E}" type="datetimeFigureOut">
              <a:rPr lang="ru-RU" smtClean="0"/>
              <a:t>29.06.2018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06B76-4806-4DD3-9E24-64731F0CC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610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01BAD23A-1669-4A89-A928-C31A9ACD6563}" type="slidenum">
              <a:rPr lang="ru-RU" altLang="ru-RU">
                <a:solidFill>
                  <a:prstClr val="black"/>
                </a:solidFill>
              </a:rPr>
              <a:pPr/>
              <a:t>1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676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E4FE058-8D8C-46CF-B912-D2D82166CEDB}" type="slidenum">
              <a:rPr lang="ru-RU" altLang="ru-RU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8229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9220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CDD97876-1FED-4D40-8CF1-0DA89E3AC430}" type="slidenum">
              <a:rPr lang="ru-RU" altLang="ru-RU" sz="1200"/>
              <a:pPr algn="r" eaLnBrk="1" hangingPunct="1"/>
              <a:t>4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2025673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1268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8754D9CB-C85F-4EC0-ABEE-C71088A16D15}" type="slidenum">
              <a:rPr lang="ru-RU" altLang="ru-RU" sz="1200"/>
              <a:pPr algn="r" eaLnBrk="1" hangingPunct="1"/>
              <a:t>5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359548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1268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8754D9CB-C85F-4EC0-ABEE-C71088A16D15}" type="slidenum">
              <a:rPr lang="ru-RU" altLang="ru-RU" sz="1200"/>
              <a:pPr algn="r" eaLnBrk="1" hangingPunct="1"/>
              <a:t>6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2749046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9220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CDD97876-1FED-4D40-8CF1-0DA89E3AC430}" type="slidenum">
              <a:rPr lang="ru-RU" altLang="ru-RU" sz="1200"/>
              <a:pPr algn="r" eaLnBrk="1" hangingPunct="1"/>
              <a:t>7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4055895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1268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8754D9CB-C85F-4EC0-ABEE-C71088A16D15}" type="slidenum">
              <a:rPr lang="ru-RU" altLang="ru-RU" sz="1200"/>
              <a:pPr algn="r" eaLnBrk="1" hangingPunct="1"/>
              <a:t>8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434313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17412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018AA603-6B77-42F6-80EF-BFE1CE8690FC}" type="slidenum">
              <a:rPr lang="ru-RU" altLang="ru-RU" sz="1200"/>
              <a:pPr algn="r" eaLnBrk="1" hangingPunct="1"/>
              <a:t>14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714954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2D9C1-8AE1-4FD3-BF35-4A89C645B4F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29.06.2018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71E76-856C-418C-98AB-38F4FC9DF6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564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45C5A-D394-4D66-9AA9-474D2E34C4A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29.06.2018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2B243-795C-4E86-B59A-570318917A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940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C1C62-3C5E-4968-B74E-8FCBED70336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29.06.2018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68942-58D4-4E14-A43C-3CCF2277AA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539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88934-3C39-4FF8-8EE7-6FA8097D4D7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29.06.2018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A0911-1C00-45B3-AA24-6B171B98EF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489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27BDE-0435-4EB7-A3ED-5E1A08E8C2D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29.06.2018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2E1AD-5946-42D4-BB08-E6F508FF95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895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545B7-6D54-46B9-AC73-EAB685E6073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29.06.2018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7AE31-ABD2-4F2D-933F-3006D15014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464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4672D-AFA6-460F-9644-5412B4DA786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29.06.2018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7E098-E30E-4620-996F-444E55E298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987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B4E65-60AE-4FB8-AE63-14660242D53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29.06.2018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BF848-0A4D-4EFA-89BE-B64670DDDA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25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2C46D-2BE9-48F2-8DE0-9D2A1613048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29.06.2018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27FC7-9221-4C63-AD2E-45B94A64E8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67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5A562-BBBA-4FC3-A6FF-3292B18D5B9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29.06.2018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3342B-2E3D-4165-8C94-238086F718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629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02B4-7CAD-4780-B60E-A2532666831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29.06.2018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6D57C-2945-4734-BFB4-08D593BA9A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182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FF7A48-B4B8-4D76-8857-ADD032E1D26C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29.06.2018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11105C-7F9A-468F-9B6B-5BBAED382E72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99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roskazna.ru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776864" cy="4248472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Итоги принятия</a:t>
            </a:r>
            <a:b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бюджетной (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бухгалтерской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отчетности 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за 2017 год</a:t>
            </a:r>
            <a:endParaRPr lang="ru-RU" altLang="ru-RU" sz="3600" b="1" dirty="0" smtClean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2" name="Заголовок 1"/>
          <p:cNvSpPr txBox="1">
            <a:spLocks/>
          </p:cNvSpPr>
          <p:nvPr/>
        </p:nvSpPr>
        <p:spPr bwMode="auto">
          <a:xfrm>
            <a:off x="4572000" y="5372100"/>
            <a:ext cx="4296967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Кривенец Анна Николаевна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4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29.06.2018</a:t>
            </a:r>
          </a:p>
        </p:txBody>
      </p:sp>
    </p:spTree>
    <p:extLst>
      <p:ext uri="{BB962C8B-B14F-4D97-AF65-F5344CB8AC3E}">
        <p14:creationId xmlns:p14="http://schemas.microsoft.com/office/powerpoint/2010/main" val="14228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841723" y="6356590"/>
            <a:ext cx="2057400" cy="365125"/>
          </a:xfrm>
        </p:spPr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z="1400" b="1" smtClean="0"/>
              <a:pPr>
                <a:defRPr/>
              </a:pPr>
              <a:t>10</a:t>
            </a:fld>
            <a:endParaRPr lang="ru-RU" altLang="ru-RU" sz="1400" b="1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1233201" y="1622173"/>
            <a:ext cx="7665922" cy="464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>
              <a:buNone/>
            </a:pPr>
            <a:r>
              <a:rPr lang="ru-RU" sz="2400" i="1" dirty="0"/>
              <a:t>«Инвентаризация» подведомственной </a:t>
            </a:r>
            <a:r>
              <a:rPr lang="ru-RU" sz="2400" i="1" dirty="0" smtClean="0"/>
              <a:t>сети:</a:t>
            </a:r>
            <a:endParaRPr 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i="1" dirty="0" smtClean="0"/>
              <a:t>	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2400" i="1" dirty="0" smtClean="0"/>
              <a:t>принятие организационных решений по «фантомным» учреждениям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2400" i="1" dirty="0" smtClean="0"/>
              <a:t>минимизация процедур представления отечности «уполномоченными» организациями*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 smtClean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1800" i="1" dirty="0" smtClean="0"/>
              <a:t>* Федеральное казначейство направит письма в адрес ГРБС о предоставлении информации о необходимости сохранения процедур делегирования полномочий</a:t>
            </a:r>
            <a:endParaRPr lang="ru-RU" altLang="ru-RU" sz="20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endParaRPr lang="ru-RU" altLang="ru-RU" i="1" dirty="0"/>
          </a:p>
        </p:txBody>
      </p:sp>
      <p:pic>
        <p:nvPicPr>
          <p:cNvPr id="6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914400" cy="91440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3038475" y="297686"/>
            <a:ext cx="61055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Организация отчетных процедур</a:t>
            </a:r>
            <a:endParaRPr lang="ru-RU" altLang="ru-RU" sz="1800" b="1" dirty="0" smtClean="0">
              <a:latin typeface="Arial" charset="0"/>
              <a:cs typeface="Arial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51520" y="6093296"/>
            <a:ext cx="8424936" cy="648072"/>
            <a:chOff x="251520" y="6093296"/>
            <a:chExt cx="8424936" cy="648072"/>
          </a:xfrm>
        </p:grpSpPr>
        <p:sp>
          <p:nvSpPr>
            <p:cNvPr id="9" name="Стрелка вправо 8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2">
                      <a:lumMod val="75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2292620" y="6317226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894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48264" y="6342781"/>
            <a:ext cx="2057400" cy="365125"/>
          </a:xfrm>
        </p:spPr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z="1400" b="1" smtClean="0"/>
              <a:pPr>
                <a:defRPr/>
              </a:pPr>
              <a:t>11</a:t>
            </a:fld>
            <a:endParaRPr lang="ru-RU" altLang="ru-RU" sz="1400" b="1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1237928" y="1905491"/>
            <a:ext cx="7665922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400" i="1" dirty="0"/>
              <a:t>Наличие </a:t>
            </a:r>
            <a:r>
              <a:rPr lang="ru-RU" sz="2400" b="1" i="1" dirty="0"/>
              <a:t>действующей</a:t>
            </a:r>
            <a:r>
              <a:rPr lang="ru-RU" sz="2400" i="1" dirty="0"/>
              <a:t> электронной </a:t>
            </a:r>
            <a:r>
              <a:rPr lang="ru-RU" sz="2400" i="1" dirty="0" smtClean="0"/>
              <a:t>подписи</a:t>
            </a:r>
            <a:r>
              <a:rPr lang="ru-RU" altLang="ru-RU" sz="2400" i="1" dirty="0" smtClean="0"/>
              <a:t>*</a:t>
            </a:r>
            <a:endParaRPr lang="ru-RU" alt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i="1" dirty="0" smtClean="0"/>
              <a:t>	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i="1" dirty="0"/>
              <a:t>	</a:t>
            </a:r>
            <a:endParaRPr lang="ru-RU" altLang="ru-RU" sz="2400" i="1" dirty="0" smtClean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 smtClean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000" dirty="0" smtClean="0"/>
              <a:t>*Управления Федерального казначейства заблаговременно осуществляют направление информации об истечении срока действия электронной подписи</a:t>
            </a:r>
            <a:endParaRPr lang="ru-RU" altLang="ru-RU" sz="20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endParaRPr lang="ru-RU" alt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endParaRPr lang="ru-RU" altLang="ru-RU" i="1" dirty="0"/>
          </a:p>
        </p:txBody>
      </p:sp>
      <p:pic>
        <p:nvPicPr>
          <p:cNvPr id="6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914400" cy="91440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3038475" y="297686"/>
            <a:ext cx="61055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Организация отчетных процедур</a:t>
            </a:r>
            <a:endParaRPr lang="ru-RU" altLang="ru-RU" sz="1800" b="1" dirty="0" smtClean="0">
              <a:latin typeface="Arial" charset="0"/>
              <a:cs typeface="Arial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51520" y="6093296"/>
            <a:ext cx="8424936" cy="648072"/>
            <a:chOff x="251520" y="6093296"/>
            <a:chExt cx="8424936" cy="648072"/>
          </a:xfrm>
        </p:grpSpPr>
        <p:sp>
          <p:nvSpPr>
            <p:cNvPr id="9" name="Стрелка вправо 8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2">
                      <a:lumMod val="75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4363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872018" y="6364977"/>
            <a:ext cx="2057400" cy="365125"/>
          </a:xfrm>
        </p:spPr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z="1400" b="1" smtClean="0"/>
              <a:pPr>
                <a:defRPr/>
              </a:pPr>
              <a:t>12</a:t>
            </a:fld>
            <a:endParaRPr lang="ru-RU" altLang="ru-RU" sz="1400" b="1"/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3038475" y="159187"/>
            <a:ext cx="61055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Технологическое обеспечение отчетных процедур</a:t>
            </a:r>
            <a:endParaRPr lang="ru-RU" altLang="ru-RU" sz="1800" b="1" dirty="0" smtClean="0">
              <a:latin typeface="Arial" charset="0"/>
              <a:cs typeface="Arial" charset="0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1237928" y="1905491"/>
            <a:ext cx="7665922" cy="446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i="1" dirty="0" smtClean="0"/>
              <a:t>Обеспечение соответствия загружаемых </a:t>
            </a:r>
            <a:r>
              <a:rPr lang="ru-RU" altLang="ru-RU" sz="2400" i="1" dirty="0"/>
              <a:t>файлов утвержденным требованиям </a:t>
            </a:r>
            <a:r>
              <a:rPr lang="ru-RU" altLang="ru-RU" sz="2400" i="1" dirty="0" smtClean="0"/>
              <a:t>к формам*</a:t>
            </a:r>
            <a:endParaRPr lang="ru-RU" alt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i="1" dirty="0" smtClean="0"/>
              <a:t>Пример системной ошибки – отсутствие ряда строк в файлах Баланса (ф. 0503130, 0503730) – учреждения Минюста России, Минкультуры России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i="1" dirty="0" smtClean="0"/>
              <a:t> </a:t>
            </a:r>
            <a:r>
              <a:rPr lang="ru-RU" altLang="ru-RU" sz="2400" i="1" dirty="0"/>
              <a:t>	</a:t>
            </a:r>
            <a:endParaRPr lang="ru-RU" altLang="ru-RU" sz="2400" i="1" dirty="0" smtClean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 smtClean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000" dirty="0" smtClean="0"/>
              <a:t>* Размещаются на сайте Федерального казначейства </a:t>
            </a:r>
            <a:r>
              <a:rPr lang="en-US" sz="2000" dirty="0" smtClean="0">
                <a:hlinkClick r:id="rId2"/>
              </a:rPr>
              <a:t>www.roskazna.ru</a:t>
            </a:r>
            <a:r>
              <a:rPr lang="en-US" sz="2000" dirty="0" smtClean="0"/>
              <a:t> </a:t>
            </a:r>
            <a:r>
              <a:rPr lang="ru-RU" sz="2000" dirty="0" smtClean="0"/>
              <a:t>в разделе ГИС/Документы</a:t>
            </a:r>
            <a:endParaRPr lang="ru-RU" alt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endParaRPr lang="ru-RU" altLang="ru-RU" i="1" dirty="0"/>
          </a:p>
        </p:txBody>
      </p:sp>
      <p:pic>
        <p:nvPicPr>
          <p:cNvPr id="5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914400" cy="91440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251520" y="6093296"/>
            <a:ext cx="8424936" cy="648072"/>
            <a:chOff x="251520" y="6093296"/>
            <a:chExt cx="8424936" cy="648072"/>
          </a:xfrm>
        </p:grpSpPr>
        <p:sp>
          <p:nvSpPr>
            <p:cNvPr id="7" name="Стрелка вправо 6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2">
                      <a:lumMod val="75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обеспечение  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Предварительная работа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5938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872018" y="6364977"/>
            <a:ext cx="2057400" cy="365125"/>
          </a:xfrm>
        </p:spPr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z="1400" b="1" smtClean="0"/>
              <a:pPr>
                <a:defRPr/>
              </a:pPr>
              <a:t>13</a:t>
            </a:fld>
            <a:endParaRPr lang="ru-RU" altLang="ru-RU" sz="1400" b="1"/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3038475" y="159187"/>
            <a:ext cx="61055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Технологическое обеспечение отчетных процедур</a:t>
            </a:r>
            <a:endParaRPr lang="ru-RU" altLang="ru-RU" sz="1800" b="1" dirty="0" smtClean="0">
              <a:latin typeface="Arial" charset="0"/>
              <a:cs typeface="Arial" charset="0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1237928" y="1905491"/>
            <a:ext cx="7665922" cy="446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i="1" dirty="0" smtClean="0"/>
              <a:t>Обеспечение порядка формирования отчетных форм*</a:t>
            </a:r>
            <a:endParaRPr lang="ru-RU" alt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endParaRPr lang="ru-RU" altLang="ru-RU" sz="2400" i="1" dirty="0" smtClean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endParaRPr lang="ru-RU" altLang="ru-RU" sz="2400" i="1" dirty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400" dirty="0" smtClean="0"/>
              <a:t>способ </a:t>
            </a:r>
            <a:r>
              <a:rPr lang="ru-RU" sz="2400" dirty="0"/>
              <a:t>формирования (загрузки) </a:t>
            </a:r>
            <a:r>
              <a:rPr lang="ru-RU" sz="2400" dirty="0" smtClean="0"/>
              <a:t>форм </a:t>
            </a:r>
            <a:r>
              <a:rPr lang="ru-RU" sz="2400" dirty="0"/>
              <a:t>бюджетной и бухгалтерской отчетности </a:t>
            </a:r>
            <a:r>
              <a:rPr lang="ru-RU" sz="2400" dirty="0" smtClean="0"/>
              <a:t>их в </a:t>
            </a:r>
            <a:r>
              <a:rPr lang="ru-RU" sz="2400" dirty="0"/>
              <a:t>ПУиО ГИИС "Электронный бюджет"</a:t>
            </a:r>
            <a:r>
              <a:rPr lang="ru-RU" altLang="ru-RU" sz="2400" i="1" dirty="0"/>
              <a:t>	</a:t>
            </a:r>
            <a:endParaRPr lang="ru-RU" altLang="ru-RU" sz="2400" i="1" dirty="0" smtClean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 smtClean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000" dirty="0"/>
              <a:t>* Письмо Федерального казначейства </a:t>
            </a:r>
            <a:r>
              <a:rPr lang="ru-RU" sz="2000" dirty="0" smtClean="0"/>
              <a:t>06.03.2018 № </a:t>
            </a:r>
            <a:r>
              <a:rPr lang="ru-RU" sz="2000" dirty="0"/>
              <a:t>07-04-05/02-3693 </a:t>
            </a:r>
            <a:endParaRPr lang="ru-RU" altLang="ru-RU" sz="2400" i="1" dirty="0" smtClean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endParaRPr lang="ru-RU" altLang="ru-RU" i="1" dirty="0"/>
          </a:p>
        </p:txBody>
      </p:sp>
      <p:pic>
        <p:nvPicPr>
          <p:cNvPr id="5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914400" cy="91440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251520" y="6093296"/>
            <a:ext cx="8424936" cy="648072"/>
            <a:chOff x="251520" y="6093296"/>
            <a:chExt cx="8424936" cy="648072"/>
          </a:xfrm>
        </p:grpSpPr>
        <p:sp>
          <p:nvSpPr>
            <p:cNvPr id="7" name="Стрелка вправо 6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2">
                      <a:lumMod val="75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обеспечение  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Предварительная работа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9369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2"/>
          <p:cNvSpPr txBox="1">
            <a:spLocks noGrp="1"/>
          </p:cNvSpPr>
          <p:nvPr/>
        </p:nvSpPr>
        <p:spPr bwMode="auto">
          <a:xfrm>
            <a:off x="6907089" y="6415692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25A5E916-C37A-42CB-8383-547F0C9B06AD}" type="slidenum">
              <a:rPr lang="ru-RU" altLang="ru-RU" sz="1400" b="1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14</a:t>
            </a:fld>
            <a:endParaRPr lang="ru-RU" altLang="ru-RU" sz="1400" b="1">
              <a:solidFill>
                <a:srgbClr val="898989"/>
              </a:solidFill>
            </a:endParaRPr>
          </a:p>
        </p:txBody>
      </p:sp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179513" y="1350903"/>
            <a:ext cx="8784976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i="1" dirty="0" smtClean="0"/>
              <a:t>	</a:t>
            </a:r>
            <a:r>
              <a:rPr lang="ru-RU" sz="2400" b="1" i="1" dirty="0" smtClean="0"/>
              <a:t>перед</a:t>
            </a:r>
            <a:r>
              <a:rPr lang="ru-RU" sz="2400" i="1" dirty="0" smtClean="0"/>
              <a:t> </a:t>
            </a:r>
            <a:r>
              <a:rPr lang="ru-RU" sz="2400" i="1" dirty="0"/>
              <a:t>составлением Справки </a:t>
            </a:r>
            <a:r>
              <a:rPr lang="ru-RU" sz="2400" i="1" dirty="0" smtClean="0"/>
              <a:t>по консолидируемым расчетам ф. 0503125 </a:t>
            </a:r>
            <a:r>
              <a:rPr lang="ru-RU" sz="2400" i="1" dirty="0"/>
              <a:t>субъектами бюджетной отчетности </a:t>
            </a:r>
            <a:r>
              <a:rPr lang="ru-RU" sz="2400" b="1" i="1" dirty="0"/>
              <a:t>должна быть произведена сверка взаимосвязанных показателей по консолидируемым </a:t>
            </a:r>
            <a:r>
              <a:rPr lang="ru-RU" sz="2400" b="1" i="1" dirty="0" smtClean="0"/>
              <a:t>расчетам*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endParaRPr lang="ru-RU" altLang="ru-RU" sz="1200" b="1" i="1" dirty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400" dirty="0" smtClean="0"/>
              <a:t>	</a:t>
            </a:r>
            <a:r>
              <a:rPr lang="ru-RU" sz="2400" i="1" dirty="0" smtClean="0"/>
              <a:t>срок </a:t>
            </a:r>
            <a:r>
              <a:rPr lang="ru-RU" sz="2400" i="1" dirty="0"/>
              <a:t>представления </a:t>
            </a:r>
            <a:r>
              <a:rPr lang="ru-RU" sz="2400" i="1" dirty="0" smtClean="0"/>
              <a:t>- </a:t>
            </a:r>
            <a:r>
              <a:rPr lang="ru-RU" sz="2400" i="1" u="sng" dirty="0"/>
              <a:t>до 20 февраля </a:t>
            </a:r>
            <a:r>
              <a:rPr lang="ru-RU" sz="2400" i="1" u="sng" dirty="0" smtClean="0"/>
              <a:t>2018**</a:t>
            </a:r>
            <a:endParaRPr 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ru-RU" altLang="ru-RU" sz="1400" i="1" dirty="0" smtClean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sz="2400" dirty="0" smtClean="0"/>
              <a:t>фактически выверка завершалась вплоть до </a:t>
            </a:r>
            <a:r>
              <a:rPr lang="ru-RU" sz="2400" u="sng" dirty="0" smtClean="0"/>
              <a:t>01.04.2018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(</a:t>
            </a:r>
            <a:r>
              <a:rPr lang="ru-RU" sz="2000" i="1" dirty="0" smtClean="0"/>
              <a:t>ФТС, </a:t>
            </a:r>
            <a:r>
              <a:rPr lang="ru-RU" sz="2000" i="1" dirty="0" err="1" smtClean="0"/>
              <a:t>Минпромторг</a:t>
            </a:r>
            <a:r>
              <a:rPr lang="ru-RU" sz="2000" i="1" dirty="0" smtClean="0"/>
              <a:t>, Минобрнауки, </a:t>
            </a:r>
            <a:r>
              <a:rPr lang="ru-RU" sz="2000" i="1" dirty="0" err="1" smtClean="0"/>
              <a:t>Росимущество</a:t>
            </a:r>
            <a:r>
              <a:rPr lang="ru-RU" sz="2000" i="1" dirty="0" smtClean="0"/>
              <a:t>, Росприроднадзор, МЧС, Роснедра, Минкультуры)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ru-RU" sz="1000" i="1" dirty="0" smtClean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2400" i="1" dirty="0" smtClean="0"/>
              <a:t>незавершенные расчеты по задолженности федерального бюджета перед бюджетами субъектов (задолженность в течение 2-х лет)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ru-RU" altLang="ru-RU" sz="1800" i="1" dirty="0" smtClean="0"/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1600" i="1" dirty="0" smtClean="0"/>
              <a:t>* </a:t>
            </a:r>
            <a:r>
              <a:rPr lang="ru-RU" sz="1600" i="1" dirty="0"/>
              <a:t>п. </a:t>
            </a:r>
            <a:r>
              <a:rPr lang="ru-RU" sz="1600" i="1" dirty="0" smtClean="0"/>
              <a:t>23 Инструкции 191н                                                                                                    ** Приказ ФК № </a:t>
            </a:r>
            <a:r>
              <a:rPr lang="ru-RU" sz="1600" i="1" dirty="0"/>
              <a:t>24н </a:t>
            </a:r>
            <a:endParaRPr lang="ru-RU" altLang="ru-RU" sz="1600" i="1" dirty="0"/>
          </a:p>
        </p:txBody>
      </p:sp>
      <p:pic>
        <p:nvPicPr>
          <p:cNvPr id="6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93" y="1124744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3038475" y="159187"/>
            <a:ext cx="61055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Проведение предварительной работы </a:t>
            </a:r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до сдачи </a:t>
            </a: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отчетности</a:t>
            </a:r>
          </a:p>
        </p:txBody>
      </p:sp>
      <p:pic>
        <p:nvPicPr>
          <p:cNvPr id="11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64" y="278092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173264" y="3573016"/>
            <a:ext cx="8719216" cy="2"/>
          </a:xfrm>
          <a:prstGeom prst="line">
            <a:avLst/>
          </a:prstGeom>
          <a:ln w="95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7"/>
          <p:cNvGrpSpPr/>
          <p:nvPr/>
        </p:nvGrpSpPr>
        <p:grpSpPr>
          <a:xfrm>
            <a:off x="251520" y="6237312"/>
            <a:ext cx="8424936" cy="648072"/>
            <a:chOff x="251520" y="6093296"/>
            <a:chExt cx="8424936" cy="648072"/>
          </a:xfrm>
        </p:grpSpPr>
        <p:sp>
          <p:nvSpPr>
            <p:cNvPr id="9" name="Стрелка вправо 8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Предварительная работа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338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6"/>
            <a:ext cx="7886700" cy="4824536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ru-RU" i="1" dirty="0"/>
              <a:t>	</a:t>
            </a:r>
            <a:r>
              <a:rPr lang="ru-RU" altLang="ru-RU" sz="2400" i="1" dirty="0" smtClean="0"/>
              <a:t>своевременное </a:t>
            </a:r>
            <a:r>
              <a:rPr lang="ru-RU" altLang="ru-RU" sz="2400" i="1" dirty="0"/>
              <a:t>уточнение вида и принадлежности </a:t>
            </a:r>
            <a:r>
              <a:rPr lang="ru-RU" altLang="ru-RU" sz="2400" i="1" dirty="0" smtClean="0"/>
              <a:t>платежей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altLang="ru-RU" sz="100" i="1" dirty="0"/>
          </a:p>
          <a:p>
            <a:pPr marL="0" indent="0" algn="just">
              <a:buNone/>
            </a:pPr>
            <a:r>
              <a:rPr lang="ru-RU" sz="2000" i="1" dirty="0" smtClean="0"/>
              <a:t>в ходе сдачи отчетности (февраль – март 2018 года):</a:t>
            </a:r>
          </a:p>
          <a:p>
            <a:pPr algn="just">
              <a:buFontTx/>
              <a:buChar char="-"/>
            </a:pPr>
            <a:r>
              <a:rPr lang="ru-RU" sz="2000" i="1" dirty="0" smtClean="0"/>
              <a:t>более </a:t>
            </a:r>
            <a:r>
              <a:rPr lang="ru-RU" sz="2000" i="1" dirty="0"/>
              <a:t>20 раз </a:t>
            </a:r>
            <a:r>
              <a:rPr lang="ru-RU" sz="2000" i="1" dirty="0" smtClean="0"/>
              <a:t>ГРБС ФБ вносились </a:t>
            </a:r>
            <a:r>
              <a:rPr lang="ru-RU" sz="2000" i="1" dirty="0"/>
              <a:t>уточнения по кодам бюджетной </a:t>
            </a:r>
            <a:r>
              <a:rPr lang="ru-RU" sz="2000" i="1" dirty="0" smtClean="0"/>
              <a:t>классификации, </a:t>
            </a:r>
            <a:r>
              <a:rPr lang="ru-RU" sz="1600" i="1" dirty="0" smtClean="0"/>
              <a:t>в том числе </a:t>
            </a:r>
            <a:r>
              <a:rPr lang="ru-RU" sz="1600" i="1" dirty="0" err="1" smtClean="0"/>
              <a:t>Минкавказом</a:t>
            </a:r>
            <a:r>
              <a:rPr lang="ru-RU" sz="1600" i="1" dirty="0" smtClean="0"/>
              <a:t>, СВР, </a:t>
            </a:r>
            <a:r>
              <a:rPr lang="ru-RU" sz="1600" i="1" dirty="0" err="1" smtClean="0"/>
              <a:t>Росжелдором</a:t>
            </a:r>
            <a:r>
              <a:rPr lang="ru-RU" sz="1600" i="1" dirty="0" smtClean="0"/>
              <a:t>, </a:t>
            </a:r>
            <a:r>
              <a:rPr lang="ru-RU" sz="1600" i="1" dirty="0" err="1" smtClean="0"/>
              <a:t>Рострудом</a:t>
            </a:r>
            <a:endParaRPr lang="ru-RU" sz="1600" i="1" dirty="0" smtClean="0"/>
          </a:p>
          <a:p>
            <a:pPr algn="just">
              <a:buFontTx/>
              <a:buChar char="-"/>
            </a:pPr>
            <a:r>
              <a:rPr lang="ru-RU" sz="1800" i="1" dirty="0" smtClean="0"/>
              <a:t> 13 финансовы</a:t>
            </a:r>
            <a:r>
              <a:rPr lang="ru-RU" sz="2000" i="1" dirty="0" smtClean="0"/>
              <a:t>ми органами субъектов РФ направлены Уведомления об уточнении </a:t>
            </a:r>
            <a:r>
              <a:rPr lang="ru-RU" sz="2000" i="1" dirty="0"/>
              <a:t>кодов бюджетной </a:t>
            </a:r>
            <a:r>
              <a:rPr lang="ru-RU" sz="2000" i="1" dirty="0" smtClean="0"/>
              <a:t>классификации </a:t>
            </a:r>
            <a:r>
              <a:rPr lang="ru-RU" sz="1600" i="1" dirty="0"/>
              <a:t>(г. Севастополь, Республика Алтай, </a:t>
            </a:r>
            <a:r>
              <a:rPr lang="ru-RU" sz="1600" i="1" dirty="0" smtClean="0"/>
              <a:t>КЧР, </a:t>
            </a:r>
            <a:r>
              <a:rPr lang="ru-RU" sz="1600" i="1" dirty="0"/>
              <a:t>Амурская область, Республика Удмуртия, Ульяновская область, Республика Татарстан, Кировская область, Белгородская область, Владимирская </a:t>
            </a:r>
            <a:r>
              <a:rPr lang="ru-RU" sz="1600" i="1" dirty="0" smtClean="0"/>
              <a:t>область, </a:t>
            </a:r>
            <a:r>
              <a:rPr lang="ru-RU" sz="1600" i="1" dirty="0"/>
              <a:t>Воронежская область, Республика </a:t>
            </a:r>
            <a:r>
              <a:rPr lang="ru-RU" sz="1600" i="1" dirty="0" smtClean="0"/>
              <a:t>Коми…)</a:t>
            </a:r>
            <a:r>
              <a:rPr lang="en-US" sz="1600" i="1" dirty="0" smtClean="0"/>
              <a:t> </a:t>
            </a:r>
            <a:r>
              <a:rPr lang="ru-RU" sz="1600" i="1" dirty="0" smtClean="0"/>
              <a:t> </a:t>
            </a:r>
            <a:endParaRPr lang="ru-RU" sz="1600" i="1" dirty="0"/>
          </a:p>
          <a:p>
            <a:pPr marL="0" indent="0" algn="just">
              <a:buNone/>
            </a:pPr>
            <a:r>
              <a:rPr lang="ru-RU" sz="2000" i="1" dirty="0"/>
              <a:t>С</a:t>
            </a:r>
            <a:r>
              <a:rPr lang="ru-RU" sz="2000" i="1" dirty="0" smtClean="0"/>
              <a:t>истемные уточнения:</a:t>
            </a:r>
          </a:p>
          <a:p>
            <a:pPr marL="0" indent="0">
              <a:buFontTx/>
              <a:buChar char="-"/>
            </a:pPr>
            <a:r>
              <a:rPr lang="ru-RU" sz="2000" dirty="0" smtClean="0"/>
              <a:t> уточнения </a:t>
            </a:r>
            <a:r>
              <a:rPr lang="ru-RU" sz="2000" dirty="0"/>
              <a:t>кодов по </a:t>
            </a:r>
            <a:r>
              <a:rPr lang="ru-RU" sz="2000" b="1" dirty="0"/>
              <a:t>межбюджетным </a:t>
            </a:r>
            <a:r>
              <a:rPr lang="ru-RU" sz="2000" b="1" dirty="0" smtClean="0"/>
              <a:t>трансфертам</a:t>
            </a:r>
            <a:r>
              <a:rPr lang="ru-RU" sz="2000" dirty="0" smtClean="0"/>
              <a:t>;</a:t>
            </a:r>
            <a:br>
              <a:rPr lang="ru-RU" sz="2000" dirty="0" smtClean="0"/>
            </a:br>
            <a:r>
              <a:rPr lang="ru-RU" sz="2000" dirty="0" smtClean="0"/>
              <a:t>- уточнения кодов по уплате </a:t>
            </a:r>
            <a:r>
              <a:rPr lang="ru-RU" sz="2000" i="1" dirty="0" smtClean="0"/>
              <a:t>неустойки </a:t>
            </a:r>
            <a:r>
              <a:rPr lang="ru-RU" sz="2000" i="1" dirty="0"/>
              <a:t>(штраф, пеня) за нарушение условий государственного </a:t>
            </a:r>
            <a:r>
              <a:rPr lang="ru-RU" sz="2000" i="1" dirty="0" smtClean="0"/>
              <a:t>контракта </a:t>
            </a:r>
            <a:r>
              <a:rPr lang="ru-RU" sz="2000" b="1" i="1" dirty="0" smtClean="0"/>
              <a:t>с </a:t>
            </a:r>
            <a:r>
              <a:rPr lang="ru-RU" sz="2000" i="1" dirty="0" smtClean="0"/>
              <a:t>КБК </a:t>
            </a:r>
            <a:r>
              <a:rPr lang="ru-RU" sz="2000" b="1" i="1" dirty="0" smtClean="0">
                <a:solidFill>
                  <a:srgbClr val="FF0000"/>
                </a:solidFill>
              </a:rPr>
              <a:t>1 16 </a:t>
            </a:r>
            <a:r>
              <a:rPr lang="ru-RU" sz="2000" b="1" i="1" dirty="0">
                <a:solidFill>
                  <a:srgbClr val="FF0000"/>
                </a:solidFill>
              </a:rPr>
              <a:t>33010 01 6000 140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i="1" dirty="0" smtClean="0"/>
              <a:t> </a:t>
            </a:r>
            <a:br>
              <a:rPr lang="ru-RU" sz="2000" i="1" dirty="0" smtClean="0"/>
            </a:br>
            <a:r>
              <a:rPr lang="ru-RU" sz="2000" i="1" dirty="0" smtClean="0"/>
              <a:t>на КБК 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1 16 90010 01 6000 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</a:rPr>
              <a:t>140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6422968"/>
            <a:ext cx="2057400" cy="365125"/>
          </a:xfrm>
        </p:spPr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z="1400" b="1" smtClean="0"/>
              <a:pPr>
                <a:defRPr/>
              </a:pPr>
              <a:t>15</a:t>
            </a:fld>
            <a:endParaRPr lang="ru-RU" altLang="ru-RU" sz="1400" b="1" dirty="0"/>
          </a:p>
        </p:txBody>
      </p:sp>
      <p:pic>
        <p:nvPicPr>
          <p:cNvPr id="6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48" y="1196752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038475" y="159187"/>
            <a:ext cx="61055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Проведение предварительной работы </a:t>
            </a:r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до сдачи </a:t>
            </a: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отчетности</a:t>
            </a:r>
          </a:p>
        </p:txBody>
      </p:sp>
      <p:grpSp>
        <p:nvGrpSpPr>
          <p:cNvPr id="19" name="Группа 18"/>
          <p:cNvGrpSpPr/>
          <p:nvPr/>
        </p:nvGrpSpPr>
        <p:grpSpPr>
          <a:xfrm>
            <a:off x="251520" y="6237312"/>
            <a:ext cx="8424936" cy="648072"/>
            <a:chOff x="251520" y="6093296"/>
            <a:chExt cx="8424936" cy="648072"/>
          </a:xfrm>
        </p:grpSpPr>
        <p:sp>
          <p:nvSpPr>
            <p:cNvPr id="20" name="Стрелка вправо 19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Предварительная работа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Рисунок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376238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Рисунок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1008"/>
            <a:ext cx="376238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Прямая соединительная линия 25"/>
          <p:cNvCxnSpPr/>
          <p:nvPr/>
        </p:nvCxnSpPr>
        <p:spPr>
          <a:xfrm flipV="1">
            <a:off x="198426" y="4746399"/>
            <a:ext cx="8712967" cy="35327"/>
          </a:xfrm>
          <a:prstGeom prst="line">
            <a:avLst/>
          </a:prstGeom>
          <a:ln w="95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768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78867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ru-RU" i="1" dirty="0"/>
              <a:t>	</a:t>
            </a:r>
            <a:r>
              <a:rPr lang="ru-RU" altLang="ru-RU" sz="2400" i="1" dirty="0" smtClean="0"/>
              <a:t>несоблюдение требований по проведению  инвентаризации перед составлением годовой отчетности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altLang="ru-RU" i="1" dirty="0" smtClean="0"/>
          </a:p>
          <a:p>
            <a:pPr marL="0" indent="0" algn="just">
              <a:buNone/>
            </a:pP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	Госфильмофонд</a:t>
            </a:r>
            <a:r>
              <a:rPr lang="ru-RU" sz="2400" dirty="0"/>
              <a:t>, </a:t>
            </a:r>
            <a:r>
              <a:rPr lang="ru-RU" sz="2400" dirty="0" err="1" smtClean="0"/>
              <a:t>Ространснадзор</a:t>
            </a:r>
            <a:r>
              <a:rPr lang="ru-RU" sz="2400" dirty="0" smtClean="0"/>
              <a:t>, </a:t>
            </a:r>
            <a:r>
              <a:rPr lang="ru-RU" sz="2400" dirty="0"/>
              <a:t>Минкультуры России, МГУ, </a:t>
            </a:r>
            <a:r>
              <a:rPr lang="ru-RU" sz="2400" dirty="0" smtClean="0"/>
              <a:t>МИД России, </a:t>
            </a:r>
            <a:r>
              <a:rPr lang="ru-RU" sz="2400" dirty="0"/>
              <a:t>Россвязь, </a:t>
            </a:r>
            <a:r>
              <a:rPr lang="ru-RU" sz="2400" dirty="0" err="1"/>
              <a:t>Роструд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6378785"/>
            <a:ext cx="2057400" cy="365125"/>
          </a:xfrm>
        </p:spPr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z="1400" b="1" smtClean="0"/>
              <a:pPr>
                <a:defRPr/>
              </a:pPr>
              <a:t>16</a:t>
            </a:fld>
            <a:endParaRPr lang="ru-RU" altLang="ru-RU" sz="1400" b="1" dirty="0"/>
          </a:p>
        </p:txBody>
      </p:sp>
      <p:pic>
        <p:nvPicPr>
          <p:cNvPr id="6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0648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02" y="3789040"/>
            <a:ext cx="376238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3038475" y="159187"/>
            <a:ext cx="61055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Проведение предварительной работы </a:t>
            </a:r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до сдачи </a:t>
            </a: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отчетности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251520" y="6237312"/>
            <a:ext cx="8424936" cy="648072"/>
            <a:chOff x="251520" y="6093296"/>
            <a:chExt cx="8424936" cy="648072"/>
          </a:xfrm>
        </p:grpSpPr>
        <p:sp>
          <p:nvSpPr>
            <p:cNvPr id="10" name="Стрелка вправо 9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Предварительная работа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522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F:\303142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09120"/>
            <a:ext cx="1984821" cy="219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24028" y="6427166"/>
            <a:ext cx="2057400" cy="365125"/>
          </a:xfrm>
        </p:spPr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z="1400" b="1" smtClean="0"/>
              <a:pPr>
                <a:defRPr/>
              </a:pPr>
              <a:t>17</a:t>
            </a:fld>
            <a:endParaRPr lang="ru-RU" altLang="ru-RU" sz="14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940151" y="2996952"/>
            <a:ext cx="2664297" cy="16426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не отражение </a:t>
            </a:r>
            <a:r>
              <a:rPr lang="ru-RU" sz="1400" dirty="0" smtClean="0">
                <a:solidFill>
                  <a:schemeClr val="tx1"/>
                </a:solidFill>
              </a:rPr>
              <a:t>объектов в составе основных средств</a:t>
            </a:r>
            <a:r>
              <a:rPr lang="ru-RU" sz="1400" b="1" dirty="0" smtClean="0">
                <a:solidFill>
                  <a:schemeClr val="tx1"/>
                </a:solidFill>
              </a:rPr>
              <a:t>  при </a:t>
            </a:r>
            <a:r>
              <a:rPr lang="ru-RU" sz="1400" b="1" dirty="0">
                <a:solidFill>
                  <a:schemeClr val="tx1"/>
                </a:solidFill>
              </a:rPr>
              <a:t>наличии документов, подтверждающих </a:t>
            </a:r>
            <a:r>
              <a:rPr lang="ru-RU" sz="1400" b="1" dirty="0" smtClean="0">
                <a:solidFill>
                  <a:schemeClr val="tx1"/>
                </a:solidFill>
              </a:rPr>
              <a:t>государственную регистрацию прав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95536" y="3002692"/>
            <a:ext cx="2736305" cy="16369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Отражение объектов недвижимости </a:t>
            </a:r>
            <a:r>
              <a:rPr lang="ru-RU" sz="1400" b="1" dirty="0" smtClean="0">
                <a:solidFill>
                  <a:schemeClr val="tx1"/>
                </a:solidFill>
              </a:rPr>
              <a:t>без </a:t>
            </a:r>
            <a:r>
              <a:rPr lang="ru-RU" sz="1400" b="1" dirty="0">
                <a:solidFill>
                  <a:schemeClr val="tx1"/>
                </a:solidFill>
              </a:rPr>
              <a:t>подтверждающих </a:t>
            </a:r>
            <a:r>
              <a:rPr lang="ru-RU" sz="1400" b="1" dirty="0" smtClean="0">
                <a:solidFill>
                  <a:schemeClr val="tx1"/>
                </a:solidFill>
              </a:rPr>
              <a:t>государственную регистрацию документов в случаях, когда государственная регистрация является обязательной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87824" y="260648"/>
            <a:ext cx="60050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</a:rPr>
              <a:t>Анализ показателей отчетности и результаты ее проверки Счетной палатой Российской Федерации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59876" y="1763633"/>
            <a:ext cx="69672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/>
              <a:t>с</a:t>
            </a:r>
            <a:r>
              <a:rPr lang="ru-RU" sz="2400" i="1" dirty="0" smtClean="0"/>
              <a:t>истемные недостатки в части учета объектов </a:t>
            </a:r>
          </a:p>
          <a:p>
            <a:r>
              <a:rPr lang="ru-RU" sz="2400" i="1" dirty="0" smtClean="0"/>
              <a:t>недвижимого  имущества </a:t>
            </a:r>
            <a:endParaRPr lang="ru-RU" sz="2400" i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75856" y="2996952"/>
            <a:ext cx="2520280" cy="16426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Отражение земельных участков </a:t>
            </a:r>
            <a:r>
              <a:rPr lang="ru-RU" sz="1400" b="1" dirty="0" smtClean="0">
                <a:solidFill>
                  <a:schemeClr val="tx1"/>
                </a:solidFill>
              </a:rPr>
              <a:t>по неактуальной</a:t>
            </a:r>
            <a:endParaRPr lang="ru-RU" sz="1400" b="1" dirty="0">
              <a:solidFill>
                <a:schemeClr val="tx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кадастровой </a:t>
            </a:r>
            <a:r>
              <a:rPr lang="ru-RU" sz="1400" b="1" dirty="0">
                <a:solidFill>
                  <a:schemeClr val="tx1"/>
                </a:solidFill>
              </a:rPr>
              <a:t>стоимости</a:t>
            </a:r>
          </a:p>
        </p:txBody>
      </p:sp>
      <p:pic>
        <p:nvPicPr>
          <p:cNvPr id="13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0648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Группа 10"/>
          <p:cNvGrpSpPr/>
          <p:nvPr/>
        </p:nvGrpSpPr>
        <p:grpSpPr>
          <a:xfrm>
            <a:off x="251520" y="6237312"/>
            <a:ext cx="8424936" cy="648072"/>
            <a:chOff x="251520" y="6093296"/>
            <a:chExt cx="8424936" cy="648072"/>
          </a:xfrm>
        </p:grpSpPr>
        <p:sp>
          <p:nvSpPr>
            <p:cNvPr id="14" name="Стрелка вправо 13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b="1" dirty="0">
                  <a:solidFill>
                    <a:schemeClr val="accent2">
                      <a:lumMod val="75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831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6378785"/>
            <a:ext cx="2057400" cy="365125"/>
          </a:xfrm>
        </p:spPr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z="1400" b="1" smtClean="0"/>
              <a:pPr>
                <a:defRPr/>
              </a:pPr>
              <a:t>18</a:t>
            </a:fld>
            <a:endParaRPr lang="ru-RU" altLang="ru-RU" sz="14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61715" y="3154497"/>
            <a:ext cx="3218197" cy="16426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списание на финансовый результат расходов на создание НИР, НМА </a:t>
            </a:r>
            <a:r>
              <a:rPr lang="ru-RU" sz="1200" i="1" dirty="0" smtClean="0">
                <a:solidFill>
                  <a:schemeClr val="tx1"/>
                </a:solidFill>
              </a:rPr>
              <a:t>например, расходы на создание информационных систем </a:t>
            </a:r>
            <a:endParaRPr lang="ru-RU" sz="1200" i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71922" y="1556792"/>
            <a:ext cx="692847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/>
              <a:t>с</a:t>
            </a:r>
            <a:r>
              <a:rPr lang="ru-RU" sz="2400" dirty="0" smtClean="0"/>
              <a:t>истемные недостатки в части </a:t>
            </a:r>
            <a:r>
              <a:rPr lang="ru-RU" altLang="ru-RU" sz="2400" dirty="0" smtClean="0"/>
              <a:t>учета </a:t>
            </a:r>
            <a:r>
              <a:rPr lang="ru-RU" altLang="ru-RU" sz="2400" dirty="0"/>
              <a:t>объектов НИОКР,  </a:t>
            </a:r>
            <a:r>
              <a:rPr lang="ru-RU" altLang="ru-RU" sz="2400" dirty="0" smtClean="0"/>
              <a:t>нематериальных активов, РИД, информационных систем и т.п.</a:t>
            </a:r>
            <a:endParaRPr lang="ru-RU" altLang="ru-RU" sz="2400" dirty="0"/>
          </a:p>
          <a:p>
            <a:endParaRPr lang="ru-RU" sz="20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8025" y="3154496"/>
            <a:ext cx="3340050" cy="16426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не отражение в учете РИД, при наличии зарегистрированных прав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(например, патентов)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116632"/>
            <a:ext cx="5040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</a:rPr>
              <a:t>Анализ показателей отчетности и результаты ее проверки Счетной палатой Российской Федерации</a:t>
            </a:r>
          </a:p>
        </p:txBody>
      </p:sp>
      <p:pic>
        <p:nvPicPr>
          <p:cNvPr id="11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0648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251520" y="6237312"/>
            <a:ext cx="8424936" cy="648072"/>
            <a:chOff x="251520" y="6093296"/>
            <a:chExt cx="8424936" cy="648072"/>
          </a:xfrm>
        </p:grpSpPr>
        <p:sp>
          <p:nvSpPr>
            <p:cNvPr id="12" name="Стрелка вправо 11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b="1" dirty="0">
                  <a:solidFill>
                    <a:schemeClr val="accent2">
                      <a:lumMod val="75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3" descr="BD00028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229200"/>
            <a:ext cx="66794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2771800" y="4653032"/>
            <a:ext cx="3218197" cy="16426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учетная политика не содержит порядка учета РИД, полученных в рамках выполнения государственного (муниципального) задания, в рамках текущей деятельности учреждения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46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F:\775b035e-37ab-4890-9879-1723ac4895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97460"/>
            <a:ext cx="2041350" cy="237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Стрелка вправо 25"/>
          <p:cNvSpPr/>
          <p:nvPr/>
        </p:nvSpPr>
        <p:spPr>
          <a:xfrm rot="16200000">
            <a:off x="2642422" y="4375333"/>
            <a:ext cx="1719195" cy="996651"/>
          </a:xfrm>
          <a:prstGeom prst="rightArrow">
            <a:avLst>
              <a:gd name="adj1" fmla="val 57538"/>
              <a:gd name="adj2" fmla="val 327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59874" y="6378785"/>
            <a:ext cx="2057400" cy="365125"/>
          </a:xfrm>
        </p:spPr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z="1600" smtClean="0"/>
              <a:pPr>
                <a:defRPr/>
              </a:pPr>
              <a:t>19</a:t>
            </a:fld>
            <a:endParaRPr lang="ru-RU" altLang="ru-RU" sz="1600"/>
          </a:p>
        </p:txBody>
      </p:sp>
      <p:sp>
        <p:nvSpPr>
          <p:cNvPr id="16" name="Стрелка вправо 15"/>
          <p:cNvSpPr/>
          <p:nvPr/>
        </p:nvSpPr>
        <p:spPr>
          <a:xfrm rot="16200000">
            <a:off x="5901275" y="4375333"/>
            <a:ext cx="1719195" cy="996651"/>
          </a:xfrm>
          <a:prstGeom prst="rightArrow">
            <a:avLst>
              <a:gd name="adj1" fmla="val 57538"/>
              <a:gd name="adj2" fmla="val 327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557188" y="2309947"/>
            <a:ext cx="2134755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не корректное отражение по счетам учета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90997" y="2312354"/>
            <a:ext cx="2134755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не </a:t>
            </a:r>
            <a:r>
              <a:rPr lang="ru-RU" sz="1400" dirty="0">
                <a:solidFill>
                  <a:schemeClr val="tx1"/>
                </a:solidFill>
              </a:rPr>
              <a:t>полное </a:t>
            </a:r>
            <a:r>
              <a:rPr lang="ru-RU" sz="1400" dirty="0" smtClean="0">
                <a:solidFill>
                  <a:schemeClr val="tx1"/>
                </a:solidFill>
              </a:rPr>
              <a:t>отражение информации о дебиторской задолженности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711750" y="4665109"/>
            <a:ext cx="2134755" cy="128416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altLang="ru-RU" sz="1200" dirty="0">
                <a:solidFill>
                  <a:schemeClr val="tx1"/>
                </a:solidFill>
              </a:rPr>
              <a:t>При проведении претензионной работы по взысканию средств в </a:t>
            </a:r>
            <a:r>
              <a:rPr lang="ru-RU" altLang="ru-RU" sz="1200" dirty="0" smtClean="0">
                <a:solidFill>
                  <a:schemeClr val="tx1"/>
                </a:solidFill>
              </a:rPr>
              <a:t>бюджет </a:t>
            </a:r>
            <a:r>
              <a:rPr lang="ru-RU" altLang="ru-RU" sz="1200" dirty="0">
                <a:solidFill>
                  <a:schemeClr val="tx1"/>
                </a:solidFill>
              </a:rPr>
              <a:t>показатели  переносятся со </a:t>
            </a:r>
            <a:r>
              <a:rPr lang="ru-RU" altLang="ru-RU" sz="1200" u="sng" dirty="0">
                <a:solidFill>
                  <a:schemeClr val="tx1"/>
                </a:solidFill>
              </a:rPr>
              <a:t>счета </a:t>
            </a:r>
            <a:r>
              <a:rPr lang="ru-RU" altLang="ru-RU" sz="1200" b="1" u="sng" dirty="0">
                <a:solidFill>
                  <a:schemeClr val="tx1"/>
                </a:solidFill>
              </a:rPr>
              <a:t>206</a:t>
            </a:r>
            <a:r>
              <a:rPr lang="ru-RU" altLang="ru-RU" sz="1200" u="sng" dirty="0">
                <a:solidFill>
                  <a:schemeClr val="tx1"/>
                </a:solidFill>
              </a:rPr>
              <a:t>   </a:t>
            </a:r>
            <a:r>
              <a:rPr lang="ru-RU" altLang="ru-RU" sz="1200" dirty="0">
                <a:solidFill>
                  <a:schemeClr val="tx1"/>
                </a:solidFill>
              </a:rPr>
              <a:t>на </a:t>
            </a:r>
            <a:r>
              <a:rPr lang="ru-RU" altLang="ru-RU" sz="1200" u="sng" dirty="0">
                <a:solidFill>
                  <a:schemeClr val="tx1"/>
                </a:solidFill>
              </a:rPr>
              <a:t>счет </a:t>
            </a:r>
            <a:r>
              <a:rPr lang="ru-RU" altLang="ru-RU" sz="1200" b="1" u="sng" dirty="0">
                <a:solidFill>
                  <a:schemeClr val="tx1"/>
                </a:solidFill>
              </a:rPr>
              <a:t>0 209 30 000</a:t>
            </a:r>
            <a:r>
              <a:rPr lang="ru-RU" altLang="ru-RU" sz="1200" dirty="0">
                <a:solidFill>
                  <a:schemeClr val="tx1"/>
                </a:solidFill>
              </a:rPr>
              <a:t>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464695" y="4638482"/>
            <a:ext cx="2134755" cy="131079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Дебиторская задолженность по штрафам 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по государственным (муниципальным) контрактам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 </a:t>
            </a:r>
            <a:r>
              <a:rPr lang="ru-RU" sz="1200" i="1" u="sng" dirty="0">
                <a:solidFill>
                  <a:schemeClr val="tx1"/>
                </a:solidFill>
              </a:rPr>
              <a:t>КБК </a:t>
            </a:r>
            <a:r>
              <a:rPr lang="ru-RU" sz="1200" b="1" i="1" u="sng" dirty="0">
                <a:solidFill>
                  <a:schemeClr val="tx1"/>
                </a:solidFill>
              </a:rPr>
              <a:t>1 16 90010 01 6000 </a:t>
            </a:r>
            <a:r>
              <a:rPr lang="ru-RU" sz="1200" b="1" i="1" u="sng" dirty="0" smtClean="0">
                <a:solidFill>
                  <a:schemeClr val="tx1"/>
                </a:solidFill>
              </a:rPr>
              <a:t>140 счет 209 40</a:t>
            </a:r>
            <a:r>
              <a:rPr lang="ru-RU" sz="1200" b="1" i="1" dirty="0" smtClean="0">
                <a:solidFill>
                  <a:schemeClr val="tx1"/>
                </a:solidFill>
              </a:rPr>
              <a:t> 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318671" y="1342382"/>
            <a:ext cx="66699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с</a:t>
            </a:r>
            <a:r>
              <a:rPr lang="ru-RU" sz="2400" dirty="0" smtClean="0"/>
              <a:t>истемные недостатки в части учета дебиторской</a:t>
            </a:r>
          </a:p>
          <a:p>
            <a:r>
              <a:rPr lang="ru-RU" sz="2400" dirty="0" smtClean="0"/>
              <a:t>задолженности</a:t>
            </a:r>
            <a:endParaRPr lang="ru-RU" sz="24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707904" y="2315940"/>
            <a:ext cx="2134755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не </a:t>
            </a:r>
            <a:r>
              <a:rPr lang="ru-RU" sz="1400" dirty="0" smtClean="0">
                <a:solidFill>
                  <a:schemeClr val="tx1"/>
                </a:solidFill>
              </a:rPr>
              <a:t>отражение информации о просроченной задолженности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141914" y="188640"/>
            <a:ext cx="5040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</a:rPr>
              <a:t>Анализ показателей отчетности и результаты ее проверки Счетной палатой Российской Федерации</a:t>
            </a:r>
          </a:p>
        </p:txBody>
      </p:sp>
      <p:pic>
        <p:nvPicPr>
          <p:cNvPr id="31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00681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251520" y="6237312"/>
            <a:ext cx="8424936" cy="648072"/>
            <a:chOff x="251520" y="6093296"/>
            <a:chExt cx="8424936" cy="648072"/>
          </a:xfrm>
        </p:grpSpPr>
        <p:sp>
          <p:nvSpPr>
            <p:cNvPr id="15" name="Стрелка вправо 14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b="1" dirty="0">
                  <a:solidFill>
                    <a:schemeClr val="accent2">
                      <a:lumMod val="75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6963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6492876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36FE8E80-070F-4FC6-8327-11EE9DFA04B5}" type="slidenum">
              <a:rPr lang="ru-RU" altLang="ru-RU" sz="1400" b="1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400" b="1" dirty="0">
              <a:solidFill>
                <a:srgbClr val="898989"/>
              </a:solidFill>
            </a:endParaRPr>
          </a:p>
        </p:txBody>
      </p:sp>
      <p:sp>
        <p:nvSpPr>
          <p:cNvPr id="61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38475" y="213271"/>
            <a:ext cx="6105525" cy="479425"/>
          </a:xfrm>
        </p:spPr>
        <p:txBody>
          <a:bodyPr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Основные вопросы</a:t>
            </a:r>
            <a:endParaRPr lang="ru-RU" altLang="ru-RU" sz="2400" b="1" dirty="0" smtClean="0">
              <a:latin typeface="Arial" charset="0"/>
              <a:cs typeface="Arial" charset="0"/>
            </a:endParaRPr>
          </a:p>
        </p:txBody>
      </p:sp>
      <p:sp>
        <p:nvSpPr>
          <p:cNvPr id="6148" name="TextBox 6"/>
          <p:cNvSpPr txBox="1">
            <a:spLocks noChangeArrowheads="1"/>
          </p:cNvSpPr>
          <p:nvPr/>
        </p:nvSpPr>
        <p:spPr bwMode="auto">
          <a:xfrm>
            <a:off x="1475656" y="1484784"/>
            <a:ext cx="7128792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2400" i="1" dirty="0"/>
              <a:t>Организация отчетных </a:t>
            </a:r>
            <a:r>
              <a:rPr lang="ru-RU" altLang="ru-RU" sz="2400" i="1" dirty="0" smtClean="0"/>
              <a:t>процедур;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/>
          </a:p>
          <a:p>
            <a:pPr lvl="0"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ru-RU" sz="2400" i="1" dirty="0"/>
              <a:t>Технологическое </a:t>
            </a:r>
            <a:r>
              <a:rPr lang="ru-RU" sz="2400" i="1" dirty="0" smtClean="0"/>
              <a:t>обеспечение отчетных процедур</a:t>
            </a:r>
            <a:r>
              <a:rPr lang="ru-RU" altLang="ru-RU" sz="2400" i="1" dirty="0" smtClean="0"/>
              <a:t>;</a:t>
            </a:r>
          </a:p>
          <a:p>
            <a:pPr lvl="0"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/>
          </a:p>
          <a:p>
            <a:pPr lvl="0"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2400" i="1" dirty="0" smtClean="0"/>
              <a:t>Проведение предварительной работы перед сдачей отчетности;</a:t>
            </a:r>
            <a:endParaRPr lang="ru-RU" alt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2400" i="1" dirty="0" smtClean="0"/>
              <a:t>Анализ показателей отчетности и результаты ее проверки Счетной палатой Российской Федерации</a:t>
            </a:r>
            <a:endParaRPr lang="ru-RU" alt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altLang="ru-RU" i="1" dirty="0"/>
              <a:t> </a:t>
            </a:r>
          </a:p>
        </p:txBody>
      </p:sp>
      <p:pic>
        <p:nvPicPr>
          <p:cNvPr id="6149" name="Picture 3" descr="BD00028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567" y="5648325"/>
            <a:ext cx="66794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77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shutterstock_1231421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49080"/>
            <a:ext cx="2310739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79988" y="6378785"/>
            <a:ext cx="2057400" cy="365125"/>
          </a:xfrm>
        </p:spPr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z="1600" smtClean="0"/>
              <a:pPr>
                <a:defRPr/>
              </a:pPr>
              <a:t>20</a:t>
            </a:fld>
            <a:endParaRPr lang="ru-RU" altLang="ru-RU" sz="16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90997" y="2826831"/>
            <a:ext cx="2134755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400" dirty="0">
                <a:solidFill>
                  <a:schemeClr val="tx1"/>
                </a:solidFill>
              </a:rPr>
              <a:t>Не отражение </a:t>
            </a:r>
            <a:r>
              <a:rPr lang="ru-RU" sz="1400" dirty="0" smtClean="0">
                <a:solidFill>
                  <a:schemeClr val="tx1"/>
                </a:solidFill>
              </a:rPr>
              <a:t>объектов имущества  на </a:t>
            </a:r>
            <a:r>
              <a:rPr lang="ru-RU" sz="1400" dirty="0" err="1" smtClean="0">
                <a:solidFill>
                  <a:schemeClr val="tx1"/>
                </a:solidFill>
              </a:rPr>
              <a:t>забалансовых</a:t>
            </a:r>
            <a:r>
              <a:rPr lang="ru-RU" sz="1400" dirty="0" smtClean="0">
                <a:solidFill>
                  <a:schemeClr val="tx1"/>
                </a:solidFill>
              </a:rPr>
              <a:t> счетах 01, 20, 25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05444" y="1668206"/>
            <a:ext cx="73319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с</a:t>
            </a:r>
            <a:r>
              <a:rPr lang="ru-RU" sz="2400" dirty="0" smtClean="0"/>
              <a:t>истемные недостатки в части отражения показателей </a:t>
            </a:r>
          </a:p>
          <a:p>
            <a:r>
              <a:rPr lang="ru-RU" sz="2400" dirty="0" smtClean="0"/>
              <a:t>на забалансовых </a:t>
            </a:r>
            <a:r>
              <a:rPr lang="ru-RU" sz="2400" dirty="0"/>
              <a:t>счетах</a:t>
            </a:r>
          </a:p>
          <a:p>
            <a:endParaRPr lang="ru-RU" sz="24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012160" y="2826831"/>
            <a:ext cx="2134755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400" dirty="0">
                <a:solidFill>
                  <a:schemeClr val="tx1"/>
                </a:solidFill>
              </a:rPr>
              <a:t>Не отражение лицензий и иных неисключительных прав </a:t>
            </a:r>
            <a:r>
              <a:rPr lang="ru-RU" sz="1400" dirty="0" smtClean="0">
                <a:solidFill>
                  <a:schemeClr val="tx1"/>
                </a:solidFill>
              </a:rPr>
              <a:t>на 01 </a:t>
            </a:r>
            <a:r>
              <a:rPr lang="ru-RU" sz="1400" dirty="0" err="1" smtClean="0">
                <a:solidFill>
                  <a:schemeClr val="tx1"/>
                </a:solidFill>
              </a:rPr>
              <a:t>забалансовом</a:t>
            </a:r>
            <a:r>
              <a:rPr lang="ru-RU" sz="1400" dirty="0" smtClean="0">
                <a:solidFill>
                  <a:schemeClr val="tx1"/>
                </a:solidFill>
              </a:rPr>
              <a:t> счете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275856" y="260648"/>
            <a:ext cx="5040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</a:rPr>
              <a:t>Анализ показателей отчетности и результаты ее проверки Счетной палатой Российской Федерации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58739" y="2852936"/>
            <a:ext cx="2134755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/>
            <a:r>
              <a:rPr lang="ru-RU" sz="1400" dirty="0">
                <a:solidFill>
                  <a:schemeClr val="tx1"/>
                </a:solidFill>
              </a:rPr>
              <a:t>Не отражение </a:t>
            </a:r>
            <a:r>
              <a:rPr lang="ru-RU" sz="1400" dirty="0" smtClean="0">
                <a:solidFill>
                  <a:schemeClr val="tx1"/>
                </a:solidFill>
              </a:rPr>
              <a:t>банковский гарантий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4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0648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251520" y="6237312"/>
            <a:ext cx="8424936" cy="648072"/>
            <a:chOff x="251520" y="6093296"/>
            <a:chExt cx="8424936" cy="648072"/>
          </a:xfrm>
        </p:grpSpPr>
        <p:sp>
          <p:nvSpPr>
            <p:cNvPr id="11" name="Стрелка вправо 10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b="1" dirty="0">
                  <a:solidFill>
                    <a:schemeClr val="accent2">
                      <a:lumMod val="75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896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трелка вправо 21"/>
          <p:cNvSpPr/>
          <p:nvPr/>
        </p:nvSpPr>
        <p:spPr>
          <a:xfrm rot="10800000">
            <a:off x="2780946" y="5481079"/>
            <a:ext cx="2916755" cy="239981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2690695" y="4774653"/>
            <a:ext cx="2749973" cy="21602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49366" y="2270592"/>
            <a:ext cx="72008" cy="46805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376845" y="6189682"/>
            <a:ext cx="2057400" cy="365125"/>
          </a:xfrm>
        </p:spPr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mtClean="0"/>
              <a:pPr>
                <a:defRPr/>
              </a:pPr>
              <a:t>21</a:t>
            </a:fld>
            <a:endParaRPr lang="ru-RU" alt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57278" y="2027567"/>
            <a:ext cx="1584176" cy="594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Федеральный орган исполнительной власти </a:t>
            </a:r>
            <a:endParaRPr lang="ru-RU" sz="1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21773" y="2738644"/>
            <a:ext cx="2467428" cy="6903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Например, Министерство природопользования Пермского края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08689" y="2677018"/>
            <a:ext cx="1953362" cy="58804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Например, Росприроднадзор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2641455" y="2270593"/>
            <a:ext cx="2596812" cy="21602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0800000">
            <a:off x="3192368" y="2918660"/>
            <a:ext cx="2329406" cy="239981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08393" y="1982563"/>
            <a:ext cx="1656184" cy="684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Передача полномочий АДБ ФБ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08393" y="2733901"/>
            <a:ext cx="1656184" cy="684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Отчетность АДБ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 191н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61802" y="1980881"/>
            <a:ext cx="2841138" cy="6714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Субъект РФ 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(Муниципальное образование)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827584" y="4489187"/>
            <a:ext cx="1953362" cy="132188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Субъект РФ (Муниципальное образование)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440669" y="4126426"/>
            <a:ext cx="1786530" cy="246197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1. ФНС России</a:t>
            </a: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2. Росприроднадзор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3. Росздравнадзор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4. </a:t>
            </a:r>
            <a:r>
              <a:rPr lang="ru-RU" sz="1200" dirty="0" err="1" smtClean="0">
                <a:solidFill>
                  <a:srgbClr val="FF0000"/>
                </a:solidFill>
              </a:rPr>
              <a:t>Росрыболовство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5. </a:t>
            </a:r>
            <a:r>
              <a:rPr lang="ru-RU" sz="1200" dirty="0" err="1" smtClean="0">
                <a:solidFill>
                  <a:srgbClr val="FF0000"/>
                </a:solidFill>
              </a:rPr>
              <a:t>Россельхознадзор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6. Минфин России</a:t>
            </a: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7. </a:t>
            </a:r>
            <a:r>
              <a:rPr lang="ru-RU" sz="1200" dirty="0" err="1" smtClean="0">
                <a:solidFill>
                  <a:srgbClr val="FF0000"/>
                </a:solidFill>
              </a:rPr>
              <a:t>Роскомнадзор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8. </a:t>
            </a:r>
            <a:r>
              <a:rPr lang="ru-RU" sz="1200" dirty="0" err="1" smtClean="0">
                <a:solidFill>
                  <a:srgbClr val="FF0000"/>
                </a:solidFill>
              </a:rPr>
              <a:t>Ространснадзор</a:t>
            </a:r>
            <a:endParaRPr lang="ru-RU" sz="1200" dirty="0" smtClean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9. </a:t>
            </a:r>
            <a:r>
              <a:rPr lang="ru-RU" sz="1200" dirty="0" err="1" smtClean="0">
                <a:solidFill>
                  <a:srgbClr val="FF0000"/>
                </a:solidFill>
              </a:rPr>
              <a:t>Роспотребнадзор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10. </a:t>
            </a:r>
            <a:r>
              <a:rPr lang="ru-RU" sz="1200" dirty="0" err="1" smtClean="0">
                <a:solidFill>
                  <a:srgbClr val="FF0000"/>
                </a:solidFill>
              </a:rPr>
              <a:t>Роструд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11. </a:t>
            </a:r>
            <a:r>
              <a:rPr lang="ru-RU" sz="1200" dirty="0" err="1" smtClean="0">
                <a:solidFill>
                  <a:srgbClr val="FF0000"/>
                </a:solidFill>
              </a:rPr>
              <a:t>Росимущество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323261" y="4489187"/>
            <a:ext cx="1656184" cy="7869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Передача </a:t>
            </a:r>
            <a:r>
              <a:rPr lang="ru-RU" sz="1200" dirty="0">
                <a:solidFill>
                  <a:schemeClr val="tx1"/>
                </a:solidFill>
              </a:rPr>
              <a:t>полномочий АДБ Субъекта РФ (МО)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327288" y="5379027"/>
            <a:ext cx="1656184" cy="684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Отчетность АДБ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по 191н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394722" y="116632"/>
            <a:ext cx="56417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404040"/>
                </a:solidFill>
                <a:latin typeface="Cambria" pitchFamily="18" charset="0"/>
              </a:rPr>
              <a:t>Предоставление отчетности по доходам администраторами, не </a:t>
            </a:r>
            <a:r>
              <a:rPr lang="ru-RU" sz="2000" b="1" dirty="0" smtClean="0">
                <a:solidFill>
                  <a:srgbClr val="404040"/>
                </a:solidFill>
                <a:latin typeface="Cambria" pitchFamily="18" charset="0"/>
              </a:rPr>
              <a:t>являющимися</a:t>
            </a:r>
          </a:p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404040"/>
                </a:solidFill>
                <a:latin typeface="Cambria" pitchFamily="18" charset="0"/>
              </a:rPr>
              <a:t> </a:t>
            </a:r>
            <a:r>
              <a:rPr lang="ru-RU" sz="2000" b="1" dirty="0">
                <a:solidFill>
                  <a:srgbClr val="404040"/>
                </a:solidFill>
                <a:latin typeface="Cambria" pitchFamily="18" charset="0"/>
              </a:rPr>
              <a:t>ПБС бюджета, доходы </a:t>
            </a:r>
            <a:r>
              <a:rPr lang="ru-RU" sz="2000" b="1" dirty="0" smtClean="0">
                <a:solidFill>
                  <a:srgbClr val="404040"/>
                </a:solidFill>
                <a:latin typeface="Cambria" pitchFamily="18" charset="0"/>
              </a:rPr>
              <a:t>которого</a:t>
            </a:r>
          </a:p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404040"/>
                </a:solidFill>
                <a:latin typeface="Cambria" pitchFamily="18" charset="0"/>
              </a:rPr>
              <a:t> </a:t>
            </a:r>
            <a:r>
              <a:rPr lang="ru-RU" sz="2000" b="1" dirty="0">
                <a:solidFill>
                  <a:srgbClr val="404040"/>
                </a:solidFill>
                <a:latin typeface="Cambria" pitchFamily="18" charset="0"/>
              </a:rPr>
              <a:t>он администрирует 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056090" y="4135375"/>
            <a:ext cx="1714522" cy="246197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anchor="ctr"/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12</a:t>
            </a:r>
            <a:r>
              <a:rPr lang="ru-RU" sz="1200" dirty="0">
                <a:solidFill>
                  <a:srgbClr val="FF0000"/>
                </a:solidFill>
              </a:rPr>
              <a:t>. ФАС России</a:t>
            </a: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13. МЧС России</a:t>
            </a: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14. </a:t>
            </a:r>
            <a:r>
              <a:rPr lang="ru-RU" sz="1200" dirty="0" err="1">
                <a:solidFill>
                  <a:srgbClr val="FF0000"/>
                </a:solidFill>
              </a:rPr>
              <a:t>Нацгвардия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15. МВД России</a:t>
            </a: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16. Минобороны России</a:t>
            </a: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17. Минюст России</a:t>
            </a: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18. </a:t>
            </a:r>
            <a:r>
              <a:rPr lang="ru-RU" sz="1200" dirty="0" err="1">
                <a:solidFill>
                  <a:srgbClr val="FF0000"/>
                </a:solidFill>
              </a:rPr>
              <a:t>Росреестр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19. ФССП России</a:t>
            </a: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…</a:t>
            </a:r>
            <a:endParaRPr lang="ru-RU" sz="1200" dirty="0">
              <a:solidFill>
                <a:srgbClr val="FF0000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179512" y="3990111"/>
            <a:ext cx="8528189" cy="0"/>
          </a:xfrm>
          <a:prstGeom prst="line">
            <a:avLst/>
          </a:prstGeom>
          <a:ln w="19050">
            <a:solidFill>
              <a:schemeClr val="accent2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" descr="F:\biblioteka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744" y="2855073"/>
            <a:ext cx="1197850" cy="112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267744" y="5838363"/>
            <a:ext cx="13566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Отказ в предоставлении отчетности недопустим!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74606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F:\303142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09120"/>
            <a:ext cx="1984821" cy="219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82" name="Номер слайда 9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378785"/>
            <a:ext cx="2057400" cy="365125"/>
          </a:xfrm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fld id="{87B490C7-7EC3-4A44-8BA2-9EDDFFE88B47}" type="slidenum">
              <a:rPr lang="ru-RU" altLang="ru-RU" sz="1600"/>
              <a:pPr/>
              <a:t>22</a:t>
            </a:fld>
            <a:endParaRPr lang="ru-RU" altLang="ru-RU" sz="1600"/>
          </a:p>
        </p:txBody>
      </p:sp>
      <p:sp>
        <p:nvSpPr>
          <p:cNvPr id="21" name="Прямоугольник 20"/>
          <p:cNvSpPr/>
          <p:nvPr/>
        </p:nvSpPr>
        <p:spPr>
          <a:xfrm>
            <a:off x="3275856" y="44624"/>
            <a:ext cx="5040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</a:rPr>
              <a:t>Анализ показателей </a:t>
            </a:r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</a:rPr>
              <a:t>отчетности об исполнении консолидированного бюджета субъекта Российской Федерации</a:t>
            </a:r>
            <a:endParaRPr lang="ru-RU" altLang="ru-RU" sz="2000" b="1" dirty="0">
              <a:solidFill>
                <a:srgbClr val="404040"/>
              </a:solidFill>
              <a:latin typeface="Cambr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13033" y="1668206"/>
            <a:ext cx="7881453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с</a:t>
            </a:r>
            <a:r>
              <a:rPr lang="ru-RU" sz="2400" dirty="0" smtClean="0"/>
              <a:t>истемные недостатки в части обеспечения </a:t>
            </a:r>
          </a:p>
          <a:p>
            <a:r>
              <a:rPr lang="ru-RU" sz="2400" dirty="0" smtClean="0"/>
              <a:t>консолидации расчетов между получателями средств </a:t>
            </a:r>
          </a:p>
          <a:p>
            <a:r>
              <a:rPr lang="ru-RU" sz="2400" dirty="0" smtClean="0"/>
              <a:t>в рамках одного бюджета </a:t>
            </a:r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Неполная консолидация операций по приему</a:t>
            </a:r>
          </a:p>
          <a:p>
            <a:r>
              <a:rPr lang="ru-RU" sz="2400" dirty="0" smtClean="0"/>
              <a:t>и передаче активов и обязательств в отчетах ф. 0503121, </a:t>
            </a:r>
          </a:p>
          <a:p>
            <a:r>
              <a:rPr lang="ru-RU" sz="2400" dirty="0" smtClean="0"/>
              <a:t>0503110, 0503168 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22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Группа 24"/>
          <p:cNvGrpSpPr/>
          <p:nvPr/>
        </p:nvGrpSpPr>
        <p:grpSpPr>
          <a:xfrm>
            <a:off x="251520" y="6237312"/>
            <a:ext cx="8424936" cy="648072"/>
            <a:chOff x="251520" y="6093296"/>
            <a:chExt cx="8424936" cy="648072"/>
          </a:xfrm>
        </p:grpSpPr>
        <p:sp>
          <p:nvSpPr>
            <p:cNvPr id="26" name="Стрелка вправо 25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Организация </a:t>
              </a:r>
              <a:r>
                <a:rPr lang="ru-RU" sz="14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процедур   </a:t>
              </a:r>
              <a:r>
                <a:rPr lang="ru-RU" sz="1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dirty="0">
                  <a:solidFill>
                    <a:schemeClr val="accent2">
                      <a:lumMod val="75000"/>
                    </a:schemeClr>
                  </a:solidFill>
                </a:rPr>
                <a:t>Анализ и </a:t>
              </a:r>
              <a:r>
                <a:rPr lang="ru-RU" sz="1400" dirty="0" smtClean="0">
                  <a:solidFill>
                    <a:schemeClr val="accent2">
                      <a:lumMod val="75000"/>
                    </a:schemeClr>
                  </a:solidFill>
                </a:rPr>
                <a:t>проверка</a:t>
              </a:r>
              <a:endParaRPr lang="ru-RU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059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F:\303142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90256"/>
            <a:ext cx="1984821" cy="219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82" name="Номер слайда 9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378785"/>
            <a:ext cx="2057400" cy="365125"/>
          </a:xfrm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fld id="{87B490C7-7EC3-4A44-8BA2-9EDDFFE88B47}" type="slidenum">
              <a:rPr lang="ru-RU" altLang="ru-RU" sz="1600"/>
              <a:pPr/>
              <a:t>23</a:t>
            </a:fld>
            <a:endParaRPr lang="ru-RU" altLang="ru-RU" sz="1600"/>
          </a:p>
        </p:txBody>
      </p:sp>
      <p:sp>
        <p:nvSpPr>
          <p:cNvPr id="21" name="Прямоугольник 20"/>
          <p:cNvSpPr/>
          <p:nvPr/>
        </p:nvSpPr>
        <p:spPr>
          <a:xfrm>
            <a:off x="3275856" y="44624"/>
            <a:ext cx="5040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</a:rPr>
              <a:t>Анализ показателей </a:t>
            </a:r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</a:rPr>
              <a:t>отчетности об исполнении консолидированного бюджета субъекта Российской Федерации</a:t>
            </a:r>
            <a:endParaRPr lang="ru-RU" altLang="ru-RU" sz="2000" b="1" dirty="0">
              <a:solidFill>
                <a:srgbClr val="404040"/>
              </a:solidFill>
              <a:latin typeface="Cambr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13033" y="1668206"/>
            <a:ext cx="695062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анализ </a:t>
            </a:r>
            <a:r>
              <a:rPr lang="ru-RU" sz="2400" dirty="0"/>
              <a:t>поступлений, отраженных в составе </a:t>
            </a:r>
            <a:r>
              <a:rPr lang="ru-RU" sz="2400" dirty="0" smtClean="0"/>
              <a:t>прочих </a:t>
            </a:r>
          </a:p>
          <a:p>
            <a:r>
              <a:rPr lang="ru-RU" sz="2400" dirty="0" smtClean="0"/>
              <a:t>неналоговых </a:t>
            </a:r>
            <a:r>
              <a:rPr lang="ru-RU" sz="2400" dirty="0"/>
              <a:t>доходов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22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Группа 24"/>
          <p:cNvGrpSpPr/>
          <p:nvPr/>
        </p:nvGrpSpPr>
        <p:grpSpPr>
          <a:xfrm>
            <a:off x="251520" y="6237312"/>
            <a:ext cx="8424936" cy="648072"/>
            <a:chOff x="251520" y="6093296"/>
            <a:chExt cx="8424936" cy="648072"/>
          </a:xfrm>
        </p:grpSpPr>
        <p:sp>
          <p:nvSpPr>
            <p:cNvPr id="26" name="Стрелка вправо 25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Организация </a:t>
              </a:r>
              <a:r>
                <a:rPr lang="ru-RU" sz="14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процедур   </a:t>
              </a:r>
              <a:r>
                <a:rPr lang="ru-RU" sz="1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dirty="0">
                  <a:solidFill>
                    <a:schemeClr val="accent2">
                      <a:lumMod val="75000"/>
                    </a:schemeClr>
                  </a:solidFill>
                </a:rPr>
                <a:t>Анализ и </a:t>
              </a:r>
              <a:r>
                <a:rPr lang="ru-RU" sz="1400" dirty="0" smtClean="0">
                  <a:solidFill>
                    <a:schemeClr val="accent2">
                      <a:lumMod val="75000"/>
                    </a:schemeClr>
                  </a:solidFill>
                </a:rPr>
                <a:t>проверка</a:t>
              </a:r>
              <a:endParaRPr lang="ru-RU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691680" y="2716696"/>
            <a:ext cx="5131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FF0000"/>
                </a:solidFill>
              </a:rPr>
              <a:t>Поступления от возврата дебиторской задолженности прошлых лет отражались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63688" y="385175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 КБК 117….180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45983" y="3821050"/>
            <a:ext cx="3051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вместо КБК 113….130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72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82" name="Номер слайда 9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378785"/>
            <a:ext cx="2057400" cy="365125"/>
          </a:xfrm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fld id="{87B490C7-7EC3-4A44-8BA2-9EDDFFE88B47}" type="slidenum">
              <a:rPr lang="ru-RU" altLang="ru-RU" sz="1600"/>
              <a:pPr/>
              <a:t>24</a:t>
            </a:fld>
            <a:endParaRPr lang="ru-RU" altLang="ru-RU" sz="1600"/>
          </a:p>
        </p:txBody>
      </p:sp>
      <p:sp>
        <p:nvSpPr>
          <p:cNvPr id="21" name="Прямоугольник 20"/>
          <p:cNvSpPr/>
          <p:nvPr/>
        </p:nvSpPr>
        <p:spPr>
          <a:xfrm>
            <a:off x="3275856" y="44624"/>
            <a:ext cx="5040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</a:rPr>
              <a:t>Анализ показателей </a:t>
            </a:r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</a:rPr>
              <a:t>отчетности об исполнении консолидированного бюджета субъекта Российской Федерации</a:t>
            </a:r>
            <a:endParaRPr lang="ru-RU" altLang="ru-RU" sz="2000" b="1" dirty="0">
              <a:solidFill>
                <a:srgbClr val="404040"/>
              </a:solidFill>
              <a:latin typeface="Cambr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13033" y="1668206"/>
            <a:ext cx="633737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анализ структуры дебиторской задолженности</a:t>
            </a:r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22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Группа 24"/>
          <p:cNvGrpSpPr/>
          <p:nvPr/>
        </p:nvGrpSpPr>
        <p:grpSpPr>
          <a:xfrm>
            <a:off x="251520" y="6237312"/>
            <a:ext cx="8424936" cy="648072"/>
            <a:chOff x="251520" y="6093296"/>
            <a:chExt cx="8424936" cy="648072"/>
          </a:xfrm>
        </p:grpSpPr>
        <p:sp>
          <p:nvSpPr>
            <p:cNvPr id="26" name="Стрелка вправо 25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Организация </a:t>
              </a:r>
              <a:r>
                <a:rPr lang="ru-RU" sz="14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процедур   </a:t>
              </a:r>
              <a:r>
                <a:rPr lang="ru-RU" sz="1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dirty="0">
                  <a:solidFill>
                    <a:schemeClr val="accent2">
                      <a:lumMod val="75000"/>
                    </a:schemeClr>
                  </a:solidFill>
                </a:rPr>
                <a:t>Анализ и </a:t>
              </a:r>
              <a:r>
                <a:rPr lang="ru-RU" sz="1400" dirty="0" smtClean="0">
                  <a:solidFill>
                    <a:schemeClr val="accent2">
                      <a:lumMod val="75000"/>
                    </a:schemeClr>
                  </a:solidFill>
                </a:rPr>
                <a:t>проверка</a:t>
              </a:r>
              <a:endParaRPr lang="ru-RU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196347" y="2601560"/>
            <a:ext cx="2871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88,5</a:t>
            </a:r>
            <a:r>
              <a:rPr lang="ru-RU" dirty="0"/>
              <a:t>% и 58,5% соответственно всех выданных авансов составляют авансы по социальным выплатам </a:t>
            </a:r>
            <a:r>
              <a:rPr lang="ru-RU" dirty="0" smtClean="0"/>
              <a:t>населению (Кировская область </a:t>
            </a:r>
            <a:r>
              <a:rPr lang="ru-RU" dirty="0"/>
              <a:t>и </a:t>
            </a:r>
            <a:r>
              <a:rPr lang="ru-RU" dirty="0" smtClean="0"/>
              <a:t>Удмуртская Республика)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2040" y="2631087"/>
            <a:ext cx="32403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70,8</a:t>
            </a:r>
            <a:r>
              <a:rPr lang="ru-RU" dirty="0"/>
              <a:t>%, 67,2%, 57,0% соответственно всех выданных авансов составляют авансы по приобретению </a:t>
            </a:r>
            <a:r>
              <a:rPr lang="ru-RU" dirty="0" smtClean="0"/>
              <a:t>акций (Республика </a:t>
            </a:r>
            <a:r>
              <a:rPr lang="ru-RU" dirty="0"/>
              <a:t>Адыгея, </a:t>
            </a:r>
            <a:r>
              <a:rPr lang="ru-RU" dirty="0" smtClean="0"/>
              <a:t>Тамбовская область </a:t>
            </a:r>
            <a:r>
              <a:rPr lang="ru-RU" dirty="0"/>
              <a:t>и </a:t>
            </a:r>
            <a:r>
              <a:rPr lang="ru-RU" dirty="0" smtClean="0"/>
              <a:t>Калининградская область)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7" name="Picture 3" descr="BD00028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229200"/>
            <a:ext cx="66794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171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82" name="Номер слайда 9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378785"/>
            <a:ext cx="2057400" cy="365125"/>
          </a:xfrm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fld id="{87B490C7-7EC3-4A44-8BA2-9EDDFFE88B47}" type="slidenum">
              <a:rPr lang="ru-RU" altLang="ru-RU" sz="1600"/>
              <a:pPr/>
              <a:t>25</a:t>
            </a:fld>
            <a:endParaRPr lang="ru-RU" altLang="ru-RU" sz="1600"/>
          </a:p>
        </p:txBody>
      </p:sp>
      <p:sp>
        <p:nvSpPr>
          <p:cNvPr id="21" name="Прямоугольник 20"/>
          <p:cNvSpPr/>
          <p:nvPr/>
        </p:nvSpPr>
        <p:spPr>
          <a:xfrm>
            <a:off x="3275856" y="44624"/>
            <a:ext cx="5040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</a:rPr>
              <a:t>Анализ показателей </a:t>
            </a:r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</a:rPr>
              <a:t>отчетности об исполнении консолидированного бюджета субъекта Российской Федерации</a:t>
            </a:r>
            <a:endParaRPr lang="ru-RU" altLang="ru-RU" sz="2000" b="1" dirty="0">
              <a:solidFill>
                <a:srgbClr val="404040"/>
              </a:solidFill>
              <a:latin typeface="Cambr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13033" y="1668206"/>
            <a:ext cx="778661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информации об объектах незавершенного строительства 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22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Группа 24"/>
          <p:cNvGrpSpPr/>
          <p:nvPr/>
        </p:nvGrpSpPr>
        <p:grpSpPr>
          <a:xfrm>
            <a:off x="251520" y="6237312"/>
            <a:ext cx="8424936" cy="648072"/>
            <a:chOff x="251520" y="6093296"/>
            <a:chExt cx="8424936" cy="648072"/>
          </a:xfrm>
        </p:grpSpPr>
        <p:sp>
          <p:nvSpPr>
            <p:cNvPr id="26" name="Стрелка вправо 25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Организация </a:t>
              </a:r>
              <a:r>
                <a:rPr lang="ru-RU" sz="14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процедур   </a:t>
              </a:r>
              <a:r>
                <a:rPr lang="ru-RU" sz="1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dirty="0">
                  <a:solidFill>
                    <a:schemeClr val="accent2">
                      <a:lumMod val="75000"/>
                    </a:schemeClr>
                  </a:solidFill>
                </a:rPr>
                <a:t>Анализ и </a:t>
              </a:r>
              <a:r>
                <a:rPr lang="ru-RU" sz="1400" dirty="0" smtClean="0">
                  <a:solidFill>
                    <a:schemeClr val="accent2">
                      <a:lumMod val="75000"/>
                    </a:schemeClr>
                  </a:solidFill>
                </a:rPr>
                <a:t>проверка</a:t>
              </a:r>
              <a:endParaRPr lang="ru-RU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751881"/>
              </p:ext>
            </p:extLst>
          </p:nvPr>
        </p:nvGraphicFramePr>
        <p:xfrm>
          <a:off x="611561" y="2490236"/>
          <a:ext cx="784887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7"/>
                <a:gridCol w="2160240"/>
                <a:gridCol w="2376263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показателя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Консолидированный бюджет субъекта</a:t>
                      </a:r>
                      <a:r>
                        <a:rPr lang="ru-RU" baseline="0" dirty="0" smtClean="0"/>
                        <a:t> Российской Федерации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бюджетная отчетность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бухгалтерская отчетность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объектов на 01.01.2018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62 675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5 405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 вложений</a:t>
                      </a:r>
                      <a:r>
                        <a:rPr lang="ru-RU" baseline="0" dirty="0" smtClean="0"/>
                        <a:t> на 01.01.2018, </a:t>
                      </a:r>
                      <a:r>
                        <a:rPr lang="ru-RU" baseline="0" dirty="0" err="1" smtClean="0"/>
                        <a:t>млрд.руб</a:t>
                      </a:r>
                      <a:r>
                        <a:rPr lang="ru-RU" baseline="0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2 948,2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142,2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Сметная стоимость, млрд.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9 880,5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396,8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799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82" name="Номер слайда 9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378785"/>
            <a:ext cx="2057400" cy="365125"/>
          </a:xfrm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fld id="{87B490C7-7EC3-4A44-8BA2-9EDDFFE88B47}" type="slidenum">
              <a:rPr lang="ru-RU" altLang="ru-RU" sz="1600"/>
              <a:pPr/>
              <a:t>26</a:t>
            </a:fld>
            <a:endParaRPr lang="ru-RU" altLang="ru-RU" sz="1600"/>
          </a:p>
        </p:txBody>
      </p:sp>
      <p:sp>
        <p:nvSpPr>
          <p:cNvPr id="21" name="Прямоугольник 20"/>
          <p:cNvSpPr/>
          <p:nvPr/>
        </p:nvSpPr>
        <p:spPr>
          <a:xfrm>
            <a:off x="3275856" y="44624"/>
            <a:ext cx="5040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</a:rPr>
              <a:t>Анализ показателей </a:t>
            </a:r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</a:rPr>
              <a:t>отчетности об исполнении консолидированного бюджета субъекта Российской Федерации</a:t>
            </a:r>
            <a:endParaRPr lang="ru-RU" altLang="ru-RU" sz="2000" b="1" dirty="0">
              <a:solidFill>
                <a:srgbClr val="404040"/>
              </a:solidFill>
              <a:latin typeface="Cambr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13033" y="1412776"/>
            <a:ext cx="778661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информации об объектах незавершенного строительства 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22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Группа 24"/>
          <p:cNvGrpSpPr/>
          <p:nvPr/>
        </p:nvGrpSpPr>
        <p:grpSpPr>
          <a:xfrm>
            <a:off x="251520" y="6237312"/>
            <a:ext cx="8424936" cy="648072"/>
            <a:chOff x="251520" y="6093296"/>
            <a:chExt cx="8424936" cy="648072"/>
          </a:xfrm>
        </p:grpSpPr>
        <p:sp>
          <p:nvSpPr>
            <p:cNvPr id="26" name="Стрелка вправо 25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Организация </a:t>
              </a:r>
              <a:r>
                <a:rPr lang="ru-RU" sz="14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процедур   </a:t>
              </a:r>
              <a:r>
                <a:rPr lang="ru-RU" sz="1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dirty="0">
                  <a:solidFill>
                    <a:schemeClr val="accent2">
                      <a:lumMod val="75000"/>
                    </a:schemeClr>
                  </a:solidFill>
                </a:rPr>
                <a:t>Анализ и </a:t>
              </a:r>
              <a:r>
                <a:rPr lang="ru-RU" sz="1400" dirty="0" smtClean="0">
                  <a:solidFill>
                    <a:schemeClr val="accent2">
                      <a:lumMod val="75000"/>
                    </a:schemeClr>
                  </a:solidFill>
                </a:rPr>
                <a:t>проверка</a:t>
              </a:r>
              <a:endParaRPr lang="ru-RU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64553"/>
              </p:ext>
            </p:extLst>
          </p:nvPr>
        </p:nvGraphicFramePr>
        <p:xfrm>
          <a:off x="467545" y="2036493"/>
          <a:ext cx="4104455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3"/>
                <a:gridCol w="136815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г. Москва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4 228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Краснодарский</a:t>
                      </a:r>
                      <a:r>
                        <a:rPr lang="ru-RU" baseline="0" dirty="0" smtClean="0"/>
                        <a:t> край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2 509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ХМАО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2 092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Республика Башкортостан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2 067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Республика Татарстан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1 834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Тюменская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1 785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Челябинская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1 615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Республика Саха (Якутия)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1 609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Нижегородская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1 502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Прочие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43 434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260373"/>
              </p:ext>
            </p:extLst>
          </p:nvPr>
        </p:nvGraphicFramePr>
        <p:xfrm>
          <a:off x="4687037" y="2060848"/>
          <a:ext cx="4104455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3"/>
                <a:gridCol w="136815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Сумма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г. Москва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1 077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г. Санкт-Петербург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Тюменская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Красноярский край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Московская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Ямало-ненецкий АО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Самарская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Нижегородская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Краснодарский</a:t>
                      </a:r>
                      <a:r>
                        <a:rPr lang="ru-RU" baseline="0" dirty="0" smtClean="0"/>
                        <a:t> край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Прочие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1 111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079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82" name="Номер слайда 9"/>
          <p:cNvSpPr>
            <a:spLocks noGrp="1"/>
          </p:cNvSpPr>
          <p:nvPr>
            <p:ph type="sldNum" sz="quarter" idx="12"/>
          </p:nvPr>
        </p:nvSpPr>
        <p:spPr bwMode="auto">
          <a:xfrm>
            <a:off x="6948264" y="6378785"/>
            <a:ext cx="2057400" cy="365125"/>
          </a:xfrm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fld id="{87B490C7-7EC3-4A44-8BA2-9EDDFFE88B47}" type="slidenum">
              <a:rPr lang="ru-RU" altLang="ru-RU" sz="1600"/>
              <a:pPr/>
              <a:t>27</a:t>
            </a:fld>
            <a:endParaRPr lang="ru-RU" altLang="ru-RU" sz="1600"/>
          </a:p>
        </p:txBody>
      </p:sp>
      <p:sp>
        <p:nvSpPr>
          <p:cNvPr id="21" name="Прямоугольник 20"/>
          <p:cNvSpPr/>
          <p:nvPr/>
        </p:nvSpPr>
        <p:spPr>
          <a:xfrm>
            <a:off x="3275856" y="44624"/>
            <a:ext cx="5040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</a:rPr>
              <a:t>Анализ показателей </a:t>
            </a:r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</a:rPr>
              <a:t>отчетности об исполнении консолидированного бюджета субъекта Российской Федерации</a:t>
            </a:r>
            <a:endParaRPr lang="ru-RU" altLang="ru-RU" sz="2000" b="1" dirty="0">
              <a:solidFill>
                <a:srgbClr val="404040"/>
              </a:solidFill>
              <a:latin typeface="Cambr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13033" y="1412776"/>
            <a:ext cx="778661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информации об объектах незавершенного строительства 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22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Группа 24"/>
          <p:cNvGrpSpPr/>
          <p:nvPr/>
        </p:nvGrpSpPr>
        <p:grpSpPr>
          <a:xfrm>
            <a:off x="251520" y="6237312"/>
            <a:ext cx="8424936" cy="648072"/>
            <a:chOff x="251520" y="6093296"/>
            <a:chExt cx="8424936" cy="648072"/>
          </a:xfrm>
        </p:grpSpPr>
        <p:sp>
          <p:nvSpPr>
            <p:cNvPr id="26" name="Стрелка вправо 25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Организация </a:t>
              </a:r>
              <a:r>
                <a:rPr lang="ru-RU" sz="14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процедур   </a:t>
              </a:r>
              <a:r>
                <a:rPr lang="ru-RU" sz="1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dirty="0">
                  <a:solidFill>
                    <a:schemeClr val="accent2">
                      <a:lumMod val="75000"/>
                    </a:schemeClr>
                  </a:solidFill>
                </a:rPr>
                <a:t>Анализ и </a:t>
              </a:r>
              <a:r>
                <a:rPr lang="ru-RU" sz="1400" dirty="0" smtClean="0">
                  <a:solidFill>
                    <a:schemeClr val="accent2">
                      <a:lumMod val="75000"/>
                    </a:schemeClr>
                  </a:solidFill>
                </a:rPr>
                <a:t>проверка</a:t>
              </a:r>
              <a:endParaRPr lang="ru-RU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477637" y="2613105"/>
            <a:ext cx="64993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выявлен ряд проблемных </a:t>
            </a:r>
            <a:r>
              <a:rPr lang="ru-RU" sz="2400" dirty="0" smtClean="0"/>
              <a:t>вопросов:</a:t>
            </a:r>
            <a:endParaRPr lang="ru-RU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/>
              <a:t>отсутствие детальных данных об </a:t>
            </a:r>
            <a:r>
              <a:rPr lang="ru-RU" sz="2400" dirty="0"/>
              <a:t>объектах незавершенного строительства, </a:t>
            </a:r>
            <a:endParaRPr lang="ru-RU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отсутствие </a:t>
            </a:r>
            <a:r>
              <a:rPr lang="ru-RU" sz="2400" dirty="0" smtClean="0"/>
              <a:t>данных </a:t>
            </a:r>
            <a:r>
              <a:rPr lang="ru-RU" sz="2400" dirty="0"/>
              <a:t>о полном наименовании объекта или его </a:t>
            </a:r>
            <a:r>
              <a:rPr lang="ru-RU" sz="2400" dirty="0" smtClean="0"/>
              <a:t>назначении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н</a:t>
            </a:r>
            <a:r>
              <a:rPr lang="ru-RU" sz="2400" dirty="0" smtClean="0"/>
              <a:t>евозможность идентификации объекта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9897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352928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i="1" dirty="0"/>
              <a:t> </a:t>
            </a:r>
            <a:r>
              <a:rPr lang="ru-RU" i="1" dirty="0" smtClean="0"/>
              <a:t> Своевременность представления отчетности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i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 smtClean="0"/>
              <a:t> Обеспечения присутствия в отчетный период сдачи  «подписантов» 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i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 smtClean="0"/>
              <a:t> Наличие </a:t>
            </a:r>
            <a:r>
              <a:rPr lang="ru-RU" b="1" i="1" dirty="0" smtClean="0"/>
              <a:t>действующей</a:t>
            </a:r>
            <a:r>
              <a:rPr lang="ru-RU" i="1" dirty="0" smtClean="0"/>
              <a:t> электронной подписи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i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i="1" dirty="0" smtClean="0"/>
              <a:t> «Инвентаризация» подведомственной сети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6309320"/>
            <a:ext cx="2057400" cy="365125"/>
          </a:xfrm>
        </p:spPr>
        <p:txBody>
          <a:bodyPr/>
          <a:lstStyle/>
          <a:p>
            <a:pPr>
              <a:defRPr/>
            </a:pPr>
            <a:fld id="{720A0911-1C00-45B3-AA24-6B171B98EF8B}" type="slidenum">
              <a:rPr lang="ru-RU" altLang="ru-RU" sz="1400" b="1" smtClean="0"/>
              <a:pPr>
                <a:defRPr/>
              </a:pPr>
              <a:t>3</a:t>
            </a:fld>
            <a:endParaRPr lang="ru-RU" altLang="ru-RU" sz="14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038475" y="297686"/>
            <a:ext cx="61055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Организация отчетных процедур</a:t>
            </a:r>
            <a:endParaRPr lang="ru-RU" altLang="ru-RU" sz="1800" b="1" dirty="0" smtClean="0">
              <a:latin typeface="Arial" charset="0"/>
              <a:cs typeface="Arial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251520" y="6093296"/>
            <a:ext cx="8424936" cy="648072"/>
            <a:chOff x="251520" y="6093296"/>
            <a:chExt cx="8424936" cy="648072"/>
          </a:xfrm>
        </p:grpSpPr>
        <p:sp>
          <p:nvSpPr>
            <p:cNvPr id="2" name="Стрелка вправо 1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2">
                      <a:lumMod val="75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7111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2"/>
          <p:cNvSpPr txBox="1">
            <a:spLocks noGrp="1"/>
          </p:cNvSpPr>
          <p:nvPr/>
        </p:nvSpPr>
        <p:spPr bwMode="auto">
          <a:xfrm>
            <a:off x="6916968" y="6237312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13E72806-8E85-429E-8FB2-C0EF045CBC15}" type="slidenum">
              <a:rPr lang="ru-RU" altLang="ru-RU" sz="1400" b="1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400" b="1" dirty="0">
              <a:solidFill>
                <a:srgbClr val="898989"/>
              </a:solidFill>
            </a:endParaRPr>
          </a:p>
        </p:txBody>
      </p:sp>
      <p:sp>
        <p:nvSpPr>
          <p:cNvPr id="819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38475" y="297686"/>
            <a:ext cx="6105525" cy="369332"/>
          </a:xfrm>
        </p:spPr>
        <p:txBody>
          <a:bodyPr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Своевременность представления</a:t>
            </a:r>
            <a:endParaRPr lang="ru-RU" altLang="ru-RU" sz="1800" b="1" dirty="0" smtClean="0">
              <a:latin typeface="Arial" charset="0"/>
              <a:cs typeface="Arial" charset="0"/>
            </a:endParaRPr>
          </a:p>
        </p:txBody>
      </p:sp>
      <p:sp>
        <p:nvSpPr>
          <p:cNvPr id="8196" name="Rectangle 7"/>
          <p:cNvSpPr>
            <a:spLocks noChangeArrowheads="1"/>
          </p:cNvSpPr>
          <p:nvPr/>
        </p:nvSpPr>
        <p:spPr bwMode="auto">
          <a:xfrm>
            <a:off x="838200" y="1195388"/>
            <a:ext cx="8105775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2400" b="1" dirty="0">
                <a:solidFill>
                  <a:srgbClr val="333FC5"/>
                </a:solidFill>
              </a:rPr>
              <a:t>Приказ Федерального </a:t>
            </a:r>
            <a:r>
              <a:rPr lang="ru-RU" altLang="ru-RU" sz="2400" b="1" dirty="0" smtClean="0">
                <a:solidFill>
                  <a:srgbClr val="333FC5"/>
                </a:solidFill>
              </a:rPr>
              <a:t>казначейства</a:t>
            </a:r>
            <a:endParaRPr lang="ru-RU" altLang="ru-RU" sz="2400" b="1" dirty="0">
              <a:solidFill>
                <a:srgbClr val="333FC5"/>
              </a:solidFill>
            </a:endParaRPr>
          </a:p>
          <a:p>
            <a:pPr algn="ctr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2400" b="1" dirty="0">
                <a:solidFill>
                  <a:srgbClr val="333FC5"/>
                </a:solidFill>
              </a:rPr>
              <a:t>от 12.10.2017 №24н </a:t>
            </a:r>
            <a:endParaRPr lang="ru-RU" altLang="ru-RU" sz="2400" b="1" dirty="0" smtClean="0">
              <a:solidFill>
                <a:srgbClr val="333FC5"/>
              </a:solidFill>
            </a:endParaRPr>
          </a:p>
          <a:p>
            <a:pPr algn="ctr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2400" dirty="0" smtClean="0"/>
              <a:t>«О сроках представления главными распорядителями средств федерального бюджета ……. сводной месячной, квартальной и годовой бюджетной отчетности, сводной квартальной и годовой бухгалтерской отчетности федеральных бюджетных и автономных учреждений</a:t>
            </a:r>
            <a:br>
              <a:rPr lang="ru-RU" altLang="ru-RU" sz="2400" dirty="0" smtClean="0"/>
            </a:br>
            <a:r>
              <a:rPr lang="ru-RU" altLang="ru-RU" sz="2400" dirty="0" smtClean="0"/>
              <a:t>в 2018 году»</a:t>
            </a:r>
            <a:endParaRPr lang="ru-RU" altLang="ru-RU" sz="2400" dirty="0"/>
          </a:p>
        </p:txBody>
      </p:sp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1773401" y="5445224"/>
            <a:ext cx="61722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 i="1" dirty="0"/>
              <a:t>Годовая бюджетная отчетность:</a:t>
            </a:r>
            <a:r>
              <a:rPr lang="ru-RU" altLang="ru-RU" sz="1800" b="1" i="1" dirty="0">
                <a:solidFill>
                  <a:srgbClr val="333FC5"/>
                </a:solidFill>
              </a:rPr>
              <a:t> </a:t>
            </a:r>
            <a:r>
              <a:rPr lang="ru-RU" altLang="ru-RU" sz="1800" b="1" i="1" dirty="0" smtClean="0">
                <a:solidFill>
                  <a:srgbClr val="333FC5"/>
                </a:solidFill>
              </a:rPr>
              <a:t>26.02.2018 </a:t>
            </a:r>
            <a:r>
              <a:rPr lang="ru-RU" altLang="ru-RU" sz="1800" b="1" i="1" dirty="0">
                <a:solidFill>
                  <a:srgbClr val="333FC5"/>
                </a:solidFill>
              </a:rPr>
              <a:t>– </a:t>
            </a:r>
            <a:r>
              <a:rPr lang="ru-RU" altLang="ru-RU" sz="1800" b="1" i="1" dirty="0" smtClean="0">
                <a:solidFill>
                  <a:srgbClr val="333FC5"/>
                </a:solidFill>
              </a:rPr>
              <a:t>22.03.2018</a:t>
            </a:r>
            <a:endParaRPr lang="ru-RU" altLang="ru-RU" sz="1800" b="1" i="1" dirty="0">
              <a:solidFill>
                <a:srgbClr val="333FC5"/>
              </a:solidFill>
            </a:endParaRPr>
          </a:p>
        </p:txBody>
      </p:sp>
      <p:sp>
        <p:nvSpPr>
          <p:cNvPr id="8198" name="AutoShape 9"/>
          <p:cNvSpPr>
            <a:spLocks noChangeArrowheads="1"/>
          </p:cNvSpPr>
          <p:nvPr/>
        </p:nvSpPr>
        <p:spPr bwMode="auto">
          <a:xfrm>
            <a:off x="4682133" y="4797152"/>
            <a:ext cx="354806" cy="549569"/>
          </a:xfrm>
          <a:prstGeom prst="downArrow">
            <a:avLst>
              <a:gd name="adj1" fmla="val 50000"/>
              <a:gd name="adj2" fmla="val 3884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7" name="Группа 6"/>
          <p:cNvGrpSpPr/>
          <p:nvPr/>
        </p:nvGrpSpPr>
        <p:grpSpPr>
          <a:xfrm>
            <a:off x="251520" y="6093296"/>
            <a:ext cx="8424936" cy="648072"/>
            <a:chOff x="251520" y="6093296"/>
            <a:chExt cx="8424936" cy="648072"/>
          </a:xfrm>
        </p:grpSpPr>
        <p:sp>
          <p:nvSpPr>
            <p:cNvPr id="8" name="Стрелка вправо 7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2">
                      <a:lumMod val="75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4915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2"/>
          <p:cNvSpPr txBox="1">
            <a:spLocks noGrp="1"/>
          </p:cNvSpPr>
          <p:nvPr/>
        </p:nvSpPr>
        <p:spPr bwMode="auto">
          <a:xfrm>
            <a:off x="6934200" y="6381328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329141CE-2D63-44DE-8BF6-7D59666DDE55}" type="slidenum">
              <a:rPr lang="ru-RU" altLang="ru-RU" sz="1400" b="1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400" b="1">
              <a:solidFill>
                <a:srgbClr val="898989"/>
              </a:solidFill>
            </a:endParaRPr>
          </a:p>
        </p:txBody>
      </p:sp>
      <p:sp>
        <p:nvSpPr>
          <p:cNvPr id="1024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38475" y="159187"/>
            <a:ext cx="6105525" cy="646331"/>
          </a:xfrm>
        </p:spPr>
        <p:txBody>
          <a:bodyPr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Своевременность представления отчетности ГРБС</a:t>
            </a:r>
            <a:endParaRPr lang="ru-RU" altLang="ru-RU" sz="1800" b="1" dirty="0" smtClean="0">
              <a:latin typeface="Arial" charset="0"/>
              <a:cs typeface="Arial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7175" y="1196752"/>
            <a:ext cx="3162697" cy="12700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altLang="ru-RU" sz="1600" dirty="0" smtClean="0"/>
              <a:t>88 ГРБС представили отчетность </a:t>
            </a:r>
            <a:r>
              <a:rPr lang="ru-RU" altLang="ru-RU" sz="1600" u="sng" dirty="0" smtClean="0"/>
              <a:t>ранее или в установленные сроки</a:t>
            </a:r>
            <a:r>
              <a:rPr lang="ru-RU" altLang="ru-RU" sz="1600" dirty="0" smtClean="0"/>
              <a:t> 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57176" y="2283223"/>
            <a:ext cx="3162696" cy="3924001"/>
          </a:xfrm>
          <a:prstGeom prst="rect">
            <a:avLst/>
          </a:prstGeom>
          <a:solidFill>
            <a:schemeClr val="bg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spcBef>
                <a:spcPts val="300"/>
              </a:spcBef>
              <a:spcAft>
                <a:spcPts val="300"/>
              </a:spcAft>
              <a:defRPr/>
            </a:pPr>
            <a:r>
              <a:rPr lang="ru-RU" altLang="ru-RU" sz="1500" i="1" dirty="0" smtClean="0"/>
              <a:t>Минфин </a:t>
            </a:r>
            <a:r>
              <a:rPr lang="ru-RU" altLang="ru-RU" sz="1500" i="1" dirty="0"/>
              <a:t>России;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  <a:defRPr/>
            </a:pPr>
            <a:r>
              <a:rPr lang="ru-RU" altLang="ru-RU" sz="1500" i="1" dirty="0" smtClean="0"/>
              <a:t>Минздрав </a:t>
            </a:r>
            <a:r>
              <a:rPr lang="ru-RU" altLang="ru-RU" sz="1500" i="1" dirty="0"/>
              <a:t>России</a:t>
            </a:r>
            <a:r>
              <a:rPr lang="ru-RU" altLang="ru-RU" sz="1500" i="1" dirty="0" smtClean="0"/>
              <a:t>;</a:t>
            </a:r>
            <a:endParaRPr lang="ru-RU" altLang="ru-RU" sz="1500" i="1" dirty="0"/>
          </a:p>
          <a:p>
            <a:pPr algn="ctr">
              <a:spcBef>
                <a:spcPts val="200"/>
              </a:spcBef>
              <a:spcAft>
                <a:spcPts val="200"/>
              </a:spcAft>
              <a:defRPr/>
            </a:pPr>
            <a:r>
              <a:rPr lang="ru-RU" altLang="ru-RU" sz="1500" i="1" dirty="0" smtClean="0"/>
              <a:t>Минобрнауки России;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  <a:defRPr/>
            </a:pPr>
            <a:r>
              <a:rPr lang="ru-RU" altLang="ru-RU" sz="1500" i="1" dirty="0" smtClean="0"/>
              <a:t>ФТС;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  <a:defRPr/>
            </a:pPr>
            <a:r>
              <a:rPr lang="ru-RU" altLang="ru-RU" sz="1500" i="1" dirty="0" smtClean="0"/>
              <a:t>Росимущество;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  <a:defRPr/>
            </a:pPr>
            <a:r>
              <a:rPr lang="ru-RU" sz="1500" i="1" dirty="0" smtClean="0"/>
              <a:t>Росгвардия</a:t>
            </a:r>
            <a:r>
              <a:rPr lang="ru-RU" altLang="ru-RU" sz="1500" i="1" dirty="0" smtClean="0"/>
              <a:t>;</a:t>
            </a:r>
          </a:p>
          <a:p>
            <a:pPr algn="ctr">
              <a:spcBef>
                <a:spcPts val="300"/>
              </a:spcBef>
              <a:spcAft>
                <a:spcPts val="200"/>
              </a:spcAft>
              <a:defRPr/>
            </a:pPr>
            <a:r>
              <a:rPr lang="ru-RU" altLang="ru-RU" sz="1500" i="1" dirty="0" smtClean="0"/>
              <a:t>ФСБ;</a:t>
            </a:r>
            <a:endParaRPr lang="ru-RU" altLang="ru-RU" sz="1500" i="1" dirty="0"/>
          </a:p>
          <a:p>
            <a:pPr algn="ctr">
              <a:spcBef>
                <a:spcPts val="200"/>
              </a:spcBef>
              <a:spcAft>
                <a:spcPts val="200"/>
              </a:spcAft>
              <a:defRPr/>
            </a:pPr>
            <a:r>
              <a:rPr lang="ru-RU" altLang="ru-RU" sz="1500" i="1" dirty="0" smtClean="0"/>
              <a:t>Фонд содействия инновациям;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  <a:defRPr/>
            </a:pPr>
            <a:r>
              <a:rPr lang="ru-RU" altLang="ru-RU" sz="1500" i="1" dirty="0" smtClean="0"/>
              <a:t>ФСИН;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  <a:defRPr/>
            </a:pPr>
            <a:r>
              <a:rPr lang="ru-RU" altLang="ru-RU" sz="1500" i="1" dirty="0" smtClean="0"/>
              <a:t>ФМБА России;</a:t>
            </a:r>
          </a:p>
          <a:p>
            <a:pPr algn="ctr">
              <a:spcBef>
                <a:spcPts val="200"/>
              </a:spcBef>
              <a:defRPr/>
            </a:pPr>
            <a:r>
              <a:rPr lang="ru-RU" altLang="ru-RU" sz="1500" i="1" dirty="0" smtClean="0"/>
              <a:t>Судебный департамент</a:t>
            </a:r>
          </a:p>
          <a:p>
            <a:pPr algn="ctr">
              <a:spcAft>
                <a:spcPts val="200"/>
              </a:spcAft>
              <a:defRPr/>
            </a:pPr>
            <a:r>
              <a:rPr lang="ru-RU" altLang="ru-RU" sz="1500" i="1" dirty="0" smtClean="0"/>
              <a:t>при Верховном суде РФ;</a:t>
            </a:r>
          </a:p>
          <a:p>
            <a:pPr algn="ctr">
              <a:spcAft>
                <a:spcPts val="600"/>
              </a:spcAft>
              <a:defRPr/>
            </a:pPr>
            <a:r>
              <a:rPr lang="ru-RU" altLang="ru-RU" sz="1500" i="1" dirty="0" err="1" smtClean="0"/>
              <a:t>Росфинмониторинг</a:t>
            </a:r>
            <a:endParaRPr lang="ru-RU" altLang="ru-RU" sz="1500" i="1" dirty="0" smtClean="0"/>
          </a:p>
          <a:p>
            <a:pPr algn="ctr">
              <a:spcAft>
                <a:spcPts val="600"/>
              </a:spcAft>
              <a:defRPr/>
            </a:pPr>
            <a:r>
              <a:rPr lang="ru-RU" altLang="ru-RU" sz="1500" i="1" dirty="0" smtClean="0"/>
              <a:t> ……..</a:t>
            </a:r>
            <a:endParaRPr lang="ru-RU" altLang="ru-RU" sz="1500" i="1" dirty="0"/>
          </a:p>
          <a:p>
            <a:pPr algn="ctr">
              <a:defRPr/>
            </a:pPr>
            <a:endParaRPr lang="ru-RU" altLang="ru-RU" sz="1600" i="1" dirty="0" smtClean="0"/>
          </a:p>
          <a:p>
            <a:pPr marL="285750" indent="-285750" algn="ctr">
              <a:buFontTx/>
              <a:buChar char="-"/>
              <a:defRPr/>
            </a:pPr>
            <a:endParaRPr lang="ru-RU" altLang="ru-RU" sz="1600" i="1" dirty="0" smtClean="0"/>
          </a:p>
          <a:p>
            <a:pPr marL="285750" indent="-285750" algn="ctr">
              <a:buFontTx/>
              <a:buChar char="-"/>
              <a:defRPr/>
            </a:pPr>
            <a:endParaRPr lang="ru-RU" altLang="ru-RU" sz="1600" i="1" dirty="0" smtClean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491880" y="1196752"/>
            <a:ext cx="2750418" cy="12700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altLang="ru-RU" sz="1600" u="sng" dirty="0" smtClean="0"/>
              <a:t>5 ГРБС</a:t>
            </a:r>
            <a:r>
              <a:rPr lang="ru-RU" altLang="ru-RU" sz="1600" dirty="0" smtClean="0"/>
              <a:t> представили  отчетность </a:t>
            </a:r>
            <a:r>
              <a:rPr lang="ru-RU" altLang="ru-RU" sz="1600" u="sng" dirty="0" smtClean="0"/>
              <a:t>позже</a:t>
            </a:r>
            <a:r>
              <a:rPr lang="ru-RU" altLang="ru-RU" sz="1600" dirty="0" smtClean="0"/>
              <a:t> установленного срока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491880" y="2276872"/>
            <a:ext cx="2750418" cy="3930352"/>
          </a:xfrm>
          <a:prstGeom prst="rect">
            <a:avLst/>
          </a:prstGeom>
          <a:solidFill>
            <a:schemeClr val="bg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defRPr/>
            </a:pPr>
            <a:endParaRPr lang="en-US" altLang="ru-RU" sz="2000" i="1" dirty="0" smtClean="0"/>
          </a:p>
          <a:p>
            <a:pPr algn="ctr">
              <a:defRPr/>
            </a:pPr>
            <a:r>
              <a:rPr lang="ru-RU" altLang="ru-RU" sz="1600" i="1" dirty="0" smtClean="0"/>
              <a:t>Росздравнадзор;</a:t>
            </a:r>
            <a:endParaRPr lang="en-US" altLang="ru-RU" sz="1600" i="1" dirty="0" smtClean="0"/>
          </a:p>
          <a:p>
            <a:pPr algn="ctr">
              <a:defRPr/>
            </a:pPr>
            <a:endParaRPr lang="en-US" altLang="ru-RU" sz="1700" i="1" dirty="0" smtClean="0"/>
          </a:p>
          <a:p>
            <a:pPr algn="ctr">
              <a:defRPr/>
            </a:pPr>
            <a:r>
              <a:rPr lang="ru-RU" altLang="ru-RU" sz="1600" i="1" dirty="0"/>
              <a:t>Минтранс России;</a:t>
            </a:r>
          </a:p>
          <a:p>
            <a:pPr algn="ctr">
              <a:defRPr/>
            </a:pPr>
            <a:endParaRPr lang="ru-RU" altLang="ru-RU" sz="1700" i="1" dirty="0"/>
          </a:p>
          <a:p>
            <a:pPr algn="ctr">
              <a:defRPr/>
            </a:pPr>
            <a:r>
              <a:rPr lang="ru-RU" altLang="ru-RU" sz="1600" i="1" dirty="0"/>
              <a:t>Росавтодор;</a:t>
            </a:r>
          </a:p>
          <a:p>
            <a:pPr algn="ctr">
              <a:defRPr/>
            </a:pPr>
            <a:endParaRPr lang="ru-RU" altLang="ru-RU" sz="1700" i="1" dirty="0"/>
          </a:p>
          <a:p>
            <a:pPr algn="ctr">
              <a:defRPr/>
            </a:pPr>
            <a:r>
              <a:rPr lang="ru-RU" altLang="ru-RU" sz="1600" i="1" dirty="0"/>
              <a:t>Росжелдор;</a:t>
            </a:r>
          </a:p>
          <a:p>
            <a:pPr algn="ctr">
              <a:defRPr/>
            </a:pPr>
            <a:endParaRPr lang="ru-RU" altLang="ru-RU" sz="1700" i="1" dirty="0"/>
          </a:p>
          <a:p>
            <a:pPr algn="ctr">
              <a:defRPr/>
            </a:pPr>
            <a:r>
              <a:rPr lang="ru-RU" altLang="ru-RU" sz="1600" i="1" dirty="0" err="1" smtClean="0"/>
              <a:t>Минспорт</a:t>
            </a:r>
            <a:r>
              <a:rPr lang="ru-RU" altLang="ru-RU" sz="1600" i="1" dirty="0" smtClean="0"/>
              <a:t> России</a:t>
            </a:r>
            <a:endParaRPr lang="ru-RU" altLang="ru-RU" sz="1600" i="1" dirty="0"/>
          </a:p>
          <a:p>
            <a:pPr algn="ctr">
              <a:defRPr/>
            </a:pPr>
            <a:endParaRPr lang="ru-RU" altLang="ru-RU" sz="1600" i="1" dirty="0" smtClean="0"/>
          </a:p>
          <a:p>
            <a:pPr algn="ctr">
              <a:defRPr/>
            </a:pPr>
            <a:endParaRPr lang="ru-RU" altLang="ru-RU" sz="1600" i="1" dirty="0" smtClean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375" y="1196752"/>
            <a:ext cx="2562225" cy="12700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altLang="ru-RU" sz="1600" u="sng" dirty="0" smtClean="0"/>
              <a:t>4 ГРБС</a:t>
            </a:r>
            <a:r>
              <a:rPr lang="ru-RU" altLang="ru-RU" sz="1600" dirty="0" smtClean="0"/>
              <a:t> представили отчетность </a:t>
            </a:r>
            <a:r>
              <a:rPr lang="ru-RU" altLang="ru-RU" sz="1600" u="sng" dirty="0" smtClean="0"/>
              <a:t>значительно позже</a:t>
            </a:r>
            <a:r>
              <a:rPr lang="ru-RU" altLang="ru-RU" sz="1600" dirty="0" smtClean="0"/>
              <a:t> установленного срока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40091" y="2283223"/>
            <a:ext cx="2551509" cy="3924001"/>
          </a:xfrm>
          <a:prstGeom prst="rect">
            <a:avLst/>
          </a:prstGeom>
          <a:solidFill>
            <a:schemeClr val="bg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defRPr/>
            </a:pPr>
            <a:endParaRPr lang="ru-RU" altLang="ru-RU" sz="2000" i="1" dirty="0" smtClean="0"/>
          </a:p>
          <a:p>
            <a:pPr algn="ctr">
              <a:defRPr/>
            </a:pPr>
            <a:r>
              <a:rPr lang="ru-RU" altLang="ru-RU" sz="1600" i="1" dirty="0"/>
              <a:t>Федеральная</a:t>
            </a:r>
            <a:r>
              <a:rPr lang="ru-RU" altLang="ru-RU" sz="1600" i="1" dirty="0" smtClean="0"/>
              <a:t> </a:t>
            </a:r>
            <a:r>
              <a:rPr lang="ru-RU" altLang="ru-RU" sz="1600" i="1" dirty="0"/>
              <a:t>служба</a:t>
            </a:r>
            <a:r>
              <a:rPr lang="ru-RU" altLang="ru-RU" sz="1600" i="1" dirty="0" smtClean="0"/>
              <a:t> по надзору в сфере природопользования;</a:t>
            </a:r>
            <a:endParaRPr lang="ru-RU" altLang="ru-RU" sz="1600" i="1" dirty="0"/>
          </a:p>
          <a:p>
            <a:pPr algn="ctr">
              <a:defRPr/>
            </a:pPr>
            <a:endParaRPr lang="ru-RU" altLang="ru-RU" sz="1700" i="1" dirty="0"/>
          </a:p>
          <a:p>
            <a:pPr algn="ctr">
              <a:defRPr/>
            </a:pPr>
            <a:r>
              <a:rPr lang="ru-RU" altLang="ru-RU" sz="1600" i="1" dirty="0" smtClean="0"/>
              <a:t>Росрыболовство;</a:t>
            </a:r>
            <a:endParaRPr lang="ru-RU" altLang="ru-RU" sz="1600" i="1" dirty="0"/>
          </a:p>
          <a:p>
            <a:pPr algn="ctr">
              <a:defRPr/>
            </a:pPr>
            <a:endParaRPr lang="ru-RU" altLang="ru-RU" sz="1700" i="1" dirty="0"/>
          </a:p>
          <a:p>
            <a:pPr algn="ctr">
              <a:defRPr/>
            </a:pPr>
            <a:r>
              <a:rPr lang="ru-RU" altLang="ru-RU" sz="1600" i="1" dirty="0"/>
              <a:t>Росречморфлот</a:t>
            </a:r>
            <a:r>
              <a:rPr lang="ru-RU" altLang="ru-RU" sz="1600" i="1" dirty="0" smtClean="0"/>
              <a:t>;</a:t>
            </a:r>
          </a:p>
          <a:p>
            <a:pPr algn="ctr">
              <a:defRPr/>
            </a:pPr>
            <a:endParaRPr lang="ru-RU" altLang="ru-RU" sz="1700" i="1" dirty="0" smtClean="0"/>
          </a:p>
          <a:p>
            <a:pPr algn="ctr">
              <a:defRPr/>
            </a:pPr>
            <a:r>
              <a:rPr lang="ru-RU" altLang="ru-RU" sz="1600" i="1" dirty="0" smtClean="0"/>
              <a:t>Госфильмофонд </a:t>
            </a:r>
            <a:r>
              <a:rPr lang="ru-RU" altLang="ru-RU" sz="1600" i="1" dirty="0"/>
              <a:t>России</a:t>
            </a:r>
          </a:p>
          <a:p>
            <a:pPr algn="ctr">
              <a:defRPr/>
            </a:pPr>
            <a:endParaRPr lang="ru-RU" altLang="ru-RU" sz="1600" i="1" dirty="0" smtClean="0"/>
          </a:p>
          <a:p>
            <a:pPr algn="ctr">
              <a:defRPr/>
            </a:pPr>
            <a:endParaRPr lang="ru-RU" altLang="ru-RU" sz="1600" i="1" dirty="0" smtClean="0"/>
          </a:p>
        </p:txBody>
      </p:sp>
      <p:grpSp>
        <p:nvGrpSpPr>
          <p:cNvPr id="10" name="Группа 9"/>
          <p:cNvGrpSpPr/>
          <p:nvPr/>
        </p:nvGrpSpPr>
        <p:grpSpPr>
          <a:xfrm>
            <a:off x="251520" y="6165304"/>
            <a:ext cx="8424936" cy="648072"/>
            <a:chOff x="251520" y="6093296"/>
            <a:chExt cx="8424936" cy="648072"/>
          </a:xfrm>
        </p:grpSpPr>
        <p:sp>
          <p:nvSpPr>
            <p:cNvPr id="11" name="Стрелка вправо 10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2">
                      <a:lumMod val="75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935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2"/>
          <p:cNvSpPr txBox="1">
            <a:spLocks noGrp="1"/>
          </p:cNvSpPr>
          <p:nvPr/>
        </p:nvSpPr>
        <p:spPr bwMode="auto">
          <a:xfrm>
            <a:off x="6876256" y="6308599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329141CE-2D63-44DE-8BF6-7D59666DDE55}" type="slidenum">
              <a:rPr lang="ru-RU" altLang="ru-RU" sz="1400" b="1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400" b="1" dirty="0">
              <a:solidFill>
                <a:srgbClr val="898989"/>
              </a:solidFill>
            </a:endParaRPr>
          </a:p>
        </p:txBody>
      </p:sp>
      <p:sp>
        <p:nvSpPr>
          <p:cNvPr id="1024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53007" y="288348"/>
            <a:ext cx="6105525" cy="369332"/>
          </a:xfrm>
        </p:spPr>
        <p:txBody>
          <a:bodyPr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Принятие отчетности ГРБС*</a:t>
            </a:r>
            <a:endParaRPr lang="ru-RU" altLang="ru-RU" sz="1800" b="1" dirty="0" smtClean="0">
              <a:latin typeface="Arial" charset="0"/>
              <a:cs typeface="Arial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7175" y="1538609"/>
            <a:ext cx="3954785" cy="15303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altLang="ru-RU" dirty="0" smtClean="0"/>
              <a:t>10 ГРБС</a:t>
            </a:r>
          </a:p>
          <a:p>
            <a:pPr algn="ctr">
              <a:defRPr/>
            </a:pPr>
            <a:r>
              <a:rPr lang="ru-RU" altLang="ru-RU" dirty="0" smtClean="0"/>
              <a:t> направлены </a:t>
            </a:r>
            <a:r>
              <a:rPr lang="ru-RU" altLang="ru-RU" u="sng" dirty="0" smtClean="0"/>
              <a:t>правительственные </a:t>
            </a:r>
            <a:r>
              <a:rPr lang="ru-RU" altLang="ru-RU" u="sng" dirty="0"/>
              <a:t>телеграммы </a:t>
            </a:r>
            <a:r>
              <a:rPr lang="ru-RU" altLang="ru-RU" dirty="0"/>
              <a:t>о принятии безотлагательных мер по завершению сдачи </a:t>
            </a:r>
            <a:r>
              <a:rPr lang="ru-RU" altLang="ru-RU" dirty="0" smtClean="0"/>
              <a:t>отчетности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57176" y="3212976"/>
            <a:ext cx="3905514" cy="2592288"/>
          </a:xfrm>
          <a:prstGeom prst="rect">
            <a:avLst/>
          </a:prstGeom>
          <a:solidFill>
            <a:schemeClr val="bg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600" dirty="0"/>
              <a:t>Госфильмофонд</a:t>
            </a:r>
            <a:r>
              <a:rPr lang="ru-RU" altLang="ru-RU" sz="1600" i="1" dirty="0" smtClean="0"/>
              <a:t>;</a:t>
            </a:r>
          </a:p>
          <a:p>
            <a:pPr algn="ctr">
              <a:defRPr/>
            </a:pPr>
            <a:r>
              <a:rPr lang="ru-RU" sz="1600" dirty="0" smtClean="0"/>
              <a:t>Роспатент;</a:t>
            </a:r>
          </a:p>
          <a:p>
            <a:pPr algn="ctr">
              <a:defRPr/>
            </a:pPr>
            <a:r>
              <a:rPr lang="ru-RU" sz="1600" dirty="0" smtClean="0"/>
              <a:t>МГУ </a:t>
            </a:r>
            <a:r>
              <a:rPr lang="ru-RU" sz="1600" dirty="0"/>
              <a:t>имени М.В. Ломоносова</a:t>
            </a:r>
            <a:r>
              <a:rPr lang="ru-RU" altLang="ru-RU" sz="1600" i="1" dirty="0" smtClean="0"/>
              <a:t>;</a:t>
            </a:r>
          </a:p>
          <a:p>
            <a:pPr algn="ctr">
              <a:defRPr/>
            </a:pPr>
            <a:r>
              <a:rPr lang="ru-RU" sz="1600" dirty="0" err="1"/>
              <a:t>Минпромторг</a:t>
            </a:r>
            <a:r>
              <a:rPr lang="ru-RU" sz="1600" dirty="0"/>
              <a:t> </a:t>
            </a:r>
            <a:r>
              <a:rPr lang="ru-RU" sz="1600" dirty="0" smtClean="0"/>
              <a:t>России;</a:t>
            </a:r>
          </a:p>
          <a:p>
            <a:pPr algn="ctr">
              <a:defRPr/>
            </a:pPr>
            <a:r>
              <a:rPr lang="ru-RU" sz="1600" dirty="0" err="1"/>
              <a:t>Росжелдор</a:t>
            </a:r>
            <a:r>
              <a:rPr lang="ru-RU" altLang="ru-RU" sz="1600" i="1" dirty="0" smtClean="0"/>
              <a:t>;</a:t>
            </a:r>
          </a:p>
          <a:p>
            <a:pPr algn="ctr">
              <a:defRPr/>
            </a:pPr>
            <a:r>
              <a:rPr lang="ru-RU" sz="1600" dirty="0" smtClean="0"/>
              <a:t>Россвязь;</a:t>
            </a:r>
          </a:p>
          <a:p>
            <a:pPr algn="ctr">
              <a:defRPr/>
            </a:pPr>
            <a:r>
              <a:rPr lang="ru-RU" sz="1600" dirty="0" err="1" smtClean="0"/>
              <a:t>Роструд</a:t>
            </a:r>
            <a:r>
              <a:rPr lang="ru-RU" sz="1600" dirty="0" smtClean="0"/>
              <a:t>;</a:t>
            </a:r>
          </a:p>
          <a:p>
            <a:pPr algn="ctr">
              <a:defRPr/>
            </a:pPr>
            <a:r>
              <a:rPr lang="ru-RU" sz="1600" dirty="0"/>
              <a:t>Государственная фельдъегерская </a:t>
            </a:r>
            <a:r>
              <a:rPr lang="ru-RU" sz="1600" dirty="0" smtClean="0"/>
              <a:t>служба;</a:t>
            </a:r>
            <a:endParaRPr lang="ru-RU" altLang="ru-RU" sz="1600" i="1" dirty="0"/>
          </a:p>
          <a:p>
            <a:pPr algn="ctr">
              <a:defRPr/>
            </a:pPr>
            <a:r>
              <a:rPr lang="ru-RU" sz="1600" dirty="0" err="1"/>
              <a:t>Росавиация</a:t>
            </a:r>
            <a:r>
              <a:rPr lang="ru-RU" altLang="ru-RU" sz="1600" i="1" dirty="0" smtClean="0"/>
              <a:t>;</a:t>
            </a:r>
          </a:p>
          <a:p>
            <a:pPr algn="ctr">
              <a:defRPr/>
            </a:pPr>
            <a:r>
              <a:rPr lang="ru-RU" sz="1600" dirty="0"/>
              <a:t>Федеральное архивное </a:t>
            </a:r>
            <a:r>
              <a:rPr lang="ru-RU" sz="1600" dirty="0" smtClean="0"/>
              <a:t>агентство</a:t>
            </a:r>
          </a:p>
          <a:p>
            <a:pPr algn="ctr">
              <a:defRPr/>
            </a:pPr>
            <a:endParaRPr lang="ru-RU" altLang="ru-RU" sz="1600" i="1" dirty="0" smtClean="0"/>
          </a:p>
          <a:p>
            <a:pPr marL="285750" indent="-285750" algn="ctr">
              <a:buFontTx/>
              <a:buChar char="-"/>
              <a:defRPr/>
            </a:pPr>
            <a:endParaRPr lang="ru-RU" altLang="ru-RU" sz="1600" i="1" dirty="0" smtClean="0"/>
          </a:p>
          <a:p>
            <a:pPr marL="285750" indent="-285750" algn="ctr">
              <a:buFontTx/>
              <a:buChar char="-"/>
              <a:defRPr/>
            </a:pPr>
            <a:endParaRPr lang="ru-RU" altLang="ru-RU" sz="1600" i="1" dirty="0" smtClean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788024" y="1524674"/>
            <a:ext cx="3960440" cy="154428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altLang="ru-RU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по </a:t>
            </a:r>
            <a:r>
              <a:rPr lang="ru-RU" altLang="ru-RU" u="sng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5 ГРБС </a:t>
            </a:r>
            <a:r>
              <a:rPr lang="ru-RU" altLang="ru-RU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в </a:t>
            </a:r>
            <a:r>
              <a:rPr lang="ru-RU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адрес Министерства финансов Российской Федерации направлено письмо о непринятии отчетности по состоянию на 30.03.2018 </a:t>
            </a:r>
            <a:endParaRPr lang="ru-RU" altLang="ru-RU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788024" y="3212976"/>
            <a:ext cx="3960440" cy="2592288"/>
          </a:xfrm>
          <a:prstGeom prst="rect">
            <a:avLst/>
          </a:prstGeom>
          <a:solidFill>
            <a:schemeClr val="bg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600" dirty="0" err="1" smtClean="0"/>
              <a:t>Росрыболовство</a:t>
            </a:r>
            <a:r>
              <a:rPr lang="ru-RU" altLang="ru-RU" sz="1600" i="1" dirty="0" smtClean="0"/>
              <a:t>;</a:t>
            </a:r>
          </a:p>
          <a:p>
            <a:pPr algn="ctr">
              <a:defRPr/>
            </a:pPr>
            <a:endParaRPr lang="ru-RU" sz="1600" dirty="0" smtClean="0"/>
          </a:p>
          <a:p>
            <a:pPr algn="ctr">
              <a:defRPr/>
            </a:pPr>
            <a:r>
              <a:rPr lang="ru-RU" sz="1600" dirty="0" smtClean="0"/>
              <a:t>Минюст </a:t>
            </a:r>
            <a:r>
              <a:rPr lang="ru-RU" sz="1600" dirty="0"/>
              <a:t>России</a:t>
            </a:r>
            <a:r>
              <a:rPr lang="ru-RU" altLang="ru-RU" sz="1600" i="1" dirty="0" smtClean="0"/>
              <a:t>;</a:t>
            </a:r>
          </a:p>
          <a:p>
            <a:pPr algn="ctr">
              <a:defRPr/>
            </a:pPr>
            <a:endParaRPr lang="ru-RU" sz="1600" dirty="0" smtClean="0"/>
          </a:p>
          <a:p>
            <a:pPr algn="ctr">
              <a:defRPr/>
            </a:pPr>
            <a:r>
              <a:rPr lang="ru-RU" sz="1600" dirty="0" smtClean="0"/>
              <a:t>Минкультуры </a:t>
            </a:r>
            <a:r>
              <a:rPr lang="ru-RU" sz="1600" dirty="0"/>
              <a:t>России</a:t>
            </a:r>
            <a:r>
              <a:rPr lang="ru-RU" altLang="ru-RU" sz="1600" i="1" dirty="0" smtClean="0"/>
              <a:t>;</a:t>
            </a:r>
          </a:p>
          <a:p>
            <a:pPr algn="ctr">
              <a:defRPr/>
            </a:pPr>
            <a:endParaRPr lang="ru-RU" sz="1600" dirty="0" smtClean="0"/>
          </a:p>
          <a:p>
            <a:pPr algn="ctr">
              <a:defRPr/>
            </a:pPr>
            <a:r>
              <a:rPr lang="ru-RU" sz="1600" dirty="0" err="1" smtClean="0"/>
              <a:t>Росморречфлот</a:t>
            </a:r>
            <a:r>
              <a:rPr lang="ru-RU" altLang="ru-RU" sz="1600" i="1" dirty="0" smtClean="0"/>
              <a:t>;</a:t>
            </a:r>
          </a:p>
          <a:p>
            <a:pPr algn="ctr">
              <a:defRPr/>
            </a:pPr>
            <a:endParaRPr lang="ru-RU" sz="1600" dirty="0" smtClean="0"/>
          </a:p>
          <a:p>
            <a:pPr algn="ctr">
              <a:defRPr/>
            </a:pPr>
            <a:r>
              <a:rPr lang="ru-RU" sz="1600" dirty="0" err="1" smtClean="0"/>
              <a:t>Роспотребнадзор</a:t>
            </a:r>
            <a:endParaRPr lang="ru-RU" altLang="ru-RU" sz="1600" i="1" dirty="0" smtClean="0"/>
          </a:p>
          <a:p>
            <a:pPr algn="ctr">
              <a:defRPr/>
            </a:pPr>
            <a:endParaRPr lang="ru-RU" altLang="ru-RU" sz="1600" i="1" dirty="0" smtClean="0"/>
          </a:p>
          <a:p>
            <a:pPr algn="ctr">
              <a:defRPr/>
            </a:pPr>
            <a:endParaRPr lang="ru-RU" altLang="ru-RU" sz="1600" i="1" dirty="0" smtClean="0"/>
          </a:p>
          <a:p>
            <a:pPr algn="ctr">
              <a:defRPr/>
            </a:pPr>
            <a:endParaRPr lang="ru-RU" altLang="ru-RU" sz="1600" i="1" dirty="0" smtClean="0"/>
          </a:p>
        </p:txBody>
      </p:sp>
      <p:sp>
        <p:nvSpPr>
          <p:cNvPr id="10250" name="TextBox 1"/>
          <p:cNvSpPr txBox="1">
            <a:spLocks noChangeArrowheads="1"/>
          </p:cNvSpPr>
          <p:nvPr/>
        </p:nvSpPr>
        <p:spPr bwMode="auto">
          <a:xfrm>
            <a:off x="257176" y="5805264"/>
            <a:ext cx="79893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i="1" dirty="0"/>
              <a:t>* - отчетность </a:t>
            </a:r>
            <a:r>
              <a:rPr lang="ru-RU" altLang="ru-RU" sz="1800" i="1" dirty="0" smtClean="0"/>
              <a:t>требовала </a:t>
            </a:r>
            <a:r>
              <a:rPr lang="ru-RU" altLang="ru-RU" sz="1800" i="1" dirty="0"/>
              <a:t>уточнения показателей после ее представления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251520" y="6093296"/>
            <a:ext cx="8424936" cy="648072"/>
            <a:chOff x="251520" y="6093296"/>
            <a:chExt cx="8424936" cy="648072"/>
          </a:xfrm>
        </p:grpSpPr>
        <p:sp>
          <p:nvSpPr>
            <p:cNvPr id="10" name="Стрелка вправо 9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2">
                      <a:lumMod val="75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9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2"/>
          <p:cNvSpPr txBox="1">
            <a:spLocks noGrp="1"/>
          </p:cNvSpPr>
          <p:nvPr/>
        </p:nvSpPr>
        <p:spPr bwMode="auto">
          <a:xfrm>
            <a:off x="6916968" y="6237312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13E72806-8E85-429E-8FB2-C0EF045CBC15}" type="slidenum">
              <a:rPr lang="ru-RU" altLang="ru-RU" sz="1400" b="1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400" b="1" dirty="0">
              <a:solidFill>
                <a:srgbClr val="898989"/>
              </a:solidFill>
            </a:endParaRPr>
          </a:p>
        </p:txBody>
      </p:sp>
      <p:sp>
        <p:nvSpPr>
          <p:cNvPr id="819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38475" y="297686"/>
            <a:ext cx="6105525" cy="369332"/>
          </a:xfrm>
        </p:spPr>
        <p:txBody>
          <a:bodyPr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Своевременность представления</a:t>
            </a:r>
            <a:endParaRPr lang="ru-RU" altLang="ru-RU" sz="1800" b="1" dirty="0" smtClean="0">
              <a:latin typeface="Arial" charset="0"/>
              <a:cs typeface="Arial" charset="0"/>
            </a:endParaRPr>
          </a:p>
        </p:txBody>
      </p:sp>
      <p:sp>
        <p:nvSpPr>
          <p:cNvPr id="8196" name="Rectangle 7"/>
          <p:cNvSpPr>
            <a:spLocks noChangeArrowheads="1"/>
          </p:cNvSpPr>
          <p:nvPr/>
        </p:nvSpPr>
        <p:spPr bwMode="auto">
          <a:xfrm>
            <a:off x="838200" y="1195388"/>
            <a:ext cx="8105775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2400" b="1" dirty="0">
                <a:solidFill>
                  <a:srgbClr val="333FC5"/>
                </a:solidFill>
              </a:rPr>
              <a:t>Приказ Федерального </a:t>
            </a:r>
            <a:r>
              <a:rPr lang="ru-RU" altLang="ru-RU" sz="2400" b="1" dirty="0" smtClean="0">
                <a:solidFill>
                  <a:srgbClr val="333FC5"/>
                </a:solidFill>
              </a:rPr>
              <a:t>казначейства</a:t>
            </a:r>
            <a:endParaRPr lang="ru-RU" altLang="ru-RU" sz="2400" b="1" dirty="0">
              <a:solidFill>
                <a:srgbClr val="333FC5"/>
              </a:solidFill>
            </a:endParaRPr>
          </a:p>
          <a:p>
            <a:pPr algn="ctr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2400" b="1" dirty="0">
                <a:solidFill>
                  <a:srgbClr val="333FC5"/>
                </a:solidFill>
              </a:rPr>
              <a:t>от 12.10.2017 №</a:t>
            </a:r>
            <a:r>
              <a:rPr lang="ru-RU" altLang="ru-RU" sz="2400" b="1" dirty="0" smtClean="0">
                <a:solidFill>
                  <a:srgbClr val="333FC5"/>
                </a:solidFill>
              </a:rPr>
              <a:t>26н </a:t>
            </a:r>
          </a:p>
          <a:p>
            <a:pPr algn="ctr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ru-RU" altLang="ru-RU" sz="2400" dirty="0" smtClean="0"/>
              <a:t>«О сроках представления </a:t>
            </a:r>
            <a:r>
              <a:rPr lang="ru-RU" sz="2400" dirty="0"/>
              <a:t> </a:t>
            </a:r>
            <a:r>
              <a:rPr lang="ru-RU" sz="2400" dirty="0" smtClean="0"/>
              <a:t>годовой отчетности об исполнении бюджетов государственных внебюджетных фондов </a:t>
            </a:r>
            <a:r>
              <a:rPr lang="ru-RU" sz="2400" dirty="0"/>
              <a:t>Российской Федерации, </a:t>
            </a:r>
            <a:r>
              <a:rPr lang="ru-RU" sz="2400" dirty="0" smtClean="0"/>
              <a:t>годовой отчетности об исполнении консолидированных бюджетов </a:t>
            </a:r>
            <a:r>
              <a:rPr lang="ru-RU" sz="2400" dirty="0"/>
              <a:t>субъектов Российской </a:t>
            </a:r>
            <a:r>
              <a:rPr lang="ru-RU" sz="2400" dirty="0" smtClean="0"/>
              <a:t>Федерации….за</a:t>
            </a:r>
            <a:r>
              <a:rPr lang="ru-RU" altLang="ru-RU" sz="2400" dirty="0" smtClean="0"/>
              <a:t> 2017 год»</a:t>
            </a:r>
            <a:endParaRPr lang="ru-RU" altLang="ru-RU" sz="2400" dirty="0"/>
          </a:p>
        </p:txBody>
      </p:sp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1773401" y="5445224"/>
            <a:ext cx="61722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 i="1" dirty="0"/>
              <a:t>Годовая бюджетная отчетность:</a:t>
            </a:r>
            <a:r>
              <a:rPr lang="ru-RU" altLang="ru-RU" sz="1800" b="1" i="1" dirty="0">
                <a:solidFill>
                  <a:srgbClr val="333FC5"/>
                </a:solidFill>
              </a:rPr>
              <a:t> </a:t>
            </a:r>
            <a:r>
              <a:rPr lang="ru-RU" altLang="ru-RU" sz="1800" b="1" i="1" dirty="0" smtClean="0">
                <a:solidFill>
                  <a:srgbClr val="333FC5"/>
                </a:solidFill>
              </a:rPr>
              <a:t>12.03.2018 </a:t>
            </a:r>
            <a:r>
              <a:rPr lang="ru-RU" altLang="ru-RU" sz="1800" b="1" i="1" dirty="0">
                <a:solidFill>
                  <a:srgbClr val="333FC5"/>
                </a:solidFill>
              </a:rPr>
              <a:t>– </a:t>
            </a:r>
            <a:r>
              <a:rPr lang="ru-RU" altLang="ru-RU" sz="1800" b="1" i="1" dirty="0" smtClean="0">
                <a:solidFill>
                  <a:srgbClr val="333FC5"/>
                </a:solidFill>
              </a:rPr>
              <a:t>30.03.2018</a:t>
            </a:r>
            <a:endParaRPr lang="ru-RU" altLang="ru-RU" sz="1800" b="1" i="1" dirty="0">
              <a:solidFill>
                <a:srgbClr val="333FC5"/>
              </a:solidFill>
            </a:endParaRPr>
          </a:p>
        </p:txBody>
      </p:sp>
      <p:sp>
        <p:nvSpPr>
          <p:cNvPr id="8198" name="AutoShape 9"/>
          <p:cNvSpPr>
            <a:spLocks noChangeArrowheads="1"/>
          </p:cNvSpPr>
          <p:nvPr/>
        </p:nvSpPr>
        <p:spPr bwMode="auto">
          <a:xfrm>
            <a:off x="4682133" y="4797152"/>
            <a:ext cx="354806" cy="549569"/>
          </a:xfrm>
          <a:prstGeom prst="downArrow">
            <a:avLst>
              <a:gd name="adj1" fmla="val 50000"/>
              <a:gd name="adj2" fmla="val 3884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7" name="Группа 6"/>
          <p:cNvGrpSpPr/>
          <p:nvPr/>
        </p:nvGrpSpPr>
        <p:grpSpPr>
          <a:xfrm>
            <a:off x="251520" y="6093296"/>
            <a:ext cx="8424936" cy="648072"/>
            <a:chOff x="251520" y="6093296"/>
            <a:chExt cx="8424936" cy="648072"/>
          </a:xfrm>
        </p:grpSpPr>
        <p:sp>
          <p:nvSpPr>
            <p:cNvPr id="8" name="Стрелка вправо 7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2">
                      <a:lumMod val="75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085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2"/>
          <p:cNvSpPr txBox="1">
            <a:spLocks noGrp="1"/>
          </p:cNvSpPr>
          <p:nvPr/>
        </p:nvSpPr>
        <p:spPr bwMode="auto">
          <a:xfrm>
            <a:off x="6457950" y="6492876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329141CE-2D63-44DE-8BF6-7D59666DDE55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1024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53007" y="288348"/>
            <a:ext cx="6105525" cy="369332"/>
          </a:xfrm>
        </p:spPr>
        <p:txBody>
          <a:bodyPr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Представление отчетности ФО и ГВБФ</a:t>
            </a:r>
            <a:endParaRPr lang="ru-RU" altLang="ru-RU" sz="1800" b="1" dirty="0" smtClean="0">
              <a:latin typeface="Arial" charset="0"/>
              <a:cs typeface="Arial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299392" y="2385599"/>
            <a:ext cx="7445125" cy="208521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>
              <a:defRPr/>
            </a:pPr>
            <a:r>
              <a:rPr lang="ru-RU" altLang="ru-RU" sz="2000" i="1" dirty="0"/>
              <a:t>Красноярский </a:t>
            </a:r>
            <a:r>
              <a:rPr lang="ru-RU" altLang="ru-RU" sz="2000" i="1" dirty="0" smtClean="0"/>
              <a:t>край, Тульская область, Омская область, </a:t>
            </a:r>
          </a:p>
          <a:p>
            <a:pPr algn="just">
              <a:defRPr/>
            </a:pPr>
            <a:r>
              <a:rPr lang="ru-RU" altLang="ru-RU" sz="2000" i="1" dirty="0" smtClean="0"/>
              <a:t>Липецкая область, Краснодарский край, Вологодская область, Псковская область, Приморский край, Ленинградская область, Тамбовская область, Республика Адыгея, Владимирская область, Брянская область, Новосибирская область, Пензенская область, Республика Мордовия, Республика Алтай</a:t>
            </a:r>
            <a:endParaRPr lang="ru-RU" altLang="ru-RU" sz="3200" i="1" dirty="0" smtClean="0"/>
          </a:p>
        </p:txBody>
      </p:sp>
      <p:sp>
        <p:nvSpPr>
          <p:cNvPr id="39" name="Прямоугольник 38"/>
          <p:cNvSpPr/>
          <p:nvPr/>
        </p:nvSpPr>
        <p:spPr>
          <a:xfrm>
            <a:off x="1525960" y="4992468"/>
            <a:ext cx="5400600" cy="46813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>
              <a:defRPr/>
            </a:pPr>
            <a:r>
              <a:rPr lang="ru-RU" altLang="ru-RU" sz="2000" i="1" dirty="0" smtClean="0"/>
              <a:t>г. Севастополь, Республика Тыва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251520" y="6093296"/>
            <a:ext cx="8424936" cy="648072"/>
            <a:chOff x="251520" y="6093296"/>
            <a:chExt cx="8424936" cy="648072"/>
          </a:xfrm>
        </p:grpSpPr>
        <p:sp>
          <p:nvSpPr>
            <p:cNvPr id="10" name="Стрелка вправо 9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accent2">
                      <a:lumMod val="75000"/>
                    </a:schemeClr>
                  </a:solidFill>
                </a:rPr>
                <a:t>Организация </a:t>
              </a:r>
              <a:r>
                <a:rPr lang="ru-RU" sz="1400" dirty="0" smtClean="0">
                  <a:solidFill>
                    <a:schemeClr val="accent2">
                      <a:lumMod val="75000"/>
                    </a:schemeClr>
                  </a:solidFill>
                </a:rPr>
                <a:t>процедур   </a:t>
              </a:r>
              <a:r>
                <a:rPr lang="ru-RU" sz="1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Анализ и </a:t>
              </a:r>
              <a:r>
                <a:rPr lang="ru-RU" sz="14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проверка</a:t>
              </a:r>
              <a:endParaRPr lang="ru-RU" dirty="0">
                <a:solidFill>
                  <a:schemeClr val="tx2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1188993" y="1296614"/>
            <a:ext cx="766592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i="1" dirty="0" smtClean="0"/>
              <a:t>финансовыми органами </a:t>
            </a:r>
            <a:r>
              <a:rPr lang="ru-RU" altLang="ru-RU" sz="2400" b="1" i="1" u="sng" dirty="0" smtClean="0"/>
              <a:t>всех</a:t>
            </a:r>
            <a:r>
              <a:rPr lang="ru-RU" altLang="ru-RU" sz="2400" i="1" dirty="0" smtClean="0"/>
              <a:t> субъектов РФ и органов управления ГВБФ представлена отчетность </a:t>
            </a:r>
            <a:r>
              <a:rPr lang="ru-RU" altLang="ru-RU" sz="2400" b="1" i="1" u="sng" dirty="0" smtClean="0"/>
              <a:t>в срок</a:t>
            </a:r>
            <a:endParaRPr lang="ru-RU" altLang="ru-RU" b="1" i="1" u="sng" dirty="0"/>
          </a:p>
        </p:txBody>
      </p:sp>
      <p:pic>
        <p:nvPicPr>
          <p:cNvPr id="17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76504"/>
            <a:ext cx="914400" cy="91440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18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48" y="4657245"/>
            <a:ext cx="914400" cy="91440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25112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858261" y="6342781"/>
            <a:ext cx="2057400" cy="365125"/>
          </a:xfrm>
        </p:spPr>
        <p:txBody>
          <a:bodyPr/>
          <a:lstStyle/>
          <a:p>
            <a:pPr>
              <a:defRPr/>
            </a:pPr>
            <a:fld id="{69D27FC7-9221-4C63-AD2E-45B94A64E803}" type="slidenum">
              <a:rPr lang="ru-RU" altLang="ru-RU" sz="1400" b="1" smtClean="0"/>
              <a:pPr>
                <a:defRPr/>
              </a:pPr>
              <a:t>9</a:t>
            </a:fld>
            <a:endParaRPr lang="ru-RU" altLang="ru-RU" sz="1400" b="1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1237928" y="1223793"/>
            <a:ext cx="7665922" cy="58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i="1" dirty="0" smtClean="0"/>
              <a:t>Обеспечение подписания отчетности </a:t>
            </a:r>
            <a:r>
              <a:rPr lang="ru-RU" altLang="ru-RU" sz="2400" b="1" i="1" dirty="0" smtClean="0"/>
              <a:t>руководителем, 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b="1" i="1" dirty="0" smtClean="0"/>
              <a:t>главным бухгалтером </a:t>
            </a:r>
            <a:r>
              <a:rPr lang="ru-RU" altLang="ru-RU" sz="2400" i="1" dirty="0" smtClean="0"/>
              <a:t>(</a:t>
            </a:r>
            <a:r>
              <a:rPr lang="ru-RU" altLang="ru-RU" sz="2400" b="1" i="1" dirty="0" smtClean="0"/>
              <a:t>уполномоченными лицами</a:t>
            </a:r>
            <a:r>
              <a:rPr lang="ru-RU" altLang="ru-RU" sz="2400" i="1" dirty="0" smtClean="0"/>
              <a:t>)*</a:t>
            </a:r>
            <a:endParaRPr lang="ru-RU" alt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 smtClean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i="1" dirty="0" smtClean="0"/>
              <a:t>	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i="1" dirty="0"/>
              <a:t>	</a:t>
            </a:r>
            <a:endParaRPr lang="ru-RU" altLang="ru-RU" sz="2400" i="1" dirty="0" smtClean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 smtClean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ru-RU" altLang="ru-RU" sz="2400" i="1" dirty="0" smtClean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000" dirty="0" smtClean="0"/>
              <a:t>* </a:t>
            </a:r>
            <a:r>
              <a:rPr lang="ru-RU" sz="1800" dirty="0" smtClean="0"/>
              <a:t>Письмо Федерального казначейства от 06.06.2018  07-04-05/02-11569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1800" dirty="0" smtClean="0"/>
              <a:t>    Письмо </a:t>
            </a:r>
            <a:r>
              <a:rPr lang="ru-RU" sz="1800" dirty="0"/>
              <a:t>Межрегионального УФК от 08.06.2018 № </a:t>
            </a:r>
            <a:r>
              <a:rPr lang="ru-RU" sz="1800" dirty="0" smtClean="0"/>
              <a:t>95-09-11/22-413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1800" dirty="0"/>
              <a:t> </a:t>
            </a:r>
            <a:r>
              <a:rPr lang="ru-RU" sz="1800" dirty="0" smtClean="0"/>
              <a:t>   Письмо </a:t>
            </a:r>
            <a:r>
              <a:rPr lang="ru-RU" sz="1800" dirty="0"/>
              <a:t>Межрегионального УФК от </a:t>
            </a:r>
            <a:r>
              <a:rPr lang="ru-RU" sz="1800" dirty="0" smtClean="0"/>
              <a:t>20.04.2018 </a:t>
            </a:r>
            <a:r>
              <a:rPr lang="ru-RU" sz="1800" dirty="0"/>
              <a:t>№ </a:t>
            </a:r>
            <a:r>
              <a:rPr lang="ru-RU" sz="1800" dirty="0" smtClean="0"/>
              <a:t>95-09-11/22-297</a:t>
            </a:r>
            <a:endParaRPr lang="ru-RU" altLang="ru-RU" sz="1800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endParaRPr lang="ru-RU" altLang="ru-RU" sz="2400" i="1" dirty="0"/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endParaRPr lang="ru-RU" altLang="ru-RU" i="1" dirty="0"/>
          </a:p>
        </p:txBody>
      </p:sp>
      <p:pic>
        <p:nvPicPr>
          <p:cNvPr id="6" name="Рисунок 8192" descr="Направленный вправо указательный палец, тыльная сторона правой ру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914400" cy="91440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3038475" y="297686"/>
            <a:ext cx="61055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Организация отчетных процедур</a:t>
            </a:r>
            <a:endParaRPr lang="ru-RU" altLang="ru-RU" sz="1800" b="1" dirty="0" smtClean="0">
              <a:latin typeface="Arial" charset="0"/>
              <a:cs typeface="Arial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51520" y="6093296"/>
            <a:ext cx="8424936" cy="648072"/>
            <a:chOff x="251520" y="6093296"/>
            <a:chExt cx="8424936" cy="648072"/>
          </a:xfrm>
        </p:grpSpPr>
        <p:sp>
          <p:nvSpPr>
            <p:cNvPr id="9" name="Стрелка вправо 8"/>
            <p:cNvSpPr/>
            <p:nvPr/>
          </p:nvSpPr>
          <p:spPr>
            <a:xfrm>
              <a:off x="251520" y="6093296"/>
              <a:ext cx="8424936" cy="648072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>
                  <a:solidFill>
                    <a:schemeClr val="accent2">
                      <a:lumMod val="75000"/>
                    </a:schemeClr>
                  </a:solidFill>
                </a:rPr>
                <a:t>Организация </a:t>
              </a:r>
              <a:r>
                <a:rPr lang="ru-RU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процедур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Технологическое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обеспечение   Предварительная работа   </a:t>
              </a:r>
              <a:r>
                <a:rPr lang="ru-RU" sz="14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Анализ и </a:t>
              </a:r>
              <a:r>
                <a:rPr lang="ru-RU" sz="1400" b="1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проверка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2339752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4716016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6732240" y="6309320"/>
              <a:ext cx="0" cy="216024"/>
            </a:xfrm>
            <a:prstGeom prst="line">
              <a:avLst/>
            </a:prstGeom>
            <a:ln w="12700">
              <a:solidFill>
                <a:schemeClr val="accent2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377280" y="2348880"/>
            <a:ext cx="374441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"/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МИНИСТЕРСТВО КУЛЬТУРЫ РОССИЙСКОЙ </a:t>
            </a:r>
            <a:r>
              <a:rPr lang="ru-RU" sz="1400" b="1" i="1" dirty="0" smtClean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ФЕДЕРАЦИИ, 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МИНИСТЕРСТВО  ОБРАЗОВАНИЯ И НАУКИ РОССИЙСКОЙ </a:t>
            </a:r>
            <a:r>
              <a:rPr lang="ru-RU" sz="1400" b="1" i="1" dirty="0" smtClean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ФЕДЕРАЦИИ, 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ФЕДЕРАЛЬНОЕ АГЕНСТВО </a:t>
            </a:r>
            <a:r>
              <a:rPr lang="ru-RU" sz="1400" b="1" i="1" dirty="0" smtClean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СВЯЗИ, 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МИНИСТЕРСТВО ЮСТИЦИИ РОССИЙСКОЙ </a:t>
            </a:r>
            <a:r>
              <a:rPr lang="ru-RU" sz="1400" b="1" i="1" dirty="0" smtClean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ФЕДЕРАЦИИ, 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ФЕДЕРАЛЬНАЯ СЛУЖБА ПО ТРУДУ И </a:t>
            </a:r>
            <a:r>
              <a:rPr lang="ru-RU" sz="1400" b="1" i="1" dirty="0" smtClean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ЗАНЯТОСТИ, 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ФЕДЕРАЛЬНАЯ СЛУЖБА ПО ВОЕННО-ТЕХНИЧЕСКОМУ СОТРУДНИЧЕСТВУ</a:t>
            </a:r>
          </a:p>
          <a:p>
            <a:pPr algn="ctr" fontAlgn="b"/>
            <a:endParaRPr lang="ru-RU" sz="1400" b="1" i="1" dirty="0">
              <a:solidFill>
                <a:schemeClr val="accent3">
                  <a:lumMod val="75000"/>
                </a:schemeClr>
              </a:solidFill>
              <a:latin typeface="Times New Roman"/>
            </a:endParaRPr>
          </a:p>
          <a:p>
            <a:pPr algn="ctr" fontAlgn="b"/>
            <a:endParaRPr lang="ru-RU" sz="1400" b="1" i="1" dirty="0">
              <a:solidFill>
                <a:schemeClr val="accent3">
                  <a:lumMod val="75000"/>
                </a:schemeClr>
              </a:solidFill>
              <a:latin typeface="Times New Roman"/>
            </a:endParaRPr>
          </a:p>
          <a:p>
            <a:pPr algn="ctr" fontAlgn="b"/>
            <a:endParaRPr lang="ru-RU" sz="1400" b="1" i="1" dirty="0">
              <a:solidFill>
                <a:schemeClr val="accent3">
                  <a:lumMod val="75000"/>
                </a:schemeClr>
              </a:solidFill>
              <a:latin typeface="Times New Roman"/>
            </a:endParaRPr>
          </a:p>
          <a:p>
            <a:pPr algn="ctr" fontAlgn="b"/>
            <a:endParaRPr lang="ru-RU" sz="1400" b="1" i="1" dirty="0">
              <a:solidFill>
                <a:schemeClr val="accent3">
                  <a:lumMod val="75000"/>
                </a:schemeClr>
              </a:solidFill>
              <a:latin typeface="Times New Roman"/>
            </a:endParaRPr>
          </a:p>
          <a:p>
            <a:pPr algn="ctr" fontAlgn="b"/>
            <a:endParaRPr lang="ru-RU" sz="1400" b="1" i="1" dirty="0">
              <a:solidFill>
                <a:schemeClr val="accent3">
                  <a:lumMod val="75000"/>
                </a:schemeClr>
              </a:solidFill>
              <a:latin typeface="Times New Roman"/>
            </a:endParaRPr>
          </a:p>
          <a:p>
            <a:pPr algn="ctr" fontAlgn="b"/>
            <a:endParaRPr lang="ru-RU" sz="1400" b="1" i="1" dirty="0">
              <a:solidFill>
                <a:schemeClr val="accent3">
                  <a:lumMod val="75000"/>
                </a:schemeClr>
              </a:solidFill>
              <a:latin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40122" y="2348880"/>
            <a:ext cx="42484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"/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ВЕРХОВНЫЙ СУД РОССИЙСКОЙ </a:t>
            </a:r>
            <a:r>
              <a:rPr lang="ru-RU" sz="1400" b="1" i="1" dirty="0" smtClean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ФЕДЕРАЦИИ, 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ФЕДЕРАЛЬНАЯ СЛУЖБА ПО ГИДРОМЕТЕОРОЛОГИИ И МОНИТОРИНГУ ОКРУЖАЮЩЕЙ </a:t>
            </a:r>
            <a:r>
              <a:rPr lang="ru-RU" sz="1400" b="1" i="1" dirty="0" smtClean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СРЕДЫ,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 ФЕДЕРАЛЬНАЯ СЛУЖБА ПО НАДЗОРУ В СФЕРЕ </a:t>
            </a:r>
            <a:r>
              <a:rPr lang="ru-RU" sz="1400" b="1" i="1" dirty="0" smtClean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ТРАНСПОРТА, 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ФЕДЕРАЛЬНОЕ АГЕНТСТВО ВОДНЫХ </a:t>
            </a:r>
            <a:r>
              <a:rPr lang="ru-RU" sz="1400" b="1" i="1" dirty="0" smtClean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РЕСУРСОВ, 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ФЕДЕРАЛЬНОЕ АГЕНТСТВО ВОЗДУШНОГО </a:t>
            </a:r>
            <a:r>
              <a:rPr lang="ru-RU" sz="1400" b="1" i="1" dirty="0" smtClean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ТРАНСПОРТА, 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ФЕДЕРАЛЬНОЕ АГЕНТСТВО ПО ТЕХНИЧЕСКОМУ РЕГУЛИРОВАНИЮ И </a:t>
            </a:r>
            <a:r>
              <a:rPr lang="ru-RU" sz="1400" b="1" i="1" dirty="0" smtClean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МЕТРОЛОГИИ, </a:t>
            </a: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ЦЕНТРАЛЬНАЯ ИЗБИРАТЕЛЬНАЯ КОМИССИЯ РОССИЙСКОЙ </a:t>
            </a:r>
            <a:r>
              <a:rPr lang="ru-RU" sz="1400" b="1" i="1" dirty="0" smtClean="0">
                <a:solidFill>
                  <a:schemeClr val="accent3">
                    <a:lumMod val="75000"/>
                  </a:schemeClr>
                </a:solidFill>
                <a:latin typeface="Times New Roman"/>
              </a:rPr>
              <a:t>ФЕДЕРАЦИИ</a:t>
            </a:r>
            <a:endParaRPr lang="ru-RU" sz="1400" b="1" i="1" dirty="0">
              <a:solidFill>
                <a:schemeClr val="accent3">
                  <a:lumMod val="75000"/>
                </a:schemeClr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4579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5534</TotalTime>
  <Words>1547</Words>
  <Application>Microsoft Office PowerPoint</Application>
  <PresentationFormat>Экран (4:3)</PresentationFormat>
  <Paragraphs>387</Paragraphs>
  <Slides>27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Calibri</vt:lpstr>
      <vt:lpstr>Calibri Light</vt:lpstr>
      <vt:lpstr>Cambria</vt:lpstr>
      <vt:lpstr>Times New Roman</vt:lpstr>
      <vt:lpstr>Wingdings</vt:lpstr>
      <vt:lpstr>Тема Office</vt:lpstr>
      <vt:lpstr>Итоги принятия  бюджетной (бухгалтерской)  отчетности за 2017 год</vt:lpstr>
      <vt:lpstr>Основные вопросы</vt:lpstr>
      <vt:lpstr>Презентация PowerPoint</vt:lpstr>
      <vt:lpstr>Своевременность представления</vt:lpstr>
      <vt:lpstr>Своевременность представления отчетности ГРБС</vt:lpstr>
      <vt:lpstr>Принятие отчетности ГРБС*</vt:lpstr>
      <vt:lpstr>Своевременность представления</vt:lpstr>
      <vt:lpstr>Представление отчетности ФО и ГВБФ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Мищенко Наталья Николаевна</dc:creator>
  <cp:lastModifiedBy>Анна</cp:lastModifiedBy>
  <cp:revision>237</cp:revision>
  <cp:lastPrinted>2018-06-28T14:39:01Z</cp:lastPrinted>
  <dcterms:created xsi:type="dcterms:W3CDTF">2017-02-15T07:29:59Z</dcterms:created>
  <dcterms:modified xsi:type="dcterms:W3CDTF">2018-06-29T03:41:53Z</dcterms:modified>
</cp:coreProperties>
</file>