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452" r:id="rId3"/>
    <p:sldId id="491" r:id="rId4"/>
    <p:sldId id="495" r:id="rId5"/>
    <p:sldId id="496" r:id="rId6"/>
    <p:sldId id="494" r:id="rId7"/>
    <p:sldId id="497" r:id="rId8"/>
    <p:sldId id="498" r:id="rId9"/>
    <p:sldId id="499" r:id="rId10"/>
    <p:sldId id="501" r:id="rId11"/>
    <p:sldId id="500" r:id="rId12"/>
    <p:sldId id="486" r:id="rId13"/>
    <p:sldId id="502" r:id="rId14"/>
    <p:sldId id="487" r:id="rId15"/>
    <p:sldId id="488" r:id="rId16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2E49C"/>
    <a:srgbClr val="A0D565"/>
    <a:srgbClr val="FFFF75"/>
    <a:srgbClr val="B3EBFF"/>
    <a:srgbClr val="00863D"/>
    <a:srgbClr val="61D6FF"/>
    <a:srgbClr val="009ED6"/>
    <a:srgbClr val="8FE2FF"/>
    <a:srgbClr val="008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36" autoAdjust="0"/>
    <p:restoredTop sz="99878" autoAdjust="0"/>
  </p:normalViewPr>
  <p:slideViewPr>
    <p:cSldViewPr snapToGrid="0">
      <p:cViewPr>
        <p:scale>
          <a:sx n="100" d="100"/>
          <a:sy n="100" d="100"/>
        </p:scale>
        <p:origin x="-774" y="-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FD067-C763-4808-A65B-B39D13833FF4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15199-6BCD-477E-9F52-722D4C9723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521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B83E25C-18F1-4553-AFF3-B337FE6AEA80}" type="datetimeFigureOut">
              <a:rPr lang="ru-RU"/>
              <a:pPr>
                <a:defRPr/>
              </a:pPr>
              <a:t>14.12.2016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C88944-45A6-4202-8B2E-145F7DD8B4F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55120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8944-45A6-4202-8B2E-145F7DD8B4F9}" type="slidenum">
              <a:rPr lang="ru-RU" altLang="ru-RU" smtClean="0"/>
              <a:pPr/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7675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F8A7-9CC6-4BE8-9DCF-CFFCE04DF599}" type="datetime1">
              <a:rPr lang="ru-RU"/>
              <a:pPr>
                <a:defRPr/>
              </a:pPr>
              <a:t>14.12.2016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CBC62-0E9E-4B4A-8D2C-5D1C2B7FCD7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0596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79890-B67A-4F60-A4AB-C0B2982E5B46}" type="datetime1">
              <a:rPr lang="ru-RU"/>
              <a:pPr>
                <a:defRPr/>
              </a:pPr>
              <a:t>14.12.2016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98ADE-79C8-4202-BDAA-95794B2CAA4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9961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967D7-C0C3-49BE-B193-63DC62635CAD}" type="datetime1">
              <a:rPr lang="ru-RU"/>
              <a:pPr>
                <a:defRPr/>
              </a:pPr>
              <a:t>14.12.2016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97594-075C-4C83-B799-CBE906354FC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413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F8A7-9CC6-4BE8-9DCF-CFFCE04DF59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CBC62-0E9E-4B4A-8D2C-5D1C2B7FCD7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02582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2694-6F75-46A4-B127-1D322741D3D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97DCB-2821-4486-AA53-086096FD989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47071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1D78-A1B1-4759-B2DE-79212AFCA83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8F2B9-53F2-4804-B084-DBD06DA8CF0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7864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7602-E1EE-4F6D-A958-F20A917995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4D0BE-626D-4BEF-9EB4-EC86D0FC869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13704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B6C8-EC4F-44DF-B9DC-3E5D3CC1E6B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B695B-310B-4897-8B00-8428F5FD0B2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790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44E0-1927-449F-B98D-7924EA6BD01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AC4B4-73C4-48C5-8573-7D62172CE00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97643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369D-0316-4E1E-86C2-9D1FE8BF29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FCC01-7066-4CD9-9DA1-83E6E175B46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99371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C3AC6-AA5A-4970-BE24-CCC2CBEC7B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D0801-8E4D-4AB6-AE0F-4C2A2405A8A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7582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2694-6F75-46A4-B127-1D322741D3D8}" type="datetime1">
              <a:rPr lang="ru-RU"/>
              <a:pPr>
                <a:defRPr/>
              </a:pPr>
              <a:t>14.12.2016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97DCB-2821-4486-AA53-086096FD989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95536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CDAC9-7BBD-4EF7-8AD7-8A1D5B848E0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EAF79-632B-4E58-996F-B15097F87F4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149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79890-B67A-4F60-A4AB-C0B2982E5B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98ADE-79C8-4202-BDAA-95794B2CAA4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62455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967D7-C0C3-49BE-B193-63DC62635C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97594-075C-4C83-B799-CBE906354FC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3193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1D78-A1B1-4759-B2DE-79212AFCA83F}" type="datetime1">
              <a:rPr lang="ru-RU"/>
              <a:pPr>
                <a:defRPr/>
              </a:pPr>
              <a:t>14.12.2016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8F2B9-53F2-4804-B084-DBD06DA8CF0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876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7602-E1EE-4F6D-A958-F20A9179951E}" type="datetime1">
              <a:rPr lang="ru-RU"/>
              <a:pPr>
                <a:defRPr/>
              </a:pPr>
              <a:t>14.12.2016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4D0BE-626D-4BEF-9EB4-EC86D0FC869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0368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B6C8-EC4F-44DF-B9DC-3E5D3CC1E6B5}" type="datetime1">
              <a:rPr lang="ru-RU"/>
              <a:pPr>
                <a:defRPr/>
              </a:pPr>
              <a:t>14.12.2016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B695B-310B-4897-8B00-8428F5FD0B2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5303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44E0-1927-449F-B98D-7924EA6BD014}" type="datetime1">
              <a:rPr lang="ru-RU"/>
              <a:pPr>
                <a:defRPr/>
              </a:pPr>
              <a:t>14.12.2016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AC4B4-73C4-48C5-8573-7D62172CE00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560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369D-0316-4E1E-86C2-9D1FE8BF2987}" type="datetime1">
              <a:rPr lang="ru-RU"/>
              <a:pPr>
                <a:defRPr/>
              </a:pPr>
              <a:t>14.12.2016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FCC01-7066-4CD9-9DA1-83E6E175B46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7486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C3AC6-AA5A-4970-BE24-CCC2CBEC7B09}" type="datetime1">
              <a:rPr lang="ru-RU"/>
              <a:pPr>
                <a:defRPr/>
              </a:pPr>
              <a:t>14.12.2016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D0801-8E4D-4AB6-AE0F-4C2A2405A8A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0956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CDAC9-7BBD-4EF7-8AD7-8A1D5B848E04}" type="datetime1">
              <a:rPr lang="ru-RU"/>
              <a:pPr>
                <a:defRPr/>
              </a:pPr>
              <a:t>14.12.2016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EAF79-632B-4E58-996F-B15097F87F4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0075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596EE3-D49C-449B-BFB0-40156AA89A46}" type="datetime1">
              <a:rPr lang="ru-RU"/>
              <a:pPr>
                <a:defRPr/>
              </a:pPr>
              <a:t>14.12.2016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D8618D1-7C40-4837-AE2E-35EEF4EB7DA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596EE3-D49C-449B-BFB0-40156AA89A4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14.12.2016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D8618D1-7C40-4837-AE2E-35EEF4EB7DA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0716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6.png"/><Relationship Id="rId26" Type="http://schemas.openxmlformats.org/officeDocument/2006/relationships/image" Target="../media/image44.png"/><Relationship Id="rId39" Type="http://schemas.openxmlformats.org/officeDocument/2006/relationships/image" Target="../media/image65.png"/><Relationship Id="rId21" Type="http://schemas.openxmlformats.org/officeDocument/2006/relationships/image" Target="../media/image89.png"/><Relationship Id="rId34" Type="http://schemas.openxmlformats.org/officeDocument/2006/relationships/image" Target="../media/image52.png"/><Relationship Id="rId42" Type="http://schemas.openxmlformats.org/officeDocument/2006/relationships/image" Target="../media/image70.png"/><Relationship Id="rId47" Type="http://schemas.openxmlformats.org/officeDocument/2006/relationships/image" Target="../media/image78.png"/><Relationship Id="rId50" Type="http://schemas.openxmlformats.org/officeDocument/2006/relationships/image" Target="../media/image31.png"/><Relationship Id="rId55" Type="http://schemas.openxmlformats.org/officeDocument/2006/relationships/image" Target="../media/image27.png"/><Relationship Id="rId63" Type="http://schemas.openxmlformats.org/officeDocument/2006/relationships/image" Target="../media/image71.png"/><Relationship Id="rId68" Type="http://schemas.openxmlformats.org/officeDocument/2006/relationships/image" Target="../media/image39.png"/><Relationship Id="rId76" Type="http://schemas.openxmlformats.org/officeDocument/2006/relationships/image" Target="../media/image56.png"/><Relationship Id="rId84" Type="http://schemas.openxmlformats.org/officeDocument/2006/relationships/image" Target="../media/image72.png"/><Relationship Id="rId7" Type="http://schemas.openxmlformats.org/officeDocument/2006/relationships/image" Target="../media/image13.png"/><Relationship Id="rId71" Type="http://schemas.openxmlformats.org/officeDocument/2006/relationships/image" Target="../media/image60.png"/><Relationship Id="rId2" Type="http://schemas.openxmlformats.org/officeDocument/2006/relationships/image" Target="../media/image6.png"/><Relationship Id="rId16" Type="http://schemas.openxmlformats.org/officeDocument/2006/relationships/image" Target="../media/image24.png"/><Relationship Id="rId29" Type="http://schemas.openxmlformats.org/officeDocument/2006/relationships/image" Target="../media/image47.png"/><Relationship Id="rId11" Type="http://schemas.openxmlformats.org/officeDocument/2006/relationships/image" Target="../media/image18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62.png"/><Relationship Id="rId40" Type="http://schemas.openxmlformats.org/officeDocument/2006/relationships/image" Target="../media/image68.png"/><Relationship Id="rId45" Type="http://schemas.openxmlformats.org/officeDocument/2006/relationships/image" Target="../media/image76.png"/><Relationship Id="rId53" Type="http://schemas.openxmlformats.org/officeDocument/2006/relationships/image" Target="../media/image2.png"/><Relationship Id="rId58" Type="http://schemas.openxmlformats.org/officeDocument/2006/relationships/image" Target="../media/image17.png"/><Relationship Id="rId66" Type="http://schemas.openxmlformats.org/officeDocument/2006/relationships/image" Target="../media/image73.png"/><Relationship Id="rId74" Type="http://schemas.openxmlformats.org/officeDocument/2006/relationships/image" Target="../media/image84.png"/><Relationship Id="rId79" Type="http://schemas.openxmlformats.org/officeDocument/2006/relationships/image" Target="../media/image36.png"/><Relationship Id="rId87" Type="http://schemas.openxmlformats.org/officeDocument/2006/relationships/image" Target="../media/image86.png"/><Relationship Id="rId5" Type="http://schemas.openxmlformats.org/officeDocument/2006/relationships/image" Target="../media/image10.png"/><Relationship Id="rId61" Type="http://schemas.openxmlformats.org/officeDocument/2006/relationships/image" Target="../media/image21.png"/><Relationship Id="rId82" Type="http://schemas.openxmlformats.org/officeDocument/2006/relationships/image" Target="../media/image64.png"/><Relationship Id="rId19" Type="http://schemas.openxmlformats.org/officeDocument/2006/relationships/image" Target="../media/image3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image" Target="../media/image22.png"/><Relationship Id="rId22" Type="http://schemas.openxmlformats.org/officeDocument/2006/relationships/image" Target="../media/image37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5.png"/><Relationship Id="rId43" Type="http://schemas.openxmlformats.org/officeDocument/2006/relationships/image" Target="../media/image74.png"/><Relationship Id="rId48" Type="http://schemas.openxmlformats.org/officeDocument/2006/relationships/image" Target="../media/image33.png"/><Relationship Id="rId56" Type="http://schemas.openxmlformats.org/officeDocument/2006/relationships/image" Target="../media/image57.png"/><Relationship Id="rId64" Type="http://schemas.openxmlformats.org/officeDocument/2006/relationships/image" Target="../media/image5.png"/><Relationship Id="rId69" Type="http://schemas.openxmlformats.org/officeDocument/2006/relationships/image" Target="../media/image61.png"/><Relationship Id="rId77" Type="http://schemas.openxmlformats.org/officeDocument/2006/relationships/image" Target="../media/image79.png"/><Relationship Id="rId8" Type="http://schemas.openxmlformats.org/officeDocument/2006/relationships/image" Target="../media/image14.png"/><Relationship Id="rId51" Type="http://schemas.openxmlformats.org/officeDocument/2006/relationships/image" Target="../media/image66.png"/><Relationship Id="rId72" Type="http://schemas.openxmlformats.org/officeDocument/2006/relationships/image" Target="../media/image53.png"/><Relationship Id="rId80" Type="http://schemas.openxmlformats.org/officeDocument/2006/relationships/image" Target="../media/image82.png"/><Relationship Id="rId85" Type="http://schemas.openxmlformats.org/officeDocument/2006/relationships/image" Target="../media/image80.png"/><Relationship Id="rId3" Type="http://schemas.openxmlformats.org/officeDocument/2006/relationships/image" Target="../media/image8.png"/><Relationship Id="rId12" Type="http://schemas.openxmlformats.org/officeDocument/2006/relationships/image" Target="../media/image19.png"/><Relationship Id="rId17" Type="http://schemas.openxmlformats.org/officeDocument/2006/relationships/image" Target="../media/image2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63.png"/><Relationship Id="rId46" Type="http://schemas.openxmlformats.org/officeDocument/2006/relationships/image" Target="../media/image124.png"/><Relationship Id="rId59" Type="http://schemas.openxmlformats.org/officeDocument/2006/relationships/image" Target="../media/image29.png"/><Relationship Id="rId67" Type="http://schemas.openxmlformats.org/officeDocument/2006/relationships/image" Target="../media/image81.png"/><Relationship Id="rId20" Type="http://schemas.openxmlformats.org/officeDocument/2006/relationships/image" Target="../media/image34.png"/><Relationship Id="rId41" Type="http://schemas.openxmlformats.org/officeDocument/2006/relationships/image" Target="../media/image69.png"/><Relationship Id="rId54" Type="http://schemas.openxmlformats.org/officeDocument/2006/relationships/image" Target="../media/image3.png"/><Relationship Id="rId62" Type="http://schemas.openxmlformats.org/officeDocument/2006/relationships/image" Target="../media/image28.png"/><Relationship Id="rId70" Type="http://schemas.openxmlformats.org/officeDocument/2006/relationships/image" Target="../media/image41.png"/><Relationship Id="rId75" Type="http://schemas.openxmlformats.org/officeDocument/2006/relationships/image" Target="../media/image54.png"/><Relationship Id="rId83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5" Type="http://schemas.openxmlformats.org/officeDocument/2006/relationships/image" Target="../media/image23.png"/><Relationship Id="rId23" Type="http://schemas.openxmlformats.org/officeDocument/2006/relationships/image" Target="../media/image40.png"/><Relationship Id="rId28" Type="http://schemas.openxmlformats.org/officeDocument/2006/relationships/image" Target="../media/image46.png"/><Relationship Id="rId36" Type="http://schemas.openxmlformats.org/officeDocument/2006/relationships/image" Target="../media/image58.png"/><Relationship Id="rId49" Type="http://schemas.openxmlformats.org/officeDocument/2006/relationships/image" Target="../media/image4.png"/><Relationship Id="rId57" Type="http://schemas.openxmlformats.org/officeDocument/2006/relationships/image" Target="../media/image32.png"/><Relationship Id="rId10" Type="http://schemas.openxmlformats.org/officeDocument/2006/relationships/image" Target="../media/image123.png"/><Relationship Id="rId31" Type="http://schemas.openxmlformats.org/officeDocument/2006/relationships/image" Target="../media/image49.png"/><Relationship Id="rId44" Type="http://schemas.openxmlformats.org/officeDocument/2006/relationships/image" Target="../media/image75.png"/><Relationship Id="rId52" Type="http://schemas.openxmlformats.org/officeDocument/2006/relationships/image" Target="../media/image7.png"/><Relationship Id="rId60" Type="http://schemas.openxmlformats.org/officeDocument/2006/relationships/image" Target="../media/image59.png"/><Relationship Id="rId65" Type="http://schemas.openxmlformats.org/officeDocument/2006/relationships/image" Target="../media/image87.png"/><Relationship Id="rId73" Type="http://schemas.openxmlformats.org/officeDocument/2006/relationships/image" Target="../media/image83.png"/><Relationship Id="rId78" Type="http://schemas.openxmlformats.org/officeDocument/2006/relationships/image" Target="../media/image67.png"/><Relationship Id="rId81" Type="http://schemas.openxmlformats.org/officeDocument/2006/relationships/image" Target="../media/image38.png"/><Relationship Id="rId86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5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127.png"/><Relationship Id="rId7" Type="http://schemas.openxmlformats.org/officeDocument/2006/relationships/image" Target="../media/image130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Relationship Id="rId9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28.png"/><Relationship Id="rId7" Type="http://schemas.openxmlformats.org/officeDocument/2006/relationships/image" Target="../media/image1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80.png"/><Relationship Id="rId4" Type="http://schemas.openxmlformats.org/officeDocument/2006/relationships/image" Target="../media/image6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76" Type="http://schemas.openxmlformats.org/officeDocument/2006/relationships/image" Target="../media/image76.png"/><Relationship Id="rId84" Type="http://schemas.openxmlformats.org/officeDocument/2006/relationships/image" Target="../media/image84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66" Type="http://schemas.openxmlformats.org/officeDocument/2006/relationships/image" Target="../media/image66.png"/><Relationship Id="rId74" Type="http://schemas.openxmlformats.org/officeDocument/2006/relationships/image" Target="../media/image74.png"/><Relationship Id="rId79" Type="http://schemas.openxmlformats.org/officeDocument/2006/relationships/image" Target="../media/image79.png"/><Relationship Id="rId87" Type="http://schemas.openxmlformats.org/officeDocument/2006/relationships/image" Target="../media/image87.png"/><Relationship Id="rId5" Type="http://schemas.openxmlformats.org/officeDocument/2006/relationships/image" Target="../media/image5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77" Type="http://schemas.openxmlformats.org/officeDocument/2006/relationships/image" Target="../media/image77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80" Type="http://schemas.openxmlformats.org/officeDocument/2006/relationships/image" Target="../media/image80.png"/><Relationship Id="rId85" Type="http://schemas.openxmlformats.org/officeDocument/2006/relationships/image" Target="../media/image85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83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81" Type="http://schemas.openxmlformats.org/officeDocument/2006/relationships/image" Target="../media/image81.png"/><Relationship Id="rId86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4.png"/><Relationship Id="rId26" Type="http://schemas.openxmlformats.org/officeDocument/2006/relationships/image" Target="../media/image36.png"/><Relationship Id="rId39" Type="http://schemas.openxmlformats.org/officeDocument/2006/relationships/image" Target="../media/image51.png"/><Relationship Id="rId21" Type="http://schemas.openxmlformats.org/officeDocument/2006/relationships/image" Target="../media/image27.png"/><Relationship Id="rId34" Type="http://schemas.openxmlformats.org/officeDocument/2006/relationships/image" Target="../media/image46.png"/><Relationship Id="rId42" Type="http://schemas.openxmlformats.org/officeDocument/2006/relationships/image" Target="../media/image57.png"/><Relationship Id="rId47" Type="http://schemas.openxmlformats.org/officeDocument/2006/relationships/image" Target="../media/image65.png"/><Relationship Id="rId50" Type="http://schemas.openxmlformats.org/officeDocument/2006/relationships/image" Target="../media/image69.png"/><Relationship Id="rId55" Type="http://schemas.openxmlformats.org/officeDocument/2006/relationships/image" Target="../media/image76.png"/><Relationship Id="rId63" Type="http://schemas.openxmlformats.org/officeDocument/2006/relationships/image" Target="../media/image85.png"/><Relationship Id="rId68" Type="http://schemas.openxmlformats.org/officeDocument/2006/relationships/image" Target="../media/image31.png"/><Relationship Id="rId76" Type="http://schemas.openxmlformats.org/officeDocument/2006/relationships/image" Target="../media/image53.png"/><Relationship Id="rId84" Type="http://schemas.openxmlformats.org/officeDocument/2006/relationships/image" Target="../media/image73.png"/><Relationship Id="rId7" Type="http://schemas.openxmlformats.org/officeDocument/2006/relationships/image" Target="../media/image8.png"/><Relationship Id="rId71" Type="http://schemas.openxmlformats.org/officeDocument/2006/relationships/image" Target="../media/image29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29" Type="http://schemas.openxmlformats.org/officeDocument/2006/relationships/image" Target="../media/image41.png"/><Relationship Id="rId11" Type="http://schemas.openxmlformats.org/officeDocument/2006/relationships/image" Target="../media/image14.png"/><Relationship Id="rId24" Type="http://schemas.openxmlformats.org/officeDocument/2006/relationships/image" Target="../media/image33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2.png"/><Relationship Id="rId45" Type="http://schemas.openxmlformats.org/officeDocument/2006/relationships/image" Target="../media/image62.png"/><Relationship Id="rId53" Type="http://schemas.openxmlformats.org/officeDocument/2006/relationships/image" Target="../media/image74.png"/><Relationship Id="rId58" Type="http://schemas.openxmlformats.org/officeDocument/2006/relationships/image" Target="../media/image80.png"/><Relationship Id="rId66" Type="http://schemas.openxmlformats.org/officeDocument/2006/relationships/image" Target="../media/image21.png"/><Relationship Id="rId74" Type="http://schemas.openxmlformats.org/officeDocument/2006/relationships/image" Target="../media/image32.png"/><Relationship Id="rId79" Type="http://schemas.openxmlformats.org/officeDocument/2006/relationships/image" Target="../media/image60.png"/><Relationship Id="rId87" Type="http://schemas.openxmlformats.org/officeDocument/2006/relationships/image" Target="../media/image63.png"/><Relationship Id="rId5" Type="http://schemas.openxmlformats.org/officeDocument/2006/relationships/image" Target="../media/image6.png"/><Relationship Id="rId61" Type="http://schemas.openxmlformats.org/officeDocument/2006/relationships/image" Target="../media/image83.png"/><Relationship Id="rId82" Type="http://schemas.openxmlformats.org/officeDocument/2006/relationships/image" Target="../media/image56.png"/><Relationship Id="rId19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8.png"/><Relationship Id="rId22" Type="http://schemas.openxmlformats.org/officeDocument/2006/relationships/image" Target="../media/image28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43" Type="http://schemas.openxmlformats.org/officeDocument/2006/relationships/image" Target="../media/image58.png"/><Relationship Id="rId48" Type="http://schemas.openxmlformats.org/officeDocument/2006/relationships/image" Target="../media/image66.png"/><Relationship Id="rId56" Type="http://schemas.openxmlformats.org/officeDocument/2006/relationships/image" Target="../media/image78.png"/><Relationship Id="rId64" Type="http://schemas.openxmlformats.org/officeDocument/2006/relationships/image" Target="../media/image86.png"/><Relationship Id="rId69" Type="http://schemas.openxmlformats.org/officeDocument/2006/relationships/image" Target="../media/image17.png"/><Relationship Id="rId77" Type="http://schemas.openxmlformats.org/officeDocument/2006/relationships/image" Target="../media/image38.png"/><Relationship Id="rId8" Type="http://schemas.openxmlformats.org/officeDocument/2006/relationships/image" Target="../media/image10.png"/><Relationship Id="rId51" Type="http://schemas.openxmlformats.org/officeDocument/2006/relationships/image" Target="../media/image70.png"/><Relationship Id="rId72" Type="http://schemas.openxmlformats.org/officeDocument/2006/relationships/image" Target="../media/image34.png"/><Relationship Id="rId80" Type="http://schemas.openxmlformats.org/officeDocument/2006/relationships/image" Target="../media/image54.png"/><Relationship Id="rId85" Type="http://schemas.openxmlformats.org/officeDocument/2006/relationships/image" Target="../media/image61.png"/><Relationship Id="rId3" Type="http://schemas.openxmlformats.org/officeDocument/2006/relationships/image" Target="../media/image4.png"/><Relationship Id="rId12" Type="http://schemas.openxmlformats.org/officeDocument/2006/relationships/image" Target="../media/image15.png"/><Relationship Id="rId17" Type="http://schemas.openxmlformats.org/officeDocument/2006/relationships/image" Target="../media/image23.png"/><Relationship Id="rId25" Type="http://schemas.openxmlformats.org/officeDocument/2006/relationships/image" Target="../media/image35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46" Type="http://schemas.openxmlformats.org/officeDocument/2006/relationships/image" Target="../media/image64.png"/><Relationship Id="rId59" Type="http://schemas.openxmlformats.org/officeDocument/2006/relationships/image" Target="../media/image81.png"/><Relationship Id="rId67" Type="http://schemas.openxmlformats.org/officeDocument/2006/relationships/image" Target="../media/image3.png"/><Relationship Id="rId20" Type="http://schemas.openxmlformats.org/officeDocument/2006/relationships/image" Target="../media/image26.png"/><Relationship Id="rId41" Type="http://schemas.openxmlformats.org/officeDocument/2006/relationships/image" Target="../media/image55.png"/><Relationship Id="rId54" Type="http://schemas.openxmlformats.org/officeDocument/2006/relationships/image" Target="../media/image75.png"/><Relationship Id="rId62" Type="http://schemas.openxmlformats.org/officeDocument/2006/relationships/image" Target="../media/image84.png"/><Relationship Id="rId70" Type="http://schemas.openxmlformats.org/officeDocument/2006/relationships/image" Target="../media/image9.png"/><Relationship Id="rId75" Type="http://schemas.openxmlformats.org/officeDocument/2006/relationships/image" Target="../media/image37.png"/><Relationship Id="rId83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image" Target="../media/image20.png"/><Relationship Id="rId23" Type="http://schemas.openxmlformats.org/officeDocument/2006/relationships/image" Target="../media/image30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49" Type="http://schemas.openxmlformats.org/officeDocument/2006/relationships/image" Target="../media/image67.png"/><Relationship Id="rId57" Type="http://schemas.openxmlformats.org/officeDocument/2006/relationships/image" Target="../media/image79.png"/><Relationship Id="rId10" Type="http://schemas.openxmlformats.org/officeDocument/2006/relationships/image" Target="../media/image13.png"/><Relationship Id="rId31" Type="http://schemas.openxmlformats.org/officeDocument/2006/relationships/image" Target="../media/image43.png"/><Relationship Id="rId44" Type="http://schemas.openxmlformats.org/officeDocument/2006/relationships/image" Target="../media/image59.png"/><Relationship Id="rId52" Type="http://schemas.openxmlformats.org/officeDocument/2006/relationships/image" Target="../media/image71.png"/><Relationship Id="rId60" Type="http://schemas.openxmlformats.org/officeDocument/2006/relationships/image" Target="../media/image82.png"/><Relationship Id="rId65" Type="http://schemas.openxmlformats.org/officeDocument/2006/relationships/image" Target="../media/image87.png"/><Relationship Id="rId73" Type="http://schemas.openxmlformats.org/officeDocument/2006/relationships/image" Target="../media/image19.png"/><Relationship Id="rId78" Type="http://schemas.openxmlformats.org/officeDocument/2006/relationships/image" Target="../media/image11.png"/><Relationship Id="rId81" Type="http://schemas.openxmlformats.org/officeDocument/2006/relationships/image" Target="../media/image68.png"/><Relationship Id="rId86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46.png"/><Relationship Id="rId26" Type="http://schemas.openxmlformats.org/officeDocument/2006/relationships/image" Target="../media/image34.png"/><Relationship Id="rId39" Type="http://schemas.openxmlformats.org/officeDocument/2006/relationships/image" Target="../media/image24.png"/><Relationship Id="rId21" Type="http://schemas.openxmlformats.org/officeDocument/2006/relationships/image" Target="../media/image52.png"/><Relationship Id="rId34" Type="http://schemas.openxmlformats.org/officeDocument/2006/relationships/image" Target="../media/image7.png"/><Relationship Id="rId42" Type="http://schemas.openxmlformats.org/officeDocument/2006/relationships/image" Target="../media/image3.png"/><Relationship Id="rId47" Type="http://schemas.openxmlformats.org/officeDocument/2006/relationships/image" Target="../media/image15.png"/><Relationship Id="rId50" Type="http://schemas.openxmlformats.org/officeDocument/2006/relationships/image" Target="../media/image57.png"/><Relationship Id="rId55" Type="http://schemas.openxmlformats.org/officeDocument/2006/relationships/image" Target="../media/image81.png"/><Relationship Id="rId63" Type="http://schemas.openxmlformats.org/officeDocument/2006/relationships/image" Target="../media/image36.png"/><Relationship Id="rId68" Type="http://schemas.openxmlformats.org/officeDocument/2006/relationships/image" Target="../media/image25.png"/><Relationship Id="rId76" Type="http://schemas.openxmlformats.org/officeDocument/2006/relationships/image" Target="../media/image77.png"/><Relationship Id="rId84" Type="http://schemas.openxmlformats.org/officeDocument/2006/relationships/image" Target="../media/image84.png"/><Relationship Id="rId7" Type="http://schemas.openxmlformats.org/officeDocument/2006/relationships/image" Target="../media/image16.png"/><Relationship Id="rId71" Type="http://schemas.openxmlformats.org/officeDocument/2006/relationships/image" Target="../media/image63.png"/><Relationship Id="rId2" Type="http://schemas.openxmlformats.org/officeDocument/2006/relationships/image" Target="../media/image4.png"/><Relationship Id="rId16" Type="http://schemas.openxmlformats.org/officeDocument/2006/relationships/image" Target="../media/image43.png"/><Relationship Id="rId29" Type="http://schemas.openxmlformats.org/officeDocument/2006/relationships/image" Target="../media/image45.png"/><Relationship Id="rId11" Type="http://schemas.openxmlformats.org/officeDocument/2006/relationships/image" Target="../media/image27.png"/><Relationship Id="rId24" Type="http://schemas.openxmlformats.org/officeDocument/2006/relationships/image" Target="../media/image31.png"/><Relationship Id="rId32" Type="http://schemas.openxmlformats.org/officeDocument/2006/relationships/image" Target="../media/image2.png"/><Relationship Id="rId37" Type="http://schemas.openxmlformats.org/officeDocument/2006/relationships/image" Target="../media/image69.png"/><Relationship Id="rId40" Type="http://schemas.openxmlformats.org/officeDocument/2006/relationships/image" Target="../media/image9.png"/><Relationship Id="rId45" Type="http://schemas.openxmlformats.org/officeDocument/2006/relationships/image" Target="../media/image73.png"/><Relationship Id="rId53" Type="http://schemas.openxmlformats.org/officeDocument/2006/relationships/image" Target="../media/image76.png"/><Relationship Id="rId58" Type="http://schemas.openxmlformats.org/officeDocument/2006/relationships/image" Target="../media/image82.png"/><Relationship Id="rId66" Type="http://schemas.openxmlformats.org/officeDocument/2006/relationships/image" Target="../media/image78.png"/><Relationship Id="rId74" Type="http://schemas.openxmlformats.org/officeDocument/2006/relationships/image" Target="../media/image54.png"/><Relationship Id="rId79" Type="http://schemas.openxmlformats.org/officeDocument/2006/relationships/image" Target="../media/image11.png"/><Relationship Id="rId5" Type="http://schemas.openxmlformats.org/officeDocument/2006/relationships/image" Target="../media/image10.png"/><Relationship Id="rId61" Type="http://schemas.openxmlformats.org/officeDocument/2006/relationships/image" Target="../media/image59.png"/><Relationship Id="rId82" Type="http://schemas.openxmlformats.org/officeDocument/2006/relationships/image" Target="../media/image58.png"/><Relationship Id="rId19" Type="http://schemas.openxmlformats.org/officeDocument/2006/relationships/image" Target="../media/image48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14" Type="http://schemas.openxmlformats.org/officeDocument/2006/relationships/image" Target="../media/image35.png"/><Relationship Id="rId22" Type="http://schemas.openxmlformats.org/officeDocument/2006/relationships/image" Target="../media/image65.png"/><Relationship Id="rId27" Type="http://schemas.openxmlformats.org/officeDocument/2006/relationships/image" Target="../media/image19.png"/><Relationship Id="rId30" Type="http://schemas.openxmlformats.org/officeDocument/2006/relationships/image" Target="../media/image33.png"/><Relationship Id="rId35" Type="http://schemas.openxmlformats.org/officeDocument/2006/relationships/image" Target="../media/image50.png"/><Relationship Id="rId43" Type="http://schemas.openxmlformats.org/officeDocument/2006/relationships/image" Target="../media/image14.png"/><Relationship Id="rId48" Type="http://schemas.openxmlformats.org/officeDocument/2006/relationships/image" Target="../media/image41.png"/><Relationship Id="rId56" Type="http://schemas.openxmlformats.org/officeDocument/2006/relationships/image" Target="../media/image39.png"/><Relationship Id="rId64" Type="http://schemas.openxmlformats.org/officeDocument/2006/relationships/image" Target="../media/image64.png"/><Relationship Id="rId69" Type="http://schemas.openxmlformats.org/officeDocument/2006/relationships/image" Target="../media/image53.png"/><Relationship Id="rId77" Type="http://schemas.openxmlformats.org/officeDocument/2006/relationships/image" Target="../media/image21.png"/><Relationship Id="rId8" Type="http://schemas.openxmlformats.org/officeDocument/2006/relationships/image" Target="../media/image18.png"/><Relationship Id="rId51" Type="http://schemas.openxmlformats.org/officeDocument/2006/relationships/image" Target="../media/image60.png"/><Relationship Id="rId72" Type="http://schemas.openxmlformats.org/officeDocument/2006/relationships/image" Target="../media/image80.png"/><Relationship Id="rId80" Type="http://schemas.openxmlformats.org/officeDocument/2006/relationships/image" Target="../media/image56.png"/><Relationship Id="rId85" Type="http://schemas.openxmlformats.org/officeDocument/2006/relationships/image" Target="../media/image86.png"/><Relationship Id="rId3" Type="http://schemas.openxmlformats.org/officeDocument/2006/relationships/image" Target="../media/image5.png"/><Relationship Id="rId12" Type="http://schemas.openxmlformats.org/officeDocument/2006/relationships/image" Target="../media/image28.png"/><Relationship Id="rId17" Type="http://schemas.openxmlformats.org/officeDocument/2006/relationships/image" Target="../media/image44.png"/><Relationship Id="rId25" Type="http://schemas.openxmlformats.org/officeDocument/2006/relationships/image" Target="../media/image17.png"/><Relationship Id="rId33" Type="http://schemas.openxmlformats.org/officeDocument/2006/relationships/image" Target="../media/image12.png"/><Relationship Id="rId38" Type="http://schemas.openxmlformats.org/officeDocument/2006/relationships/image" Target="../media/image68.png"/><Relationship Id="rId46" Type="http://schemas.openxmlformats.org/officeDocument/2006/relationships/image" Target="../media/image79.png"/><Relationship Id="rId59" Type="http://schemas.openxmlformats.org/officeDocument/2006/relationships/image" Target="../media/image61.png"/><Relationship Id="rId67" Type="http://schemas.openxmlformats.org/officeDocument/2006/relationships/image" Target="../media/image67.png"/><Relationship Id="rId20" Type="http://schemas.openxmlformats.org/officeDocument/2006/relationships/image" Target="../media/image49.png"/><Relationship Id="rId41" Type="http://schemas.openxmlformats.org/officeDocument/2006/relationships/image" Target="../media/image70.png"/><Relationship Id="rId54" Type="http://schemas.openxmlformats.org/officeDocument/2006/relationships/image" Target="../media/image74.png"/><Relationship Id="rId62" Type="http://schemas.openxmlformats.org/officeDocument/2006/relationships/image" Target="../media/image55.png"/><Relationship Id="rId70" Type="http://schemas.openxmlformats.org/officeDocument/2006/relationships/image" Target="../media/image40.png"/><Relationship Id="rId75" Type="http://schemas.openxmlformats.org/officeDocument/2006/relationships/image" Target="../media/image72.png"/><Relationship Id="rId83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5" Type="http://schemas.openxmlformats.org/officeDocument/2006/relationships/image" Target="../media/image42.png"/><Relationship Id="rId23" Type="http://schemas.openxmlformats.org/officeDocument/2006/relationships/image" Target="../media/image66.png"/><Relationship Id="rId28" Type="http://schemas.openxmlformats.org/officeDocument/2006/relationships/image" Target="../media/image32.png"/><Relationship Id="rId36" Type="http://schemas.openxmlformats.org/officeDocument/2006/relationships/image" Target="../media/image37.png"/><Relationship Id="rId49" Type="http://schemas.openxmlformats.org/officeDocument/2006/relationships/image" Target="../media/image62.png"/><Relationship Id="rId57" Type="http://schemas.openxmlformats.org/officeDocument/2006/relationships/image" Target="../media/image88.png"/><Relationship Id="rId10" Type="http://schemas.openxmlformats.org/officeDocument/2006/relationships/image" Target="../media/image22.png"/><Relationship Id="rId31" Type="http://schemas.openxmlformats.org/officeDocument/2006/relationships/image" Target="../media/image8.png"/><Relationship Id="rId44" Type="http://schemas.openxmlformats.org/officeDocument/2006/relationships/image" Target="../media/image87.png"/><Relationship Id="rId52" Type="http://schemas.openxmlformats.org/officeDocument/2006/relationships/image" Target="../media/image71.png"/><Relationship Id="rId60" Type="http://schemas.openxmlformats.org/officeDocument/2006/relationships/image" Target="../media/image75.png"/><Relationship Id="rId65" Type="http://schemas.openxmlformats.org/officeDocument/2006/relationships/image" Target="../media/image47.png"/><Relationship Id="rId73" Type="http://schemas.openxmlformats.org/officeDocument/2006/relationships/image" Target="../media/image38.png"/><Relationship Id="rId78" Type="http://schemas.openxmlformats.org/officeDocument/2006/relationships/image" Target="../media/image26.png"/><Relationship Id="rId81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94.png"/><Relationship Id="rId26" Type="http://schemas.openxmlformats.org/officeDocument/2006/relationships/image" Target="../media/image99.png"/><Relationship Id="rId39" Type="http://schemas.openxmlformats.org/officeDocument/2006/relationships/image" Target="../media/image49.png"/><Relationship Id="rId21" Type="http://schemas.openxmlformats.org/officeDocument/2006/relationships/image" Target="../media/image70.png"/><Relationship Id="rId34" Type="http://schemas.openxmlformats.org/officeDocument/2006/relationships/image" Target="../media/image24.png"/><Relationship Id="rId42" Type="http://schemas.openxmlformats.org/officeDocument/2006/relationships/image" Target="../media/image68.png"/><Relationship Id="rId47" Type="http://schemas.openxmlformats.org/officeDocument/2006/relationships/image" Target="../media/image104.png"/><Relationship Id="rId50" Type="http://schemas.openxmlformats.org/officeDocument/2006/relationships/image" Target="../media/image14.png"/><Relationship Id="rId55" Type="http://schemas.openxmlformats.org/officeDocument/2006/relationships/image" Target="../media/image71.png"/><Relationship Id="rId63" Type="http://schemas.openxmlformats.org/officeDocument/2006/relationships/image" Target="../media/image41.png"/><Relationship Id="rId68" Type="http://schemas.openxmlformats.org/officeDocument/2006/relationships/image" Target="../media/image110.png"/><Relationship Id="rId76" Type="http://schemas.openxmlformats.org/officeDocument/2006/relationships/image" Target="../media/image54.png"/><Relationship Id="rId84" Type="http://schemas.openxmlformats.org/officeDocument/2006/relationships/image" Target="../media/image86.png"/><Relationship Id="rId7" Type="http://schemas.openxmlformats.org/officeDocument/2006/relationships/image" Target="../media/image4.png"/><Relationship Id="rId71" Type="http://schemas.openxmlformats.org/officeDocument/2006/relationships/image" Target="../media/image60.png"/><Relationship Id="rId2" Type="http://schemas.openxmlformats.org/officeDocument/2006/relationships/image" Target="../media/image89.png"/><Relationship Id="rId16" Type="http://schemas.openxmlformats.org/officeDocument/2006/relationships/image" Target="../media/image33.png"/><Relationship Id="rId29" Type="http://schemas.openxmlformats.org/officeDocument/2006/relationships/image" Target="../media/image37.png"/><Relationship Id="rId11" Type="http://schemas.openxmlformats.org/officeDocument/2006/relationships/image" Target="../media/image13.png"/><Relationship Id="rId24" Type="http://schemas.openxmlformats.org/officeDocument/2006/relationships/image" Target="../media/image98.png"/><Relationship Id="rId32" Type="http://schemas.openxmlformats.org/officeDocument/2006/relationships/image" Target="../media/image15.png"/><Relationship Id="rId37" Type="http://schemas.openxmlformats.org/officeDocument/2006/relationships/image" Target="../media/image46.png"/><Relationship Id="rId40" Type="http://schemas.openxmlformats.org/officeDocument/2006/relationships/image" Target="../media/image103.png"/><Relationship Id="rId45" Type="http://schemas.openxmlformats.org/officeDocument/2006/relationships/image" Target="../media/image44.png"/><Relationship Id="rId53" Type="http://schemas.openxmlformats.org/officeDocument/2006/relationships/image" Target="../media/image47.png"/><Relationship Id="rId58" Type="http://schemas.openxmlformats.org/officeDocument/2006/relationships/image" Target="../media/image62.png"/><Relationship Id="rId66" Type="http://schemas.openxmlformats.org/officeDocument/2006/relationships/image" Target="../media/image108.png"/><Relationship Id="rId74" Type="http://schemas.openxmlformats.org/officeDocument/2006/relationships/image" Target="../media/image113.png"/><Relationship Id="rId79" Type="http://schemas.openxmlformats.org/officeDocument/2006/relationships/image" Target="../media/image38.png"/><Relationship Id="rId87" Type="http://schemas.openxmlformats.org/officeDocument/2006/relationships/image" Target="../media/image7.png"/><Relationship Id="rId5" Type="http://schemas.openxmlformats.org/officeDocument/2006/relationships/image" Target="../media/image48.png"/><Relationship Id="rId61" Type="http://schemas.openxmlformats.org/officeDocument/2006/relationships/image" Target="../media/image26.png"/><Relationship Id="rId82" Type="http://schemas.openxmlformats.org/officeDocument/2006/relationships/image" Target="../media/image115.png"/><Relationship Id="rId19" Type="http://schemas.openxmlformats.org/officeDocument/2006/relationships/image" Target="../media/image95.png"/><Relationship Id="rId4" Type="http://schemas.openxmlformats.org/officeDocument/2006/relationships/image" Target="../media/image2.png"/><Relationship Id="rId9" Type="http://schemas.openxmlformats.org/officeDocument/2006/relationships/image" Target="../media/image23.png"/><Relationship Id="rId14" Type="http://schemas.openxmlformats.org/officeDocument/2006/relationships/image" Target="../media/image6.png"/><Relationship Id="rId22" Type="http://schemas.openxmlformats.org/officeDocument/2006/relationships/image" Target="../media/image21.png"/><Relationship Id="rId27" Type="http://schemas.openxmlformats.org/officeDocument/2006/relationships/image" Target="../media/image19.png"/><Relationship Id="rId30" Type="http://schemas.openxmlformats.org/officeDocument/2006/relationships/image" Target="../media/image100.png"/><Relationship Id="rId35" Type="http://schemas.openxmlformats.org/officeDocument/2006/relationships/image" Target="../media/image102.png"/><Relationship Id="rId43" Type="http://schemas.openxmlformats.org/officeDocument/2006/relationships/image" Target="../media/image18.png"/><Relationship Id="rId48" Type="http://schemas.openxmlformats.org/officeDocument/2006/relationships/image" Target="../media/image34.png"/><Relationship Id="rId56" Type="http://schemas.openxmlformats.org/officeDocument/2006/relationships/image" Target="../media/image76.png"/><Relationship Id="rId64" Type="http://schemas.openxmlformats.org/officeDocument/2006/relationships/image" Target="../media/image107.png"/><Relationship Id="rId69" Type="http://schemas.openxmlformats.org/officeDocument/2006/relationships/image" Target="../media/image111.png"/><Relationship Id="rId77" Type="http://schemas.openxmlformats.org/officeDocument/2006/relationships/image" Target="../media/image36.png"/><Relationship Id="rId8" Type="http://schemas.openxmlformats.org/officeDocument/2006/relationships/image" Target="../media/image31.png"/><Relationship Id="rId51" Type="http://schemas.openxmlformats.org/officeDocument/2006/relationships/image" Target="../media/image105.png"/><Relationship Id="rId72" Type="http://schemas.openxmlformats.org/officeDocument/2006/relationships/image" Target="../media/image112.png"/><Relationship Id="rId80" Type="http://schemas.openxmlformats.org/officeDocument/2006/relationships/image" Target="../media/image64.png"/><Relationship Id="rId85" Type="http://schemas.openxmlformats.org/officeDocument/2006/relationships/image" Target="../media/image85.png"/><Relationship Id="rId3" Type="http://schemas.openxmlformats.org/officeDocument/2006/relationships/image" Target="../media/image90.png"/><Relationship Id="rId12" Type="http://schemas.openxmlformats.org/officeDocument/2006/relationships/image" Target="../media/image91.png"/><Relationship Id="rId17" Type="http://schemas.openxmlformats.org/officeDocument/2006/relationships/image" Target="../media/image93.png"/><Relationship Id="rId25" Type="http://schemas.openxmlformats.org/officeDocument/2006/relationships/image" Target="../media/image29.png"/><Relationship Id="rId33" Type="http://schemas.openxmlformats.org/officeDocument/2006/relationships/image" Target="../media/image101.png"/><Relationship Id="rId38" Type="http://schemas.openxmlformats.org/officeDocument/2006/relationships/image" Target="../media/image43.png"/><Relationship Id="rId46" Type="http://schemas.openxmlformats.org/officeDocument/2006/relationships/image" Target="../media/image17.png"/><Relationship Id="rId59" Type="http://schemas.openxmlformats.org/officeDocument/2006/relationships/image" Target="../media/image106.png"/><Relationship Id="rId67" Type="http://schemas.openxmlformats.org/officeDocument/2006/relationships/image" Target="../media/image109.png"/><Relationship Id="rId20" Type="http://schemas.openxmlformats.org/officeDocument/2006/relationships/image" Target="../media/image96.png"/><Relationship Id="rId41" Type="http://schemas.openxmlformats.org/officeDocument/2006/relationships/image" Target="../media/image32.png"/><Relationship Id="rId54" Type="http://schemas.openxmlformats.org/officeDocument/2006/relationships/image" Target="../media/image58.png"/><Relationship Id="rId62" Type="http://schemas.openxmlformats.org/officeDocument/2006/relationships/image" Target="../media/image87.png"/><Relationship Id="rId70" Type="http://schemas.openxmlformats.org/officeDocument/2006/relationships/image" Target="../media/image77.png"/><Relationship Id="rId75" Type="http://schemas.openxmlformats.org/officeDocument/2006/relationships/image" Target="../media/image78.png"/><Relationship Id="rId83" Type="http://schemas.openxmlformats.org/officeDocument/2006/relationships/image" Target="../media/image11.png"/><Relationship Id="rId88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5" Type="http://schemas.openxmlformats.org/officeDocument/2006/relationships/image" Target="../media/image92.png"/><Relationship Id="rId23" Type="http://schemas.openxmlformats.org/officeDocument/2006/relationships/image" Target="../media/image97.png"/><Relationship Id="rId28" Type="http://schemas.openxmlformats.org/officeDocument/2006/relationships/image" Target="../media/image69.png"/><Relationship Id="rId36" Type="http://schemas.openxmlformats.org/officeDocument/2006/relationships/image" Target="../media/image30.png"/><Relationship Id="rId49" Type="http://schemas.openxmlformats.org/officeDocument/2006/relationships/image" Target="../media/image50.png"/><Relationship Id="rId57" Type="http://schemas.openxmlformats.org/officeDocument/2006/relationships/image" Target="../media/image73.png"/><Relationship Id="rId10" Type="http://schemas.openxmlformats.org/officeDocument/2006/relationships/image" Target="../media/image8.png"/><Relationship Id="rId31" Type="http://schemas.openxmlformats.org/officeDocument/2006/relationships/image" Target="../media/image52.png"/><Relationship Id="rId44" Type="http://schemas.openxmlformats.org/officeDocument/2006/relationships/image" Target="../media/image9.png"/><Relationship Id="rId52" Type="http://schemas.openxmlformats.org/officeDocument/2006/relationships/image" Target="../media/image59.png"/><Relationship Id="rId60" Type="http://schemas.openxmlformats.org/officeDocument/2006/relationships/image" Target="../media/image81.png"/><Relationship Id="rId65" Type="http://schemas.openxmlformats.org/officeDocument/2006/relationships/image" Target="../media/image39.png"/><Relationship Id="rId73" Type="http://schemas.openxmlformats.org/officeDocument/2006/relationships/image" Target="../media/image82.png"/><Relationship Id="rId78" Type="http://schemas.openxmlformats.org/officeDocument/2006/relationships/image" Target="../media/image74.png"/><Relationship Id="rId81" Type="http://schemas.openxmlformats.org/officeDocument/2006/relationships/image" Target="../media/image114.png"/><Relationship Id="rId86" Type="http://schemas.openxmlformats.org/officeDocument/2006/relationships/image" Target="../media/image11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76" Type="http://schemas.openxmlformats.org/officeDocument/2006/relationships/image" Target="../media/image76.png"/><Relationship Id="rId84" Type="http://schemas.openxmlformats.org/officeDocument/2006/relationships/image" Target="../media/image120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2" Type="http://schemas.openxmlformats.org/officeDocument/2006/relationships/image" Target="../media/image2.png"/><Relationship Id="rId16" Type="http://schemas.openxmlformats.org/officeDocument/2006/relationships/image" Target="../media/image93.pn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66" Type="http://schemas.openxmlformats.org/officeDocument/2006/relationships/image" Target="../media/image66.png"/><Relationship Id="rId74" Type="http://schemas.openxmlformats.org/officeDocument/2006/relationships/image" Target="../media/image74.png"/><Relationship Id="rId79" Type="http://schemas.openxmlformats.org/officeDocument/2006/relationships/image" Target="../media/image107.png"/><Relationship Id="rId87" Type="http://schemas.openxmlformats.org/officeDocument/2006/relationships/image" Target="../media/image87.png"/><Relationship Id="rId5" Type="http://schemas.openxmlformats.org/officeDocument/2006/relationships/image" Target="../media/image5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117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118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77" Type="http://schemas.openxmlformats.org/officeDocument/2006/relationships/image" Target="../media/image77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80" Type="http://schemas.openxmlformats.org/officeDocument/2006/relationships/image" Target="../media/image80.png"/><Relationship Id="rId85" Type="http://schemas.openxmlformats.org/officeDocument/2006/relationships/image" Target="../media/image85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119.png"/><Relationship Id="rId67" Type="http://schemas.openxmlformats.org/officeDocument/2006/relationships/image" Target="../media/image111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83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81" Type="http://schemas.openxmlformats.org/officeDocument/2006/relationships/image" Target="../media/image81.png"/><Relationship Id="rId86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76" Type="http://schemas.openxmlformats.org/officeDocument/2006/relationships/image" Target="../media/image76.png"/><Relationship Id="rId84" Type="http://schemas.openxmlformats.org/officeDocument/2006/relationships/image" Target="../media/image120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2" Type="http://schemas.openxmlformats.org/officeDocument/2006/relationships/image" Target="../media/image2.png"/><Relationship Id="rId16" Type="http://schemas.openxmlformats.org/officeDocument/2006/relationships/image" Target="../media/image93.pn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66" Type="http://schemas.openxmlformats.org/officeDocument/2006/relationships/image" Target="../media/image66.png"/><Relationship Id="rId74" Type="http://schemas.openxmlformats.org/officeDocument/2006/relationships/image" Target="../media/image74.png"/><Relationship Id="rId79" Type="http://schemas.openxmlformats.org/officeDocument/2006/relationships/image" Target="../media/image107.png"/><Relationship Id="rId87" Type="http://schemas.openxmlformats.org/officeDocument/2006/relationships/image" Target="../media/image87.png"/><Relationship Id="rId5" Type="http://schemas.openxmlformats.org/officeDocument/2006/relationships/image" Target="../media/image121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117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118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77" Type="http://schemas.openxmlformats.org/officeDocument/2006/relationships/image" Target="../media/image77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80" Type="http://schemas.openxmlformats.org/officeDocument/2006/relationships/image" Target="../media/image80.png"/><Relationship Id="rId85" Type="http://schemas.openxmlformats.org/officeDocument/2006/relationships/image" Target="../media/image85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122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119.png"/><Relationship Id="rId67" Type="http://schemas.openxmlformats.org/officeDocument/2006/relationships/image" Target="../media/image111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83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81" Type="http://schemas.openxmlformats.org/officeDocument/2006/relationships/image" Target="../media/image81.png"/><Relationship Id="rId86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76" Type="http://schemas.openxmlformats.org/officeDocument/2006/relationships/image" Target="../media/image76.png"/><Relationship Id="rId84" Type="http://schemas.openxmlformats.org/officeDocument/2006/relationships/image" Target="../media/image109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2" Type="http://schemas.openxmlformats.org/officeDocument/2006/relationships/image" Target="../media/image2.png"/><Relationship Id="rId16" Type="http://schemas.openxmlformats.org/officeDocument/2006/relationships/image" Target="../media/image123.pn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66" Type="http://schemas.openxmlformats.org/officeDocument/2006/relationships/image" Target="../media/image66.png"/><Relationship Id="rId74" Type="http://schemas.openxmlformats.org/officeDocument/2006/relationships/image" Target="../media/image74.png"/><Relationship Id="rId79" Type="http://schemas.openxmlformats.org/officeDocument/2006/relationships/image" Target="../media/image125.png"/><Relationship Id="rId87" Type="http://schemas.openxmlformats.org/officeDocument/2006/relationships/image" Target="../media/image87.png"/><Relationship Id="rId5" Type="http://schemas.openxmlformats.org/officeDocument/2006/relationships/image" Target="../media/image5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89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77" Type="http://schemas.openxmlformats.org/officeDocument/2006/relationships/image" Target="../media/image124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80" Type="http://schemas.openxmlformats.org/officeDocument/2006/relationships/image" Target="../media/image80.png"/><Relationship Id="rId85" Type="http://schemas.openxmlformats.org/officeDocument/2006/relationships/image" Target="../media/image85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111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83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81" Type="http://schemas.openxmlformats.org/officeDocument/2006/relationships/image" Target="../media/image81.png"/><Relationship Id="rId86" Type="http://schemas.openxmlformats.org/officeDocument/2006/relationships/image" Target="../media/image8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76" Type="http://schemas.openxmlformats.org/officeDocument/2006/relationships/image" Target="../media/image76.png"/><Relationship Id="rId84" Type="http://schemas.openxmlformats.org/officeDocument/2006/relationships/image" Target="../media/image109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2" Type="http://schemas.openxmlformats.org/officeDocument/2006/relationships/image" Target="../media/image2.png"/><Relationship Id="rId16" Type="http://schemas.openxmlformats.org/officeDocument/2006/relationships/image" Target="../media/image93.pn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66" Type="http://schemas.openxmlformats.org/officeDocument/2006/relationships/image" Target="../media/image66.png"/><Relationship Id="rId74" Type="http://schemas.openxmlformats.org/officeDocument/2006/relationships/image" Target="../media/image74.png"/><Relationship Id="rId79" Type="http://schemas.openxmlformats.org/officeDocument/2006/relationships/image" Target="../media/image107.png"/><Relationship Id="rId87" Type="http://schemas.openxmlformats.org/officeDocument/2006/relationships/image" Target="../media/image87.png"/><Relationship Id="rId5" Type="http://schemas.openxmlformats.org/officeDocument/2006/relationships/image" Target="../media/image5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117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77" Type="http://schemas.openxmlformats.org/officeDocument/2006/relationships/image" Target="../media/image77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80" Type="http://schemas.openxmlformats.org/officeDocument/2006/relationships/image" Target="../media/image80.png"/><Relationship Id="rId85" Type="http://schemas.openxmlformats.org/officeDocument/2006/relationships/image" Target="../media/image85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111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83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81" Type="http://schemas.openxmlformats.org/officeDocument/2006/relationships/image" Target="../media/image81.png"/><Relationship Id="rId86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0150" y="1238491"/>
            <a:ext cx="10544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376092"/>
                </a:solidFill>
                <a:latin typeface="Arial" pitchFamily="34" charset="0"/>
              </a:rPr>
              <a:t>Результаты </a:t>
            </a:r>
            <a:r>
              <a:rPr lang="ru-RU" altLang="ru-RU" sz="3600" b="1" dirty="0" smtClean="0">
                <a:solidFill>
                  <a:srgbClr val="376092"/>
                </a:solidFill>
                <a:latin typeface="Arial" pitchFamily="34" charset="0"/>
              </a:rPr>
              <a:t>размещения информации о государственных (муниципальных) учреждениях за 2016 год.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7DCB-2821-4486-AA53-086096FD989A}" type="slidenum">
              <a:rPr lang="ru-RU" altLang="ru-RU" smtClean="0"/>
              <a:pPr/>
              <a:t>10</a:t>
            </a:fld>
            <a:endParaRPr lang="ru-RU" alt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338486"/>
              </p:ext>
            </p:extLst>
          </p:nvPr>
        </p:nvGraphicFramePr>
        <p:xfrm>
          <a:off x="1162052" y="989301"/>
          <a:ext cx="10744200" cy="5367939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43025"/>
                <a:gridCol w="1343025"/>
                <a:gridCol w="1343025"/>
                <a:gridCol w="1343025"/>
                <a:gridCol w="1343025"/>
                <a:gridCol w="1343025"/>
                <a:gridCol w="1343025"/>
                <a:gridCol w="1343025"/>
              </a:tblGrid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Тыва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(48.57)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Тамбовская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(42.43)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Иркутская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(40.26)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Чеченская Республика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(38.35)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Ставропольский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(36.75)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Калининградская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(34.69)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Костромская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(31.94)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Белгородская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(29.35)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Самарская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(46.47)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Московская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(42.31)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Ханты-Мансийский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(40.10)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Адыгея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(38.27)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Башкортостан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(36.32)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Архангельская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(34.46)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Карачаево-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Черкесская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Республика(31.89)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Тверская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(29.34)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Саратовская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(45.29)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Коми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(42.03)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Кировская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(40.10)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Томская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(38.15)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Амурская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(36.29)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Хабаровский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(33.89)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Калужская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(31.63)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Пензенская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(28.65)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Чувашия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(45.23)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Сахалинская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(41.95)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Алтайский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(39.80)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Брянская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(38.04)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Омская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(36.24)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Забайкальский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(33.71)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(31.56)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Байконур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(28.56)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28800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Алтай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(44.92)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Приморский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(41.45)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Ростовская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(39.68)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Карелия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(37.82)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Орловская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(36.16)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Рязанская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(33.67)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Чукотский 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(30.98)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Саха/Якутия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(27.85)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Оренбургская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(43.99)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Ямало-Ненецкий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(41.19)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Красноярский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(39.67)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Удмуртия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(37.65)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Липецкая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(35.44)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Челябинская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(33.42)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Бурятия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(30.88)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Северная Осетия(27.25)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Пермский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(43.34)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Курская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(40.99)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Нижегородская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(39.53)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Крым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(37.57)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Магаданская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(35.30)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Ярославская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(33.22)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Хакасия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(30.51)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Ненецкий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(27.18)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Еврейская 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(43.33)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Волгоградская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(40.96)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Свердловская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(39.36)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Кемеровская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(36.86)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Тюменская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(35.24)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Новгородская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(32.92)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Мордовия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(30.17)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Севастополь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(23.40)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Ульяновская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(43.26)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Татарстан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(40.48)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Смоленская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(39.19)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Воронежская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(36.86)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Астраханская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(35.04)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Псковская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(32.41)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Ленинградская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(30.13)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Дагестан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(22.626)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Тульская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(42.77)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Санкт-Петербург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(40.42)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Ивановская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(39.05)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Марий Эл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(36.82)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Вологодская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(35.03)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Новосибирская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(32.28)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Камчатский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(29.61)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3045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Краснодарский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(42.45)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Мурманская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(40.33)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Владимирская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(38.89)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Калмыкия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(36.81)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Курганская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(34.92)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Кабардино-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Балкарская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Республика(32.09)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Москва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(29.57)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3703320" y="0"/>
            <a:ext cx="830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70C0"/>
                </a:solidFill>
                <a:cs typeface="Times New Roman" pitchFamily="18" charset="0"/>
              </a:rPr>
              <a:t>Средние статистические показатели размещения информации </a:t>
            </a:r>
            <a:r>
              <a:rPr lang="ru-RU" altLang="ru-RU" sz="2000" dirty="0" smtClean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государственными </a:t>
            </a:r>
            <a:r>
              <a:rPr lang="ru-RU" altLang="ru-RU" sz="2000" dirty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(муниципальными)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2000" dirty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учреждениями на Официальном сайте </a:t>
            </a:r>
            <a:r>
              <a:rPr lang="ru-RU" altLang="ru-RU" sz="2000" dirty="0" smtClean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ГМУ</a:t>
            </a:r>
            <a:endParaRPr lang="ru-RU" altLang="ru-RU" sz="2000" dirty="0">
              <a:solidFill>
                <a:srgbClr val="0070C0"/>
              </a:solidFill>
              <a:cs typeface="Times New Roman" pitchFamily="18" charset="0"/>
              <a:sym typeface="Arial" pitchFamily="34" charset="0"/>
            </a:endParaRPr>
          </a:p>
        </p:txBody>
      </p:sp>
      <p:pic>
        <p:nvPicPr>
          <p:cNvPr id="19" name="Picture 91" descr="C:\Users\ежик\Desktop\гербы\121px-Coat_of_arms_of_Irkutsk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783" y="1077609"/>
            <a:ext cx="293265" cy="3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7" descr="C:\Users\ежик\Desktop\гербы\129px-Coat_of_Arms_of_the_Komi_Republic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10" y="2080851"/>
            <a:ext cx="285345" cy="33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C:\Users\ежик\Desktop\гербы\141px-Coat_of_arms_of_Kemerovo_Oblast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94" y="4438220"/>
            <a:ext cx="3984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6" descr="C:\Users\ежик\Desktop\гербы\150px-Coat_of_arms_of_Tuv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97" y="1078736"/>
            <a:ext cx="381456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7" descr="C:\Users\ежик\Desktop\гербы\87px-Coat_of_Arms_of_Saratov_oblast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1998755"/>
            <a:ext cx="2508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C:\Users\ежик\Desktop\гербы\129px-Coat_of_arms_of_Orenburg_Oblast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7" y="3515986"/>
            <a:ext cx="302120" cy="3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8" descr="C:\Users\ежик\Desktop\гербы\150px-Coat_of_arms_of_Omsk_Oblast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32" y="2538390"/>
            <a:ext cx="384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C:\Users\ежик\Desktop\гербы\150px-Coat_of_Arms_of_Ivanovo_Oblast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25" y="5507801"/>
            <a:ext cx="4699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2" descr="C:\Users\ежик\Desktop\гербы\143px-Coat_of_Arms_of_Rostov_oblas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32" y="3032221"/>
            <a:ext cx="343082" cy="36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3" descr="C:\Users\ежик\Desktop\гербы\147px-Coat_of_arms_of_Udmurtia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50" y="3510439"/>
            <a:ext cx="338436" cy="34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8" descr="C:\Users\ежик\Desktop\гербы\Coat_of_arms_of_Smolensk_oblast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78" y="4914843"/>
            <a:ext cx="3905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9" descr="C:\Users\ежик\Desktop\гербы\Coat_of_Arms_of_Lipetsk_oblas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3459612"/>
            <a:ext cx="349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" descr="C:\Users\ежик\Desktop\гербы\144px-Coat_of_Arms_of_Altai_Krai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78" y="2515498"/>
            <a:ext cx="406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Users\ежик\Desktop\гербы\147px-Coat_of_Arms_of_Chuvashia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06" y="2558837"/>
            <a:ext cx="329218" cy="33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7" descr="C:\Users\ежик\Desktop\гербы\123px-Coat_of_arms_of_Krasnoyarsk_Krai.svg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32" y="3515986"/>
            <a:ext cx="299619" cy="36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2" descr="C:\Users\ежик\Desktop\гербы\150px-Coat_of_Arms_of_Yaroslavl_Oblast_(2011)_full.svg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52" y="3970780"/>
            <a:ext cx="4413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3" descr="C:\Users\ежик\Desktop\гербы\144px-Coat_of_arms_of_Kurgan_Oblast.svg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578" y="5956738"/>
            <a:ext cx="3333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5" descr="C:\Users\ежик\Desktop\гербы\150px-Coat_of_arms_of_Vladimiri_Oblast.svg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053" y="5940864"/>
            <a:ext cx="432595" cy="43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2" descr="C:\Users\ежик\Desktop\гербы\gerb_ryazanskoj_oblasti-600x627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234" y="2997233"/>
            <a:ext cx="4111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" descr="C:\Users\ежик\Desktop\гербы\133px-Coat_of_arms_of_the_Jewish_Autonomous_Oblast.sv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74" y="4553277"/>
            <a:ext cx="368300" cy="33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6" descr="C:\Users\ежик\Desktop\гербы\111px-Герб_Мурманской_области.svg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95" y="5940864"/>
            <a:ext cx="280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9" descr="C:\Users\ежик\Desktop\гербы\150px-Coat_of_arms_of_Voronezh_Oblast.svg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94" y="4988490"/>
            <a:ext cx="404813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 descr="C:\Users\ежик\Desktop\гербы\121px-Coat_of_Arms_of_Krasnodar_Kray.svg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58" y="5936782"/>
            <a:ext cx="3413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9" descr="C:\Users\ежик\Desktop\гербы\150px-Coat_of_Arms_of_Sverdlovsk_oblast.svg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78" y="4547100"/>
            <a:ext cx="441795" cy="31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94" descr="C:\Users\ежик\Desktop\гербы\109px-Coat_of_Arms_of_Republic_of_Karelia.svg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50" y="2993996"/>
            <a:ext cx="278529" cy="3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75" descr="C:\Users\ежик\Desktop\гербы\65657_html_4a2686d3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30" y="1541829"/>
            <a:ext cx="4206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1" descr="C:\Users\ежик\Desktop\гербы\116px-Coat_of_arms_of_Kirov_Region.svg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51" y="2046844"/>
            <a:ext cx="3048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76" descr="C:\Users\ежик\Desktop\гербы\128px-Coat_of_arms_of_Stavropol_Krai.svg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041" y="1129785"/>
            <a:ext cx="2857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1" descr="C:\Users\ежик\Desktop\гербы\94px-Coat_of_Arms_of_Mari_El.svg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50" y="5431186"/>
            <a:ext cx="282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84" descr="C:\Users\ежик\Desktop\гербы\146px-Coat_of_arms_of_Nizhny_Novgorod_Region.svg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055" y="4046714"/>
            <a:ext cx="309484" cy="31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1" descr="C:\Users\ежик\Desktop\гербы\Coat_of_arms_of_Oryol_Oblast_(large).svg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97" y="2989055"/>
            <a:ext cx="286462" cy="38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C:\Users\ежик\Desktop\гербы\Coat_of_Arms_of_Volgograd_oblast.svg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798" y="4483411"/>
            <a:ext cx="415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95" descr="C:\Users\ежик\Desktop\гербы\114px-Coat_of_arms_of_Moscow_Oblast_(large).svg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00" y="1502426"/>
            <a:ext cx="3349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80" descr="C:\Users\ежик\Desktop\гербы\Герб_Ульяновской_области_(2013).svg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4" y="4946645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45" descr="C:\Users\ежик\Desktop\гербы\150px-Coat_of_arms_of_Kostroma_Oblast.svg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50" y="1032749"/>
            <a:ext cx="543608" cy="46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82" descr="C:\Users\ежик\Desktop\гербы\150px-Coat_of_Arms_of_Arkhangelsk_oblast.svg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088" y="1605781"/>
            <a:ext cx="321807" cy="32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486" y="4004290"/>
            <a:ext cx="342900" cy="37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1" descr="C:\Users\ежик\Desktop\гербы\252px-Coat_of_Arms_of_Yamal_Nenetsia.svg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00" y="3521719"/>
            <a:ext cx="283644" cy="38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64" descr="C:\Users\ежик\Desktop\гербы\119px-Coat_of_arms_of_Vologda_oblast.sv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86" y="5437666"/>
            <a:ext cx="3381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34" descr="C:\Users\ежик\Desktop\гербы\Coat_of_Arms_of_Tula_oblast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46" y="5410678"/>
            <a:ext cx="3143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19" descr="C:\Users\ежик\Desktop\гербы\Coat_of_Arms_of_Yugra.svg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32" y="1559691"/>
            <a:ext cx="325083" cy="35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59" descr="C:\Users\ежик\Desktop\гербы\119px-Coat_of_Arms_of_Chukotka.pn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397" y="3098896"/>
            <a:ext cx="2635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5" descr="C:\Users\ежик\Desktop\гербы\Новая папка\117px-Coat_of_Arms_Belgorod_Oblast.svg.pn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6" y="1054615"/>
            <a:ext cx="323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 descr="C:\Users\ежик\Desktop\гербы\73px-Герб_Астраханской_области.svg.pn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052" y="4924072"/>
            <a:ext cx="2174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46" descr="C:\Users\ежик\Desktop\гербы\133px-Coat_of_arms_of_Leningrad_Oblast.svg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072" y="5099441"/>
            <a:ext cx="213394" cy="2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9" descr="C:\Users\ежик\Desktop\гербы\120px-Coat_of_Arms_of_Kamchatka_Krai.svg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022" y="5518273"/>
            <a:ext cx="238279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49" descr="C:\Users\ежик\Desktop\гербы\150px-Coat_of_Arms_of_Altai_Republic.svg.pn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1" y="3058815"/>
            <a:ext cx="425450" cy="30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40" descr="C:\Users\ежик\Desktop\гербы\78px-Coat_of_Arms_of_Perm_oblast.png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01" y="3947271"/>
            <a:ext cx="2254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36" descr="C:\Users\ежик\Desktop\гербы\342px-Coat_of_arms_of_Tambov_Oblast.svg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130" y="1035379"/>
            <a:ext cx="3016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28" descr="C:\Users\ежик\Desktop\гербы\137px-Sakhalin_Oblast_Coat_of_Arms.svg.png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95" y="2555186"/>
            <a:ext cx="333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72" descr="C:\Users\ежик\Desktop\гербы\126px-Full_coat_of_arms_of_Primorsky_Krai.svg.png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95" y="2989055"/>
            <a:ext cx="35718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4" descr="C:\Users\ежик\Desktop\гербы\144px-Coat_of_Arms_of_Kursk_oblast.svg.png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10" y="3975846"/>
            <a:ext cx="4000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24" descr="C:\Users\ежик\Desktop\гербы\150px-Coat_of_Arms_of_Tatarstan.svg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95" y="4971251"/>
            <a:ext cx="38258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65" descr="C:\Users\ежик\Desktop\гербы\Coat_of_Arms_of_Saint_Petersburg_(2003).svg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74" y="5489888"/>
            <a:ext cx="307228" cy="3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86" descr="C:\Users\ежик\Desktop\гербы\150px-Coat_of_arms_of_Chechnya.svg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337" y="1108529"/>
            <a:ext cx="299619" cy="3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97" descr="C:\Users\ежик\Desktop\гербы\Coat_of_arms_of_Adygea.svg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15" y="1582356"/>
            <a:ext cx="313971" cy="3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77" descr="C:\Users\ежик\Desktop\гербы\150px-Coat_of_arms_of_Tomsk_Oblast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50" y="2043733"/>
            <a:ext cx="420495" cy="38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88" descr="C:\Users\ежик\Desktop\гербы\144px-Coat_of_Arms_of_Bryansk_Oblast.svg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223" y="2515498"/>
            <a:ext cx="353533" cy="36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92" descr="C:\Users\ежик\Desktop\гербы\Emblem_of_Crimea.svg.png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7" y="3990629"/>
            <a:ext cx="3270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22" descr="C:\Users\ежик\Desktop\гербы\130px-Coat_of_Arms_of_Kalmykia.svg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50" y="5936782"/>
            <a:ext cx="275484" cy="31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41" descr="C:\Users\ежик\Desktop\гербы\Coat_of_Arms_of_Bashkortostan.svg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052" y="1582356"/>
            <a:ext cx="199905" cy="30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81" descr="C:\Users\ежик\Desktop\гербы\150px-Coat_of_arms_of_Amur_Oblast.svg.png"/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25" y="2033943"/>
            <a:ext cx="40798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47" descr="C:\Users\ежик\Desktop\гербы\119px-Coat_of_Arms_of_Magadan_oblast.svg.png"/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052" y="4003590"/>
            <a:ext cx="3190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79" descr="C:\Users\ежик\Desktop\гербы\Coat_of_Arms_of_Tyumen_oblast_large_(2009).png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052" y="4494973"/>
            <a:ext cx="437143" cy="33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66" descr="C:\Users\ежик\Desktop\гербы\124px-Kaliningrad_Oblast_Coat_of_Arms_2006.svg.png"/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39" y="1167977"/>
            <a:ext cx="241356" cy="2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32" descr="C:\Users\ежик\Desktop\гербы\27.png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622" y="1998547"/>
            <a:ext cx="3587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90" descr="C:\Users\ежик\Desktop\гербы\126px-Coat_of_arms_of_Zabaykalsky_Krai.svg.png"/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622" y="2618076"/>
            <a:ext cx="273756" cy="32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25" descr="C:\Users\ежик\Desktop\гербы\119px-Coat_of_arms_of_Chelyabinsk_Oblast.svg.png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622" y="3458927"/>
            <a:ext cx="3333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98" descr="C:\Users\ежик\Desktop\гербы\127px-Coat_of_arms_of_Novgorod_Oblast.svg.png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715" y="4463494"/>
            <a:ext cx="330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7" descr="C:\Users\ежик\Desktop\гербы\128px-Coat_of_Arms_of_Pskov_Oblast.svg.png"/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540" y="4958551"/>
            <a:ext cx="34803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15" descr="C:\Users\ежик\Desktop\гербы\Coat_of_arms_of_Novosibirsk_oblast.svg.png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71" y="5557609"/>
            <a:ext cx="371475" cy="3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83" descr="C:\Users\ежик\Desktop\гербы\123px-Coat_of_Arms_of_Kabardino-Balkaria.svg.png"/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177" y="5934514"/>
            <a:ext cx="312738" cy="21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99" descr="C:\Users\ежик\Desktop\гербы\144px-Coat_of_Arms_of_Karachay-Cherkessia.svg.png"/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49" y="1502426"/>
            <a:ext cx="377209" cy="30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30" descr="C:\Users\ежик\Desktop\гербы\145px-Coat_of_arms_of_Kaluga_Oblast.svg.png"/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397" y="2016681"/>
            <a:ext cx="4095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50" descr="C:\Users\ежик\Desktop\гербы\150px-Coat_of_Arms_of_Ingushetia.svg.png"/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855" y="2512648"/>
            <a:ext cx="407542" cy="40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18" descr="C:\Users\ежик\Desktop\гербы\122px-Coat_of_Arms_of_Buryatiya.svg.png"/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032" y="3478725"/>
            <a:ext cx="3571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85" descr="C:\Users\ежик\Desktop\гербы\150px-Coat_of_arms_of_Khakassia.svg.png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397" y="3990629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73" descr="C:\Users\ежик\Desktop\гербы\136px-Coat_of_Arms_of_Mordovia.svg.png"/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474" y="4500212"/>
            <a:ext cx="302303" cy="33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6" descr="C:\Users\ежик\Desktop\гербы\126px-Coat_of_Arms_of_Moscow.svg.png"/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397" y="5956738"/>
            <a:ext cx="3000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60" descr="C:\Users\ежик\Desktop\гербы\119px-Coat_of_Arms_of_Tver_oblast.png"/>
          <p:cNvPicPr>
            <a:picLocks noChangeAspect="1" noChangeArrowheads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11" y="1541829"/>
            <a:ext cx="333375" cy="4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61" descr="C:\Users\ежик\Desktop\гербы\113px-Gerb_of_Penza_region.png"/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6" y="1979356"/>
            <a:ext cx="378318" cy="49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3"/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6" y="2505506"/>
            <a:ext cx="419100" cy="43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23" descr="C:\Users\ежик\Desktop\гербы\150px-Coat_of_Arms_of_Sakha_(Yakutia).svg.png"/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857" y="3052695"/>
            <a:ext cx="315958" cy="31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93" descr="C:\Users\ежик\Desktop\гербы\150px-Wapen_Ossetien.svg.png"/>
          <p:cNvPicPr>
            <a:picLocks noChangeAspect="1" noChangeArrowheads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170" y="3521719"/>
            <a:ext cx="274282" cy="27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2"/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1" y="4591589"/>
            <a:ext cx="323850" cy="2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96" descr="C:\Users\ежик\Desktop\гербы\144px-Coat_of_Arms_of_Dagestan.svg.png"/>
          <p:cNvPicPr>
            <a:picLocks noChangeAspect="1" noChangeArrowheads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1" y="4988490"/>
            <a:ext cx="323850" cy="3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3" name="Таблица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35219"/>
              </p:ext>
            </p:extLst>
          </p:nvPr>
        </p:nvGraphicFramePr>
        <p:xfrm>
          <a:off x="1190624" y="6494939"/>
          <a:ext cx="8013025" cy="243840"/>
        </p:xfrm>
        <a:graphic>
          <a:graphicData uri="http://schemas.openxmlformats.org/drawingml/2006/table">
            <a:tbl>
              <a:tblPr/>
              <a:tblGrid>
                <a:gridCol w="1602605"/>
                <a:gridCol w="1602605"/>
                <a:gridCol w="1602605"/>
                <a:gridCol w="1602605"/>
                <a:gridCol w="1602605"/>
              </a:tblGrid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 – 95.00 процентов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94.99 – 85.00 процентов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84.99 – 60.00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59.99 – 50.00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49.99 </a:t>
                      </a:r>
                      <a:r>
                        <a:rPr lang="ru-RU" sz="1000" dirty="0"/>
                        <a:t>- </a:t>
                      </a:r>
                      <a:r>
                        <a:rPr lang="ru-RU" sz="1000" dirty="0" smtClean="0"/>
                        <a:t>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8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20500" y="6459601"/>
            <a:ext cx="35814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683D01-6046-42B4-B937-F0E194613DA8}" type="slidenum">
              <a:rPr lang="ru-RU" altLang="ru-RU" sz="1200" smtClean="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051" name="Прямоугольник 6"/>
          <p:cNvSpPr>
            <a:spLocks noChangeArrowheads="1"/>
          </p:cNvSpPr>
          <p:nvPr/>
        </p:nvSpPr>
        <p:spPr bwMode="auto">
          <a:xfrm>
            <a:off x="3995738" y="138113"/>
            <a:ext cx="8051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400" dirty="0" smtClean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Наиболее активные субъекты Российской Федерации в части публикации Общей информации на Официальном сайте ГМУ</a:t>
            </a:r>
            <a:endParaRPr lang="ru-RU" altLang="ru-RU" sz="2400" dirty="0">
              <a:solidFill>
                <a:srgbClr val="0070C0"/>
              </a:solidFill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1725" y="1308100"/>
            <a:ext cx="5075238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600" b="1" dirty="0" smtClean="0">
                <a:solidFill>
                  <a:srgbClr val="00B050"/>
                </a:solidFill>
              </a:rPr>
              <a:t>Пермский </a:t>
            </a:r>
            <a:r>
              <a:rPr lang="ru-RU" sz="2600" b="1" dirty="0">
                <a:solidFill>
                  <a:srgbClr val="00B050"/>
                </a:solidFill>
              </a:rPr>
              <a:t>край</a:t>
            </a:r>
            <a:endParaRPr lang="ru-RU" sz="2600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2600" b="1" dirty="0" smtClean="0">
                <a:solidFill>
                  <a:srgbClr val="00B050"/>
                </a:solidFill>
              </a:rPr>
              <a:t>Курская </a:t>
            </a:r>
            <a:r>
              <a:rPr lang="ru-RU" sz="2600" b="1" dirty="0">
                <a:solidFill>
                  <a:srgbClr val="00B050"/>
                </a:solidFill>
              </a:rPr>
              <a:t>область </a:t>
            </a:r>
            <a:br>
              <a:rPr lang="ru-RU" sz="2600" b="1" dirty="0">
                <a:solidFill>
                  <a:srgbClr val="00B050"/>
                </a:solidFill>
              </a:rPr>
            </a:br>
            <a:r>
              <a:rPr lang="ru-RU" sz="2600" b="1" dirty="0" smtClean="0">
                <a:solidFill>
                  <a:srgbClr val="00B050"/>
                </a:solidFill>
              </a:rPr>
              <a:t>Иркутская область</a:t>
            </a:r>
            <a:r>
              <a:rPr lang="ru-RU" sz="2600" b="1" dirty="0">
                <a:solidFill>
                  <a:srgbClr val="00B050"/>
                </a:solidFill>
              </a:rPr>
              <a:t/>
            </a:r>
            <a:br>
              <a:rPr lang="ru-RU" sz="2600" b="1" dirty="0">
                <a:solidFill>
                  <a:srgbClr val="00B050"/>
                </a:solidFill>
              </a:rPr>
            </a:br>
            <a:r>
              <a:rPr lang="ru-RU" sz="2600" b="1" dirty="0" smtClean="0">
                <a:solidFill>
                  <a:srgbClr val="00B050"/>
                </a:solidFill>
              </a:rPr>
              <a:t>Республика Тыва</a:t>
            </a:r>
            <a:r>
              <a:rPr lang="ru-RU" sz="2600" b="1" dirty="0">
                <a:solidFill>
                  <a:srgbClr val="00B050"/>
                </a:solidFill>
              </a:rPr>
              <a:t/>
            </a:r>
            <a:br>
              <a:rPr lang="ru-RU" sz="2600" b="1" dirty="0">
                <a:solidFill>
                  <a:srgbClr val="00B050"/>
                </a:solidFill>
              </a:rPr>
            </a:br>
            <a:r>
              <a:rPr lang="ru-RU" sz="2600" b="1" dirty="0">
                <a:solidFill>
                  <a:srgbClr val="00B050"/>
                </a:solidFill>
              </a:rPr>
              <a:t>Приморский край</a:t>
            </a:r>
          </a:p>
          <a:p>
            <a:pPr>
              <a:lnSpc>
                <a:spcPct val="150000"/>
              </a:lnSpc>
              <a:defRPr/>
            </a:pPr>
            <a:r>
              <a:rPr lang="ru-RU" altLang="ru-RU" sz="2600" b="1" dirty="0" smtClean="0">
                <a:solidFill>
                  <a:srgbClr val="00B050"/>
                </a:solidFill>
              </a:rPr>
              <a:t>Саратовская область</a:t>
            </a:r>
          </a:p>
          <a:p>
            <a:pPr>
              <a:lnSpc>
                <a:spcPct val="150000"/>
              </a:lnSpc>
              <a:defRPr/>
            </a:pPr>
            <a:r>
              <a:rPr lang="ru-RU" altLang="ru-RU" sz="2600" b="1" dirty="0" smtClean="0">
                <a:solidFill>
                  <a:srgbClr val="00B050"/>
                </a:solidFill>
              </a:rPr>
              <a:t>Республика </a:t>
            </a:r>
            <a:r>
              <a:rPr lang="ru-RU" altLang="ru-RU" sz="2600" b="1" dirty="0">
                <a:solidFill>
                  <a:srgbClr val="00B050"/>
                </a:solidFill>
              </a:rPr>
              <a:t>Коми</a:t>
            </a:r>
          </a:p>
          <a:p>
            <a:pPr>
              <a:lnSpc>
                <a:spcPct val="150000"/>
              </a:lnSpc>
              <a:defRPr/>
            </a:pPr>
            <a:r>
              <a:rPr lang="ru-RU" altLang="ru-RU" sz="2600" b="1" dirty="0" smtClean="0">
                <a:solidFill>
                  <a:srgbClr val="00B050"/>
                </a:solidFill>
              </a:rPr>
              <a:t>Липецкая </a:t>
            </a:r>
            <a:r>
              <a:rPr lang="ru-RU" altLang="ru-RU" sz="2600" b="1" dirty="0">
                <a:solidFill>
                  <a:srgbClr val="00B050"/>
                </a:solidFill>
              </a:rPr>
              <a:t>область</a:t>
            </a:r>
          </a:p>
        </p:txBody>
      </p:sp>
      <p:pic>
        <p:nvPicPr>
          <p:cNvPr id="26" name="Picture 72" descr="C:\Users\ежик\Desktop\гербы\126px-Full_coat_of_arms_of_Primorsky_Krai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817" y="3754923"/>
            <a:ext cx="452408" cy="5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0" descr="C:\Users\ежик\Desktop\гербы\78px-Coat_of_Arms_of_Perm_obla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77" y="1338441"/>
            <a:ext cx="309487" cy="59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 descr="C:\Users\ежик\Desktop\гербы\144px-Coat_of_Arms_of_Kursk_oblast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95" y="2126585"/>
            <a:ext cx="4000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91" descr="C:\Users\ежик\Desktop\гербы\121px-Coat_of_arms_of_Irkutsk_Oblas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40" y="2744362"/>
            <a:ext cx="354768" cy="43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C:\Users\ежик\Desktop\гербы\150px-Coat_of_arms_of_Tuv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40" y="3275804"/>
            <a:ext cx="381456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C:\Users\ежик\Desktop\гербы\87px-Coat_of_Arms_of_Saratov_oblast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08" y="4413500"/>
            <a:ext cx="320524" cy="55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7" descr="C:\Users\ежик\Desktop\гербы\129px-Coat_of_Arms_of_the_Komi_Republic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90" y="5059052"/>
            <a:ext cx="351756" cy="41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9" descr="C:\Users\ежик\Desktop\гербы\Coat_of_Arms_of_Lipetsk_oblas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45" y="5577708"/>
            <a:ext cx="372579" cy="46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4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20500" y="6459601"/>
            <a:ext cx="35814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683D01-6046-42B4-B937-F0E194613DA8}" type="slidenum">
              <a:rPr lang="ru-RU" altLang="ru-RU" sz="1200" smtClean="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051" name="Прямоугольник 6"/>
          <p:cNvSpPr>
            <a:spLocks noChangeArrowheads="1"/>
          </p:cNvSpPr>
          <p:nvPr/>
        </p:nvSpPr>
        <p:spPr bwMode="auto">
          <a:xfrm>
            <a:off x="3995738" y="138113"/>
            <a:ext cx="805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400" dirty="0" smtClean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Наиболее активные субъекты Российской Федерации в части публикации на Официальном сайте ГМУ (сводная)</a:t>
            </a:r>
            <a:endParaRPr lang="ru-RU" altLang="ru-RU" sz="2400" dirty="0">
              <a:solidFill>
                <a:srgbClr val="0070C0"/>
              </a:solidFill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1725" y="1308100"/>
            <a:ext cx="5075238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600" b="1" dirty="0">
                <a:solidFill>
                  <a:srgbClr val="00B050"/>
                </a:solidFill>
              </a:rPr>
              <a:t>Республика Тыва</a:t>
            </a:r>
          </a:p>
          <a:p>
            <a:pPr>
              <a:lnSpc>
                <a:spcPct val="150000"/>
              </a:lnSpc>
              <a:defRPr/>
            </a:pPr>
            <a:r>
              <a:rPr lang="ru-RU" sz="2600" b="1" dirty="0" smtClean="0">
                <a:solidFill>
                  <a:srgbClr val="00B050"/>
                </a:solidFill>
              </a:rPr>
              <a:t>Самарская область</a:t>
            </a:r>
          </a:p>
          <a:p>
            <a:pPr>
              <a:lnSpc>
                <a:spcPct val="150000"/>
              </a:lnSpc>
              <a:defRPr/>
            </a:pPr>
            <a:r>
              <a:rPr lang="ru-RU" altLang="ru-RU" sz="2600" b="1" dirty="0">
                <a:solidFill>
                  <a:srgbClr val="00B050"/>
                </a:solidFill>
              </a:rPr>
              <a:t>Саратовская область</a:t>
            </a:r>
          </a:p>
          <a:p>
            <a:pPr>
              <a:lnSpc>
                <a:spcPct val="150000"/>
              </a:lnSpc>
              <a:defRPr/>
            </a:pPr>
            <a:r>
              <a:rPr lang="ru-RU" sz="2600" b="1" dirty="0" smtClean="0">
                <a:solidFill>
                  <a:srgbClr val="00B050"/>
                </a:solidFill>
              </a:rPr>
              <a:t>Республика Чувашия</a:t>
            </a:r>
            <a:r>
              <a:rPr lang="ru-RU" sz="2600" b="1" dirty="0">
                <a:solidFill>
                  <a:srgbClr val="00B050"/>
                </a:solidFill>
              </a:rPr>
              <a:t/>
            </a:r>
            <a:br>
              <a:rPr lang="ru-RU" sz="2600" b="1" dirty="0">
                <a:solidFill>
                  <a:srgbClr val="00B050"/>
                </a:solidFill>
              </a:rPr>
            </a:br>
            <a:r>
              <a:rPr lang="ru-RU" sz="2600" b="1" dirty="0" smtClean="0">
                <a:solidFill>
                  <a:srgbClr val="00B050"/>
                </a:solidFill>
              </a:rPr>
              <a:t>Республика Алтай</a:t>
            </a:r>
          </a:p>
          <a:p>
            <a:pPr>
              <a:lnSpc>
                <a:spcPct val="150000"/>
              </a:lnSpc>
              <a:defRPr/>
            </a:pPr>
            <a:r>
              <a:rPr lang="ru-RU" sz="2600" b="1" dirty="0" smtClean="0">
                <a:solidFill>
                  <a:srgbClr val="00B050"/>
                </a:solidFill>
              </a:rPr>
              <a:t>Оренбургская область</a:t>
            </a:r>
          </a:p>
          <a:p>
            <a:pPr>
              <a:lnSpc>
                <a:spcPct val="150000"/>
              </a:lnSpc>
              <a:defRPr/>
            </a:pPr>
            <a:r>
              <a:rPr lang="ru-RU" sz="2600" b="1" dirty="0" smtClean="0">
                <a:solidFill>
                  <a:srgbClr val="00B050"/>
                </a:solidFill>
              </a:rPr>
              <a:t>Пермский край</a:t>
            </a:r>
          </a:p>
          <a:p>
            <a:pPr>
              <a:lnSpc>
                <a:spcPct val="150000"/>
              </a:lnSpc>
              <a:defRPr/>
            </a:pPr>
            <a:r>
              <a:rPr lang="ru-RU" sz="2600" b="1" dirty="0" smtClean="0">
                <a:solidFill>
                  <a:srgbClr val="00B050"/>
                </a:solidFill>
              </a:rPr>
              <a:t>Еврейская АО</a:t>
            </a:r>
            <a:endParaRPr lang="ru-RU" sz="2600" b="1" dirty="0">
              <a:solidFill>
                <a:srgbClr val="00B050"/>
              </a:solidFill>
            </a:endParaRPr>
          </a:p>
        </p:txBody>
      </p:sp>
      <p:pic>
        <p:nvPicPr>
          <p:cNvPr id="26" name="Picture 72" descr="C:\Users\ежик\Desktop\гербы\126px-Full_coat_of_arms_of_Primorsky_Krai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019" y="1371296"/>
            <a:ext cx="452408" cy="5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5" descr="C:\Users\ежик\Desktop\гербы\65657_html_4a2686d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807" y="1925295"/>
            <a:ext cx="523781" cy="56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7" descr="C:\Users\ежик\Desktop\гербы\87px-Coat_of_Arms_of_Saratov_oblast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08" y="2564333"/>
            <a:ext cx="351617" cy="60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4" descr="C:\Users\ежик\Desktop\гербы\147px-Coat_of_Arms_of_Chuvashi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241" y="3328438"/>
            <a:ext cx="381000" cy="38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9" descr="C:\Users\ежик\Desktop\гербы\150px-Coat_of_Arms_of_Altai_Republic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52" y="3923175"/>
            <a:ext cx="461136" cy="33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:\Users\ежик\Desktop\гербы\129px-Coat_of_arms_of_Orenburg_Oblast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78" y="4457599"/>
            <a:ext cx="354584" cy="40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C:\Users\ежик\Desktop\гербы\78px-Coat_of_Arms_of_Perm_oblas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77" y="4942597"/>
            <a:ext cx="312484" cy="60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C:\Users\ежик\Desktop\гербы\133px-Coat_of_arms_of_the_Jewish_Autonomous_Oblast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746" y="5710577"/>
            <a:ext cx="368300" cy="33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7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20500" y="6459601"/>
            <a:ext cx="35814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683D01-6046-42B4-B937-F0E194613DA8}" type="slidenum">
              <a:rPr lang="ru-RU" altLang="ru-RU" sz="1200" smtClean="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051" name="Прямоугольник 6"/>
          <p:cNvSpPr>
            <a:spLocks noChangeArrowheads="1"/>
          </p:cNvSpPr>
          <p:nvPr/>
        </p:nvSpPr>
        <p:spPr bwMode="auto">
          <a:xfrm>
            <a:off x="3995738" y="138113"/>
            <a:ext cx="8051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400" dirty="0" smtClean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Наименее активные субъекты Российской Федерации в части размещения Общей информации на Официальном сайте ГМУ</a:t>
            </a:r>
            <a:endParaRPr lang="ru-RU" altLang="ru-RU" sz="2400" dirty="0">
              <a:solidFill>
                <a:srgbClr val="0070C0"/>
              </a:solidFill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1724" y="1308100"/>
            <a:ext cx="534987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600" b="1" dirty="0" smtClean="0">
                <a:solidFill>
                  <a:srgbClr val="00B050"/>
                </a:solidFill>
              </a:rPr>
              <a:t>Тюменская область</a:t>
            </a:r>
          </a:p>
          <a:p>
            <a:pPr>
              <a:lnSpc>
                <a:spcPct val="150000"/>
              </a:lnSpc>
              <a:defRPr/>
            </a:pPr>
            <a:r>
              <a:rPr lang="ru-RU" sz="2600" b="1" dirty="0" smtClean="0">
                <a:solidFill>
                  <a:srgbClr val="00B050"/>
                </a:solidFill>
              </a:rPr>
              <a:t>Республика Дагестан</a:t>
            </a:r>
            <a:r>
              <a:rPr lang="ru-RU" sz="2600" b="1" dirty="0">
                <a:solidFill>
                  <a:srgbClr val="00B050"/>
                </a:solidFill>
              </a:rPr>
              <a:t/>
            </a:r>
            <a:br>
              <a:rPr lang="ru-RU" sz="2600" b="1" dirty="0">
                <a:solidFill>
                  <a:srgbClr val="00B050"/>
                </a:solidFill>
              </a:rPr>
            </a:br>
            <a:r>
              <a:rPr lang="ru-RU" sz="2600" b="1" dirty="0" smtClean="0">
                <a:solidFill>
                  <a:srgbClr val="00B050"/>
                </a:solidFill>
              </a:rPr>
              <a:t>город Севастополь</a:t>
            </a:r>
            <a:r>
              <a:rPr lang="ru-RU" sz="2600" b="1" dirty="0">
                <a:solidFill>
                  <a:srgbClr val="00B050"/>
                </a:solidFill>
              </a:rPr>
              <a:t/>
            </a:r>
            <a:br>
              <a:rPr lang="ru-RU" sz="2600" b="1" dirty="0">
                <a:solidFill>
                  <a:srgbClr val="00B050"/>
                </a:solidFill>
              </a:rPr>
            </a:br>
            <a:r>
              <a:rPr lang="ru-RU" sz="2600" b="1" dirty="0" smtClean="0">
                <a:solidFill>
                  <a:srgbClr val="00B050"/>
                </a:solidFill>
              </a:rPr>
              <a:t>Карачаево-Черкесская Республика</a:t>
            </a:r>
            <a:r>
              <a:rPr lang="ru-RU" sz="2600" b="1" dirty="0">
                <a:solidFill>
                  <a:srgbClr val="00B050"/>
                </a:solidFill>
              </a:rPr>
              <a:t/>
            </a:r>
            <a:br>
              <a:rPr lang="ru-RU" sz="2600" b="1" dirty="0">
                <a:solidFill>
                  <a:srgbClr val="00B050"/>
                </a:solidFill>
              </a:rPr>
            </a:br>
            <a:r>
              <a:rPr lang="ru-RU" sz="2600" b="1" dirty="0" smtClean="0">
                <a:solidFill>
                  <a:srgbClr val="00B050"/>
                </a:solidFill>
              </a:rPr>
              <a:t>город Москва</a:t>
            </a:r>
            <a:endParaRPr lang="ru-RU" sz="26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2600" b="1" dirty="0" smtClean="0">
                <a:solidFill>
                  <a:srgbClr val="00B050"/>
                </a:solidFill>
              </a:rPr>
              <a:t>Кабардино-Балкарская Республика</a:t>
            </a:r>
          </a:p>
          <a:p>
            <a:pPr>
              <a:lnSpc>
                <a:spcPct val="150000"/>
              </a:lnSpc>
              <a:defRPr/>
            </a:pPr>
            <a:r>
              <a:rPr lang="ru-RU" sz="2600" b="1" dirty="0" smtClean="0">
                <a:solidFill>
                  <a:srgbClr val="00B050"/>
                </a:solidFill>
              </a:rPr>
              <a:t>Хабаровский край</a:t>
            </a:r>
            <a:endParaRPr lang="ru-RU" sz="260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altLang="ru-RU" sz="2600" b="1" dirty="0">
                <a:solidFill>
                  <a:srgbClr val="00B050"/>
                </a:solidFill>
              </a:rPr>
              <a:t>Северная Осетия-Алания </a:t>
            </a:r>
            <a:r>
              <a:rPr lang="ru-RU" altLang="ru-RU" sz="2600" b="1" dirty="0" err="1">
                <a:solidFill>
                  <a:srgbClr val="00B050"/>
                </a:solidFill>
              </a:rPr>
              <a:t>Респ</a:t>
            </a:r>
            <a:r>
              <a:rPr lang="ru-RU" altLang="ru-RU" sz="2600" b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17" name="Picture 79" descr="C:\Users\ежик\Desktop\гербы\Coat_of_Arms_of_Tyumen_oblast_large_(2009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552" y="1419943"/>
            <a:ext cx="653690" cy="49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6" descr="C:\Users\ежик\Desktop\гербы\144px-Coat_of_Arms_of_Dagesta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08" y="2066178"/>
            <a:ext cx="436178" cy="4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9" descr="C:\Users\ежик\Desktop\гербы\COA_of_Sevastopo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24" y="2643697"/>
            <a:ext cx="363345" cy="4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9" descr="C:\Users\ежик\Desktop\гербы\144px-Coat_of_Arms_of_Karachay-Cherkessi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08" y="3227627"/>
            <a:ext cx="475560" cy="3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C:\Users\ежик\Desktop\гербы\126px-Coat_of_Arms_of_Moscow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11" y="3873384"/>
            <a:ext cx="398353" cy="47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3" descr="C:\Users\ежик\Desktop\гербы\150px-Wapen_Ossetien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01" y="5724210"/>
            <a:ext cx="477537" cy="47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2" descr="C:\Users\ежик\Desktop\гербы\2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94" y="5003887"/>
            <a:ext cx="434574" cy="51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3" descr="C:\Users\ежик\Desktop\гербы\123px-Coat_of_Arms_of_Kabardino-Balkaria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28" y="4495388"/>
            <a:ext cx="374458" cy="45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3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20500" y="6459601"/>
            <a:ext cx="35814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683D01-6046-42B4-B937-F0E194613DA8}" type="slidenum">
              <a:rPr lang="ru-RU" altLang="ru-RU" sz="1200" smtClean="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2051" name="Прямоугольник 6"/>
          <p:cNvSpPr>
            <a:spLocks noChangeArrowheads="1"/>
          </p:cNvSpPr>
          <p:nvPr/>
        </p:nvSpPr>
        <p:spPr bwMode="auto">
          <a:xfrm>
            <a:off x="3995738" y="138113"/>
            <a:ext cx="8051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400" dirty="0" smtClean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Наименее активные субъекты Российской Федерации в части размещения информации на Официальном сайте ГМУ (сводная)</a:t>
            </a:r>
            <a:endParaRPr lang="ru-RU" altLang="ru-RU" sz="2400" dirty="0">
              <a:solidFill>
                <a:srgbClr val="0070C0"/>
              </a:solidFill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1724" y="1308100"/>
            <a:ext cx="534987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600" b="1" dirty="0">
                <a:solidFill>
                  <a:srgbClr val="00B050"/>
                </a:solidFill>
              </a:rPr>
              <a:t>Республика Дагестан</a:t>
            </a:r>
            <a:endParaRPr lang="ru-RU" sz="2600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2600" b="1" dirty="0" smtClean="0">
                <a:solidFill>
                  <a:srgbClr val="00B050"/>
                </a:solidFill>
              </a:rPr>
              <a:t>город Севастополь</a:t>
            </a:r>
            <a:r>
              <a:rPr lang="ru-RU" sz="2600" b="1" dirty="0">
                <a:solidFill>
                  <a:srgbClr val="00B050"/>
                </a:solidFill>
              </a:rPr>
              <a:t/>
            </a:r>
            <a:br>
              <a:rPr lang="ru-RU" sz="2600" b="1" dirty="0">
                <a:solidFill>
                  <a:srgbClr val="00B050"/>
                </a:solidFill>
              </a:rPr>
            </a:br>
            <a:r>
              <a:rPr lang="ru-RU" sz="2600" b="1" dirty="0" smtClean="0">
                <a:solidFill>
                  <a:srgbClr val="00B050"/>
                </a:solidFill>
              </a:rPr>
              <a:t>Ненецкий АО</a:t>
            </a:r>
          </a:p>
          <a:p>
            <a:pPr>
              <a:lnSpc>
                <a:spcPct val="150000"/>
              </a:lnSpc>
              <a:defRPr/>
            </a:pPr>
            <a:r>
              <a:rPr lang="ru-RU" altLang="ru-RU" sz="2600" b="1" dirty="0">
                <a:solidFill>
                  <a:srgbClr val="00B050"/>
                </a:solidFill>
              </a:rPr>
              <a:t>Северная Осетия-Алания </a:t>
            </a:r>
            <a:r>
              <a:rPr lang="ru-RU" altLang="ru-RU" sz="2600" b="1" dirty="0" err="1">
                <a:solidFill>
                  <a:srgbClr val="00B050"/>
                </a:solidFill>
              </a:rPr>
              <a:t>Респ</a:t>
            </a:r>
            <a:r>
              <a:rPr lang="ru-RU" altLang="ru-RU" sz="2600" b="1" dirty="0" smtClean="0">
                <a:solidFill>
                  <a:srgbClr val="00B050"/>
                </a:solidFill>
              </a:rPr>
              <a:t>.</a:t>
            </a:r>
            <a:endParaRPr lang="ru-RU" sz="2600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2600" b="1" dirty="0" smtClean="0">
                <a:solidFill>
                  <a:srgbClr val="00B050"/>
                </a:solidFill>
              </a:rPr>
              <a:t>Республика Саха/Якутия</a:t>
            </a:r>
            <a:r>
              <a:rPr lang="ru-RU" sz="2600" b="1" dirty="0">
                <a:solidFill>
                  <a:srgbClr val="00B050"/>
                </a:solidFill>
              </a:rPr>
              <a:t/>
            </a:r>
            <a:br>
              <a:rPr lang="ru-RU" sz="2600" b="1" dirty="0">
                <a:solidFill>
                  <a:srgbClr val="00B050"/>
                </a:solidFill>
              </a:rPr>
            </a:br>
            <a:r>
              <a:rPr lang="ru-RU" sz="2600" b="1" dirty="0" smtClean="0">
                <a:solidFill>
                  <a:srgbClr val="00B050"/>
                </a:solidFill>
              </a:rPr>
              <a:t>г. Байконур</a:t>
            </a:r>
          </a:p>
          <a:p>
            <a:pPr>
              <a:lnSpc>
                <a:spcPct val="150000"/>
              </a:lnSpc>
              <a:defRPr/>
            </a:pPr>
            <a:r>
              <a:rPr lang="ru-RU" sz="2600" b="1" dirty="0" smtClean="0">
                <a:solidFill>
                  <a:srgbClr val="00B050"/>
                </a:solidFill>
              </a:rPr>
              <a:t>Пензенская область</a:t>
            </a:r>
          </a:p>
          <a:p>
            <a:pPr>
              <a:lnSpc>
                <a:spcPct val="150000"/>
              </a:lnSpc>
              <a:defRPr/>
            </a:pPr>
            <a:r>
              <a:rPr lang="ru-RU" sz="2600" b="1" dirty="0" smtClean="0">
                <a:solidFill>
                  <a:srgbClr val="00B050"/>
                </a:solidFill>
              </a:rPr>
              <a:t>Тверская область</a:t>
            </a:r>
            <a:endParaRPr lang="ru-RU" sz="2600" b="1" dirty="0">
              <a:solidFill>
                <a:srgbClr val="00B050"/>
              </a:solidFill>
            </a:endParaRPr>
          </a:p>
        </p:txBody>
      </p:sp>
      <p:pic>
        <p:nvPicPr>
          <p:cNvPr id="17" name="Picture 79" descr="C:\Users\ежик\Desktop\гербы\Coat_of_Arms_of_Tyumen_oblast_large_(2009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52" y="1441326"/>
            <a:ext cx="653690" cy="49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9" descr="C:\Users\ежик\Desktop\гербы\COA_of_Sevastopo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09" y="2021632"/>
            <a:ext cx="363345" cy="4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30" y="2671141"/>
            <a:ext cx="353123" cy="38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3" descr="C:\Users\ежик\Desktop\гербы\150px-Wapen_Ossetie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46" y="3228972"/>
            <a:ext cx="364023" cy="36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C:\Users\ежик\Desktop\гербы\150px-Coat_of_Arms_of_Sakha_(Yakutia)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45" y="3784530"/>
            <a:ext cx="406469" cy="40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09" y="4383541"/>
            <a:ext cx="419100" cy="43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1" descr="C:\Users\ежик\Desktop\гербы\113px-Gerb_of_Penza_reg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09" y="4961713"/>
            <a:ext cx="378318" cy="49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0" descr="C:\Users\ежик\Desktop\гербы\119px-Coat_of_Arms_of_Tver_oblas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71" y="5658431"/>
            <a:ext cx="333375" cy="4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7DCB-2821-4486-AA53-086096FD989A}" type="slidenum">
              <a:rPr lang="ru-RU" altLang="ru-RU" smtClean="0"/>
              <a:pPr/>
              <a:t>2</a:t>
            </a:fld>
            <a:endParaRPr lang="ru-RU" alt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041678"/>
              </p:ext>
            </p:extLst>
          </p:nvPr>
        </p:nvGraphicFramePr>
        <p:xfrm>
          <a:off x="1162052" y="1028696"/>
          <a:ext cx="10744200" cy="5400681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43025"/>
                <a:gridCol w="1343025"/>
                <a:gridCol w="1343025"/>
                <a:gridCol w="1343025"/>
                <a:gridCol w="1343025"/>
                <a:gridCol w="1343025"/>
                <a:gridCol w="1343025"/>
                <a:gridCol w="1343025"/>
              </a:tblGrid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Курская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(99.02)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Оренбургская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(97.85)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Красноярский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(97.33)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Еврейская 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(96.76)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Кировская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(96.23)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Чечня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(95.50)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Тульская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(94.89)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Бурятия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(93.33)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Татарстан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(98.69)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Омская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(97.78)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Ярославская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(97.28)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Мордовия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(96.62)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Ставропольский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(96.18)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Костромская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(95.49)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Ханты-Мансийский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АО(94.82)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Северная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Осетия(93.09)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Пермский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(98.62)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Ивановская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(97.75)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Курганская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(97.27)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Мурманская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(96.55)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Марий Эл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(96.09)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Крым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(95.38)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Амурская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(94.57)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Хабаровский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(92.82)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Магаданская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(98.53)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Ростовская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(97.70)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Санкт-Петербург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(97.24)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Тверская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(96.52)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Нижегородская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(96.08)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Псковская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(95.32)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Саха(Якутия)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(94.54)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Москва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(92.46)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Иркутская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(98.31)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Томская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(97.65)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Башкортостан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(97.19)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Забайкальский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(96.52)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Орловская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(96.01)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Челябинская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(95.28)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Калининградская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(94.39)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Кабардино-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Балкария(91.79)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Приморский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(98.24)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Удмуртия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(97.60)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Брянская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(97.14)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Воронежская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(96.50)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Волгоградская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(95.97)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Ненецкий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(95.24)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Чукотский 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(94.30)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Карачаево-Черкессия(90.56)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Коми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(98.12)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Смоленская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(97.55)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Владимирская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(97.08)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Новгородская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(96.48)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Московская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(95.82)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Ямало-Ненецкий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(95.19)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Белгородская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(94.28)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Севастополь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(87.99)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Кемеровская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(98.01)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Липецкая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(97.54)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Тамбовская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(97.03)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Краснодарский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(96.45)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Новосибирская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(95.80)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Пензенская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(95.18)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Архангельская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(94.25)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Дагестан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(86.94)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Тыва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(98.01)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Калмыкия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(97.49)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Адыгея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(96.94)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Свердловская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(96.44)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Калужская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(95.77)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Сахалинская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(95.10)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Астраханская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(94.19)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Тюменская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(86.40)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Байконур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(97.92)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Алтайский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(97.41)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Алтай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(96.91)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Карелия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(96.36)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Ульяновская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(95.71)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Хакасия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(95.08)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Ленинградская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(93.88)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Саратовская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(97.88)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Чувашия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(97.36)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Рязанская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(96.89)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Самарская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(96.35)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(95.65)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Вологодская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(95.03)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Камчатский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(93.60)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3337781" y="0"/>
            <a:ext cx="92812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Статистика по регистрации государственных (муниципальных)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учреждений на Официальном сайте ГМУ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(количество зарегистрированных)</a:t>
            </a:r>
            <a:endParaRPr lang="ru-RU" altLang="ru-RU" sz="2000" dirty="0">
              <a:solidFill>
                <a:srgbClr val="0070C0"/>
              </a:solidFill>
              <a:cs typeface="Times New Roman" pitchFamily="18" charset="0"/>
              <a:sym typeface="Arial" pitchFamily="34" charset="0"/>
            </a:endParaRPr>
          </a:p>
        </p:txBody>
      </p:sp>
      <p:pic>
        <p:nvPicPr>
          <p:cNvPr id="15" name="Picture 14" descr="C:\Users\ежик\Desktop\гербы\144px-Coat_of_Arms_of_Kursk_oblas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06" y="1062033"/>
            <a:ext cx="4000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C:\Users\ежик\Desktop\гербы\150px-Coat_of_Arms_of_Tatarsta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1589881"/>
            <a:ext cx="38258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0" descr="C:\Users\ежик\Desktop\гербы\78px-Coat_of_Arms_of_Perm_obla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7" y="2039937"/>
            <a:ext cx="2254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7" descr="C:\Users\ежик\Desktop\гербы\119px-Coat_of_Arms_of_Magadan_oblas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7" y="2589211"/>
            <a:ext cx="3190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1" descr="C:\Users\ежик\Desktop\гербы\121px-Coat_of_arms_of_Irkutsk_Oblast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10" y="3076259"/>
            <a:ext cx="293265" cy="3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2" descr="C:\Users\ежик\Desktop\гербы\126px-Full_coat_of_arms_of_Primorsky_Krai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06" y="3507580"/>
            <a:ext cx="35718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7" descr="C:\Users\ежик\Desktop\гербы\129px-Coat_of_Arms_of_the_Komi_Republic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27" y="4081581"/>
            <a:ext cx="285345" cy="33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C:\Users\ежик\Desktop\гербы\141px-Coat_of_arms_of_Kemerovo_Oblast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94" y="4541043"/>
            <a:ext cx="3984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6" descr="C:\Users\ежик\Desktop\гербы\150px-Coat_of_arms_of_Tuva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38" y="5031897"/>
            <a:ext cx="381456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63" y="5526541"/>
            <a:ext cx="364787" cy="37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7" descr="C:\Users\ежик\Desktop\гербы\87px-Coat_of_Arms_of_Saratov_oblast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5974556"/>
            <a:ext cx="2508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C:\Users\ежик\Desktop\гербы\129px-Coat_of_arms_of_Orenburg_Oblast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413" y="1129645"/>
            <a:ext cx="302120" cy="3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8" descr="C:\Users\ежик\Desktop\гербы\150px-Coat_of_arms_of_Omsk_Oblast.sv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385" y="1589881"/>
            <a:ext cx="384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C:\Users\ежик\Desktop\гербы\150px-Coat_of_Arms_of_Ivanovo_Oblast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385" y="2147887"/>
            <a:ext cx="4699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2" descr="C:\Users\ежик\Desktop\гербы\143px-Coat_of_Arms_of_Rostov_oblas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76" y="2589211"/>
            <a:ext cx="343082" cy="36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7" descr="C:\Users\ежик\Desktop\гербы\150px-Coat_of_arms_of_Tomsk_Oblas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384" y="3039025"/>
            <a:ext cx="432845" cy="39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3" descr="C:\Users\ежик\Desktop\гербы\147px-Coat_of_arms_of_Udmurtia.svg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84" y="3586212"/>
            <a:ext cx="338436" cy="34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8" descr="C:\Users\ежик\Desktop\гербы\Coat_of_arms_of_Smolensk_oblast.svg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354" y="3978155"/>
            <a:ext cx="3905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9" descr="C:\Users\ежик\Desktop\гербы\Coat_of_Arms_of_Lipetsk_oblast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70" y="4491831"/>
            <a:ext cx="349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2" descr="C:\Users\ежик\Desktop\гербы\130px-Coat_of_Arms_of_Kalmykia.sv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75" y="5032213"/>
            <a:ext cx="327863" cy="3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" descr="C:\Users\ежик\Desktop\гербы\144px-Coat_of_Arms_of_Altai_Krai.sv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95" y="5482081"/>
            <a:ext cx="406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Users\ежик\Desktop\гербы\147px-Coat_of_Arms_of_Chuvashia.svg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14" y="6023450"/>
            <a:ext cx="329218" cy="33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7" descr="C:\Users\ежик\Desktop\гербы\123px-Coat_of_arms_of_Krasnoyarsk_Krai.svg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40" y="1121986"/>
            <a:ext cx="299619" cy="36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2" descr="C:\Users\ежик\Desktop\гербы\150px-Coat_of_Arms_of_Yaroslavl_Oblast_(2011)_full.svg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40" y="1532730"/>
            <a:ext cx="4413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3" descr="C:\Users\ежик\Desktop\гербы\144px-Coat_of_arms_of_Kurgan_Oblast.svg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227" y="2085180"/>
            <a:ext cx="3333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5" descr="C:\Users\ежик\Desktop\гербы\Coat_of_Arms_of_Saint_Petersburg_(2003).svg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702" y="2589211"/>
            <a:ext cx="307228" cy="3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1" descr="C:\Users\ежик\Desktop\гербы\Coat_of_Arms_of_Bashkortostan.svg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46" y="3107347"/>
            <a:ext cx="199905" cy="30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8" descr="C:\Users\ежик\Desktop\гербы\144px-Coat_of_Arms_of_Bryansk_Oblast.svg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49" y="3535946"/>
            <a:ext cx="353533" cy="36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5" descr="C:\Users\ежик\Desktop\гербы\150px-Coat_of_arms_of_Vladimiri_Oblast.svg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39" y="4027643"/>
            <a:ext cx="432595" cy="43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6" descr="C:\Users\ежик\Desktop\гербы\342px-Coat_of_arms_of_Tambov_Oblast.svg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23" y="4493735"/>
            <a:ext cx="3016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97" descr="C:\Users\ежик\Desktop\гербы\Coat_of_arms_of_Adygea.svg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46" y="5031897"/>
            <a:ext cx="313971" cy="3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9" descr="C:\Users\ежик\Desktop\гербы\150px-Coat_of_Arms_of_Altai_Republic.svg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49" y="5561924"/>
            <a:ext cx="425450" cy="30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2" descr="C:\Users\ежик\Desktop\гербы\gerb_ryazanskoj_oblasti-600x627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397" y="5976904"/>
            <a:ext cx="4111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" descr="C:\Users\ежик\Desktop\гербы\133px-Coat_of_arms_of_the_Jewish_Autonomous_Oblast.svg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1174350"/>
            <a:ext cx="368300" cy="33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73" descr="C:\Users\ежик\Desktop\гербы\136px-Coat_of_Arms_of_Mordovia.svg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46" y="1607455"/>
            <a:ext cx="302303" cy="33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6" descr="C:\Users\ежик\Desktop\гербы\111px-Герб_Мурманской_области.svg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2098675"/>
            <a:ext cx="280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0" descr="C:\Users\ежик\Desktop\гербы\119px-Coat_of_Arms_of_Tver_oblast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42" y="2612242"/>
            <a:ext cx="262220" cy="32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90" descr="C:\Users\ежик\Desktop\гербы\126px-Coat_of_arms_of_Zabaykalsky_Krai.svg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3161529"/>
            <a:ext cx="273756" cy="32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9" descr="C:\Users\ежик\Desktop\гербы\150px-Coat_of_arms_of_Voronezh_Oblast.sv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18" y="3564358"/>
            <a:ext cx="404813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98" descr="C:\Users\ежик\Desktop\гербы\127px-Coat_of_arms_of_Novgorod_Oblast.svg.pn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31" y="4051299"/>
            <a:ext cx="330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 descr="C:\Users\ежик\Desktop\гербы\121px-Coat_of_Arms_of_Krasnodar_Kray.svg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96" y="4541043"/>
            <a:ext cx="3413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9" descr="C:\Users\ежик\Desktop\гербы\150px-Coat_of_Arms_of_Sverdlovsk_oblast.svg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5063872"/>
            <a:ext cx="441795" cy="31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94" descr="C:\Users\ежик\Desktop\гербы\109px-Coat_of_Arms_of_Republic_of_Karelia.svg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4" y="5476958"/>
            <a:ext cx="278529" cy="3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75" descr="C:\Users\ежик\Desktop\гербы\65657_html_4a2686d3.pn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81" y="5974556"/>
            <a:ext cx="4206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1" descr="C:\Users\ежик\Desktop\гербы\116px-Coat_of_arms_of_Kirov_Region.svg.pn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93503"/>
            <a:ext cx="3048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76" descr="C:\Users\ежик\Desktop\гербы\128px-Coat_of_arms_of_Stavropol_Krai.svg.pn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37505"/>
            <a:ext cx="2857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1" descr="C:\Users\ежик\Desktop\гербы\94px-Coat_of_Arms_of_Mari_El.svg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4" y="2033586"/>
            <a:ext cx="282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84" descr="C:\Users\ежик\Desktop\гербы\146px-Coat_of_arms_of_Nizhny_Novgorod_Region.svg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66" y="2612242"/>
            <a:ext cx="309484" cy="31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1" descr="C:\Users\ежик\Desktop\гербы\Coat_of_arms_of_Oryol_Oblast_(large).svg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91" y="3045150"/>
            <a:ext cx="286462" cy="38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C:\Users\ежик\Desktop\гербы\Coat_of_Arms_of_Volgograd_oblast.svg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7" y="3538326"/>
            <a:ext cx="415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95" descr="C:\Users\ежик\Desktop\гербы\114px-Coat_of_arms_of_Moscow_Oblast_(large).svg.png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18" y="3984506"/>
            <a:ext cx="3349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5" descr="C:\Users\ежик\Desktop\гербы\Coat_of_arms_of_Novosibirsk_oblast.svg.png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2" y="4605554"/>
            <a:ext cx="371475" cy="3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0" descr="C:\Users\ежик\Desktop\гербы\145px-Coat_of_arms_of_Kaluga_Oblast.svg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3" y="4998082"/>
            <a:ext cx="4095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80" descr="C:\Users\ежик\Desktop\гербы\Герб_Ульяновской_области_(2013).svg.png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18" y="5465411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0" descr="C:\Users\ежик\Desktop\гербы\150px-Coat_of_Arms_of_Ingushetia.svg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18" y="5988211"/>
            <a:ext cx="407542" cy="40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86" descr="C:\Users\ежик\Desktop\гербы\150px-Coat_of_arms_of_Chechnya.svg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7" y="1101349"/>
            <a:ext cx="375015" cy="37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45" descr="C:\Users\ежик\Desktop\гербы\150px-Coat_of_arms_of_Kostroma_Oblast.svg.png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52" y="1546335"/>
            <a:ext cx="543608" cy="46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92" descr="C:\Users\ежик\Desktop\гербы\Emblem_of_Crimea.svg.png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7" y="2147887"/>
            <a:ext cx="3270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7" descr="C:\Users\ежик\Desktop\гербы\128px-Coat_of_Arms_of_Pskov_Oblast.svg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68" y="2565943"/>
            <a:ext cx="34803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5" descr="C:\Users\ежик\Desktop\гербы\119px-Coat_of_arms_of_Chelyabinsk_Oblast.svg.png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49" y="3028589"/>
            <a:ext cx="3333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82" descr="C:\Users\ежик\Desktop\гербы\150px-Coat_of_Arms_of_Arkhangelsk_oblast.svg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974" y="4534668"/>
            <a:ext cx="321807" cy="32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10" y="3550691"/>
            <a:ext cx="342900" cy="37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61" descr="C:\Users\ежик\Desktop\гербы\113px-Gerb_of_Penza_region.png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56" y="4460238"/>
            <a:ext cx="378318" cy="49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1" descr="C:\Users\ежик\Desktop\гербы\252px-Coat_of_Arms_of_Yamal_Nenetsia.svg.png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56" y="4071201"/>
            <a:ext cx="283644" cy="38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8" descr="C:\Users\ежик\Desktop\гербы\137px-Sakhalin_Oblast_Coat_of_Arms.svg.png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027" y="5046978"/>
            <a:ext cx="333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5" descr="C:\Users\ежик\Desktop\гербы\150px-Coat_of_arms_of_Khakassia.svg.png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14" y="5516211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64" descr="C:\Users\ежик\Desktop\гербы\119px-Coat_of_arms_of_Vologda_oblast.svg.png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645" y="5998389"/>
            <a:ext cx="3381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34" descr="C:\Users\ежик\Desktop\гербы\Coat_of_Arms_of_Tula_oblast.png"/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56" y="1036352"/>
            <a:ext cx="3143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19" descr="C:\Users\ежик\Desktop\гербы\Coat_of_Arms_of_Yugra.svg.png"/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698" y="1615165"/>
            <a:ext cx="325083" cy="35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1" descr="C:\Users\ежик\Desktop\гербы\150px-Coat_of_arms_of_Amur_Oblast.svg.png"/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624" y="2066925"/>
            <a:ext cx="40798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3" descr="C:\Users\ежик\Desktop\гербы\150px-Coat_of_Arms_of_Sakha_(Yakutia).svg.png"/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974" y="2603523"/>
            <a:ext cx="315958" cy="31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66" descr="C:\Users\ежик\Desktop\гербы\124px-Kaliningrad_Oblast_Coat_of_Arms_2006.svg.png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56" y="3140370"/>
            <a:ext cx="241356" cy="2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59" descr="C:\Users\ежик\Desktop\гербы\119px-Coat_of_Arms_of_Chukotka.png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371" y="3635163"/>
            <a:ext cx="2635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5" descr="C:\Users\ежик\Desktop\гербы\Новая папка\117px-Coat_of_Arms_Belgorod_Oblast.svg.png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693" y="4040186"/>
            <a:ext cx="323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 descr="C:\Users\ежик\Desktop\гербы\73px-Герб_Астраханской_области.svg.png"/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031" y="4985381"/>
            <a:ext cx="2174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46" descr="C:\Users\ежик\Desktop\гербы\133px-Coat_of_arms_of_Leningrad_Oblast.svg.png"/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173" y="5590927"/>
            <a:ext cx="300336" cy="3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9" descr="C:\Users\ежик\Desktop\гербы\120px-Coat_of_Arms_of_Kamchatka_Krai.svg.png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031" y="6061825"/>
            <a:ext cx="238279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8" descr="C:\Users\ежик\Desktop\гербы\122px-Coat_of_Arms_of_Buryatiya.svg.png"/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856" y="1078736"/>
            <a:ext cx="3571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C:\Users\ежик\Desktop\гербы\150px-Wapen_Ossetien.svg.png"/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856" y="1599157"/>
            <a:ext cx="274282" cy="27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32" descr="C:\Users\ежик\Desktop\гербы\27.png"/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987" y="2033902"/>
            <a:ext cx="3587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6" descr="C:\Users\ежик\Desktop\гербы\126px-Coat_of_Arms_of_Moscow.svg.png"/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200" y="2595434"/>
            <a:ext cx="3000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83" descr="C:\Users\ежик\Desktop\гербы\123px-Coat_of_Arms_of_Kabardino-Balkaria.svg.png"/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005" y="3066256"/>
            <a:ext cx="312738" cy="22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9" descr="C:\Users\ежик\Desktop\гербы\144px-Coat_of_Arms_of_Karachay-Cherkessia.svg.png"/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629" y="3507580"/>
            <a:ext cx="377209" cy="30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005" y="4124200"/>
            <a:ext cx="373399" cy="33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96" descr="C:\Users\ежик\Desktop\гербы\144px-Coat_of_Arms_of_Dagestan.svg.png"/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525" y="4557895"/>
            <a:ext cx="323850" cy="3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79" descr="C:\Users\ежик\Desktop\гербы\Coat_of_Arms_of_Tyumen_oblast_large_(2009).png"/>
          <p:cNvPicPr>
            <a:picLocks noChangeAspect="1" noChangeArrowheads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695" y="5032213"/>
            <a:ext cx="437143" cy="33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2651"/>
              </p:ext>
            </p:extLst>
          </p:nvPr>
        </p:nvGraphicFramePr>
        <p:xfrm>
          <a:off x="1218406" y="6523514"/>
          <a:ext cx="7890730" cy="243840"/>
        </p:xfrm>
        <a:graphic>
          <a:graphicData uri="http://schemas.openxmlformats.org/drawingml/2006/table">
            <a:tbl>
              <a:tblPr/>
              <a:tblGrid>
                <a:gridCol w="1578146"/>
                <a:gridCol w="1578146"/>
                <a:gridCol w="1578146"/>
                <a:gridCol w="1578146"/>
                <a:gridCol w="1578146"/>
              </a:tblGrid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 – 95.00 процентов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94.99 – 85.00 процентов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84.99 – 60.00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59.99 – 50.00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49.99 </a:t>
                      </a:r>
                      <a:r>
                        <a:rPr lang="ru-RU" sz="1000" dirty="0"/>
                        <a:t>- </a:t>
                      </a:r>
                      <a:r>
                        <a:rPr lang="ru-RU" sz="1000" dirty="0" smtClean="0"/>
                        <a:t>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8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7DCB-2821-4486-AA53-086096FD989A}" type="slidenum">
              <a:rPr lang="ru-RU" altLang="ru-RU" smtClean="0"/>
              <a:pPr/>
              <a:t>3</a:t>
            </a:fld>
            <a:endParaRPr lang="ru-RU" alt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761884"/>
              </p:ext>
            </p:extLst>
          </p:nvPr>
        </p:nvGraphicFramePr>
        <p:xfrm>
          <a:off x="1162052" y="1028696"/>
          <a:ext cx="10744200" cy="5400681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43025"/>
                <a:gridCol w="1343025"/>
                <a:gridCol w="1343025"/>
                <a:gridCol w="1343025"/>
                <a:gridCol w="1343025"/>
                <a:gridCol w="1343025"/>
                <a:gridCol w="1343025"/>
                <a:gridCol w="1343025"/>
              </a:tblGrid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Пермский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(98.26)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Татарстан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(97.29)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Красноярский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(96.65)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Марий Эл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Адыгея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(94.79)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Новосибирская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(94.07)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Калужская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(93.19)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Ленинградская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(89.67)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Курская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(98.23)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Чувашия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(97.16)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Томская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(96.61)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Брянская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(95.87)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Мурманская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(94.69)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Костромская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(94.06)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Вологодская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(93.18)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Камчатский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(88.87)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Иркутская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(98.08)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Алтайский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(97.10)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Санкт-Петербург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(96.32)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Мордовия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(95.78)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Ульяновская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(94.67)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Тверская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(93.85)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Архангельская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(92.96)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Кабардино-Балкария(88.16)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Тыва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(97.89)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Курганская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(97.06)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Алтай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(96.32)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Новгородская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(95.58)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Московская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(94.62)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Хакасия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(93.82)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Белгородская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(92.67)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Северная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Осетия(87.74)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Приморский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(97.73)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Ярославская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(96.99)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Башкортостан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(96.19)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Самарская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(95.45)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Волгоградская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(94.57) 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Байконур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(93.75)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(92.52)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Карачаево-Черкессия(87.52)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Саратовская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(97.69)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Калмыкия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(96.95)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Краснодарский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(96.18)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Забайкальский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(95.14)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Орловская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(94.47)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Ненецкий 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(93.65)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Чукотский 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(91.82)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Москва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(86.92)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Коми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(97.62)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Тамбовская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(96.93)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Еврейская 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(96.17)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Рязанская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(95.13)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Чечня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(94.35)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Сахалинская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(93.65)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Саха (Якутия)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(91.77)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Тюменская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(85.75)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Липецкая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(97.41)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Ростовская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(96.84)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Кемеровская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(96.14)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Свердловская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(95.07)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Ханты-Мансийский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АО(94.29)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Псковская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(93.53)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Бурятия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(91.46)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Дагестан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(77.57)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Оренбургская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(97.37)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Магаданская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(96.81)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Кировская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(96.05)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Смоленская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(95.03)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Пензенская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(94.18)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Тульская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(93.28)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Калининградская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(91.39)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Севастополь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(71.75)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Омская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(97.35)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Владимирская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(96.78)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Воронежская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(96.03)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Ставропольский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(94.89)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Ямало-Ненецкий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(94.16)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Амурская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(93.23)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Хабаровский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(91.35)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Ивановская область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(97.32)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Удмуртия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(96.66)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Карелия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Нижегородская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(94.88)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Крым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(94.11)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Астраханская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(93.19)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Челябинская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(91.07)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3337781" y="0"/>
            <a:ext cx="92812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200" dirty="0" smtClean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Статистика размещения Общей информации государственными (муниципальными) учреждениями на Официальном сайте ГМУ</a:t>
            </a:r>
            <a:endParaRPr lang="ru-RU" altLang="ru-RU" sz="2200" dirty="0">
              <a:solidFill>
                <a:srgbClr val="0070C0"/>
              </a:solidFill>
              <a:cs typeface="Times New Roman" pitchFamily="18" charset="0"/>
              <a:sym typeface="Arial" pitchFamily="34" charset="0"/>
            </a:endParaRPr>
          </a:p>
        </p:txBody>
      </p:sp>
      <p:pic>
        <p:nvPicPr>
          <p:cNvPr id="15" name="Picture 14" descr="C:\Users\ежик\Desktop\гербы\144px-Coat_of_Arms_of_Kursk_oblas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63" y="1567596"/>
            <a:ext cx="4000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0" descr="C:\Users\ежик\Desktop\гербы\78px-Coat_of_Arms_of_Perm_obla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5439" y="1050640"/>
            <a:ext cx="2587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7" descr="C:\Users\ежик\Desktop\гербы\119px-Coat_of_Arms_of_Magadan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94" y="5020544"/>
            <a:ext cx="3190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1" descr="C:\Users\ежик\Desktop\гербы\121px-Coat_of_arms_of_Irkutsk_Oblas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76" y="2095021"/>
            <a:ext cx="293265" cy="3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2" descr="C:\Users\ежик\Desktop\гербы\126px-Full_coat_of_arms_of_Primorsky_Krai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69" y="3026826"/>
            <a:ext cx="35718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7" descr="C:\Users\ежик\Desktop\гербы\129px-Coat_of_Arms_of_the_Komi_Republic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92" y="4072333"/>
            <a:ext cx="285345" cy="33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6" descr="C:\Users\ежик\Desktop\гербы\150px-Coat_of_arms_of_Tuva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15" y="2572192"/>
            <a:ext cx="381456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7" descr="C:\Users\ежик\Desktop\гербы\87px-Coat_of_Arms_of_Saratov_oblast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76" y="3488458"/>
            <a:ext cx="2508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C:\Users\ежик\Desktop\гербы\129px-Coat_of_arms_of_Orenburg_Oblast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48" y="5054769"/>
            <a:ext cx="302120" cy="3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8" descr="C:\Users\ежик\Desktop\гербы\150px-Coat_of_arms_of_Omsk_Oblast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83" y="5516211"/>
            <a:ext cx="384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C:\Users\ежик\Desktop\гербы\150px-Coat_of_Arms_of_Ivanovo_Oblast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69" y="6036468"/>
            <a:ext cx="4699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2" descr="C:\Users\ежик\Desktop\гербы\143px-Coat_of_Arms_of_Rostov_oblas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397" y="4527840"/>
            <a:ext cx="343082" cy="36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3" descr="C:\Users\ежик\Desktop\гербы\147px-Coat_of_arms_of_Udmurtia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02" y="6027365"/>
            <a:ext cx="338436" cy="34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9" descr="C:\Users\ежик\Desktop\гербы\Coat_of_Arms_of_Lipetsk_oblas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83" y="4501355"/>
            <a:ext cx="349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" descr="C:\Users\ежик\Desktop\гербы\144px-Coat_of_Arms_of_Altai_Krai.svg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627" y="1596740"/>
            <a:ext cx="406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Users\ежик\Desktop\гербы\147px-Coat_of_Arms_of_Chuvashia.sv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35" y="1136001"/>
            <a:ext cx="329218" cy="33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7" descr="C:\Users\ежик\Desktop\гербы\123px-Coat_of_arms_of_Krasnoyarsk_Krai.svg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40" y="1121986"/>
            <a:ext cx="299619" cy="36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2" descr="C:\Users\ежик\Desktop\гербы\150px-Coat_of_Arms_of_Yaroslavl_Oblast_(2011)_full.svg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95" y="2541632"/>
            <a:ext cx="4413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3" descr="C:\Users\ежик\Desktop\гербы\144px-Coat_of_arms_of_Kurgan_Oblast.svg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627" y="2075177"/>
            <a:ext cx="3333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5" descr="C:\Users\ежик\Desktop\гербы\Coat_of_Arms_of_Saint_Petersburg_(2003).sv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97" y="2082286"/>
            <a:ext cx="307228" cy="3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1" descr="C:\Users\ежик\Desktop\гербы\Coat_of_Arms_of_Bashkortostan.sv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646" y="3107347"/>
            <a:ext cx="199905" cy="30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5" descr="C:\Users\ежик\Desktop\гербы\150px-Coat_of_arms_of_Vladimiri_Oblast.svg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78" y="5499150"/>
            <a:ext cx="432595" cy="43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9" descr="C:\Users\ежик\Desktop\гербы\150px-Coat_of_Arms_of_Altai_Republic.svg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530" y="2644210"/>
            <a:ext cx="425450" cy="30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" descr="C:\Users\ежик\Desktop\гербы\133px-Coat_of_arms_of_the_Jewish_Autonomous_Oblast.svg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94" y="4129648"/>
            <a:ext cx="368300" cy="33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73" descr="C:\Users\ежик\Desktop\гербы\136px-Coat_of_Arms_of_Mordovia.svg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46" y="2082286"/>
            <a:ext cx="302303" cy="33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90" descr="C:\Users\ежик\Desktop\гербы\126px-Coat_of_arms_of_Zabaykalsky_Krai.svg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3647408"/>
            <a:ext cx="273756" cy="32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9" descr="C:\Users\ежик\Desktop\гербы\150px-Coat_of_arms_of_Voronezh_Oblast.svg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69" y="5542596"/>
            <a:ext cx="404813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98" descr="C:\Users\ежик\Desktop\гербы\127px-Coat_of_arms_of_Novgorod_Oblast.svg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128" y="2574610"/>
            <a:ext cx="330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 descr="C:\Users\ежик\Desktop\гербы\121px-Coat_of_Arms_of_Krasnodar_Kray.svg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04" y="3548482"/>
            <a:ext cx="3413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9" descr="C:\Users\ежик\Desktop\гербы\150px-Coat_of_Arms_of_Sverdlovsk_oblast.svg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97" y="4586273"/>
            <a:ext cx="441795" cy="31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94" descr="C:\Users\ежик\Desktop\гербы\109px-Coat_of_Arms_of_Republic_of_Karelia.svg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10" y="5953650"/>
            <a:ext cx="278529" cy="3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75" descr="C:\Users\ежик\Desktop\гербы\65657_html_4a2686d3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74" y="3038430"/>
            <a:ext cx="4206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1" descr="C:\Users\ежик\Desktop\гербы\116px-Coat_of_arms_of_Kirov_Region.svg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31" y="5028245"/>
            <a:ext cx="3048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76" descr="C:\Users\ежик\Desktop\гербы\128px-Coat_of_arms_of_Stavropol_Krai.svg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40" y="5612245"/>
            <a:ext cx="2857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1" descr="C:\Users\ежик\Desktop\гербы\94px-Coat_of_Arms_of_Mari_El.svg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09" y="1050640"/>
            <a:ext cx="282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84" descr="C:\Users\ежик\Desktop\гербы\146px-Coat_of_arms_of_Nizhny_Novgorod_Region.svg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47" y="6062129"/>
            <a:ext cx="309484" cy="31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1" descr="C:\Users\ежик\Desktop\гербы\Coat_of_arms_of_Oryol_Oblast_(large).svg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327" y="3540821"/>
            <a:ext cx="286462" cy="38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C:\Users\ежик\Desktop\гербы\Coat_of_Arms_of_Volgograd_oblast.svg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6" y="3078955"/>
            <a:ext cx="415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95" descr="C:\Users\ежик\Desktop\гербы\114px-Coat_of_arms_of_Moscow_Oblast_(large).sv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18" y="2519362"/>
            <a:ext cx="3349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80" descr="C:\Users\ежик\Desktop\гербы\Герб_Ульяновской_области_(2013).svg.pn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584" y="2043112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86" descr="C:\Users\ежик\Desktop\гербы\150px-Coat_of_arms_of_Chechnya.svg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2" y="4042717"/>
            <a:ext cx="375015" cy="37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45" descr="C:\Users\ежик\Desktop\гербы\150px-Coat_of_arms_of_Kostroma_Oblast.svg.pn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52" y="1546335"/>
            <a:ext cx="543608" cy="46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92" descr="C:\Users\ежик\Desktop\гербы\Emblem_of_Crimea.svg.pn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95" y="6062129"/>
            <a:ext cx="3270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82" descr="C:\Users\ежик\Desktop\гербы\150px-Coat_of_Arms_of_Arkhangelsk_oblast.svg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56" y="2087276"/>
            <a:ext cx="321807" cy="32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61" descr="C:\Users\ежик\Desktop\гербы\113px-Gerb_of_Penza_region.pn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59" y="4961550"/>
            <a:ext cx="378318" cy="49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1" descr="C:\Users\ежик\Desktop\гербы\252px-Coat_of_Arms_of_Yamal_Nenetsia.svg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145" y="5555164"/>
            <a:ext cx="283644" cy="38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8" descr="C:\Users\ежик\Desktop\гербы\137px-Sakhalin_Oblast_Coat_of_Arms.svg.pn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91" y="4057132"/>
            <a:ext cx="333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5" descr="C:\Users\ежик\Desktop\гербы\150px-Coat_of_arms_of_Khakassia.svg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49" y="254873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34" descr="C:\Users\ежик\Desktop\гербы\Coat_of_Arms_of_Tula_oblast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352" y="4971094"/>
            <a:ext cx="3143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19" descr="C:\Users\ежик\Desktop\гербы\Coat_of_Arms_of_Yugra.svg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60" y="4550040"/>
            <a:ext cx="325083" cy="35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1" descr="C:\Users\ежик\Desktop\гербы\150px-Coat_of_arms_of_Amur_Oblast.svg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084" y="5485283"/>
            <a:ext cx="40798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59" descr="C:\Users\ежик\Desktop\гербы\119px-Coat_of_Arms_of_Chukotka.png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371" y="3635163"/>
            <a:ext cx="2635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5" descr="C:\Users\ежик\Desktop\гербы\Новая папка\117px-Coat_of_Arms_Belgorod_Oblast.svg.png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693" y="2563497"/>
            <a:ext cx="323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 descr="C:\Users\ежик\Desktop\гербы\73px-Герб_Астраханской_области.svg.png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333" y="5976142"/>
            <a:ext cx="2174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9" descr="C:\Users\ежик\Desktop\гербы\120px-Coat_of_Arms_of_Kamchatka_Krai.svg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355" y="1658652"/>
            <a:ext cx="238279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8" descr="C:\Users\ежик\Desktop\гербы\122px-Coat_of_Arms_of_Buryatiya.svg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56" y="4507973"/>
            <a:ext cx="3571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C:\Users\ежик\Desktop\гербы\150px-Wapen_Ossetien.svg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514" y="2644210"/>
            <a:ext cx="274282" cy="27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32" descr="C:\Users\ежик\Desktop\гербы\27.png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747" y="5495094"/>
            <a:ext cx="3587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6" descr="C:\Users\ежик\Desktop\гербы\126px-Coat_of_Arms_of_Moscow.svg.png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284" y="3548482"/>
            <a:ext cx="3000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83" descr="C:\Users\ежик\Desktop\гербы\123px-Coat_of_Arms_of_Kabardino-Balkaria.svg.png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25" y="2099595"/>
            <a:ext cx="312738" cy="22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9" descr="C:\Users\ежик\Desktop\гербы\144px-Coat_of_Arms_of_Karachay-Cherkessia.svg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075" y="3016012"/>
            <a:ext cx="377209" cy="30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6" y="5078748"/>
            <a:ext cx="373399" cy="33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96" descr="C:\Users\ежик\Desktop\гербы\144px-Coat_of_Arms_of_Dagestan.svg.png"/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525" y="4557895"/>
            <a:ext cx="323850" cy="3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79" descr="C:\Users\ежик\Desktop\гербы\Coat_of_Arms_of_Tyumen_oblast_large_(2009).png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25" y="4042717"/>
            <a:ext cx="437143" cy="33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22" descr="C:\Users\ежик\Desktop\гербы\130px-Coat_of_Arms_of_Kalmykia.svg.png"/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34" y="3054413"/>
            <a:ext cx="327863" cy="3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24" descr="C:\Users\ежик\Desktop\гербы\150px-Coat_of_Arms_of_Tatarstan.svg.png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627" y="3540821"/>
            <a:ext cx="38258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36" descr="C:\Users\ежик\Desktop\гербы\342px-Coat_of_arms_of_Tambov_Oblast.svg.png"/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199" y="4010459"/>
            <a:ext cx="3016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77" descr="C:\Users\ежик\Desktop\гербы\150px-Coat_of_arms_of_Tomsk_Oblast.png"/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254" y="1592819"/>
            <a:ext cx="413176" cy="38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0" descr="C:\Users\ежик\Desktop\гербы\141px-Coat_of_arms_of_Kemerovo_Oblast.svg.png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04" y="4533299"/>
            <a:ext cx="3984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88" descr="C:\Users\ежик\Desktop\гербы\144px-Coat_of_Arms_of_Bryansk_Oblast.svg.png"/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14" y="1577121"/>
            <a:ext cx="353533" cy="36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42" descr="C:\Users\ежик\Desktop\гербы\gerb_ryazanskoj_oblasti-600x627.png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99" y="4033042"/>
            <a:ext cx="4111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38" descr="C:\Users\ежик\Desktop\гербы\Coat_of_arms_of_Smolensk_oblast.svg.png"/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97" y="4986968"/>
            <a:ext cx="3905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97" descr="C:\Users\ежик\Desktop\гербы\Coat_of_arms_of_Adygea.svg.png"/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15" y="1147834"/>
            <a:ext cx="313971" cy="3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56" descr="C:\Users\ежик\Desktop\гербы\111px-Герб_Мурманской_области.svg.png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07" y="1593054"/>
            <a:ext cx="280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5" descr="C:\Users\ежик\Desktop\гербы\Coat_of_arms_of_Novosibirsk_oblast.svg.png"/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084" y="1179443"/>
            <a:ext cx="371475" cy="3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60" descr="C:\Users\ежик\Desktop\гербы\119px-Coat_of_Arms_of_Tver_oblast.png"/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72" y="2099595"/>
            <a:ext cx="247776" cy="31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52" y="3021723"/>
            <a:ext cx="419100" cy="43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7" descr="C:\Users\ежик\Desktop\гербы\128px-Coat_of_Arms_of_Pskov_Oblast.svg.png"/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527" y="4528924"/>
            <a:ext cx="34803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30" descr="C:\Users\ежик\Desktop\гербы\145px-Coat_of_arms_of_Kaluga_Oblast.svg.png"/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46" y="1076040"/>
            <a:ext cx="4095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64" descr="C:\Users\ежик\Desktop\гербы\119px-Coat_of_arms_of_Vologda_oblast.svg.png"/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56" y="1570035"/>
            <a:ext cx="3381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50" descr="C:\Users\ежик\Desktop\гербы\150px-Coat_of_Arms_of_Ingushetia.svg.png"/>
          <p:cNvPicPr>
            <a:picLocks noChangeAspect="1" noChangeArrowheads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379" y="3054511"/>
            <a:ext cx="407542" cy="40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23" descr="C:\Users\ежик\Desktop\гербы\150px-Coat_of_Arms_of_Sakha_(Yakutia).svg.png"/>
          <p:cNvPicPr>
            <a:picLocks noChangeAspect="1" noChangeArrowheads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46" y="4115295"/>
            <a:ext cx="315958" cy="31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66" descr="C:\Users\ежик\Desktop\гербы\124px-Kaliningrad_Oblast_Coat_of_Arms_2006.svg.png"/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378" y="5098529"/>
            <a:ext cx="271517" cy="32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25" descr="C:\Users\ежик\Desktop\гербы\119px-Coat_of_arms_of_Chelyabinsk_Oblast.svg.png"/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930" y="5959470"/>
            <a:ext cx="3333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46" descr="C:\Users\ежик\Desktop\гербы\133px-Coat_of_arms_of_Leningrad_Oblast.svg.png"/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985" y="1179443"/>
            <a:ext cx="300336" cy="3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92" y="3615146"/>
            <a:ext cx="323660" cy="35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1" name="Таблица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186255"/>
              </p:ext>
            </p:extLst>
          </p:nvPr>
        </p:nvGraphicFramePr>
        <p:xfrm>
          <a:off x="1225825" y="6551714"/>
          <a:ext cx="7890730" cy="243840"/>
        </p:xfrm>
        <a:graphic>
          <a:graphicData uri="http://schemas.openxmlformats.org/drawingml/2006/table">
            <a:tbl>
              <a:tblPr/>
              <a:tblGrid>
                <a:gridCol w="1578146"/>
                <a:gridCol w="1578146"/>
                <a:gridCol w="1578146"/>
                <a:gridCol w="1578146"/>
                <a:gridCol w="1578146"/>
              </a:tblGrid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 – 95.00 процентов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94.99 – 85.00 процентов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84.99 – 60.00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59.99 – 50.00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49.99 </a:t>
                      </a:r>
                      <a:r>
                        <a:rPr lang="ru-RU" sz="1000" dirty="0"/>
                        <a:t>- </a:t>
                      </a:r>
                      <a:r>
                        <a:rPr lang="ru-RU" sz="1000" dirty="0" smtClean="0"/>
                        <a:t>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2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7DCB-2821-4486-AA53-086096FD989A}" type="slidenum">
              <a:rPr lang="ru-RU" altLang="ru-RU" smtClean="0"/>
              <a:pPr/>
              <a:t>4</a:t>
            </a:fld>
            <a:endParaRPr lang="ru-RU" alt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005410"/>
              </p:ext>
            </p:extLst>
          </p:nvPr>
        </p:nvGraphicFramePr>
        <p:xfrm>
          <a:off x="1162052" y="1028696"/>
          <a:ext cx="10744200" cy="5400681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43025"/>
                <a:gridCol w="1343025"/>
                <a:gridCol w="1343025"/>
                <a:gridCol w="1343025"/>
                <a:gridCol w="1343025"/>
                <a:gridCol w="1343025"/>
                <a:gridCol w="1343025"/>
                <a:gridCol w="1343025"/>
              </a:tblGrid>
              <a:tr h="490971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Чувашия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(90.30)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Марий Эл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(84.44)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Мурманская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(77.08)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Ханты-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Мансийский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АО(70.36)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Ивановская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(66.34)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Волгоградская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(58.95)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Камчатский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(48.68)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Калмыкия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(41.22)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Самарская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(89.81)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Ростовская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(82.80)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Владимирская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(77.00)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Томская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(70.26)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Новгородская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(66.33)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Москва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(57.02)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Хакасия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(45.77)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Курганская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(40.94)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Оренбургская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(89.55)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Саратовская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(82.77)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Тульская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(76.73)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Татарстан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(69.78)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Архангельская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(66.14)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Челябинская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(56.62)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Ярославская область</a:t>
                      </a:r>
                    </a:p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(45.51)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Байконур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(37.50)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Еврейская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(89.09)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Пермский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(82.70)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Вологодская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(76.56)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Омская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(69.65)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Чеченская Республика</a:t>
                      </a:r>
                    </a:p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(66.05)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Иркутская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(56.06)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Новосибирская область</a:t>
                      </a:r>
                    </a:p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(45.47)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(34.78)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Тыва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(88.51)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Краснодарский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(80.48)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Московская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(76.02)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Тюменская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(68.75)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Свердловская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(66.03)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Магаданская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(56.02)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Воронежская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(45.33)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Севастополь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(34.42)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Алтай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(87.81)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Приморский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(80.37)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Нижегородская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(75.57)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Алтайский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(68.74)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Псковская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(65.43)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Белгородская</a:t>
                      </a:r>
                    </a:p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(53.69)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Ненецкий АО</a:t>
                      </a:r>
                    </a:p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(44.44)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Костромская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(31.21)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Курская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(87.41)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Смоленская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(80.34)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Удмуртия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(74.44)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Калининградская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(68.27)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Амурская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(65.09)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</a:p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Крым</a:t>
                      </a:r>
                    </a:p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(53.44)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</a:p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Северная</a:t>
                      </a:r>
                    </a:p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Осетия(44.26)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Кабардино-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Балкария(27.90)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Санкт-Петербург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(87.25)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Брянская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(80.02)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Красноярский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(74.40)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Бурятия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(68.21)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Астраханская область (63.16)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Ульяновская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(53.38)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Тверская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(42.84)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Карачаево-Черкессия(27.70)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Тамбовская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(86.78)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Сахалинская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(79.96)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Ямало-Ненецкий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(73.46)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Рязанская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(68.01)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Чукотский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(62.03)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Мордовия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(51.03)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Калужская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(42.58)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Дагестан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(18.29)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Липецкая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(86.39)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Башкортостан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(79.61)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Адыгея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(72.43)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Карелия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(67.85)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Хабаровский </a:t>
                      </a:r>
                    </a:p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(61.81)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Пензенская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(49.32)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Саха/Якутия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(41.93)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Коми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(84.77)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Орловская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(77.88)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Кемеровская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(71.54)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Кировская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(67.25)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Забайкальский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(60.85)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Ставропольский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(49.04)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Ленинградская область</a:t>
                      </a:r>
                    </a:p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(41.69)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3337781" y="0"/>
            <a:ext cx="92812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Статистика размещения государственного (муниципального)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задания государственными (муниципальными)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учреждениями на Официальном сайте ГМУ</a:t>
            </a:r>
            <a:endParaRPr lang="ru-RU" altLang="ru-RU" sz="2000" dirty="0">
              <a:solidFill>
                <a:srgbClr val="0070C0"/>
              </a:solidFill>
              <a:cs typeface="Times New Roman" pitchFamily="18" charset="0"/>
              <a:sym typeface="Arial" pitchFamily="34" charset="0"/>
            </a:endParaRPr>
          </a:p>
        </p:txBody>
      </p:sp>
      <p:pic>
        <p:nvPicPr>
          <p:cNvPr id="17" name="Picture 40" descr="C:\Users\ежик\Desktop\гербы\78px-Coat_of_Arms_of_Perm_ob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5198" y="2516283"/>
            <a:ext cx="25876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7" descr="C:\Users\ежик\Desktop\гербы\119px-Coat_of_Arms_of_Magadan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309" y="1610296"/>
            <a:ext cx="3190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1" descr="C:\Users\ежик\Desktop\гербы\121px-Coat_of_arms_of_Irkutsk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10" y="2603800"/>
            <a:ext cx="293265" cy="3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6" descr="C:\Users\ежик\Desktop\гербы\150px-Coat_of_arms_of_Tuva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10" y="3038430"/>
            <a:ext cx="381456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C:\Users\ежик\Desktop\гербы\129px-Coat_of_arms_of_Orenburg_Oblast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80" y="2064243"/>
            <a:ext cx="302120" cy="3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2" descr="C:\Users\ежик\Desktop\гербы\143px-Coat_of_Arms_of_Rostov_oblas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01" y="4512857"/>
            <a:ext cx="343082" cy="36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3" descr="C:\Users\ежик\Desktop\гербы\147px-Coat_of_arms_of_Udmurtia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217" y="4064839"/>
            <a:ext cx="338436" cy="34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9" descr="C:\Users\ежик\Desktop\гербы\Coat_of_Arms_of_Lipetsk_oblas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10" y="5475310"/>
            <a:ext cx="349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" descr="C:\Users\ежик\Desktop\гербы\144px-Coat_of_Arms_of_Altai_Krai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19" y="1083541"/>
            <a:ext cx="406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5" descr="C:\Users\ежик\Desktop\гербы\Coat_of_Arms_of_Saint_Petersburg_(2003)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271" y="4542823"/>
            <a:ext cx="307228" cy="3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1" descr="C:\Users\ежик\Desktop\гербы\Coat_of_Arms_of_Bashkortostan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671" y="5531647"/>
            <a:ext cx="199905" cy="30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5" descr="C:\Users\ежик\Desktop\гербы\150px-Coat_of_arms_of_Vladimiri_Oblast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99" y="1583749"/>
            <a:ext cx="432595" cy="43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" descr="C:\Users\ежик\Desktop\гербы\133px-Coat_of_arms_of_the_Jewish_Autonomous_Oblast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58" y="2605112"/>
            <a:ext cx="368300" cy="33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 descr="C:\Users\ежик\Desktop\гербы\121px-Coat_of_Arms_of_Krasnodar_Kray.svg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68" y="3039569"/>
            <a:ext cx="3413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9" descr="C:\Users\ежик\Desktop\гербы\150px-Coat_of_Arms_of_Sverdlovsk_oblast.svg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45" y="3102677"/>
            <a:ext cx="441795" cy="31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94" descr="C:\Users\ежик\Desktop\гербы\109px-Coat_of_Arms_of_Republic_of_Karelia.sv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92" y="5493562"/>
            <a:ext cx="278529" cy="3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1" descr="C:\Users\ежик\Desktop\гербы\116px-Coat_of_arms_of_Kirov_Region.svg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6003922"/>
            <a:ext cx="3048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1" descr="C:\Users\ежик\Desktop\гербы\94px-Coat_of_Arms_of_Mari_El.svg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38" y="1037940"/>
            <a:ext cx="282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84" descr="C:\Users\ежик\Desktop\гербы\146px-Coat_of_arms_of_Nizhny_Novgorod_Region.sv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07" y="3616614"/>
            <a:ext cx="309484" cy="31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95" descr="C:\Users\ежик\Desktop\гербы\114px-Coat_of_arms_of_Moscow_Oblast_(large).svg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68" y="3004645"/>
            <a:ext cx="3349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1" descr="C:\Users\ежик\Desktop\гербы\252px-Coat_of_Arms_of_Yamal_Nenetsia.sv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49" y="5042181"/>
            <a:ext cx="283644" cy="38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8" descr="C:\Users\ежик\Desktop\гербы\137px-Sakhalin_Oblast_Coat_of_Arms.svg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55" y="5003963"/>
            <a:ext cx="333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36" descr="C:\Users\ежик\Desktop\гербы\342px-Coat_of_arms_of_Tambov_Oblast.svg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10" y="5003963"/>
            <a:ext cx="3016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77" descr="C:\Users\ежик\Desktop\гербы\150px-Coat_of_arms_of_Tomsk_Oblast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92" y="1610662"/>
            <a:ext cx="413176" cy="38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42" descr="C:\Users\ежик\Desktop\гербы\gerb_ryazanskoj_oblasti-600x627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74" y="4984911"/>
            <a:ext cx="4111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38" descr="C:\Users\ежик\Desktop\гербы\Coat_of_arms_of_Smolensk_oblast.svg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397" y="3985036"/>
            <a:ext cx="3905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97" descr="C:\Users\ежик\Desktop\гербы\Coat_of_arms_of_Adygea.svg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40" y="5550248"/>
            <a:ext cx="313971" cy="3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75" descr="C:\Users\ежик\Desktop\гербы\65657_html_4a2686d3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69" y="1559451"/>
            <a:ext cx="4206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49" descr="C:\Users\ежик\Desktop\гербы\150px-Coat_of_Arms_of_Altai_Republic.svg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10" y="3588381"/>
            <a:ext cx="425450" cy="30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87" descr="C:\Users\ежик\Desktop\гербы\129px-Coat_of_Arms_of_the_Komi_Republic.svg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55" y="6033409"/>
            <a:ext cx="285345" cy="33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4" descr="C:\Users\ежик\Desktop\гербы\144px-Coat_of_Arms_of_Kursk_oblast.svg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10" y="4033042"/>
            <a:ext cx="4000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27" descr="C:\Users\ежик\Desktop\гербы\87px-Coat_of_Arms_of_Saratov_oblast.svg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196" y="2043378"/>
            <a:ext cx="2508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72" descr="C:\Users\ежик\Desktop\гербы\126px-Full_coat_of_arms_of_Primorsky_Krai.svg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55" y="3529973"/>
            <a:ext cx="35718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71" descr="C:\Users\ежик\Desktop\гербы\Coat_of_arms_of_Oryol_Oblast_(large).svg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09" y="5994362"/>
            <a:ext cx="286462" cy="38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56" descr="C:\Users\ежик\Desktop\гербы\111px-Герб_Мурманской_области.svg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41" y="1109378"/>
            <a:ext cx="280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34" descr="C:\Users\ежик\Desktop\гербы\Coat_of_Arms_of_Tula_oblast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40" y="2027791"/>
            <a:ext cx="3143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64" descr="C:\Users\ежик\Desktop\гербы\119px-Coat_of_arms_of_Vologda_oblast.svg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905" y="2560321"/>
            <a:ext cx="3381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67" descr="C:\Users\ежик\Desktop\гербы\123px-Coat_of_arms_of_Krasnoyarsk_Krai.svg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66" y="4542823"/>
            <a:ext cx="299619" cy="36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10" descr="C:\Users\ежик\Desktop\гербы\141px-Coat_of_arms_of_Kemerovo_Oblast.sv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03" y="6000219"/>
            <a:ext cx="3984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19" descr="C:\Users\ежик\Desktop\гербы\Coat_of_Arms_of_Yugra.svg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74" y="1109378"/>
            <a:ext cx="34040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24" descr="C:\Users\ежик\Desktop\гербы\150px-Coat_of_Arms_of_Tatarstan.svg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91" y="2071342"/>
            <a:ext cx="38258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48" descr="C:\Users\ежик\Desktop\гербы\150px-Coat_of_arms_of_Omsk_Oblast.svg.pn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97" y="2549620"/>
            <a:ext cx="384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79" descr="C:\Users\ежик\Desktop\гербы\Coat_of_Arms_of_Tyumen_oblast_large_(2009)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3078192"/>
            <a:ext cx="437143" cy="33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1" descr="C:\Users\ежик\Desktop\гербы\144px-Coat_of_Arms_of_Altai_Krai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3531561"/>
            <a:ext cx="406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66" descr="C:\Users\ежик\Desktop\гербы\124px-Kaliningrad_Oblast_Coat_of_Arms_2006.svg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94" y="4136963"/>
            <a:ext cx="241356" cy="2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18" descr="C:\Users\ежик\Desktop\гербы\122px-Coat_of_Arms_of_Buryatiya.svg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90" y="4505386"/>
            <a:ext cx="3571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8" descr="C:\Users\ежик\Desktop\гербы\150px-Coat_of_Arms_of_Ivanovo_Oblast.svg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1158590"/>
            <a:ext cx="4699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98" descr="C:\Users\ежик\Desktop\гербы\127px-Coat_of_arms_of_Novgorod_Oblast.svg.pn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45" y="1584224"/>
            <a:ext cx="330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82" descr="C:\Users\ежик\Desktop\гербы\150px-Coat_of_Arms_of_Arkhangelsk_oblast.svg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45" y="2131778"/>
            <a:ext cx="293648" cy="29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86" descr="C:\Users\ежик\Desktop\гербы\150px-Coat_of_arms_of_Chechnya.svg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610969"/>
            <a:ext cx="299619" cy="30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17" descr="C:\Users\ежик\Desktop\гербы\128px-Coat_of_Arms_of_Pskov_Oblast.svg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57" y="3528552"/>
            <a:ext cx="34803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81" descr="C:\Users\ежик\Desktop\гербы\150px-Coat_of_arms_of_Amur_Oblast.svg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440" y="4050696"/>
            <a:ext cx="40798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2" descr="C:\Users\ежик\Desktop\гербы\73px-Герб_Астраханской_области.svg.png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68" y="4484120"/>
            <a:ext cx="2174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59" descr="C:\Users\ежик\Desktop\гербы\119px-Coat_of_Arms_of_Chukotka.png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4" y="5067462"/>
            <a:ext cx="2635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32" descr="C:\Users\ежик\Desktop\гербы\27.png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45" y="5471642"/>
            <a:ext cx="3587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90" descr="C:\Users\ежик\Desktop\гербы\126px-Coat_of_arms_of_Zabaykalsky_Krai.svg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58" y="6076820"/>
            <a:ext cx="273756" cy="32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63" descr="C:\Users\ежик\Desktop\гербы\Coat_of_Arms_of_Volgograd_oblast.svg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080" y="1110339"/>
            <a:ext cx="374010" cy="38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6" descr="C:\Users\ежик\Desktop\гербы\126px-Coat_of_Arms_of_Moscow.svg.png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22" y="1610662"/>
            <a:ext cx="3000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Picture 25" descr="C:\Users\ежик\Desktop\гербы\119px-Coat_of_arms_of_Chelyabinsk_Oblast.svg.png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22" y="2042884"/>
            <a:ext cx="3333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47" descr="C:\Users\ежик\Desktop\гербы\119px-Coat_of_Arms_of_Magadan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496" y="3067652"/>
            <a:ext cx="3190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5" descr="C:\Users\ежик\Desktop\гербы\Новая папка\117px-Coat_of_Arms_Belgorod_Oblast.svg.png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09" y="3534735"/>
            <a:ext cx="323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92" descr="C:\Users\ежик\Desktop\гербы\Emblem_of_Crimea.svg.png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527" y="4051716"/>
            <a:ext cx="3270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80" descr="C:\Users\ежик\Desktop\гербы\Герб_Ульяновской_области_(2013).svg.png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04" y="4477075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73" descr="C:\Users\ежик\Desktop\гербы\136px-Coat_of_Arms_of_Mordovia.svg.png"/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75" y="5019156"/>
            <a:ext cx="302303" cy="33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61" descr="C:\Users\ежик\Desktop\гербы\113px-Gerb_of_Penza_region.png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86" y="5444335"/>
            <a:ext cx="378318" cy="49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76" descr="C:\Users\ежик\Desktop\гербы\128px-Coat_of_arms_of_Stavropol_Krai.svg.png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450" y="6079105"/>
            <a:ext cx="2857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9" descr="C:\Users\ежик\Desktop\гербы\120px-Coat_of_Arms_of_Kamchatka_Krai.svg.png"/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930" y="1109378"/>
            <a:ext cx="278071" cy="34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85" descr="C:\Users\ежик\Desktop\гербы\150px-Coat_of_arms_of_Khakassia.svg.png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930" y="1590574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62" descr="C:\Users\ежик\Desktop\гербы\150px-Coat_of_Arms_of_Yaroslavl_Oblast_(2011)_full.svg.png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767" y="2037661"/>
            <a:ext cx="4413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15" descr="C:\Users\ежик\Desktop\гербы\Coat_of_arms_of_Novosibirsk_oblast.svg.png"/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767" y="2661344"/>
            <a:ext cx="371475" cy="3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29" descr="C:\Users\ежик\Desktop\гербы\150px-Coat_of_arms_of_Voronezh_Oblast.svg.png"/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023" y="3073016"/>
            <a:ext cx="404813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Picture 2"/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718" y="3615223"/>
            <a:ext cx="315803" cy="3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Picture 93" descr="C:\Users\ежик\Desktop\гербы\150px-Wapen_Ossetien.svg.png"/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719" y="4064839"/>
            <a:ext cx="274282" cy="27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60" descr="C:\Users\ежик\Desktop\гербы\119px-Coat_of_Arms_of_Tver_oblast.png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929" y="4542823"/>
            <a:ext cx="333375" cy="4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30" descr="C:\Users\ежик\Desktop\гербы\145px-Coat_of_arms_of_Kaluga_Oblast.svg.png"/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023" y="4988879"/>
            <a:ext cx="4095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Picture 23" descr="C:\Users\ежик\Desktop\гербы\150px-Coat_of_Arms_of_Sakha_(Yakutia).svg.png"/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023" y="5548261"/>
            <a:ext cx="315958" cy="31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46" descr="C:\Users\ежик\Desktop\гербы\133px-Coat_of_arms_of_Leningrad_Oblast.svg.png"/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023" y="6079105"/>
            <a:ext cx="300336" cy="3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22" descr="C:\Users\ежик\Desktop\гербы\130px-Coat_of_Arms_of_Kalmykia.svg.png"/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569" y="1109378"/>
            <a:ext cx="301852" cy="34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Picture 13" descr="C:\Users\ежик\Desktop\гербы\144px-Coat_of_arms_of_Kurgan_Oblast.svg.png"/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569" y="1559451"/>
            <a:ext cx="3333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Picture 3"/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569" y="2073897"/>
            <a:ext cx="376238" cy="3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" name="Picture 50" descr="C:\Users\ежик\Desktop\гербы\150px-Coat_of_Arms_of_Ingushetia.svg.png"/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569" y="2549620"/>
            <a:ext cx="407542" cy="40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" name="Picture 2"/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5" y="3138300"/>
            <a:ext cx="359569" cy="31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45" descr="C:\Users\ежик\Desktop\гербы\150px-Coat_of_arms_of_Kostroma_Oblast.svg.png"/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536" y="3507859"/>
            <a:ext cx="543608" cy="46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" name="Picture 83" descr="C:\Users\ежик\Desktop\гербы\123px-Coat_of_Arms_of_Kabardino-Balkaria.svg.png"/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887" y="4046722"/>
            <a:ext cx="312738" cy="36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99" descr="C:\Users\ежик\Desktop\гербы\144px-Coat_of_Arms_of_Karachay-Cherkessia.svg.png"/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569" y="4505386"/>
            <a:ext cx="377209" cy="30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96" descr="C:\Users\ежик\Desktop\гербы\144px-Coat_of_Arms_of_Dagestan.svg.png"/>
          <p:cNvPicPr>
            <a:picLocks noChangeAspect="1" noChangeArrowheads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569" y="5042180"/>
            <a:ext cx="323850" cy="3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1" name="Таблица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845063"/>
              </p:ext>
            </p:extLst>
          </p:nvPr>
        </p:nvGraphicFramePr>
        <p:xfrm>
          <a:off x="1197969" y="6513989"/>
          <a:ext cx="7890730" cy="243840"/>
        </p:xfrm>
        <a:graphic>
          <a:graphicData uri="http://schemas.openxmlformats.org/drawingml/2006/table">
            <a:tbl>
              <a:tblPr/>
              <a:tblGrid>
                <a:gridCol w="1578146"/>
                <a:gridCol w="1578146"/>
                <a:gridCol w="1578146"/>
                <a:gridCol w="1578146"/>
                <a:gridCol w="1578146"/>
              </a:tblGrid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 – 95.00 процентов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94.99 – 85.00 процентов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84.99 – 60.00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59.99 – 50.00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49.99 </a:t>
                      </a:r>
                      <a:r>
                        <a:rPr lang="ru-RU" sz="1000" dirty="0"/>
                        <a:t>- </a:t>
                      </a:r>
                      <a:r>
                        <a:rPr lang="ru-RU" sz="1000" dirty="0" smtClean="0"/>
                        <a:t>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5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7DCB-2821-4486-AA53-086096FD989A}" type="slidenum">
              <a:rPr lang="ru-RU" altLang="ru-RU" smtClean="0"/>
              <a:pPr/>
              <a:t>5</a:t>
            </a:fld>
            <a:endParaRPr lang="ru-RU" altLang="ru-RU" dirty="0"/>
          </a:p>
        </p:txBody>
      </p:sp>
      <p:pic>
        <p:nvPicPr>
          <p:cNvPr id="6" name="Picture 7" descr="C:\Users\ежик\Desktop\гербы\133px-Coat_of_arms_of_the_Jewish_Autonomous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15" y="1173256"/>
            <a:ext cx="378154" cy="34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409225"/>
              </p:ext>
            </p:extLst>
          </p:nvPr>
        </p:nvGraphicFramePr>
        <p:xfrm>
          <a:off x="1162052" y="1043354"/>
          <a:ext cx="10744200" cy="5393287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87717"/>
                <a:gridCol w="1298333"/>
                <a:gridCol w="1392113"/>
                <a:gridCol w="1293937"/>
                <a:gridCol w="1343025"/>
                <a:gridCol w="1343025"/>
                <a:gridCol w="1343025"/>
                <a:gridCol w="1343025"/>
              </a:tblGrid>
              <a:tr h="483577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Еврейская 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АО(97,4) 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Самарская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(94,91)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Воронежская</a:t>
                      </a:r>
                    </a:p>
                    <a:p>
                      <a:pPr marL="0" lv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lv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(91,73)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Челябинская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(89,51)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Томская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(86,12)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Калининградская область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(83,11)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  <a:r>
                        <a:rPr lang="ru-RU" sz="1100" b="1" i="0" u="none" strike="noStrike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Карачаево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–</a:t>
                      </a:r>
                      <a:r>
                        <a:rPr lang="ru-RU" sz="1100" b="1" i="0" u="none" strike="noStrike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Черкессия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(73,53)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Чукотский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АО (59,4)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Саратовская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(96,9)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Санкт-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Петербург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(94,54)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Ямало-Ненецкий  </a:t>
                      </a:r>
                    </a:p>
                    <a:p>
                      <a:pPr marL="0" lv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АО (91,48)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Владимирская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(89,04)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Ярославская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(85,56)</a:t>
                      </a:r>
                    </a:p>
                  </a:txBody>
                  <a:tcPr marL="72000" marR="72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Архангельская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(82,33)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Татарстан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(72,9)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Тверская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(57,71)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Курская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(96,86)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Иркутская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(94,21)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Брянская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(91,17)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Кировская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(88,76)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Рязанская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(85,34)</a:t>
                      </a:r>
                    </a:p>
                  </a:txBody>
                  <a:tcPr marL="72000" marR="72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Магаданская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(80,43)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Хакасия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(72,08)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Пензенская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(56,48)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Марий Эл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(96,67)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Липецкая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(93,74)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Волгоградская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(90,78)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Свердловская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(88,59)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Орловская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(85,2)</a:t>
                      </a:r>
                    </a:p>
                  </a:txBody>
                  <a:tcPr marL="72000" marR="72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Хабаровский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(79,04)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Ленинградская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(68,33)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Северная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Осетия(54,62)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Краснодарский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(96,5)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Алтай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(93,19)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Смоленская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(90,74) 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Нижегородская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(88,30)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Омская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(84,95)</a:t>
                      </a:r>
                    </a:p>
                  </a:txBody>
                  <a:tcPr marL="72000" marR="72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Ненецкий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АО(78,91)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Псковская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(68,00)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Саха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/Якутия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(52,59)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Пермский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(96,28)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Ростовская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(93,01)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Тульская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(90,65)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Чеченская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(88,11)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Башкортостан (84,64)</a:t>
                      </a:r>
                    </a:p>
                  </a:txBody>
                  <a:tcPr marL="72000" marR="72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Курганская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(78,8)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Белгородская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(67,41)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Байконур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(51,16)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Тамбовская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(96,14)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Алтайский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(92,85)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Мурманская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(90,36)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Адыгея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(87,95)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Крым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(84,46)</a:t>
                      </a:r>
                    </a:p>
                  </a:txBody>
                  <a:tcPr marL="72000" marR="72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Тюменская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(78,21)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Москва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(65,13)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Дагестан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(50,55)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Чувашия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(96,14)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Тыва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(92,76)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Ульяновская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(90,17)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Вологодская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(87,60)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Ставропольский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край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(83,99)</a:t>
                      </a:r>
                    </a:p>
                  </a:txBody>
                  <a:tcPr marL="72000" marR="72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Новгородская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(75,63)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Кабардино-Балкария(65,03)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г.Севастополь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(47,72)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Коми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(96,12)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Сахалинская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(92,21)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Московская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(90,11)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Удмуртская республика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(87,31)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Костромская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(83,87)</a:t>
                      </a:r>
                    </a:p>
                  </a:txBody>
                  <a:tcPr marL="72000" marR="72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Бурятия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(74,18)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Камчатский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край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(64,22)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Ингушетия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(43,68)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Оренбургская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(95,66)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Ханты-Мансийский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АО (92,14)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Ивановская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(89,84)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Кемеровская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(87,06)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Амурская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(83,84)</a:t>
                      </a:r>
                    </a:p>
                  </a:txBody>
                  <a:tcPr marL="72000" marR="72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Забайкальский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(73,88)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Калужская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(63,25)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Приморский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край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(95,13)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Калмыкия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(91,85)</a:t>
                      </a:r>
                    </a:p>
                  </a:txBody>
                  <a:tcPr marL="36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Красноярский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(89,74)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Карелия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(86,26)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Астраханская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(83,83)</a:t>
                      </a:r>
                    </a:p>
                  </a:txBody>
                  <a:tcPr marL="72000" marR="72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Новосибирская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(73,76)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Мордовия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(61,19)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3600" marR="36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7" descr="C:\Users\ежик\Desktop\гербы\87px-Coat_of_Arms_of_Saratov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15" y="1516850"/>
            <a:ext cx="228574" cy="44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C:\Users\ежик\Desktop\гербы\144px-Coat_of_Arms_of_Kursk_oblast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42" y="2014728"/>
            <a:ext cx="4000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1" descr="C:\Users\ежик\Desktop\гербы\94px-Coat_of_Arms_of_Mari_El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60" y="2497409"/>
            <a:ext cx="317969" cy="50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:\Users\ежик\Desktop\гербы\121px-Coat_of_Arms_of_Krasnodar_Kray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09" y="3015139"/>
            <a:ext cx="3413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0" descr="C:\Users\ежик\Desktop\гербы\78px-Coat_of_Arms_of_Perm_oblas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96" y="3491865"/>
            <a:ext cx="242874" cy="46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6" descr="C:\Users\ежик\Desktop\гербы\342px-Coat_of_arms_of_Tambov_Oblast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08" y="3982881"/>
            <a:ext cx="336005" cy="45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4" descr="C:\Users\ежик\Desktop\гербы\147px-Coat_of_Arms_of_Chuvashia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77" y="4531558"/>
            <a:ext cx="351049" cy="35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7" descr="C:\Users\ежик\Desktop\гербы\129px-Coat_of_Arms_of_the_Komi_Republic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97" y="5005602"/>
            <a:ext cx="359032" cy="41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C:\Users\ежик\Desktop\гербы\129px-Coat_of_arms_of_Orenburg_Oblast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37" y="5501282"/>
            <a:ext cx="340392" cy="3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5" descr="C:\Users\ежик\Desktop\гербы\65657_html_4a2686d3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18" y="1059194"/>
            <a:ext cx="396342" cy="42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5" descr="C:\Users\ежик\Desktop\гербы\Coat_of_Arms_of_Saint_Petersburg_(2003)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65" y="1525955"/>
            <a:ext cx="393194" cy="42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1" descr="C:\Users\ежик\Desktop\гербы\121px-Coat_of_arms_of_Irkutsk_Oblast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01" y="2029906"/>
            <a:ext cx="359986" cy="44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9" descr="C:\Users\ежик\Desktop\гербы\Coat_of_Arms_of_Lipetsk_oblas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18" y="2470532"/>
            <a:ext cx="379187" cy="47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9" descr="C:\Users\ежик\Desktop\гербы\150px-Coat_of_Arms_of_Altai_Republic.svg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07" y="3108122"/>
            <a:ext cx="449492" cy="3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2" descr="C:\Users\ежик\Desktop\гербы\143px-Coat_of_Arms_of_Rostov_oblas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05" y="3557365"/>
            <a:ext cx="343082" cy="36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" descr="C:\Users\ежик\Desktop\гербы\144px-Coat_of_Arms_of_Altai_Krai.svg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96" y="4004451"/>
            <a:ext cx="413712" cy="42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C:\Users\ежик\Desktop\гербы\150px-Coat_of_arms_of_Tuva.svg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848" y="4517496"/>
            <a:ext cx="386211" cy="38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8" descr="C:\Users\ежик\Desktop\гербы\137px-Sakhalin_Oblast_Coat_of_Arms.sv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34" y="5035774"/>
            <a:ext cx="326625" cy="3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9" descr="C:\Users\ежик\Desktop\гербы\Coat_of_Arms_of_Yugra.sv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92" y="5521414"/>
            <a:ext cx="329895" cy="36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2" descr="C:\Users\ежик\Desktop\гербы\130px-Coat_of_Arms_of_Kalmykia.sv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76" y="6001066"/>
            <a:ext cx="341305" cy="3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9" descr="C:\Users\ежик\Desktop\гербы\150px-Coat_of_arms_of_Voronezh_Oblast.svg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891" y="1097020"/>
            <a:ext cx="408187" cy="39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1" descr="C:\Users\ежик\Desktop\гербы\252px-Coat_of_Arms_of_Yamal_Nenetsia.svg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458" y="1584617"/>
            <a:ext cx="262876" cy="3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8" descr="C:\Users\ежик\Desktop\гербы\144px-Coat_of_Arms_of_Bryansk_Oblast.svg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031" y="2023999"/>
            <a:ext cx="417908" cy="43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3" descr="C:\Users\ежик\Desktop\гербы\Coat_of_Arms_of_Volgograd_oblast.svg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25" y="2558533"/>
            <a:ext cx="356937" cy="36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8" descr="C:\Users\ежик\Desktop\гербы\Coat_of_arms_of_Smolensk_oblast.svg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12" y="3033238"/>
            <a:ext cx="3905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4" descr="C:\Users\ежик\Desktop\гербы\Coat_of_Arms_of_Tula_oblast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458" y="3485682"/>
            <a:ext cx="342746" cy="48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6" descr="C:\Users\ежик\Desktop\гербы\111px-Герб_Мурманской_области.svg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51" y="4010820"/>
            <a:ext cx="331542" cy="44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80" descr="C:\Users\ежик\Desktop\гербы\Герб_Ульяновской_области_(2013).svg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878" y="4479396"/>
            <a:ext cx="428824" cy="4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5" descr="C:\Users\ежик\Desktop\гербы\114px-Coat_of_arms_of_Moscow_Oblast_(large).svg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324" y="4975821"/>
            <a:ext cx="334962" cy="43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 descr="C:\Users\ежик\Desktop\гербы\150px-Coat_of_Arms_of_Ivanovo_Oblast.svg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269" y="5491215"/>
            <a:ext cx="610708" cy="42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" descr="C:\Users\ежик\Desktop\гербы\133px-Coat_of_arms_of_the_Jewish_Autonomous_Oblast.svg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14" y="1114633"/>
            <a:ext cx="387755" cy="35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7" descr="C:\Users\ежик\Desktop\гербы\123px-Coat_of_arms_of_Krasnoyarsk_Krai.svg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498" y="6004830"/>
            <a:ext cx="299619" cy="36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5" descr="C:\Users\ежик\Desktop\гербы\119px-Coat_of_arms_of_Chelyabinsk_Oblast.svg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78" y="1041583"/>
            <a:ext cx="368644" cy="46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5" descr="C:\Users\ежик\Desktop\гербы\150px-Coat_of_arms_of_Vladimiri_Oblast.svg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30" y="1544501"/>
            <a:ext cx="454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1" descr="C:\Users\ежик\Desktop\гербы\116px-Coat_of_arms_of_Kirov_Region.svg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198" y="2056343"/>
            <a:ext cx="3048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9" descr="C:\Users\ежик\Desktop\гербы\150px-Coat_of_Arms_of_Sverdlovsk_oblast.svg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52" y="2604709"/>
            <a:ext cx="431651" cy="30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4" descr="C:\Users\ежик\Desktop\гербы\146px-Coat_of_arms_of_Nizhny_Novgorod_Region.svg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32" y="3105831"/>
            <a:ext cx="447734" cy="36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86" descr="C:\Users\ежик\Desktop\гербы\150px-Coat_of_arms_of_Chechnya.svg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47" y="3567509"/>
            <a:ext cx="363399" cy="36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97" descr="C:\Users\ежик\Desktop\гербы\Coat_of_arms_of_Adygea.svg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62" y="4049582"/>
            <a:ext cx="377072" cy="3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4" descr="C:\Users\ежик\Desktop\гербы\119px-Coat_of_arms_of_Vologda_oblast.svg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008" y="4513321"/>
            <a:ext cx="3381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3" descr="C:\Users\ежик\Desktop\гербы\147px-Coat_of_arms_of_Udmurtia.svg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17" y="5019369"/>
            <a:ext cx="365249" cy="37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0" descr="C:\Users\ежик\Desktop\гербы\141px-Coat_of_arms_of_Kemerovo_Oblast.svg.pn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60" y="5462639"/>
            <a:ext cx="3984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94" descr="C:\Users\ежик\Desktop\гербы\109px-Coat_of_Arms_of_Republic_of_Karelia.svg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008" y="5955614"/>
            <a:ext cx="308089" cy="42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77" descr="C:\Users\ежик\Desktop\гербы\150px-Coat_of_arms_of_Tomsk_Oblast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14" y="1039413"/>
            <a:ext cx="465493" cy="42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2" descr="C:\Users\ежик\Desktop\гербы\150px-Coat_of_Arms_of_Yaroslavl_Oblast_(2011)_full.svg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62" y="1526573"/>
            <a:ext cx="453545" cy="45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2" descr="C:\Users\ежик\Desktop\гербы\gerb_ryazanskoj_oblasti-600x627.pn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350" y="1985242"/>
            <a:ext cx="471757" cy="49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71" descr="C:\Users\ежик\Desktop\гербы\Coat_of_arms_of_Oryol_Oblast_(large).svg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85" y="2486104"/>
            <a:ext cx="361717" cy="48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8" descr="C:\Users\ежик\Desktop\гербы\150px-Coat_of_arms_of_Omsk_Oblast.svg.png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44" y="3041455"/>
            <a:ext cx="454517" cy="43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1" descr="C:\Users\ежик\Desktop\гербы\Coat_of_Arms_of_Bashkortostan.svg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06" y="3515295"/>
            <a:ext cx="271141" cy="40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92" descr="C:\Users\ежик\Desktop\гербы\Emblem_of_Crimea.svg.png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14" y="4034310"/>
            <a:ext cx="386688" cy="43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76" descr="C:\Users\ежик\Desktop\гербы\128px-Coat_of_arms_of_Stavropol_Krai.svg.png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772" y="4572132"/>
            <a:ext cx="406372" cy="39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5" descr="C:\Users\ежик\Desktop\гербы\150px-Coat_of_arms_of_Kostroma_Oblast.svg.png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530" y="4998201"/>
            <a:ext cx="543608" cy="46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81" descr="C:\Users\ежик\Desktop\гербы\150px-Coat_of_arms_of_Amur_Oblast.svg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56" y="5501282"/>
            <a:ext cx="40798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 descr="C:\Users\ежик\Desktop\гербы\73px-Герб_Астраханской_области.svg.png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06" y="5947204"/>
            <a:ext cx="293584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6" descr="C:\Users\ежик\Desktop\гербы\124px-Kaliningrad_Oblast_Coat_of_Arms_2006.svg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250" y="1166577"/>
            <a:ext cx="293045" cy="35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82" descr="C:\Users\ежик\Desktop\гербы\150px-Coat_of_Arms_of_Arkhangelsk_oblast.svg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807" y="1607142"/>
            <a:ext cx="363933" cy="36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47" descr="C:\Users\ежик\Desktop\гербы\119px-Coat_of_Arms_of_Magadan_oblast.svg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80" y="2134096"/>
            <a:ext cx="288641" cy="36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2" descr="C:\Users\ежик\Desktop\гербы\27.png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212" y="2498996"/>
            <a:ext cx="363933" cy="43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3" descr="C:\Users\ежик\Desktop\гербы\144px-Coat_of_arms_of_Kurgan_Oblast.svg.png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20" y="3527235"/>
            <a:ext cx="416054" cy="4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9" descr="C:\Users\ежик\Desktop\гербы\Coat_of_Arms_of_Tyumen_oblast_large_(2009)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215" y="4049582"/>
            <a:ext cx="519432" cy="39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98" descr="C:\Users\ежик\Desktop\гербы\127px-Coat_of_arms_of_Novgorod_Oblast.svg.png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908" y="4541896"/>
            <a:ext cx="330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8" descr="C:\Users\ежик\Desktop\гербы\122px-Coat_of_Arms_of_Buryatiya.svg.png"/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20" y="5005602"/>
            <a:ext cx="3571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90" descr="C:\Users\ежик\Desktop\гербы\126px-Coat_of_arms_of_Zabaykalsky_Krai.svg.png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251" y="5568404"/>
            <a:ext cx="293044" cy="3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5" descr="C:\Users\ежик\Desktop\гербы\Coat_of_arms_of_Novosibirsk_oblast.svg.png"/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7" y="6091512"/>
            <a:ext cx="337158" cy="2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99" descr="C:\Users\ежик\Desktop\гербы\144px-Coat_of_Arms_of_Karachay-Cherkessia.svg.png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141" y="1073968"/>
            <a:ext cx="355877" cy="28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4" descr="C:\Users\ежик\Desktop\гербы\150px-Coat_of_Arms_of_Tatarstan.svg.png"/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867" y="1540284"/>
            <a:ext cx="408355" cy="40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85" descr="C:\Users\ежик\Desktop\гербы\150px-Coat_of_arms_of_Khakassia.svg.png"/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011" y="2044467"/>
            <a:ext cx="426065" cy="42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46" descr="C:\Users\ежик\Desktop\гербы\133px-Coat_of_arms_of_Leningrad_Oblast.svg.png"/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911" y="2671384"/>
            <a:ext cx="300336" cy="3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7" descr="C:\Users\ежик\Desktop\гербы\128px-Coat_of_Arms_of_Pskov_Oblast.svg.png"/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03" y="3015139"/>
            <a:ext cx="34803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" descr="C:\Users\ежик\Desktop\гербы\Новая папка\117px-Coat_of_Arms_Belgorod_Oblast.svg.png"/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529" y="3513383"/>
            <a:ext cx="338299" cy="43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6" descr="C:\Users\ежик\Desktop\гербы\126px-Coat_of_Arms_of_Moscow.svg.png"/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243" y="4062370"/>
            <a:ext cx="342761" cy="40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3" descr="C:\Users\ежик\Desktop\гербы\123px-Coat_of_Arms_of_Kabardino-Balkaria.svg.png"/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992" y="4517496"/>
            <a:ext cx="257588" cy="31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9" descr="C:\Users\ежик\Desktop\гербы\120px-Coat_of_Arms_of_Kamchatka_Krai.svg.png"/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243" y="5009697"/>
            <a:ext cx="353602" cy="44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30" descr="C:\Users\ежик\Desktop\гербы\145px-Coat_of_arms_of_Kaluga_Oblast.svg.png"/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992" y="5434763"/>
            <a:ext cx="445153" cy="45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73" descr="C:\Users\ежик\Desktop\гербы\136px-Coat_of_Arms_of_Mordovia.svg.png"/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800" y="5961860"/>
            <a:ext cx="407940" cy="44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59" descr="C:\Users\ежик\Desktop\гербы\119px-Coat_of_Arms_of_Chukotka.png"/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37" y="1116314"/>
            <a:ext cx="309884" cy="39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60" descr="C:\Users\ежик\Desktop\гербы\119px-Coat_of_Arms_of_Tver_oblast.png"/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30" y="1607142"/>
            <a:ext cx="332513" cy="41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61" descr="C:\Users\ежик\Desktop\гербы\113px-Gerb_of_Penza_region.png"/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283" y="1981196"/>
            <a:ext cx="362392" cy="47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93" descr="C:\Users\ежик\Desktop\гербы\150px-Wapen_Ossetien.svg.png"/>
          <p:cNvPicPr>
            <a:picLocks noChangeAspect="1" noChangeArrowheads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722" y="2600988"/>
            <a:ext cx="374498" cy="37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3" descr="C:\Users\ежик\Desktop\гербы\150px-Coat_of_Arms_of_Sakha_(Yakutia).svg.png"/>
          <p:cNvPicPr>
            <a:picLocks noChangeAspect="1" noChangeArrowheads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942" y="3108122"/>
            <a:ext cx="276330" cy="27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311" y="3544874"/>
            <a:ext cx="358689" cy="3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6" descr="C:\Users\ежик\Desktop\гербы\144px-Coat_of_Arms_of_Dagestan.svg.png"/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779" y="4032853"/>
            <a:ext cx="397128" cy="41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942" y="4490599"/>
            <a:ext cx="369926" cy="41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50" descr="C:\Users\ежик\Desktop\гербы\150px-Coat_of_Arms_of_Ingushetia.svg.png"/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923" y="5036846"/>
            <a:ext cx="404984" cy="40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72" descr="C:\Users\ежик\Desktop\гербы\126px-Full_coat_of_arms_of_Primorsky_Krai.svg.png"/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15" y="5945459"/>
            <a:ext cx="35718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0061" y="10505"/>
            <a:ext cx="800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Статистика размещения </a:t>
            </a:r>
            <a:r>
              <a:rPr lang="ru-RU" dirty="0">
                <a:solidFill>
                  <a:srgbClr val="0070C0"/>
                </a:solidFill>
                <a:cs typeface="Times New Roman" pitchFamily="18" charset="0"/>
              </a:rPr>
              <a:t>информации о плане ФХД (процент от общего количества автономных учреждений и бюджетных учреждений, </a:t>
            </a:r>
            <a:endParaRPr lang="ru-RU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cs typeface="Times New Roman" pitchFamily="18" charset="0"/>
              </a:rPr>
              <a:t>которым </a:t>
            </a:r>
            <a:r>
              <a:rPr lang="ru-RU" dirty="0">
                <a:solidFill>
                  <a:srgbClr val="0070C0"/>
                </a:solidFill>
                <a:cs typeface="Times New Roman" pitchFamily="18" charset="0"/>
              </a:rPr>
              <a:t>предоставляются субсидии) на 2016 год</a:t>
            </a:r>
          </a:p>
        </p:txBody>
      </p:sp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629" y="3064205"/>
            <a:ext cx="342900" cy="37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8" name="Таблица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869751"/>
              </p:ext>
            </p:extLst>
          </p:nvPr>
        </p:nvGraphicFramePr>
        <p:xfrm>
          <a:off x="1214667" y="6542564"/>
          <a:ext cx="7890730" cy="243840"/>
        </p:xfrm>
        <a:graphic>
          <a:graphicData uri="http://schemas.openxmlformats.org/drawingml/2006/table">
            <a:tbl>
              <a:tblPr/>
              <a:tblGrid>
                <a:gridCol w="1578146"/>
                <a:gridCol w="1578146"/>
                <a:gridCol w="1578146"/>
                <a:gridCol w="1578146"/>
                <a:gridCol w="1578146"/>
              </a:tblGrid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 – 95.00 процентов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94.99 – 85.00 процентов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84.99 – 60.00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59.99 – 50.00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49.99 </a:t>
                      </a:r>
                      <a:r>
                        <a:rPr lang="ru-RU" sz="1000" dirty="0"/>
                        <a:t>- </a:t>
                      </a:r>
                      <a:r>
                        <a:rPr lang="ru-RU" sz="1000" dirty="0" smtClean="0"/>
                        <a:t>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7DCB-2821-4486-AA53-086096FD989A}" type="slidenum">
              <a:rPr lang="ru-RU" altLang="ru-RU" smtClean="0"/>
              <a:pPr/>
              <a:t>6</a:t>
            </a:fld>
            <a:endParaRPr lang="ru-RU" alt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078607"/>
              </p:ext>
            </p:extLst>
          </p:nvPr>
        </p:nvGraphicFramePr>
        <p:xfrm>
          <a:off x="1162052" y="1028696"/>
          <a:ext cx="10744200" cy="5416516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43025"/>
                <a:gridCol w="1343025"/>
                <a:gridCol w="1343025"/>
                <a:gridCol w="1343025"/>
                <a:gridCol w="1343025"/>
                <a:gridCol w="1343025"/>
                <a:gridCol w="1343025"/>
                <a:gridCol w="1343025"/>
              </a:tblGrid>
              <a:tr h="506806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Саратовская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(96.97)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A0D56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Московская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(83.55)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Карелия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(74.87)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Томская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(70.74)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Хабаровский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(62.87)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Нижегородская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(56.94)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Ленинградская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(44.80)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Крым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(29.08)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Краснодарский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(95.84)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A0D56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Смоленская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(81.21)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Адыгея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(74.57)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Архангельская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(70.43)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Воронежская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(62.12)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Новосибирская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(55.25)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Рязанская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(44.33)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Мордовия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(28.54)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Тамбовская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(93.87)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Красноярский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(80.68)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Владимирская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(73.23)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Свердловская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(70.34)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Башкортостан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(62.09)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Псковская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(53.33)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Москва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(42.75)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Кабардино-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Балкария(26.57)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Самарская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(93.77)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Чувашия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(80.19)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Тульская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(73.09)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Курганская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(69.64)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Калмыкия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(61.80)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Омская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(51.78)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Бурятия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(41.90)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Белгородская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(24.05)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Еврейская 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(93.51)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Чечня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(79.92)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Ивановская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(72.91)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Ярославская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(67.70)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Удмуртия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(61.15)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Новгородская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(51.26)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Саха(Якутия)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(36.02)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(19.54)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Сахалинская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(92.06)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Ямало-Ненецкий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(79.76)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Алтай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(72.02)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Амурская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(67.69)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Чукотский 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(59.40)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Астраханская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(50.45)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Ненецкий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(34.38)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Севастополь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(16.60)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Тыва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(90.34)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Алтайский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(79.52)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Татарстан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(72.00)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Ростовская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(67.50)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Калининградская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(58.92)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Марий Эл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(49.06)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Калужская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(34.19)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Байконур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(16.28)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Коми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(89.66)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Санкт-Петербург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(78.66)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Брянская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(71.95)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Тюменская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(66.09)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Челябинская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(58.88)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Вологодская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(47.44)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Липецкая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(31.29)</a:t>
                      </a:r>
                      <a:endParaRPr lang="ru-RU" sz="1100" b="1" i="0" u="none" strike="noStrike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Карачаево-Черкессия(12.75)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Пермский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(87.97)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Мурманская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(78.55)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Ульяновская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(71.78)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Магаданская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(64.13)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Кемеровская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(58.22)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Хакасия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(45.42)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Тверская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(30.35)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Дагестан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(9.51)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Оренбургская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(86.39)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Ханты-Мансийский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АО(78.15)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Волгоградская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(71.68)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Орловская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(63.92)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Костромская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(58.06)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Камчатский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(45.26)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Северная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Осетия(30.25)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Приморский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(85.78)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Иркутская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(75.14)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Кировская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(71.66)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Ставропольский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(63.45)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Курская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(57.10)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Забайкальский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(44.90)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Пензенская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(29.73)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3337781" y="0"/>
            <a:ext cx="92812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70C0"/>
                </a:solidFill>
                <a:cs typeface="Times New Roman" pitchFamily="18" charset="0"/>
              </a:rPr>
              <a:t>Статистика размещения информации о </a:t>
            </a:r>
            <a:r>
              <a:rPr lang="ru-RU" sz="2000" dirty="0" smtClean="0">
                <a:solidFill>
                  <a:srgbClr val="0070C0"/>
                </a:solidFill>
                <a:cs typeface="Times New Roman" pitchFamily="18" charset="0"/>
              </a:rPr>
              <a:t>целевых средствах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государственными </a:t>
            </a:r>
            <a:r>
              <a:rPr lang="ru-RU" altLang="ru-RU" sz="2000" dirty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(муниципальными) </a:t>
            </a:r>
            <a:endParaRPr lang="ru-RU" altLang="ru-RU" sz="2000" dirty="0" smtClean="0">
              <a:solidFill>
                <a:srgbClr val="0070C0"/>
              </a:solidFill>
              <a:cs typeface="Times New Roman" pitchFamily="18" charset="0"/>
              <a:sym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учреждениями </a:t>
            </a:r>
            <a:r>
              <a:rPr lang="ru-RU" altLang="ru-RU" sz="2000" dirty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на Официальном сайте ГМУ</a:t>
            </a:r>
          </a:p>
        </p:txBody>
      </p:sp>
      <p:pic>
        <p:nvPicPr>
          <p:cNvPr id="15" name="Picture 14" descr="C:\Users\ежик\Desktop\гербы\144px-Coat_of_Arms_of_Kursk_oblas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70" y="5992353"/>
            <a:ext cx="4000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C:\Users\ежик\Desktop\гербы\150px-Coat_of_Arms_of_Tatarsta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651" y="4062412"/>
            <a:ext cx="38258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0" descr="C:\Users\ежик\Desktop\гербы\78px-Coat_of_Arms_of_Perm_obla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95" y="4991731"/>
            <a:ext cx="2254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7" descr="C:\Users\ежик\Desktop\гербы\119px-Coat_of_Arms_of_Magadan_oblas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05" y="5059929"/>
            <a:ext cx="3190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1" descr="C:\Users\ежик\Desktop\гербы\121px-Coat_of_arms_of_Irkutsk_Oblast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48" y="6028235"/>
            <a:ext cx="293265" cy="3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2" descr="C:\Users\ежик\Desktop\гербы\126px-Full_coat_of_arms_of_Primorsky_Krai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28" y="5983253"/>
            <a:ext cx="35718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7" descr="C:\Users\ежик\Desktop\гербы\129px-Coat_of_Arms_of_the_Komi_Republic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95" y="4599611"/>
            <a:ext cx="285345" cy="33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C:\Users\ежик\Desktop\гербы\141px-Coat_of_arms_of_Kemerovo_Oblast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570" y="5027376"/>
            <a:ext cx="3984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6" descr="C:\Users\ежик\Desktop\гербы\150px-Coat_of_arms_of_Tuva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94" y="4058839"/>
            <a:ext cx="381456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588" y="4062415"/>
            <a:ext cx="364787" cy="37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7" descr="C:\Users\ежик\Desktop\гербы\87px-Coat_of_Arms_of_Saratov_oblast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579" y="1073658"/>
            <a:ext cx="2508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C:\Users\ежик\Desktop\гербы\129px-Coat_of_arms_of_Orenburg_Oblast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47" y="5541291"/>
            <a:ext cx="302120" cy="3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8" descr="C:\Users\ежик\Desktop\гербы\150px-Coat_of_arms_of_Omsk_Oblast.sv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166" y="2590985"/>
            <a:ext cx="407542" cy="39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C:\Users\ежик\Desktop\гербы\150px-Coat_of_Arms_of_Ivanovo_Oblast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56" y="3138870"/>
            <a:ext cx="4699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2" descr="C:\Users\ежик\Desktop\гербы\143px-Coat_of_Arms_of_Rostov_oblas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58" y="4069366"/>
            <a:ext cx="343082" cy="36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7" descr="C:\Users\ежик\Desktop\гербы\150px-Coat_of_arms_of_Tomsk_Oblas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92" y="1077253"/>
            <a:ext cx="432845" cy="39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3" descr="C:\Users\ежик\Desktop\гербы\147px-Coat_of_arms_of_Udmurtia.svg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333" y="3113927"/>
            <a:ext cx="338436" cy="34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8" descr="C:\Users\ежик\Desktop\гербы\Coat_of_arms_of_Smolensk_oblast.svg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32" y="1539874"/>
            <a:ext cx="3905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9" descr="C:\Users\ежик\Desktop\гербы\Coat_of_Arms_of_Lipetsk_oblast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993" y="4488919"/>
            <a:ext cx="349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2" descr="C:\Users\ежик\Desktop\гербы\130px-Coat_of_Arms_of_Kalmykia.sv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70" y="2595434"/>
            <a:ext cx="327863" cy="3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" descr="C:\Users\ежик\Desktop\гербы\144px-Coat_of_Arms_of_Altai_Krai.sv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17" y="4040186"/>
            <a:ext cx="406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Users\ежик\Desktop\гербы\147px-Coat_of_Arms_of_Chuvashia.svg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233" y="2629737"/>
            <a:ext cx="329218" cy="33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7" descr="C:\Users\ежик\Desktop\гербы\123px-Coat_of_arms_of_Krasnoyarsk_Krai.svg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37" y="2104978"/>
            <a:ext cx="299619" cy="36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2" descr="C:\Users\ежик\Desktop\гербы\150px-Coat_of_Arms_of_Yaroslavl_Oblast_(2011)_full.svg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18" y="3046176"/>
            <a:ext cx="4413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3" descr="C:\Users\ежик\Desktop\гербы\144px-Coat_of_arms_of_Kurgan_Oblast.svg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04" y="2603523"/>
            <a:ext cx="3333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5" descr="C:\Users\ежик\Desktop\гербы\Coat_of_Arms_of_Saint_Petersburg_(2003).svg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42" y="4530333"/>
            <a:ext cx="359695" cy="38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1" descr="C:\Users\ежик\Desktop\гербы\Coat_of_Arms_of_Bashkortostan.svg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2" y="2111828"/>
            <a:ext cx="235864" cy="35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8" descr="C:\Users\ежик\Desktop\гербы\144px-Coat_of_Arms_of_Bryansk_Oblast.svg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51" y="4475093"/>
            <a:ext cx="425720" cy="44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5" descr="C:\Users\ежик\Desktop\гербы\150px-Coat_of_arms_of_Vladimiri_Oblast.svg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43" y="2077132"/>
            <a:ext cx="432595" cy="43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6" descr="C:\Users\ежик\Desktop\гербы\342px-Coat_of_arms_of_Tambov_Oblast.svg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83" y="2033902"/>
            <a:ext cx="3016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97" descr="C:\Users\ежик\Desktop\гербы\Coat_of_arms_of_Adygea.svg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86" y="1609187"/>
            <a:ext cx="379596" cy="37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9" descr="C:\Users\ежик\Desktop\гербы\150px-Coat_of_Arms_of_Altai_Republic.svg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396" y="3587955"/>
            <a:ext cx="481959" cy="3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2" descr="C:\Users\ежик\Desktop\гербы\gerb_ryazanskoj_oblasti-600x627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802" y="1555750"/>
            <a:ext cx="4111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" descr="C:\Users\ежик\Desktop\гербы\133px-Coat_of_arms_of_the_Jewish_Autonomous_Oblast.svg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3153219"/>
            <a:ext cx="368300" cy="33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73" descr="C:\Users\ежик\Desktop\гербы\136px-Coat_of_Arms_of_Mordovia.svg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830" y="1595647"/>
            <a:ext cx="343691" cy="37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6" descr="C:\Users\ежик\Desktop\гербы\111px-Герб_Мурманской_области.svg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48" y="5065218"/>
            <a:ext cx="280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0" descr="C:\Users\ежик\Desktop\гербы\119px-Coat_of_Arms_of_Tver_oblast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730" y="5030684"/>
            <a:ext cx="327538" cy="41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90" descr="C:\Users\ежик\Desktop\гербы\126px-Coat_of_arms_of_Zabaykalsky_Krai.svg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98" y="6086849"/>
            <a:ext cx="273756" cy="32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9" descr="C:\Users\ежик\Desktop\гербы\150px-Coat_of_arms_of_Voronezh_Oblast.sv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524" y="1610968"/>
            <a:ext cx="404813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98" descr="C:\Users\ежик\Desktop\гербы\127px-Coat_of_arms_of_Novgorod_Oblast.svg.pn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141" y="3076590"/>
            <a:ext cx="330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 descr="C:\Users\ежик\Desktop\гербы\121px-Coat_of_Arms_of_Krasnodar_Kray.svg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34" y="1562099"/>
            <a:ext cx="3413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9" descr="C:\Users\ежик\Desktop\гербы\150px-Coat_of_Arms_of_Sverdlovsk_oblast.svg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34" y="2166278"/>
            <a:ext cx="441795" cy="31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94" descr="C:\Users\ежик\Desktop\гербы\109px-Coat_of_Arms_of_Republic_of_Karelia.svg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397" y="1069670"/>
            <a:ext cx="278529" cy="3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75" descr="C:\Users\ежик\Desktop\гербы\65657_html_4a2686d3.pn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51" y="2551184"/>
            <a:ext cx="4206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1" descr="C:\Users\ежик\Desktop\гербы\116px-Coat_of_arms_of_Kirov_Region.svg.pn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74" y="6010711"/>
            <a:ext cx="3048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76" descr="C:\Users\ежик\Desktop\гербы\128px-Coat_of_arms_of_Stavropol_Krai.svg.pn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301" y="6073315"/>
            <a:ext cx="2857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1" descr="C:\Users\ежик\Desktop\гербы\94px-Coat_of_Arms_of_Mari_El.svg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8" y="4014786"/>
            <a:ext cx="282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84" descr="C:\Users\ежик\Desktop\гербы\146px-Coat_of_arms_of_Nizhny_Novgorod_Region.svg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45" y="1123654"/>
            <a:ext cx="370358" cy="37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1" descr="C:\Users\ежик\Desktop\гербы\Coat_of_arms_of_Oryol_Oblast_(large).svg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95" y="5454760"/>
            <a:ext cx="329529" cy="44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C:\Users\ежик\Desktop\гербы\Coat_of_Arms_of_Volgograd_oblast.svg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13" y="5506629"/>
            <a:ext cx="415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95" descr="C:\Users\ежик\Desktop\гербы\114px-Coat_of_arms_of_Moscow_Oblast_(large).svg.png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990" y="1045878"/>
            <a:ext cx="3349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5" descr="C:\Users\ежик\Desktop\гербы\Coat_of_arms_of_Novosibirsk_oblast.svg.png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61" y="1710313"/>
            <a:ext cx="371475" cy="3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0" descr="C:\Users\ежик\Desktop\гербы\145px-Coat_of_arms_of_Kaluga_Oblast.svg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038" y="4011478"/>
            <a:ext cx="4095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80" descr="C:\Users\ежик\Desktop\гербы\Герб_Ульяновской_области_(2013).svg.png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311" y="5009655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0" descr="C:\Users\ежик\Desktop\гербы\150px-Coat_of_Arms_of_Ingushetia.svg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843" y="3067470"/>
            <a:ext cx="383185" cy="38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86" descr="C:\Users\ежик\Desktop\гербы\150px-Coat_of_arms_of_Chechnya.svg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43" y="3072858"/>
            <a:ext cx="375015" cy="37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45" descr="C:\Users\ежик\Desktop\гербы\150px-Coat_of_arms_of_Kostroma_Oblast.svg.png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26" y="5476958"/>
            <a:ext cx="525793" cy="45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92" descr="C:\Users\ежик\Desktop\гербы\Emblem_of_Crimea.svg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716" y="1165507"/>
            <a:ext cx="283441" cy="32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7" descr="C:\Users\ежик\Desktop\гербы\128px-Coat_of_Arms_of_Pskov_Oblast.svg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734" y="2073274"/>
            <a:ext cx="34803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5" descr="C:\Users\ежик\Desktop\гербы\119px-Coat_of_arms_of_Chelyabinsk_Oblast.svg.png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6" y="4503206"/>
            <a:ext cx="3333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82" descr="C:\Users\ежик\Desktop\гербы\150px-Coat_of_Arms_of_Arkhangelsk_oblast.svg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18" y="1663017"/>
            <a:ext cx="321807" cy="32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230" y="3563069"/>
            <a:ext cx="342900" cy="37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61" descr="C:\Users\ежик\Desktop\гербы\113px-Gerb_of_Penza_region.png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786" y="5958092"/>
            <a:ext cx="361005" cy="47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1" descr="C:\Users\ежик\Desktop\гербы\252px-Coat_of_Arms_of_Yamal_Nenetsia.svg.png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821" y="3589440"/>
            <a:ext cx="283644" cy="38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8" descr="C:\Users\ежик\Desktop\гербы\137px-Sakhalin_Oblast_Coat_of_Arms.svg.png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98" y="3600493"/>
            <a:ext cx="333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5" descr="C:\Users\ежик\Desktop\гербы\150px-Coat_of_arms_of_Khakassia.svg.png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30" y="5059929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64" descr="C:\Users\ежик\Desktop\гербы\119px-Coat_of_arms_of_Vologda_oblast.svg.png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98" y="4552755"/>
            <a:ext cx="3381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34" descr="C:\Users\ежик\Desktop\гербы\Coat_of_Arms_of_Tula_oblast.png"/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49" y="2527589"/>
            <a:ext cx="3143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19" descr="C:\Users\ежик\Desktop\гербы\Coat_of_Arms_of_Yugra.svg.png"/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43" y="5541291"/>
            <a:ext cx="325083" cy="35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1" descr="C:\Users\ежик\Desktop\гербы\150px-Coat_of_arms_of_Amur_Oblast.svg.png"/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53" y="3550691"/>
            <a:ext cx="40798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3" descr="C:\Users\ежик\Desktop\гербы\150px-Coat_of_Arms_of_Sakha_(Yakutia).svg.png"/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659" y="3108066"/>
            <a:ext cx="315958" cy="31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66" descr="C:\Users\ежик\Desktop\гербы\124px-Kaliningrad_Oblast_Coat_of_Arms_2006.svg.png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85" y="4135981"/>
            <a:ext cx="267701" cy="32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59" descr="C:\Users\ежик\Desktop\гербы\119px-Coat_of_Arms_of_Chukotka.png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2" y="3626891"/>
            <a:ext cx="2635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5" descr="C:\Users\ежик\Desktop\гербы\Новая папка\117px-Coat_of_Arms_Belgorod_Oblast.svg.png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830" y="2558286"/>
            <a:ext cx="323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 descr="C:\Users\ежик\Desktop\гербы\73px-Герб_Астраханской_области.svg.png"/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141" y="3520324"/>
            <a:ext cx="2174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46" descr="C:\Users\ежик\Desktop\гербы\133px-Coat_of_arms_of_Leningrad_Oblast.svg.png"/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281" y="1160605"/>
            <a:ext cx="300336" cy="3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9" descr="C:\Users\ежик\Desktop\гербы\120px-Coat_of_Arms_of_Kamchatka_Krai.svg.png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83" y="5549436"/>
            <a:ext cx="280360" cy="35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8" descr="C:\Users\ежик\Desktop\гербы\122px-Coat_of_Arms_of_Buryatiya.svg.png"/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024" y="2563884"/>
            <a:ext cx="3571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C:\Users\ежик\Desktop\гербы\150px-Wapen_Ossetien.svg.png"/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225" y="5527129"/>
            <a:ext cx="301093" cy="30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32" descr="C:\Users\ежик\Desktop\гербы\27.png"/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24" y="1067412"/>
            <a:ext cx="3587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6" descr="C:\Users\ежик\Desktop\гербы\126px-Coat_of_Arms_of_Moscow.svg.png"/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659" y="2111828"/>
            <a:ext cx="3000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83" descr="C:\Users\ежик\Desktop\гербы\123px-Coat_of_Arms_of_Kabardino-Balkaria.svg.png"/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386" y="2066505"/>
            <a:ext cx="312738" cy="22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9" descr="C:\Users\ежик\Desktop\гербы\144px-Coat_of_Arms_of_Karachay-Cherkessia.svg.png"/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823" y="4552755"/>
            <a:ext cx="327608" cy="2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629" y="3626768"/>
            <a:ext cx="373399" cy="33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96" descr="C:\Users\ежик\Desktop\гербы\144px-Coat_of_Arms_of_Dagestan.svg.png"/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830" y="5066840"/>
            <a:ext cx="323850" cy="3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79" descr="C:\Users\ежик\Desktop\гербы\Coat_of_Arms_of_Tyumen_oblast_large_(2009).png"/>
          <p:cNvPicPr>
            <a:picLocks noChangeAspect="1" noChangeArrowheads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762" y="4582119"/>
            <a:ext cx="437143" cy="33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" name="Таблица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471472"/>
              </p:ext>
            </p:extLst>
          </p:nvPr>
        </p:nvGraphicFramePr>
        <p:xfrm>
          <a:off x="1183651" y="6559910"/>
          <a:ext cx="7890730" cy="243840"/>
        </p:xfrm>
        <a:graphic>
          <a:graphicData uri="http://schemas.openxmlformats.org/drawingml/2006/table">
            <a:tbl>
              <a:tblPr/>
              <a:tblGrid>
                <a:gridCol w="1578146"/>
                <a:gridCol w="1578146"/>
                <a:gridCol w="1578146"/>
                <a:gridCol w="1578146"/>
                <a:gridCol w="1578146"/>
              </a:tblGrid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 – 95.00 процентов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94.99 – 85.00 процентов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84.99 – 60.00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59.99 – 50.00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49.99 </a:t>
                      </a:r>
                      <a:r>
                        <a:rPr lang="ru-RU" sz="1000" dirty="0"/>
                        <a:t>- </a:t>
                      </a:r>
                      <a:r>
                        <a:rPr lang="ru-RU" sz="1000" dirty="0" smtClean="0"/>
                        <a:t>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1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7DCB-2821-4486-AA53-086096FD989A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418281"/>
              </p:ext>
            </p:extLst>
          </p:nvPr>
        </p:nvGraphicFramePr>
        <p:xfrm>
          <a:off x="1207293" y="980091"/>
          <a:ext cx="10705784" cy="5380886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38223"/>
                <a:gridCol w="1338223"/>
                <a:gridCol w="1338223"/>
                <a:gridCol w="1338223"/>
                <a:gridCol w="1338223"/>
                <a:gridCol w="1338223"/>
                <a:gridCol w="1338223"/>
                <a:gridCol w="1338223"/>
              </a:tblGrid>
              <a:tr h="501602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Калмыкия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(93.54)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Оренбургская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(83.06)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Кабардино-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Балкария(73.87)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Ярославская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(68.91)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Астраханская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(62.31)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Томская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(51.94)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Белгородская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(45.04)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Челябинская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(34.75)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85930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Воронежская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(93.08)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Волгоградская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(82.55)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Свердловская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(73.57)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Красноярский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(68.62)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Адыгея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(61.54)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Санкт-Петербург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(50.56)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Крым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(43.92)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Москва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(34.10)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85930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Кировская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(92.25)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Приморский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(81.82)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Омская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(73.51)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Чувашия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(67.52)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Татарстан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(60.51)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Липецкая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(50.41)</a:t>
                      </a:r>
                      <a:endParaRPr lang="ru-RU" sz="1100" b="1" i="0" u="none" strike="noStrike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Псковская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(43.65)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Новгородская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(33.88)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85930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Саратовская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(92.12)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Тамбовская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(80.89)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Ханты-Мансийский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АО(73.14)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Коми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(67.16)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Калужская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(59.76)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Вологодская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(49.77)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Саха(Якутия)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(43.28)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Хакасия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(32.47)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505914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Курская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(89.79)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Карачаево-Черкессия(79.47)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Нижегородская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(72.85)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Кемеровская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(66.27)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Амурская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(59.64)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Магаданская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(48.85)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Архангельская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(42.34)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Чукотский 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(32.00)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85930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Пермский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(87.68)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Московская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(79.34)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Самарская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(72.50)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Ивановская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(65.94)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Чечня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(57.28)</a:t>
                      </a:r>
                      <a:endParaRPr lang="ru-RU" sz="1100" b="1" i="0" u="none" strike="noStrike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Башкортостан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(48.55)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Бурятия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(42.13)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Камчатский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(30.69)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85930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Иркутская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(86.32)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Алтай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(77.36)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Марий Эл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(71.07)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Брянская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(65.45)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Костромская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(57.27)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Новосибирская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(47.26)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Забайкальский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(41.18)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Северная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Осетия(26.49)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85930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Еврейская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(85.41)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Тульская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(77.11)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Владимирская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(71.02)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Ростовская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(64.19)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Орловская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(55.17)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Пензенская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(46.67)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Байконур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(40.00)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Ненецкий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(26.23)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85930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Краснодарский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(84.12)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Ульяновская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(75.89)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Ямало-Ненецкий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(70.97)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Смоленская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(63.56)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(54.84)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Рязанская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(46.50)</a:t>
                      </a:r>
                      <a:endParaRPr lang="ru-RU" sz="1100" b="1" i="0" u="none" strike="noStrike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Хабаровский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(39.61)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Севастополь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(22.39)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85930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Алтайский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(83.81)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Тыва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(75.76)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Карелия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(70.13)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Курганская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(63.07)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Ленинградская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(54.07)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Калининградская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(46.01)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Тверская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(36.15)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5930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Ставропольский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(83.32)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Сахалинская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(74.63)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Удмуртия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(69.47)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Мурманская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(62.42)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Тюменская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(53.77)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Мордовия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(45.93)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Дагестан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(35.01)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3337781" y="0"/>
            <a:ext cx="92812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70C0"/>
                </a:solidFill>
                <a:cs typeface="Times New Roman" pitchFamily="18" charset="0"/>
              </a:rPr>
              <a:t>Статистика размещения информации о </a:t>
            </a:r>
            <a:r>
              <a:rPr lang="ru-RU" sz="2000" dirty="0" smtClean="0">
                <a:solidFill>
                  <a:srgbClr val="0070C0"/>
                </a:solidFill>
                <a:cs typeface="Times New Roman" pitchFamily="18" charset="0"/>
              </a:rPr>
              <a:t>показателях бюджетной сметы</a:t>
            </a:r>
            <a:endParaRPr lang="ru-RU" sz="2000" dirty="0">
              <a:solidFill>
                <a:srgbClr val="0070C0"/>
              </a:solidFill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2000" dirty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государственными (муниципальными)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2000" dirty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учреждениями на Официальном сайте </a:t>
            </a:r>
            <a:r>
              <a:rPr lang="ru-RU" altLang="ru-RU" sz="2000" dirty="0" smtClean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ГМУ</a:t>
            </a:r>
            <a:endParaRPr lang="ru-RU" altLang="ru-RU" sz="2000" dirty="0">
              <a:solidFill>
                <a:srgbClr val="0070C0"/>
              </a:solidFill>
              <a:cs typeface="Times New Roman" pitchFamily="18" charset="0"/>
              <a:sym typeface="Arial" pitchFamily="34" charset="0"/>
            </a:endParaRPr>
          </a:p>
        </p:txBody>
      </p:sp>
      <p:pic>
        <p:nvPicPr>
          <p:cNvPr id="15" name="Picture 14" descr="C:\Users\ежик\Desktop\гербы\144px-Coat_of_Arms_of_Kursk_oblas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1" y="3010847"/>
            <a:ext cx="4000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C:\Users\ежик\Desktop\гербы\150px-Coat_of_Arms_of_Tatarsta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70" y="2020546"/>
            <a:ext cx="38258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0" descr="C:\Users\ежик\Desktop\гербы\78px-Coat_of_Arms_of_Perm_obla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28" y="3476920"/>
            <a:ext cx="2254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7" descr="C:\Users\ежик\Desktop\гербы\119px-Coat_of_Arms_of_Magadan_oblas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69" y="3103801"/>
            <a:ext cx="294117" cy="37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1" descr="C:\Users\ежик\Desktop\гербы\121px-Coat_of_arms_of_Irkutsk_Oblast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30" y="3999477"/>
            <a:ext cx="293265" cy="3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2" descr="C:\Users\ежик\Desktop\гербы\126px-Full_coat_of_arms_of_Primorsky_Krai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493" y="2020546"/>
            <a:ext cx="35718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7" descr="C:\Users\ежик\Desktop\гербы\129px-Coat_of_Arms_of_the_Komi_Republic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81" y="2578050"/>
            <a:ext cx="285345" cy="33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C:\Users\ежик\Desktop\гербы\141px-Coat_of_arms_of_Kemerovo_Oblast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93" y="3076296"/>
            <a:ext cx="376616" cy="40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6" descr="C:\Users\ежик\Desktop\гербы\150px-Coat_of_arms_of_Tuva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971" y="5467570"/>
            <a:ext cx="381456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686" y="4480818"/>
            <a:ext cx="364787" cy="37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7" descr="C:\Users\ежик\Desktop\гербы\87px-Coat_of_Arms_of_Saratov_oblast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97" y="2481261"/>
            <a:ext cx="2508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C:\Users\ежик\Desktop\гербы\129px-Coat_of_arms_of_Orenburg_Oblast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36" y="1096367"/>
            <a:ext cx="302120" cy="3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8" descr="C:\Users\ежик\Desktop\гербы\150px-Coat_of_arms_of_Omsk_Oblast.sv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397" y="2063364"/>
            <a:ext cx="407542" cy="39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C:\Users\ежик\Desktop\гербы\150px-Coat_of_Arms_of_Ivanovo_Oblast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05" y="3572710"/>
            <a:ext cx="4699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2" descr="C:\Users\ежик\Desktop\гербы\143px-Coat_of_Arms_of_Rostov_oblas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43" y="4509393"/>
            <a:ext cx="343082" cy="36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7" descr="C:\Users\ежик\Desktop\гербы\150px-Coat_of_arms_of_Tomsk_Oblas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10" y="1061845"/>
            <a:ext cx="432845" cy="39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3" descr="C:\Users\ежик\Desktop\гербы\147px-Coat_of_arms_of_Udmurtia.svg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41" y="5949716"/>
            <a:ext cx="338436" cy="34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8" descr="C:\Users\ежик\Desktop\гербы\Coat_of_arms_of_Smolensk_oblast.svg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69" y="4930401"/>
            <a:ext cx="3905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9" descr="C:\Users\ежик\Desktop\гербы\Coat_of_Arms_of_Lipetsk_oblast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65" y="2014989"/>
            <a:ext cx="349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2" descr="C:\Users\ежик\Desktop\гербы\130px-Coat_of_Arms_of_Kalmykia.sv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1" y="1076710"/>
            <a:ext cx="327863" cy="3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" descr="C:\Users\ежик\Desktop\гербы\144px-Coat_of_Arms_of_Altai_Krai.sv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04" y="5431297"/>
            <a:ext cx="406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Users\ежик\Desktop\гербы\147px-Coat_of_Arms_of_Chuvashia.svg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92" y="2080554"/>
            <a:ext cx="329218" cy="33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7" descr="C:\Users\ежик\Desktop\гербы\123px-Coat_of_arms_of_Krasnoyarsk_Krai.svg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32" y="1569805"/>
            <a:ext cx="299619" cy="36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2" descr="C:\Users\ежик\Desktop\гербы\150px-Coat_of_Arms_of_Yaroslavl_Oblast_(2011)_full.svg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58" y="1063861"/>
            <a:ext cx="386991" cy="38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3" descr="C:\Users\ежик\Desktop\гербы\144px-Coat_of_arms_of_Kurgan_Oblast.svg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905" y="5509084"/>
            <a:ext cx="3333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5" descr="C:\Users\ежик\Desktop\гербы\Coat_of_Arms_of_Saint_Petersburg_(2003).svg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984" y="1533315"/>
            <a:ext cx="359695" cy="38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1" descr="C:\Users\ежик\Desktop\гербы\Coat_of_Arms_of_Bashkortostan.svg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90" y="3571104"/>
            <a:ext cx="235864" cy="35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8" descr="C:\Users\ежик\Desktop\гербы\144px-Coat_of_Arms_of_Bryansk_Oblast.svg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41" y="3981342"/>
            <a:ext cx="425720" cy="44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5" descr="C:\Users\ежик\Desktop\гербы\150px-Coat_of_arms_of_Vladimiri_Oblast.svg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853" y="4505317"/>
            <a:ext cx="432595" cy="43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6" descr="C:\Users\ежик\Desktop\гербы\342px-Coat_of_arms_of_Tambov_Oblast.svg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27" y="2512830"/>
            <a:ext cx="3016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97" descr="C:\Users\ежик\Desktop\гербы\Coat_of_arms_of_Adygea.svg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14" y="1542486"/>
            <a:ext cx="379596" cy="37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9" descr="C:\Users\ежик\Desktop\гербы\150px-Coat_of_Arms_of_Altai_Republic.svg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89" y="4077228"/>
            <a:ext cx="449295" cy="32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2" descr="C:\Users\ежик\Desktop\гербы\gerb_ryazanskoj_oblasti-600x627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983" y="4965324"/>
            <a:ext cx="4111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" descr="C:\Users\ежик\Desktop\гербы\133px-Coat_of_arms_of_the_Jewish_Autonomous_Oblast.svg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04" y="4539611"/>
            <a:ext cx="368300" cy="33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73" descr="C:\Users\ежик\Desktop\гербы\136px-Coat_of_Arms_of_Mordovia.svg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69" y="5946113"/>
            <a:ext cx="343691" cy="37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6" descr="C:\Users\ежик\Desktop\гербы\111px-Герб_Мурманской_области.svg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32" y="5940300"/>
            <a:ext cx="280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0" descr="C:\Users\ежик\Desktop\гербы\119px-Coat_of_Arms_of_Tver_oblast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686" y="5461134"/>
            <a:ext cx="327538" cy="41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90" descr="C:\Users\ежик\Desktop\гербы\126px-Coat_of_arms_of_Zabaykalsky_Krai.svg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21" y="4118236"/>
            <a:ext cx="273756" cy="32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9" descr="C:\Users\ежик\Desktop\гербы\150px-Coat_of_arms_of_Voronezh_Oblast.sv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13" y="1598157"/>
            <a:ext cx="404813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98" descr="C:\Users\ежик\Desktop\гербы\127px-Coat_of_arms_of_Novgorod_Oblast.svg.pn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261" y="2027407"/>
            <a:ext cx="330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 descr="C:\Users\ежик\Desktop\гербы\121px-Coat_of_Arms_of_Krasnodar_Kray.svg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97" y="4995096"/>
            <a:ext cx="3413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9" descr="C:\Users\ежик\Desktop\гербы\150px-Coat_of_Arms_of_Sverdlovsk_oblast.svg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82" y="1627536"/>
            <a:ext cx="441795" cy="31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94" descr="C:\Users\ежик\Desktop\гербы\109px-Coat_of_Arms_of_Republic_of_Karelia.svg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56" y="5392480"/>
            <a:ext cx="278529" cy="3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75" descr="C:\Users\ежик\Desktop\гербы\65657_html_4a2686d3.pn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82" y="3510798"/>
            <a:ext cx="4206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1" descr="C:\Users\ежик\Desktop\гербы\116px-Coat_of_arms_of_Kirov_Region.svg.pn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1" y="2052297"/>
            <a:ext cx="3048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76" descr="C:\Users\ежик\Desktop\гербы\128px-Coat_of_arms_of_Stavropol_Krai.svg.pn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38" y="6001116"/>
            <a:ext cx="2857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1" descr="C:\Users\ежик\Desktop\гербы\94px-Coat_of_Arms_of_Mari_El.svg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34" y="3995498"/>
            <a:ext cx="282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84" descr="C:\Users\ежик\Desktop\гербы\146px-Coat_of_arms_of_Nizhny_Novgorod_Region.svg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43" y="3055019"/>
            <a:ext cx="370358" cy="37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1" descr="C:\Users\ежик\Desktop\гербы\Coat_of_arms_of_Oryol_Oblast_(large).svg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11" y="4467976"/>
            <a:ext cx="329529" cy="44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C:\Users\ежик\Desktop\гербы\Coat_of_Arms_of_Volgograd_oblast.svg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30" y="1563223"/>
            <a:ext cx="381331" cy="39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95" descr="C:\Users\ежик\Desktop\гербы\114px-Coat_of_arms_of_Moscow_Oblast_(large).svg.png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18" y="3485809"/>
            <a:ext cx="3349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5" descr="C:\Users\ежик\Desktop\гербы\Coat_of_arms_of_Novosibirsk_oblast.svg.png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69" y="4102183"/>
            <a:ext cx="371475" cy="3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0" descr="C:\Users\ежик\Desktop\гербы\145px-Coat_of_arms_of_Kaluga_Oblast.svg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70" y="2512830"/>
            <a:ext cx="4095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80" descr="C:\Users\ежик\Desktop\гербы\Герб_Ульяновской_области_(2013).svg.png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82" y="4946087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0" descr="C:\Users\ежик\Desktop\гербы\150px-Coat_of_Arms_of_Ingushetia.svg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27" y="5030684"/>
            <a:ext cx="383185" cy="38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86" descr="C:\Users\ежик\Desktop\гербы\150px-Coat_of_arms_of_Chechnya.svg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502" y="3517467"/>
            <a:ext cx="375015" cy="37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45" descr="C:\Users\ежик\Desktop\гербы\150px-Coat_of_arms_of_Kostroma_Oblast.svg.png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95" y="4019542"/>
            <a:ext cx="451770" cy="39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92" descr="C:\Users\ежик\Desktop\гербы\Emblem_of_Crimea.svg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836" y="1611467"/>
            <a:ext cx="283441" cy="32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7" descr="C:\Users\ежик\Desktop\гербы\128px-Coat_of_Arms_of_Pskov_Oblast.svg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864" y="2028483"/>
            <a:ext cx="34803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5" descr="C:\Users\ежик\Desktop\гербы\119px-Coat_of_arms_of_Chelyabinsk_Oblast.svg.png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52" y="1013986"/>
            <a:ext cx="3333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82" descr="C:\Users\ежик\Desktop\гербы\150px-Coat_of_Arms_of_Arkhangelsk_oblast.svg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652" y="3095298"/>
            <a:ext cx="321807" cy="32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261" y="4492447"/>
            <a:ext cx="342900" cy="37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61" descr="C:\Users\ежик\Desktop\гербы\113px-Gerb_of_Penza_region.png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983" y="4471904"/>
            <a:ext cx="361005" cy="47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1" descr="C:\Users\ежик\Desktop\гербы\252px-Coat_of_Arms_of_Yamal_Nenetsia.svg.png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37" y="4985309"/>
            <a:ext cx="283644" cy="38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8" descr="C:\Users\ежик\Desktop\гербы\137px-Sakhalin_Oblast_Coat_of_Arms.svg.png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56" y="5957481"/>
            <a:ext cx="333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5" descr="C:\Users\ежик\Desktop\гербы\150px-Coat_of_arms_of_Khakassia.svg.png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442" y="255411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64" descr="C:\Users\ежик\Desktop\гербы\119px-Coat_of_arms_of_Vologda_oblast.svg.png"/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410" y="2553328"/>
            <a:ext cx="324561" cy="40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34" descr="C:\Users\ежик\Desktop\гербы\Coat_of_Arms_of_Tula_oblast.png"/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102" y="4437945"/>
            <a:ext cx="3143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19" descr="C:\Users\ежик\Desktop\гербы\Coat_of_Arms_of_Yugra.svg.png"/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397" y="2563884"/>
            <a:ext cx="325083" cy="35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1" descr="C:\Users\ежик\Desktop\гербы\150px-Coat_of_arms_of_Amur_Oblast.svg.png"/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25" y="2997149"/>
            <a:ext cx="40798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3" descr="C:\Users\ежик\Desktop\гербы\150px-Coat_of_Arms_of_Sakha_(Yakutia).svg.png"/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864" y="2578050"/>
            <a:ext cx="315958" cy="31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66" descr="C:\Users\ежик\Desktop\гербы\124px-Kaliningrad_Oblast_Coat_of_Arms_2006.svg.png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576" y="5560991"/>
            <a:ext cx="267701" cy="32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59" descr="C:\Users\ежик\Desktop\гербы\119px-Coat_of_Arms_of_Chukotka.png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819" y="3090876"/>
            <a:ext cx="2635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5" descr="C:\Users\ежик\Desktop\гербы\Новая папка\117px-Coat_of_Arms_Belgorod_Oblast.svg.png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479" y="1048697"/>
            <a:ext cx="323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 descr="C:\Users\ежик\Desktop\гербы\73px-Герб_Астраханской_области.svg.png"/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69" y="1013986"/>
            <a:ext cx="2174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46" descr="C:\Users\ежик\Desktop\гербы\133px-Coat_of_arms_of_Leningrad_Oblast.svg.png"/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50" y="5544048"/>
            <a:ext cx="300336" cy="3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9" descr="C:\Users\ежик\Desktop\гербы\120px-Coat_of_Arms_of_Kamchatka_Krai.svg.png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670" y="3574389"/>
            <a:ext cx="280360" cy="35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8" descr="C:\Users\ежик\Desktop\гербы\122px-Coat_of_Arms_of_Buryatiya.svg.png"/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864" y="3510798"/>
            <a:ext cx="3571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C:\Users\ежик\Desktop\гербы\150px-Wapen_Ossetien.svg.png"/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591" y="4068788"/>
            <a:ext cx="301093" cy="30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32" descr="C:\Users\ежик\Desktop\гербы\27.png"/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691" y="4936050"/>
            <a:ext cx="3587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6" descr="C:\Users\ежик\Desktop\гербы\126px-Coat_of_Arms_of_Moscow.svg.png"/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352" y="1568069"/>
            <a:ext cx="3000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83" descr="C:\Users\ежик\Desktop\гербы\123px-Coat_of_Arms_of_Kabardino-Balkaria.svg.png"/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37" y="1050236"/>
            <a:ext cx="312738" cy="22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9" descr="C:\Users\ежик\Desktop\гербы\144px-Coat_of_Arms_of_Karachay-Cherkessia.svg.png"/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89" y="3008068"/>
            <a:ext cx="327608" cy="2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54" y="5074971"/>
            <a:ext cx="325051" cy="2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96" descr="C:\Users\ежик\Desktop\гербы\144px-Coat_of_Arms_of_Dagestan.svg.png"/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765" y="5956640"/>
            <a:ext cx="323850" cy="3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79" descr="C:\Users\ежик\Desktop\гербы\Coat_of_Arms_of_Tyumen_oblast_large_(2009).png"/>
          <p:cNvPicPr>
            <a:picLocks noChangeAspect="1" noChangeArrowheads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811" y="5979412"/>
            <a:ext cx="437143" cy="33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" name="Таблица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860518"/>
              </p:ext>
            </p:extLst>
          </p:nvPr>
        </p:nvGraphicFramePr>
        <p:xfrm>
          <a:off x="1264831" y="6513989"/>
          <a:ext cx="7890730" cy="243840"/>
        </p:xfrm>
        <a:graphic>
          <a:graphicData uri="http://schemas.openxmlformats.org/drawingml/2006/table">
            <a:tbl>
              <a:tblPr/>
              <a:tblGrid>
                <a:gridCol w="1578146"/>
                <a:gridCol w="1578146"/>
                <a:gridCol w="1578146"/>
                <a:gridCol w="1578146"/>
                <a:gridCol w="1578146"/>
              </a:tblGrid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 – 95.00 процентов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94.99 – 85.00 процентов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84.99 – 60.00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59.99 – 50.00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49.99 </a:t>
                      </a:r>
                      <a:r>
                        <a:rPr lang="ru-RU" sz="1000" dirty="0"/>
                        <a:t>- </a:t>
                      </a:r>
                      <a:r>
                        <a:rPr lang="ru-RU" sz="1000" dirty="0" smtClean="0"/>
                        <a:t>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5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7DCB-2821-4486-AA53-086096FD989A}" type="slidenum">
              <a:rPr lang="ru-RU" altLang="ru-RU" smtClean="0"/>
              <a:pPr/>
              <a:t>8</a:t>
            </a:fld>
            <a:endParaRPr lang="ru-RU" alt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520371"/>
              </p:ext>
            </p:extLst>
          </p:nvPr>
        </p:nvGraphicFramePr>
        <p:xfrm>
          <a:off x="1162052" y="989301"/>
          <a:ext cx="10744200" cy="5367939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43025"/>
                <a:gridCol w="1343025"/>
                <a:gridCol w="1343025"/>
                <a:gridCol w="1343025"/>
                <a:gridCol w="1343025"/>
                <a:gridCol w="1343025"/>
                <a:gridCol w="1343025"/>
                <a:gridCol w="1343025"/>
              </a:tblGrid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Тыва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(23.09)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Магаданская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(6.39)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Ямало-Ненецкий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(5.03)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Омская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(4.05)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Кабардино-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Балкария(3.38)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Вологодская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(2.74)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Севастополь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(1.95)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Ленинградская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(1.33)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Чувашия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(22.51)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Коми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(5.89)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Ульяновская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(5.01)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Свердловская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(4.01)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Красноярский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(3.37)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Новосибирская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(2.68)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Воронежская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(1.84)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Пензенская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(1.29)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Алтай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(16.44)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Чечня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(5.76)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Оренбургская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(4.85)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Псковская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(3.86)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Алтайский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(3.33)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Рязанская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(2.68)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Костромская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(1.79)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Дагестан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(1.14)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Томская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(16.26)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Хабаровский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(5.71)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Мурманская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(4.78)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Ивановская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(3.80)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Пермский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(3.27)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Архангельская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(2.52)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Марий Эл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(1.76)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Белгородская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(1.10)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28800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Крым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(10.02)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Еврейская 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(5.60)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Калмыкия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(4.66)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Саратовская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(3.65)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Хакасия</a:t>
                      </a:r>
                    </a:p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(3.20)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Новгородская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(2.41)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Орловская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(1.69)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Ставропольский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(0.96)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(9.72)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Забайкальский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(5.58)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Нижегородская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(4.57)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Калининградская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(3.65)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Краснодарский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(3.19)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Курская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(2.39)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Удмуртия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(1.67)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Татарстан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(0.04)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Сахалинская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(9.13)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Тверская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(5.58)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Карачаево-Черкессия(4.41)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Ханты-Мансийский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АО(3.63)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Калужская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(3.19)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Тамбовская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(2.36)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Северная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Осетия(1.67)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Ярославская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(0.00)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Амурская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(7.57)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Самарская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(5.56)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Ростовская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(4.30)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Тюменская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(3.58)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Саха(Якутия)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(3.02)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Москва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(2.19)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Липецкая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(1.62)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Чукотский 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(0.00)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Санкт-Петербург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(7.26)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Волгоградская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(5.52)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Байконур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(4.17)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Кировская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(3.54)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Курганская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(3.01)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Карелия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(2.13)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Астраханская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(1.54)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Ненецкий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(0.00)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Адыгея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(7.04)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Тульская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(5.17)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Иркутская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(4.12)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Владимирская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(3.51)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Смоленская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(2.97)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Мордовия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(1.99)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Приморский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(1.48)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3045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Московская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(6.89)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Брянская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(5.06)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Башкортостан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(4.09)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Кемеровская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(3.46)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Челябинская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(2.87)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Бурятия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(1.99)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Камчатский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(1.39)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3703320" y="0"/>
            <a:ext cx="830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70C0"/>
                </a:solidFill>
                <a:cs typeface="Times New Roman" pitchFamily="18" charset="0"/>
              </a:rPr>
              <a:t>Статистика размещения информации о </a:t>
            </a:r>
            <a:r>
              <a:rPr lang="ru-RU" sz="2000" dirty="0" smtClean="0">
                <a:solidFill>
                  <a:srgbClr val="0070C0"/>
                </a:solidFill>
                <a:cs typeface="Times New Roman" pitchFamily="18" charset="0"/>
              </a:rPr>
              <a:t>результатах деятельности и использовании имущества </a:t>
            </a:r>
            <a:r>
              <a:rPr lang="ru-RU" altLang="ru-RU" sz="2000" dirty="0" smtClean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государственными </a:t>
            </a:r>
            <a:r>
              <a:rPr lang="ru-RU" altLang="ru-RU" sz="2000" dirty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(муниципальными)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2000" dirty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учреждениями на Официальном сайте </a:t>
            </a:r>
            <a:r>
              <a:rPr lang="ru-RU" altLang="ru-RU" sz="2000" dirty="0" smtClean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ГМУ</a:t>
            </a:r>
            <a:endParaRPr lang="ru-RU" altLang="ru-RU" sz="2000" dirty="0">
              <a:solidFill>
                <a:srgbClr val="0070C0"/>
              </a:solidFill>
              <a:cs typeface="Times New Roman" pitchFamily="18" charset="0"/>
              <a:sym typeface="Arial" pitchFamily="34" charset="0"/>
            </a:endParaRPr>
          </a:p>
        </p:txBody>
      </p:sp>
      <p:pic>
        <p:nvPicPr>
          <p:cNvPr id="15" name="Picture 14" descr="C:\Users\ежик\Desktop\гербы\144px-Coat_of_Arms_of_Kursk_oblas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37" y="3478662"/>
            <a:ext cx="4000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C:\Users\ежик\Desktop\гербы\150px-Coat_of_Arms_of_Tatarsta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788" y="3526739"/>
            <a:ext cx="38258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0" descr="C:\Users\ежик\Desktop\гербы\78px-Coat_of_Arms_of_Perm_obla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15" y="2474786"/>
            <a:ext cx="2254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7" descr="C:\Users\ежик\Desktop\гербы\119px-Coat_of_Arms_of_Magadan_oblas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10" y="1055718"/>
            <a:ext cx="3190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1" descr="C:\Users\ежик\Desktop\гербы\121px-Coat_of_arms_of_Irkutsk_Oblast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78" y="5486959"/>
            <a:ext cx="293265" cy="3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2" descr="C:\Users\ежик\Desktop\гербы\126px-Full_coat_of_arms_of_Primorsky_Krai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860" y="5410626"/>
            <a:ext cx="35718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7" descr="C:\Users\ежик\Desktop\гербы\129px-Coat_of_Arms_of_the_Komi_Republic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10" y="1569729"/>
            <a:ext cx="285345" cy="33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C:\Users\ежик\Desktop\гербы\141px-Coat_of_arms_of_Kemerovo_Oblast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138" y="5909908"/>
            <a:ext cx="3984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6" descr="C:\Users\ежик\Desktop\гербы\150px-Coat_of_arms_of_Tuva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97" y="1078736"/>
            <a:ext cx="381456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51" y="4956598"/>
            <a:ext cx="364787" cy="37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7" descr="C:\Users\ежик\Desktop\гербы\87px-Coat_of_Arms_of_Saratov_oblast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2972254"/>
            <a:ext cx="2508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C:\Users\ежик\Desktop\гербы\129px-Coat_of_arms_of_Orenburg_Oblast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89" y="2052632"/>
            <a:ext cx="302120" cy="3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8" descr="C:\Users\ежик\Desktop\гербы\150px-Coat_of_arms_of_Omsk_Oblast.sv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96" y="1106401"/>
            <a:ext cx="384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C:\Users\ежик\Desktop\гербы\150px-Coat_of_Arms_of_Ivanovo_Oblast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43" y="2580419"/>
            <a:ext cx="4699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2" descr="C:\Users\ежик\Desktop\гербы\143px-Coat_of_Arms_of_Rostov_oblas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35" y="4489031"/>
            <a:ext cx="343082" cy="36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7" descr="C:\Users\ежик\Desktop\гербы\150px-Coat_of_arms_of_Tomsk_Oblas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09" y="2528249"/>
            <a:ext cx="432845" cy="39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3" descr="C:\Users\ежик\Desktop\гербы\147px-Coat_of_arms_of_Udmurtia.svg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640" y="3497712"/>
            <a:ext cx="338436" cy="34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8" descr="C:\Users\ежик\Desktop\гербы\Coat_of_arms_of_Smolensk_oblast.svg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89" y="5390463"/>
            <a:ext cx="3905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9" descr="C:\Users\ежик\Desktop\гербы\Coat_of_Arms_of_Lipetsk_oblast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22" y="4401342"/>
            <a:ext cx="349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2" descr="C:\Users\ежик\Desktop\гербы\130px-Coat_of_Arms_of_Kalmykia.sv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65" y="3028589"/>
            <a:ext cx="327863" cy="3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" descr="C:\Users\ежик\Desktop\гербы\144px-Coat_of_Arms_of_Altai_Krai.sv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26" y="2036283"/>
            <a:ext cx="406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Users\ежик\Desktop\гербы\147px-Coat_of_Arms_of_Chuvashia.svg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06" y="1589881"/>
            <a:ext cx="329218" cy="33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7" descr="C:\Users\ежик\Desktop\гербы\123px-Coat_of_arms_of_Krasnoyarsk_Krai.svg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139" y="1554482"/>
            <a:ext cx="299619" cy="36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2" descr="C:\Users\ежик\Desktop\гербы\150px-Coat_of_Arms_of_Yaroslavl_Oblast_(2011)_full.svg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057" y="3952870"/>
            <a:ext cx="4413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3" descr="C:\Users\ежик\Desktop\гербы\144px-Coat_of_arms_of_Kurgan_Oblast.svg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16" y="4974470"/>
            <a:ext cx="3333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5" descr="C:\Users\ежик\Desktop\гербы\Coat_of_Arms_of_Saint_Petersburg_(2003).svg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09" y="5023747"/>
            <a:ext cx="307228" cy="3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1" descr="C:\Users\ежик\Desktop\гербы\Coat_of_Arms_of_Bashkortostan.svg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055" y="5999144"/>
            <a:ext cx="199905" cy="30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8" descr="C:\Users\ежик\Desktop\гербы\144px-Coat_of_Arms_of_Bryansk_Oblast.svg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995" y="5988211"/>
            <a:ext cx="353533" cy="36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5" descr="C:\Users\ежик\Desktop\гербы\150px-Coat_of_arms_of_Vladimiri_Oblast.svg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26" y="5428690"/>
            <a:ext cx="432595" cy="43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6" descr="C:\Users\ежик\Desktop\гербы\342px-Coat_of_arms_of_Tambov_Oblast.svg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645" y="3976926"/>
            <a:ext cx="3016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97" descr="C:\Users\ежик\Desktop\гербы\Coat_of_arms_of_Adygea.svg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39" y="5522580"/>
            <a:ext cx="313971" cy="3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9" descr="C:\Users\ежик\Desktop\гербы\150px-Coat_of_Arms_of_Altai_Republic.svg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27" y="2093897"/>
            <a:ext cx="425450" cy="30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2" descr="C:\Users\ежик\Desktop\гербы\gerb_ryazanskoj_oblasti-600x627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84" y="2008744"/>
            <a:ext cx="4111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" descr="C:\Users\ежик\Desktop\гербы\133px-Coat_of_arms_of_the_Jewish_Autonomous_Oblast.svg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89" y="3100021"/>
            <a:ext cx="368300" cy="33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73" descr="C:\Users\ежик\Desktop\гербы\136px-Coat_of_Arms_of_Mordovia.svg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52" y="5501675"/>
            <a:ext cx="302303" cy="33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6" descr="C:\Users\ежик\Desktop\гербы\111px-Герб_Мурманской_области.svg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55" y="2584321"/>
            <a:ext cx="280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0" descr="C:\Users\ежик\Desktop\гербы\119px-Coat_of_Arms_of_Tver_oblast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306" y="4035915"/>
            <a:ext cx="262220" cy="32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90" descr="C:\Users\ежик\Desktop\гербы\126px-Coat_of_arms_of_Zabaykalsky_Krai.svg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89" y="3586212"/>
            <a:ext cx="273756" cy="32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9" descr="C:\Users\ежик\Desktop\гербы\150px-Coat_of_arms_of_Voronezh_Oblast.sv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934" y="1541829"/>
            <a:ext cx="404813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98" descr="C:\Users\ежик\Desktop\гербы\127px-Coat_of_arms_of_Novgorod_Oblast.svg.pn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566" y="2992097"/>
            <a:ext cx="330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 descr="C:\Users\ежик\Desktop\гербы\121px-Coat_of_Arms_of_Krasnodar_Kray.svg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06" y="3470866"/>
            <a:ext cx="3413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9" descr="C:\Users\ежик\Desktop\гербы\150px-Coat_of_Arms_of_Sverdlovsk_oblast.svg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25" y="1612159"/>
            <a:ext cx="441795" cy="31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94" descr="C:\Users\ежик\Desktop\гербы\109px-Coat_of_Arms_of_Republic_of_Karelia.svg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12" y="4956598"/>
            <a:ext cx="278529" cy="3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75" descr="C:\Users\ежик\Desktop\гербы\65657_html_4a2686d3.pn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06" y="4444999"/>
            <a:ext cx="4206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1" descr="C:\Users\ежик\Desktop\гербы\116px-Coat_of_arms_of_Kirov_Region.svg.pn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13" y="4969456"/>
            <a:ext cx="3048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76" descr="C:\Users\ежик\Desktop\гербы\128px-Coat_of_arms_of_Stavropol_Krai.svg.pn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900" y="3074149"/>
            <a:ext cx="2857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1" descr="C:\Users\ежик\Desktop\гербы\94px-Coat_of_Arms_of_Mari_El.svg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860" y="2483006"/>
            <a:ext cx="282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84" descr="C:\Users\ежик\Desktop\гербы\146px-Coat_of_arms_of_Nizhny_Novgorod_Region.svg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007" y="3560337"/>
            <a:ext cx="309484" cy="31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1" descr="C:\Users\ежик\Desktop\гербы\Coat_of_arms_of_Oryol_Oblast_(large).svg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871" y="3008174"/>
            <a:ext cx="286462" cy="38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C:\Users\ежик\Desktop\гербы\Coat_of_Arms_of_Volgograd_oblast.svg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72" y="4956598"/>
            <a:ext cx="415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95" descr="C:\Users\ежик\Desktop\гербы\114px-Coat_of_arms_of_Moscow_Oblast_(large).svg.png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7" y="5894034"/>
            <a:ext cx="3349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5" descr="C:\Users\ежик\Desktop\гербы\Coat_of_arms_of_Novosibirsk_oblast.svg.png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12" y="1634035"/>
            <a:ext cx="371475" cy="3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0" descr="C:\Users\ежик\Desktop\гербы\145px-Coat_of_arms_of_Kaluga_Oblast.svg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641" y="3961601"/>
            <a:ext cx="4095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80" descr="C:\Users\ежик\Desktop\гербы\Герб_Ульяновской_области_(2013).svg.png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360" y="1508806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0" descr="C:\Users\ежик\Desktop\гербы\150px-Coat_of_Arms_of_Ingushetia.svg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97" y="3486466"/>
            <a:ext cx="407542" cy="40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86" descr="C:\Users\ежик\Desktop\гербы\150px-Coat_of_arms_of_Chechnya.svg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43" y="2060968"/>
            <a:ext cx="375015" cy="37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45" descr="C:\Users\ежик\Desktop\гербы\150px-Coat_of_arms_of_Kostroma_Oblast.svg.png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073" y="1972468"/>
            <a:ext cx="543608" cy="46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92" descr="C:\Users\ежик\Desktop\гербы\Emblem_of_Crimea.svg.png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27" y="3045574"/>
            <a:ext cx="3270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7" descr="C:\Users\ежик\Desktop\гербы\128px-Coat_of_Arms_of_Pskov_Oblast.svg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90" y="2015614"/>
            <a:ext cx="34803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5" descr="C:\Users\ежик\Desktop\гербы\119px-Coat_of_arms_of_Chelyabinsk_Oblast.svg.png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679" y="5878861"/>
            <a:ext cx="3333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82" descr="C:\Users\ежик\Desktop\гербы\150px-Coat_of_Arms_of_Arkhangelsk_oblast.svg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972" y="2584321"/>
            <a:ext cx="321807" cy="32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861" y="4979868"/>
            <a:ext cx="342900" cy="37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61" descr="C:\Users\ежик\Desktop\гербы\113px-Gerb_of_Penza_region.png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817" y="1443682"/>
            <a:ext cx="378318" cy="49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1" descr="C:\Users\ежик\Desktop\гербы\252px-Coat_of_Arms_of_Yamal_Nenetsia.svg.png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65" y="1063714"/>
            <a:ext cx="283644" cy="38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8" descr="C:\Users\ежик\Desktop\гербы\137px-Sakhalin_Oblast_Coat_of_Arms.svg.png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35" y="4029070"/>
            <a:ext cx="333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5" descr="C:\Users\ежик\Desktop\гербы\150px-Coat_of_arms_of_Khakassia.svg.png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29" y="3011457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64" descr="C:\Users\ежик\Desktop\гербы\119px-Coat_of_arms_of_Vologda_oblast.svg.png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921" y="1045398"/>
            <a:ext cx="3381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34" descr="C:\Users\ежик\Desktop\гербы\Coat_of_Arms_of_Tula_oblast.png"/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91" y="5420357"/>
            <a:ext cx="3143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19" descr="C:\Users\ежик\Desktop\гербы\Coat_of_Arms_of_Yugra.svg.png"/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43" y="3999681"/>
            <a:ext cx="325083" cy="35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1" descr="C:\Users\ежик\Desktop\гербы\150px-Coat_of_arms_of_Amur_Oblast.svg.png"/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31" y="4474350"/>
            <a:ext cx="40798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3" descr="C:\Users\ежик\Desktop\гербы\150px-Coat_of_Arms_of_Sakha_(Yakutia).svg.png"/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804" y="4548170"/>
            <a:ext cx="315958" cy="31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66" descr="C:\Users\ежик\Desktop\гербы\124px-Kaliningrad_Oblast_Coat_of_Arms_2006.svg.png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51" y="3596943"/>
            <a:ext cx="241356" cy="2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59" descr="C:\Users\ежик\Desktop\гербы\119px-Coat_of_Arms_of_Chukotka.png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487" y="4552155"/>
            <a:ext cx="2635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5" descr="C:\Users\ежик\Desktop\гербы\Новая папка\117px-Coat_of_Arms_Belgorod_Oblast.svg.png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72" y="2544633"/>
            <a:ext cx="323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 descr="C:\Users\ежик\Desktop\гербы\73px-Герб_Астраханской_области.svg.png"/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358" y="4924072"/>
            <a:ext cx="2174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46" descr="C:\Users\ежик\Desktop\гербы\133px-Coat_of_arms_of_Leningrad_Oblast.svg.png"/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300" y="1163979"/>
            <a:ext cx="213394" cy="2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9" descr="C:\Users\ежик\Desktop\гербы\120px-Coat_of_Arms_of_Kamchatka_Krai.svg.png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031" y="6061825"/>
            <a:ext cx="238279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8" descr="C:\Users\ежик\Desktop\гербы\122px-Coat_of_Arms_of_Buryatiya.svg.png"/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222" y="5909908"/>
            <a:ext cx="3571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C:\Users\ежик\Desktop\гербы\150px-Wapen_Ossetien.svg.png"/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640" y="4068981"/>
            <a:ext cx="274282" cy="27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32" descr="C:\Users\ежик\Desktop\гербы\27.png"/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96" y="2483006"/>
            <a:ext cx="3587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6" descr="C:\Users\ежик\Desktop\гербы\126px-Coat_of_Arms_of_Moscow.svg.png"/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215" y="4474350"/>
            <a:ext cx="3000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83" descr="C:\Users\ежик\Desktop\гербы\123px-Coat_of_Arms_of_Kabardino-Balkaria.svg.png"/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95" y="1069271"/>
            <a:ext cx="312738" cy="22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9" descr="C:\Users\ежик\Desktop\гербы\144px-Coat_of_Arms_of_Karachay-Cherkessia.svg.png"/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78" y="3996349"/>
            <a:ext cx="377209" cy="30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640" y="1135219"/>
            <a:ext cx="373399" cy="33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96" descr="C:\Users\ежик\Desktop\гербы\144px-Coat_of_Arms_of_Dagestan.svg.png"/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325" y="2092278"/>
            <a:ext cx="323850" cy="3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79" descr="C:\Users\ежик\Desktop\гербы\Coat_of_Arms_of_Tyumen_oblast_large_(2009).png"/>
          <p:cNvPicPr>
            <a:picLocks noChangeAspect="1" noChangeArrowheads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26" y="4547100"/>
            <a:ext cx="437143" cy="33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" name="Таблица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356336"/>
              </p:ext>
            </p:extLst>
          </p:nvPr>
        </p:nvGraphicFramePr>
        <p:xfrm>
          <a:off x="1221997" y="6466364"/>
          <a:ext cx="7890730" cy="243840"/>
        </p:xfrm>
        <a:graphic>
          <a:graphicData uri="http://schemas.openxmlformats.org/drawingml/2006/table">
            <a:tbl>
              <a:tblPr/>
              <a:tblGrid>
                <a:gridCol w="1578146"/>
                <a:gridCol w="1578146"/>
                <a:gridCol w="1578146"/>
                <a:gridCol w="1578146"/>
                <a:gridCol w="1578146"/>
              </a:tblGrid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 – 95.00 процентов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94.99 – 85.00 процентов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84.99 – 60.00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59.99 – 50.00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49.99 </a:t>
                      </a:r>
                      <a:r>
                        <a:rPr lang="ru-RU" sz="1000" dirty="0"/>
                        <a:t>- </a:t>
                      </a:r>
                      <a:r>
                        <a:rPr lang="ru-RU" sz="1000" dirty="0" smtClean="0"/>
                        <a:t>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9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7DCB-2821-4486-AA53-086096FD989A}" type="slidenum">
              <a:rPr lang="ru-RU" altLang="ru-RU" smtClean="0"/>
              <a:pPr/>
              <a:t>9</a:t>
            </a:fld>
            <a:endParaRPr lang="ru-RU" alt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224563"/>
              </p:ext>
            </p:extLst>
          </p:nvPr>
        </p:nvGraphicFramePr>
        <p:xfrm>
          <a:off x="1162052" y="1028696"/>
          <a:ext cx="10744200" cy="5400681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43025"/>
                <a:gridCol w="1343025"/>
                <a:gridCol w="1343025"/>
                <a:gridCol w="1343025"/>
                <a:gridCol w="1343025"/>
                <a:gridCol w="1343025"/>
                <a:gridCol w="1343025"/>
                <a:gridCol w="1343025"/>
              </a:tblGrid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Крым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(17.82)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Забайкальский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(8.17)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Ивановская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(6.67)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Камчатский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(5.59)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Новосибирская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(5.02)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Тамбовская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(4.35)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Орловская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(3.84)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Костромская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(3.14)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Тыва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(16.10)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Оренбургская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(7.67)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Чечня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(6.62)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Курганская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(5.57)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Ставропольский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(4.97)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Рязанская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(4.33)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Псковская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(3.83)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Брянская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(3.06)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Ингушетия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(14.23)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Московская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(7.60)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Ульяновская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(6.49)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Ханты-Мансийский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АО(5.48)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Красноярский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(4.96)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Пензенская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(4.32)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Москва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(3.78)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Тюменская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(2.97)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Алтай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(13.77)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Калужская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(7.50)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Ямало-Ненецкий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(6.21)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Самарская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(5.47)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Владимирская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(4.93)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Приморский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(4.31)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Адыгея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(3.74)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Архангельская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(2.88)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Карачаево-Черкессия(11.30)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Санкт-Петербург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(7.19)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Свердловская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(6.17)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Хакасия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(5.45)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Томская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(4.86)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Амурская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(4.30)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Ленинградская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(3.69)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Марий Эл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(2.82)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Чувашия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(11.23)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Тверская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(7.12)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Хабаровский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(6.10)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Еврейская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(5.25)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Краснодарский 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(4.84)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Алтайский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Воронежская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(3.67)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Бурятия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(2.65)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Кабардино-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Балкария(10.93)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Севастополь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(7.08)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Мордовия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(6.08)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Челябинская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(5.20)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Кемеровская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(4.64)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Магаданская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(4.09)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Калмыкия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(3.60)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Татарстан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(1.05)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Тульская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(10.77)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Нижегородская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(7.01)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Мурманская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(5.96)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Курская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(5.12)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Башкортостан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(4.60)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Саха(Якутия)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(4.07)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Липецкая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(3.50)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Ненецкий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(0.65)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Саратовская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(9.75)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Иркутская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(6.97)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Ростовская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(5.84)</a:t>
                      </a: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Белгородская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(5.05)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Астраханская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(4.57)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Карелия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(4.01)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Смоленская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(3.41)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Ярославская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(0.45)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г. Байконур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(9.15)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Северная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Осетия(6.92)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Коми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(5.65)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 Дагестан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(5.04)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Вологодская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(4.56)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Чукотский АО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(3.91)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Пермский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край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(3.38)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0971"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Волгоградская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(8.90)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Сахалинская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(6.89)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Кировская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(5.64)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Новгородская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(5.02)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Калининградская 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(4.38)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Республика</a:t>
                      </a: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Удмуртия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(3.87)</a:t>
                      </a:r>
                      <a:endParaRPr lang="ru-RU" sz="11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Омская 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область</a:t>
                      </a:r>
                    </a:p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r>
                        <a:rPr lang="ru-RU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(3.36)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fontAlgn="b" latinLnBrk="0" hangingPunct="1">
                        <a:lnSpc>
                          <a:spcPts val="1000"/>
                        </a:lnSpc>
                        <a:buFont typeface="+mj-lt"/>
                        <a:buNone/>
                      </a:pPr>
                      <a:endParaRPr lang="ru-RU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h="50800" prst="divot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3337781" y="0"/>
            <a:ext cx="92812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70C0"/>
                </a:solidFill>
                <a:cs typeface="Times New Roman" pitchFamily="18" charset="0"/>
              </a:rPr>
              <a:t>Статистика размещения информации о </a:t>
            </a:r>
            <a:r>
              <a:rPr lang="ru-RU" sz="2000" dirty="0" smtClean="0">
                <a:solidFill>
                  <a:srgbClr val="0070C0"/>
                </a:solidFill>
                <a:cs typeface="Times New Roman" pitchFamily="18" charset="0"/>
              </a:rPr>
              <a:t>бухгалтерской отчетности </a:t>
            </a:r>
            <a:r>
              <a:rPr lang="ru-RU" altLang="ru-RU" sz="2000" dirty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государственными (муниципальными)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2000" dirty="0">
                <a:solidFill>
                  <a:srgbClr val="0070C0"/>
                </a:solidFill>
                <a:cs typeface="Times New Roman" pitchFamily="18" charset="0"/>
                <a:sym typeface="Arial" pitchFamily="34" charset="0"/>
              </a:rPr>
              <a:t>учреждениями на Официальном сайте ГМУ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2400" dirty="0">
              <a:solidFill>
                <a:srgbClr val="0070C0"/>
              </a:solidFill>
              <a:cs typeface="Times New Roman" pitchFamily="18" charset="0"/>
              <a:sym typeface="Arial" pitchFamily="34" charset="0"/>
            </a:endParaRPr>
          </a:p>
        </p:txBody>
      </p:sp>
      <p:pic>
        <p:nvPicPr>
          <p:cNvPr id="15" name="Picture 14" descr="C:\Users\ежик\Desktop\гербы\144px-Coat_of_Arms_of_Kursk_oblas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19" y="4510881"/>
            <a:ext cx="4000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C:\Users\ежик\Desktop\гербы\150px-Coat_of_Arms_of_Tatarsta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698" y="4033428"/>
            <a:ext cx="38258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0" descr="C:\Users\ежик\Desktop\гербы\78px-Coat_of_Arms_of_Perm_obla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709" y="5467959"/>
            <a:ext cx="2254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7" descr="C:\Users\ежик\Desktop\гербы\119px-Coat_of_Arms_of_Magadan_oblas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23" y="4069871"/>
            <a:ext cx="3190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1" descr="C:\Users\ежик\Desktop\гербы\121px-Coat_of_arms_of_Irkutsk_Oblast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98" y="5064288"/>
            <a:ext cx="293265" cy="36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2" descr="C:\Users\ежик\Desktop\гербы\126px-Full_coat_of_arms_of_Primorsky_Krai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52" y="2555429"/>
            <a:ext cx="35718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7" descr="C:\Users\ежик\Desktop\гербы\129px-Coat_of_Arms_of_the_Komi_Republic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124" y="5579963"/>
            <a:ext cx="285345" cy="33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C:\Users\ежик\Desktop\гербы\141px-Coat_of_arms_of_Kemerovo_Oblast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302" y="4021136"/>
            <a:ext cx="39846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6" descr="C:\Users\ежик\Desktop\гербы\150px-Coat_of_arms_of_Tuva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94" y="1573579"/>
            <a:ext cx="381456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8" y="5516211"/>
            <a:ext cx="364787" cy="37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7" descr="C:\Users\ежик\Desktop\гербы\87px-Coat_of_Arms_of_Saratov_oblast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7" y="4977129"/>
            <a:ext cx="2508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C:\Users\ежик\Desktop\гербы\129px-Coat_of_arms_of_Orenburg_Oblast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83" y="1624155"/>
            <a:ext cx="302120" cy="3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8" descr="C:\Users\ежик\Desktop\гербы\150px-Coat_of_arms_of_Omsk_Oblast.svg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716" y="6019139"/>
            <a:ext cx="384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C:\Users\ежик\Desktop\гербы\150px-Coat_of_Arms_of_Ivanovo_Oblast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25" y="1158590"/>
            <a:ext cx="4699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2" descr="C:\Users\ежик\Desktop\гербы\143px-Coat_of_Arms_of_Rostov_oblas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17" y="5065461"/>
            <a:ext cx="343082" cy="36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7" descr="C:\Users\ежик\Desktop\гербы\150px-Coat_of_arms_of_Tomsk_Oblas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302" y="3055537"/>
            <a:ext cx="432845" cy="39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3" descr="C:\Users\ежик\Desktop\гербы\147px-Coat_of_arms_of_Udmurtia.svg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23" y="6054908"/>
            <a:ext cx="338436" cy="34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8" descr="C:\Users\ежик\Desktop\гербы\Coat_of_arms_of_Smolensk_oblast.svg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214" y="4953697"/>
            <a:ext cx="3905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9" descr="C:\Users\ежик\Desktop\гербы\Coat_of_Arms_of_Lipetsk_oblast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716" y="4491831"/>
            <a:ext cx="3492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2" descr="C:\Users\ежик\Desktop\гербы\130px-Coat_of_Arms_of_Kalmykia.sv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115" y="4077640"/>
            <a:ext cx="327863" cy="3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" descr="C:\Users\ежик\Desktop\гербы\144px-Coat_of_Arms_of_Altai_Krai.svg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36" y="3550255"/>
            <a:ext cx="4064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Users\ежик\Desktop\гербы\147px-Coat_of_Arms_of_Chuvashia.svg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06" y="3573654"/>
            <a:ext cx="329218" cy="33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7" descr="C:\Users\ежик\Desktop\гербы\123px-Coat_of_arms_of_Krasnoyarsk_Krai.svg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79" y="2105515"/>
            <a:ext cx="299619" cy="36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2" descr="C:\Users\ежик\Desktop\гербы\150px-Coat_of_Arms_of_Yaroslavl_Oblast_(2011)_full.svg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344" y="5003007"/>
            <a:ext cx="4413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3" descr="C:\Users\ежик\Desktop\гербы\144px-Coat_of_arms_of_Kurgan_Oblast.svg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10" y="1573579"/>
            <a:ext cx="3333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5" descr="C:\Users\ежик\Desktop\гербы\Coat_of_Arms_of_Saint_Petersburg_(2003).svg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99" y="3098077"/>
            <a:ext cx="307228" cy="3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1" descr="C:\Users\ежик\Desktop\гербы\Coat_of_Arms_of_Bashkortostan.svg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909" y="4588484"/>
            <a:ext cx="199905" cy="30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8" descr="C:\Users\ежик\Desktop\гербы\144px-Coat_of_Arms_of_Bryansk_Oblast.svg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140" y="1631367"/>
            <a:ext cx="353533" cy="36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5" descr="C:\Users\ежик\Desktop\гербы\150px-Coat_of_arms_of_Vladimiri_Oblast.svg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353" y="2535584"/>
            <a:ext cx="432595" cy="43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6" descr="C:\Users\ежик\Desktop\гербы\342px-Coat_of_arms_of_Tambov_Oblast.svg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52" y="1057166"/>
            <a:ext cx="3016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97" descr="C:\Users\ежик\Desktop\гербы\Coat_of_arms_of_Adygea.svg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148" y="2614863"/>
            <a:ext cx="313971" cy="3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9" descr="C:\Users\ежик\Desktop\гербы\150px-Coat_of_Arms_of_Altai_Republic.svg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20" y="2598751"/>
            <a:ext cx="425450" cy="30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2" descr="C:\Users\ежик\Desktop\гербы\gerb_ryazanskoj_oblasti-600x627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74" y="1558894"/>
            <a:ext cx="4111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" descr="C:\Users\ежик\Desktop\гербы\133px-Coat_of_arms_of_the_Jewish_Autonomous_Oblast.svg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69" y="3573654"/>
            <a:ext cx="368300" cy="33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73" descr="C:\Users\ежик\Desktop\гербы\136px-Coat_of_Arms_of_Mordovia.svg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23" y="4041300"/>
            <a:ext cx="302303" cy="33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6" descr="C:\Users\ежик\Desktop\гербы\111px-Герб_Мурманской_области.svg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42" y="4550569"/>
            <a:ext cx="280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0" descr="C:\Users\ежик\Desktop\гербы\119px-Coat_of_Arms_of_Tver_oblast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13" y="3594459"/>
            <a:ext cx="262220" cy="32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90" descr="C:\Users\ежик\Desktop\гербы\126px-Coat_of_arms_of_Zabaykalsky_Krai.svg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65" y="1168216"/>
            <a:ext cx="273756" cy="32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9" descr="C:\Users\ежик\Desktop\гербы\150px-Coat_of_arms_of_Voronezh_Oblast.sv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546" y="3583593"/>
            <a:ext cx="404813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98" descr="C:\Users\ежик\Desktop\гербы\127px-Coat_of_arms_of_Novgorod_Oblast.svg.pn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97" y="6006439"/>
            <a:ext cx="330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 descr="C:\Users\ежик\Desktop\гербы\121px-Coat_of_Arms_of_Krasnodar_Kray.svg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14" y="3529521"/>
            <a:ext cx="3413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9" descr="C:\Users\ежик\Desktop\гербы\150px-Coat_of_Arms_of_Sverdlovsk_oblast.svg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417" y="3102270"/>
            <a:ext cx="441795" cy="31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94" descr="C:\Users\ежик\Desktop\гербы\109px-Coat_of_Arms_of_Republic_of_Karelia.svg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98" y="5002509"/>
            <a:ext cx="278529" cy="3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75" descr="C:\Users\ежик\Desktop\гербы\65657_html_4a2686d3.pn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7" y="2535584"/>
            <a:ext cx="4206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1" descr="C:\Users\ежик\Desktop\гербы\116px-Coat_of_arms_of_Kirov_Region.svg.pn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266" y="6015004"/>
            <a:ext cx="3048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76" descr="C:\Users\ежик\Desktop\гербы\128px-Coat_of_arms_of_Stavropol_Krai.svg.pn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37505"/>
            <a:ext cx="2857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1" descr="C:\Users\ежик\Desktop\гербы\94px-Coat_of_Arms_of_Mari_El.svg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619" y="2982542"/>
            <a:ext cx="282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84" descr="C:\Users\ежик\Desktop\гербы\146px-Coat_of_arms_of_Nizhny_Novgorod_Region.svg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99" y="4622722"/>
            <a:ext cx="309484" cy="31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1" descr="C:\Users\ежик\Desktop\гербы\Coat_of_arms_of_Oryol_Oblast_(large).svg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191" y="1074412"/>
            <a:ext cx="286462" cy="38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C:\Users\ежик\Desktop\гербы\Coat_of_Arms_of_Volgograd_oblast.svg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2" y="5995987"/>
            <a:ext cx="415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95" descr="C:\Users\ежик\Desktop\гербы\114px-Coat_of_arms_of_Moscow_Oblast_(large).svg.png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23" y="2016012"/>
            <a:ext cx="3349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5" descr="C:\Users\ежик\Desktop\гербы\Coat_of_arms_of_Novosibirsk_oblast.svg.png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99" y="1183086"/>
            <a:ext cx="371475" cy="3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0" descr="C:\Users\ежик\Desktop\гербы\145px-Coat_of_arms_of_Kaluga_Oblast.svg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44" y="2527172"/>
            <a:ext cx="4095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80" descr="C:\Users\ежик\Desktop\гербы\Герб_Ульяновской_области_(2013).svg.png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74" y="2024021"/>
            <a:ext cx="45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0" descr="C:\Users\ежик\Desktop\гербы\150px-Coat_of_Arms_of_Ingushetia.svg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94" y="2058355"/>
            <a:ext cx="407542" cy="40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86" descr="C:\Users\ежик\Desktop\гербы\150px-Coat_of_arms_of_Chechnya.svg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67" y="1596049"/>
            <a:ext cx="375015" cy="37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45" descr="C:\Users\ежик\Desktop\гербы\150px-Coat_of_arms_of_Kostroma_Oblast.svg.png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893" y="1037368"/>
            <a:ext cx="543608" cy="46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92" descr="C:\Users\ежик\Desktop\гербы\Emblem_of_Crimea.svg.png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7" y="1089135"/>
            <a:ext cx="3270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7" descr="C:\Users\ежик\Desktop\гербы\128px-Coat_of_Arms_of_Pskov_Oblast.svg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115" y="1558894"/>
            <a:ext cx="34803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5" descr="C:\Users\ежик\Desktop\гербы\119px-Coat_of_arms_of_Chelyabinsk_Oblast.svg.png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081" y="4000136"/>
            <a:ext cx="3333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82" descr="C:\Users\ежик\Desktop\гербы\150px-Coat_of_Arms_of_Arkhangelsk_oblast.svg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263" y="2605889"/>
            <a:ext cx="321807" cy="32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42" y="4532484"/>
            <a:ext cx="342900" cy="37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61" descr="C:\Users\ежик\Desktop\гербы\113px-Gerb_of_Penza_region.png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36" y="1999222"/>
            <a:ext cx="378318" cy="49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1" descr="C:\Users\ежик\Desktop\гербы\252px-Coat_of_Arms_of_Yamal_Nenetsia.svg.png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991" y="2582853"/>
            <a:ext cx="283644" cy="38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8" descr="C:\Users\ежик\Desktop\гербы\137px-Sakhalin_Oblast_Coat_of_Arms.svg.png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813" y="6054455"/>
            <a:ext cx="333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5" descr="C:\Users\ежик\Desktop\гербы\150px-Coat_of_arms_of_Khakassia.svg.png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506" y="306746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64" descr="C:\Users\ежик\Desktop\гербы\119px-Coat_of_arms_of_Vologda_oblast.svg.png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754" y="5507778"/>
            <a:ext cx="3381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34" descr="C:\Users\ежик\Desktop\гербы\Coat_of_Arms_of_Tula_oblast.png"/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4471508"/>
            <a:ext cx="3143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19" descr="C:\Users\ежик\Desktop\гербы\Coat_of_Arms_of_Yugra.svg.png"/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506" y="2083859"/>
            <a:ext cx="325083" cy="35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1" descr="C:\Users\ежик\Desktop\гербы\150px-Coat_of_arms_of_Amur_Oblast.svg.png"/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23" y="3022230"/>
            <a:ext cx="40798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3" descr="C:\Users\ежик\Desktop\гербы\150px-Coat_of_Arms_of_Sakha_(Yakutia).svg.png"/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78" y="4598164"/>
            <a:ext cx="315958" cy="31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66" descr="C:\Users\ежик\Desktop\гербы\124px-Kaliningrad_Oblast_Coat_of_Arms_2006.svg.png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118" y="6081350"/>
            <a:ext cx="241356" cy="29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59" descr="C:\Users\ежик\Desktop\гербы\119px-Coat_of_Arms_of_Chukotka.png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231" y="5603028"/>
            <a:ext cx="2635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5" descr="C:\Users\ежик\Desktop\гербы\Новая папка\117px-Coat_of_Arms_Belgorod_Oblast.svg.png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73" y="5004597"/>
            <a:ext cx="323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 descr="C:\Users\ежик\Desktop\гербы\73px-Герб_Астраханской_области.svg.png"/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118" y="4953697"/>
            <a:ext cx="2174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46" descr="C:\Users\ежик\Desktop\гербы\133px-Coat_of_arms_of_Leningrad_Oblast.svg.png"/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227" y="3143979"/>
            <a:ext cx="300336" cy="3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9" descr="C:\Users\ежик\Desktop\гербы\120px-Coat_of_Arms_of_Kamchatka_Krai.svg.png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98" y="1160268"/>
            <a:ext cx="238279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8" descr="C:\Users\ежик\Desktop\гербы\122px-Coat_of_Arms_of_Buryatiya.svg.png"/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097" y="3503235"/>
            <a:ext cx="3571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C:\Users\ежик\Desktop\гербы\150px-Wapen_Ossetien.svg.png"/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51" y="5609390"/>
            <a:ext cx="274282" cy="27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32" descr="C:\Users\ежик\Desktop\гербы\27.png"/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67" y="3536553"/>
            <a:ext cx="3587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6" descr="C:\Users\ежик\Desktop\гербы\126px-Coat_of_Arms_of_Moscow.svg.png"/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115" y="2099858"/>
            <a:ext cx="300037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83" descr="C:\Users\ежик\Desktop\гербы\123px-Coat_of_Arms_of_Kabardino-Balkaria.svg.png"/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2" y="4051299"/>
            <a:ext cx="312738" cy="22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9" descr="C:\Users\ежик\Desktop\гербы\144px-Coat_of_Arms_of_Karachay-Cherkessia.svg.png"/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76" y="3019064"/>
            <a:ext cx="377209" cy="30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2"/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294" y="4113089"/>
            <a:ext cx="373399" cy="33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96" descr="C:\Users\ежик\Desktop\гербы\144px-Coat_of_Arms_of_Dagestan.svg.png"/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31" y="5555719"/>
            <a:ext cx="323850" cy="3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79" descr="C:\Users\ежик\Desktop\гербы\Coat_of_Arms_of_Tyumen_oblast_large_(2009).png"/>
          <p:cNvPicPr>
            <a:picLocks noChangeAspect="1" noChangeArrowheads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126" y="2121959"/>
            <a:ext cx="437143" cy="33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" name="Таблица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033494"/>
              </p:ext>
            </p:extLst>
          </p:nvPr>
        </p:nvGraphicFramePr>
        <p:xfrm>
          <a:off x="1211262" y="6552247"/>
          <a:ext cx="7890730" cy="243840"/>
        </p:xfrm>
        <a:graphic>
          <a:graphicData uri="http://schemas.openxmlformats.org/drawingml/2006/table">
            <a:tbl>
              <a:tblPr/>
              <a:tblGrid>
                <a:gridCol w="1578146"/>
                <a:gridCol w="1578146"/>
                <a:gridCol w="1578146"/>
                <a:gridCol w="1578146"/>
                <a:gridCol w="1578146"/>
              </a:tblGrid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 – 95.00 процентов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94.99 – 85.00 процентов</a:t>
                      </a:r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84.99 – 60.00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59.99 – 50.00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49.99 </a:t>
                      </a:r>
                      <a:r>
                        <a:rPr lang="ru-RU" sz="1000" dirty="0"/>
                        <a:t>- </a:t>
                      </a:r>
                      <a:r>
                        <a:rPr lang="ru-RU" sz="1000" dirty="0" smtClean="0"/>
                        <a:t>0 процентов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23359</TotalTime>
  <Words>4371</Words>
  <Application>Microsoft Office PowerPoint</Application>
  <PresentationFormat>Произвольный</PresentationFormat>
  <Paragraphs>1927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Громогласов Виталий Витальевич</cp:lastModifiedBy>
  <cp:revision>812</cp:revision>
  <cp:lastPrinted>2016-12-09T06:34:21Z</cp:lastPrinted>
  <dcterms:created xsi:type="dcterms:W3CDTF">2015-03-03T16:27:21Z</dcterms:created>
  <dcterms:modified xsi:type="dcterms:W3CDTF">2016-12-14T13:45:18Z</dcterms:modified>
</cp:coreProperties>
</file>