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6" r:id="rId2"/>
    <p:sldId id="504" r:id="rId3"/>
    <p:sldId id="529" r:id="rId4"/>
    <p:sldId id="530" r:id="rId5"/>
    <p:sldId id="539" r:id="rId6"/>
    <p:sldId id="470" r:id="rId7"/>
    <p:sldId id="505" r:id="rId8"/>
    <p:sldId id="506" r:id="rId9"/>
    <p:sldId id="531" r:id="rId10"/>
    <p:sldId id="508" r:id="rId11"/>
    <p:sldId id="532" r:id="rId12"/>
    <p:sldId id="518" r:id="rId13"/>
    <p:sldId id="534" r:id="rId14"/>
    <p:sldId id="521" r:id="rId15"/>
    <p:sldId id="537" r:id="rId16"/>
    <p:sldId id="522" r:id="rId17"/>
    <p:sldId id="541" r:id="rId18"/>
    <p:sldId id="520" r:id="rId19"/>
    <p:sldId id="543" r:id="rId20"/>
    <p:sldId id="542" r:id="rId21"/>
    <p:sldId id="540" r:id="rId22"/>
    <p:sldId id="513" r:id="rId23"/>
    <p:sldId id="523" r:id="rId24"/>
    <p:sldId id="510" r:id="rId25"/>
    <p:sldId id="524" r:id="rId26"/>
    <p:sldId id="544" r:id="rId27"/>
    <p:sldId id="461" r:id="rId28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AEAEA"/>
    <a:srgbClr val="FF7C80"/>
    <a:srgbClr val="000000"/>
    <a:srgbClr val="FF8181"/>
    <a:srgbClr val="3640C4"/>
    <a:srgbClr val="333FC5"/>
    <a:srgbClr val="00C85A"/>
    <a:srgbClr val="162746"/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7" autoAdjust="0"/>
    <p:restoredTop sz="94923" autoAdjust="0"/>
  </p:normalViewPr>
  <p:slideViewPr>
    <p:cSldViewPr snapToGrid="0">
      <p:cViewPr>
        <p:scale>
          <a:sx n="100" d="100"/>
          <a:sy n="100" d="100"/>
        </p:scale>
        <p:origin x="-462" y="-366"/>
      </p:cViewPr>
      <p:guideLst>
        <p:guide orient="horz" pos="42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E4724-F0DC-46EE-8D45-937373CA9020}" type="doc">
      <dgm:prSet loTypeId="urn:microsoft.com/office/officeart/2008/layout/PictureAccentLis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DEE119A-1E79-4052-BDCB-47C9DFA5355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Особенности формирования ТОФК Ведомости </a:t>
          </a:r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учета внутренних расчетов между органами, осуществляющими кассовое обслуживание исполнения бюджета (ф. 0504061):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D465E40-1F85-49D6-938E-0ED76037728B}" type="parTrans" cxnId="{B1EE706A-FDFC-4DFE-A265-94AF3F379467}">
      <dgm:prSet/>
      <dgm:spPr/>
      <dgm:t>
        <a:bodyPr/>
        <a:lstStyle/>
        <a:p>
          <a:endParaRPr lang="ru-RU"/>
        </a:p>
      </dgm:t>
    </dgm:pt>
    <dgm:pt modelId="{BFC0E998-269F-4080-94E2-9760B5143D50}" type="sibTrans" cxnId="{B1EE706A-FDFC-4DFE-A265-94AF3F379467}">
      <dgm:prSet/>
      <dgm:spPr/>
      <dgm:t>
        <a:bodyPr/>
        <a:lstStyle/>
        <a:p>
          <a:endParaRPr lang="ru-RU"/>
        </a:p>
      </dgm:t>
    </dgm:pt>
    <dgm:pt modelId="{15176E44-DAFB-4E68-8281-2DDB60EC3EE3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Формирование ТОФК Ведомости (ф. 0504061) осуществляется ежедневно отдельно по каждому счету учета внутренних расчетов при наличии учетных данных по нему;</a:t>
          </a:r>
        </a:p>
      </dgm:t>
    </dgm:pt>
    <dgm:pt modelId="{742439B7-3826-435D-9C94-1757CBDE7EE3}" type="parTrans" cxnId="{C94EF052-6E82-4F58-A325-365E8B3E0895}">
      <dgm:prSet/>
      <dgm:spPr/>
      <dgm:t>
        <a:bodyPr/>
        <a:lstStyle/>
        <a:p>
          <a:endParaRPr lang="ru-RU"/>
        </a:p>
      </dgm:t>
    </dgm:pt>
    <dgm:pt modelId="{AB5017E2-64FD-4B6B-ADF6-51346978D7FE}" type="sibTrans" cxnId="{C94EF052-6E82-4F58-A325-365E8B3E0895}">
      <dgm:prSet/>
      <dgm:spPr/>
      <dgm:t>
        <a:bodyPr/>
        <a:lstStyle/>
        <a:p>
          <a:endParaRPr lang="ru-RU"/>
        </a:p>
      </dgm:t>
    </dgm:pt>
    <dgm:pt modelId="{112887CB-1D48-4455-80A9-87BC8F4920A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При завершении отчетного финансового года осуществляется формирование ТОФК Ведомости</a:t>
          </a:r>
        </a:p>
        <a:p>
          <a:pPr>
            <a:spcAft>
              <a:spcPts val="0"/>
            </a:spcAft>
          </a:pPr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(ф. 0504061) за каждый день дополнительного периода отчетного финансового года при наличии учетных данных по счетам учета внутренних расчетов;</a:t>
          </a:r>
          <a:endParaRPr lang="ru-RU" sz="1800" dirty="0"/>
        </a:p>
      </dgm:t>
    </dgm:pt>
    <dgm:pt modelId="{BE377B54-973F-4C92-B57A-40018D9011AC}" type="parTrans" cxnId="{3538FB73-62BD-40C0-AFBC-8AB836EB037A}">
      <dgm:prSet/>
      <dgm:spPr/>
      <dgm:t>
        <a:bodyPr/>
        <a:lstStyle/>
        <a:p>
          <a:endParaRPr lang="ru-RU"/>
        </a:p>
      </dgm:t>
    </dgm:pt>
    <dgm:pt modelId="{E855B9FD-CB12-4AB9-8660-897E9955B46C}" type="sibTrans" cxnId="{3538FB73-62BD-40C0-AFBC-8AB836EB037A}">
      <dgm:prSet/>
      <dgm:spPr/>
      <dgm:t>
        <a:bodyPr/>
        <a:lstStyle/>
        <a:p>
          <a:endParaRPr lang="ru-RU"/>
        </a:p>
      </dgm:t>
    </dgm:pt>
    <dgm:pt modelId="{6C70E0AE-DD24-4325-9F93-112787BDFD66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Формирование ТОФК Ведомости (ф. 0504061) в ППО «АСФК» осуществляется в режимах регламентированного и нерегламентированного отчетов.</a:t>
          </a:r>
          <a:endParaRPr lang="ru-RU" sz="1800" dirty="0"/>
        </a:p>
      </dgm:t>
    </dgm:pt>
    <dgm:pt modelId="{B0519798-C8C4-4F62-84EA-152630C20FBD}" type="parTrans" cxnId="{6BEAA0E1-5072-465F-BFBF-95FF628D8AEA}">
      <dgm:prSet/>
      <dgm:spPr/>
      <dgm:t>
        <a:bodyPr/>
        <a:lstStyle/>
        <a:p>
          <a:endParaRPr lang="ru-RU"/>
        </a:p>
      </dgm:t>
    </dgm:pt>
    <dgm:pt modelId="{B4741872-9ED1-4E16-9D65-6FFA1A1FD38D}" type="sibTrans" cxnId="{6BEAA0E1-5072-465F-BFBF-95FF628D8AEA}">
      <dgm:prSet/>
      <dgm:spPr/>
      <dgm:t>
        <a:bodyPr/>
        <a:lstStyle/>
        <a:p>
          <a:endParaRPr lang="ru-RU"/>
        </a:p>
      </dgm:t>
    </dgm:pt>
    <dgm:pt modelId="{974763A9-8712-48CB-8DEA-9B7E785B08C8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Операции по заключению счетов по учету внутренних расчетов подлежат отражению в отдельной Ведомости (ф. 0504061), сформированной ТОФК за последний день дополнительного периода (последний операционный день года);</a:t>
          </a:r>
          <a:endParaRPr lang="ru-RU" sz="1800" dirty="0"/>
        </a:p>
      </dgm:t>
    </dgm:pt>
    <dgm:pt modelId="{0325E108-57DA-4448-B20F-18D00426E25A}" type="parTrans" cxnId="{730BB320-6B20-452C-9E4A-0C3E74CA56CA}">
      <dgm:prSet/>
      <dgm:spPr/>
      <dgm:t>
        <a:bodyPr/>
        <a:lstStyle/>
        <a:p>
          <a:endParaRPr lang="ru-RU"/>
        </a:p>
      </dgm:t>
    </dgm:pt>
    <dgm:pt modelId="{AA084A9B-27F3-4F60-A534-E362269C22C0}" type="sibTrans" cxnId="{730BB320-6B20-452C-9E4A-0C3E74CA56CA}">
      <dgm:prSet/>
      <dgm:spPr/>
      <dgm:t>
        <a:bodyPr/>
        <a:lstStyle/>
        <a:p>
          <a:endParaRPr lang="ru-RU"/>
        </a:p>
      </dgm:t>
    </dgm:pt>
    <dgm:pt modelId="{10DDA9CA-79DE-498F-9F8D-73FA5645F4B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табличной части Ведомости </a:t>
          </a:r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(ф. 0504061)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отражаются сведения по операциям, учтенным на счетах учета внутренних расчетов, за операционные дни соответствующего месяца в разрезе первичных учетных документов с подведением промежуточных итогов за каждый операционный день;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10CCD3-9B80-4970-9526-82DB6F2E6EC1}" type="parTrans" cxnId="{CC6B30DE-D38F-40AB-9358-5CD03953F197}">
      <dgm:prSet/>
      <dgm:spPr/>
      <dgm:t>
        <a:bodyPr/>
        <a:lstStyle/>
        <a:p>
          <a:endParaRPr lang="ru-RU"/>
        </a:p>
      </dgm:t>
    </dgm:pt>
    <dgm:pt modelId="{837EE84A-7364-4925-AD6E-5E6CFD06A287}" type="sibTrans" cxnId="{CC6B30DE-D38F-40AB-9358-5CD03953F197}">
      <dgm:prSet/>
      <dgm:spPr/>
      <dgm:t>
        <a:bodyPr/>
        <a:lstStyle/>
        <a:p>
          <a:endParaRPr lang="ru-RU"/>
        </a:p>
      </dgm:t>
    </dgm:pt>
    <dgm:pt modelId="{4E4F9067-C0C9-4C6B-AF6A-5AF737F834D8}" type="pres">
      <dgm:prSet presAssocID="{33EE4724-F0DC-46EE-8D45-937373CA902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F39216-8E71-42C4-9CB4-37E67253B0B1}" type="pres">
      <dgm:prSet presAssocID="{ADEE119A-1E79-4052-BDCB-47C9DFA53554}" presName="root" presStyleCnt="0">
        <dgm:presLayoutVars>
          <dgm:chMax/>
          <dgm:chPref val="4"/>
        </dgm:presLayoutVars>
      </dgm:prSet>
      <dgm:spPr/>
    </dgm:pt>
    <dgm:pt modelId="{88A98FDD-EE2B-41F8-8641-2576F603E1A7}" type="pres">
      <dgm:prSet presAssocID="{ADEE119A-1E79-4052-BDCB-47C9DFA53554}" presName="rootComposite" presStyleCnt="0">
        <dgm:presLayoutVars/>
      </dgm:prSet>
      <dgm:spPr/>
    </dgm:pt>
    <dgm:pt modelId="{3EACA5FE-D3A6-4DD8-8797-C9F18F71D301}" type="pres">
      <dgm:prSet presAssocID="{ADEE119A-1E79-4052-BDCB-47C9DFA53554}" presName="rootText" presStyleLbl="node0" presStyleIdx="0" presStyleCnt="1" custScaleX="124753" custScaleY="6039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323AB49-F7DD-4811-9873-A89D1697FA46}" type="pres">
      <dgm:prSet presAssocID="{ADEE119A-1E79-4052-BDCB-47C9DFA53554}" presName="childShape" presStyleCnt="0">
        <dgm:presLayoutVars>
          <dgm:chMax val="0"/>
          <dgm:chPref val="0"/>
        </dgm:presLayoutVars>
      </dgm:prSet>
      <dgm:spPr/>
    </dgm:pt>
    <dgm:pt modelId="{8C3512D8-7649-497A-884C-634C6657B0C5}" type="pres">
      <dgm:prSet presAssocID="{15176E44-DAFB-4E68-8281-2DDB60EC3EE3}" presName="childComposite" presStyleCnt="0">
        <dgm:presLayoutVars>
          <dgm:chMax val="0"/>
          <dgm:chPref val="0"/>
        </dgm:presLayoutVars>
      </dgm:prSet>
      <dgm:spPr/>
    </dgm:pt>
    <dgm:pt modelId="{1842B72A-FA91-4F66-976D-E7533A9D9E41}" type="pres">
      <dgm:prSet presAssocID="{15176E44-DAFB-4E68-8281-2DDB60EC3EE3}" presName="Image" presStyleLbl="node1" presStyleIdx="0" presStyleCnt="5" custScaleX="91555" custScaleY="60391"/>
      <dgm:spPr>
        <a:noFill/>
      </dgm:spPr>
    </dgm:pt>
    <dgm:pt modelId="{80DE8EFA-D6F4-495A-A1A9-3E42E49259AF}" type="pres">
      <dgm:prSet presAssocID="{15176E44-DAFB-4E68-8281-2DDB60EC3EE3}" presName="childText" presStyleLbl="lnNode1" presStyleIdx="0" presStyleCnt="5" custScaleX="133875" custScaleY="60391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904C-8B96-47C2-B7BA-EA02C2C86230}" type="pres">
      <dgm:prSet presAssocID="{10DDA9CA-79DE-498F-9F8D-73FA5645F4BA}" presName="childComposite" presStyleCnt="0">
        <dgm:presLayoutVars>
          <dgm:chMax val="0"/>
          <dgm:chPref val="0"/>
        </dgm:presLayoutVars>
      </dgm:prSet>
      <dgm:spPr/>
    </dgm:pt>
    <dgm:pt modelId="{2F9000FB-3B2E-44AF-88EA-22C0604B5936}" type="pres">
      <dgm:prSet presAssocID="{10DDA9CA-79DE-498F-9F8D-73FA5645F4BA}" presName="Image" presStyleLbl="node1" presStyleIdx="1" presStyleCnt="5" custScaleX="83709" custScaleY="54667" custLinFactNeighborX="-40426" custLinFactNeighborY="2518"/>
      <dgm:spPr>
        <a:noFill/>
      </dgm:spPr>
    </dgm:pt>
    <dgm:pt modelId="{5C45CF12-6FC0-45C3-BFC7-41F5CEC721F1}" type="pres">
      <dgm:prSet presAssocID="{10DDA9CA-79DE-498F-9F8D-73FA5645F4BA}" presName="childText" presStyleLbl="lnNode1" presStyleIdx="1" presStyleCnt="5" custScaleX="133879" custScaleY="88024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7D1CD-B429-46DD-BB8B-A5F5BF693001}" type="pres">
      <dgm:prSet presAssocID="{112887CB-1D48-4455-80A9-87BC8F4920AF}" presName="childComposite" presStyleCnt="0">
        <dgm:presLayoutVars>
          <dgm:chMax val="0"/>
          <dgm:chPref val="0"/>
        </dgm:presLayoutVars>
      </dgm:prSet>
      <dgm:spPr/>
    </dgm:pt>
    <dgm:pt modelId="{8ECCE88F-EC4F-4C7B-B8EF-577F98C3D030}" type="pres">
      <dgm:prSet presAssocID="{112887CB-1D48-4455-80A9-87BC8F4920AF}" presName="Image" presStyleLbl="node1" presStyleIdx="2" presStyleCnt="5" custScaleX="91555" custScaleY="60391"/>
      <dgm:spPr>
        <a:noFill/>
      </dgm:spPr>
    </dgm:pt>
    <dgm:pt modelId="{3FAE4610-8FA9-4107-AA4D-FB1F1D7B7E2C}" type="pres">
      <dgm:prSet presAssocID="{112887CB-1D48-4455-80A9-87BC8F4920AF}" presName="childText" presStyleLbl="lnNode1" presStyleIdx="2" presStyleCnt="5" custScaleX="133875" custScaleY="73036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C89C-925B-4F1E-9A2D-99BE0E4336D0}" type="pres">
      <dgm:prSet presAssocID="{974763A9-8712-48CB-8DEA-9B7E785B08C8}" presName="childComposite" presStyleCnt="0">
        <dgm:presLayoutVars>
          <dgm:chMax val="0"/>
          <dgm:chPref val="0"/>
        </dgm:presLayoutVars>
      </dgm:prSet>
      <dgm:spPr/>
    </dgm:pt>
    <dgm:pt modelId="{F11FB7C5-A0D7-46DB-9BD6-EF74A3C53934}" type="pres">
      <dgm:prSet presAssocID="{974763A9-8712-48CB-8DEA-9B7E785B08C8}" presName="Image" presStyleLbl="node1" presStyleIdx="3" presStyleCnt="5" custScaleX="92679" custScaleY="60454"/>
      <dgm:spPr>
        <a:noFill/>
      </dgm:spPr>
    </dgm:pt>
    <dgm:pt modelId="{C8E3F7E4-941C-4577-B7EA-E618A4277383}" type="pres">
      <dgm:prSet presAssocID="{974763A9-8712-48CB-8DEA-9B7E785B08C8}" presName="childText" presStyleLbl="lnNode1" presStyleIdx="3" presStyleCnt="5" custScaleX="133849" custScaleY="73143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5B126-71B7-4F0D-A32A-0A8784172533}" type="pres">
      <dgm:prSet presAssocID="{6C70E0AE-DD24-4325-9F93-112787BDFD66}" presName="childComposite" presStyleCnt="0">
        <dgm:presLayoutVars>
          <dgm:chMax val="0"/>
          <dgm:chPref val="0"/>
        </dgm:presLayoutVars>
      </dgm:prSet>
      <dgm:spPr/>
    </dgm:pt>
    <dgm:pt modelId="{6A565413-560F-447E-B59C-05D94F959045}" type="pres">
      <dgm:prSet presAssocID="{6C70E0AE-DD24-4325-9F93-112787BDFD66}" presName="Image" presStyleLbl="node1" presStyleIdx="4" presStyleCnt="5" custScaleX="90236" custScaleY="61156"/>
      <dgm:spPr>
        <a:noFill/>
      </dgm:spPr>
    </dgm:pt>
    <dgm:pt modelId="{9B4A8D8F-0EF6-4C7E-989D-A3D0CDD8107B}" type="pres">
      <dgm:prSet presAssocID="{6C70E0AE-DD24-4325-9F93-112787BDFD66}" presName="childText" presStyleLbl="lnNode1" presStyleIdx="4" presStyleCnt="5" custScaleX="133849" custScaleY="60480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BB320-6B20-452C-9E4A-0C3E74CA56CA}" srcId="{ADEE119A-1E79-4052-BDCB-47C9DFA53554}" destId="{974763A9-8712-48CB-8DEA-9B7E785B08C8}" srcOrd="3" destOrd="0" parTransId="{0325E108-57DA-4448-B20F-18D00426E25A}" sibTransId="{AA084A9B-27F3-4F60-A534-E362269C22C0}"/>
    <dgm:cxn modelId="{2ED090DC-D6D6-48CA-80DF-3DDF401233AD}" type="presOf" srcId="{974763A9-8712-48CB-8DEA-9B7E785B08C8}" destId="{C8E3F7E4-941C-4577-B7EA-E618A4277383}" srcOrd="0" destOrd="0" presId="urn:microsoft.com/office/officeart/2008/layout/PictureAccentList"/>
    <dgm:cxn modelId="{E33F94F0-F3C7-4DBF-A711-5CDA8DF02EFA}" type="presOf" srcId="{33EE4724-F0DC-46EE-8D45-937373CA9020}" destId="{4E4F9067-C0C9-4C6B-AF6A-5AF737F834D8}" srcOrd="0" destOrd="0" presId="urn:microsoft.com/office/officeart/2008/layout/PictureAccentList"/>
    <dgm:cxn modelId="{3538FB73-62BD-40C0-AFBC-8AB836EB037A}" srcId="{ADEE119A-1E79-4052-BDCB-47C9DFA53554}" destId="{112887CB-1D48-4455-80A9-87BC8F4920AF}" srcOrd="2" destOrd="0" parTransId="{BE377B54-973F-4C92-B57A-40018D9011AC}" sibTransId="{E855B9FD-CB12-4AB9-8660-897E9955B46C}"/>
    <dgm:cxn modelId="{EC25ACFC-2255-47A1-B5B8-ECB52AB2BF11}" type="presOf" srcId="{10DDA9CA-79DE-498F-9F8D-73FA5645F4BA}" destId="{5C45CF12-6FC0-45C3-BFC7-41F5CEC721F1}" srcOrd="0" destOrd="0" presId="urn:microsoft.com/office/officeart/2008/layout/PictureAccentList"/>
    <dgm:cxn modelId="{2E2194FB-D5E6-4329-B5F7-20EE086ED684}" type="presOf" srcId="{6C70E0AE-DD24-4325-9F93-112787BDFD66}" destId="{9B4A8D8F-0EF6-4C7E-989D-A3D0CDD8107B}" srcOrd="0" destOrd="0" presId="urn:microsoft.com/office/officeart/2008/layout/PictureAccentList"/>
    <dgm:cxn modelId="{B1EE706A-FDFC-4DFE-A265-94AF3F379467}" srcId="{33EE4724-F0DC-46EE-8D45-937373CA9020}" destId="{ADEE119A-1E79-4052-BDCB-47C9DFA53554}" srcOrd="0" destOrd="0" parTransId="{6D465E40-1F85-49D6-938E-0ED76037728B}" sibTransId="{BFC0E998-269F-4080-94E2-9760B5143D50}"/>
    <dgm:cxn modelId="{AF71CFB2-9C53-40BB-9B4A-A0C30104D1E8}" type="presOf" srcId="{ADEE119A-1E79-4052-BDCB-47C9DFA53554}" destId="{3EACA5FE-D3A6-4DD8-8797-C9F18F71D301}" srcOrd="0" destOrd="0" presId="urn:microsoft.com/office/officeart/2008/layout/PictureAccentList"/>
    <dgm:cxn modelId="{C94EF052-6E82-4F58-A325-365E8B3E0895}" srcId="{ADEE119A-1E79-4052-BDCB-47C9DFA53554}" destId="{15176E44-DAFB-4E68-8281-2DDB60EC3EE3}" srcOrd="0" destOrd="0" parTransId="{742439B7-3826-435D-9C94-1757CBDE7EE3}" sibTransId="{AB5017E2-64FD-4B6B-ADF6-51346978D7FE}"/>
    <dgm:cxn modelId="{6BEAA0E1-5072-465F-BFBF-95FF628D8AEA}" srcId="{ADEE119A-1E79-4052-BDCB-47C9DFA53554}" destId="{6C70E0AE-DD24-4325-9F93-112787BDFD66}" srcOrd="4" destOrd="0" parTransId="{B0519798-C8C4-4F62-84EA-152630C20FBD}" sibTransId="{B4741872-9ED1-4E16-9D65-6FFA1A1FD38D}"/>
    <dgm:cxn modelId="{E3E844F4-F551-45F5-A6D7-2D8F680F6DA4}" type="presOf" srcId="{15176E44-DAFB-4E68-8281-2DDB60EC3EE3}" destId="{80DE8EFA-D6F4-495A-A1A9-3E42E49259AF}" srcOrd="0" destOrd="0" presId="urn:microsoft.com/office/officeart/2008/layout/PictureAccentList"/>
    <dgm:cxn modelId="{E8C2FD4C-4B37-4479-9D09-29B8DA414E10}" type="presOf" srcId="{112887CB-1D48-4455-80A9-87BC8F4920AF}" destId="{3FAE4610-8FA9-4107-AA4D-FB1F1D7B7E2C}" srcOrd="0" destOrd="0" presId="urn:microsoft.com/office/officeart/2008/layout/PictureAccentList"/>
    <dgm:cxn modelId="{CC6B30DE-D38F-40AB-9358-5CD03953F197}" srcId="{ADEE119A-1E79-4052-BDCB-47C9DFA53554}" destId="{10DDA9CA-79DE-498F-9F8D-73FA5645F4BA}" srcOrd="1" destOrd="0" parTransId="{8A10CCD3-9B80-4970-9526-82DB6F2E6EC1}" sibTransId="{837EE84A-7364-4925-AD6E-5E6CFD06A287}"/>
    <dgm:cxn modelId="{E20396F8-2DA2-4DDD-AB36-5B9D4FFEBE9C}" type="presParOf" srcId="{4E4F9067-C0C9-4C6B-AF6A-5AF737F834D8}" destId="{89F39216-8E71-42C4-9CB4-37E67253B0B1}" srcOrd="0" destOrd="0" presId="urn:microsoft.com/office/officeart/2008/layout/PictureAccentList"/>
    <dgm:cxn modelId="{F0AEF2FD-EF0E-4F2A-BEC3-246756A7C06A}" type="presParOf" srcId="{89F39216-8E71-42C4-9CB4-37E67253B0B1}" destId="{88A98FDD-EE2B-41F8-8641-2576F603E1A7}" srcOrd="0" destOrd="0" presId="urn:microsoft.com/office/officeart/2008/layout/PictureAccentList"/>
    <dgm:cxn modelId="{65C8C887-912D-4AEC-98D8-D860B13CFFCB}" type="presParOf" srcId="{88A98FDD-EE2B-41F8-8641-2576F603E1A7}" destId="{3EACA5FE-D3A6-4DD8-8797-C9F18F71D301}" srcOrd="0" destOrd="0" presId="urn:microsoft.com/office/officeart/2008/layout/PictureAccentList"/>
    <dgm:cxn modelId="{B21CB126-9B65-4F78-ACD3-35824A044EF6}" type="presParOf" srcId="{89F39216-8E71-42C4-9CB4-37E67253B0B1}" destId="{8323AB49-F7DD-4811-9873-A89D1697FA46}" srcOrd="1" destOrd="0" presId="urn:microsoft.com/office/officeart/2008/layout/PictureAccentList"/>
    <dgm:cxn modelId="{1EB924A6-8563-4922-87B0-D6DAFCBB9347}" type="presParOf" srcId="{8323AB49-F7DD-4811-9873-A89D1697FA46}" destId="{8C3512D8-7649-497A-884C-634C6657B0C5}" srcOrd="0" destOrd="0" presId="urn:microsoft.com/office/officeart/2008/layout/PictureAccentList"/>
    <dgm:cxn modelId="{4DCB42F2-27FD-41E1-9FAC-2FA270DE2CAE}" type="presParOf" srcId="{8C3512D8-7649-497A-884C-634C6657B0C5}" destId="{1842B72A-FA91-4F66-976D-E7533A9D9E41}" srcOrd="0" destOrd="0" presId="urn:microsoft.com/office/officeart/2008/layout/PictureAccentList"/>
    <dgm:cxn modelId="{B6C785F8-A3A4-43B0-A861-AA300A17AAC4}" type="presParOf" srcId="{8C3512D8-7649-497A-884C-634C6657B0C5}" destId="{80DE8EFA-D6F4-495A-A1A9-3E42E49259AF}" srcOrd="1" destOrd="0" presId="urn:microsoft.com/office/officeart/2008/layout/PictureAccentList"/>
    <dgm:cxn modelId="{AA4E6C08-027D-414A-B0CF-C843F703C0EF}" type="presParOf" srcId="{8323AB49-F7DD-4811-9873-A89D1697FA46}" destId="{2ABE904C-8B96-47C2-B7BA-EA02C2C86230}" srcOrd="1" destOrd="0" presId="urn:microsoft.com/office/officeart/2008/layout/PictureAccentList"/>
    <dgm:cxn modelId="{A6E46637-F3CD-4B8E-A468-50A1D6299CAB}" type="presParOf" srcId="{2ABE904C-8B96-47C2-B7BA-EA02C2C86230}" destId="{2F9000FB-3B2E-44AF-88EA-22C0604B5936}" srcOrd="0" destOrd="0" presId="urn:microsoft.com/office/officeart/2008/layout/PictureAccentList"/>
    <dgm:cxn modelId="{4E9C944C-63BD-4B31-96FA-013EF245F8AB}" type="presParOf" srcId="{2ABE904C-8B96-47C2-B7BA-EA02C2C86230}" destId="{5C45CF12-6FC0-45C3-BFC7-41F5CEC721F1}" srcOrd="1" destOrd="0" presId="urn:microsoft.com/office/officeart/2008/layout/PictureAccentList"/>
    <dgm:cxn modelId="{7C1823D9-EA1C-4AFA-A761-BDD596B4B945}" type="presParOf" srcId="{8323AB49-F7DD-4811-9873-A89D1697FA46}" destId="{7E17D1CD-B429-46DD-BB8B-A5F5BF693001}" srcOrd="2" destOrd="0" presId="urn:microsoft.com/office/officeart/2008/layout/PictureAccentList"/>
    <dgm:cxn modelId="{B522217C-2DE9-4D86-920C-57BCFC1F1CED}" type="presParOf" srcId="{7E17D1CD-B429-46DD-BB8B-A5F5BF693001}" destId="{8ECCE88F-EC4F-4C7B-B8EF-577F98C3D030}" srcOrd="0" destOrd="0" presId="urn:microsoft.com/office/officeart/2008/layout/PictureAccentList"/>
    <dgm:cxn modelId="{036F9B0A-7C8E-4B7A-AD47-94FEF19F7167}" type="presParOf" srcId="{7E17D1CD-B429-46DD-BB8B-A5F5BF693001}" destId="{3FAE4610-8FA9-4107-AA4D-FB1F1D7B7E2C}" srcOrd="1" destOrd="0" presId="urn:microsoft.com/office/officeart/2008/layout/PictureAccentList"/>
    <dgm:cxn modelId="{7F72D864-21B1-4392-94E5-F04539C980F3}" type="presParOf" srcId="{8323AB49-F7DD-4811-9873-A89D1697FA46}" destId="{46A8C89C-925B-4F1E-9A2D-99BE0E4336D0}" srcOrd="3" destOrd="0" presId="urn:microsoft.com/office/officeart/2008/layout/PictureAccentList"/>
    <dgm:cxn modelId="{997C8B2C-043E-438A-B023-3428C0175E2D}" type="presParOf" srcId="{46A8C89C-925B-4F1E-9A2D-99BE0E4336D0}" destId="{F11FB7C5-A0D7-46DB-9BD6-EF74A3C53934}" srcOrd="0" destOrd="0" presId="urn:microsoft.com/office/officeart/2008/layout/PictureAccentList"/>
    <dgm:cxn modelId="{7C197260-068F-4E96-93FE-43ABDE92E3AF}" type="presParOf" srcId="{46A8C89C-925B-4F1E-9A2D-99BE0E4336D0}" destId="{C8E3F7E4-941C-4577-B7EA-E618A4277383}" srcOrd="1" destOrd="0" presId="urn:microsoft.com/office/officeart/2008/layout/PictureAccentList"/>
    <dgm:cxn modelId="{5C8C1B4F-5009-41CE-929C-DA3AE631D152}" type="presParOf" srcId="{8323AB49-F7DD-4811-9873-A89D1697FA46}" destId="{D715B126-71B7-4F0D-A32A-0A8784172533}" srcOrd="4" destOrd="0" presId="urn:microsoft.com/office/officeart/2008/layout/PictureAccentList"/>
    <dgm:cxn modelId="{C0519514-E8C5-4CB5-9501-4DC3E52B2F82}" type="presParOf" srcId="{D715B126-71B7-4F0D-A32A-0A8784172533}" destId="{6A565413-560F-447E-B59C-05D94F959045}" srcOrd="0" destOrd="0" presId="urn:microsoft.com/office/officeart/2008/layout/PictureAccentList"/>
    <dgm:cxn modelId="{020572AC-AA5F-4D43-BA5A-8BB6EFFC8BE9}" type="presParOf" srcId="{D715B126-71B7-4F0D-A32A-0A8784172533}" destId="{9B4A8D8F-0EF6-4C7E-989D-A3D0CDD8107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E4724-F0DC-46EE-8D45-937373CA9020}" type="doc">
      <dgm:prSet loTypeId="urn:microsoft.com/office/officeart/2008/layout/PictureAccentLis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DEE119A-1E79-4052-BDCB-47C9DFA5355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aseline="0" dirty="0" smtClean="0">
              <a:latin typeface="Times New Roman" pitchFamily="18" charset="0"/>
              <a:cs typeface="Times New Roman" pitchFamily="18" charset="0"/>
            </a:rPr>
            <a:t>Регистры бюджетного (казначейского) учета, при формировании которых реализован новый порядок сортировки учетных данных в связи с изменением структуры кодов бюджетной классификации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aseline="0" dirty="0" smtClean="0">
              <a:latin typeface="Times New Roman" pitchFamily="18" charset="0"/>
              <a:cs typeface="Times New Roman" pitchFamily="18" charset="0"/>
            </a:rPr>
            <a:t> Российской Федерации с 2016 года:</a:t>
          </a:r>
          <a:endParaRPr lang="ru-RU" sz="1800" baseline="0" dirty="0">
            <a:latin typeface="Times New Roman" pitchFamily="18" charset="0"/>
            <a:cs typeface="Times New Roman" pitchFamily="18" charset="0"/>
          </a:endParaRPr>
        </a:p>
      </dgm:t>
    </dgm:pt>
    <dgm:pt modelId="{6D465E40-1F85-49D6-938E-0ED76037728B}" type="parTrans" cxnId="{B1EE706A-FDFC-4DFE-A265-94AF3F379467}">
      <dgm:prSet/>
      <dgm:spPr/>
      <dgm:t>
        <a:bodyPr/>
        <a:lstStyle/>
        <a:p>
          <a:endParaRPr lang="ru-RU"/>
        </a:p>
      </dgm:t>
    </dgm:pt>
    <dgm:pt modelId="{BFC0E998-269F-4080-94E2-9760B5143D50}" type="sibTrans" cxnId="{B1EE706A-FDFC-4DFE-A265-94AF3F379467}">
      <dgm:prSet/>
      <dgm:spPr/>
      <dgm:t>
        <a:bodyPr/>
        <a:lstStyle/>
        <a:p>
          <a:endParaRPr lang="ru-RU"/>
        </a:p>
      </dgm:t>
    </dgm:pt>
    <dgm:pt modelId="{15176E44-DAFB-4E68-8281-2DDB60EC3EE3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Журнал по прочим операциям (ф. 0504071) (раздел «Обороты для главной книги»)</a:t>
          </a:r>
        </a:p>
      </dgm:t>
    </dgm:pt>
    <dgm:pt modelId="{742439B7-3826-435D-9C94-1757CBDE7EE3}" type="parTrans" cxnId="{C94EF052-6E82-4F58-A325-365E8B3E0895}">
      <dgm:prSet/>
      <dgm:spPr/>
      <dgm:t>
        <a:bodyPr/>
        <a:lstStyle/>
        <a:p>
          <a:endParaRPr lang="ru-RU"/>
        </a:p>
      </dgm:t>
    </dgm:pt>
    <dgm:pt modelId="{AB5017E2-64FD-4B6B-ADF6-51346978D7FE}" type="sibTrans" cxnId="{C94EF052-6E82-4F58-A325-365E8B3E0895}">
      <dgm:prSet/>
      <dgm:spPr/>
      <dgm:t>
        <a:bodyPr/>
        <a:lstStyle/>
        <a:p>
          <a:endParaRPr lang="ru-RU"/>
        </a:p>
      </dgm:t>
    </dgm:pt>
    <dgm:pt modelId="{112887CB-1D48-4455-80A9-87BC8F4920AF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Отчет об операциях по счетам Главной книги (ф. 0531981)</a:t>
          </a:r>
          <a:endParaRPr lang="ru-RU" sz="1800" dirty="0"/>
        </a:p>
      </dgm:t>
    </dgm:pt>
    <dgm:pt modelId="{BE377B54-973F-4C92-B57A-40018D9011AC}" type="parTrans" cxnId="{3538FB73-62BD-40C0-AFBC-8AB836EB037A}">
      <dgm:prSet/>
      <dgm:spPr/>
      <dgm:t>
        <a:bodyPr/>
        <a:lstStyle/>
        <a:p>
          <a:endParaRPr lang="ru-RU"/>
        </a:p>
      </dgm:t>
    </dgm:pt>
    <dgm:pt modelId="{E855B9FD-CB12-4AB9-8660-897E9955B46C}" type="sibTrans" cxnId="{3538FB73-62BD-40C0-AFBC-8AB836EB037A}">
      <dgm:prSet/>
      <dgm:spPr/>
      <dgm:t>
        <a:bodyPr/>
        <a:lstStyle/>
        <a:p>
          <a:endParaRPr lang="ru-RU"/>
        </a:p>
      </dgm:t>
    </dgm:pt>
    <dgm:pt modelId="{10DDA9CA-79DE-498F-9F8D-73FA5645F4BA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Главная книга (ф. 0504072)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10CCD3-9B80-4970-9526-82DB6F2E6EC1}" type="parTrans" cxnId="{CC6B30DE-D38F-40AB-9358-5CD03953F197}">
      <dgm:prSet/>
      <dgm:spPr/>
      <dgm:t>
        <a:bodyPr/>
        <a:lstStyle/>
        <a:p>
          <a:endParaRPr lang="ru-RU"/>
        </a:p>
      </dgm:t>
    </dgm:pt>
    <dgm:pt modelId="{837EE84A-7364-4925-AD6E-5E6CFD06A287}" type="sibTrans" cxnId="{CC6B30DE-D38F-40AB-9358-5CD03953F197}">
      <dgm:prSet/>
      <dgm:spPr/>
      <dgm:t>
        <a:bodyPr/>
        <a:lstStyle/>
        <a:p>
          <a:endParaRPr lang="ru-RU"/>
        </a:p>
      </dgm:t>
    </dgm:pt>
    <dgm:pt modelId="{4E4F9067-C0C9-4C6B-AF6A-5AF737F834D8}" type="pres">
      <dgm:prSet presAssocID="{33EE4724-F0DC-46EE-8D45-937373CA902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F39216-8E71-42C4-9CB4-37E67253B0B1}" type="pres">
      <dgm:prSet presAssocID="{ADEE119A-1E79-4052-BDCB-47C9DFA53554}" presName="root" presStyleCnt="0">
        <dgm:presLayoutVars>
          <dgm:chMax/>
          <dgm:chPref val="4"/>
        </dgm:presLayoutVars>
      </dgm:prSet>
      <dgm:spPr/>
    </dgm:pt>
    <dgm:pt modelId="{88A98FDD-EE2B-41F8-8641-2576F603E1A7}" type="pres">
      <dgm:prSet presAssocID="{ADEE119A-1E79-4052-BDCB-47C9DFA53554}" presName="rootComposite" presStyleCnt="0">
        <dgm:presLayoutVars/>
      </dgm:prSet>
      <dgm:spPr/>
    </dgm:pt>
    <dgm:pt modelId="{3EACA5FE-D3A6-4DD8-8797-C9F18F71D301}" type="pres">
      <dgm:prSet presAssocID="{ADEE119A-1E79-4052-BDCB-47C9DFA53554}" presName="rootText" presStyleLbl="node0" presStyleIdx="0" presStyleCnt="1" custScaleX="124753" custScaleY="10299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323AB49-F7DD-4811-9873-A89D1697FA46}" type="pres">
      <dgm:prSet presAssocID="{ADEE119A-1E79-4052-BDCB-47C9DFA53554}" presName="childShape" presStyleCnt="0">
        <dgm:presLayoutVars>
          <dgm:chMax val="0"/>
          <dgm:chPref val="0"/>
        </dgm:presLayoutVars>
      </dgm:prSet>
      <dgm:spPr/>
    </dgm:pt>
    <dgm:pt modelId="{8C3512D8-7649-497A-884C-634C6657B0C5}" type="pres">
      <dgm:prSet presAssocID="{15176E44-DAFB-4E68-8281-2DDB60EC3EE3}" presName="childComposite" presStyleCnt="0">
        <dgm:presLayoutVars>
          <dgm:chMax val="0"/>
          <dgm:chPref val="0"/>
        </dgm:presLayoutVars>
      </dgm:prSet>
      <dgm:spPr/>
    </dgm:pt>
    <dgm:pt modelId="{1842B72A-FA91-4F66-976D-E7533A9D9E41}" type="pres">
      <dgm:prSet presAssocID="{15176E44-DAFB-4E68-8281-2DDB60EC3EE3}" presName="Image" presStyleLbl="node1" presStyleIdx="0" presStyleCnt="3" custScaleX="91555" custScaleY="60391"/>
      <dgm:spPr>
        <a:noFill/>
      </dgm:spPr>
    </dgm:pt>
    <dgm:pt modelId="{80DE8EFA-D6F4-495A-A1A9-3E42E49259AF}" type="pres">
      <dgm:prSet presAssocID="{15176E44-DAFB-4E68-8281-2DDB60EC3EE3}" presName="childText" presStyleLbl="lnNode1" presStyleIdx="0" presStyleCnt="3" custScaleX="133875" custScaleY="60391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904C-8B96-47C2-B7BA-EA02C2C86230}" type="pres">
      <dgm:prSet presAssocID="{10DDA9CA-79DE-498F-9F8D-73FA5645F4BA}" presName="childComposite" presStyleCnt="0">
        <dgm:presLayoutVars>
          <dgm:chMax val="0"/>
          <dgm:chPref val="0"/>
        </dgm:presLayoutVars>
      </dgm:prSet>
      <dgm:spPr/>
    </dgm:pt>
    <dgm:pt modelId="{2F9000FB-3B2E-44AF-88EA-22C0604B5936}" type="pres">
      <dgm:prSet presAssocID="{10DDA9CA-79DE-498F-9F8D-73FA5645F4BA}" presName="Image" presStyleLbl="node1" presStyleIdx="1" presStyleCnt="3" custScaleX="83709" custScaleY="54667" custLinFactNeighborX="-40426" custLinFactNeighborY="2518"/>
      <dgm:spPr>
        <a:noFill/>
      </dgm:spPr>
    </dgm:pt>
    <dgm:pt modelId="{5C45CF12-6FC0-45C3-BFC7-41F5CEC721F1}" type="pres">
      <dgm:prSet presAssocID="{10DDA9CA-79DE-498F-9F8D-73FA5645F4BA}" presName="childText" presStyleLbl="lnNode1" presStyleIdx="1" presStyleCnt="3" custScaleX="133879" custScaleY="52372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7D1CD-B429-46DD-BB8B-A5F5BF693001}" type="pres">
      <dgm:prSet presAssocID="{112887CB-1D48-4455-80A9-87BC8F4920AF}" presName="childComposite" presStyleCnt="0">
        <dgm:presLayoutVars>
          <dgm:chMax val="0"/>
          <dgm:chPref val="0"/>
        </dgm:presLayoutVars>
      </dgm:prSet>
      <dgm:spPr/>
    </dgm:pt>
    <dgm:pt modelId="{8ECCE88F-EC4F-4C7B-B8EF-577F98C3D030}" type="pres">
      <dgm:prSet presAssocID="{112887CB-1D48-4455-80A9-87BC8F4920AF}" presName="Image" presStyleLbl="node1" presStyleIdx="2" presStyleCnt="3" custScaleX="91555" custScaleY="60391"/>
      <dgm:spPr>
        <a:noFill/>
      </dgm:spPr>
    </dgm:pt>
    <dgm:pt modelId="{3FAE4610-8FA9-4107-AA4D-FB1F1D7B7E2C}" type="pres">
      <dgm:prSet presAssocID="{112887CB-1D48-4455-80A9-87BC8F4920AF}" presName="childText" presStyleLbl="lnNode1" presStyleIdx="2" presStyleCnt="3" custScaleX="133875" custScaleY="43948" custLinFactNeighborX="3127" custLinFactNeighborY="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AF77E-B4FB-4AA1-B1CF-9F9A14CAE766}" type="presOf" srcId="{33EE4724-F0DC-46EE-8D45-937373CA9020}" destId="{4E4F9067-C0C9-4C6B-AF6A-5AF737F834D8}" srcOrd="0" destOrd="0" presId="urn:microsoft.com/office/officeart/2008/layout/PictureAccentList"/>
    <dgm:cxn modelId="{3538FB73-62BD-40C0-AFBC-8AB836EB037A}" srcId="{ADEE119A-1E79-4052-BDCB-47C9DFA53554}" destId="{112887CB-1D48-4455-80A9-87BC8F4920AF}" srcOrd="2" destOrd="0" parTransId="{BE377B54-973F-4C92-B57A-40018D9011AC}" sibTransId="{E855B9FD-CB12-4AB9-8660-897E9955B46C}"/>
    <dgm:cxn modelId="{8D9A2704-743F-4B74-933F-04E9EA94CC28}" type="presOf" srcId="{10DDA9CA-79DE-498F-9F8D-73FA5645F4BA}" destId="{5C45CF12-6FC0-45C3-BFC7-41F5CEC721F1}" srcOrd="0" destOrd="0" presId="urn:microsoft.com/office/officeart/2008/layout/PictureAccentList"/>
    <dgm:cxn modelId="{04380384-188D-42A4-AFD5-88D6151F88E4}" type="presOf" srcId="{15176E44-DAFB-4E68-8281-2DDB60EC3EE3}" destId="{80DE8EFA-D6F4-495A-A1A9-3E42E49259AF}" srcOrd="0" destOrd="0" presId="urn:microsoft.com/office/officeart/2008/layout/PictureAccentList"/>
    <dgm:cxn modelId="{B1EE706A-FDFC-4DFE-A265-94AF3F379467}" srcId="{33EE4724-F0DC-46EE-8D45-937373CA9020}" destId="{ADEE119A-1E79-4052-BDCB-47C9DFA53554}" srcOrd="0" destOrd="0" parTransId="{6D465E40-1F85-49D6-938E-0ED76037728B}" sibTransId="{BFC0E998-269F-4080-94E2-9760B5143D50}"/>
    <dgm:cxn modelId="{C94EF052-6E82-4F58-A325-365E8B3E0895}" srcId="{ADEE119A-1E79-4052-BDCB-47C9DFA53554}" destId="{15176E44-DAFB-4E68-8281-2DDB60EC3EE3}" srcOrd="0" destOrd="0" parTransId="{742439B7-3826-435D-9C94-1757CBDE7EE3}" sibTransId="{AB5017E2-64FD-4B6B-ADF6-51346978D7FE}"/>
    <dgm:cxn modelId="{67337417-6872-4E09-A381-699E0528BE78}" type="presOf" srcId="{ADEE119A-1E79-4052-BDCB-47C9DFA53554}" destId="{3EACA5FE-D3A6-4DD8-8797-C9F18F71D301}" srcOrd="0" destOrd="0" presId="urn:microsoft.com/office/officeart/2008/layout/PictureAccentList"/>
    <dgm:cxn modelId="{4EA2D662-A0A9-4DF9-9F3E-E6F0C9D5CD3B}" type="presOf" srcId="{112887CB-1D48-4455-80A9-87BC8F4920AF}" destId="{3FAE4610-8FA9-4107-AA4D-FB1F1D7B7E2C}" srcOrd="0" destOrd="0" presId="urn:microsoft.com/office/officeart/2008/layout/PictureAccentList"/>
    <dgm:cxn modelId="{CC6B30DE-D38F-40AB-9358-5CD03953F197}" srcId="{ADEE119A-1E79-4052-BDCB-47C9DFA53554}" destId="{10DDA9CA-79DE-498F-9F8D-73FA5645F4BA}" srcOrd="1" destOrd="0" parTransId="{8A10CCD3-9B80-4970-9526-82DB6F2E6EC1}" sibTransId="{837EE84A-7364-4925-AD6E-5E6CFD06A287}"/>
    <dgm:cxn modelId="{EBDEEC70-7AD5-4D04-A7E9-9705D9186434}" type="presParOf" srcId="{4E4F9067-C0C9-4C6B-AF6A-5AF737F834D8}" destId="{89F39216-8E71-42C4-9CB4-37E67253B0B1}" srcOrd="0" destOrd="0" presId="urn:microsoft.com/office/officeart/2008/layout/PictureAccentList"/>
    <dgm:cxn modelId="{B41AD6EC-6D31-4FF9-A356-7242B0E4B5CD}" type="presParOf" srcId="{89F39216-8E71-42C4-9CB4-37E67253B0B1}" destId="{88A98FDD-EE2B-41F8-8641-2576F603E1A7}" srcOrd="0" destOrd="0" presId="urn:microsoft.com/office/officeart/2008/layout/PictureAccentList"/>
    <dgm:cxn modelId="{80612AF4-9199-44F8-94C3-13B58A41B658}" type="presParOf" srcId="{88A98FDD-EE2B-41F8-8641-2576F603E1A7}" destId="{3EACA5FE-D3A6-4DD8-8797-C9F18F71D301}" srcOrd="0" destOrd="0" presId="urn:microsoft.com/office/officeart/2008/layout/PictureAccentList"/>
    <dgm:cxn modelId="{C165B2EF-5618-4B8E-B212-2E5871F247C0}" type="presParOf" srcId="{89F39216-8E71-42C4-9CB4-37E67253B0B1}" destId="{8323AB49-F7DD-4811-9873-A89D1697FA46}" srcOrd="1" destOrd="0" presId="urn:microsoft.com/office/officeart/2008/layout/PictureAccentList"/>
    <dgm:cxn modelId="{D9CB1934-45B1-453E-9F03-4714A682D54D}" type="presParOf" srcId="{8323AB49-F7DD-4811-9873-A89D1697FA46}" destId="{8C3512D8-7649-497A-884C-634C6657B0C5}" srcOrd="0" destOrd="0" presId="urn:microsoft.com/office/officeart/2008/layout/PictureAccentList"/>
    <dgm:cxn modelId="{BAF9FEB3-DA98-4592-BE21-4B9B4B17ABBA}" type="presParOf" srcId="{8C3512D8-7649-497A-884C-634C6657B0C5}" destId="{1842B72A-FA91-4F66-976D-E7533A9D9E41}" srcOrd="0" destOrd="0" presId="urn:microsoft.com/office/officeart/2008/layout/PictureAccentList"/>
    <dgm:cxn modelId="{79FAB50D-E7E4-4641-A573-A3A1785E0C85}" type="presParOf" srcId="{8C3512D8-7649-497A-884C-634C6657B0C5}" destId="{80DE8EFA-D6F4-495A-A1A9-3E42E49259AF}" srcOrd="1" destOrd="0" presId="urn:microsoft.com/office/officeart/2008/layout/PictureAccentList"/>
    <dgm:cxn modelId="{F09CA2DC-6177-4EDD-A59D-7D9CA8E6347D}" type="presParOf" srcId="{8323AB49-F7DD-4811-9873-A89D1697FA46}" destId="{2ABE904C-8B96-47C2-B7BA-EA02C2C86230}" srcOrd="1" destOrd="0" presId="urn:microsoft.com/office/officeart/2008/layout/PictureAccentList"/>
    <dgm:cxn modelId="{75F8A4A5-1492-4CAE-8FF7-A537407FC2F4}" type="presParOf" srcId="{2ABE904C-8B96-47C2-B7BA-EA02C2C86230}" destId="{2F9000FB-3B2E-44AF-88EA-22C0604B5936}" srcOrd="0" destOrd="0" presId="urn:microsoft.com/office/officeart/2008/layout/PictureAccentList"/>
    <dgm:cxn modelId="{F8F9E266-C93C-485D-99F3-D1E4BE4EC724}" type="presParOf" srcId="{2ABE904C-8B96-47C2-B7BA-EA02C2C86230}" destId="{5C45CF12-6FC0-45C3-BFC7-41F5CEC721F1}" srcOrd="1" destOrd="0" presId="urn:microsoft.com/office/officeart/2008/layout/PictureAccentList"/>
    <dgm:cxn modelId="{94463B48-475C-4BB9-85F4-33A2789E467E}" type="presParOf" srcId="{8323AB49-F7DD-4811-9873-A89D1697FA46}" destId="{7E17D1CD-B429-46DD-BB8B-A5F5BF693001}" srcOrd="2" destOrd="0" presId="urn:microsoft.com/office/officeart/2008/layout/PictureAccentList"/>
    <dgm:cxn modelId="{957A9DE0-AE8F-4425-9E3C-841623B35819}" type="presParOf" srcId="{7E17D1CD-B429-46DD-BB8B-A5F5BF693001}" destId="{8ECCE88F-EC4F-4C7B-B8EF-577F98C3D030}" srcOrd="0" destOrd="0" presId="urn:microsoft.com/office/officeart/2008/layout/PictureAccentList"/>
    <dgm:cxn modelId="{C5041BD3-A124-4850-A5DB-1E7F2D747B5C}" type="presParOf" srcId="{7E17D1CD-B429-46DD-BB8B-A5F5BF693001}" destId="{3FAE4610-8FA9-4107-AA4D-FB1F1D7B7E2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A5FE-D3A6-4DD8-8797-C9F18F71D301}">
      <dsp:nvSpPr>
        <dsp:cNvPr id="0" name=""/>
        <dsp:cNvSpPr/>
      </dsp:nvSpPr>
      <dsp:spPr>
        <a:xfrm>
          <a:off x="5525" y="85456"/>
          <a:ext cx="11025248" cy="59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Особенности формирования ТОФК Ведомости </a:t>
          </a: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учета внутренних расчетов между органами, осуществляющими кассовое обслуживание исполнения бюджета (ф. 0504061):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28" y="102859"/>
        <a:ext cx="10990442" cy="559373"/>
      </dsp:txXfrm>
    </dsp:sp>
    <dsp:sp modelId="{1842B72A-FA91-4F66-976D-E7533A9D9E41}">
      <dsp:nvSpPr>
        <dsp:cNvPr id="0" name=""/>
        <dsp:cNvSpPr/>
      </dsp:nvSpPr>
      <dsp:spPr>
        <a:xfrm>
          <a:off x="619559" y="856735"/>
          <a:ext cx="900797" cy="59417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DE8EFA-D6F4-495A-A1A9-3E42E49259AF}">
      <dsp:nvSpPr>
        <dsp:cNvPr id="0" name=""/>
        <dsp:cNvSpPr/>
      </dsp:nvSpPr>
      <dsp:spPr>
        <a:xfrm>
          <a:off x="544442" y="866210"/>
          <a:ext cx="10435210" cy="5941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ТОФК Ведомости (ф. 0504061) осуществляется ежедневно отдельно по каждому счету учета внутренних расчетов при наличии учетных данных по нему;</a:t>
          </a:r>
        </a:p>
      </dsp:txBody>
      <dsp:txXfrm>
        <a:off x="573453" y="895221"/>
        <a:ext cx="10377188" cy="536157"/>
      </dsp:txXfrm>
    </dsp:sp>
    <dsp:sp modelId="{2F9000FB-3B2E-44AF-88EA-22C0604B5936}">
      <dsp:nvSpPr>
        <dsp:cNvPr id="0" name=""/>
        <dsp:cNvSpPr/>
      </dsp:nvSpPr>
      <dsp:spPr>
        <a:xfrm>
          <a:off x="260255" y="1757852"/>
          <a:ext cx="823602" cy="537861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45CF12-6FC0-45C3-BFC7-41F5CEC721F1}">
      <dsp:nvSpPr>
        <dsp:cNvPr id="0" name=""/>
        <dsp:cNvSpPr/>
      </dsp:nvSpPr>
      <dsp:spPr>
        <a:xfrm>
          <a:off x="544130" y="1578455"/>
          <a:ext cx="10435522" cy="8660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222740"/>
                <a:satOff val="-11708"/>
                <a:lumOff val="10811"/>
                <a:alphaOff val="-1250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222740"/>
                <a:satOff val="-11708"/>
                <a:lumOff val="10811"/>
                <a:alphaOff val="-1250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222740"/>
                <a:satOff val="-11708"/>
                <a:lumOff val="10811"/>
                <a:alphaOff val="-125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табличной части Ведомости </a:t>
          </a: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(ф. 0504061)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отражаются сведения по операциям, учтенным на счетах учета внутренних расчетов, за операционные дни соответствующего месяца в разрезе первичных учетных документов с подведением промежуточных итогов за каждый операционный день;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415" y="1620740"/>
        <a:ext cx="10350952" cy="781486"/>
      </dsp:txXfrm>
    </dsp:sp>
    <dsp:sp modelId="{8ECCE88F-EC4F-4C7B-B8EF-577F98C3D030}">
      <dsp:nvSpPr>
        <dsp:cNvPr id="0" name=""/>
        <dsp:cNvSpPr/>
      </dsp:nvSpPr>
      <dsp:spPr>
        <a:xfrm>
          <a:off x="619559" y="2615310"/>
          <a:ext cx="900797" cy="59417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AE4610-8FA9-4107-AA4D-FB1F1D7B7E2C}">
      <dsp:nvSpPr>
        <dsp:cNvPr id="0" name=""/>
        <dsp:cNvSpPr/>
      </dsp:nvSpPr>
      <dsp:spPr>
        <a:xfrm>
          <a:off x="544442" y="2562579"/>
          <a:ext cx="10435210" cy="71859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445479"/>
                <a:satOff val="-23417"/>
                <a:lumOff val="21622"/>
                <a:alphaOff val="-2500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445479"/>
                <a:satOff val="-23417"/>
                <a:lumOff val="21622"/>
                <a:alphaOff val="-2500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445479"/>
                <a:satOff val="-23417"/>
                <a:lumOff val="21622"/>
                <a:alphaOff val="-25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При завершении отчетного финансового года осуществляется формирование ТОФК Ведомости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(ф. 0504061) за каждый день дополнительного периода отчетного финансового года при наличии учетных данных по счетам учета внутренних расчетов;</a:t>
          </a:r>
          <a:endParaRPr lang="ru-RU" sz="1800" kern="1200" dirty="0"/>
        </a:p>
      </dsp:txBody>
      <dsp:txXfrm>
        <a:off x="579527" y="2597664"/>
        <a:ext cx="10365040" cy="648421"/>
      </dsp:txXfrm>
    </dsp:sp>
    <dsp:sp modelId="{F11FB7C5-A0D7-46DB-9BD6-EF74A3C53934}">
      <dsp:nvSpPr>
        <dsp:cNvPr id="0" name=""/>
        <dsp:cNvSpPr/>
      </dsp:nvSpPr>
      <dsp:spPr>
        <a:xfrm>
          <a:off x="615043" y="3452185"/>
          <a:ext cx="911856" cy="59479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E3F7E4-941C-4577-B7EA-E618A4277383}">
      <dsp:nvSpPr>
        <dsp:cNvPr id="0" name=""/>
        <dsp:cNvSpPr/>
      </dsp:nvSpPr>
      <dsp:spPr>
        <a:xfrm>
          <a:off x="546468" y="3399237"/>
          <a:ext cx="10433183" cy="7196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668219"/>
                <a:satOff val="-35125"/>
                <a:lumOff val="32433"/>
                <a:alphaOff val="-3750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668219"/>
                <a:satOff val="-35125"/>
                <a:lumOff val="32433"/>
                <a:alphaOff val="-3750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668219"/>
                <a:satOff val="-35125"/>
                <a:lumOff val="32433"/>
                <a:alphaOff val="-375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Операции по заключению счетов по учету внутренних расчетов подлежат отражению в отдельной Ведомости (ф. 0504061), сформированной ТОФК за последний день дополнительного периода (последний операционный день года);</a:t>
          </a:r>
          <a:endParaRPr lang="ru-RU" sz="1800" kern="1200" dirty="0"/>
        </a:p>
      </dsp:txBody>
      <dsp:txXfrm>
        <a:off x="581604" y="3434373"/>
        <a:ext cx="10362911" cy="649372"/>
      </dsp:txXfrm>
    </dsp:sp>
    <dsp:sp modelId="{6A565413-560F-447E-B59C-05D94F959045}">
      <dsp:nvSpPr>
        <dsp:cNvPr id="0" name=""/>
        <dsp:cNvSpPr/>
      </dsp:nvSpPr>
      <dsp:spPr>
        <a:xfrm>
          <a:off x="627061" y="4227473"/>
          <a:ext cx="887820" cy="601705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4A8D8F-0EF6-4C7E-989D-A3D0CDD8107B}">
      <dsp:nvSpPr>
        <dsp:cNvPr id="0" name=""/>
        <dsp:cNvSpPr/>
      </dsp:nvSpPr>
      <dsp:spPr>
        <a:xfrm>
          <a:off x="546468" y="4240273"/>
          <a:ext cx="10433183" cy="5950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890958"/>
                <a:satOff val="-46833"/>
                <a:lumOff val="43244"/>
                <a:alphaOff val="-5000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890958"/>
                <a:satOff val="-46833"/>
                <a:lumOff val="43244"/>
                <a:alphaOff val="-5000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890958"/>
                <a:satOff val="-46833"/>
                <a:lumOff val="43244"/>
                <a:alphaOff val="-5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ТОФК Ведомости (ф. 0504061) в ППО «АСФК» осуществляется в режимах регламентированного и нерегламентированного отчетов.</a:t>
          </a:r>
          <a:endParaRPr lang="ru-RU" sz="1800" kern="1200" dirty="0"/>
        </a:p>
      </dsp:txBody>
      <dsp:txXfrm>
        <a:off x="575521" y="4269326"/>
        <a:ext cx="10375077" cy="536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A5FE-D3A6-4DD8-8797-C9F18F71D301}">
      <dsp:nvSpPr>
        <dsp:cNvPr id="0" name=""/>
        <dsp:cNvSpPr/>
      </dsp:nvSpPr>
      <dsp:spPr>
        <a:xfrm>
          <a:off x="5525" y="880904"/>
          <a:ext cx="11025248" cy="1013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Регистры бюджетного (казначейского) учета, при формировании которых реализован новый порядок сортировки учетных данных в связи с изменением структуры кодов бюджетной классификации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 Российской Федерации с 2016 года:</a:t>
          </a:r>
          <a:endParaRPr lang="ru-RU" sz="18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5206" y="910585"/>
        <a:ext cx="10965886" cy="954012"/>
      </dsp:txXfrm>
    </dsp:sp>
    <dsp:sp modelId="{1842B72A-FA91-4F66-976D-E7533A9D9E41}">
      <dsp:nvSpPr>
        <dsp:cNvPr id="0" name=""/>
        <dsp:cNvSpPr/>
      </dsp:nvSpPr>
      <dsp:spPr>
        <a:xfrm>
          <a:off x="619559" y="2071378"/>
          <a:ext cx="900797" cy="59417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DE8EFA-D6F4-495A-A1A9-3E42E49259AF}">
      <dsp:nvSpPr>
        <dsp:cNvPr id="0" name=""/>
        <dsp:cNvSpPr/>
      </dsp:nvSpPr>
      <dsp:spPr>
        <a:xfrm>
          <a:off x="544442" y="2080853"/>
          <a:ext cx="10435210" cy="5941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Журнал по прочим операциям (ф. 0504071) (раздел «Обороты для главной книги»)</a:t>
          </a:r>
        </a:p>
      </dsp:txBody>
      <dsp:txXfrm>
        <a:off x="573453" y="2109864"/>
        <a:ext cx="10377188" cy="536157"/>
      </dsp:txXfrm>
    </dsp:sp>
    <dsp:sp modelId="{2F9000FB-3B2E-44AF-88EA-22C0604B5936}">
      <dsp:nvSpPr>
        <dsp:cNvPr id="0" name=""/>
        <dsp:cNvSpPr/>
      </dsp:nvSpPr>
      <dsp:spPr>
        <a:xfrm>
          <a:off x="260255" y="2808398"/>
          <a:ext cx="823602" cy="537861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45CF12-6FC0-45C3-BFC7-41F5CEC721F1}">
      <dsp:nvSpPr>
        <dsp:cNvPr id="0" name=""/>
        <dsp:cNvSpPr/>
      </dsp:nvSpPr>
      <dsp:spPr>
        <a:xfrm>
          <a:off x="544130" y="2804389"/>
          <a:ext cx="10435522" cy="5152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445479"/>
                <a:satOff val="-23417"/>
                <a:lumOff val="21622"/>
                <a:alphaOff val="-2500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445479"/>
                <a:satOff val="-23417"/>
                <a:lumOff val="21622"/>
                <a:alphaOff val="-2500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445479"/>
                <a:satOff val="-23417"/>
                <a:lumOff val="21622"/>
                <a:alphaOff val="-25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Главная книга (ф. 0504072)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288" y="2829547"/>
        <a:ext cx="10385206" cy="464965"/>
      </dsp:txXfrm>
    </dsp:sp>
    <dsp:sp modelId="{8ECCE88F-EC4F-4C7B-B8EF-577F98C3D030}">
      <dsp:nvSpPr>
        <dsp:cNvPr id="0" name=""/>
        <dsp:cNvSpPr/>
      </dsp:nvSpPr>
      <dsp:spPr>
        <a:xfrm>
          <a:off x="619559" y="3439552"/>
          <a:ext cx="900797" cy="594179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AE4610-8FA9-4107-AA4D-FB1F1D7B7E2C}">
      <dsp:nvSpPr>
        <dsp:cNvPr id="0" name=""/>
        <dsp:cNvSpPr/>
      </dsp:nvSpPr>
      <dsp:spPr>
        <a:xfrm>
          <a:off x="544442" y="3529917"/>
          <a:ext cx="10435210" cy="4323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shade val="90000"/>
                <a:hueOff val="890958"/>
                <a:satOff val="-46833"/>
                <a:lumOff val="43244"/>
                <a:alphaOff val="-5000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890958"/>
                <a:satOff val="-46833"/>
                <a:lumOff val="43244"/>
                <a:alphaOff val="-5000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890958"/>
                <a:satOff val="-46833"/>
                <a:lumOff val="43244"/>
                <a:alphaOff val="-5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Отчет об операциях по счетам Главной книги (ф. 0531981)</a:t>
          </a:r>
          <a:endParaRPr lang="ru-RU" sz="1800" kern="1200" dirty="0"/>
        </a:p>
      </dsp:txBody>
      <dsp:txXfrm>
        <a:off x="565554" y="3551029"/>
        <a:ext cx="10392986" cy="390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BA734B-FAC0-46BC-80F9-E7661BB2AE94}" type="datetimeFigureOut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554C9139-BBC6-40C5-8B20-57C3C61EC0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346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E6D0C69-D162-4FE9-A3D6-099E8C56B979}" type="datetimeFigureOut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9EEF8CD-677E-43FF-B347-82C2A68333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0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91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B31EDCE-2FC2-48DE-93F5-78BFC5B3C2A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B4FC147-EE90-4E7F-B1E3-62B9961BEC65}" type="slidenum">
              <a:rPr lang="ru-RU" altLang="ru-RU" smtClean="0">
                <a:cs typeface="Arial" pitchFamily="34" charset="0"/>
              </a:rPr>
              <a:pPr/>
              <a:t>25</a:t>
            </a:fld>
            <a:endParaRPr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CDE3-1C5D-40EF-AD86-C59F4683A3D6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2CD4-50CF-4FA6-9880-CB3F7C85A9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012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2183-51FE-439D-B91E-ECBD2255602C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96AE-F8BB-4775-95CA-27F4B3FFC4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48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3D49-6AB2-485E-BEA4-C34C57B14294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6FBB-1DF7-4425-8755-130DE1F91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128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F835-BFC8-4307-92E6-88EB9CDBE1E0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7A2B-B5F5-4D1F-81EE-06AA310F59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67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FC9-316D-467B-8121-63D561FCB120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2C0B-7F0C-4EA8-A076-81CFDBF59A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00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87E6-7B32-48DC-9D47-9605317F7543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A65-7172-42D8-8BEC-B21203F16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393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4277-4CAA-4B89-91B7-96B4D172FEA2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516-DE25-4482-9630-51C07F8855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26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D743-B275-44AB-9B9F-DC1D980EFAC2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F45E-3B07-49CB-A49B-4D41253E9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711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0475-3DAF-4EBE-BC8A-E581441FF059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9804-0D71-4FFC-85D2-1A66C865A5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637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4CA-AB70-4235-95FD-AC7AB9C88504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3444-F408-4219-A8C6-EC084C221C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8468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2492-9777-4C55-B0DD-31C25B8337C5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CA09-3E68-45BB-A868-494378437C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229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9F068-213D-4D46-A08A-69D1CDF584ED}" type="datetime1">
              <a:rPr lang="ru-RU"/>
              <a:pPr>
                <a:defRPr/>
              </a:pPr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BB73D42-0058-495A-8DC5-9A0071C315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38125" y="2211388"/>
            <a:ext cx="117157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бюджетного и казначейского учета</a:t>
            </a:r>
          </a:p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по кассовому исполнению федерального бюджета, кассовому</a:t>
            </a:r>
          </a:p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обслуживанию бюджетов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</a:p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Федерации и операциям со средствами бюджетных,</a:t>
            </a:r>
          </a:p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автономных учреждений и иных юридических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5603873" y="4891088"/>
            <a:ext cx="65881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Васильев Евгений Николаевич,</a:t>
            </a:r>
          </a:p>
          <a:p>
            <a:pPr algn="ctr"/>
            <a:endParaRPr lang="ru-RU" alt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начальника</a:t>
            </a:r>
          </a:p>
          <a:p>
            <a:pPr algn="ctr"/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бюджетного учета и отчетности</a:t>
            </a:r>
          </a:p>
          <a:p>
            <a:pPr algn="ctr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 Федерального казначейства</a:t>
            </a:r>
          </a:p>
          <a:p>
            <a:pPr algn="ctr"/>
            <a:endParaRPr lang="ru-RU" alt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r="1802" b="18037"/>
          <a:stretch>
            <a:fillRect/>
          </a:stretch>
        </p:blipFill>
        <p:spPr bwMode="auto">
          <a:xfrm>
            <a:off x="60324" y="1820863"/>
            <a:ext cx="12093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0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47A189D-2418-4DC6-8542-3E2A14F2F3AC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10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440" y="1259226"/>
            <a:ext cx="10634642" cy="4895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Форма Отчета </a:t>
            </a:r>
            <a:r>
              <a:rPr lang="ru-RU" dirty="0"/>
              <a:t>о бюджетных и денежных обязательствах получателей средств федерального бюджета и администраторов источников финансирования дефицита федерального бюджета (ф. 0503ХХХ)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Бюджетная отчетность ТОФК по бюджетным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денежным обязательствам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B8C0F85-7697-48FA-A621-4F5F15786CD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11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1322471" y="4949965"/>
            <a:ext cx="4159471" cy="110297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Представляется соответствующему получателю средств федерального бюджета</a:t>
            </a: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6930798" y="4949965"/>
            <a:ext cx="4159471" cy="110297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Представляется в Межрегиональное операционное управление Федерального казначейства</a:t>
            </a: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1155418" y="1397588"/>
            <a:ext cx="10209331" cy="6679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Отчет о бюджетных и денежных обязательствах получателей средств федерального бюджета и администраторов источников финансирования дефицита федерального бюджета (ф. 0503ХХХ)</a:t>
            </a:r>
          </a:p>
        </p:txBody>
      </p:sp>
      <p:sp>
        <p:nvSpPr>
          <p:cNvPr id="26" name="Стрелка вправо 25"/>
          <p:cNvSpPr>
            <a:spLocks noChangeArrowheads="1"/>
          </p:cNvSpPr>
          <p:nvPr/>
        </p:nvSpPr>
        <p:spPr bwMode="auto">
          <a:xfrm rot="5400000">
            <a:off x="3139725" y="2091763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5400000">
            <a:off x="8748050" y="2091762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1089110" y="2780556"/>
            <a:ext cx="4626197" cy="145619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Первичный отчет: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составляется по учетным данным получателя средств федерального бюджета</a:t>
            </a: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6697433" y="2780556"/>
            <a:ext cx="4626197" cy="145619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Сводный отчет: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 учетным данным получателей средств федерального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бюджета,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лицевые счета, которым открыты 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>
            <a:spLocks noChangeArrowheads="1"/>
          </p:cNvSpPr>
          <p:nvPr/>
        </p:nvSpPr>
        <p:spPr bwMode="auto">
          <a:xfrm rot="5400000">
            <a:off x="3139723" y="4245594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>
            <a:spLocks noChangeArrowheads="1"/>
          </p:cNvSpPr>
          <p:nvPr/>
        </p:nvSpPr>
        <p:spPr bwMode="auto">
          <a:xfrm rot="5400000">
            <a:off x="8748050" y="4245594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1169443" y="6239407"/>
            <a:ext cx="9853115" cy="43603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Периодичность составления и представления ТОФК Отчета (ф. 0503ХХХ): ежемесячная, годовая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Бюджетная отчетность ТОФК по бюджетным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денежным обязательствам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33575" y="2009775"/>
            <a:ext cx="8458200" cy="144780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0EDE95D-AFA9-452E-8141-1DF563589830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12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2104018" y="4275852"/>
            <a:ext cx="8073712" cy="101160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Федерального казначейства от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06.06.2013 № 42-7.4-05/2.2-333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«Об операциях, не подлежащих отражению в бюджетном учете»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96061" y="2193417"/>
            <a:ext cx="7915999" cy="1090750"/>
            <a:chOff x="2196061" y="2193417"/>
            <a:chExt cx="7915999" cy="1090750"/>
          </a:xfrm>
        </p:grpSpPr>
        <p:sp>
          <p:nvSpPr>
            <p:cNvPr id="9" name="AutoShape 35"/>
            <p:cNvSpPr>
              <a:spLocks noChangeArrowheads="1"/>
            </p:cNvSpPr>
            <p:nvPr/>
          </p:nvSpPr>
          <p:spPr bwMode="auto">
            <a:xfrm rot="10800000" flipV="1">
              <a:off x="2196061" y="2193418"/>
              <a:ext cx="3117222" cy="109074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Учетные данные бюджетного (казначейского) учета</a:t>
              </a:r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 rot="10800000" flipV="1">
              <a:off x="6994838" y="2193417"/>
              <a:ext cx="3117222" cy="109074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Учетные данные аналитического </a:t>
              </a: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учета</a:t>
              </a:r>
            </a:p>
            <a:p>
              <a:pPr algn="ctr" eaLnBrk="0" hangingPunct="0"/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(учета </a:t>
              </a:r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по лицевым счетам)</a:t>
              </a:r>
            </a:p>
          </p:txBody>
        </p:sp>
        <p:sp>
          <p:nvSpPr>
            <p:cNvPr id="11" name="Не равно 10"/>
            <p:cNvSpPr/>
            <p:nvPr/>
          </p:nvSpPr>
          <p:spPr>
            <a:xfrm>
              <a:off x="5683674" y="2281592"/>
              <a:ext cx="914400" cy="914400"/>
            </a:xfrm>
            <a:prstGeom prst="mathNotEqua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/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передачи учетных данных между ТОФК при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проведении реорганизационных (ликвидационных) процедур участников и неучастников бюджетного процесса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5400000">
            <a:off x="5885162" y="3505530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0EDE95D-AFA9-452E-8141-1DF563589830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13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1492878" y="1393317"/>
            <a:ext cx="9169622" cy="101160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Порядок передачи и принятия показателей лицевых счетов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клиентов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 при их реорганизации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(ликвидации) или переводе на обслуживание из одного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 другой</a:t>
            </a:r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 rot="10800000" flipV="1">
            <a:off x="1753712" y="3269251"/>
            <a:ext cx="3567563" cy="109074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Передача (принятие) аналитических показателей лицевого счета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 rot="10800000" flipV="1">
            <a:off x="6909364" y="3269252"/>
            <a:ext cx="3567600" cy="1090749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Отражение учетных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данных при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передаче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принятии) показателей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лицевого счета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 бюджетном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казначейском) учете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0800000" flipV="1">
            <a:off x="1754498" y="5201305"/>
            <a:ext cx="3567600" cy="109074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Акт приемки-передачи показателей лицевого счета соответствующей формы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auto">
          <a:xfrm rot="10800000" flipV="1">
            <a:off x="6514884" y="5202032"/>
            <a:ext cx="4356560" cy="109002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Информация в произвольной форме, направляемая к Акту приемки-передачи показателей лицевого счета соответствующей формы</a:t>
            </a:r>
          </a:p>
        </p:txBody>
      </p:sp>
      <p:pic>
        <p:nvPicPr>
          <p:cNvPr id="2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56" y="2818590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68" y="4857545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передачи учетных данных между ТОФК при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проведении реорганизационных (ликвидационных) процедур участников и неучастников бюджетного процесса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>
            <a:spLocks noChangeArrowheads="1"/>
          </p:cNvSpPr>
          <p:nvPr/>
        </p:nvSpPr>
        <p:spPr bwMode="auto">
          <a:xfrm rot="5400000">
            <a:off x="3274991" y="2526054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5400000">
            <a:off x="3275814" y="4457388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09" y="2867851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09" y="4800633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 rot="5400000">
            <a:off x="8430680" y="2526053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>
            <a:spLocks noChangeArrowheads="1"/>
          </p:cNvSpPr>
          <p:nvPr/>
        </p:nvSpPr>
        <p:spPr bwMode="auto">
          <a:xfrm rot="5400000">
            <a:off x="8430680" y="4457387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6B94867-34CE-47F4-8AAB-48683E792FFE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14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66" y="1390114"/>
            <a:ext cx="9953268" cy="543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1119367" y="4443561"/>
            <a:ext cx="9953268" cy="18896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передачи учетных данных между ТОФК при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проведении реорганизационных (ликвидационных) процедур участников и неучастников бюджетного процесса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905750" y="5268918"/>
            <a:ext cx="3333750" cy="1528760"/>
          </a:xfrm>
          <a:prstGeom prst="wedgeRoundRectCallout">
            <a:avLst>
              <a:gd name="adj1" fmla="val 15255"/>
              <a:gd name="adj2" fmla="val -9167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 том числе без отражения в бюджетном учете операции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 уточнению аналитического кода по кассовой выплате в сумме 20 р.</a:t>
            </a:r>
          </a:p>
        </p:txBody>
      </p:sp>
      <p:pic>
        <p:nvPicPr>
          <p:cNvPr id="1027" name="Picture 3" descr="C:\Users\johhnny\AppData\Local\Microsoft\Windows\Temporary Internet Files\Content.IE5\YWDTQOJD\8700922582_d7b50280b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30">
            <a:off x="400051" y="1875778"/>
            <a:ext cx="3048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4" y="1783319"/>
            <a:ext cx="11152800" cy="283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6B94867-34CE-47F4-8AAB-48683E792FFE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15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передачи учетных данных между ТОФК при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проведении реорганизационных (ликвидационных) процедур участников и неучастников бюджетного процесса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0834" y="3872112"/>
            <a:ext cx="11172825" cy="20002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Picture 3" descr="C:\Users\johhnny\AppData\Local\Microsoft\Windows\Temporary Internet Files\Content.IE5\YWDTQOJD\8700922582_d7b50280b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30">
            <a:off x="43015" y="1368623"/>
            <a:ext cx="3048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70123" y="4974190"/>
            <a:ext cx="9851755" cy="879399"/>
            <a:chOff x="865323" y="4840191"/>
            <a:chExt cx="9851755" cy="879399"/>
          </a:xfrm>
        </p:grpSpPr>
        <p:sp>
          <p:nvSpPr>
            <p:cNvPr id="12" name="AutoShape 35"/>
            <p:cNvSpPr>
              <a:spLocks noChangeArrowheads="1"/>
            </p:cNvSpPr>
            <p:nvPr/>
          </p:nvSpPr>
          <p:spPr bwMode="auto">
            <a:xfrm rot="10800000" flipV="1">
              <a:off x="865323" y="4840191"/>
              <a:ext cx="6206894" cy="87939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Корректировка (при необходимости) учетных данных бюджетного (казначейского) учета по Акту приемки-передачи в соответствии Информацией</a:t>
              </a:r>
            </a:p>
          </p:txBody>
        </p:sp>
        <p:sp>
          <p:nvSpPr>
            <p:cNvPr id="13" name="AutoShape 35"/>
            <p:cNvSpPr>
              <a:spLocks noChangeArrowheads="1"/>
            </p:cNvSpPr>
            <p:nvPr/>
          </p:nvSpPr>
          <p:spPr bwMode="auto">
            <a:xfrm rot="10800000" flipV="1">
              <a:off x="7915370" y="4846799"/>
              <a:ext cx="2801708" cy="86618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Бухгалтерская справка</a:t>
              </a:r>
            </a:p>
            <a:p>
              <a:pPr algn="ctr" eaLnBrk="0" hangingPunct="0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(ф. 0504833)</a:t>
              </a:r>
            </a:p>
          </p:txBody>
        </p:sp>
        <p:sp>
          <p:nvSpPr>
            <p:cNvPr id="14" name="Стрелка вправо 13"/>
            <p:cNvSpPr>
              <a:spLocks noChangeArrowheads="1"/>
            </p:cNvSpPr>
            <p:nvPr/>
          </p:nvSpPr>
          <p:spPr bwMode="auto">
            <a:xfrm>
              <a:off x="7206568" y="4945864"/>
              <a:ext cx="524969" cy="668051"/>
            </a:xfrm>
            <a:prstGeom prst="rightArrow">
              <a:avLst>
                <a:gd name="adj1" fmla="val 37213"/>
                <a:gd name="adj2" fmla="val 4324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/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18956" y="6132513"/>
            <a:ext cx="8554088" cy="688975"/>
            <a:chOff x="6315075" y="5809490"/>
            <a:chExt cx="8554088" cy="688975"/>
          </a:xfrm>
        </p:grpSpPr>
        <p:sp>
          <p:nvSpPr>
            <p:cNvPr id="17" name="TextBox 16"/>
            <p:cNvSpPr txBox="1"/>
            <p:nvPr/>
          </p:nvSpPr>
          <p:spPr>
            <a:xfrm>
              <a:off x="6915010" y="5830813"/>
              <a:ext cx="795415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Проект письма </a:t>
              </a:r>
              <a:r>
                <a:rPr lang="ru-RU" dirty="0" smtClean="0"/>
                <a:t>Федерального казначейства находится на </a:t>
              </a:r>
              <a:r>
                <a:rPr lang="ru-RU" dirty="0"/>
                <a:t>стадии разработки</a:t>
              </a:r>
            </a:p>
          </p:txBody>
        </p:sp>
        <p:pic>
          <p:nvPicPr>
            <p:cNvPr id="18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075" y="5809490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8DED131-16C8-4635-A63D-439B1E70CDA0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16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11271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11467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043361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Порядок формирования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ТОФК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Ведомости учета внутренних расчетов между органами, осуществляющими кассовое обслуживание исполнения бюджета (ф. 0504061)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7689155"/>
              </p:ext>
            </p:extLst>
          </p:nvPr>
        </p:nvGraphicFramePr>
        <p:xfrm>
          <a:off x="838200" y="1419357"/>
          <a:ext cx="11036300" cy="491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70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300263"/>
            <a:ext cx="77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833938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62613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6852" r="32396" b="7591"/>
          <a:stretch>
            <a:fillRect/>
          </a:stretch>
        </p:blipFill>
        <p:spPr bwMode="auto">
          <a:xfrm>
            <a:off x="1225550" y="1082675"/>
            <a:ext cx="10639425" cy="5738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1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7FC058-E0DE-46B1-AAC4-7A029185A789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17</a:t>
            </a:fld>
            <a:endParaRPr lang="en-US" altLang="ru-RU" sz="140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8425" y="3698875"/>
            <a:ext cx="3492500" cy="22383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6676" y="2482851"/>
            <a:ext cx="2657474" cy="1352549"/>
          </a:xfrm>
          <a:prstGeom prst="wedgeRoundRectCallout">
            <a:avLst>
              <a:gd name="adj1" fmla="val 93659"/>
              <a:gd name="adj2" fmla="val 47106"/>
              <a:gd name="adj3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Остаток на начало месяца отчетной даты нарастающим итогом с начала текущего финансового года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5575" y="5638800"/>
            <a:ext cx="2266950" cy="22701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6200" y="5495925"/>
            <a:ext cx="4857749" cy="1141412"/>
          </a:xfrm>
          <a:prstGeom prst="wedgeRoundRectCallout">
            <a:avLst>
              <a:gd name="adj1" fmla="val 82314"/>
              <a:gd name="adj2" fmla="val -28173"/>
              <a:gd name="adj3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Показатель строки «Итого за месяц» графы 6 «Сумма по документу» формируется как сумма показателей строк графы 6 «Сумма по документу» с промежуточными итогами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86825" y="3689350"/>
            <a:ext cx="2959100" cy="22383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457951" y="2066923"/>
            <a:ext cx="3771900" cy="1133475"/>
          </a:xfrm>
          <a:prstGeom prst="wedgeRoundRectCallout">
            <a:avLst>
              <a:gd name="adj1" fmla="val 43099"/>
              <a:gd name="adj2" fmla="val 90966"/>
              <a:gd name="adj3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Остаток на день, следующий за отчетной датой (на конец месяца), нарастающим итогом с начала текущего финансового года</a:t>
            </a:r>
          </a:p>
        </p:txBody>
      </p:sp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3910013" y="66675"/>
            <a:ext cx="82692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Порядок формирования ТОФК Ведомости учета внутренних расчетов между органами, осуществляющими кассовое обслуживание исполнения бюджета (ф. 0504061) </a:t>
            </a:r>
          </a:p>
        </p:txBody>
      </p:sp>
    </p:spTree>
    <p:extLst>
      <p:ext uri="{BB962C8B-B14F-4D97-AF65-F5344CB8AC3E}">
        <p14:creationId xmlns:p14="http://schemas.microsoft.com/office/powerpoint/2010/main" val="4025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72AFB33-AB57-4068-B35D-491A4818E7F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18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2505076" y="2344737"/>
            <a:ext cx="76009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Доработка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соответствующего функционала формирования Ведомости       (ф. 0504061) в ППО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«АСФК» запланирована к реализации в составе версии 26.0.0 (дата выпуска в промышленную эксплуатацию – ноябрь 2016 года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доработки функционала ППО «АСФК» формирование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Ведомости       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ф. 0504061) осуществляется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ТОФК в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порядке, реализованном в ППО «АСФК» на дату ее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формирования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1" y="2312194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4" y="3709194"/>
            <a:ext cx="773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Порядок формирования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ТОФК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Ведомости учета внутренних расчетов между органами, осуществляющими кассовое обслуживание исполнения бюджета (ф. 0504061)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60500" y="5128527"/>
            <a:ext cx="9271000" cy="688975"/>
            <a:chOff x="1073150" y="5700027"/>
            <a:chExt cx="9271000" cy="688975"/>
          </a:xfrm>
        </p:grpSpPr>
        <p:sp>
          <p:nvSpPr>
            <p:cNvPr id="8" name="Прямоугольник 1"/>
            <p:cNvSpPr>
              <a:spLocks noChangeArrowheads="1"/>
            </p:cNvSpPr>
            <p:nvPr/>
          </p:nvSpPr>
          <p:spPr bwMode="auto">
            <a:xfrm>
              <a:off x="1847851" y="5721350"/>
              <a:ext cx="84962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dirty="0" smtClean="0">
                  <a:latin typeface="Times New Roman" pitchFamily="18" charset="0"/>
                  <a:cs typeface="Times New Roman" pitchFamily="18" charset="0"/>
                </a:rPr>
                <a:t>Предложения по внесению </a:t>
              </a:r>
              <a:r>
                <a:rPr lang="ru-RU" altLang="ru-RU" dirty="0">
                  <a:latin typeface="Times New Roman" pitchFamily="18" charset="0"/>
                  <a:cs typeface="Times New Roman" pitchFamily="18" charset="0"/>
                </a:rPr>
                <a:t>изменений в форму Ведомости (ф. 0504061) в </a:t>
              </a:r>
              <a:r>
                <a:rPr lang="ru-RU" altLang="ru-RU" dirty="0" smtClean="0">
                  <a:latin typeface="Times New Roman" pitchFamily="18" charset="0"/>
                  <a:cs typeface="Times New Roman" pitchFamily="18" charset="0"/>
                </a:rPr>
                <a:t>части порядка отображения показателя «Итого за месяц» направлены в Минфин России</a:t>
              </a:r>
              <a:endParaRPr lang="en-US" alt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0" y="5700027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112643" y="6007786"/>
            <a:ext cx="7966714" cy="688975"/>
            <a:chOff x="6315075" y="5809490"/>
            <a:chExt cx="7966714" cy="688975"/>
          </a:xfrm>
        </p:grpSpPr>
        <p:sp>
          <p:nvSpPr>
            <p:cNvPr id="11" name="TextBox 10"/>
            <p:cNvSpPr txBox="1"/>
            <p:nvPr/>
          </p:nvSpPr>
          <p:spPr>
            <a:xfrm>
              <a:off x="6915010" y="5830813"/>
              <a:ext cx="736677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Проект письма Федерального казначейства по </a:t>
              </a:r>
              <a:r>
                <a:rPr lang="ru-RU" dirty="0" smtClean="0"/>
                <a:t>особенностям формирования Ведомости (ф. 0504061) находится на </a:t>
              </a:r>
              <a:r>
                <a:rPr lang="ru-RU" dirty="0"/>
                <a:t>стадии разработки</a:t>
              </a:r>
            </a:p>
          </p:txBody>
        </p:sp>
        <p:pic>
          <p:nvPicPr>
            <p:cNvPr id="12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075" y="5809490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8DED131-16C8-4635-A63D-439B1E70CDA0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19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11271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48863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4205286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3568758"/>
              </p:ext>
            </p:extLst>
          </p:nvPr>
        </p:nvGraphicFramePr>
        <p:xfrm>
          <a:off x="838200" y="1419357"/>
          <a:ext cx="11036300" cy="491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70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3472630"/>
            <a:ext cx="77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Особенности сортировки учетных данных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регистрах бюджетного (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казначейского) учета в 2016 году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B8C0F85-7697-48FA-A621-4F5F15786CD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3075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2535119" y="1950038"/>
            <a:ext cx="7121763" cy="6679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Ведение бюджетного учета бюджетных и денежных обязательств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 исполнении федерального бюджета в 2017 году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1500426" y="3417253"/>
            <a:ext cx="4350378" cy="20766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Получатели средств федерального бюджета, администраторы источников финансирования дефицита федерального бюджета, учреждения, которым переданы полномочия получателя средств федерального бюджета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>
            <a:spLocks noChangeArrowheads="1"/>
          </p:cNvSpPr>
          <p:nvPr/>
        </p:nvSpPr>
        <p:spPr bwMode="auto">
          <a:xfrm rot="5400000">
            <a:off x="3477281" y="2688619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>
            <a:off x="6197451" y="3417253"/>
            <a:ext cx="4348800" cy="865559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Территориальные органы</a:t>
            </a: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Федерального казначейства (ТОФК)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7" y="3063197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>
            <a:spLocks noChangeArrowheads="1"/>
          </p:cNvSpPr>
          <p:nvPr/>
        </p:nvSpPr>
        <p:spPr bwMode="auto">
          <a:xfrm rot="5400000">
            <a:off x="8109367" y="2688619"/>
            <a:ext cx="524968" cy="668051"/>
          </a:xfrm>
          <a:prstGeom prst="rightArrow">
            <a:avLst>
              <a:gd name="adj1" fmla="val 37213"/>
              <a:gd name="adj2" fmla="val 43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5" y="3016068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1850628" y="1377949"/>
            <a:ext cx="9906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счетам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0 30710 000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: первыми указываются учетные данные по счетам, содержащим коды классификации доходов бюджетов (юридических лиц), далее – коды классификации расходов бюджетов (юридических лиц), после – коды классификации источников финансирования дефицита бюджетов (деятельности юридических лиц) (сортировка учетных данных по каждой из указанных группировок осуществляется исходя из увеличения значений сегментов структуры номера счета)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счетам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0 40210 000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: первыми указываются учетные данные по счетам, содержащим коды классификации доходов бюджетов, далее – коды классификации источников финансирования дефицита бюджетов (сортировка учетных данных по каждой из указанных группировок осуществляется исходя из увеличения значений сегментов структуры номера счета)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счетам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0 40220 000, 0 50300 000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: первыми указываются учетные данные по счетам аналитического учета счетов, содержащим коды классификации расходов бюджетов, далее – коды классификации источников финансирования дефицита бюджетов (сортировка учетных данных по каждой из указанных группировок осуществляется исходя из увеличения значений сегментов структуры номера счета)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Главной книге (ф. 0504072) по счетам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0 30710 000, 0 40210 000, 0 40220 000, 0 50300 000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осуществляется расчет промежуточных итогов для каждой из группировок учетных данных.</a:t>
            </a:r>
          </a:p>
        </p:txBody>
      </p:sp>
      <p:sp>
        <p:nvSpPr>
          <p:cNvPr id="14338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C8F3497-47FF-4307-A980-E6E438A373E1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20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14341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15" y="1377949"/>
            <a:ext cx="773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3" y="2949575"/>
            <a:ext cx="77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3" y="4308475"/>
            <a:ext cx="773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3" y="5531644"/>
            <a:ext cx="773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Особенности сортировки учетных данных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регистрах бюджетного (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казначейского) учета в 2016 году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4838FFC-BFCF-47AC-A7F8-0EC5110E1443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21</a:t>
            </a:fld>
            <a:endParaRPr lang="en-US" altLang="ru-RU" sz="140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4075" r="55469" b="9444"/>
          <a:stretch>
            <a:fillRect/>
          </a:stretch>
        </p:blipFill>
        <p:spPr bwMode="auto">
          <a:xfrm>
            <a:off x="1939836" y="1087437"/>
            <a:ext cx="9887039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39836" y="3192463"/>
            <a:ext cx="2390864" cy="14287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3133" y="2312462"/>
            <a:ext cx="1727200" cy="694003"/>
          </a:xfrm>
          <a:prstGeom prst="wedgeRoundRectCallout">
            <a:avLst>
              <a:gd name="adj1" fmla="val 56159"/>
              <a:gd name="adj2" fmla="val 8492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КДБ – классификация доходов бюджетов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93133" y="3625716"/>
            <a:ext cx="1727200" cy="694003"/>
          </a:xfrm>
          <a:prstGeom prst="wedgeRoundRectCallout">
            <a:avLst>
              <a:gd name="adj1" fmla="val 55056"/>
              <a:gd name="adj2" fmla="val 657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КРБ – классификация расходов бюджетов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93133" y="4872702"/>
            <a:ext cx="1727200" cy="1276215"/>
          </a:xfrm>
          <a:prstGeom prst="wedgeRoundRectCallout">
            <a:avLst>
              <a:gd name="adj1" fmla="val 57323"/>
              <a:gd name="adj2" fmla="val -354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КИФ – классификация источников финансирования дефицитов бюджетов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9536" y="4365104"/>
            <a:ext cx="2390864" cy="14287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39836" y="4993754"/>
            <a:ext cx="2390864" cy="14287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Особенности сортировки учетных данных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регистрах бюджетного (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казначейского) учета в 2016 году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BFCB766-8425-4A66-878F-B3858F91DBFD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22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2209800" y="2601913"/>
            <a:ext cx="8791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Доработка ППО «АСФК» запланирована к реализации в составе версии 26.0.0 (дата выпуска в промышленную эксплуатацию – ноябрь 2016 года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доработки функционала ППО «АСФК» формирование Журнала по прочим операциям (ф. 0504071) (по разделу «Обороты для главной книги»), Главной книги (ф. 0504072) и Отчета об операциях по счетам Главной книги (ф. 0531981) осуществляется в порядке, реализованном в ППО «АСФК» на дату их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формирования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7" y="2601913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6" y="3756075"/>
            <a:ext cx="773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415661" y="5840412"/>
            <a:ext cx="5360678" cy="688975"/>
            <a:chOff x="6315075" y="5809490"/>
            <a:chExt cx="5360678" cy="688975"/>
          </a:xfrm>
        </p:grpSpPr>
        <p:sp>
          <p:nvSpPr>
            <p:cNvPr id="9" name="TextBox 8"/>
            <p:cNvSpPr txBox="1"/>
            <p:nvPr/>
          </p:nvSpPr>
          <p:spPr>
            <a:xfrm>
              <a:off x="6915011" y="5830813"/>
              <a:ext cx="476074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Проект письма </a:t>
              </a:r>
              <a:r>
                <a:rPr lang="ru-RU" dirty="0" smtClean="0"/>
                <a:t>Федерального казначейства находится на </a:t>
              </a:r>
              <a:r>
                <a:rPr lang="ru-RU" dirty="0"/>
                <a:t>стадии разработки</a:t>
              </a:r>
            </a:p>
          </p:txBody>
        </p:sp>
        <p:pic>
          <p:nvPicPr>
            <p:cNvPr id="10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075" y="5809490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Особенности сортировки учетных данных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регистрах бюджетного (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казначейского) учета в 2016 году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D935161F-B2BE-45CF-ADD3-66C828DA22E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23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1741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" y="1804918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847726" y="1761649"/>
            <a:ext cx="11239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уточнению невыясненных поступлений в ППО «АСФК (ЗК)» отражаются 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Ведомости</a:t>
            </a:r>
          </a:p>
          <a:p>
            <a:pPr algn="just" eaLnBrk="0" hangingPunct="0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ф. 0531456) аналогично отражению операций по уточнению невыясненных поступлений в ППО «АСФК (ОК)»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графе 16 раздела 2 Ведомости учета невыясненных поступлений (ф. 0531456) отражается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«Уточнено в ЗК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1536303" y="1043073"/>
            <a:ext cx="10310017" cy="6523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1. Корректное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отражение в Ведомости (ф. 0531456) операций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 уточнению невыясненных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поступлений в ППО «АСФК (ЗК)»</a:t>
            </a:r>
          </a:p>
        </p:txBody>
      </p:sp>
      <p:pic>
        <p:nvPicPr>
          <p:cNvPr id="17417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" y="2496343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Доработка порядка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ТОФК Ведомости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учета невыясненных поступлений (ф. 0531456)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69952" y="3995678"/>
            <a:ext cx="110997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графе 2 Раздела 2 Ведомости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ф. 0531475) отражается дата зачисления невыясненных поступлений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счет</a:t>
            </a:r>
          </a:p>
          <a:p>
            <a:pPr algn="just" eaLnBrk="0" hangingPunct="0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40101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ТОФК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сводному платежному поручению;</a:t>
            </a:r>
          </a:p>
          <a:p>
            <a:pPr algn="just" eaLnBrk="0" hangingPunct="0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графах 3, 4, 5 Раздела 2 Ведомости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ф. 0531475) отражаются реквизиты платежного поручения, поступившего на единый счет бюджета и включенного в состав Реестра платежей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поступивших в бюджет минуя счет органа Федерального казначейства (ф. 0531475);</a:t>
            </a:r>
          </a:p>
          <a:p>
            <a:pPr algn="just" eaLnBrk="0" hangingPunct="0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графе 16 Раздела 2 Ведомости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ф. 0531475) отражается: «Поступление, в составе Реестра минуя счет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&lt; номер Реестра &gt; от &lt; дата Реестра &gt; и сводного пп № &lt; номер сводного платежного поручения &gt; от &lt; дата сводного платежного поручения &gt;».</a:t>
            </a: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371476" y="3153610"/>
            <a:ext cx="11388724" cy="7071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2. Корректное отражение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 Ведомости (ф. 0531456)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невыясненных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поступлений на счет № 40101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 составе Реестра платежей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поступивших в бюджет минуя счет органа Федерального казначейства (ф. 0531475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" y="4023389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" y="4847402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" y="5881618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DFCA2FA-68BA-4DB4-81B4-454BA54DF052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24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2528887" y="2302452"/>
            <a:ext cx="7134226" cy="98367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«Нулевой»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регистр бюджетного (казначейского) учета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регистр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бюджетного (казначейского) учета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содержащий учетные данные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формирования ТОФК «нулевых» регистров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(казначейского) учета</a:t>
            </a:r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 rot="5400000">
            <a:off x="5833515" y="3464313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2528886" y="4211119"/>
            <a:ext cx="7134226" cy="98367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Необходимость формирования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«нулевых» регистров бюджетного (казначейского) учета определяется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 самостоятельно в рамках формирования учетной политики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415661" y="5840412"/>
            <a:ext cx="5360678" cy="688975"/>
            <a:chOff x="6315075" y="5809490"/>
            <a:chExt cx="5360678" cy="688975"/>
          </a:xfrm>
        </p:grpSpPr>
        <p:sp>
          <p:nvSpPr>
            <p:cNvPr id="12" name="TextBox 11"/>
            <p:cNvSpPr txBox="1"/>
            <p:nvPr/>
          </p:nvSpPr>
          <p:spPr>
            <a:xfrm>
              <a:off x="6915011" y="5830813"/>
              <a:ext cx="476074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Проект письма </a:t>
              </a:r>
              <a:r>
                <a:rPr lang="ru-RU" dirty="0" smtClean="0"/>
                <a:t>Федерального казначейства находится на </a:t>
              </a:r>
              <a:r>
                <a:rPr lang="ru-RU" dirty="0"/>
                <a:t>стадии разработки</a:t>
              </a:r>
            </a:p>
          </p:txBody>
        </p:sp>
        <p:pic>
          <p:nvPicPr>
            <p:cNvPr id="14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075" y="5809490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0FDD451-7C26-40D3-84A1-F7E4C37CA40E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25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1507" name="TextBox 17"/>
          <p:cNvSpPr txBox="1">
            <a:spLocks noChangeArrowheads="1"/>
          </p:cNvSpPr>
          <p:nvPr/>
        </p:nvSpPr>
        <p:spPr bwMode="auto">
          <a:xfrm>
            <a:off x="3867150" y="66675"/>
            <a:ext cx="8304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Порядок отражения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ТОФК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регистрах казначейского учета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операций с наличными денежными средствами и с использованием банковских карт</a:t>
            </a: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1952625" y="2114550"/>
            <a:ext cx="8286750" cy="105190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отражения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операций с наличными денежными средствами и с использованием банковских карт, проводимых клиентами ТОФК,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регистрах казначейского учета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3010296" y="4030032"/>
            <a:ext cx="6171406" cy="114141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реализацией данного функционала в</a:t>
            </a:r>
          </a:p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АСФК»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дату проведения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5833515" y="3246687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15661" y="5840412"/>
            <a:ext cx="5360678" cy="688975"/>
            <a:chOff x="6315075" y="5809490"/>
            <a:chExt cx="5360678" cy="688975"/>
          </a:xfrm>
        </p:grpSpPr>
        <p:sp>
          <p:nvSpPr>
            <p:cNvPr id="9" name="TextBox 8"/>
            <p:cNvSpPr txBox="1"/>
            <p:nvPr/>
          </p:nvSpPr>
          <p:spPr>
            <a:xfrm>
              <a:off x="6915011" y="5830813"/>
              <a:ext cx="476074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Проект письма </a:t>
              </a:r>
              <a:r>
                <a:rPr lang="ru-RU" dirty="0" smtClean="0"/>
                <a:t>Федерального казначейства находится на </a:t>
              </a:r>
              <a:r>
                <a:rPr lang="ru-RU" dirty="0"/>
                <a:t>стадии разработки</a:t>
              </a:r>
            </a:p>
          </p:txBody>
        </p:sp>
        <p:pic>
          <p:nvPicPr>
            <p:cNvPr id="10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075" y="5809490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E9AB1F20-2EE2-4979-98F5-FDB90D4471A1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26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3555" name="TextBox 17"/>
          <p:cNvSpPr txBox="1">
            <a:spLocks noChangeArrowheads="1"/>
          </p:cNvSpPr>
          <p:nvPr/>
        </p:nvSpPr>
        <p:spPr bwMode="auto">
          <a:xfrm>
            <a:off x="3886200" y="66675"/>
            <a:ext cx="8285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Отражение в казначейском учете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ТОФК операций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по внутренним расчетам между ПФР и отделениями ПФР</a:t>
            </a:r>
            <a:r>
              <a:rPr lang="ru-RU" altLang="ru-RU" sz="2400" dirty="0"/>
              <a:t>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542665" y="4249514"/>
            <a:ext cx="4981946" cy="80826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Перечисление денежных средств отделением ПФР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ПФР: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счета 1 21100 000 / 1 30800 000</a:t>
            </a: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1867990" y="2870254"/>
            <a:ext cx="8456017" cy="5873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Коды бюджетной классификации: 39201050101060000510 / 39201050101060000610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1240631" y="1170594"/>
            <a:ext cx="9710738" cy="98367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Совместное письмо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Федерального казначейства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 Пенсионного фонда Российской Федерации от 30.12.2015 № 07-04-05/02-917 / КА-03-2619145 «Порядок отражения в бюджетном (казначейском) учете операций по внутренним расчетам между ПФР и отделениями ПФР»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5400000">
            <a:off x="5833515" y="2177112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5400000">
            <a:off x="2771154" y="3498376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8733803" y="3498376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6491102" y="4249514"/>
            <a:ext cx="5010373" cy="80826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Перечисление денежных средств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ПФР в отделение ПФР: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счета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21200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000 /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30900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38814" y="5777020"/>
            <a:ext cx="11114372" cy="649288"/>
            <a:chOff x="542665" y="5777020"/>
            <a:chExt cx="11114372" cy="649288"/>
          </a:xfrm>
        </p:grpSpPr>
        <p:sp>
          <p:nvSpPr>
            <p:cNvPr id="23" name="Прямоугольник 15"/>
            <p:cNvSpPr>
              <a:spLocks noChangeArrowheads="1"/>
            </p:cNvSpPr>
            <p:nvPr/>
          </p:nvSpPr>
          <p:spPr bwMode="auto">
            <a:xfrm>
              <a:off x="1203013" y="5778499"/>
              <a:ext cx="10454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dirty="0" smtClean="0">
                  <a:latin typeface="Times New Roman" pitchFamily="18" charset="0"/>
                  <a:cs typeface="Times New Roman" pitchFamily="18" charset="0"/>
                </a:rPr>
                <a:t>Настройка автомата простановки бухгалтерских операций в ППО </a:t>
              </a:r>
              <a:r>
                <a:rPr lang="ru-RU" altLang="ru-RU" dirty="0">
                  <a:latin typeface="Times New Roman" pitchFamily="18" charset="0"/>
                  <a:cs typeface="Times New Roman" pitchFamily="18" charset="0"/>
                </a:rPr>
                <a:t>«АСФК» запланирована к реализации в составе версии 26.0.0 </a:t>
              </a:r>
              <a:r>
                <a:rPr lang="ru-RU" altLang="ru-RU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dirty="0">
                  <a:latin typeface="Times New Roman" pitchFamily="18" charset="0"/>
                  <a:cs typeface="Times New Roman" pitchFamily="18" charset="0"/>
                </a:rPr>
                <a:t>дата выпуска в промышленную эксплуатацию – ноябрь 2016 года)</a:t>
              </a:r>
              <a:endParaRPr lang="en-US" alt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2" descr="C:\Users\1\AppData\Local\Microsoft\Windows\Temporary Internet Files\Content.IE5\FUZSU1KV\MC900441310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65" y="5777020"/>
              <a:ext cx="773113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26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/>
          <p:cNvSpPr>
            <a:spLocks/>
          </p:cNvSpPr>
          <p:nvPr/>
        </p:nvSpPr>
        <p:spPr bwMode="auto">
          <a:xfrm>
            <a:off x="3521075" y="2349500"/>
            <a:ext cx="5149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marL="342900" indent="-342900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Font typeface="Lucida Grande"/>
              <a:buNone/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  <a:sym typeface="Lucida Grande"/>
              </a:rPr>
              <a:t>Благодарю за внимание!</a:t>
            </a:r>
            <a:endParaRPr lang="en-US" altLang="ru-RU" sz="3600" b="1" dirty="0"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pic>
        <p:nvPicPr>
          <p:cNvPr id="24579" name="Picture 25" descr="circle_422_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644900"/>
            <a:ext cx="41179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6"/>
          <p:cNvSpPr>
            <a:spLocks/>
          </p:cNvSpPr>
          <p:nvPr/>
        </p:nvSpPr>
        <p:spPr bwMode="auto">
          <a:xfrm>
            <a:off x="6291263" y="5013325"/>
            <a:ext cx="1857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endParaRPr lang="en-US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B8C0F85-7697-48FA-A621-4F5F15786CD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3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2535119" y="1950038"/>
            <a:ext cx="7121763" cy="6679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Бюджетный учет бюджетных и денежных обязательств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 rot="5400000">
            <a:off x="3477281" y="2688619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>
            <a:spLocks noChangeArrowheads="1"/>
          </p:cNvSpPr>
          <p:nvPr/>
        </p:nvSpPr>
        <p:spPr bwMode="auto">
          <a:xfrm rot="5400000">
            <a:off x="8109367" y="2688619"/>
            <a:ext cx="524968" cy="668051"/>
          </a:xfrm>
          <a:prstGeom prst="rightArrow">
            <a:avLst>
              <a:gd name="adj1" fmla="val 37213"/>
              <a:gd name="adj2" fmla="val 43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>
            <a:off x="1500426" y="3417253"/>
            <a:ext cx="4350378" cy="187864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Учет бюджетных и денежных обязательств получателей средств федерального бюджета, в том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числе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части переданных полномочий получателя средств федерального бюджета</a:t>
            </a:r>
          </a:p>
        </p:txBody>
      </p:sp>
      <p:sp>
        <p:nvSpPr>
          <p:cNvPr id="27" name="AutoShape 35"/>
          <p:cNvSpPr>
            <a:spLocks noChangeArrowheads="1"/>
          </p:cNvSpPr>
          <p:nvPr/>
        </p:nvSpPr>
        <p:spPr bwMode="auto">
          <a:xfrm>
            <a:off x="6197451" y="3417253"/>
            <a:ext cx="4348800" cy="118332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Учет бюджетных и денежных обязательств администраторов источников финансирования дефицита федерального бюджета</a:t>
            </a:r>
          </a:p>
        </p:txBody>
      </p:sp>
      <p:pic>
        <p:nvPicPr>
          <p:cNvPr id="28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7" y="3063197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76" y="3063197"/>
            <a:ext cx="802800" cy="80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966113" y="5772150"/>
            <a:ext cx="10259774" cy="903288"/>
            <a:chOff x="1099582" y="5772150"/>
            <a:chExt cx="10259774" cy="903288"/>
          </a:xfrm>
        </p:grpSpPr>
        <p:sp>
          <p:nvSpPr>
            <p:cNvPr id="29" name="TextBox 28"/>
            <p:cNvSpPr txBox="1"/>
            <p:nvPr/>
          </p:nvSpPr>
          <p:spPr>
            <a:xfrm>
              <a:off x="1630852" y="5772150"/>
              <a:ext cx="9728504" cy="9032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Вопрос о ведении </a:t>
              </a:r>
              <a:r>
                <a:rPr lang="ru-RU" dirty="0" smtClean="0"/>
                <a:t>ТОФК бюджетного </a:t>
              </a:r>
              <a:r>
                <a:rPr lang="ru-RU" dirty="0"/>
                <a:t>учета бюджетных и денежных </a:t>
              </a:r>
              <a:r>
                <a:rPr lang="ru-RU" dirty="0" smtClean="0"/>
                <a:t>обязательств администраторов </a:t>
              </a:r>
              <a:r>
                <a:rPr lang="ru-RU" dirty="0"/>
                <a:t>источников финансирования дефицита федерального </a:t>
              </a:r>
              <a:r>
                <a:rPr lang="ru-RU" dirty="0" smtClean="0"/>
                <a:t>бюджета</a:t>
              </a:r>
              <a:r>
                <a:rPr lang="ru-RU" dirty="0"/>
                <a:t> </a:t>
              </a:r>
              <a:r>
                <a:rPr lang="ru-RU" dirty="0" smtClean="0"/>
                <a:t>будет рассматриваться дополнительно</a:t>
              </a:r>
              <a:endParaRPr lang="ru-RU" dirty="0"/>
            </a:p>
          </p:txBody>
        </p:sp>
        <p:pic>
          <p:nvPicPr>
            <p:cNvPr id="30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582" y="5879306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B8C0F85-7697-48FA-A621-4F5F15786CD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4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2106636" y="5343788"/>
            <a:ext cx="3391829" cy="8655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 бюджетном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обязательстве (ф. 0506101)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6738721" y="5343787"/>
            <a:ext cx="3391829" cy="8655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денежном обязательстве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(ф.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0506102)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>
            <a:off x="2535119" y="1950038"/>
            <a:ext cx="7121763" cy="6679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Порядок постановки 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учет бюджетных и денежных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ТОФК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5400000">
            <a:off x="5833515" y="2691838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2535119" y="3378788"/>
            <a:ext cx="7121763" cy="10979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Приказ Минфина России от 30.12.2015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221н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«О Порядке учета территориальными органами Федерального казначейства бюджетных и денежных обязательств получателей средств федерального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» (с учетом изменений)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3540066" y="4536470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>
            <a:spLocks noChangeArrowheads="1"/>
          </p:cNvSpPr>
          <p:nvPr/>
        </p:nvSpPr>
        <p:spPr bwMode="auto">
          <a:xfrm rot="5400000">
            <a:off x="8172152" y="4536470"/>
            <a:ext cx="524968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E11402C-E787-4959-A03D-AB9A80757779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5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>
            <a:off x="295134" y="1575948"/>
            <a:ext cx="2934586" cy="28173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Виды (этапы жизненного цикла) обязательств,  подлежащие отражению в бюджетном учете ТОФК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140325" y="3140213"/>
            <a:ext cx="6619873" cy="5682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денежные обязательства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5140326" y="1747272"/>
            <a:ext cx="6619873" cy="5390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Принятые бюджетные обязательства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5140327" y="1049117"/>
            <a:ext cx="6619873" cy="5390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Принимаемые бюджетные обязательства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5140327" y="4674808"/>
            <a:ext cx="6619873" cy="53902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Отложенные бюджетные обязательства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5140322" y="2446050"/>
            <a:ext cx="6619873" cy="5390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Принятые денежные обязательства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>
            <a:off x="3368794" y="2260707"/>
            <a:ext cx="814388" cy="1447800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76" y="3082751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95" y="917230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95" y="1615385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95" y="2314163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98" y="4542921"/>
            <a:ext cx="802800" cy="8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utoShape 35"/>
          <p:cNvSpPr>
            <a:spLocks noChangeArrowheads="1"/>
          </p:cNvSpPr>
          <p:nvPr/>
        </p:nvSpPr>
        <p:spPr bwMode="auto">
          <a:xfrm>
            <a:off x="495360" y="5552658"/>
            <a:ext cx="10382130" cy="105293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обязательства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учреждения уплатить бюджету, физическому лицу или юридическому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 определенные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в соответствии с условиями гражданско-правовой сделки о предварительной оплате (авансе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5140324" y="3897966"/>
            <a:ext cx="6619873" cy="5682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Исполненные денежные обязательства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75" y="3840504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99F933E-D143-4136-99B1-77B115CC8B61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6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2535118" y="1426163"/>
            <a:ext cx="7121763" cy="6679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Установление порядка ведения бюджетного учета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бюджетных и денежных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 ТОФК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5400000">
            <a:off x="3471314" y="2126645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5400000">
            <a:off x="8103400" y="2126645"/>
            <a:ext cx="524968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1489965" y="2891068"/>
            <a:ext cx="4487668" cy="33359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Приказ Минфина России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01.12.2010 № 157н «Об утверждении Единого плана счетов бухгалтерского учета для органов государственной власти (государственных органов), органов местного самоуправления, органов управления государственными внебюджетными фондами, государственных академий наук, государственных (муниципальных) учреждений и Инструкции по его применению»</a:t>
            </a:r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6122864" y="2891068"/>
            <a:ext cx="4486040" cy="158337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Письмо Минфина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 порядке отражения в бюджетном учете Федерального казначейства бюджетных и денежных обязательств получателей средств федерального бюджета»</a:t>
            </a:r>
          </a:p>
        </p:txBody>
      </p:sp>
      <p:pic>
        <p:nvPicPr>
          <p:cNvPr id="2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06" y="2482409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250296" y="4617963"/>
            <a:ext cx="4231176" cy="688975"/>
            <a:chOff x="6315075" y="5809490"/>
            <a:chExt cx="4231176" cy="688975"/>
          </a:xfrm>
        </p:grpSpPr>
        <p:sp>
          <p:nvSpPr>
            <p:cNvPr id="16" name="TextBox 15"/>
            <p:cNvSpPr txBox="1"/>
            <p:nvPr/>
          </p:nvSpPr>
          <p:spPr>
            <a:xfrm>
              <a:off x="6915011" y="5830813"/>
              <a:ext cx="363124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ctr" eaLnBrk="0" hangingPunct="0">
                <a:defRPr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Проект письма </a:t>
              </a:r>
              <a:r>
                <a:rPr lang="ru-RU" dirty="0" smtClean="0"/>
                <a:t>Минфина России находится на </a:t>
              </a:r>
              <a:r>
                <a:rPr lang="ru-RU" dirty="0"/>
                <a:t>стадии разработки</a:t>
              </a:r>
            </a:p>
          </p:txBody>
        </p:sp>
        <p:pic>
          <p:nvPicPr>
            <p:cNvPr id="25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075" y="5809490"/>
              <a:ext cx="801687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3" y="2539321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E11402C-E787-4959-A03D-AB9A80757779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7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>
            <a:off x="155434" y="2451708"/>
            <a:ext cx="2934586" cy="28173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Счета бюджетного учета, с применением которых ТОФК будет осуществляться ведение бюджетного учета бюджетных и денежных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 получателей средств федерального бюджета </a:t>
            </a: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5000625" y="2727601"/>
            <a:ext cx="6619873" cy="5390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50203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«Принятые авансовые денежные обязательства»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000625" y="3576220"/>
            <a:ext cx="6619873" cy="5682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50204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«Авансовые денежные обязательства к исполнению»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>
            <a:off x="5000625" y="4451531"/>
            <a:ext cx="6619873" cy="559757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Счет 50205 «Исполненные денежные обязательства»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5000626" y="1889987"/>
            <a:ext cx="6619873" cy="5390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Счет 50202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«Принятые денежные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обязательства»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5000627" y="1061312"/>
            <a:ext cx="6619873" cy="5390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Счет 50201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«Принятые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обязательства»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5000627" y="6142037"/>
            <a:ext cx="6619873" cy="53902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Счет 50209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«Отложенные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обязательства»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5000627" y="5310323"/>
            <a:ext cx="6619873" cy="53902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Счет 50207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«Принимаемые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обязательства»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>
            <a:off x="3211175" y="3136467"/>
            <a:ext cx="814388" cy="1447800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08" y="2727289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76" y="3518758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76" y="4366589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95" y="929425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95" y="1758100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95" y="5178436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3" y="6010150"/>
            <a:ext cx="802800" cy="8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246A7B5-9812-47FB-BF67-F77666109A16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8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02771"/>
              </p:ext>
            </p:extLst>
          </p:nvPr>
        </p:nvGraphicFramePr>
        <p:xfrm>
          <a:off x="215900" y="1558271"/>
          <a:ext cx="11760200" cy="50309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5962"/>
                <a:gridCol w="6262889"/>
                <a:gridCol w="2456244"/>
                <a:gridCol w="1318503"/>
                <a:gridCol w="1286602"/>
              </a:tblGrid>
              <a:tr h="59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89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операции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89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89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89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89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</a:tr>
              <a:tr h="59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лимитов бюджетных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обязательств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текущий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Расходное расписание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1 501 15 000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1 501 13 000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Опубликовано извещение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осуществлении закупки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лимитам бюджетных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обязательств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текущего года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Извещение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осуществлении закупки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1 501 13 000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1 502 17 000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контракта по лимитам бюджетных обязательств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текущего года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1 502 17 000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1 502 11 000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к учету обязательства по предоставлению авансового платежа в текущем году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Контракт, счет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1 502 13 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1 502 14 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авансовый платеж исполнителю по контракту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Платежное поручение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1 502 14 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1 502 15 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 акт выполненных работ по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контракту: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выполненных работ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к учету денежного обязательства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1 502 11 000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1 502 12 000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Зачет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 ранее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предоставленного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авансового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1 502 12 000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1 502 13 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18000">
                          <a:srgbClr val="B9C8FF"/>
                        </a:gs>
                        <a:gs pos="100000">
                          <a:srgbClr val="D9E6FF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суммы денежного обязательства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Платежное поручение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1 502 15 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0" marR="56760" marT="0" marB="0" anchor="ctr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91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1204" y="1087748"/>
            <a:ext cx="8829592" cy="4895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ru-RU" dirty="0" smtClean="0"/>
              <a:t>Учетная модель бюджетных и денежных обязательств ТОФК</a:t>
            </a:r>
            <a:endParaRPr lang="ru-RU" dirty="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Ведение бюджетного учета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и денежных обязательств 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 ТОФК с 2017 года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11760200" y="6529388"/>
            <a:ext cx="419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B8C0F85-7697-48FA-A621-4F5F15786CD7}" type="slidenum">
              <a:rPr lang="en-US" altLang="ru-RU" sz="1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pPr algn="r"/>
              <a:t>9</a:t>
            </a:fld>
            <a:endParaRPr lang="en-US" alt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2535119" y="1950038"/>
            <a:ext cx="7121763" cy="6679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Порядок составления бюджетной отчетности ТОФК</a:t>
            </a: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бюджетным и денежным обязательствам</a:t>
            </a:r>
          </a:p>
        </p:txBody>
      </p:sp>
      <p:sp>
        <p:nvSpPr>
          <p:cNvPr id="21" name="Стрелка вправо 20"/>
          <p:cNvSpPr>
            <a:spLocks noChangeArrowheads="1"/>
          </p:cNvSpPr>
          <p:nvPr/>
        </p:nvSpPr>
        <p:spPr bwMode="auto">
          <a:xfrm rot="5400000">
            <a:off x="5833515" y="2691838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2535119" y="3378788"/>
            <a:ext cx="7121763" cy="10979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Приказ Минфина России от 28.12.2010 № 191н 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Федерации»</a:t>
            </a:r>
          </a:p>
        </p:txBody>
      </p:sp>
      <p:sp>
        <p:nvSpPr>
          <p:cNvPr id="23" name="Стрелка вправо 22"/>
          <p:cNvSpPr>
            <a:spLocks noChangeArrowheads="1"/>
          </p:cNvSpPr>
          <p:nvPr/>
        </p:nvSpPr>
        <p:spPr bwMode="auto">
          <a:xfrm rot="5400000">
            <a:off x="5833515" y="4536470"/>
            <a:ext cx="524969" cy="668051"/>
          </a:xfrm>
          <a:prstGeom prst="rightArrow">
            <a:avLst>
              <a:gd name="adj1" fmla="val 37213"/>
              <a:gd name="adj2" fmla="val 43243"/>
            </a:avLst>
          </a:prstGeom>
          <a:gradFill flip="none" rotWithShape="1">
            <a:gsLst>
              <a:gs pos="18000">
                <a:srgbClr val="B9C8FF"/>
              </a:gs>
              <a:gs pos="100000">
                <a:srgbClr val="D9E6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32" y="2886948"/>
            <a:ext cx="802800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35"/>
          <p:cNvSpPr>
            <a:spLocks noChangeArrowheads="1"/>
          </p:cNvSpPr>
          <p:nvPr/>
        </p:nvSpPr>
        <p:spPr bwMode="auto">
          <a:xfrm>
            <a:off x="2535117" y="5264738"/>
            <a:ext cx="7121763" cy="10979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бюджетных и денежных обязательствах получателей средств федерального бюджета и администраторов источников финансирования дефицита федерального бюджета (ф. 0503ХХХ)</a:t>
            </a:r>
          </a:p>
        </p:txBody>
      </p:sp>
      <p:pic>
        <p:nvPicPr>
          <p:cNvPr id="2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045" y="4870495"/>
            <a:ext cx="801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3910806" y="66675"/>
            <a:ext cx="826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Бюджетная отчетность ТОФК по бюджетным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денежным обязательствам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получателей средств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20822</TotalTime>
  <Words>2363</Words>
  <Application>Microsoft Office PowerPoint</Application>
  <PresentationFormat>Произвольный</PresentationFormat>
  <Paragraphs>251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Васильев Евгений Николаевич</cp:lastModifiedBy>
  <cp:revision>1101</cp:revision>
  <cp:lastPrinted>2016-09-06T08:44:08Z</cp:lastPrinted>
  <dcterms:created xsi:type="dcterms:W3CDTF">2015-03-03T16:27:21Z</dcterms:created>
  <dcterms:modified xsi:type="dcterms:W3CDTF">2016-09-14T06:07:33Z</dcterms:modified>
</cp:coreProperties>
</file>