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14"/>
  </p:notesMasterIdLst>
  <p:sldIdLst>
    <p:sldId id="257" r:id="rId4"/>
    <p:sldId id="290" r:id="rId5"/>
    <p:sldId id="303" r:id="rId6"/>
    <p:sldId id="299" r:id="rId7"/>
    <p:sldId id="286" r:id="rId8"/>
    <p:sldId id="302" r:id="rId9"/>
    <p:sldId id="295" r:id="rId10"/>
    <p:sldId id="301" r:id="rId11"/>
    <p:sldId id="304" r:id="rId12"/>
    <p:sldId id="268" r:id="rId13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67" autoAdjust="0"/>
    <p:restoredTop sz="92621" autoAdjust="0"/>
  </p:normalViewPr>
  <p:slideViewPr>
    <p:cSldViewPr>
      <p:cViewPr varScale="1">
        <p:scale>
          <a:sx n="94" d="100"/>
          <a:sy n="94" d="100"/>
        </p:scale>
        <p:origin x="-173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BB7190A-5E02-4015-BF9A-178DCB612321}" type="doc">
      <dgm:prSet loTypeId="urn:microsoft.com/office/officeart/2005/8/layout/matrix1" loCatId="matrix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F43C651F-22D6-4C89-BC98-22785E885E6A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olidFill>
          <a:srgbClr val="FFFF99"/>
        </a:solidFill>
        <a:ln w="28575">
          <a:solidFill>
            <a:schemeClr val="tx1"/>
          </a:solidFill>
        </a:ln>
      </dgm:spPr>
      <dgm:t>
        <a:bodyPr/>
        <a:lstStyle/>
        <a:p>
          <a:r>
            <a:rPr lang="en-US" sz="8000" b="1" smtClean="0"/>
            <a:t>99</a:t>
          </a:r>
          <a:endParaRPr lang="ru-RU" sz="2000" b="1" dirty="0"/>
        </a:p>
      </dgm:t>
    </dgm:pt>
    <dgm:pt modelId="{3FF463CF-09FD-4AEA-8B56-8A92ABD1A726}" type="parTrans" cxnId="{CFE1886A-8970-4E28-9402-CB30B8775C01}">
      <dgm:prSet/>
      <dgm:spPr/>
      <dgm:t>
        <a:bodyPr/>
        <a:lstStyle/>
        <a:p>
          <a:endParaRPr lang="ru-RU"/>
        </a:p>
      </dgm:t>
    </dgm:pt>
    <dgm:pt modelId="{5CA7B075-54D4-4CB0-995B-830B576779EB}" type="sibTrans" cxnId="{CFE1886A-8970-4E28-9402-CB30B8775C01}">
      <dgm:prSet/>
      <dgm:spPr/>
      <dgm:t>
        <a:bodyPr/>
        <a:lstStyle/>
        <a:p>
          <a:endParaRPr lang="ru-RU"/>
        </a:p>
      </dgm:t>
    </dgm:pt>
    <dgm:pt modelId="{FE93C7A7-98AB-478A-BAC3-B66115991159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ln w="28575">
          <a:solidFill>
            <a:schemeClr val="tx1"/>
          </a:solidFill>
        </a:ln>
      </dgm:spPr>
      <dgm:t>
        <a:bodyPr/>
        <a:lstStyle/>
        <a:p>
          <a:r>
            <a:rPr lang="en-US" sz="5400" dirty="0" smtClean="0"/>
            <a:t>33</a:t>
          </a:r>
          <a:endParaRPr lang="en-US" sz="2000" dirty="0" smtClean="0"/>
        </a:p>
        <a:p>
          <a:r>
            <a:rPr lang="ru-RU" sz="2000" dirty="0" smtClean="0"/>
            <a:t>Средства </a:t>
          </a:r>
        </a:p>
        <a:p>
          <a:r>
            <a:rPr lang="ru-RU" sz="2000" dirty="0" smtClean="0"/>
            <a:t>авансового платежа</a:t>
          </a:r>
          <a:endParaRPr lang="ru-RU" sz="2000" dirty="0"/>
        </a:p>
      </dgm:t>
    </dgm:pt>
    <dgm:pt modelId="{25A34F20-3DBC-4BDD-ACBC-763687D40185}" type="parTrans" cxnId="{7ABA62D0-5953-4FC0-88D7-3C4CF130F2A9}">
      <dgm:prSet/>
      <dgm:spPr/>
      <dgm:t>
        <a:bodyPr/>
        <a:lstStyle/>
        <a:p>
          <a:endParaRPr lang="ru-RU"/>
        </a:p>
      </dgm:t>
    </dgm:pt>
    <dgm:pt modelId="{B250A145-01E6-4700-B060-1811C179EEA2}" type="sibTrans" cxnId="{7ABA62D0-5953-4FC0-88D7-3C4CF130F2A9}">
      <dgm:prSet/>
      <dgm:spPr/>
      <dgm:t>
        <a:bodyPr/>
        <a:lstStyle/>
        <a:p>
          <a:endParaRPr lang="ru-RU"/>
        </a:p>
      </dgm:t>
    </dgm:pt>
    <dgm:pt modelId="{41896D6E-E52D-4E4F-8B0D-ED34A3B27592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ln w="28575">
          <a:solidFill>
            <a:schemeClr val="tx1"/>
          </a:solidFill>
        </a:ln>
      </dgm:spPr>
      <dgm:t>
        <a:bodyPr/>
        <a:lstStyle/>
        <a:p>
          <a:r>
            <a:rPr lang="ru-RU" sz="5400" dirty="0" smtClean="0"/>
            <a:t>52</a:t>
          </a:r>
          <a:endParaRPr lang="ru-RU" sz="2000" dirty="0" smtClean="0"/>
        </a:p>
        <a:p>
          <a:r>
            <a:rPr lang="ru-RU" sz="2000" dirty="0" smtClean="0"/>
            <a:t>Субсидия</a:t>
          </a:r>
        </a:p>
        <a:p>
          <a:endParaRPr lang="ru-RU" sz="2000" dirty="0"/>
        </a:p>
      </dgm:t>
    </dgm:pt>
    <dgm:pt modelId="{B4A5376E-B19A-4CD4-8B8D-B3F3049C0FD8}" type="parTrans" cxnId="{0AE43B2D-11ED-4A55-84D6-EC679D7C87A8}">
      <dgm:prSet/>
      <dgm:spPr/>
      <dgm:t>
        <a:bodyPr/>
        <a:lstStyle/>
        <a:p>
          <a:endParaRPr lang="ru-RU"/>
        </a:p>
      </dgm:t>
    </dgm:pt>
    <dgm:pt modelId="{BE975F37-F31E-4802-8FEB-48CEBF3A7C06}" type="sibTrans" cxnId="{0AE43B2D-11ED-4A55-84D6-EC679D7C87A8}">
      <dgm:prSet/>
      <dgm:spPr/>
      <dgm:t>
        <a:bodyPr/>
        <a:lstStyle/>
        <a:p>
          <a:endParaRPr lang="ru-RU"/>
        </a:p>
      </dgm:t>
    </dgm:pt>
    <dgm:pt modelId="{8FF514DA-B0A9-4325-9169-3DEBA6E98C82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ln w="28575">
          <a:solidFill>
            <a:schemeClr val="tx1"/>
          </a:solidFill>
        </a:ln>
      </dgm:spPr>
      <dgm:t>
        <a:bodyPr/>
        <a:lstStyle/>
        <a:p>
          <a:r>
            <a:rPr lang="ru-RU" sz="5400" dirty="0" smtClean="0"/>
            <a:t>13</a:t>
          </a:r>
          <a:endParaRPr lang="ru-RU" sz="2000" dirty="0" smtClean="0"/>
        </a:p>
        <a:p>
          <a:r>
            <a:rPr lang="ru-RU" sz="2000" dirty="0" smtClean="0"/>
            <a:t>Взнос в уставный капитал</a:t>
          </a:r>
        </a:p>
        <a:p>
          <a:endParaRPr lang="ru-RU" sz="2000" dirty="0" smtClean="0"/>
        </a:p>
        <a:p>
          <a:endParaRPr lang="ru-RU" sz="2000" dirty="0"/>
        </a:p>
      </dgm:t>
    </dgm:pt>
    <dgm:pt modelId="{991DCD4A-3E6B-4A1C-8B2C-1FE4CA7F4E99}" type="parTrans" cxnId="{062160AE-16BB-4BF2-BEA9-DFFE5798CC21}">
      <dgm:prSet/>
      <dgm:spPr/>
      <dgm:t>
        <a:bodyPr/>
        <a:lstStyle/>
        <a:p>
          <a:endParaRPr lang="ru-RU"/>
        </a:p>
      </dgm:t>
    </dgm:pt>
    <dgm:pt modelId="{72CFB70B-466A-45E5-925E-11CC9ED3997E}" type="sibTrans" cxnId="{062160AE-16BB-4BF2-BEA9-DFFE5798CC21}">
      <dgm:prSet/>
      <dgm:spPr/>
      <dgm:t>
        <a:bodyPr/>
        <a:lstStyle/>
        <a:p>
          <a:endParaRPr lang="ru-RU"/>
        </a:p>
      </dgm:t>
    </dgm:pt>
    <dgm:pt modelId="{7CC51A43-0662-48AB-AA48-1CE6FBA0B059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ln w="28575">
          <a:solidFill>
            <a:schemeClr val="tx1"/>
          </a:solidFill>
        </a:ln>
      </dgm:spPr>
      <dgm:t>
        <a:bodyPr/>
        <a:lstStyle/>
        <a:p>
          <a:endParaRPr lang="ru-RU" sz="1800" dirty="0" smtClean="0"/>
        </a:p>
        <a:p>
          <a:r>
            <a:rPr lang="en-US" sz="5400" dirty="0" smtClean="0"/>
            <a:t>1</a:t>
          </a:r>
          <a:r>
            <a:rPr lang="ru-RU" sz="5400" dirty="0" smtClean="0"/>
            <a:t> </a:t>
          </a:r>
          <a:endParaRPr lang="ru-RU" sz="2000" dirty="0" smtClean="0"/>
        </a:p>
        <a:p>
          <a:r>
            <a:rPr lang="ru-RU" sz="2000" dirty="0" smtClean="0"/>
            <a:t>Чемпионат мира </a:t>
          </a:r>
        </a:p>
        <a:p>
          <a:r>
            <a:rPr lang="ru-RU" sz="2000" dirty="0" smtClean="0"/>
            <a:t>по футболу </a:t>
          </a:r>
          <a:r>
            <a:rPr lang="en-US" sz="2000" dirty="0" smtClean="0"/>
            <a:t>FIFA </a:t>
          </a:r>
          <a:r>
            <a:rPr lang="ru-RU" sz="2000" dirty="0" smtClean="0"/>
            <a:t>2018 </a:t>
          </a:r>
        </a:p>
        <a:p>
          <a:endParaRPr lang="ru-RU" sz="2000" dirty="0" smtClean="0"/>
        </a:p>
        <a:p>
          <a:endParaRPr lang="ru-RU" sz="2000" dirty="0"/>
        </a:p>
      </dgm:t>
    </dgm:pt>
    <dgm:pt modelId="{695228A3-1EE5-4178-B0F8-923F2131F818}" type="parTrans" cxnId="{8484ED08-0925-4A1F-BFAE-CCC7570D3222}">
      <dgm:prSet/>
      <dgm:spPr/>
      <dgm:t>
        <a:bodyPr/>
        <a:lstStyle/>
        <a:p>
          <a:endParaRPr lang="ru-RU"/>
        </a:p>
      </dgm:t>
    </dgm:pt>
    <dgm:pt modelId="{8614FCFA-7968-47D8-90BD-2905B0D09CAD}" type="sibTrans" cxnId="{8484ED08-0925-4A1F-BFAE-CCC7570D3222}">
      <dgm:prSet/>
      <dgm:spPr/>
      <dgm:t>
        <a:bodyPr/>
        <a:lstStyle/>
        <a:p>
          <a:endParaRPr lang="ru-RU"/>
        </a:p>
      </dgm:t>
    </dgm:pt>
    <dgm:pt modelId="{3B86E846-BD57-4DB2-A023-1A48642EA10D}" type="pres">
      <dgm:prSet presAssocID="{0BB7190A-5E02-4015-BF9A-178DCB612321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C76C05C-9160-4010-ACC7-04E67CE2FF8C}" type="pres">
      <dgm:prSet presAssocID="{0BB7190A-5E02-4015-BF9A-178DCB612321}" presName="matrix" presStyleCnt="0"/>
      <dgm:spPr/>
      <dgm:t>
        <a:bodyPr/>
        <a:lstStyle/>
        <a:p>
          <a:endParaRPr lang="ru-RU"/>
        </a:p>
      </dgm:t>
    </dgm:pt>
    <dgm:pt modelId="{438B8333-5FA4-4E69-A31A-DBFFE50E7381}" type="pres">
      <dgm:prSet presAssocID="{0BB7190A-5E02-4015-BF9A-178DCB612321}" presName="tile1" presStyleLbl="node1" presStyleIdx="0" presStyleCnt="4"/>
      <dgm:spPr/>
      <dgm:t>
        <a:bodyPr/>
        <a:lstStyle/>
        <a:p>
          <a:endParaRPr lang="ru-RU"/>
        </a:p>
      </dgm:t>
    </dgm:pt>
    <dgm:pt modelId="{68D89DB5-6CF3-4D2A-8C9E-2D5D9543EA38}" type="pres">
      <dgm:prSet presAssocID="{0BB7190A-5E02-4015-BF9A-178DCB612321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4E81C7-532C-40B6-B7CC-2185F20D8C94}" type="pres">
      <dgm:prSet presAssocID="{0BB7190A-5E02-4015-BF9A-178DCB612321}" presName="tile2" presStyleLbl="node1" presStyleIdx="1" presStyleCnt="4"/>
      <dgm:spPr/>
      <dgm:t>
        <a:bodyPr/>
        <a:lstStyle/>
        <a:p>
          <a:endParaRPr lang="ru-RU"/>
        </a:p>
      </dgm:t>
    </dgm:pt>
    <dgm:pt modelId="{61833D0D-97C9-4611-A771-BCA0C9111B32}" type="pres">
      <dgm:prSet presAssocID="{0BB7190A-5E02-4015-BF9A-178DCB612321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2F125A-5DBC-40DA-B4E8-49DA758E0F9C}" type="pres">
      <dgm:prSet presAssocID="{0BB7190A-5E02-4015-BF9A-178DCB612321}" presName="tile3" presStyleLbl="node1" presStyleIdx="2" presStyleCnt="4"/>
      <dgm:spPr/>
      <dgm:t>
        <a:bodyPr/>
        <a:lstStyle/>
        <a:p>
          <a:endParaRPr lang="ru-RU"/>
        </a:p>
      </dgm:t>
    </dgm:pt>
    <dgm:pt modelId="{E9EA5A39-81CF-4846-AB92-881735BA41D2}" type="pres">
      <dgm:prSet presAssocID="{0BB7190A-5E02-4015-BF9A-178DCB612321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858691-0885-4F77-8B4C-4BC9D8389356}" type="pres">
      <dgm:prSet presAssocID="{0BB7190A-5E02-4015-BF9A-178DCB612321}" presName="tile4" presStyleLbl="node1" presStyleIdx="3" presStyleCnt="4"/>
      <dgm:spPr/>
      <dgm:t>
        <a:bodyPr/>
        <a:lstStyle/>
        <a:p>
          <a:endParaRPr lang="ru-RU"/>
        </a:p>
      </dgm:t>
    </dgm:pt>
    <dgm:pt modelId="{B0F6CEB8-E65A-4176-92BA-BEE042954643}" type="pres">
      <dgm:prSet presAssocID="{0BB7190A-5E02-4015-BF9A-178DCB612321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1E459E-A272-47E2-9933-E22B078E9EE6}" type="pres">
      <dgm:prSet presAssocID="{0BB7190A-5E02-4015-BF9A-178DCB612321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45771DB1-2EF3-4EEA-8CC8-E640C465AAC8}" type="presOf" srcId="{41896D6E-E52D-4E4F-8B0D-ED34A3B27592}" destId="{DA4E81C7-532C-40B6-B7CC-2185F20D8C94}" srcOrd="0" destOrd="0" presId="urn:microsoft.com/office/officeart/2005/8/layout/matrix1"/>
    <dgm:cxn modelId="{5C6EB81A-09EE-4F39-A4E1-C3BE8036E1C7}" type="presOf" srcId="{41896D6E-E52D-4E4F-8B0D-ED34A3B27592}" destId="{61833D0D-97C9-4611-A771-BCA0C9111B32}" srcOrd="1" destOrd="0" presId="urn:microsoft.com/office/officeart/2005/8/layout/matrix1"/>
    <dgm:cxn modelId="{E90A2569-6078-4256-A5CC-3E3FFB8CC435}" type="presOf" srcId="{0BB7190A-5E02-4015-BF9A-178DCB612321}" destId="{3B86E846-BD57-4DB2-A023-1A48642EA10D}" srcOrd="0" destOrd="0" presId="urn:microsoft.com/office/officeart/2005/8/layout/matrix1"/>
    <dgm:cxn modelId="{4131592B-5B0C-4F45-A626-BF7ED13A3414}" type="presOf" srcId="{FE93C7A7-98AB-478A-BAC3-B66115991159}" destId="{438B8333-5FA4-4E69-A31A-DBFFE50E7381}" srcOrd="0" destOrd="0" presId="urn:microsoft.com/office/officeart/2005/8/layout/matrix1"/>
    <dgm:cxn modelId="{5CFD6F04-7943-409D-92F4-75E8F40D6045}" type="presOf" srcId="{FE93C7A7-98AB-478A-BAC3-B66115991159}" destId="{68D89DB5-6CF3-4D2A-8C9E-2D5D9543EA38}" srcOrd="1" destOrd="0" presId="urn:microsoft.com/office/officeart/2005/8/layout/matrix1"/>
    <dgm:cxn modelId="{CA756FE6-0C2B-4713-8F0E-88D06E4152ED}" type="presOf" srcId="{7CC51A43-0662-48AB-AA48-1CE6FBA0B059}" destId="{97858691-0885-4F77-8B4C-4BC9D8389356}" srcOrd="0" destOrd="0" presId="urn:microsoft.com/office/officeart/2005/8/layout/matrix1"/>
    <dgm:cxn modelId="{062160AE-16BB-4BF2-BEA9-DFFE5798CC21}" srcId="{F43C651F-22D6-4C89-BC98-22785E885E6A}" destId="{8FF514DA-B0A9-4325-9169-3DEBA6E98C82}" srcOrd="2" destOrd="0" parTransId="{991DCD4A-3E6B-4A1C-8B2C-1FE4CA7F4E99}" sibTransId="{72CFB70B-466A-45E5-925E-11CC9ED3997E}"/>
    <dgm:cxn modelId="{97FC7A25-13A9-4D10-A864-15E771FA896E}" type="presOf" srcId="{F43C651F-22D6-4C89-BC98-22785E885E6A}" destId="{D71E459E-A272-47E2-9933-E22B078E9EE6}" srcOrd="0" destOrd="0" presId="urn:microsoft.com/office/officeart/2005/8/layout/matrix1"/>
    <dgm:cxn modelId="{A970194B-6971-4318-A80C-B1347D1A9030}" type="presOf" srcId="{8FF514DA-B0A9-4325-9169-3DEBA6E98C82}" destId="{E9EA5A39-81CF-4846-AB92-881735BA41D2}" srcOrd="1" destOrd="0" presId="urn:microsoft.com/office/officeart/2005/8/layout/matrix1"/>
    <dgm:cxn modelId="{CFE1886A-8970-4E28-9402-CB30B8775C01}" srcId="{0BB7190A-5E02-4015-BF9A-178DCB612321}" destId="{F43C651F-22D6-4C89-BC98-22785E885E6A}" srcOrd="0" destOrd="0" parTransId="{3FF463CF-09FD-4AEA-8B56-8A92ABD1A726}" sibTransId="{5CA7B075-54D4-4CB0-995B-830B576779EB}"/>
    <dgm:cxn modelId="{0AE43B2D-11ED-4A55-84D6-EC679D7C87A8}" srcId="{F43C651F-22D6-4C89-BC98-22785E885E6A}" destId="{41896D6E-E52D-4E4F-8B0D-ED34A3B27592}" srcOrd="1" destOrd="0" parTransId="{B4A5376E-B19A-4CD4-8B8D-B3F3049C0FD8}" sibTransId="{BE975F37-F31E-4802-8FEB-48CEBF3A7C06}"/>
    <dgm:cxn modelId="{50C13860-F7E5-4AAB-882B-658A84329B12}" type="presOf" srcId="{8FF514DA-B0A9-4325-9169-3DEBA6E98C82}" destId="{162F125A-5DBC-40DA-B4E8-49DA758E0F9C}" srcOrd="0" destOrd="0" presId="urn:microsoft.com/office/officeart/2005/8/layout/matrix1"/>
    <dgm:cxn modelId="{E569EA40-1817-4E22-B89C-15A85A47142D}" type="presOf" srcId="{7CC51A43-0662-48AB-AA48-1CE6FBA0B059}" destId="{B0F6CEB8-E65A-4176-92BA-BEE042954643}" srcOrd="1" destOrd="0" presId="urn:microsoft.com/office/officeart/2005/8/layout/matrix1"/>
    <dgm:cxn modelId="{8484ED08-0925-4A1F-BFAE-CCC7570D3222}" srcId="{F43C651F-22D6-4C89-BC98-22785E885E6A}" destId="{7CC51A43-0662-48AB-AA48-1CE6FBA0B059}" srcOrd="3" destOrd="0" parTransId="{695228A3-1EE5-4178-B0F8-923F2131F818}" sibTransId="{8614FCFA-7968-47D8-90BD-2905B0D09CAD}"/>
    <dgm:cxn modelId="{7ABA62D0-5953-4FC0-88D7-3C4CF130F2A9}" srcId="{F43C651F-22D6-4C89-BC98-22785E885E6A}" destId="{FE93C7A7-98AB-478A-BAC3-B66115991159}" srcOrd="0" destOrd="0" parTransId="{25A34F20-3DBC-4BDD-ACBC-763687D40185}" sibTransId="{B250A145-01E6-4700-B060-1811C179EEA2}"/>
    <dgm:cxn modelId="{22E4FBF3-4BB3-4165-9122-480578DFB8AD}" type="presParOf" srcId="{3B86E846-BD57-4DB2-A023-1A48642EA10D}" destId="{6C76C05C-9160-4010-ACC7-04E67CE2FF8C}" srcOrd="0" destOrd="0" presId="urn:microsoft.com/office/officeart/2005/8/layout/matrix1"/>
    <dgm:cxn modelId="{B53F8106-68CE-4681-99F1-C856BA5087B7}" type="presParOf" srcId="{6C76C05C-9160-4010-ACC7-04E67CE2FF8C}" destId="{438B8333-5FA4-4E69-A31A-DBFFE50E7381}" srcOrd="0" destOrd="0" presId="urn:microsoft.com/office/officeart/2005/8/layout/matrix1"/>
    <dgm:cxn modelId="{89B62962-A314-4DFB-8F44-D28D5A04DF6F}" type="presParOf" srcId="{6C76C05C-9160-4010-ACC7-04E67CE2FF8C}" destId="{68D89DB5-6CF3-4D2A-8C9E-2D5D9543EA38}" srcOrd="1" destOrd="0" presId="urn:microsoft.com/office/officeart/2005/8/layout/matrix1"/>
    <dgm:cxn modelId="{2754BF6E-2D4A-4996-A06C-686AED8D2613}" type="presParOf" srcId="{6C76C05C-9160-4010-ACC7-04E67CE2FF8C}" destId="{DA4E81C7-532C-40B6-B7CC-2185F20D8C94}" srcOrd="2" destOrd="0" presId="urn:microsoft.com/office/officeart/2005/8/layout/matrix1"/>
    <dgm:cxn modelId="{58737B46-844E-430E-9F1A-6FEF841A6DC2}" type="presParOf" srcId="{6C76C05C-9160-4010-ACC7-04E67CE2FF8C}" destId="{61833D0D-97C9-4611-A771-BCA0C9111B32}" srcOrd="3" destOrd="0" presId="urn:microsoft.com/office/officeart/2005/8/layout/matrix1"/>
    <dgm:cxn modelId="{8F1076FC-9824-4B82-8DB9-B3DA6019F603}" type="presParOf" srcId="{6C76C05C-9160-4010-ACC7-04E67CE2FF8C}" destId="{162F125A-5DBC-40DA-B4E8-49DA758E0F9C}" srcOrd="4" destOrd="0" presId="urn:microsoft.com/office/officeart/2005/8/layout/matrix1"/>
    <dgm:cxn modelId="{76F5F183-FB8F-4A7A-9AEE-314552C0F32F}" type="presParOf" srcId="{6C76C05C-9160-4010-ACC7-04E67CE2FF8C}" destId="{E9EA5A39-81CF-4846-AB92-881735BA41D2}" srcOrd="5" destOrd="0" presId="urn:microsoft.com/office/officeart/2005/8/layout/matrix1"/>
    <dgm:cxn modelId="{35904202-E36F-411F-AB06-FE0B8D67B121}" type="presParOf" srcId="{6C76C05C-9160-4010-ACC7-04E67CE2FF8C}" destId="{97858691-0885-4F77-8B4C-4BC9D8389356}" srcOrd="6" destOrd="0" presId="urn:microsoft.com/office/officeart/2005/8/layout/matrix1"/>
    <dgm:cxn modelId="{251E384A-2645-4194-8390-4B13B58124C3}" type="presParOf" srcId="{6C76C05C-9160-4010-ACC7-04E67CE2FF8C}" destId="{B0F6CEB8-E65A-4176-92BA-BEE042954643}" srcOrd="7" destOrd="0" presId="urn:microsoft.com/office/officeart/2005/8/layout/matrix1"/>
    <dgm:cxn modelId="{9281909F-4E11-4FB9-AD21-C86293517DA5}" type="presParOf" srcId="{3B86E846-BD57-4DB2-A023-1A48642EA10D}" destId="{D71E459E-A272-47E2-9933-E22B078E9EE6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8B8333-5FA4-4E69-A31A-DBFFE50E7381}">
      <dsp:nvSpPr>
        <dsp:cNvPr id="0" name=""/>
        <dsp:cNvSpPr/>
      </dsp:nvSpPr>
      <dsp:spPr>
        <a:xfrm rot="16200000">
          <a:off x="666352" y="-666352"/>
          <a:ext cx="2304256" cy="3636962"/>
        </a:xfrm>
        <a:prstGeom prst="round1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28575" cap="flat" cmpd="sng" algn="ctr">
          <a:solidFill>
            <a:schemeClr val="tx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384048" tIns="384048" rIns="384048" bIns="384048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400" kern="1200" dirty="0" smtClean="0"/>
            <a:t>33</a:t>
          </a:r>
          <a:endParaRPr lang="en-US" sz="2000" kern="1200" dirty="0" smtClean="0"/>
        </a:p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Средства </a:t>
          </a:r>
        </a:p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авансового платежа</a:t>
          </a:r>
          <a:endParaRPr lang="ru-RU" sz="2000" kern="1200" dirty="0"/>
        </a:p>
      </dsp:txBody>
      <dsp:txXfrm rot="5400000">
        <a:off x="-1" y="1"/>
        <a:ext cx="3636962" cy="1728192"/>
      </dsp:txXfrm>
    </dsp:sp>
    <dsp:sp modelId="{DA4E81C7-532C-40B6-B7CC-2185F20D8C94}">
      <dsp:nvSpPr>
        <dsp:cNvPr id="0" name=""/>
        <dsp:cNvSpPr/>
      </dsp:nvSpPr>
      <dsp:spPr>
        <a:xfrm>
          <a:off x="3636962" y="0"/>
          <a:ext cx="3636962" cy="2304256"/>
        </a:xfrm>
        <a:prstGeom prst="round1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28575" cap="flat" cmpd="sng" algn="ctr">
          <a:solidFill>
            <a:schemeClr val="tx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384048" tIns="384048" rIns="384048" bIns="384048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400" kern="1200" dirty="0" smtClean="0"/>
            <a:t>52</a:t>
          </a:r>
          <a:endParaRPr lang="ru-RU" sz="2000" kern="1200" dirty="0" smtClean="0"/>
        </a:p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Субсидия</a:t>
          </a:r>
        </a:p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/>
        </a:p>
      </dsp:txBody>
      <dsp:txXfrm>
        <a:off x="3636962" y="0"/>
        <a:ext cx="3636962" cy="1728192"/>
      </dsp:txXfrm>
    </dsp:sp>
    <dsp:sp modelId="{162F125A-5DBC-40DA-B4E8-49DA758E0F9C}">
      <dsp:nvSpPr>
        <dsp:cNvPr id="0" name=""/>
        <dsp:cNvSpPr/>
      </dsp:nvSpPr>
      <dsp:spPr>
        <a:xfrm rot="10800000">
          <a:off x="0" y="2304256"/>
          <a:ext cx="3636962" cy="2304256"/>
        </a:xfrm>
        <a:prstGeom prst="round1Rect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28575" cap="flat" cmpd="sng" algn="ctr">
          <a:solidFill>
            <a:schemeClr val="tx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384048" tIns="384048" rIns="384048" bIns="384048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400" kern="1200" dirty="0" smtClean="0"/>
            <a:t>13</a:t>
          </a:r>
          <a:endParaRPr lang="ru-RU" sz="2000" kern="1200" dirty="0" smtClean="0"/>
        </a:p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Взнос в уставный капитал</a:t>
          </a:r>
        </a:p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 smtClean="0"/>
        </a:p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/>
        </a:p>
      </dsp:txBody>
      <dsp:txXfrm rot="10800000">
        <a:off x="0" y="2880320"/>
        <a:ext cx="3636962" cy="1728192"/>
      </dsp:txXfrm>
    </dsp:sp>
    <dsp:sp modelId="{97858691-0885-4F77-8B4C-4BC9D8389356}">
      <dsp:nvSpPr>
        <dsp:cNvPr id="0" name=""/>
        <dsp:cNvSpPr/>
      </dsp:nvSpPr>
      <dsp:spPr>
        <a:xfrm rot="5400000">
          <a:off x="4303314" y="1637903"/>
          <a:ext cx="2304256" cy="3636962"/>
        </a:xfrm>
        <a:prstGeom prst="round1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28575" cap="flat" cmpd="sng" algn="ctr">
          <a:solidFill>
            <a:schemeClr val="tx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400" kern="1200" dirty="0" smtClean="0"/>
            <a:t>1</a:t>
          </a:r>
          <a:r>
            <a:rPr lang="ru-RU" sz="5400" kern="1200" dirty="0" smtClean="0"/>
            <a:t> </a:t>
          </a:r>
          <a:endParaRPr lang="ru-RU" sz="2000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Чемпионат мира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по футболу </a:t>
          </a:r>
          <a:r>
            <a:rPr lang="en-US" sz="2000" kern="1200" dirty="0" smtClean="0"/>
            <a:t>FIFA </a:t>
          </a:r>
          <a:r>
            <a:rPr lang="ru-RU" sz="2000" kern="1200" dirty="0" smtClean="0"/>
            <a:t>2018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/>
        </a:p>
      </dsp:txBody>
      <dsp:txXfrm rot="-5400000">
        <a:off x="3636962" y="2880320"/>
        <a:ext cx="3636962" cy="1728192"/>
      </dsp:txXfrm>
    </dsp:sp>
    <dsp:sp modelId="{D71E459E-A272-47E2-9933-E22B078E9EE6}">
      <dsp:nvSpPr>
        <dsp:cNvPr id="0" name=""/>
        <dsp:cNvSpPr/>
      </dsp:nvSpPr>
      <dsp:spPr>
        <a:xfrm>
          <a:off x="2545873" y="1728192"/>
          <a:ext cx="2182177" cy="1152128"/>
        </a:xfrm>
        <a:prstGeom prst="roundRect">
          <a:avLst/>
        </a:prstGeom>
        <a:solidFill>
          <a:srgbClr val="FFFF99"/>
        </a:solidFill>
        <a:ln w="28575" cap="flat" cmpd="sng" algn="ctr">
          <a:solidFill>
            <a:schemeClr val="tx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304800" tIns="304800" rIns="304800" bIns="304800" numCol="1" spcCol="1270" anchor="ctr" anchorCtr="0">
          <a:noAutofit/>
        </a:bodyPr>
        <a:lstStyle/>
        <a:p>
          <a:pPr lvl="0" algn="ctr" defTabSz="3556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0" b="1" kern="1200" smtClean="0"/>
            <a:t>99</a:t>
          </a:r>
          <a:endParaRPr lang="ru-RU" sz="2000" b="1" kern="1200" dirty="0"/>
        </a:p>
      </dsp:txBody>
      <dsp:txXfrm>
        <a:off x="2602115" y="1784434"/>
        <a:ext cx="2069693" cy="10396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5" y="1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C873A9-54C2-4647-AF8B-FC4D00920B9B}" type="datetimeFigureOut">
              <a:rPr lang="ru-RU" smtClean="0"/>
              <a:pPr/>
              <a:t>07.12.2016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5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D9FFBE-A11D-422E-92B1-957C0E6E37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2431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217B0-C7EA-40C0-8123-2451D562B6E0}" type="datetime1">
              <a:rPr lang="ru-RU" smtClean="0"/>
              <a:pPr/>
              <a:t>07.12.2016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0ADB1-A98C-48B5-8E28-219B45C048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6236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EF84E-CD01-45F1-9D9C-1BE6BE947FF7}" type="datetime1">
              <a:rPr lang="ru-RU" smtClean="0"/>
              <a:pPr/>
              <a:t>07.12.2016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0ADB1-A98C-48B5-8E28-219B45C048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4226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AF1D4-488F-484E-8079-665AF6B01D97}" type="datetime1">
              <a:rPr lang="ru-RU" smtClean="0"/>
              <a:pPr/>
              <a:t>07.12.2016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0ADB1-A98C-48B5-8E28-219B45C048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04458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217B0-C7EA-40C0-8123-2451D562B6E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0ADB1-A98C-48B5-8E28-219B45C0482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3840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967EC-274E-48A8-B3F6-4E2FD5D2A23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0ADB1-A98C-48B5-8E28-219B45C0482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4491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4558C-BC5D-4C0E-A7BA-16FE9F3EE7B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0ADB1-A98C-48B5-8E28-219B45C0482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1805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40311-2758-444A-82A2-86E7542278B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0ADB1-A98C-48B5-8E28-219B45C0482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4780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18E35-CB83-4104-9E69-73F1FB3BFB4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0ADB1-A98C-48B5-8E28-219B45C0482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7213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3335A-5422-4650-A902-6B33FCB2B67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0ADB1-A98C-48B5-8E28-219B45C0482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5393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DA077-F9AD-4E97-998F-C6872C8AC55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0ADB1-A98C-48B5-8E28-219B45C0482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9239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D67FF-B31E-4B2C-B1DC-AD2961F03B6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0ADB1-A98C-48B5-8E28-219B45C0482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630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967EC-274E-48A8-B3F6-4E2FD5D2A23D}" type="datetime1">
              <a:rPr lang="ru-RU" smtClean="0"/>
              <a:pPr/>
              <a:t>07.12.2016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0ADB1-A98C-48B5-8E28-219B45C048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43108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08527-FBB4-4C47-8E3C-AB8F37BFA3D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0ADB1-A98C-48B5-8E28-219B45C0482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309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EF84E-CD01-45F1-9D9C-1BE6BE947FF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0ADB1-A98C-48B5-8E28-219B45C0482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17534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AF1D4-488F-484E-8079-665AF6B01D9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0ADB1-A98C-48B5-8E28-219B45C0482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0262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217B0-C7EA-40C0-8123-2451D562B6E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0ADB1-A98C-48B5-8E28-219B45C0482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0457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967EC-274E-48A8-B3F6-4E2FD5D2A23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0ADB1-A98C-48B5-8E28-219B45C0482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7856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4558C-BC5D-4C0E-A7BA-16FE9F3EE7B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0ADB1-A98C-48B5-8E28-219B45C0482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0184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40311-2758-444A-82A2-86E7542278B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0ADB1-A98C-48B5-8E28-219B45C0482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30418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18E35-CB83-4104-9E69-73F1FB3BFB4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0ADB1-A98C-48B5-8E28-219B45C0482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9039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3335A-5422-4650-A902-6B33FCB2B67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0ADB1-A98C-48B5-8E28-219B45C0482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0118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DA077-F9AD-4E97-998F-C6872C8AC55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0ADB1-A98C-48B5-8E28-219B45C0482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018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4558C-BC5D-4C0E-A7BA-16FE9F3EE7BB}" type="datetime1">
              <a:rPr lang="ru-RU" smtClean="0"/>
              <a:pPr/>
              <a:t>07.12.2016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0ADB1-A98C-48B5-8E28-219B45C048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647788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D67FF-B31E-4B2C-B1DC-AD2961F03B6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0ADB1-A98C-48B5-8E28-219B45C0482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2521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08527-FBB4-4C47-8E3C-AB8F37BFA3D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0ADB1-A98C-48B5-8E28-219B45C0482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521543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EF84E-CD01-45F1-9D9C-1BE6BE947FF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0ADB1-A98C-48B5-8E28-219B45C0482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23054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AF1D4-488F-484E-8079-665AF6B01D9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0ADB1-A98C-48B5-8E28-219B45C0482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581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40311-2758-444A-82A2-86E7542278BF}" type="datetime1">
              <a:rPr lang="ru-RU" smtClean="0"/>
              <a:pPr/>
              <a:t>07.12.2016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0ADB1-A98C-48B5-8E28-219B45C048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358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18E35-CB83-4104-9E69-73F1FB3BFB47}" type="datetime1">
              <a:rPr lang="ru-RU" smtClean="0"/>
              <a:pPr/>
              <a:t>07.12.2016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0ADB1-A98C-48B5-8E28-219B45C048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3535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3335A-5422-4650-A902-6B33FCB2B67D}" type="datetime1">
              <a:rPr lang="ru-RU" smtClean="0"/>
              <a:pPr/>
              <a:t>07.12.2016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0ADB1-A98C-48B5-8E28-219B45C048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2893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DA077-F9AD-4E97-998F-C6872C8AC559}" type="datetime1">
              <a:rPr lang="ru-RU" smtClean="0"/>
              <a:pPr/>
              <a:t>07.12.2016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0ADB1-A98C-48B5-8E28-219B45C048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4660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D67FF-B31E-4B2C-B1DC-AD2961F03B6A}" type="datetime1">
              <a:rPr lang="ru-RU" smtClean="0"/>
              <a:pPr/>
              <a:t>07.12.2016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0ADB1-A98C-48B5-8E28-219B45C048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8391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08527-FBB4-4C47-8E3C-AB8F37BFA3D8}" type="datetime1">
              <a:rPr lang="ru-RU" smtClean="0"/>
              <a:pPr/>
              <a:t>07.12.2016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0ADB1-A98C-48B5-8E28-219B45C048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35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FEC256-3016-44BC-99AF-16FDA8E39BD4}" type="datetime1">
              <a:rPr lang="ru-RU" smtClean="0"/>
              <a:pPr/>
              <a:t>07.12.2016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90ADB1-A98C-48B5-8E28-219B45C048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9638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FEC256-3016-44BC-99AF-16FDA8E39BD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90ADB1-A98C-48B5-8E28-219B45C0482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1541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FEC256-3016-44BC-99AF-16FDA8E39BD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90ADB1-A98C-48B5-8E28-219B45C0482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031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microsoft.com/office/2007/relationships/hdphoto" Target="../media/hdphoto2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1.jpeg"/><Relationship Id="rId7" Type="http://schemas.openxmlformats.org/officeDocument/2006/relationships/image" Target="../media/image17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.jpe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18.jpeg"/><Relationship Id="rId7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3000">
              <a:schemeClr val="accent1">
                <a:tint val="66000"/>
                <a:satMod val="160000"/>
              </a:schemeClr>
            </a:gs>
            <a:gs pos="14160">
              <a:srgbClr val="B6C9EA"/>
            </a:gs>
            <a:gs pos="2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/>
              <a:t>Практика применения </a:t>
            </a:r>
            <a:r>
              <a:rPr lang="ru-RU" sz="2800"/>
              <a:t>механизма </a:t>
            </a:r>
            <a:r>
              <a:rPr lang="ru-RU" sz="2800" smtClean="0"/>
              <a:t/>
            </a:r>
            <a:br>
              <a:rPr lang="ru-RU" sz="2800" smtClean="0"/>
            </a:br>
            <a:r>
              <a:rPr lang="ru-RU" sz="2800" smtClean="0"/>
              <a:t>казначейского </a:t>
            </a:r>
            <a:r>
              <a:rPr lang="ru-RU" sz="2800"/>
              <a:t>сопровождения </a:t>
            </a:r>
            <a:r>
              <a:rPr lang="ru-RU" sz="2800" smtClean="0"/>
              <a:t/>
            </a:r>
            <a:br>
              <a:rPr lang="ru-RU" sz="2800" smtClean="0"/>
            </a:br>
            <a:r>
              <a:rPr lang="ru-RU" sz="2800" smtClean="0"/>
              <a:t>государственных </a:t>
            </a:r>
            <a:r>
              <a:rPr lang="ru-RU" sz="2800" dirty="0"/>
              <a:t>контрактов, договоров (соглашений</a:t>
            </a:r>
            <a:r>
              <a:rPr lang="ru-RU" sz="2800"/>
              <a:t>) </a:t>
            </a:r>
            <a:r>
              <a:rPr lang="ru-RU" sz="2800" smtClean="0"/>
              <a:t/>
            </a:r>
            <a:br>
              <a:rPr lang="ru-RU" sz="2800" smtClean="0"/>
            </a:br>
            <a:r>
              <a:rPr lang="ru-RU" sz="2800" smtClean="0"/>
              <a:t>и </a:t>
            </a:r>
            <a:r>
              <a:rPr lang="ru-RU" sz="2800" dirty="0"/>
              <a:t>возможные пути </a:t>
            </a:r>
            <a:r>
              <a:rPr lang="ru-RU" sz="2800"/>
              <a:t>его </a:t>
            </a:r>
            <a:r>
              <a:rPr lang="ru-RU" sz="2800" smtClean="0"/>
              <a:t>совершенствования</a:t>
            </a:r>
            <a:endParaRPr lang="ru-RU" sz="2800" dirty="0"/>
          </a:p>
        </p:txBody>
      </p:sp>
      <p:grpSp>
        <p:nvGrpSpPr>
          <p:cNvPr id="19" name="Group 14"/>
          <p:cNvGrpSpPr>
            <a:grpSpLocks/>
          </p:cNvGrpSpPr>
          <p:nvPr/>
        </p:nvGrpSpPr>
        <p:grpSpPr bwMode="auto">
          <a:xfrm>
            <a:off x="0" y="0"/>
            <a:ext cx="9144000" cy="836613"/>
            <a:chOff x="0" y="0"/>
            <a:chExt cx="5760" cy="578"/>
          </a:xfrm>
        </p:grpSpPr>
        <p:pic>
          <p:nvPicPr>
            <p:cNvPr id="2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5760" cy="5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" name="Rectangle 13"/>
            <p:cNvSpPr>
              <a:spLocks noChangeArrowheads="1"/>
            </p:cNvSpPr>
            <p:nvPr/>
          </p:nvSpPr>
          <p:spPr bwMode="auto">
            <a:xfrm>
              <a:off x="385" y="73"/>
              <a:ext cx="4582" cy="448"/>
            </a:xfrm>
            <a:prstGeom prst="rect">
              <a:avLst/>
            </a:prstGeom>
            <a:noFill/>
            <a:ln w="3175" algn="ctr">
              <a:noFill/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r>
                <a:rPr lang="ru-RU" dirty="0" smtClean="0"/>
                <a:t>Управление Федерального казначейства</a:t>
              </a:r>
            </a:p>
            <a:p>
              <a:r>
                <a:rPr lang="ru-RU" dirty="0"/>
                <a:t>п</a:t>
              </a:r>
              <a:r>
                <a:rPr lang="ru-RU" dirty="0" smtClean="0"/>
                <a:t>о Ростовской области                                                         </a:t>
              </a:r>
              <a:r>
                <a:rPr lang="en-US" dirty="0" smtClean="0"/>
                <a:t>rostov.roskazna.ru</a:t>
              </a:r>
              <a:endParaRPr lang="ru-RU" dirty="0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5796136" y="5517232"/>
            <a:ext cx="25922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Руководитель УФК по Ростовской области</a:t>
            </a:r>
          </a:p>
          <a:p>
            <a:r>
              <a:rPr lang="ru-RU" dirty="0" smtClean="0"/>
              <a:t>В.Ф. Костюченко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337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3000">
              <a:schemeClr val="accent1">
                <a:tint val="66000"/>
                <a:satMod val="160000"/>
              </a:schemeClr>
            </a:gs>
            <a:gs pos="14160">
              <a:srgbClr val="B6C9EA"/>
            </a:gs>
            <a:gs pos="2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14"/>
          <p:cNvGrpSpPr>
            <a:grpSpLocks/>
          </p:cNvGrpSpPr>
          <p:nvPr/>
        </p:nvGrpSpPr>
        <p:grpSpPr bwMode="auto">
          <a:xfrm>
            <a:off x="0" y="11578"/>
            <a:ext cx="9144000" cy="836613"/>
            <a:chOff x="0" y="0"/>
            <a:chExt cx="5760" cy="578"/>
          </a:xfrm>
        </p:grpSpPr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5760" cy="5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" name="Rectangle 13"/>
            <p:cNvSpPr>
              <a:spLocks noChangeArrowheads="1"/>
            </p:cNvSpPr>
            <p:nvPr/>
          </p:nvSpPr>
          <p:spPr bwMode="auto">
            <a:xfrm>
              <a:off x="385" y="73"/>
              <a:ext cx="4582" cy="448"/>
            </a:xfrm>
            <a:prstGeom prst="rect">
              <a:avLst/>
            </a:prstGeom>
            <a:noFill/>
            <a:ln w="3175" algn="ctr">
              <a:noFill/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r>
                <a:rPr lang="ru-RU" dirty="0" smtClean="0"/>
                <a:t>Управление Федерального казначейства</a:t>
              </a:r>
            </a:p>
            <a:p>
              <a:r>
                <a:rPr lang="ru-RU" dirty="0"/>
                <a:t>п</a:t>
              </a:r>
              <a:r>
                <a:rPr lang="ru-RU" dirty="0" smtClean="0"/>
                <a:t>о Ростовской области                                                         </a:t>
              </a:r>
              <a:r>
                <a:rPr lang="en-US" dirty="0" smtClean="0"/>
                <a:t>rostov.roskazna.ru</a:t>
              </a:r>
              <a:endParaRPr lang="ru-RU" dirty="0"/>
            </a:p>
          </p:txBody>
        </p:sp>
      </p:grp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55576" y="2708920"/>
            <a:ext cx="7772400" cy="1008211"/>
          </a:xfrm>
        </p:spPr>
        <p:txBody>
          <a:bodyPr/>
          <a:lstStyle/>
          <a:p>
            <a:r>
              <a:rPr lang="ru-RU" dirty="0" smtClean="0"/>
              <a:t>Спасибо за внимание!!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8662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3000">
              <a:schemeClr val="accent1">
                <a:tint val="66000"/>
                <a:satMod val="160000"/>
              </a:schemeClr>
            </a:gs>
            <a:gs pos="14160">
              <a:srgbClr val="B6C9EA"/>
            </a:gs>
            <a:gs pos="2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4"/>
          <p:cNvGrpSpPr>
            <a:grpSpLocks/>
          </p:cNvGrpSpPr>
          <p:nvPr/>
        </p:nvGrpSpPr>
        <p:grpSpPr bwMode="auto">
          <a:xfrm>
            <a:off x="0" y="0"/>
            <a:ext cx="9144000" cy="836613"/>
            <a:chOff x="0" y="0"/>
            <a:chExt cx="5760" cy="578"/>
          </a:xfrm>
        </p:grpSpPr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5760" cy="5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" name="Rectangle 13"/>
            <p:cNvSpPr>
              <a:spLocks noChangeArrowheads="1"/>
            </p:cNvSpPr>
            <p:nvPr/>
          </p:nvSpPr>
          <p:spPr bwMode="auto">
            <a:xfrm>
              <a:off x="385" y="73"/>
              <a:ext cx="4582" cy="448"/>
            </a:xfrm>
            <a:prstGeom prst="rect">
              <a:avLst/>
            </a:prstGeom>
            <a:noFill/>
            <a:ln w="3175" algn="ctr">
              <a:noFill/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r>
                <a:rPr lang="ru-RU" dirty="0" smtClean="0">
                  <a:solidFill>
                    <a:prstClr val="black"/>
                  </a:solidFill>
                </a:rPr>
                <a:t>Управление Федерального казначейства</a:t>
              </a:r>
            </a:p>
            <a:p>
              <a:r>
                <a:rPr lang="ru-RU" dirty="0" smtClean="0">
                  <a:solidFill>
                    <a:prstClr val="black"/>
                  </a:solidFill>
                </a:rPr>
                <a:t>по Ростовской области                                                         </a:t>
              </a:r>
              <a:r>
                <a:rPr lang="en-US" dirty="0" smtClean="0">
                  <a:solidFill>
                    <a:prstClr val="black"/>
                  </a:solidFill>
                </a:rPr>
                <a:t>rostov.roskazna.ru</a:t>
              </a:r>
              <a:endParaRPr lang="ru-RU" dirty="0">
                <a:solidFill>
                  <a:prstClr val="black"/>
                </a:solidFill>
              </a:endParaRPr>
            </a:p>
          </p:txBody>
        </p:sp>
      </p:grp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395536" y="908720"/>
            <a:ext cx="8280920" cy="648072"/>
          </a:xfrm>
        </p:spPr>
        <p:txBody>
          <a:bodyPr>
            <a:noAutofit/>
          </a:bodyPr>
          <a:lstStyle/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Количество лицевых счетов, открытых неучастникам бюджетного процесса в Управлении 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 bwMode="auto">
          <a:xfrm>
            <a:off x="8172400" y="746218"/>
            <a:ext cx="119284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eaLnBrk="1" hangingPunct="1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Слайд 2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710862727"/>
              </p:ext>
            </p:extLst>
          </p:nvPr>
        </p:nvGraphicFramePr>
        <p:xfrm>
          <a:off x="935038" y="1916832"/>
          <a:ext cx="7273924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6" name="Picture 2" descr="E:\95rk0vwCsHc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305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4943149"/>
            <a:ext cx="1512168" cy="1914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1642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3000">
              <a:schemeClr val="accent1">
                <a:tint val="66000"/>
                <a:satMod val="160000"/>
              </a:schemeClr>
            </a:gs>
            <a:gs pos="14160">
              <a:srgbClr val="B6C9EA"/>
            </a:gs>
            <a:gs pos="2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5516" y="837407"/>
            <a:ext cx="8712968" cy="864096"/>
          </a:xfrm>
        </p:spPr>
        <p:txBody>
          <a:bodyPr>
            <a:normAutofit/>
          </a:bodyPr>
          <a:lstStyle/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Ведение справочника 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«Идентификаторы»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государственных 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контрактов (договоров) и соглашений </a:t>
            </a:r>
          </a:p>
        </p:txBody>
      </p:sp>
      <p:grpSp>
        <p:nvGrpSpPr>
          <p:cNvPr id="18" name="Group 14"/>
          <p:cNvGrpSpPr>
            <a:grpSpLocks/>
          </p:cNvGrpSpPr>
          <p:nvPr/>
        </p:nvGrpSpPr>
        <p:grpSpPr bwMode="auto">
          <a:xfrm>
            <a:off x="0" y="0"/>
            <a:ext cx="9144000" cy="836613"/>
            <a:chOff x="0" y="0"/>
            <a:chExt cx="5760" cy="578"/>
          </a:xfrm>
        </p:grpSpPr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5760" cy="5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" name="Rectangle 13"/>
            <p:cNvSpPr>
              <a:spLocks noChangeArrowheads="1"/>
            </p:cNvSpPr>
            <p:nvPr/>
          </p:nvSpPr>
          <p:spPr bwMode="auto">
            <a:xfrm>
              <a:off x="385" y="73"/>
              <a:ext cx="4582" cy="448"/>
            </a:xfrm>
            <a:prstGeom prst="rect">
              <a:avLst/>
            </a:prstGeom>
            <a:noFill/>
            <a:ln w="3175" algn="ctr">
              <a:noFill/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r>
                <a:rPr lang="ru-RU" dirty="0" smtClean="0">
                  <a:solidFill>
                    <a:prstClr val="black"/>
                  </a:solidFill>
                </a:rPr>
                <a:t>Управление Федерального казначейства</a:t>
              </a:r>
            </a:p>
            <a:p>
              <a:r>
                <a:rPr lang="ru-RU" dirty="0">
                  <a:solidFill>
                    <a:prstClr val="black"/>
                  </a:solidFill>
                </a:rPr>
                <a:t>п</a:t>
              </a:r>
              <a:r>
                <a:rPr lang="ru-RU" dirty="0" smtClean="0">
                  <a:solidFill>
                    <a:prstClr val="black"/>
                  </a:solidFill>
                </a:rPr>
                <a:t>о Ростовской области                                                         </a:t>
              </a:r>
              <a:r>
                <a:rPr lang="en-US" dirty="0" smtClean="0">
                  <a:solidFill>
                    <a:prstClr val="black"/>
                  </a:solidFill>
                </a:rPr>
                <a:t>rostov.roskazna.ru</a:t>
              </a:r>
              <a:endParaRPr lang="ru-RU" dirty="0">
                <a:solidFill>
                  <a:prstClr val="black"/>
                </a:solidFill>
              </a:endParaRPr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898" y="1667756"/>
            <a:ext cx="1325761" cy="1838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0822" y="3921325"/>
            <a:ext cx="1325761" cy="1838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extBox 20"/>
          <p:cNvSpPr txBox="1"/>
          <p:nvPr/>
        </p:nvSpPr>
        <p:spPr bwMode="auto">
          <a:xfrm>
            <a:off x="6263639" y="1667756"/>
            <a:ext cx="1260689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ctr" eaLnBrk="1" hangingPunct="1"/>
            <a:r>
              <a:rPr lang="ru-RU" sz="1100" b="1" dirty="0" smtClean="0">
                <a:cs typeface="Times New Roman" pitchFamily="18" charset="0"/>
              </a:rPr>
              <a:t>АСФК ТОФК №</a:t>
            </a:r>
            <a:endParaRPr lang="ru-RU" sz="1100" b="1" dirty="0">
              <a:cs typeface="Times New Roman" pitchFamily="18" charset="0"/>
            </a:endParaRPr>
          </a:p>
        </p:txBody>
      </p:sp>
      <p:sp>
        <p:nvSpPr>
          <p:cNvPr id="53" name="TextBox 52"/>
          <p:cNvSpPr txBox="1"/>
          <p:nvPr/>
        </p:nvSpPr>
        <p:spPr bwMode="auto">
          <a:xfrm>
            <a:off x="6263639" y="3916328"/>
            <a:ext cx="1304946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ctr" eaLnBrk="1" hangingPunct="1"/>
            <a:r>
              <a:rPr lang="ru-RU" sz="1100" b="1" dirty="0" smtClean="0">
                <a:cs typeface="Times New Roman" pitchFamily="18" charset="0"/>
              </a:rPr>
              <a:t>АСФК ТОФК №</a:t>
            </a:r>
            <a:endParaRPr lang="ru-RU" sz="1100" b="1" dirty="0"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3813" y="3046795"/>
            <a:ext cx="1493837" cy="2713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xtBox 21"/>
          <p:cNvSpPr txBox="1"/>
          <p:nvPr/>
        </p:nvSpPr>
        <p:spPr bwMode="auto">
          <a:xfrm>
            <a:off x="8172400" y="746218"/>
            <a:ext cx="119284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eaLnBrk="1" hangingPunct="1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Слайд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9165" y="1893404"/>
            <a:ext cx="3792755" cy="2930222"/>
          </a:xfrm>
          <a:prstGeom prst="roundRect">
            <a:avLst>
              <a:gd name="adj" fmla="val 10335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53988" y="2224028"/>
            <a:ext cx="1537692" cy="250892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2339751" y="2217822"/>
            <a:ext cx="1406519" cy="250892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3951868"/>
            <a:ext cx="275462" cy="726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 bwMode="auto">
          <a:xfrm>
            <a:off x="123865" y="2289438"/>
            <a:ext cx="15979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ctr" eaLnBrk="1" hangingPunct="1"/>
            <a:r>
              <a:rPr lang="ru-RU" sz="1400" dirty="0" smtClean="0">
                <a:cs typeface="Times New Roman" pitchFamily="18" charset="0"/>
              </a:rPr>
              <a:t>Личный кабинет </a:t>
            </a:r>
          </a:p>
          <a:p>
            <a:pPr algn="ctr" eaLnBrk="1" hangingPunct="1"/>
            <a:r>
              <a:rPr lang="ru-RU" sz="1400" dirty="0" smtClean="0">
                <a:cs typeface="Times New Roman" pitchFamily="18" charset="0"/>
              </a:rPr>
              <a:t>ГРБС/</a:t>
            </a:r>
            <a:r>
              <a:rPr lang="ru-RU" sz="1400" dirty="0" err="1" smtClean="0">
                <a:cs typeface="Times New Roman" pitchFamily="18" charset="0"/>
              </a:rPr>
              <a:t>Госзаказчика</a:t>
            </a:r>
            <a:endParaRPr lang="ru-RU" sz="1400" dirty="0">
              <a:cs typeface="Times New Roman" pitchFamily="18" charset="0"/>
            </a:endParaRPr>
          </a:p>
        </p:txBody>
      </p:sp>
      <p:pic>
        <p:nvPicPr>
          <p:cNvPr id="5" name="Picture 3" descr="U:\USERS\FORCE\FOR_ALL\Пруцаков\нужности\Презентация КРЫМ\картинки\document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26897" y1="25341" x2="22931" y2="84405"/>
                        <a14:foregroundMark x1="35345" y1="22612" x2="37069" y2="35867"/>
                        <a14:foregroundMark x1="37586" y1="40546" x2="37759" y2="50097"/>
                        <a14:foregroundMark x1="37759" y1="54191" x2="33621" y2="89084"/>
                        <a14:foregroundMark x1="33621" y1="89084" x2="33621" y2="89084"/>
                        <a14:foregroundMark x1="39310" y1="17154" x2="48793" y2="34503"/>
                        <a14:foregroundMark x1="50517" y1="38986" x2="57759" y2="88889"/>
                        <a14:foregroundMark x1="59655" y1="11891" x2="62241" y2="26511"/>
                        <a14:foregroundMark x1="72414" y1="77193" x2="72414" y2="87524"/>
                        <a14:foregroundMark x1="77586" y1="11306" x2="77586" y2="11891"/>
                        <a14:foregroundMark x1="77586" y1="22612" x2="78621" y2="86745"/>
                        <a14:foregroundMark x1="73103" y1="13840" x2="31897" y2="14230"/>
                        <a14:foregroundMark x1="72931" y1="91423" x2="33103" y2="92398"/>
                        <a14:foregroundMark x1="30000" y1="92398" x2="17586" y2="929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164" r="13201"/>
          <a:stretch/>
        </p:blipFill>
        <p:spPr bwMode="auto">
          <a:xfrm>
            <a:off x="561093" y="2907186"/>
            <a:ext cx="723481" cy="880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 bwMode="auto">
          <a:xfrm>
            <a:off x="2284725" y="2292826"/>
            <a:ext cx="151656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ctr" eaLnBrk="1" hangingPunct="1"/>
            <a:r>
              <a:rPr lang="ru-RU" sz="1200" dirty="0" smtClean="0">
                <a:cs typeface="Times New Roman" pitchFamily="18" charset="0"/>
              </a:rPr>
              <a:t>Справочник </a:t>
            </a:r>
          </a:p>
          <a:p>
            <a:pPr algn="ctr" eaLnBrk="1" hangingPunct="1"/>
            <a:r>
              <a:rPr lang="ru-RU" sz="1200" dirty="0" smtClean="0">
                <a:cs typeface="Times New Roman" pitchFamily="18" charset="0"/>
              </a:rPr>
              <a:t>«Идентификаторы»</a:t>
            </a:r>
            <a:endParaRPr lang="ru-RU" sz="1200" dirty="0">
              <a:cs typeface="Times New Roman" pitchFamily="18" charset="0"/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7839112" y="1700807"/>
            <a:ext cx="1234273" cy="174728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TextBox 43"/>
          <p:cNvSpPr txBox="1"/>
          <p:nvPr/>
        </p:nvSpPr>
        <p:spPr bwMode="auto">
          <a:xfrm>
            <a:off x="7794368" y="1700808"/>
            <a:ext cx="130494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ctr" eaLnBrk="1" hangingPunct="1"/>
            <a:r>
              <a:rPr lang="ru-RU" sz="1100" b="1" dirty="0" smtClean="0">
                <a:cs typeface="Times New Roman" pitchFamily="18" charset="0"/>
              </a:rPr>
              <a:t>СУФД- портал</a:t>
            </a:r>
          </a:p>
          <a:p>
            <a:pPr algn="ctr"/>
            <a:r>
              <a:rPr lang="ru-RU" sz="1100" b="1" dirty="0" smtClean="0"/>
              <a:t>исполнителя</a:t>
            </a:r>
            <a:endParaRPr lang="ru-RU" sz="1100" b="1" dirty="0">
              <a:cs typeface="Times New Roman" pitchFamily="18" charset="0"/>
            </a:endParaRPr>
          </a:p>
        </p:txBody>
      </p:sp>
      <p:sp>
        <p:nvSpPr>
          <p:cNvPr id="59" name="Двойная стрелка влево/вправо 58"/>
          <p:cNvSpPr/>
          <p:nvPr/>
        </p:nvSpPr>
        <p:spPr>
          <a:xfrm>
            <a:off x="5561880" y="4395739"/>
            <a:ext cx="960987" cy="468231"/>
          </a:xfrm>
          <a:prstGeom prst="left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TextBox 60"/>
          <p:cNvSpPr txBox="1"/>
          <p:nvPr/>
        </p:nvSpPr>
        <p:spPr bwMode="auto">
          <a:xfrm>
            <a:off x="968965" y="1916251"/>
            <a:ext cx="209350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ctr" eaLnBrk="1" hangingPunct="1"/>
            <a:r>
              <a:rPr lang="ru-RU" sz="1400" b="1" dirty="0" smtClean="0">
                <a:cs typeface="Times New Roman" pitchFamily="18" charset="0"/>
              </a:rPr>
              <a:t>Электронный бюджет</a:t>
            </a:r>
            <a:endParaRPr lang="ru-RU" sz="1400" b="1" dirty="0"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 bwMode="auto">
          <a:xfrm>
            <a:off x="435056" y="3853370"/>
            <a:ext cx="133722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ctr" eaLnBrk="1" hangingPunct="1"/>
            <a:r>
              <a:rPr lang="ru-RU" sz="800" dirty="0">
                <a:cs typeface="Times New Roman" pitchFamily="18" charset="0"/>
              </a:rPr>
              <a:t>п</a:t>
            </a:r>
            <a:r>
              <a:rPr lang="ru-RU" sz="800" dirty="0" smtClean="0">
                <a:cs typeface="Times New Roman" pitchFamily="18" charset="0"/>
              </a:rPr>
              <a:t>одлежит казначейскому</a:t>
            </a:r>
          </a:p>
          <a:p>
            <a:pPr algn="ctr" eaLnBrk="1" hangingPunct="1"/>
            <a:r>
              <a:rPr lang="ru-RU" sz="800" dirty="0" smtClean="0">
                <a:cs typeface="Times New Roman" pitchFamily="18" charset="0"/>
              </a:rPr>
              <a:t> сопровождению</a:t>
            </a:r>
            <a:endParaRPr lang="ru-RU" sz="800" dirty="0">
              <a:cs typeface="Times New Roman" pitchFamily="18" charset="0"/>
            </a:endParaRPr>
          </a:p>
        </p:txBody>
      </p:sp>
      <p:sp>
        <p:nvSpPr>
          <p:cNvPr id="62" name="TextBox 61"/>
          <p:cNvSpPr txBox="1"/>
          <p:nvPr/>
        </p:nvSpPr>
        <p:spPr bwMode="auto">
          <a:xfrm>
            <a:off x="548747" y="4131693"/>
            <a:ext cx="106952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ctr" eaLnBrk="1" hangingPunct="1"/>
            <a:r>
              <a:rPr lang="ru-RU" sz="800" dirty="0">
                <a:cs typeface="Times New Roman" pitchFamily="18" charset="0"/>
              </a:rPr>
              <a:t>с</a:t>
            </a:r>
            <a:r>
              <a:rPr lang="ru-RU" sz="800" dirty="0" smtClean="0">
                <a:cs typeface="Times New Roman" pitchFamily="18" charset="0"/>
              </a:rPr>
              <a:t>анкционирование </a:t>
            </a:r>
          </a:p>
          <a:p>
            <a:pPr algn="ctr" eaLnBrk="1" hangingPunct="1"/>
            <a:r>
              <a:rPr lang="ru-RU" sz="800" dirty="0" smtClean="0">
                <a:cs typeface="Times New Roman" pitchFamily="18" charset="0"/>
              </a:rPr>
              <a:t>со Сведениями</a:t>
            </a:r>
            <a:endParaRPr lang="ru-RU" sz="800" dirty="0">
              <a:cs typeface="Times New Roman" pitchFamily="18" charset="0"/>
            </a:endParaRPr>
          </a:p>
        </p:txBody>
      </p:sp>
      <p:sp>
        <p:nvSpPr>
          <p:cNvPr id="63" name="TextBox 62"/>
          <p:cNvSpPr txBox="1"/>
          <p:nvPr/>
        </p:nvSpPr>
        <p:spPr bwMode="auto">
          <a:xfrm>
            <a:off x="548747" y="4396149"/>
            <a:ext cx="106952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ctr" eaLnBrk="1" hangingPunct="1"/>
            <a:r>
              <a:rPr lang="ru-RU" sz="800" dirty="0" smtClean="0">
                <a:cs typeface="Times New Roman" pitchFamily="18" charset="0"/>
              </a:rPr>
              <a:t>санкционирование </a:t>
            </a:r>
          </a:p>
          <a:p>
            <a:pPr algn="ctr" eaLnBrk="1" hangingPunct="1"/>
            <a:r>
              <a:rPr lang="ru-RU" sz="800" dirty="0" smtClean="0">
                <a:cs typeface="Times New Roman" pitchFamily="18" charset="0"/>
              </a:rPr>
              <a:t>без Сведений</a:t>
            </a:r>
            <a:endParaRPr lang="ru-RU" sz="800" dirty="0">
              <a:cs typeface="Times New Roman" pitchFamily="18" charset="0"/>
            </a:endParaRPr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>
            <a:off x="548747" y="4681874"/>
            <a:ext cx="92296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единительная линия 71"/>
          <p:cNvCxnSpPr/>
          <p:nvPr/>
        </p:nvCxnSpPr>
        <p:spPr>
          <a:xfrm>
            <a:off x="548747" y="4425049"/>
            <a:ext cx="106952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единительная линия 75"/>
          <p:cNvCxnSpPr/>
          <p:nvPr/>
        </p:nvCxnSpPr>
        <p:spPr>
          <a:xfrm flipV="1">
            <a:off x="548746" y="4170364"/>
            <a:ext cx="1069525" cy="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 bwMode="auto">
          <a:xfrm>
            <a:off x="830534" y="2911119"/>
            <a:ext cx="35939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/>
            <a:r>
              <a:rPr lang="ru-RU" sz="1400" dirty="0" smtClean="0">
                <a:cs typeface="Times New Roman" pitchFamily="18" charset="0"/>
              </a:rPr>
              <a:t>ГК</a:t>
            </a:r>
            <a:endParaRPr lang="ru-RU" dirty="0">
              <a:cs typeface="Times New Roman" pitchFamily="18" charset="0"/>
            </a:endParaRPr>
          </a:p>
        </p:txBody>
      </p:sp>
      <p:pic>
        <p:nvPicPr>
          <p:cNvPr id="82" name="Picture 3" descr="U:\USERS\FORCE\FOR_ALL\Пруцаков\нужности\Презентация КРЫМ\картинки\document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26897" y1="25341" x2="22931" y2="84405"/>
                        <a14:foregroundMark x1="35345" y1="22612" x2="37069" y2="35867"/>
                        <a14:foregroundMark x1="37586" y1="40546" x2="37759" y2="50097"/>
                        <a14:foregroundMark x1="37759" y1="54191" x2="33621" y2="89084"/>
                        <a14:foregroundMark x1="33621" y1="89084" x2="33621" y2="89084"/>
                        <a14:foregroundMark x1="39310" y1="17154" x2="48793" y2="34503"/>
                        <a14:foregroundMark x1="50517" y1="38986" x2="57759" y2="88889"/>
                        <a14:foregroundMark x1="59655" y1="11891" x2="62241" y2="26511"/>
                        <a14:foregroundMark x1="72414" y1="77193" x2="72414" y2="87524"/>
                        <a14:foregroundMark x1="77586" y1="11306" x2="77586" y2="11891"/>
                        <a14:foregroundMark x1="77586" y1="22612" x2="78621" y2="86745"/>
                        <a14:foregroundMark x1="73103" y1="13840" x2="31897" y2="14230"/>
                        <a14:foregroundMark x1="72931" y1="91423" x2="33103" y2="92398"/>
                        <a14:foregroundMark x1="30000" y1="92398" x2="17586" y2="929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164" r="13201"/>
          <a:stretch/>
        </p:blipFill>
        <p:spPr bwMode="auto">
          <a:xfrm>
            <a:off x="2489958" y="3204538"/>
            <a:ext cx="723481" cy="880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3" descr="U:\USERS\FORCE\FOR_ALL\Пруцаков\нужности\Презентация КРЫМ\картинки\document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26897" y1="25341" x2="22931" y2="84405"/>
                        <a14:foregroundMark x1="35345" y1="22612" x2="37069" y2="35867"/>
                        <a14:foregroundMark x1="37586" y1="40546" x2="37759" y2="50097"/>
                        <a14:foregroundMark x1="37759" y1="54191" x2="33621" y2="89084"/>
                        <a14:foregroundMark x1="33621" y1="89084" x2="33621" y2="89084"/>
                        <a14:foregroundMark x1="39310" y1="17154" x2="48793" y2="34503"/>
                        <a14:foregroundMark x1="50517" y1="38986" x2="57759" y2="88889"/>
                        <a14:foregroundMark x1="59655" y1="11891" x2="62241" y2="26511"/>
                        <a14:foregroundMark x1="72414" y1="77193" x2="72414" y2="87524"/>
                        <a14:foregroundMark x1="77586" y1="11306" x2="77586" y2="11891"/>
                        <a14:foregroundMark x1="77586" y1="22612" x2="78621" y2="86745"/>
                        <a14:foregroundMark x1="73103" y1="13840" x2="31897" y2="14230"/>
                        <a14:foregroundMark x1="72931" y1="91423" x2="33103" y2="92398"/>
                        <a14:foregroundMark x1="30000" y1="92398" x2="17586" y2="929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164" r="13201"/>
          <a:stretch/>
        </p:blipFill>
        <p:spPr bwMode="auto">
          <a:xfrm>
            <a:off x="2700725" y="3368074"/>
            <a:ext cx="723481" cy="880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3" descr="U:\USERS\FORCE\FOR_ALL\Пруцаков\нужности\Презентация КРЫМ\картинки\document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26897" y1="25341" x2="22931" y2="84405"/>
                        <a14:foregroundMark x1="35345" y1="22612" x2="37069" y2="35867"/>
                        <a14:foregroundMark x1="37586" y1="40546" x2="37759" y2="50097"/>
                        <a14:foregroundMark x1="37759" y1="54191" x2="33621" y2="89084"/>
                        <a14:foregroundMark x1="33621" y1="89084" x2="33621" y2="89084"/>
                        <a14:foregroundMark x1="39310" y1="17154" x2="48793" y2="34503"/>
                        <a14:foregroundMark x1="50517" y1="38986" x2="57759" y2="88889"/>
                        <a14:foregroundMark x1="59655" y1="11891" x2="62241" y2="26511"/>
                        <a14:foregroundMark x1="72414" y1="77193" x2="72414" y2="87524"/>
                        <a14:foregroundMark x1="77586" y1="11306" x2="77586" y2="11891"/>
                        <a14:foregroundMark x1="77586" y1="22612" x2="78621" y2="86745"/>
                        <a14:foregroundMark x1="73103" y1="13840" x2="31897" y2="14230"/>
                        <a14:foregroundMark x1="72931" y1="91423" x2="33103" y2="92398"/>
                        <a14:foregroundMark x1="30000" y1="92398" x2="17586" y2="929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164" r="13201"/>
          <a:stretch/>
        </p:blipFill>
        <p:spPr bwMode="auto">
          <a:xfrm>
            <a:off x="2914490" y="3515156"/>
            <a:ext cx="723481" cy="880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3814" y="1768747"/>
            <a:ext cx="1493837" cy="2713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" name="Стрелка вправо 101"/>
          <p:cNvSpPr/>
          <p:nvPr/>
        </p:nvSpPr>
        <p:spPr>
          <a:xfrm rot="10800000">
            <a:off x="5652119" y="5036225"/>
            <a:ext cx="760659" cy="41398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" name="Стрелка вправо 102"/>
          <p:cNvSpPr/>
          <p:nvPr/>
        </p:nvSpPr>
        <p:spPr>
          <a:xfrm rot="10800000">
            <a:off x="3676185" y="4165599"/>
            <a:ext cx="1039830" cy="47543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Двойная стрелка влево/вправо 55"/>
          <p:cNvSpPr/>
          <p:nvPr/>
        </p:nvSpPr>
        <p:spPr>
          <a:xfrm>
            <a:off x="3602951" y="3382487"/>
            <a:ext cx="1186298" cy="629376"/>
          </a:xfrm>
          <a:prstGeom prst="left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Двойная стрелка влево/вправо 63"/>
          <p:cNvSpPr/>
          <p:nvPr/>
        </p:nvSpPr>
        <p:spPr>
          <a:xfrm>
            <a:off x="1422567" y="3262173"/>
            <a:ext cx="1186298" cy="357307"/>
          </a:xfrm>
          <a:prstGeom prst="left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TextBox 70"/>
          <p:cNvSpPr txBox="1"/>
          <p:nvPr/>
        </p:nvSpPr>
        <p:spPr bwMode="auto">
          <a:xfrm>
            <a:off x="1330338" y="2789951"/>
            <a:ext cx="1370756" cy="111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prstTxWarp prst="textButtonPour">
              <a:avLst>
                <a:gd name="adj1" fmla="val 11536578"/>
                <a:gd name="adj2" fmla="val 0"/>
              </a:avLst>
            </a:prstTxWarp>
            <a:spAutoFit/>
          </a:bodyPr>
          <a:lstStyle/>
          <a:p>
            <a:pPr algn="ctr" eaLnBrk="1" hangingPunct="1"/>
            <a:r>
              <a:rPr lang="ru-RU" sz="300" dirty="0" smtClean="0">
                <a:cs typeface="Times New Roman" pitchFamily="18" charset="0"/>
              </a:rPr>
              <a:t>Автоматическое</a:t>
            </a:r>
          </a:p>
          <a:p>
            <a:pPr algn="ctr" eaLnBrk="1" hangingPunct="1"/>
            <a:endParaRPr lang="ru-RU" sz="300" dirty="0" smtClean="0">
              <a:cs typeface="Times New Roman" pitchFamily="18" charset="0"/>
            </a:endParaRPr>
          </a:p>
          <a:p>
            <a:pPr algn="ctr" eaLnBrk="1" hangingPunct="1"/>
            <a:r>
              <a:rPr lang="ru-RU" sz="300" dirty="0" smtClean="0">
                <a:cs typeface="Times New Roman" pitchFamily="18" charset="0"/>
              </a:rPr>
              <a:t>наполнение</a:t>
            </a:r>
            <a:endParaRPr lang="ru-RU" sz="300" dirty="0">
              <a:cs typeface="Times New Roman" pitchFamily="18" charset="0"/>
            </a:endParaRPr>
          </a:p>
        </p:txBody>
      </p:sp>
      <p:sp>
        <p:nvSpPr>
          <p:cNvPr id="65" name="Скругленный прямоугольник 64"/>
          <p:cNvSpPr/>
          <p:nvPr/>
        </p:nvSpPr>
        <p:spPr>
          <a:xfrm>
            <a:off x="7812913" y="3951654"/>
            <a:ext cx="1234273" cy="174728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TextBox 65"/>
          <p:cNvSpPr txBox="1"/>
          <p:nvPr/>
        </p:nvSpPr>
        <p:spPr bwMode="auto">
          <a:xfrm>
            <a:off x="7768169" y="3951655"/>
            <a:ext cx="130494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>
                <a:cs typeface="Times New Roman" pitchFamily="18" charset="0"/>
              </a:rPr>
              <a:t>СУФД- портал</a:t>
            </a:r>
          </a:p>
          <a:p>
            <a:pPr algn="ctr"/>
            <a:r>
              <a:rPr lang="ru-RU" sz="1100" b="1" dirty="0"/>
              <a:t>исполнителя</a:t>
            </a:r>
            <a:endParaRPr lang="ru-RU" sz="1100" b="1" dirty="0">
              <a:cs typeface="Times New Roman" pitchFamily="18" charset="0"/>
            </a:endParaRPr>
          </a:p>
        </p:txBody>
      </p:sp>
      <p:sp>
        <p:nvSpPr>
          <p:cNvPr id="89" name="Стрелка вправо 88"/>
          <p:cNvSpPr/>
          <p:nvPr/>
        </p:nvSpPr>
        <p:spPr>
          <a:xfrm>
            <a:off x="7402441" y="4779137"/>
            <a:ext cx="565129" cy="413988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Стрелка вправо 96"/>
          <p:cNvSpPr/>
          <p:nvPr/>
        </p:nvSpPr>
        <p:spPr>
          <a:xfrm rot="10800000">
            <a:off x="7385086" y="5120458"/>
            <a:ext cx="565129" cy="41398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102" b="100000" l="9524" r="100000">
                        <a14:foregroundMark x1="19048" y1="14286" x2="69048" y2="17347"/>
                        <a14:foregroundMark x1="71429" y1="26531" x2="79762" y2="82653"/>
                        <a14:foregroundMark x1="75000" y1="19388" x2="72619" y2="265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170" y="2031050"/>
            <a:ext cx="1158373" cy="1351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 bwMode="auto">
          <a:xfrm>
            <a:off x="7989145" y="2359064"/>
            <a:ext cx="99258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ctr" eaLnBrk="1" hangingPunct="1"/>
            <a:r>
              <a:rPr lang="ru-RU" sz="900" b="1" dirty="0" smtClean="0">
                <a:cs typeface="Times New Roman" pitchFamily="18" charset="0"/>
              </a:rPr>
              <a:t>Сведения о </a:t>
            </a:r>
          </a:p>
          <a:p>
            <a:pPr algn="ctr" eaLnBrk="1" hangingPunct="1"/>
            <a:r>
              <a:rPr lang="ru-RU" sz="900" b="1" dirty="0" smtClean="0">
                <a:cs typeface="Times New Roman" pitchFamily="18" charset="0"/>
              </a:rPr>
              <a:t>соисполнителях</a:t>
            </a:r>
            <a:endParaRPr lang="ru-RU" sz="1100" b="1" dirty="0">
              <a:cs typeface="Times New Roman" pitchFamily="18" charset="0"/>
            </a:endParaRPr>
          </a:p>
        </p:txBody>
      </p:sp>
      <p:sp>
        <p:nvSpPr>
          <p:cNvPr id="69" name="Стрелка вправо 68"/>
          <p:cNvSpPr/>
          <p:nvPr/>
        </p:nvSpPr>
        <p:spPr>
          <a:xfrm>
            <a:off x="7418955" y="2566801"/>
            <a:ext cx="565129" cy="413988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Стрелка вправо 72"/>
          <p:cNvSpPr/>
          <p:nvPr/>
        </p:nvSpPr>
        <p:spPr>
          <a:xfrm rot="10800000">
            <a:off x="7401600" y="2908122"/>
            <a:ext cx="565129" cy="41398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4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102" b="100000" l="9524" r="100000">
                        <a14:foregroundMark x1="19048" y1="14286" x2="69048" y2="17347"/>
                        <a14:foregroundMark x1="71429" y1="26531" x2="79762" y2="82653"/>
                        <a14:foregroundMark x1="75000" y1="19388" x2="72619" y2="265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4294719"/>
            <a:ext cx="1158373" cy="1351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5" name="TextBox 74"/>
          <p:cNvSpPr txBox="1"/>
          <p:nvPr/>
        </p:nvSpPr>
        <p:spPr bwMode="auto">
          <a:xfrm>
            <a:off x="7969088" y="4622733"/>
            <a:ext cx="99258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ctr" eaLnBrk="1" hangingPunct="1"/>
            <a:r>
              <a:rPr lang="ru-RU" sz="900" b="1" dirty="0" smtClean="0">
                <a:cs typeface="Times New Roman" pitchFamily="18" charset="0"/>
              </a:rPr>
              <a:t>Сведения о </a:t>
            </a:r>
          </a:p>
          <a:p>
            <a:pPr algn="ctr" eaLnBrk="1" hangingPunct="1"/>
            <a:r>
              <a:rPr lang="ru-RU" sz="900" b="1" dirty="0" smtClean="0">
                <a:cs typeface="Times New Roman" pitchFamily="18" charset="0"/>
              </a:rPr>
              <a:t>соисполнителях</a:t>
            </a:r>
            <a:endParaRPr lang="ru-RU" sz="1100" b="1" dirty="0">
              <a:cs typeface="Times New Roman" pitchFamily="18" charset="0"/>
            </a:endParaRPr>
          </a:p>
        </p:txBody>
      </p:sp>
      <p:sp>
        <p:nvSpPr>
          <p:cNvPr id="4" name="Скругленная прямоугольная выноска 3"/>
          <p:cNvSpPr/>
          <p:nvPr/>
        </p:nvSpPr>
        <p:spPr>
          <a:xfrm rot="10800000">
            <a:off x="82946" y="5056153"/>
            <a:ext cx="4124285" cy="1700538"/>
          </a:xfrm>
          <a:prstGeom prst="wedgeRoundRectCallout">
            <a:avLst>
              <a:gd name="adj1" fmla="val -20622"/>
              <a:gd name="adj2" fmla="val 79240"/>
              <a:gd name="adj3" fmla="val 16667"/>
            </a:avLst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227677" y="5013870"/>
            <a:ext cx="400711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/>
              <a:t>1) Идентификатор государственного контракта (договора), соглашения;</a:t>
            </a:r>
          </a:p>
          <a:p>
            <a:r>
              <a:rPr lang="ru-RU" sz="1000" dirty="0"/>
              <a:t>2</a:t>
            </a:r>
            <a:r>
              <a:rPr lang="ru-RU" sz="1000" dirty="0" smtClean="0"/>
              <a:t>) </a:t>
            </a:r>
            <a:r>
              <a:rPr lang="ru-RU" sz="1000" dirty="0"/>
              <a:t>ИНН/КПП  ГРБС/государственного заказчика, исполнителя (соисполнителя), получателя целевых средств </a:t>
            </a:r>
          </a:p>
          <a:p>
            <a:r>
              <a:rPr lang="ru-RU" sz="1000" dirty="0"/>
              <a:t>3</a:t>
            </a:r>
            <a:r>
              <a:rPr lang="ru-RU" sz="1000" dirty="0" smtClean="0"/>
              <a:t>) </a:t>
            </a:r>
            <a:r>
              <a:rPr lang="ru-RU" sz="1000" dirty="0"/>
              <a:t>наименование ГРБС/государственного заказчика, исполнителя (соисполнителя), получателя целевых средств;</a:t>
            </a:r>
          </a:p>
          <a:p>
            <a:r>
              <a:rPr lang="ru-RU" sz="1000" dirty="0"/>
              <a:t>4</a:t>
            </a:r>
            <a:r>
              <a:rPr lang="ru-RU" sz="1000" dirty="0" smtClean="0"/>
              <a:t>)  </a:t>
            </a:r>
            <a:r>
              <a:rPr lang="ru-RU" sz="1000" dirty="0"/>
              <a:t>номер, дата, сумма, соответствующего государственного контракта (соглашения о выделении целевой субсидии);</a:t>
            </a:r>
          </a:p>
          <a:p>
            <a:r>
              <a:rPr lang="ru-RU" sz="1000" dirty="0"/>
              <a:t>5</a:t>
            </a:r>
            <a:r>
              <a:rPr lang="ru-RU" sz="1000" dirty="0" smtClean="0"/>
              <a:t>) номер лицевого счета, открытый исполнителю </a:t>
            </a:r>
            <a:r>
              <a:rPr lang="ru-RU" sz="1000" dirty="0"/>
              <a:t>и </a:t>
            </a:r>
            <a:r>
              <a:rPr lang="ru-RU" sz="1000" dirty="0" smtClean="0"/>
              <a:t>соисполнителю </a:t>
            </a:r>
            <a:r>
              <a:rPr lang="ru-RU" sz="1000" dirty="0"/>
              <a:t>по государственному контракту (договору), соглашению;</a:t>
            </a:r>
          </a:p>
          <a:p>
            <a:r>
              <a:rPr lang="ru-RU" sz="1000" dirty="0"/>
              <a:t>6</a:t>
            </a:r>
            <a:r>
              <a:rPr lang="ru-RU" sz="1000" dirty="0" smtClean="0"/>
              <a:t>) код </a:t>
            </a:r>
            <a:r>
              <a:rPr lang="ru-RU" sz="1000" dirty="0"/>
              <a:t>по </a:t>
            </a:r>
            <a:r>
              <a:rPr lang="ru-RU" sz="1000" dirty="0" smtClean="0"/>
              <a:t>кооперации.</a:t>
            </a:r>
            <a:r>
              <a:rPr lang="ru-RU" sz="1000" dirty="0"/>
              <a:t>	</a:t>
            </a:r>
            <a:endParaRPr lang="ru-RU" sz="1000" dirty="0">
              <a:effectLst/>
            </a:endParaRPr>
          </a:p>
        </p:txBody>
      </p:sp>
      <p:sp>
        <p:nvSpPr>
          <p:cNvPr id="54" name="Двойная стрелка влево/вправо 53"/>
          <p:cNvSpPr/>
          <p:nvPr/>
        </p:nvSpPr>
        <p:spPr>
          <a:xfrm>
            <a:off x="5549763" y="2371416"/>
            <a:ext cx="960987" cy="468231"/>
          </a:xfrm>
          <a:prstGeom prst="left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Стрелка вправо 54"/>
          <p:cNvSpPr/>
          <p:nvPr/>
        </p:nvSpPr>
        <p:spPr>
          <a:xfrm rot="10800000">
            <a:off x="5640002" y="3011902"/>
            <a:ext cx="760659" cy="41398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0595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3000">
              <a:schemeClr val="accent1">
                <a:tint val="66000"/>
                <a:satMod val="160000"/>
              </a:schemeClr>
            </a:gs>
            <a:gs pos="14160">
              <a:srgbClr val="B6C9EA"/>
            </a:gs>
            <a:gs pos="2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Скругленный прямоугольник 45"/>
          <p:cNvSpPr/>
          <p:nvPr/>
        </p:nvSpPr>
        <p:spPr>
          <a:xfrm>
            <a:off x="114028" y="4019465"/>
            <a:ext cx="8928992" cy="2721903"/>
          </a:xfrm>
          <a:prstGeom prst="roundRect">
            <a:avLst>
              <a:gd name="adj" fmla="val 9925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07504" y="1348010"/>
            <a:ext cx="8928992" cy="2617131"/>
          </a:xfrm>
          <a:prstGeom prst="roundRect">
            <a:avLst>
              <a:gd name="adj" fmla="val 9925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0145" y="683502"/>
            <a:ext cx="8712968" cy="864096"/>
          </a:xfrm>
        </p:spPr>
        <p:txBody>
          <a:bodyPr>
            <a:normAutofit/>
          </a:bodyPr>
          <a:lstStyle/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Формирование отчетности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8" name="Group 14"/>
          <p:cNvGrpSpPr>
            <a:grpSpLocks/>
          </p:cNvGrpSpPr>
          <p:nvPr/>
        </p:nvGrpSpPr>
        <p:grpSpPr bwMode="auto">
          <a:xfrm>
            <a:off x="0" y="0"/>
            <a:ext cx="9144000" cy="836613"/>
            <a:chOff x="0" y="0"/>
            <a:chExt cx="5760" cy="578"/>
          </a:xfrm>
        </p:grpSpPr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5760" cy="5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" name="Rectangle 13"/>
            <p:cNvSpPr>
              <a:spLocks noChangeArrowheads="1"/>
            </p:cNvSpPr>
            <p:nvPr/>
          </p:nvSpPr>
          <p:spPr bwMode="auto">
            <a:xfrm>
              <a:off x="385" y="73"/>
              <a:ext cx="4582" cy="448"/>
            </a:xfrm>
            <a:prstGeom prst="rect">
              <a:avLst/>
            </a:prstGeom>
            <a:noFill/>
            <a:ln w="3175" algn="ctr">
              <a:noFill/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r>
                <a:rPr lang="ru-RU" dirty="0" smtClean="0">
                  <a:solidFill>
                    <a:prstClr val="black"/>
                  </a:solidFill>
                </a:rPr>
                <a:t>Управление Федерального казначейства</a:t>
              </a:r>
            </a:p>
            <a:p>
              <a:r>
                <a:rPr lang="ru-RU" dirty="0">
                  <a:solidFill>
                    <a:prstClr val="black"/>
                  </a:solidFill>
                </a:rPr>
                <a:t>п</a:t>
              </a:r>
              <a:r>
                <a:rPr lang="ru-RU" dirty="0" smtClean="0">
                  <a:solidFill>
                    <a:prstClr val="black"/>
                  </a:solidFill>
                </a:rPr>
                <a:t>о Ростовской области                                                         </a:t>
              </a:r>
              <a:r>
                <a:rPr lang="en-US" dirty="0" smtClean="0">
                  <a:solidFill>
                    <a:prstClr val="black"/>
                  </a:solidFill>
                </a:rPr>
                <a:t>rostov.roskazna.ru</a:t>
              </a:r>
              <a:endParaRPr lang="ru-RU" dirty="0">
                <a:solidFill>
                  <a:prstClr val="black"/>
                </a:solidFill>
              </a:endParaRPr>
            </a:p>
          </p:txBody>
        </p:sp>
      </p:grpSp>
      <p:sp>
        <p:nvSpPr>
          <p:cNvPr id="37" name="TextBox 36"/>
          <p:cNvSpPr txBox="1"/>
          <p:nvPr/>
        </p:nvSpPr>
        <p:spPr bwMode="auto">
          <a:xfrm>
            <a:off x="8172400" y="746218"/>
            <a:ext cx="119284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eaLnBrk="1" hangingPunct="1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Слайд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81650" y="6161872"/>
            <a:ext cx="6682836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50" dirty="0"/>
              <a:t>* В соответствии с приказом Федерального казначейства от 29 февраля 2016 г. № 5н «Об утверждении форм </a:t>
            </a:r>
          </a:p>
          <a:p>
            <a:pPr algn="ctr"/>
            <a:r>
              <a:rPr lang="ru-RU" sz="1050" dirty="0"/>
              <a:t>отчетности, представляемой территориальными органами Федерального казначейства по казначейскому </a:t>
            </a:r>
          </a:p>
          <a:p>
            <a:pPr algn="ctr"/>
            <a:r>
              <a:rPr lang="ru-RU" sz="1050" dirty="0"/>
              <a:t>сопровождению государственных контрактов (контрактов, договоров, соглашений)»</a:t>
            </a:r>
            <a:endParaRPr lang="ru-RU" sz="105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 bwMode="auto">
          <a:xfrm>
            <a:off x="226471" y="2348081"/>
            <a:ext cx="189667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marL="342900" indent="-342900" algn="ctr" eaLnBrk="1" hangingPunct="1">
              <a:buAutoNum type="arabicPeriod"/>
            </a:pPr>
            <a:r>
              <a:rPr lang="ru-RU" b="1" dirty="0" smtClean="0">
                <a:cs typeface="Times New Roman" pitchFamily="18" charset="0"/>
              </a:rPr>
              <a:t>Сводная </a:t>
            </a:r>
          </a:p>
          <a:p>
            <a:pPr algn="ctr" eaLnBrk="1" hangingPunct="1"/>
            <a:r>
              <a:rPr lang="ru-RU" b="1" dirty="0" smtClean="0">
                <a:cs typeface="Times New Roman" pitchFamily="18" charset="0"/>
              </a:rPr>
              <a:t>по запросу ГРБС</a:t>
            </a:r>
            <a:r>
              <a:rPr lang="en-US" b="1" dirty="0" smtClean="0">
                <a:cs typeface="Times New Roman" pitchFamily="18" charset="0"/>
              </a:rPr>
              <a:t>/</a:t>
            </a:r>
          </a:p>
          <a:p>
            <a:pPr algn="ctr" eaLnBrk="1" hangingPunct="1"/>
            <a:r>
              <a:rPr lang="ru-RU" b="1" dirty="0" err="1" smtClean="0">
                <a:cs typeface="Times New Roman" pitchFamily="18" charset="0"/>
              </a:rPr>
              <a:t>Госзаказчика</a:t>
            </a:r>
            <a:endParaRPr lang="ru-RU" b="1" dirty="0">
              <a:cs typeface="Times New Roman" pitchFamily="18" charset="0"/>
            </a:endParaRPr>
          </a:p>
        </p:txBody>
      </p:sp>
      <p:sp>
        <p:nvSpPr>
          <p:cNvPr id="48" name="TextBox 47"/>
          <p:cNvSpPr txBox="1"/>
          <p:nvPr/>
        </p:nvSpPr>
        <p:spPr bwMode="auto">
          <a:xfrm>
            <a:off x="228818" y="4780251"/>
            <a:ext cx="211686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ctr" eaLnBrk="1" hangingPunct="1"/>
            <a:r>
              <a:rPr lang="ru-RU" b="1" dirty="0">
                <a:cs typeface="Times New Roman" pitchFamily="18" charset="0"/>
              </a:rPr>
              <a:t>2</a:t>
            </a:r>
            <a:r>
              <a:rPr lang="ru-RU" b="1" dirty="0" smtClean="0">
                <a:cs typeface="Times New Roman" pitchFamily="18" charset="0"/>
              </a:rPr>
              <a:t>. Автоматически</a:t>
            </a:r>
          </a:p>
          <a:p>
            <a:pPr algn="ctr" eaLnBrk="1" hangingPunct="1"/>
            <a:r>
              <a:rPr lang="ru-RU" b="1" dirty="0">
                <a:cs typeface="Times New Roman" pitchFamily="18" charset="0"/>
              </a:rPr>
              <a:t>в</a:t>
            </a:r>
            <a:r>
              <a:rPr lang="ru-RU" b="1" dirty="0" smtClean="0">
                <a:cs typeface="Times New Roman" pitchFamily="18" charset="0"/>
              </a:rPr>
              <a:t> соответствии </a:t>
            </a:r>
          </a:p>
          <a:p>
            <a:pPr algn="ctr" eaLnBrk="1" hangingPunct="1"/>
            <a:r>
              <a:rPr lang="ru-RU" b="1" dirty="0" smtClean="0">
                <a:cs typeface="Times New Roman" pitchFamily="18" charset="0"/>
              </a:rPr>
              <a:t>с Приказом №5н </a:t>
            </a:r>
          </a:p>
          <a:p>
            <a:pPr algn="ctr" eaLnBrk="1" hangingPunct="1"/>
            <a:r>
              <a:rPr lang="ru-RU" b="1" dirty="0" smtClean="0">
                <a:cs typeface="Times New Roman" pitchFamily="18" charset="0"/>
              </a:rPr>
              <a:t>от 29 февраля 2016</a:t>
            </a:r>
            <a:endParaRPr lang="ru-RU" b="1" dirty="0">
              <a:cs typeface="Times New Roman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264" y="4077072"/>
            <a:ext cx="6582463" cy="2179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7885" y="1373141"/>
            <a:ext cx="6658611" cy="259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146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3000">
              <a:schemeClr val="accent1">
                <a:tint val="66000"/>
                <a:satMod val="160000"/>
              </a:schemeClr>
            </a:gs>
            <a:gs pos="14160">
              <a:srgbClr val="B6C9EA"/>
            </a:gs>
            <a:gs pos="2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Стрелка вправо 48"/>
          <p:cNvSpPr/>
          <p:nvPr/>
        </p:nvSpPr>
        <p:spPr>
          <a:xfrm>
            <a:off x="5578077" y="5628366"/>
            <a:ext cx="774700" cy="319087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3458251" y="4753947"/>
            <a:ext cx="2156985" cy="206792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6516215" y="4753947"/>
            <a:ext cx="2156985" cy="206792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6516216" y="2101873"/>
            <a:ext cx="2156985" cy="206792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Стрелка вправо 46"/>
          <p:cNvSpPr/>
          <p:nvPr/>
        </p:nvSpPr>
        <p:spPr>
          <a:xfrm>
            <a:off x="5598078" y="2976292"/>
            <a:ext cx="774700" cy="319087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3458434" y="2101873"/>
            <a:ext cx="2156985" cy="206792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89763" y="2105613"/>
            <a:ext cx="2156985" cy="206792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6" name="Picture 4" descr="C:\Users\Галина\Downloads\6a00e554fa70848834016301ae3b18970d-800wi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21" r="7191" b="7558"/>
          <a:stretch/>
        </p:blipFill>
        <p:spPr bwMode="auto">
          <a:xfrm>
            <a:off x="3639387" y="2290929"/>
            <a:ext cx="1795075" cy="1462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912" y="5179178"/>
            <a:ext cx="1902285" cy="1217463"/>
          </a:xfrm>
          <a:prstGeom prst="rect">
            <a:avLst/>
          </a:prstGeom>
        </p:spPr>
      </p:pic>
      <p:grpSp>
        <p:nvGrpSpPr>
          <p:cNvPr id="25" name="Group 14"/>
          <p:cNvGrpSpPr>
            <a:grpSpLocks/>
          </p:cNvGrpSpPr>
          <p:nvPr/>
        </p:nvGrpSpPr>
        <p:grpSpPr bwMode="auto">
          <a:xfrm>
            <a:off x="0" y="0"/>
            <a:ext cx="9144000" cy="836613"/>
            <a:chOff x="0" y="0"/>
            <a:chExt cx="5760" cy="578"/>
          </a:xfrm>
        </p:grpSpPr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0"/>
              <a:ext cx="5760" cy="5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" name="Rectangle 13"/>
            <p:cNvSpPr>
              <a:spLocks noChangeArrowheads="1"/>
            </p:cNvSpPr>
            <p:nvPr/>
          </p:nvSpPr>
          <p:spPr bwMode="auto">
            <a:xfrm>
              <a:off x="385" y="73"/>
              <a:ext cx="4582" cy="448"/>
            </a:xfrm>
            <a:prstGeom prst="rect">
              <a:avLst/>
            </a:prstGeom>
            <a:noFill/>
            <a:ln w="3175" algn="ctr">
              <a:noFill/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r>
                <a:rPr lang="ru-RU" dirty="0" smtClean="0"/>
                <a:t>Управление Федерального казначейства</a:t>
              </a:r>
            </a:p>
            <a:p>
              <a:r>
                <a:rPr lang="ru-RU" dirty="0"/>
                <a:t>п</a:t>
              </a:r>
              <a:r>
                <a:rPr lang="ru-RU" dirty="0" smtClean="0"/>
                <a:t>о Ростовской области                                                         </a:t>
              </a:r>
              <a:r>
                <a:rPr lang="en-US" dirty="0" smtClean="0"/>
                <a:t>rostov.roskazna.ru</a:t>
              </a:r>
              <a:endParaRPr lang="ru-RU" dirty="0"/>
            </a:p>
          </p:txBody>
        </p:sp>
      </p:grpSp>
      <p:sp>
        <p:nvSpPr>
          <p:cNvPr id="7" name="Заголовок 6"/>
          <p:cNvSpPr txBox="1">
            <a:spLocks noGrp="1"/>
          </p:cNvSpPr>
          <p:nvPr>
            <p:ph type="ctrTitle"/>
          </p:nvPr>
        </p:nvSpPr>
        <p:spPr>
          <a:xfrm>
            <a:off x="562886" y="888395"/>
            <a:ext cx="7918648" cy="9233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711200">
              <a:lnSpc>
                <a:spcPct val="90000"/>
              </a:lnSpc>
              <a:spcAft>
                <a:spcPts val="0"/>
              </a:spcAft>
              <a:defRPr/>
            </a:pP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Авансирование по контрактам,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договорам, 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заключаемым с соисполнителями в рамках исполнения государственных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контрактов</a:t>
            </a:r>
            <a:endParaRPr lang="ru-RU" sz="2000" b="1" i="1" cap="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" name="Picture 3" descr="C:\Users\Галина\Downloads\image41473555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22" y="2303962"/>
            <a:ext cx="1818266" cy="1363386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Стрелка вправо 26"/>
          <p:cNvSpPr/>
          <p:nvPr/>
        </p:nvSpPr>
        <p:spPr>
          <a:xfrm>
            <a:off x="2546748" y="2905603"/>
            <a:ext cx="774700" cy="319087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30" name="Picture 4" descr="C:\Users\Галина\Downloads\6a00e554fa70848834016301ae3b18970d-800w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0321" y="4803395"/>
            <a:ext cx="1973210" cy="1479908"/>
          </a:xfrm>
          <a:prstGeom prst="roundRect">
            <a:avLst>
              <a:gd name="adj" fmla="val 16172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7637" y="2234801"/>
            <a:ext cx="1132728" cy="1430303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6323011" y="3564101"/>
            <a:ext cx="26195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Открытие л/с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ОрФК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соисполнителю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Прямоугольник 12"/>
          <p:cNvSpPr>
            <a:spLocks noChangeArrowheads="1"/>
          </p:cNvSpPr>
          <p:nvPr/>
        </p:nvSpPr>
        <p:spPr bwMode="auto">
          <a:xfrm>
            <a:off x="389763" y="3650319"/>
            <a:ext cx="22176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Заключение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договора с соисполнителем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8"/>
          <p:cNvSpPr txBox="1">
            <a:spLocks noChangeArrowheads="1"/>
          </p:cNvSpPr>
          <p:nvPr/>
        </p:nvSpPr>
        <p:spPr bwMode="auto">
          <a:xfrm>
            <a:off x="3498080" y="6110898"/>
            <a:ext cx="2376264" cy="823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115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Аванс ≤ 30 %;</a:t>
            </a:r>
          </a:p>
          <a:p>
            <a:pPr eaLnBrk="1" hangingPunct="1"/>
            <a:r>
              <a:rPr lang="ru-RU" sz="115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Срок менее 1 месяца;</a:t>
            </a:r>
          </a:p>
          <a:p>
            <a:pPr eaLnBrk="1" hangingPunct="1"/>
            <a:r>
              <a:rPr lang="ru-RU" sz="115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Сумма аванса &lt; 1 млн. руб.</a:t>
            </a:r>
          </a:p>
          <a:p>
            <a:pPr marL="342900" indent="-342900" eaLnBrk="1" hangingPunct="1">
              <a:buAutoNum type="arabicPeriod"/>
            </a:pPr>
            <a:endParaRPr lang="ru-RU" sz="13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 bwMode="auto">
          <a:xfrm>
            <a:off x="3844235" y="2180183"/>
            <a:ext cx="138538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ctr" eaLnBrk="1" hangingPunct="1"/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Условие:</a:t>
            </a:r>
            <a:endParaRPr lang="ru-RU" sz="1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 bwMode="auto">
          <a:xfrm>
            <a:off x="3879309" y="4717206"/>
            <a:ext cx="138538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ctr" eaLnBrk="1" hangingPunct="1"/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Условие:</a:t>
            </a:r>
            <a:endParaRPr lang="ru-RU" sz="1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642771" y="4752230"/>
            <a:ext cx="190387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Перечисление аванса в банк</a:t>
            </a:r>
          </a:p>
          <a:p>
            <a:pPr algn="ctr"/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на р/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сч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. соисполнителя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8"/>
          <p:cNvSpPr txBox="1">
            <a:spLocks noChangeArrowheads="1"/>
          </p:cNvSpPr>
          <p:nvPr/>
        </p:nvSpPr>
        <p:spPr bwMode="auto">
          <a:xfrm>
            <a:off x="3598713" y="3598187"/>
            <a:ext cx="1876425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содержится авансовый платеж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*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 bwMode="auto">
          <a:xfrm>
            <a:off x="8172400" y="746218"/>
            <a:ext cx="119284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eaLnBrk="1" hangingPunct="1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Слайд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люс 4"/>
          <p:cNvSpPr/>
          <p:nvPr/>
        </p:nvSpPr>
        <p:spPr>
          <a:xfrm>
            <a:off x="4230985" y="4133705"/>
            <a:ext cx="611882" cy="646991"/>
          </a:xfrm>
          <a:prstGeom prst="mathPlus">
            <a:avLst/>
          </a:prstGeom>
          <a:solidFill>
            <a:srgbClr val="00B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 bwMode="auto">
          <a:xfrm>
            <a:off x="273504" y="5700028"/>
            <a:ext cx="2520280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- за исключением авансовых платежей по контрактам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(договорам), указанным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Постановлении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Правительства РФ от 04.02.2016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70</a:t>
            </a:r>
          </a:p>
        </p:txBody>
      </p:sp>
      <p:sp>
        <p:nvSpPr>
          <p:cNvPr id="43" name="TextBox 42"/>
          <p:cNvSpPr txBox="1"/>
          <p:nvPr/>
        </p:nvSpPr>
        <p:spPr bwMode="auto">
          <a:xfrm>
            <a:off x="1763688" y="1772816"/>
            <a:ext cx="226754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настоящее время: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Box 43"/>
          <p:cNvSpPr txBox="1"/>
          <p:nvPr/>
        </p:nvSpPr>
        <p:spPr bwMode="auto">
          <a:xfrm>
            <a:off x="3111001" y="4293096"/>
            <a:ext cx="11833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ctr" eaLnBrk="1" hangingPunct="1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Добавить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0494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3000">
              <a:schemeClr val="accent1">
                <a:tint val="66000"/>
                <a:satMod val="160000"/>
              </a:schemeClr>
            </a:gs>
            <a:gs pos="14160">
              <a:srgbClr val="B6C9EA"/>
            </a:gs>
            <a:gs pos="2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Скругленный прямоугольник 36"/>
          <p:cNvSpPr/>
          <p:nvPr/>
        </p:nvSpPr>
        <p:spPr>
          <a:xfrm>
            <a:off x="902602" y="3721207"/>
            <a:ext cx="1905938" cy="151525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E:\clip_image002_thumb[1]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54" b="6902"/>
          <a:stretch/>
        </p:blipFill>
        <p:spPr bwMode="auto">
          <a:xfrm>
            <a:off x="1349286" y="3953240"/>
            <a:ext cx="1012570" cy="1068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Стрелка вправо 41"/>
          <p:cNvSpPr/>
          <p:nvPr/>
        </p:nvSpPr>
        <p:spPr>
          <a:xfrm rot="7165516">
            <a:off x="6819135" y="4845627"/>
            <a:ext cx="595341" cy="247336"/>
          </a:xfrm>
          <a:prstGeom prst="right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8" name="Стрелка вправо 37"/>
          <p:cNvSpPr/>
          <p:nvPr/>
        </p:nvSpPr>
        <p:spPr>
          <a:xfrm rot="10473331">
            <a:off x="2957444" y="4203814"/>
            <a:ext cx="595341" cy="247336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7" name="Стрелка вправо 46"/>
          <p:cNvSpPr/>
          <p:nvPr/>
        </p:nvSpPr>
        <p:spPr>
          <a:xfrm>
            <a:off x="2600853" y="2066164"/>
            <a:ext cx="654263" cy="23222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8" name="Стрелка вправо 57"/>
          <p:cNvSpPr/>
          <p:nvPr/>
        </p:nvSpPr>
        <p:spPr>
          <a:xfrm>
            <a:off x="4177194" y="2027327"/>
            <a:ext cx="595846" cy="23222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1" name="Стрелка вправо 60"/>
          <p:cNvSpPr/>
          <p:nvPr/>
        </p:nvSpPr>
        <p:spPr>
          <a:xfrm rot="4030522">
            <a:off x="6254585" y="3050215"/>
            <a:ext cx="476201" cy="232220"/>
          </a:xfrm>
          <a:prstGeom prst="rightArrow">
            <a:avLst>
              <a:gd name="adj1" fmla="val 50002"/>
              <a:gd name="adj2" fmla="val 50000"/>
            </a:avLst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5" name="Стрелка вправо 64"/>
          <p:cNvSpPr/>
          <p:nvPr/>
        </p:nvSpPr>
        <p:spPr>
          <a:xfrm rot="7165516">
            <a:off x="5095192" y="2974783"/>
            <a:ext cx="595341" cy="247336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2" name="Скругленный прямоугольник 61"/>
          <p:cNvSpPr/>
          <p:nvPr/>
        </p:nvSpPr>
        <p:spPr>
          <a:xfrm>
            <a:off x="3525025" y="3453181"/>
            <a:ext cx="1905938" cy="151525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3429039" y="5289320"/>
            <a:ext cx="3724770" cy="140514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4824121" y="1385807"/>
            <a:ext cx="2193135" cy="164823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6369185" y="3453180"/>
            <a:ext cx="1905938" cy="151525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33302" y="1375286"/>
            <a:ext cx="1905938" cy="189686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3" name="Рисунок 5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05"/>
          <a:stretch/>
        </p:blipFill>
        <p:spPr>
          <a:xfrm>
            <a:off x="5373897" y="5313335"/>
            <a:ext cx="1687792" cy="13571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5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686" y="3671273"/>
            <a:ext cx="1658937" cy="113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4208681" y="6308555"/>
            <a:ext cx="2133600" cy="365125"/>
          </a:xfrm>
        </p:spPr>
        <p:txBody>
          <a:bodyPr/>
          <a:lstStyle/>
          <a:p>
            <a:fld id="{5890ADB1-A98C-48B5-8E28-219B45C04824}" type="slidenum">
              <a:rPr lang="ru-RU" smtClean="0"/>
              <a:pPr/>
              <a:t>6</a:t>
            </a:fld>
            <a:endParaRPr lang="ru-RU" dirty="0"/>
          </a:p>
        </p:txBody>
      </p:sp>
      <p:grpSp>
        <p:nvGrpSpPr>
          <p:cNvPr id="25" name="Group 14"/>
          <p:cNvGrpSpPr>
            <a:grpSpLocks/>
          </p:cNvGrpSpPr>
          <p:nvPr/>
        </p:nvGrpSpPr>
        <p:grpSpPr bwMode="auto">
          <a:xfrm>
            <a:off x="0" y="0"/>
            <a:ext cx="9144000" cy="836613"/>
            <a:chOff x="0" y="0"/>
            <a:chExt cx="5760" cy="578"/>
          </a:xfrm>
        </p:grpSpPr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0"/>
              <a:ext cx="5760" cy="5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" name="Rectangle 13"/>
            <p:cNvSpPr>
              <a:spLocks noChangeArrowheads="1"/>
            </p:cNvSpPr>
            <p:nvPr/>
          </p:nvSpPr>
          <p:spPr bwMode="auto">
            <a:xfrm>
              <a:off x="385" y="73"/>
              <a:ext cx="4582" cy="448"/>
            </a:xfrm>
            <a:prstGeom prst="rect">
              <a:avLst/>
            </a:prstGeom>
            <a:noFill/>
            <a:ln w="3175" algn="ctr">
              <a:noFill/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r>
                <a:rPr lang="ru-RU" dirty="0" smtClean="0"/>
                <a:t>Управление Федерального казначейства</a:t>
              </a:r>
            </a:p>
            <a:p>
              <a:r>
                <a:rPr lang="ru-RU" dirty="0"/>
                <a:t>п</a:t>
              </a:r>
              <a:r>
                <a:rPr lang="ru-RU" dirty="0" smtClean="0"/>
                <a:t>о Ростовской области                                                         </a:t>
              </a:r>
              <a:r>
                <a:rPr lang="en-US" dirty="0" smtClean="0"/>
                <a:t>rostov.roskazna.ru</a:t>
              </a:r>
              <a:endParaRPr lang="ru-RU" dirty="0"/>
            </a:p>
          </p:txBody>
        </p:sp>
      </p:grp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836613"/>
            <a:ext cx="7772400" cy="720179"/>
          </a:xfrm>
        </p:spPr>
        <p:txBody>
          <a:bodyPr>
            <a:normAutofit/>
          </a:bodyPr>
          <a:lstStyle/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Использование Справочника Недобросовестных поставщиков</a:t>
            </a:r>
            <a:r>
              <a:rPr lang="ru-RU" sz="2000" b="1" i="1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i="1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000" i="1" dirty="0"/>
          </a:p>
        </p:txBody>
      </p:sp>
      <p:pic>
        <p:nvPicPr>
          <p:cNvPr id="30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109" y="3678099"/>
            <a:ext cx="874016" cy="1065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Горизонтальный свиток 31"/>
          <p:cNvSpPr/>
          <p:nvPr/>
        </p:nvSpPr>
        <p:spPr>
          <a:xfrm rot="16200000">
            <a:off x="3279092" y="1548650"/>
            <a:ext cx="1204361" cy="1237438"/>
          </a:xfrm>
          <a:prstGeom prst="horizontalScroll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t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платежное поручение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(АВАНС)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" name="Picture 4" descr="C:\Users\Галина\Downloads\imgpreview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5056" y="1603627"/>
            <a:ext cx="1800000" cy="1192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TextBox 35"/>
          <p:cNvSpPr txBox="1"/>
          <p:nvPr/>
        </p:nvSpPr>
        <p:spPr>
          <a:xfrm>
            <a:off x="4734511" y="1332763"/>
            <a:ext cx="237235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Автоматизированный контроль в ППО «АСФК»</a:t>
            </a:r>
          </a:p>
          <a:p>
            <a:pPr algn="ctr"/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ru-RU" sz="1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со  Справочником Недобросовестных поставщиков</a:t>
            </a:r>
            <a:endParaRPr lang="ru-RU" sz="1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9" name="Рисунок 4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931" y="2085705"/>
            <a:ext cx="1446679" cy="1085009"/>
          </a:xfrm>
          <a:prstGeom prst="rect">
            <a:avLst/>
          </a:prstGeom>
        </p:spPr>
      </p:pic>
      <p:sp>
        <p:nvSpPr>
          <p:cNvPr id="52" name="TextBox 51"/>
          <p:cNvSpPr txBox="1"/>
          <p:nvPr/>
        </p:nvSpPr>
        <p:spPr>
          <a:xfrm>
            <a:off x="3580273" y="5645643"/>
            <a:ext cx="1795441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Перечисление денежных 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средств</a:t>
            </a:r>
          </a:p>
          <a:p>
            <a:pPr algn="ctr"/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р/</a:t>
            </a:r>
            <a:r>
              <a:rPr lang="ru-RU" sz="1300" b="1" dirty="0" err="1">
                <a:latin typeface="Times New Roman" pitchFamily="18" charset="0"/>
                <a:cs typeface="Times New Roman" pitchFamily="18" charset="0"/>
              </a:rPr>
              <a:t>сч</a:t>
            </a:r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контрагента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 bwMode="auto">
          <a:xfrm>
            <a:off x="3823781" y="3383660"/>
            <a:ext cx="1352422" cy="1654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ctr" eaLnBrk="1" hangingPunct="1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Контроль </a:t>
            </a:r>
          </a:p>
          <a:p>
            <a:pPr eaLnBrk="1" hangingPunct="1"/>
            <a:endParaRPr lang="ru-RU" sz="105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sz="105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sz="105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 пройден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TextBox 73"/>
          <p:cNvSpPr txBox="1"/>
          <p:nvPr/>
        </p:nvSpPr>
        <p:spPr bwMode="auto">
          <a:xfrm>
            <a:off x="6678035" y="3453181"/>
            <a:ext cx="128823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ctr" eaLnBrk="1" hangingPunct="1"/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Контроль </a:t>
            </a:r>
          </a:p>
          <a:p>
            <a:pPr eaLnBrk="1" hangingPunct="1"/>
            <a:endParaRPr lang="en-US" sz="105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sz="105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sz="105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sz="105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пройден</a:t>
            </a:r>
            <a:endParaRPr lang="ru-RU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Box 42"/>
          <p:cNvSpPr txBox="1"/>
          <p:nvPr/>
        </p:nvSpPr>
        <p:spPr bwMode="auto">
          <a:xfrm>
            <a:off x="8172400" y="746218"/>
            <a:ext cx="119284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eaLnBrk="1" hangingPunct="1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Слайд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6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 bwMode="auto">
          <a:xfrm>
            <a:off x="1062931" y="1358607"/>
            <a:ext cx="151823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ctr" eaLnBrk="1" hangingPunct="1"/>
            <a:r>
              <a:rPr lang="ru-RU" sz="1600" b="1" dirty="0" err="1" smtClean="0">
                <a:cs typeface="Times New Roman" pitchFamily="18" charset="0"/>
              </a:rPr>
              <a:t>Госзаказчик</a:t>
            </a:r>
            <a:r>
              <a:rPr lang="ru-RU" sz="1600" b="1" dirty="0" smtClean="0">
                <a:cs typeface="Times New Roman" pitchFamily="18" charset="0"/>
              </a:rPr>
              <a:t>/</a:t>
            </a:r>
          </a:p>
          <a:p>
            <a:pPr algn="ctr" eaLnBrk="1" hangingPunct="1"/>
            <a:r>
              <a:rPr lang="ru-RU" sz="1600" b="1" dirty="0" smtClean="0">
                <a:cs typeface="Times New Roman" pitchFamily="18" charset="0"/>
              </a:rPr>
              <a:t>исполнитель/</a:t>
            </a:r>
          </a:p>
          <a:p>
            <a:pPr algn="ctr" eaLnBrk="1" hangingPunct="1"/>
            <a:r>
              <a:rPr lang="ru-RU" sz="1600" b="1" dirty="0" smtClean="0">
                <a:cs typeface="Times New Roman" pitchFamily="18" charset="0"/>
              </a:rPr>
              <a:t>соисполнитель</a:t>
            </a:r>
            <a:endParaRPr lang="ru-RU" sz="1600" b="1" dirty="0"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 bwMode="auto">
          <a:xfrm>
            <a:off x="1199454" y="3651342"/>
            <a:ext cx="1320412" cy="1661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ctr" eaLnBrk="1" hangingPunct="1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Отказ </a:t>
            </a:r>
          </a:p>
          <a:p>
            <a:pPr algn="ctr" eaLnBrk="1" hangingPunct="1"/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endParaRPr lang="ru-RU" sz="1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платежа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980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3000">
              <a:schemeClr val="accent1">
                <a:tint val="66000"/>
                <a:satMod val="160000"/>
              </a:schemeClr>
            </a:gs>
            <a:gs pos="14160">
              <a:srgbClr val="B6C9EA"/>
            </a:gs>
            <a:gs pos="2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Стрелка вправо 62"/>
          <p:cNvSpPr/>
          <p:nvPr/>
        </p:nvSpPr>
        <p:spPr>
          <a:xfrm rot="10800000">
            <a:off x="6332599" y="5762710"/>
            <a:ext cx="509235" cy="296633"/>
          </a:xfrm>
          <a:prstGeom prst="right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6" name="Стрелка вправо 55"/>
          <p:cNvSpPr/>
          <p:nvPr/>
        </p:nvSpPr>
        <p:spPr>
          <a:xfrm rot="8700501">
            <a:off x="7581841" y="4806301"/>
            <a:ext cx="776478" cy="296633"/>
          </a:xfrm>
          <a:prstGeom prst="right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3" name="Стрелка вправо 42"/>
          <p:cNvSpPr/>
          <p:nvPr/>
        </p:nvSpPr>
        <p:spPr>
          <a:xfrm rot="8257623">
            <a:off x="3922065" y="3138919"/>
            <a:ext cx="655975" cy="296633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0" name="Стрелка вправо 49"/>
          <p:cNvSpPr/>
          <p:nvPr/>
        </p:nvSpPr>
        <p:spPr>
          <a:xfrm rot="2620925">
            <a:off x="4431344" y="3100427"/>
            <a:ext cx="760890" cy="296633"/>
          </a:xfrm>
          <a:prstGeom prst="right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1" name="Стрелка вправо 60"/>
          <p:cNvSpPr/>
          <p:nvPr/>
        </p:nvSpPr>
        <p:spPr>
          <a:xfrm rot="10800000">
            <a:off x="1844849" y="4028475"/>
            <a:ext cx="646264" cy="296633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8" name="Стрелка вправо 57"/>
          <p:cNvSpPr/>
          <p:nvPr/>
        </p:nvSpPr>
        <p:spPr>
          <a:xfrm rot="16200000">
            <a:off x="8048459" y="3248943"/>
            <a:ext cx="422592" cy="296633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5" name="Стрелка вправо 54"/>
          <p:cNvSpPr/>
          <p:nvPr/>
        </p:nvSpPr>
        <p:spPr>
          <a:xfrm rot="10800000">
            <a:off x="5560416" y="2347284"/>
            <a:ext cx="422592" cy="296633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7" name="Стрелка вправо 46"/>
          <p:cNvSpPr/>
          <p:nvPr/>
        </p:nvSpPr>
        <p:spPr>
          <a:xfrm rot="10800000">
            <a:off x="7064423" y="2354507"/>
            <a:ext cx="422592" cy="296633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4" name="Горизонтальный свиток 53"/>
          <p:cNvSpPr/>
          <p:nvPr/>
        </p:nvSpPr>
        <p:spPr>
          <a:xfrm>
            <a:off x="5922155" y="2095655"/>
            <a:ext cx="1070564" cy="778741"/>
          </a:xfrm>
          <a:prstGeom prst="horizontalScroll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Стрелка вправо 59"/>
          <p:cNvSpPr/>
          <p:nvPr/>
        </p:nvSpPr>
        <p:spPr>
          <a:xfrm>
            <a:off x="3163726" y="2311966"/>
            <a:ext cx="422592" cy="296633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9" name="Стрелка вправо 58"/>
          <p:cNvSpPr/>
          <p:nvPr/>
        </p:nvSpPr>
        <p:spPr>
          <a:xfrm>
            <a:off x="1746602" y="2311966"/>
            <a:ext cx="422592" cy="296633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7447924" y="3494910"/>
            <a:ext cx="1623663" cy="1310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3651407" y="1776387"/>
            <a:ext cx="1841186" cy="136779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196225" y="1769732"/>
            <a:ext cx="1550377" cy="136779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grpSp>
        <p:nvGrpSpPr>
          <p:cNvPr id="25" name="Group 14"/>
          <p:cNvGrpSpPr>
            <a:grpSpLocks/>
          </p:cNvGrpSpPr>
          <p:nvPr/>
        </p:nvGrpSpPr>
        <p:grpSpPr bwMode="auto">
          <a:xfrm>
            <a:off x="0" y="0"/>
            <a:ext cx="9144000" cy="836613"/>
            <a:chOff x="0" y="0"/>
            <a:chExt cx="5760" cy="578"/>
          </a:xfrm>
        </p:grpSpPr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5760" cy="5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" name="Rectangle 13"/>
            <p:cNvSpPr>
              <a:spLocks noChangeArrowheads="1"/>
            </p:cNvSpPr>
            <p:nvPr/>
          </p:nvSpPr>
          <p:spPr bwMode="auto">
            <a:xfrm>
              <a:off x="385" y="73"/>
              <a:ext cx="4582" cy="448"/>
            </a:xfrm>
            <a:prstGeom prst="rect">
              <a:avLst/>
            </a:prstGeom>
            <a:noFill/>
            <a:ln w="3175" algn="ctr">
              <a:noFill/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r>
                <a:rPr lang="ru-RU" dirty="0" smtClean="0"/>
                <a:t>Управление Федерального казначейства</a:t>
              </a:r>
            </a:p>
            <a:p>
              <a:r>
                <a:rPr lang="ru-RU" dirty="0"/>
                <a:t>п</a:t>
              </a:r>
              <a:r>
                <a:rPr lang="ru-RU" dirty="0" smtClean="0"/>
                <a:t>о Ростовской области                                                         </a:t>
              </a:r>
              <a:r>
                <a:rPr lang="en-US" dirty="0" smtClean="0"/>
                <a:t>rostov.roskazna.ru</a:t>
              </a:r>
              <a:endParaRPr lang="ru-RU" dirty="0"/>
            </a:p>
          </p:txBody>
        </p:sp>
      </p:grp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18757" y="754109"/>
            <a:ext cx="8817739" cy="1008211"/>
          </a:xfrm>
        </p:spPr>
        <p:txBody>
          <a:bodyPr>
            <a:normAutofit/>
          </a:bodyPr>
          <a:lstStyle/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Контроль по решению государственного заказчика кассовых выплат, осуществляемых исполнителем за счет полученного аванса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Горизонтальный свиток 10"/>
          <p:cNvSpPr/>
          <p:nvPr/>
        </p:nvSpPr>
        <p:spPr>
          <a:xfrm rot="16200000">
            <a:off x="2091045" y="1841564"/>
            <a:ext cx="1204361" cy="1237438"/>
          </a:xfrm>
          <a:prstGeom prst="horizontalScroll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t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платежное поручение в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ОрФК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073" y="1987610"/>
            <a:ext cx="1446679" cy="10850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2051" y="3573901"/>
            <a:ext cx="1555410" cy="11665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5" name="TextBox 4"/>
          <p:cNvSpPr txBox="1"/>
          <p:nvPr/>
        </p:nvSpPr>
        <p:spPr bwMode="auto">
          <a:xfrm>
            <a:off x="7322619" y="3441117"/>
            <a:ext cx="1874273" cy="1431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ctr" eaLnBrk="1" hangingPunct="1"/>
            <a:r>
              <a:rPr lang="ru-RU" sz="1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Санкционирование п/п </a:t>
            </a:r>
          </a:p>
          <a:p>
            <a:pPr algn="ctr" eaLnBrk="1" hangingPunct="1"/>
            <a:endParaRPr lang="ru-RU" sz="13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endParaRPr lang="ru-RU" sz="1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endParaRPr lang="en-US" sz="13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endParaRPr lang="ru-RU" sz="1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Гос. заказчиком</a:t>
            </a:r>
            <a:endParaRPr lang="ru-RU" sz="13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4222" y="1823712"/>
            <a:ext cx="936000" cy="12835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Прямоугольник 26"/>
          <p:cNvSpPr/>
          <p:nvPr/>
        </p:nvSpPr>
        <p:spPr>
          <a:xfrm>
            <a:off x="3679308" y="1769732"/>
            <a:ext cx="1137683" cy="58477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Контроль </a:t>
            </a:r>
          </a:p>
          <a:p>
            <a:pPr algn="ctr"/>
            <a:r>
              <a:rPr lang="ru-RU" sz="1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ОрФК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!!!</a:t>
            </a:r>
            <a:endParaRPr lang="ru-RU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Стрелка вправо 39"/>
          <p:cNvSpPr/>
          <p:nvPr/>
        </p:nvSpPr>
        <p:spPr>
          <a:xfrm>
            <a:off x="6704423" y="3617857"/>
            <a:ext cx="720000" cy="1062617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1" name="Стрелка вправо 40"/>
          <p:cNvSpPr/>
          <p:nvPr/>
        </p:nvSpPr>
        <p:spPr>
          <a:xfrm rot="16200000">
            <a:off x="707731" y="3455632"/>
            <a:ext cx="590770" cy="343835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TextBox 5"/>
          <p:cNvSpPr txBox="1"/>
          <p:nvPr/>
        </p:nvSpPr>
        <p:spPr bwMode="auto">
          <a:xfrm>
            <a:off x="6658956" y="3938638"/>
            <a:ext cx="743725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ctr" eaLnBrk="1" hangingPunct="1"/>
            <a:r>
              <a:rPr lang="ru-RU" sz="105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ППО «СУФД»</a:t>
            </a:r>
            <a:endParaRPr lang="ru-RU" sz="105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 bwMode="auto">
          <a:xfrm>
            <a:off x="117029" y="1757238"/>
            <a:ext cx="172782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ctr" eaLnBrk="1" hangingPunct="1"/>
            <a:r>
              <a:rPr lang="ru-RU" sz="1350" b="1" dirty="0" smtClean="0">
                <a:latin typeface="Times New Roman" pitchFamily="18" charset="0"/>
                <a:cs typeface="Times New Roman" pitchFamily="18" charset="0"/>
              </a:rPr>
              <a:t>Исполнитель ГК</a:t>
            </a:r>
            <a:endParaRPr lang="ru-RU" sz="135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109" y="3501469"/>
            <a:ext cx="1623600" cy="1311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58" y="3410470"/>
            <a:ext cx="1624049" cy="1486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2" name="Горизонтальный свиток 51"/>
          <p:cNvSpPr/>
          <p:nvPr/>
        </p:nvSpPr>
        <p:spPr>
          <a:xfrm rot="16200000">
            <a:off x="6664216" y="5282224"/>
            <a:ext cx="1204361" cy="1237438"/>
          </a:xfrm>
          <a:prstGeom prst="horizontalScroll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t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платежное поручение в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ОрФК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TextBox 61"/>
          <p:cNvSpPr txBox="1"/>
          <p:nvPr/>
        </p:nvSpPr>
        <p:spPr bwMode="auto">
          <a:xfrm>
            <a:off x="8172400" y="746218"/>
            <a:ext cx="119284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eaLnBrk="1" hangingPunct="1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Слайд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7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867544" y="2324566"/>
            <a:ext cx="1224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Протокол </a:t>
            </a:r>
            <a:endParaRPr lang="ru-RU" sz="1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4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2051" y="1752302"/>
            <a:ext cx="1624049" cy="1486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8" name="Скругленный прямоугольник 47"/>
          <p:cNvSpPr/>
          <p:nvPr/>
        </p:nvSpPr>
        <p:spPr>
          <a:xfrm>
            <a:off x="2709615" y="5208454"/>
            <a:ext cx="3558700" cy="140514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9" name="Рисунок 4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05"/>
          <a:stretch/>
        </p:blipFill>
        <p:spPr>
          <a:xfrm>
            <a:off x="2807511" y="5232470"/>
            <a:ext cx="1687792" cy="13571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53" name="TextBox 52"/>
          <p:cNvSpPr txBox="1"/>
          <p:nvPr/>
        </p:nvSpPr>
        <p:spPr>
          <a:xfrm>
            <a:off x="4421998" y="5564777"/>
            <a:ext cx="1795441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Перечисление денежных 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средств</a:t>
            </a:r>
          </a:p>
          <a:p>
            <a:pPr algn="ctr"/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р/</a:t>
            </a:r>
            <a:r>
              <a:rPr lang="ru-RU" sz="1300" b="1" dirty="0" err="1">
                <a:latin typeface="Times New Roman" pitchFamily="18" charset="0"/>
                <a:cs typeface="Times New Roman" pitchFamily="18" charset="0"/>
              </a:rPr>
              <a:t>сч</a:t>
            </a:r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контрагента</a:t>
            </a:r>
            <a:endParaRPr lang="ru-RU" dirty="0"/>
          </a:p>
        </p:txBody>
      </p:sp>
      <p:sp>
        <p:nvSpPr>
          <p:cNvPr id="64" name="Горизонтальный свиток 63"/>
          <p:cNvSpPr/>
          <p:nvPr/>
        </p:nvSpPr>
        <p:spPr>
          <a:xfrm>
            <a:off x="445658" y="3777270"/>
            <a:ext cx="1070564" cy="778741"/>
          </a:xfrm>
          <a:prstGeom prst="horizontalScroll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TextBox 64"/>
          <p:cNvSpPr txBox="1"/>
          <p:nvPr/>
        </p:nvSpPr>
        <p:spPr>
          <a:xfrm>
            <a:off x="391047" y="4006181"/>
            <a:ext cx="1224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Протокол </a:t>
            </a:r>
            <a:endParaRPr lang="ru-RU" sz="1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5434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3000">
              <a:schemeClr val="accent1">
                <a:tint val="66000"/>
                <a:satMod val="160000"/>
              </a:schemeClr>
            </a:gs>
            <a:gs pos="14160">
              <a:srgbClr val="B6C9EA"/>
            </a:gs>
            <a:gs pos="2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0ADB1-A98C-48B5-8E28-219B45C04824}" type="slidenum">
              <a:rPr lang="ru-RU" smtClean="0"/>
              <a:pPr/>
              <a:t>8</a:t>
            </a:fld>
            <a:endParaRPr lang="ru-RU" dirty="0"/>
          </a:p>
        </p:txBody>
      </p:sp>
      <p:grpSp>
        <p:nvGrpSpPr>
          <p:cNvPr id="25" name="Group 14"/>
          <p:cNvGrpSpPr>
            <a:grpSpLocks/>
          </p:cNvGrpSpPr>
          <p:nvPr/>
        </p:nvGrpSpPr>
        <p:grpSpPr bwMode="auto">
          <a:xfrm>
            <a:off x="0" y="0"/>
            <a:ext cx="9144000" cy="836613"/>
            <a:chOff x="0" y="0"/>
            <a:chExt cx="5760" cy="578"/>
          </a:xfrm>
        </p:grpSpPr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5760" cy="5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" name="Rectangle 13"/>
            <p:cNvSpPr>
              <a:spLocks noChangeArrowheads="1"/>
            </p:cNvSpPr>
            <p:nvPr/>
          </p:nvSpPr>
          <p:spPr bwMode="auto">
            <a:xfrm>
              <a:off x="385" y="73"/>
              <a:ext cx="4582" cy="448"/>
            </a:xfrm>
            <a:prstGeom prst="rect">
              <a:avLst/>
            </a:prstGeom>
            <a:noFill/>
            <a:ln w="3175" algn="ctr">
              <a:noFill/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r>
                <a:rPr lang="ru-RU" dirty="0" smtClean="0"/>
                <a:t>Управление Федерального казначейства</a:t>
              </a:r>
            </a:p>
            <a:p>
              <a:r>
                <a:rPr lang="ru-RU" dirty="0"/>
                <a:t>п</a:t>
              </a:r>
              <a:r>
                <a:rPr lang="ru-RU" dirty="0" smtClean="0"/>
                <a:t>о Ростовской области                                                         </a:t>
              </a:r>
              <a:r>
                <a:rPr lang="en-US" dirty="0" smtClean="0"/>
                <a:t>rostov.roskazna.ru</a:t>
              </a:r>
              <a:endParaRPr lang="ru-RU" dirty="0"/>
            </a:p>
          </p:txBody>
        </p:sp>
      </p:grp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24391" y="457744"/>
            <a:ext cx="8817739" cy="1008211"/>
          </a:xfrm>
        </p:spPr>
        <p:txBody>
          <a:bodyPr>
            <a:normAutofit/>
          </a:bodyPr>
          <a:lstStyle/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Сведения о 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направлениях расходования целевых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средств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 bwMode="auto">
          <a:xfrm>
            <a:off x="8172400" y="746218"/>
            <a:ext cx="119284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eaLnBrk="1" hangingPunct="1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Слайд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8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5724" y="1656602"/>
            <a:ext cx="4226406" cy="2477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134473"/>
            <a:ext cx="4216054" cy="2650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62500"/>
            <a:ext cx="4216345" cy="2471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4572000" y="1268760"/>
            <a:ext cx="0" cy="549821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198000" y="1556792"/>
            <a:ext cx="8748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 bwMode="auto">
          <a:xfrm>
            <a:off x="48349" y="1250258"/>
            <a:ext cx="452373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cs typeface="Times New Roman" pitchFamily="18" charset="0"/>
              </a:rPr>
              <a:t>В настоящее время </a:t>
            </a:r>
            <a:r>
              <a:rPr lang="ru-RU" sz="1200" dirty="0" smtClean="0">
                <a:cs typeface="Times New Roman" pitchFamily="18" charset="0"/>
              </a:rPr>
              <a:t>-</a:t>
            </a:r>
            <a:r>
              <a:rPr lang="ru-RU" sz="1200" b="1" dirty="0" smtClean="0">
                <a:cs typeface="Times New Roman" pitchFamily="18" charset="0"/>
              </a:rPr>
              <a:t> </a:t>
            </a:r>
            <a:r>
              <a:rPr lang="ru-RU" sz="1200" dirty="0" smtClean="0">
                <a:cs typeface="Times New Roman" pitchFamily="18" charset="0"/>
              </a:rPr>
              <a:t>укрупненный</a:t>
            </a:r>
            <a:r>
              <a:rPr lang="ru-RU" sz="1200" dirty="0" smtClean="0"/>
              <a:t> </a:t>
            </a:r>
            <a:r>
              <a:rPr lang="ru-RU" sz="1200" dirty="0"/>
              <a:t>перечень направлений выплат </a:t>
            </a:r>
            <a:endParaRPr lang="ru-RU" sz="1200" b="1" dirty="0"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 bwMode="auto">
          <a:xfrm>
            <a:off x="4572000" y="1248869"/>
            <a:ext cx="462517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cs typeface="Times New Roman" pitchFamily="18" charset="0"/>
              </a:rPr>
              <a:t>Предлагаемый </a:t>
            </a:r>
            <a:r>
              <a:rPr lang="ru-RU" sz="1200" dirty="0"/>
              <a:t>детализированный перечень направлений выплат </a:t>
            </a:r>
            <a:endParaRPr lang="ru-RU" sz="1200" b="1" dirty="0"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600" y="4134473"/>
            <a:ext cx="4226400" cy="2632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8109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3000">
              <a:schemeClr val="accent1">
                <a:tint val="66000"/>
                <a:satMod val="160000"/>
              </a:schemeClr>
            </a:gs>
            <a:gs pos="14160">
              <a:srgbClr val="B6C9EA"/>
            </a:gs>
            <a:gs pos="2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14"/>
          <p:cNvGrpSpPr>
            <a:grpSpLocks/>
          </p:cNvGrpSpPr>
          <p:nvPr/>
        </p:nvGrpSpPr>
        <p:grpSpPr bwMode="auto">
          <a:xfrm>
            <a:off x="0" y="0"/>
            <a:ext cx="9144000" cy="836613"/>
            <a:chOff x="0" y="0"/>
            <a:chExt cx="5760" cy="578"/>
          </a:xfrm>
        </p:grpSpPr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5760" cy="5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" name="Rectangle 13"/>
            <p:cNvSpPr>
              <a:spLocks noChangeArrowheads="1"/>
            </p:cNvSpPr>
            <p:nvPr/>
          </p:nvSpPr>
          <p:spPr bwMode="auto">
            <a:xfrm>
              <a:off x="385" y="73"/>
              <a:ext cx="4582" cy="448"/>
            </a:xfrm>
            <a:prstGeom prst="rect">
              <a:avLst/>
            </a:prstGeom>
            <a:noFill/>
            <a:ln w="3175" algn="ctr">
              <a:noFill/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r>
                <a:rPr lang="ru-RU" dirty="0" smtClean="0"/>
                <a:t>Управление Федерального казначейства</a:t>
              </a:r>
            </a:p>
            <a:p>
              <a:r>
                <a:rPr lang="ru-RU" dirty="0"/>
                <a:t>п</a:t>
              </a:r>
              <a:r>
                <a:rPr lang="ru-RU" dirty="0" smtClean="0"/>
                <a:t>о Ростовской области                                                         </a:t>
              </a:r>
              <a:r>
                <a:rPr lang="en-US" dirty="0" smtClean="0"/>
                <a:t>rostov.roskazna.ru</a:t>
              </a:r>
              <a:endParaRPr lang="ru-RU" dirty="0"/>
            </a:p>
          </p:txBody>
        </p:sp>
      </p:grp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63130" y="611444"/>
            <a:ext cx="8817739" cy="1008211"/>
          </a:xfrm>
        </p:spPr>
        <p:txBody>
          <a:bodyPr>
            <a:normAutofit/>
          </a:bodyPr>
          <a:lstStyle/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Статистика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5237546"/>
              </p:ext>
            </p:extLst>
          </p:nvPr>
        </p:nvGraphicFramePr>
        <p:xfrm>
          <a:off x="467908" y="1340768"/>
          <a:ext cx="8208184" cy="3740153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080000"/>
                <a:gridCol w="5472000"/>
                <a:gridCol w="1656184"/>
              </a:tblGrid>
              <a:tr h="501580"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№ п/п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16" marR="60616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Наименование показателя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16" marR="60616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effectLst/>
                        </a:rPr>
                        <a:t>Количественное значение, (шт.)</a:t>
                      </a:r>
                      <a:endParaRPr lang="ru-RU" sz="1400" b="1" dirty="0" smtClean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16" marR="60616" marT="0" marB="0" anchor="ctr">
                    <a:solidFill>
                      <a:schemeClr val="bg1"/>
                    </a:solidFill>
                  </a:tcPr>
                </a:tc>
              </a:tr>
              <a:tr h="434524">
                <a:tc rowSpan="2"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1.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16" marR="60616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0638" indent="-20638"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Количество открытых  41-х лицевых </a:t>
                      </a:r>
                      <a:r>
                        <a:rPr lang="ru-RU" sz="1400" dirty="0" smtClean="0">
                          <a:effectLst/>
                        </a:rPr>
                        <a:t>счетов,</a:t>
                      </a:r>
                    </a:p>
                    <a:p>
                      <a:pPr marL="20638" indent="-20638"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 </a:t>
                      </a:r>
                    </a:p>
                  </a:txBody>
                  <a:tcPr marL="60616" marR="60616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  <a:tabLst>
                          <a:tab pos="85725" algn="l"/>
                        </a:tabLst>
                      </a:pPr>
                      <a:r>
                        <a:rPr lang="ru-RU" sz="1400" dirty="0" smtClean="0">
                          <a:effectLst/>
                        </a:rPr>
                        <a:t>99</a:t>
                      </a:r>
                    </a:p>
                  </a:txBody>
                  <a:tcPr marL="60616" marR="60616" marT="0" marB="0">
                    <a:solidFill>
                      <a:schemeClr val="bg1"/>
                    </a:solidFill>
                  </a:tcPr>
                </a:tc>
              </a:tr>
              <a:tr h="443769">
                <a:tc vMerge="1"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16" marR="60616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0638" marR="0" indent="-206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</a:rPr>
                        <a:t> из них:</a:t>
                      </a:r>
                    </a:p>
                    <a:p>
                      <a:pPr marL="20638" indent="-20638" algn="l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- работают со Сведениями;</a:t>
                      </a:r>
                    </a:p>
                    <a:p>
                      <a:pPr marL="20638" indent="-20638" algn="l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- без Сведений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16" marR="60616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  <a:tabLst>
                          <a:tab pos="85725" algn="l"/>
                        </a:tabLst>
                      </a:pPr>
                      <a:endParaRPr lang="ru-RU" sz="14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indent="0" algn="ctr">
                        <a:spcAft>
                          <a:spcPts val="0"/>
                        </a:spcAft>
                        <a:tabLst>
                          <a:tab pos="85725" algn="l"/>
                        </a:tabLs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88</a:t>
                      </a:r>
                    </a:p>
                    <a:p>
                      <a:pPr marL="0" indent="0" algn="ctr">
                        <a:spcAft>
                          <a:spcPts val="0"/>
                        </a:spcAft>
                        <a:tabLst>
                          <a:tab pos="85725" algn="l"/>
                        </a:tabLs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11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16" marR="60616" marT="0" marB="0">
                    <a:solidFill>
                      <a:schemeClr val="bg1"/>
                    </a:solidFill>
                  </a:tcPr>
                </a:tc>
              </a:tr>
              <a:tr h="1022497"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2.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16" marR="60616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Количество платежных поручений, представленных клиентами, </a:t>
                      </a:r>
                      <a:endParaRPr lang="ru-RU" sz="1400" dirty="0" smtClean="0">
                        <a:effectLst/>
                      </a:endParaRPr>
                    </a:p>
                    <a:p>
                      <a:pPr marL="0" indent="0" algn="l"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</a:endParaRPr>
                    </a:p>
                    <a:p>
                      <a:pPr marL="0" indent="0" algn="l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из </a:t>
                      </a:r>
                      <a:r>
                        <a:rPr lang="ru-RU" sz="1400" dirty="0">
                          <a:effectLst/>
                        </a:rPr>
                        <a:t>них:</a:t>
                      </a:r>
                    </a:p>
                    <a:p>
                      <a:pPr marL="0" indent="0" algn="l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- </a:t>
                      </a:r>
                      <a:r>
                        <a:rPr lang="ru-RU" sz="1400" dirty="0">
                          <a:effectLst/>
                        </a:rPr>
                        <a:t>исполненных</a:t>
                      </a:r>
                      <a:r>
                        <a:rPr lang="en-US" sz="1400" dirty="0">
                          <a:effectLst/>
                        </a:rPr>
                        <a:t>;</a:t>
                      </a:r>
                      <a:endParaRPr lang="ru-RU" sz="1400" dirty="0">
                        <a:effectLst/>
                      </a:endParaRPr>
                    </a:p>
                    <a:p>
                      <a:pPr marL="0" indent="0"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- отказанных 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16" marR="60616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ea typeface="Times New Roman"/>
                        </a:rPr>
                        <a:t>23779</a:t>
                      </a:r>
                    </a:p>
                    <a:p>
                      <a:pPr marL="0" indent="0" algn="ctr"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  <a:latin typeface="+mn-lt"/>
                        <a:ea typeface="Times New Roman"/>
                      </a:endParaRPr>
                    </a:p>
                    <a:p>
                      <a:pPr marL="0" indent="0" algn="ctr"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  <a:latin typeface="+mn-lt"/>
                        <a:ea typeface="Times New Roman"/>
                      </a:endParaRPr>
                    </a:p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ea typeface="Times New Roman"/>
                        </a:rPr>
                        <a:t>19134</a:t>
                      </a:r>
                    </a:p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ea typeface="Times New Roman"/>
                        </a:rPr>
                        <a:t>4645</a:t>
                      </a:r>
                      <a:endParaRPr lang="ru-RU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0616" marR="60616" marT="0" marB="0">
                    <a:solidFill>
                      <a:schemeClr val="bg1"/>
                    </a:solidFill>
                  </a:tcPr>
                </a:tc>
              </a:tr>
              <a:tr h="243729"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3.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16" marR="60616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Количество документов «Протокол»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16" marR="60616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ea typeface="Times New Roman"/>
                        </a:rPr>
                        <a:t>5166</a:t>
                      </a:r>
                      <a:endParaRPr lang="ru-RU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0616" marR="60616" marT="0" marB="0">
                    <a:solidFill>
                      <a:schemeClr val="bg1"/>
                    </a:solidFill>
                  </a:tcPr>
                </a:tc>
              </a:tr>
              <a:tr h="209285"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4.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16" marR="60616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Количество Сведений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16" marR="60616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ea typeface="Times New Roman"/>
                        </a:rPr>
                        <a:t>129</a:t>
                      </a:r>
                      <a:endParaRPr lang="ru-RU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0616" marR="60616" marT="0" marB="0">
                    <a:solidFill>
                      <a:schemeClr val="bg1"/>
                    </a:solidFill>
                  </a:tcPr>
                </a:tc>
              </a:tr>
              <a:tr h="578728"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5.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16" marR="60616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Количество Уведомлений, из них:</a:t>
                      </a:r>
                    </a:p>
                    <a:p>
                      <a:pPr marL="0" indent="0"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- исполненных;</a:t>
                      </a:r>
                    </a:p>
                    <a:p>
                      <a:pPr marL="0" indent="0"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- отказанных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16" marR="60616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ea typeface="Times New Roman"/>
                        </a:rPr>
                        <a:t>636</a:t>
                      </a:r>
                    </a:p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ea typeface="Times New Roman"/>
                        </a:rPr>
                        <a:t>337</a:t>
                      </a:r>
                    </a:p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ea typeface="Times New Roman"/>
                        </a:rPr>
                        <a:t>299</a:t>
                      </a:r>
                    </a:p>
                  </a:txBody>
                  <a:tcPr marL="60616" marR="60616" marT="0" marB="0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9935891"/>
              </p:ext>
            </p:extLst>
          </p:nvPr>
        </p:nvGraphicFramePr>
        <p:xfrm>
          <a:off x="467544" y="5373216"/>
          <a:ext cx="8208912" cy="1010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36304"/>
                <a:gridCol w="2736304"/>
                <a:gridCol w="273630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Поступления</a:t>
                      </a:r>
                    </a:p>
                    <a:p>
                      <a:pPr algn="ctr"/>
                      <a:r>
                        <a:rPr lang="ru-RU" b="1" dirty="0" smtClean="0"/>
                        <a:t>(</a:t>
                      </a:r>
                      <a:r>
                        <a:rPr lang="ru-RU" b="1" dirty="0" err="1" smtClean="0"/>
                        <a:t>млрд.руб</a:t>
                      </a:r>
                      <a:r>
                        <a:rPr lang="ru-RU" b="1" dirty="0" smtClean="0"/>
                        <a:t>.)</a:t>
                      </a:r>
                      <a:endParaRPr lang="ru-RU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Кассовые</a:t>
                      </a:r>
                      <a:r>
                        <a:rPr lang="en-US" b="1" dirty="0" smtClean="0"/>
                        <a:t> </a:t>
                      </a:r>
                      <a:r>
                        <a:rPr lang="ru-RU" b="1" dirty="0" smtClean="0"/>
                        <a:t>выплаты (</a:t>
                      </a:r>
                      <a:r>
                        <a:rPr lang="ru-RU" b="1" dirty="0" err="1" smtClean="0"/>
                        <a:t>млрд.руб</a:t>
                      </a:r>
                      <a:r>
                        <a:rPr lang="ru-RU" b="1" dirty="0" smtClean="0"/>
                        <a:t>)</a:t>
                      </a:r>
                      <a:endParaRPr lang="ru-RU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Остаток</a:t>
                      </a:r>
                    </a:p>
                    <a:p>
                      <a:pPr algn="ctr"/>
                      <a:r>
                        <a:rPr lang="ru-RU" b="1" dirty="0" smtClean="0"/>
                        <a:t>(</a:t>
                      </a:r>
                      <a:r>
                        <a:rPr lang="ru-RU" b="1" dirty="0" err="1" smtClean="0"/>
                        <a:t>млрд.руб</a:t>
                      </a:r>
                      <a:r>
                        <a:rPr lang="ru-RU" b="1" dirty="0" smtClean="0"/>
                        <a:t>)</a:t>
                      </a:r>
                      <a:endParaRPr lang="ru-RU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3,4 </a:t>
                      </a:r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2,4 </a:t>
                      </a:r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1,5 </a:t>
                      </a:r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 bwMode="auto">
          <a:xfrm>
            <a:off x="8172400" y="746218"/>
            <a:ext cx="119284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eaLnBrk="1" hangingPunct="1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Слайд </a:t>
            </a:r>
            <a:r>
              <a:rPr lang="en-US" b="1" smtClean="0">
                <a:latin typeface="Times New Roman" pitchFamily="18" charset="0"/>
                <a:cs typeface="Times New Roman" pitchFamily="18" charset="0"/>
              </a:rPr>
              <a:t>9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2738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>
        <a:spAutoFit/>
      </a:bodyPr>
      <a:lstStyle>
        <a:defPPr eaLnBrk="1" hangingPunct="1">
          <a:defRPr b="1" dirty="0">
            <a:solidFill>
              <a:srgbClr val="FF0000"/>
            </a:solidFill>
            <a:latin typeface="Times New Roman" pitchFamily="18" charset="0"/>
            <a:cs typeface="Times New Roman" pitchFamily="18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>
        <a:spAutoFit/>
      </a:bodyPr>
      <a:lstStyle>
        <a:defPPr eaLnBrk="1" hangingPunct="1">
          <a:defRPr b="1" dirty="0">
            <a:solidFill>
              <a:srgbClr val="FF0000"/>
            </a:solidFill>
            <a:latin typeface="Times New Roman" pitchFamily="18" charset="0"/>
            <a:cs typeface="Times New Roman" pitchFamily="18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>
        <a:spAutoFit/>
      </a:bodyPr>
      <a:lstStyle>
        <a:defPPr eaLnBrk="1" hangingPunct="1">
          <a:defRPr b="1" dirty="0">
            <a:solidFill>
              <a:srgbClr val="FF0000"/>
            </a:solidFill>
            <a:latin typeface="Times New Roman" pitchFamily="18" charset="0"/>
            <a:cs typeface="Times New Roman" pitchFamily="18" charset="0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1559</TotalTime>
  <Words>608</Words>
  <Application>Microsoft Office PowerPoint</Application>
  <PresentationFormat>Экран (4:3)</PresentationFormat>
  <Paragraphs>209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Тема Office</vt:lpstr>
      <vt:lpstr>1_Тема Office</vt:lpstr>
      <vt:lpstr>2_Тема Office</vt:lpstr>
      <vt:lpstr>Практика применения механизма  казначейского сопровождения  государственных контрактов, договоров (соглашений)  и возможные пути его совершенствования</vt:lpstr>
      <vt:lpstr>Количество лицевых счетов, открытых неучастникам бюджетного процесса в Управлении </vt:lpstr>
      <vt:lpstr>Ведение справочника «Идентификаторы»  государственных контрактов (договоров) и соглашений </vt:lpstr>
      <vt:lpstr>Формирование отчетности</vt:lpstr>
      <vt:lpstr>Авансирование по контрактам, договорам, заключаемым с соисполнителями в рамках исполнения государственных контрактов</vt:lpstr>
      <vt:lpstr>Использование Справочника Недобросовестных поставщиков </vt:lpstr>
      <vt:lpstr>Контроль по решению государственного заказчика кассовых выплат, осуществляемых исполнителем за счет полученного аванса</vt:lpstr>
      <vt:lpstr>Сведения о направлениях расходования целевых средств</vt:lpstr>
      <vt:lpstr>Статистика</vt:lpstr>
      <vt:lpstr>Спасибо за внимание!!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GavrilovEG</dc:creator>
  <cp:lastModifiedBy>Дорожинская Галина Алексеевна</cp:lastModifiedBy>
  <cp:revision>168</cp:revision>
  <cp:lastPrinted>2016-11-30T13:41:08Z</cp:lastPrinted>
  <dcterms:created xsi:type="dcterms:W3CDTF">2016-03-14T14:03:15Z</dcterms:created>
  <dcterms:modified xsi:type="dcterms:W3CDTF">2016-12-07T16:51:32Z</dcterms:modified>
</cp:coreProperties>
</file>