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608" r:id="rId2"/>
    <p:sldId id="634" r:id="rId3"/>
    <p:sldId id="631" r:id="rId4"/>
    <p:sldId id="632" r:id="rId5"/>
    <p:sldId id="633" r:id="rId6"/>
    <p:sldId id="650" r:id="rId7"/>
    <p:sldId id="649" r:id="rId8"/>
    <p:sldId id="656" r:id="rId9"/>
    <p:sldId id="638" r:id="rId10"/>
    <p:sldId id="639" r:id="rId11"/>
    <p:sldId id="640" r:id="rId12"/>
    <p:sldId id="652" r:id="rId13"/>
    <p:sldId id="653" r:id="rId14"/>
    <p:sldId id="641" r:id="rId15"/>
    <p:sldId id="654" r:id="rId16"/>
    <p:sldId id="651" r:id="rId17"/>
    <p:sldId id="642" r:id="rId18"/>
    <p:sldId id="635" r:id="rId19"/>
    <p:sldId id="644" r:id="rId20"/>
    <p:sldId id="645" r:id="rId21"/>
    <p:sldId id="655" r:id="rId22"/>
  </p:sldIdLst>
  <p:sldSz cx="12192000" cy="6858000"/>
  <p:notesSz cx="6797675" cy="9926638"/>
  <p:embeddedFontLst>
    <p:embeddedFont>
      <p:font typeface="Open Sans Condensed Light" panose="020B0306030504020204" pitchFamily="34" charset="0"/>
      <p:regular r:id="rId25"/>
      <p:italic r:id="rId26"/>
    </p:embeddedFont>
    <p:embeddedFont>
      <p:font typeface="Century Gothic" panose="020B0502020202020204" pitchFamily="34" charset="0"/>
      <p:regular r:id="rId27"/>
      <p:bold r:id="rId28"/>
      <p:italic r:id="rId29"/>
      <p:boldItalic r:id="rId30"/>
    </p:embeddedFont>
    <p:embeddedFont>
      <p:font typeface="Arial Narrow" panose="020B0606020202030204" pitchFamily="34" charset="0"/>
      <p:regular r:id="rId31"/>
      <p:bold r:id="rId32"/>
      <p:italic r:id="rId33"/>
      <p:boldItalic r:id="rId34"/>
    </p:embeddedFont>
    <p:embeddedFont>
      <p:font typeface="Calibri" panose="020F0502020204030204" pitchFamily="34" charset="0"/>
      <p:regular r:id="rId35"/>
      <p:bold r:id="rId36"/>
      <p:italic r:id="rId37"/>
      <p:boldItalic r:id="rId38"/>
    </p:embeddedFont>
    <p:embeddedFont>
      <p:font typeface="Open Sans Condensed" panose="020B0806030504020204" pitchFamily="34" charset="0"/>
      <p:bold r:id="rId39"/>
    </p:embeddedFont>
    <p:embeddedFont>
      <p:font typeface="Calibri Light" panose="020B0604020202020204" charset="0"/>
      <p:regular r:id="rId40"/>
      <p:italic r:id="rId41"/>
    </p:embeddedFont>
  </p:embeddedFontLst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7D31"/>
    <a:srgbClr val="4E9FBA"/>
    <a:srgbClr val="3A889D"/>
    <a:srgbClr val="2F5597"/>
    <a:srgbClr val="D9EEFF"/>
    <a:srgbClr val="ECD6A5"/>
    <a:srgbClr val="FFF5D9"/>
    <a:srgbClr val="FF8181"/>
    <a:srgbClr val="3640C4"/>
    <a:srgbClr val="00C8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24" autoAdjust="0"/>
    <p:restoredTop sz="95737" autoAdjust="0"/>
  </p:normalViewPr>
  <p:slideViewPr>
    <p:cSldViewPr snapToGrid="0" showGuides="1">
      <p:cViewPr>
        <p:scale>
          <a:sx n="71" d="100"/>
          <a:sy n="71" d="100"/>
        </p:scale>
        <p:origin x="-2100" y="-888"/>
      </p:cViewPr>
      <p:guideLst>
        <p:guide orient="horz" pos="4319"/>
        <p:guide pos="752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9" Type="http://schemas.openxmlformats.org/officeDocument/2006/relationships/font" Target="fonts/font15.fntdata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font" Target="fonts/font16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font" Target="fonts/font14.fntdata"/><Relationship Id="rId20" Type="http://schemas.openxmlformats.org/officeDocument/2006/relationships/slide" Target="slides/slide19.xml"/><Relationship Id="rId41" Type="http://schemas.openxmlformats.org/officeDocument/2006/relationships/font" Target="fonts/font17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C3DC658-1814-45A2-8B98-3BD7691D9BE5}" type="datetimeFigureOut">
              <a:rPr lang="ru-RU"/>
              <a:pPr>
                <a:defRPr/>
              </a:pPr>
              <a:t>21.03.2018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36EF08F-96CE-426F-86FA-56D57F87710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512111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fld id="{BA778A6A-1F5E-4DAC-99FE-EC1446F60E2C}" type="datetimeFigureOut">
              <a:rPr lang="ru-RU"/>
              <a:pPr>
                <a:defRPr/>
              </a:pPr>
              <a:t>21.03.2018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1C213014-87AA-4B28-B76B-7EF0139C1EA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522691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13C17-F6FA-4D4D-ACB8-DD1CCA45C551}" type="datetime1">
              <a:rPr lang="ru-RU"/>
              <a:pPr>
                <a:defRPr/>
              </a:pPr>
              <a:t>21.03.2018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43343A-5FF0-4361-AA24-0F7DE15FFA0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657433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76EF13-E628-45A4-B7B5-B328B12ED4EB}" type="datetime1">
              <a:rPr lang="ru-RU"/>
              <a:pPr>
                <a:defRPr/>
              </a:pPr>
              <a:t>21.03.2018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4A1308-4C93-498A-A73C-151591511F4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713117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88E0BB-3692-43B7-BA38-AA746758EC2E}" type="datetime1">
              <a:rPr lang="ru-RU"/>
              <a:pPr>
                <a:defRPr/>
              </a:pPr>
              <a:t>21.03.2018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EBCBF5-3196-4F2A-A1D4-45469193908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043037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9347200" y="6146800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3ED5AB-4FED-4D11-B641-0DD088A7150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25769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3D5797-C5C0-4A17-A07A-6E339FDB33F9}" type="datetime1">
              <a:rPr lang="ru-RU"/>
              <a:pPr>
                <a:defRPr/>
              </a:pPr>
              <a:t>21.03.2018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C67FFE-2A71-4F49-A697-DD65E3F6E55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10579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20296E-B227-452F-B84B-0B2F766661CD}" type="datetime1">
              <a:rPr lang="ru-RU"/>
              <a:pPr>
                <a:defRPr/>
              </a:pPr>
              <a:t>21.03.2018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C83FFB-C599-44F7-B3F3-35AA6B72D14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17751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DC9824-1AE8-4835-AD9C-B8F8D74C78D0}" type="datetime1">
              <a:rPr lang="ru-RU"/>
              <a:pPr>
                <a:defRPr/>
              </a:pPr>
              <a:t>21.03.2018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CD1128-7433-494D-8E70-467BF495A16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02928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3023A1-38D5-4A28-B718-0A7149D3DD98}" type="datetime1">
              <a:rPr lang="ru-RU"/>
              <a:pPr>
                <a:defRPr/>
              </a:pPr>
              <a:t>21.03.2018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055E31-4E38-4E29-BD82-B4BD5C04511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969791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9495F1-3F3C-4002-B245-B7B8F8127037}" type="datetime1">
              <a:rPr lang="ru-RU"/>
              <a:pPr>
                <a:defRPr/>
              </a:pPr>
              <a:t>21.03.2018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9EC86C-21EC-4DCD-9BF2-8E0A013B216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3693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495178-F7D8-4E57-A81B-C3F323F980EC}" type="datetime1">
              <a:rPr lang="ru-RU"/>
              <a:pPr>
                <a:defRPr/>
              </a:pPr>
              <a:t>21.03.2018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D8C4E-B248-4338-AE90-C5574F584A2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69530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BE4330-CC21-44D1-B507-619CA77C1E7B}" type="datetime1">
              <a:rPr lang="ru-RU"/>
              <a:pPr>
                <a:defRPr/>
              </a:pPr>
              <a:t>21.03.2018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2D85D8-F7FC-4D78-8D5E-4DA012CCE73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80957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C6CDC9-3720-44C4-A751-E067EB640E4B}" type="datetime1">
              <a:rPr lang="ru-RU"/>
              <a:pPr>
                <a:defRPr/>
              </a:pPr>
              <a:t>21.03.2018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B42DF6-144A-4FC7-860C-277221F750F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6322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564855B-E0F6-4D4A-8E51-61DD2D978A47}" type="datetime1">
              <a:rPr lang="ru-RU"/>
              <a:pPr>
                <a:defRPr/>
              </a:pPr>
              <a:t>21.03.2018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F0F0DC74-4208-4652-9125-5DFE1E8F957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01781" y="2761772"/>
            <a:ext cx="89262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chemeClr val="accent5">
                    <a:lumMod val="75000"/>
                  </a:schemeClr>
                </a:solidFill>
                <a:latin typeface="Open Sans Condensed" pitchFamily="34" charset="0"/>
              </a:rPr>
              <a:t>ИТОГИ ДЕЯТЕЛЬНОСТИ КАЗНАЧЕЙСТВА РОССИИ ЗА 2017 ГОД И ОСНОВНЫЕ ЗАДАЧИ НА 2018 ГОД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103659" y="5365376"/>
            <a:ext cx="25952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accent5">
                    <a:lumMod val="75000"/>
                  </a:schemeClr>
                </a:solidFill>
                <a:latin typeface="Open Sans Condensed" pitchFamily="34" charset="0"/>
              </a:rPr>
              <a:t>Руководитель </a:t>
            </a:r>
          </a:p>
          <a:p>
            <a:r>
              <a:rPr lang="ru-RU" sz="2000" dirty="0">
                <a:solidFill>
                  <a:schemeClr val="accent5">
                    <a:lumMod val="75000"/>
                  </a:schemeClr>
                </a:solidFill>
                <a:latin typeface="Open Sans Condensed" pitchFamily="34" charset="0"/>
              </a:rPr>
              <a:t>Казначейства России</a:t>
            </a:r>
          </a:p>
          <a:p>
            <a:r>
              <a:rPr lang="ru-RU" sz="2000" dirty="0">
                <a:solidFill>
                  <a:schemeClr val="accent5">
                    <a:lumMod val="75000"/>
                  </a:schemeClr>
                </a:solidFill>
                <a:latin typeface="Open Sans Condensed" pitchFamily="34" charset="0"/>
              </a:rPr>
              <a:t>Р.Е. </a:t>
            </a:r>
            <a:r>
              <a:rPr lang="ru-RU" sz="2000" dirty="0" err="1">
                <a:solidFill>
                  <a:schemeClr val="accent5">
                    <a:lumMod val="75000"/>
                  </a:schemeClr>
                </a:solidFill>
                <a:latin typeface="Open Sans Condensed" pitchFamily="34" charset="0"/>
              </a:rPr>
              <a:t>Артюхин</a:t>
            </a:r>
            <a:endParaRPr lang="ru-RU" sz="2000" dirty="0">
              <a:solidFill>
                <a:schemeClr val="accent5">
                  <a:lumMod val="75000"/>
                </a:schemeClr>
              </a:solidFill>
              <a:latin typeface="Open Sans Condens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3156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328964" y="252000"/>
            <a:ext cx="76754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Open Sans Condensed" pitchFamily="34" charset="0"/>
              </a:rPr>
              <a:t>РЕЗУЛЬТАТЫ 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Open Sans Condensed" pitchFamily="34" charset="0"/>
              </a:rPr>
              <a:t>ПО КОНТРОЛЮ И НАДЗОРУ В ФИНАНСОВО-БЮДЖЕТНОЙ СФЕРЕ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62196" y="1603172"/>
            <a:ext cx="11287494" cy="543501"/>
          </a:xfrm>
          <a:prstGeom prst="roundRect">
            <a:avLst>
              <a:gd name="adj" fmla="val 0"/>
            </a:avLst>
          </a:prstGeom>
          <a:solidFill>
            <a:srgbClr val="D9EE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>
                <a:solidFill>
                  <a:srgbClr val="3A889D"/>
                </a:solidFill>
                <a:latin typeface="Open Sans Condensed Light" pitchFamily="34" charset="0"/>
                <a:ea typeface="Open Sans Condensed Light" pitchFamily="34" charset="0"/>
                <a:cs typeface="Open Sans Condensed Light" pitchFamily="34" charset="0"/>
              </a:rPr>
              <a:t>                               </a:t>
            </a:r>
            <a:r>
              <a:rPr lang="ru-RU" sz="2400" b="1" dirty="0" smtClean="0">
                <a:solidFill>
                  <a:srgbClr val="3A889D"/>
                </a:solidFill>
                <a:latin typeface="Open Sans Condensed Light" pitchFamily="34" charset="0"/>
                <a:ea typeface="Open Sans Condensed Light" pitchFamily="34" charset="0"/>
                <a:cs typeface="Open Sans Condensed Light" pitchFamily="34" charset="0"/>
              </a:rPr>
              <a:t>                                                         2016 </a:t>
            </a:r>
            <a:r>
              <a:rPr lang="ru-RU" sz="2400" b="1" dirty="0">
                <a:solidFill>
                  <a:srgbClr val="3A889D"/>
                </a:solidFill>
                <a:latin typeface="Open Sans Condensed Light" pitchFamily="34" charset="0"/>
                <a:ea typeface="Open Sans Condensed Light" pitchFamily="34" charset="0"/>
                <a:cs typeface="Open Sans Condensed Light" pitchFamily="34" charset="0"/>
              </a:rPr>
              <a:t>год  </a:t>
            </a:r>
            <a:r>
              <a:rPr lang="ru-RU" sz="2400" b="1" dirty="0" smtClean="0">
                <a:solidFill>
                  <a:srgbClr val="3A889D"/>
                </a:solidFill>
                <a:latin typeface="Open Sans Condensed Light" pitchFamily="34" charset="0"/>
                <a:ea typeface="Open Sans Condensed Light" pitchFamily="34" charset="0"/>
                <a:cs typeface="Open Sans Condensed Light" pitchFamily="34" charset="0"/>
              </a:rPr>
              <a:t>                        2017 </a:t>
            </a:r>
            <a:r>
              <a:rPr lang="ru-RU" sz="2400" b="1" dirty="0">
                <a:solidFill>
                  <a:srgbClr val="3A889D"/>
                </a:solidFill>
                <a:latin typeface="Open Sans Condensed Light" pitchFamily="34" charset="0"/>
                <a:ea typeface="Open Sans Condensed Light" pitchFamily="34" charset="0"/>
                <a:cs typeface="Open Sans Condensed Light" pitchFamily="34" charset="0"/>
              </a:rPr>
              <a:t>год  </a:t>
            </a:r>
            <a:r>
              <a:rPr lang="ru-RU" sz="2400" b="1" dirty="0" smtClean="0">
                <a:solidFill>
                  <a:srgbClr val="3A889D"/>
                </a:solidFill>
                <a:latin typeface="Open Sans Condensed Light" pitchFamily="34" charset="0"/>
                <a:ea typeface="Open Sans Condensed Light" pitchFamily="34" charset="0"/>
                <a:cs typeface="Open Sans Condensed Light" pitchFamily="34" charset="0"/>
              </a:rPr>
              <a:t>                       2017/2016</a:t>
            </a:r>
            <a:endParaRPr lang="ru-RU" sz="2400" b="1" dirty="0">
              <a:solidFill>
                <a:srgbClr val="3A889D"/>
              </a:solidFill>
              <a:latin typeface="Open Sans Condensed Light" pitchFamily="34" charset="0"/>
              <a:ea typeface="Open Sans Condensed Light" pitchFamily="34" charset="0"/>
              <a:cs typeface="Open Sans Condensed Light" pitchFamily="34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flipV="1">
            <a:off x="9835661" y="1686909"/>
            <a:ext cx="0" cy="376025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>
            <a:off x="10013791" y="1686909"/>
            <a:ext cx="0" cy="38303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67195" y="2223634"/>
            <a:ext cx="500405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800" b="1">
                <a:solidFill>
                  <a:schemeClr val="bg2">
                    <a:lumMod val="50000"/>
                  </a:schemeClr>
                </a:solidFill>
                <a:latin typeface="Open Sans Condensed" pitchFamily="34" charset="0"/>
                <a:ea typeface="Open Sans Condensed" pitchFamily="34" charset="0"/>
                <a:cs typeface="Open Sans Condensed" pitchFamily="34" charset="0"/>
              </a:defRPr>
            </a:lvl1pPr>
          </a:lstStyle>
          <a:p>
            <a:pPr algn="l">
              <a:spcBef>
                <a:spcPts val="1200"/>
              </a:spcBef>
            </a:pPr>
            <a:r>
              <a:rPr lang="ru-RU" sz="2400" dirty="0">
                <a:solidFill>
                  <a:srgbClr val="3A889D"/>
                </a:solidFill>
                <a:ea typeface="+mn-ea"/>
                <a:cs typeface="Arial" charset="0"/>
              </a:rPr>
              <a:t>КОЛИЧЕСТВО ПРОВЕДЕННЫХ ПРОВЕРОК</a:t>
            </a:r>
          </a:p>
          <a:p>
            <a:pPr algn="l">
              <a:spcBef>
                <a:spcPts val="1200"/>
              </a:spcBef>
            </a:pPr>
            <a:r>
              <a:rPr lang="ru-RU" sz="2400" dirty="0">
                <a:solidFill>
                  <a:srgbClr val="3A889D"/>
                </a:solidFill>
                <a:ea typeface="+mn-ea"/>
                <a:cs typeface="Arial" charset="0"/>
              </a:rPr>
              <a:t>ПОСТУПИЛО В ФЕДЕРАЛЬНЫЙ БЮДЖЕТ, в .ч</a:t>
            </a:r>
          </a:p>
          <a:p>
            <a:pPr algn="l">
              <a:spcBef>
                <a:spcPts val="1200"/>
              </a:spcBef>
            </a:pPr>
            <a:r>
              <a:rPr lang="ru-RU" sz="2400" b="0" dirty="0" smtClean="0">
                <a:solidFill>
                  <a:srgbClr val="3A889D"/>
                </a:solidFill>
                <a:latin typeface="Open Sans Condensed Light" pitchFamily="34" charset="0"/>
                <a:ea typeface="Open Sans Condensed Light" pitchFamily="34" charset="0"/>
                <a:cs typeface="Open Sans Condensed Light" pitchFamily="34" charset="0"/>
              </a:rPr>
              <a:t>в добровольном порядке</a:t>
            </a:r>
          </a:p>
          <a:p>
            <a:pPr algn="l">
              <a:spcBef>
                <a:spcPts val="1200"/>
              </a:spcBef>
            </a:pPr>
            <a:r>
              <a:rPr lang="ru-RU" sz="2400" b="0" dirty="0" smtClean="0">
                <a:solidFill>
                  <a:srgbClr val="3A889D"/>
                </a:solidFill>
                <a:latin typeface="Open Sans Condensed Light" pitchFamily="34" charset="0"/>
                <a:ea typeface="Open Sans Condensed Light" pitchFamily="34" charset="0"/>
                <a:cs typeface="Open Sans Condensed Light" pitchFamily="34" charset="0"/>
              </a:rPr>
              <a:t>взыскано по результатам применения бюджетных мер принуждения</a:t>
            </a:r>
          </a:p>
          <a:p>
            <a:pPr algn="l">
              <a:spcBef>
                <a:spcPts val="1200"/>
              </a:spcBef>
            </a:pPr>
            <a:r>
              <a:rPr lang="ru-RU" sz="2400" b="0" dirty="0" smtClean="0">
                <a:solidFill>
                  <a:srgbClr val="3A889D"/>
                </a:solidFill>
                <a:latin typeface="Open Sans Condensed Light" pitchFamily="34" charset="0"/>
                <a:ea typeface="Open Sans Condensed Light" pitchFamily="34" charset="0"/>
                <a:cs typeface="Open Sans Condensed Light" pitchFamily="34" charset="0"/>
              </a:rPr>
              <a:t>взыскано по результатам применения бюджетных мер принуждения</a:t>
            </a:r>
            <a:endParaRPr lang="ru-RU" sz="2400" b="0" dirty="0">
              <a:solidFill>
                <a:srgbClr val="3A889D"/>
              </a:solidFill>
              <a:latin typeface="Open Sans Condensed Light" pitchFamily="34" charset="0"/>
              <a:ea typeface="Open Sans Condensed Light" pitchFamily="34" charset="0"/>
              <a:cs typeface="Open Sans Condensed Light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776763" y="2250327"/>
            <a:ext cx="2098909" cy="41549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Bef>
                <a:spcPts val="1200"/>
              </a:spcBef>
            </a:pP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Open Sans Condensed" pitchFamily="34" charset="0"/>
              </a:rPr>
              <a:t>5 014 </a:t>
            </a:r>
            <a:endParaRPr lang="ru-RU" sz="2400" dirty="0" smtClean="0">
              <a:solidFill>
                <a:schemeClr val="accent5">
                  <a:lumMod val="75000"/>
                </a:schemeClr>
              </a:solidFill>
              <a:latin typeface="Open Sans Condensed Light" pitchFamily="34" charset="0"/>
              <a:ea typeface="Open Sans Condensed Light" pitchFamily="34" charset="0"/>
              <a:cs typeface="Open Sans Condensed Light" pitchFamily="34" charset="0"/>
            </a:endParaRPr>
          </a:p>
          <a:p>
            <a:pPr algn="r">
              <a:spcBef>
                <a:spcPts val="1200"/>
              </a:spcBef>
            </a:pPr>
            <a:r>
              <a:rPr lang="ru-RU" sz="3600" dirty="0" smtClean="0">
                <a:solidFill>
                  <a:srgbClr val="ED7D31"/>
                </a:solidFill>
                <a:latin typeface="Open Sans Condensed" pitchFamily="34" charset="0"/>
              </a:rPr>
              <a:t>20,0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Open Sans Condensed" pitchFamily="34" charset="0"/>
              </a:rPr>
              <a:t> 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Open Sans Condensed Light" pitchFamily="34" charset="0"/>
                <a:ea typeface="Open Sans Condensed Light" pitchFamily="34" charset="0"/>
                <a:cs typeface="Open Sans Condensed Light" pitchFamily="34" charset="0"/>
              </a:rPr>
              <a:t>млрд. руб.</a:t>
            </a:r>
          </a:p>
          <a:p>
            <a:pPr algn="r">
              <a:spcBef>
                <a:spcPts val="1200"/>
              </a:spcBef>
            </a:pPr>
            <a:endParaRPr lang="ru-RU" sz="2400" dirty="0" smtClean="0">
              <a:solidFill>
                <a:schemeClr val="accent5">
                  <a:lumMod val="75000"/>
                </a:schemeClr>
              </a:solidFill>
              <a:latin typeface="Open Sans Condensed" pitchFamily="34" charset="0"/>
            </a:endParaRPr>
          </a:p>
          <a:p>
            <a:pPr algn="r">
              <a:spcBef>
                <a:spcPts val="1200"/>
              </a:spcBef>
            </a:pPr>
            <a:endParaRPr lang="ru-RU" sz="2400" dirty="0">
              <a:solidFill>
                <a:schemeClr val="accent5">
                  <a:lumMod val="75000"/>
                </a:schemeClr>
              </a:solidFill>
              <a:latin typeface="Open Sans Condensed" pitchFamily="34" charset="0"/>
            </a:endParaRPr>
          </a:p>
          <a:p>
            <a:pPr algn="r">
              <a:spcBef>
                <a:spcPts val="1200"/>
              </a:spcBef>
            </a:pP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Open Sans Condensed" pitchFamily="34" charset="0"/>
              </a:rPr>
              <a:t>9,7 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Open Sans Condensed Light" pitchFamily="34" charset="0"/>
                <a:ea typeface="Open Sans Condensed Light" pitchFamily="34" charset="0"/>
                <a:cs typeface="Open Sans Condensed Light" pitchFamily="34" charset="0"/>
              </a:rPr>
              <a:t>млрд. руб.</a:t>
            </a:r>
          </a:p>
          <a:p>
            <a:pPr algn="r">
              <a:spcBef>
                <a:spcPts val="1200"/>
              </a:spcBef>
            </a:pP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Open Sans Condensed" pitchFamily="34" charset="0"/>
              </a:rPr>
              <a:t>7,7 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Open Sans Condensed Light" pitchFamily="34" charset="0"/>
                <a:ea typeface="Open Sans Condensed Light" pitchFamily="34" charset="0"/>
                <a:cs typeface="Open Sans Condensed Light" pitchFamily="34" charset="0"/>
              </a:rPr>
              <a:t>млрд. руб.</a:t>
            </a:r>
          </a:p>
          <a:p>
            <a:pPr algn="r">
              <a:spcBef>
                <a:spcPts val="1200"/>
              </a:spcBef>
            </a:pPr>
            <a:endParaRPr lang="ru-RU" sz="1400" dirty="0" smtClean="0">
              <a:solidFill>
                <a:schemeClr val="accent5">
                  <a:lumMod val="75000"/>
                </a:schemeClr>
              </a:solidFill>
              <a:latin typeface="Open Sans Condensed" pitchFamily="34" charset="0"/>
            </a:endParaRPr>
          </a:p>
          <a:p>
            <a:pPr algn="r">
              <a:spcBef>
                <a:spcPts val="1200"/>
              </a:spcBef>
            </a:pP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Open Sans Condensed" pitchFamily="34" charset="0"/>
              </a:rPr>
              <a:t>0,5 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Open Sans Condensed Light" pitchFamily="34" charset="0"/>
                <a:ea typeface="Open Sans Condensed Light" pitchFamily="34" charset="0"/>
                <a:cs typeface="Open Sans Condensed Light" pitchFamily="34" charset="0"/>
              </a:rPr>
              <a:t>млрд. руб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Open Sans Condensed Light" pitchFamily="34" charset="0"/>
                <a:ea typeface="Open Sans Condensed Light" pitchFamily="34" charset="0"/>
                <a:cs typeface="Open Sans Condensed Light" pitchFamily="34" charset="0"/>
              </a:rPr>
              <a:t>.</a:t>
            </a:r>
            <a:endParaRPr lang="ru-RU" sz="2400" dirty="0">
              <a:solidFill>
                <a:schemeClr val="accent5">
                  <a:lumMod val="75000"/>
                </a:schemeClr>
              </a:solidFill>
              <a:latin typeface="Open Sans Condensed Light" pitchFamily="34" charset="0"/>
              <a:ea typeface="Open Sans Condensed Light" pitchFamily="34" charset="0"/>
              <a:cs typeface="Open Sans Condensed Light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005535" y="2250327"/>
            <a:ext cx="2098909" cy="41549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Bef>
                <a:spcPts val="1200"/>
              </a:spcBef>
            </a:pP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Open Sans Condensed" pitchFamily="34" charset="0"/>
              </a:rPr>
              <a:t>8 250 </a:t>
            </a:r>
            <a:endParaRPr lang="ru-RU" sz="2400" dirty="0" smtClean="0">
              <a:solidFill>
                <a:schemeClr val="accent5">
                  <a:lumMod val="75000"/>
                </a:schemeClr>
              </a:solidFill>
              <a:latin typeface="Open Sans Condensed Light" pitchFamily="34" charset="0"/>
              <a:ea typeface="Open Sans Condensed Light" pitchFamily="34" charset="0"/>
              <a:cs typeface="Open Sans Condensed Light" pitchFamily="34" charset="0"/>
            </a:endParaRPr>
          </a:p>
          <a:p>
            <a:pPr algn="r">
              <a:spcBef>
                <a:spcPts val="1200"/>
              </a:spcBef>
            </a:pPr>
            <a:r>
              <a:rPr lang="ru-RU" sz="3600" dirty="0">
                <a:solidFill>
                  <a:srgbClr val="ED7D31"/>
                </a:solidFill>
                <a:latin typeface="Open Sans Condensed" pitchFamily="34" charset="0"/>
              </a:rPr>
              <a:t>33,9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Open Sans Condensed" pitchFamily="34" charset="0"/>
              </a:rPr>
              <a:t> 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Open Sans Condensed Light" pitchFamily="34" charset="0"/>
                <a:ea typeface="Open Sans Condensed Light" pitchFamily="34" charset="0"/>
                <a:cs typeface="Open Sans Condensed Light" pitchFamily="34" charset="0"/>
              </a:rPr>
              <a:t>млрд. руб.</a:t>
            </a:r>
          </a:p>
          <a:p>
            <a:pPr algn="r">
              <a:spcBef>
                <a:spcPts val="1200"/>
              </a:spcBef>
            </a:pPr>
            <a:endParaRPr lang="ru-RU" sz="2400" dirty="0" smtClean="0">
              <a:solidFill>
                <a:schemeClr val="accent5">
                  <a:lumMod val="75000"/>
                </a:schemeClr>
              </a:solidFill>
              <a:latin typeface="Open Sans Condensed" pitchFamily="34" charset="0"/>
            </a:endParaRPr>
          </a:p>
          <a:p>
            <a:pPr algn="r">
              <a:spcBef>
                <a:spcPts val="1200"/>
              </a:spcBef>
            </a:pPr>
            <a:endParaRPr lang="ru-RU" sz="2400" dirty="0">
              <a:solidFill>
                <a:schemeClr val="accent5">
                  <a:lumMod val="75000"/>
                </a:schemeClr>
              </a:solidFill>
              <a:latin typeface="Open Sans Condensed" pitchFamily="34" charset="0"/>
            </a:endParaRPr>
          </a:p>
          <a:p>
            <a:pPr algn="r">
              <a:spcBef>
                <a:spcPts val="1200"/>
              </a:spcBef>
            </a:pP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Open Sans Condensed" pitchFamily="34" charset="0"/>
              </a:rPr>
              <a:t>25,0 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Open Sans Condensed Light" pitchFamily="34" charset="0"/>
                <a:ea typeface="Open Sans Condensed Light" pitchFamily="34" charset="0"/>
                <a:cs typeface="Open Sans Condensed Light" pitchFamily="34" charset="0"/>
              </a:rPr>
              <a:t>млрд. руб.</a:t>
            </a:r>
          </a:p>
          <a:p>
            <a:pPr algn="r">
              <a:spcBef>
                <a:spcPts val="1200"/>
              </a:spcBef>
            </a:pP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Open Sans Condensed" pitchFamily="34" charset="0"/>
              </a:rPr>
              <a:t>9,9 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Open Sans Condensed Light" pitchFamily="34" charset="0"/>
                <a:ea typeface="Open Sans Condensed Light" pitchFamily="34" charset="0"/>
                <a:cs typeface="Open Sans Condensed Light" pitchFamily="34" charset="0"/>
              </a:rPr>
              <a:t>млрд. руб.</a:t>
            </a:r>
          </a:p>
          <a:p>
            <a:pPr algn="r">
              <a:spcBef>
                <a:spcPts val="1200"/>
              </a:spcBef>
            </a:pPr>
            <a:endParaRPr lang="ru-RU" sz="1400" dirty="0" smtClean="0">
              <a:solidFill>
                <a:schemeClr val="accent5">
                  <a:lumMod val="75000"/>
                </a:schemeClr>
              </a:solidFill>
              <a:latin typeface="Open Sans Condensed" pitchFamily="34" charset="0"/>
            </a:endParaRPr>
          </a:p>
          <a:p>
            <a:pPr algn="r">
              <a:spcBef>
                <a:spcPts val="1200"/>
              </a:spcBef>
            </a:pP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Open Sans Condensed" pitchFamily="34" charset="0"/>
              </a:rPr>
              <a:t>1,2 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Open Sans Condensed Light" pitchFamily="34" charset="0"/>
                <a:ea typeface="Open Sans Condensed Light" pitchFamily="34" charset="0"/>
                <a:cs typeface="Open Sans Condensed Light" pitchFamily="34" charset="0"/>
              </a:rPr>
              <a:t>млрд. руб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Open Sans Condensed Light" pitchFamily="34" charset="0"/>
                <a:ea typeface="Open Sans Condensed Light" pitchFamily="34" charset="0"/>
                <a:cs typeface="Open Sans Condensed Light" pitchFamily="34" charset="0"/>
              </a:rPr>
              <a:t>.</a:t>
            </a:r>
            <a:endParaRPr lang="ru-RU" sz="2400" dirty="0">
              <a:solidFill>
                <a:schemeClr val="accent5">
                  <a:lumMod val="75000"/>
                </a:schemeClr>
              </a:solidFill>
              <a:latin typeface="Open Sans Condensed Light" pitchFamily="34" charset="0"/>
              <a:ea typeface="Open Sans Condensed Light" pitchFamily="34" charset="0"/>
              <a:cs typeface="Open Sans Condensed Light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657516" y="2250327"/>
            <a:ext cx="1321259" cy="39703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Bef>
                <a:spcPts val="1200"/>
              </a:spcBef>
            </a:pPr>
            <a:r>
              <a:rPr lang="ru-RU" sz="3600" dirty="0">
                <a:solidFill>
                  <a:srgbClr val="ED7D31"/>
                </a:solidFill>
                <a:latin typeface="Open Sans Condensed" pitchFamily="34" charset="0"/>
              </a:rPr>
              <a:t>40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Open Sans Condensed" pitchFamily="34" charset="0"/>
              </a:rPr>
              <a:t>%</a:t>
            </a:r>
            <a:endParaRPr lang="ru-RU" sz="2400" dirty="0" smtClean="0">
              <a:solidFill>
                <a:schemeClr val="accent5">
                  <a:lumMod val="75000"/>
                </a:schemeClr>
              </a:solidFill>
              <a:latin typeface="Open Sans Condensed Light" pitchFamily="34" charset="0"/>
              <a:ea typeface="Open Sans Condensed Light" pitchFamily="34" charset="0"/>
              <a:cs typeface="Open Sans Condensed Light" pitchFamily="34" charset="0"/>
            </a:endParaRPr>
          </a:p>
          <a:p>
            <a:pPr algn="r">
              <a:spcBef>
                <a:spcPts val="1200"/>
              </a:spcBef>
            </a:pPr>
            <a:r>
              <a:rPr lang="ru-RU" sz="3600" dirty="0">
                <a:solidFill>
                  <a:srgbClr val="ED7D31"/>
                </a:solidFill>
                <a:latin typeface="Open Sans Condensed" pitchFamily="34" charset="0"/>
              </a:rPr>
              <a:t>41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Open Sans Condensed" pitchFamily="34" charset="0"/>
              </a:rPr>
              <a:t>%</a:t>
            </a:r>
          </a:p>
          <a:p>
            <a:pPr algn="r">
              <a:spcBef>
                <a:spcPts val="1200"/>
              </a:spcBef>
            </a:pPr>
            <a:endParaRPr lang="ru-RU" sz="2400" dirty="0">
              <a:solidFill>
                <a:schemeClr val="accent5">
                  <a:lumMod val="75000"/>
                </a:schemeClr>
              </a:solidFill>
              <a:latin typeface="Open Sans Condensed" pitchFamily="34" charset="0"/>
            </a:endParaRPr>
          </a:p>
          <a:p>
            <a:pPr algn="r">
              <a:spcBef>
                <a:spcPts val="1200"/>
              </a:spcBef>
            </a:pPr>
            <a:endParaRPr lang="ru-RU" sz="2400" dirty="0" smtClean="0">
              <a:solidFill>
                <a:schemeClr val="accent5">
                  <a:lumMod val="75000"/>
                </a:schemeClr>
              </a:solidFill>
              <a:latin typeface="Open Sans Condensed" pitchFamily="34" charset="0"/>
            </a:endParaRPr>
          </a:p>
          <a:p>
            <a:pPr algn="r">
              <a:spcBef>
                <a:spcPts val="1200"/>
              </a:spcBef>
            </a:pP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Open Sans Condensed" pitchFamily="34" charset="0"/>
              </a:rPr>
              <a:t>61,2</a:t>
            </a:r>
            <a:endParaRPr lang="ru-RU" sz="2400" dirty="0" smtClean="0">
              <a:solidFill>
                <a:schemeClr val="accent5">
                  <a:lumMod val="75000"/>
                </a:schemeClr>
              </a:solidFill>
              <a:latin typeface="Open Sans Condensed Light" pitchFamily="34" charset="0"/>
              <a:ea typeface="Open Sans Condensed Light" pitchFamily="34" charset="0"/>
              <a:cs typeface="Open Sans Condensed Light" pitchFamily="34" charset="0"/>
            </a:endParaRPr>
          </a:p>
          <a:p>
            <a:pPr algn="r">
              <a:spcBef>
                <a:spcPts val="1200"/>
              </a:spcBef>
            </a:pP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Open Sans Condensed" pitchFamily="34" charset="0"/>
              </a:rPr>
              <a:t>22,2</a:t>
            </a:r>
            <a:endParaRPr lang="ru-RU" sz="2400" dirty="0" smtClean="0">
              <a:solidFill>
                <a:schemeClr val="accent5">
                  <a:lumMod val="75000"/>
                </a:schemeClr>
              </a:solidFill>
              <a:latin typeface="Open Sans Condensed Light" pitchFamily="34" charset="0"/>
              <a:ea typeface="Open Sans Condensed Light" pitchFamily="34" charset="0"/>
              <a:cs typeface="Open Sans Condensed Light" pitchFamily="34" charset="0"/>
            </a:endParaRPr>
          </a:p>
          <a:p>
            <a:pPr algn="r">
              <a:spcBef>
                <a:spcPts val="1200"/>
              </a:spcBef>
            </a:pP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Open Sans Condensed" pitchFamily="34" charset="0"/>
              </a:rPr>
              <a:t>в 2,4 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Open Sans Condensed Light" pitchFamily="34" charset="0"/>
                <a:ea typeface="Open Sans Condensed Light" pitchFamily="34" charset="0"/>
                <a:cs typeface="Open Sans Condensed Light" pitchFamily="34" charset="0"/>
              </a:rPr>
              <a:t>раза</a:t>
            </a:r>
            <a:endParaRPr lang="ru-RU" sz="2400" dirty="0">
              <a:solidFill>
                <a:schemeClr val="accent5">
                  <a:lumMod val="75000"/>
                </a:schemeClr>
              </a:solidFill>
              <a:latin typeface="Open Sans Condensed Light" pitchFamily="34" charset="0"/>
              <a:ea typeface="Open Sans Condensed Light" pitchFamily="34" charset="0"/>
              <a:cs typeface="Open Sans Condensed Light" pitchFamily="34" charset="0"/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 flipV="1">
            <a:off x="11166617" y="2235509"/>
            <a:ext cx="0" cy="376025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V="1">
            <a:off x="11166617" y="2801534"/>
            <a:ext cx="0" cy="376025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V="1">
            <a:off x="11166617" y="4882645"/>
            <a:ext cx="0" cy="376025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V="1">
            <a:off x="11166617" y="5416643"/>
            <a:ext cx="0" cy="376025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V="1">
            <a:off x="11166617" y="6011501"/>
            <a:ext cx="0" cy="376025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Номер слайда 1"/>
          <p:cNvSpPr>
            <a:spLocks noGrp="1"/>
          </p:cNvSpPr>
          <p:nvPr>
            <p:ph type="sldNum" sz="quarter" idx="10"/>
          </p:nvPr>
        </p:nvSpPr>
        <p:spPr>
          <a:xfrm>
            <a:off x="11443448" y="6210401"/>
            <a:ext cx="509050" cy="365125"/>
          </a:xfrm>
        </p:spPr>
        <p:txBody>
          <a:bodyPr/>
          <a:lstStyle/>
          <a:p>
            <a:pPr>
              <a:defRPr/>
            </a:pPr>
            <a:fld id="{CD3ED5AB-4FED-4D11-B641-0DD088A71500}" type="slidenum">
              <a:rPr lang="ru-RU" altLang="ru-RU" sz="1600" smtClean="0">
                <a:latin typeface="Open Sans Condensed" pitchFamily="34" charset="0"/>
                <a:ea typeface="Open Sans Condensed" pitchFamily="34" charset="0"/>
                <a:cs typeface="Open Sans Condensed" pitchFamily="34" charset="0"/>
              </a:rPr>
              <a:pPr>
                <a:defRPr/>
              </a:pPr>
              <a:t>10</a:t>
            </a:fld>
            <a:endParaRPr lang="ru-RU" altLang="ru-RU" sz="1600" dirty="0">
              <a:latin typeface="Open Sans Condensed" pitchFamily="34" charset="0"/>
              <a:ea typeface="Open Sans Condensed" pitchFamily="34" charset="0"/>
              <a:cs typeface="Open Sans Condens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4771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11607" y="252000"/>
            <a:ext cx="78243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Open Sans Condensed" pitchFamily="34" charset="0"/>
              </a:rPr>
              <a:t>НАРУШЕНИЯ, ВЫЯВЛЕННЫЕ ПО РЕЗУЛЬТАТАМ</a:t>
            </a:r>
          </a:p>
          <a:p>
            <a:pPr algn="r"/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Open Sans Condensed" pitchFamily="34" charset="0"/>
              </a:rPr>
              <a:t> ПРОВЕРОК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Open Sans Condensed" pitchFamily="34" charset="0"/>
              </a:rPr>
              <a:t> 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Open Sans Condensed" pitchFamily="34" charset="0"/>
              </a:rPr>
              <a:t>КАЗНАЧЕЙСТВА 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Open Sans Condensed" pitchFamily="34" charset="0"/>
              </a:rPr>
              <a:t>В 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Open Sans Condensed" pitchFamily="34" charset="0"/>
              </a:rPr>
              <a:t>2017 ГОДУ</a:t>
            </a:r>
            <a:endParaRPr lang="ru-RU" sz="2400" dirty="0">
              <a:solidFill>
                <a:schemeClr val="accent5">
                  <a:lumMod val="75000"/>
                </a:schemeClr>
              </a:solidFill>
              <a:latin typeface="Open Sans Condensed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5217" y="1796128"/>
            <a:ext cx="7121238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800" b="1">
                <a:solidFill>
                  <a:schemeClr val="bg2">
                    <a:lumMod val="50000"/>
                  </a:schemeClr>
                </a:solidFill>
                <a:latin typeface="Open Sans Condensed" pitchFamily="34" charset="0"/>
                <a:ea typeface="Open Sans Condensed" pitchFamily="34" charset="0"/>
                <a:cs typeface="Open Sans Condensed" pitchFamily="34" charset="0"/>
              </a:defRPr>
            </a:lvl1pPr>
          </a:lstStyle>
          <a:p>
            <a:pPr algn="l"/>
            <a:r>
              <a:rPr lang="ru-RU" sz="2400" dirty="0">
                <a:solidFill>
                  <a:srgbClr val="3A889D"/>
                </a:solidFill>
                <a:ea typeface="+mn-ea"/>
                <a:cs typeface="Arial" charset="0"/>
              </a:rPr>
              <a:t>ОБЪЕМ НАРУШЕНИЙ, В ТОМ ЧИСЛЕ:</a:t>
            </a:r>
          </a:p>
          <a:p>
            <a:pPr algn="l"/>
            <a:endParaRPr lang="en-US" sz="1400" b="0" dirty="0" smtClean="0">
              <a:solidFill>
                <a:srgbClr val="3A889D"/>
              </a:solidFill>
              <a:latin typeface="Open Sans Condensed Light" pitchFamily="34" charset="0"/>
              <a:ea typeface="Open Sans Condensed Light" pitchFamily="34" charset="0"/>
              <a:cs typeface="Open Sans Condensed Light" pitchFamily="34" charset="0"/>
            </a:endParaRPr>
          </a:p>
          <a:p>
            <a:pPr algn="l"/>
            <a:r>
              <a:rPr lang="ru-RU" sz="2400" dirty="0" smtClean="0">
                <a:solidFill>
                  <a:srgbClr val="3A889D"/>
                </a:solidFill>
                <a:ea typeface="+mn-ea"/>
                <a:cs typeface="Arial" charset="0"/>
              </a:rPr>
              <a:t>НАРУШЕНИЕ ПРАВИЛ ВЕДЕНИЯ БУХГАЛТЕРСКОГО УЧЕТА</a:t>
            </a:r>
          </a:p>
          <a:p>
            <a:pPr algn="l"/>
            <a:endParaRPr lang="en-US" sz="1400" b="0" dirty="0">
              <a:solidFill>
                <a:srgbClr val="3A889D"/>
              </a:solidFill>
              <a:latin typeface="Open Sans Condensed Light" pitchFamily="34" charset="0"/>
              <a:ea typeface="Open Sans Condensed Light" pitchFamily="34" charset="0"/>
              <a:cs typeface="Open Sans Condensed Light" pitchFamily="34" charset="0"/>
            </a:endParaRPr>
          </a:p>
          <a:p>
            <a:pPr algn="l"/>
            <a:r>
              <a:rPr lang="ru-RU" sz="2400" dirty="0" smtClean="0">
                <a:solidFill>
                  <a:srgbClr val="3A889D"/>
                </a:solidFill>
                <a:ea typeface="+mn-ea"/>
                <a:cs typeface="Arial" charset="0"/>
              </a:rPr>
              <a:t>НЕСОБЛЮДЕНИЕ ЦЕЛЕЙ ПРЕДОСТАВЛЕНИЯ СРЕДСТВ ИЗ БЮДЖЕТА</a:t>
            </a:r>
          </a:p>
          <a:p>
            <a:pPr algn="l"/>
            <a:endParaRPr lang="en-US" sz="2400" dirty="0" smtClean="0">
              <a:solidFill>
                <a:srgbClr val="3A889D"/>
              </a:solidFill>
              <a:ea typeface="+mn-ea"/>
              <a:cs typeface="Arial" charset="0"/>
            </a:endParaRPr>
          </a:p>
          <a:p>
            <a:pPr algn="l"/>
            <a:r>
              <a:rPr lang="ru-RU" sz="2400" dirty="0" smtClean="0">
                <a:solidFill>
                  <a:srgbClr val="3A889D"/>
                </a:solidFill>
                <a:ea typeface="+mn-ea"/>
                <a:cs typeface="Arial" charset="0"/>
              </a:rPr>
              <a:t>НЕЭФФЕКТИВНОЕ РАСХОДОВАНИЕ СРЕДСТВ</a:t>
            </a:r>
          </a:p>
          <a:p>
            <a:pPr algn="l"/>
            <a:endParaRPr lang="en-US" sz="2400" dirty="0" smtClean="0">
              <a:solidFill>
                <a:srgbClr val="3A889D"/>
              </a:solidFill>
              <a:ea typeface="+mn-ea"/>
              <a:cs typeface="Arial" charset="0"/>
            </a:endParaRPr>
          </a:p>
          <a:p>
            <a:pPr algn="l"/>
            <a:r>
              <a:rPr lang="ru-RU" sz="2400" dirty="0" smtClean="0">
                <a:solidFill>
                  <a:srgbClr val="3A889D"/>
                </a:solidFill>
                <a:ea typeface="+mn-ea"/>
                <a:cs typeface="Arial" charset="0"/>
              </a:rPr>
              <a:t>НЕПРАВОМЕРНОЕ РАСХОДОВАНИЕ</a:t>
            </a:r>
          </a:p>
          <a:p>
            <a:pPr algn="l"/>
            <a:endParaRPr lang="ru-RU" sz="2400" dirty="0" smtClean="0">
              <a:solidFill>
                <a:srgbClr val="3A889D"/>
              </a:solidFill>
              <a:ea typeface="+mn-ea"/>
              <a:cs typeface="Arial" charset="0"/>
            </a:endParaRPr>
          </a:p>
          <a:p>
            <a:pPr algn="l"/>
            <a:r>
              <a:rPr lang="ru-RU" sz="2400" dirty="0" smtClean="0">
                <a:solidFill>
                  <a:srgbClr val="3A889D"/>
                </a:solidFill>
                <a:ea typeface="+mn-ea"/>
                <a:cs typeface="Arial" charset="0"/>
              </a:rPr>
              <a:t>НАРУШЕНИЯ В СФЕРЕ ЗАКУПОК</a:t>
            </a:r>
          </a:p>
          <a:p>
            <a:pPr algn="l"/>
            <a:endParaRPr lang="ru-RU" sz="2400" dirty="0" smtClean="0">
              <a:solidFill>
                <a:srgbClr val="3A889D"/>
              </a:solidFill>
              <a:ea typeface="+mn-ea"/>
              <a:cs typeface="Arial" charset="0"/>
            </a:endParaRPr>
          </a:p>
          <a:p>
            <a:pPr algn="l"/>
            <a:r>
              <a:rPr lang="ru-RU" sz="2400" dirty="0" smtClean="0">
                <a:solidFill>
                  <a:srgbClr val="3A889D"/>
                </a:solidFill>
                <a:ea typeface="+mn-ea"/>
                <a:cs typeface="Arial" charset="0"/>
              </a:rPr>
              <a:t>НЕЦЕЛЕВОЕ ИСПОЛЬЗОВАНИЕ БЮДЖЕТНЫХ СРЕДСТВ</a:t>
            </a:r>
            <a:endParaRPr lang="ru-RU" sz="2400" dirty="0">
              <a:solidFill>
                <a:srgbClr val="3A889D"/>
              </a:solidFill>
              <a:ea typeface="+mn-ea"/>
              <a:cs typeface="Arial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932719" y="1305093"/>
            <a:ext cx="2932503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4000" dirty="0">
                <a:solidFill>
                  <a:srgbClr val="ED7D31"/>
                </a:solidFill>
                <a:latin typeface="Open Sans Condensed" pitchFamily="34" charset="0"/>
              </a:rPr>
              <a:t>735,9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Open Sans Condensed" pitchFamily="34" charset="0"/>
              </a:rPr>
              <a:t> 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Open Sans Condensed Light" pitchFamily="34" charset="0"/>
                <a:ea typeface="Open Sans Condensed Light" pitchFamily="34" charset="0"/>
                <a:cs typeface="Open Sans Condensed Light" pitchFamily="34" charset="0"/>
              </a:rPr>
              <a:t>млрд. 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Open Sans Condensed Light" pitchFamily="34" charset="0"/>
                <a:ea typeface="Open Sans Condensed Light" pitchFamily="34" charset="0"/>
                <a:cs typeface="Open Sans Condensed Light" pitchFamily="34" charset="0"/>
              </a:rPr>
              <a:t>руб. </a:t>
            </a:r>
          </a:p>
          <a:p>
            <a:pPr algn="r"/>
            <a:endParaRPr lang="ru-RU" sz="1000" dirty="0">
              <a:solidFill>
                <a:schemeClr val="accent5">
                  <a:lumMod val="75000"/>
                </a:schemeClr>
              </a:solidFill>
              <a:latin typeface="Open Sans Condensed" pitchFamily="34" charset="0"/>
            </a:endParaRPr>
          </a:p>
          <a:p>
            <a:pPr algn="r"/>
            <a:r>
              <a:rPr lang="ru-RU" sz="3200" dirty="0">
                <a:solidFill>
                  <a:srgbClr val="ED7D31"/>
                </a:solidFill>
                <a:latin typeface="Open Sans Condensed" pitchFamily="34" charset="0"/>
              </a:rPr>
              <a:t>176,4 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Open Sans Condensed Light" pitchFamily="34" charset="0"/>
                <a:ea typeface="Open Sans Condensed Light" pitchFamily="34" charset="0"/>
                <a:cs typeface="Open Sans Condensed Light" pitchFamily="34" charset="0"/>
              </a:rPr>
              <a:t>млрд. руб.</a:t>
            </a:r>
          </a:p>
          <a:p>
            <a:pPr algn="r"/>
            <a:endParaRPr lang="ru-RU" sz="1000" dirty="0">
              <a:solidFill>
                <a:schemeClr val="accent5">
                  <a:lumMod val="75000"/>
                </a:schemeClr>
              </a:solidFill>
              <a:latin typeface="Open Sans Condensed Light" pitchFamily="34" charset="0"/>
              <a:ea typeface="Open Sans Condensed Light" pitchFamily="34" charset="0"/>
              <a:cs typeface="Open Sans Condensed Light" pitchFamily="34" charset="0"/>
            </a:endParaRPr>
          </a:p>
          <a:p>
            <a:pPr algn="r"/>
            <a:r>
              <a:rPr lang="ru-RU" sz="3200" dirty="0">
                <a:solidFill>
                  <a:srgbClr val="ED7D31"/>
                </a:solidFill>
                <a:latin typeface="Open Sans Condensed" pitchFamily="34" charset="0"/>
              </a:rPr>
              <a:t>155,5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Open Sans Condensed" pitchFamily="34" charset="0"/>
              </a:rPr>
              <a:t> 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Open Sans Condensed Light" pitchFamily="34" charset="0"/>
                <a:ea typeface="Open Sans Condensed Light" pitchFamily="34" charset="0"/>
                <a:cs typeface="Open Sans Condensed Light" pitchFamily="34" charset="0"/>
              </a:rPr>
              <a:t>млрд. руб.</a:t>
            </a:r>
            <a:endParaRPr lang="ru-RU" sz="2400" dirty="0">
              <a:solidFill>
                <a:schemeClr val="accent5">
                  <a:lumMod val="75000"/>
                </a:schemeClr>
              </a:solidFill>
              <a:latin typeface="Open Sans Condensed" pitchFamily="34" charset="0"/>
            </a:endParaRPr>
          </a:p>
          <a:p>
            <a:pPr algn="r"/>
            <a:endParaRPr lang="ru-RU" sz="1000" dirty="0" smtClean="0">
              <a:solidFill>
                <a:schemeClr val="accent5">
                  <a:lumMod val="75000"/>
                </a:schemeClr>
              </a:solidFill>
              <a:latin typeface="Open Sans Condensed" pitchFamily="34" charset="0"/>
            </a:endParaRPr>
          </a:p>
          <a:p>
            <a:pPr algn="r"/>
            <a:endParaRPr lang="ru-RU" sz="2800" dirty="0" smtClean="0">
              <a:solidFill>
                <a:schemeClr val="accent5">
                  <a:lumMod val="75000"/>
                </a:schemeClr>
              </a:solidFill>
              <a:latin typeface="Open Sans Condensed" pitchFamily="34" charset="0"/>
            </a:endParaRPr>
          </a:p>
          <a:p>
            <a:pPr algn="r"/>
            <a:r>
              <a:rPr lang="ru-RU" sz="3200" dirty="0">
                <a:solidFill>
                  <a:srgbClr val="ED7D31"/>
                </a:solidFill>
                <a:latin typeface="Open Sans Condensed" pitchFamily="34" charset="0"/>
              </a:rPr>
              <a:t>61,5 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Open Sans Condensed Light" pitchFamily="34" charset="0"/>
                <a:ea typeface="Open Sans Condensed Light" pitchFamily="34" charset="0"/>
                <a:cs typeface="Open Sans Condensed Light" pitchFamily="34" charset="0"/>
              </a:rPr>
              <a:t>млрд. руб.</a:t>
            </a:r>
            <a:endParaRPr lang="ru-RU" sz="2400" dirty="0">
              <a:solidFill>
                <a:schemeClr val="accent5">
                  <a:lumMod val="75000"/>
                </a:schemeClr>
              </a:solidFill>
              <a:latin typeface="Open Sans Condensed" pitchFamily="34" charset="0"/>
            </a:endParaRPr>
          </a:p>
          <a:p>
            <a:pPr algn="r"/>
            <a:endParaRPr lang="ru-RU" sz="1000" dirty="0" smtClean="0">
              <a:solidFill>
                <a:schemeClr val="accent5">
                  <a:lumMod val="75000"/>
                </a:schemeClr>
              </a:solidFill>
              <a:latin typeface="Open Sans Condensed" pitchFamily="34" charset="0"/>
            </a:endParaRPr>
          </a:p>
          <a:p>
            <a:pPr algn="r"/>
            <a:endParaRPr lang="ru-RU" sz="2800" dirty="0" smtClean="0">
              <a:solidFill>
                <a:schemeClr val="accent5">
                  <a:lumMod val="75000"/>
                </a:schemeClr>
              </a:solidFill>
              <a:latin typeface="Open Sans Condensed" pitchFamily="34" charset="0"/>
              <a:ea typeface="Open Sans Condensed" pitchFamily="34" charset="0"/>
              <a:cs typeface="Open Sans Condensed" pitchFamily="34" charset="0"/>
            </a:endParaRPr>
          </a:p>
          <a:p>
            <a:pPr algn="r"/>
            <a:r>
              <a:rPr lang="ru-RU" sz="3200" dirty="0">
                <a:solidFill>
                  <a:srgbClr val="ED7D31"/>
                </a:solidFill>
                <a:latin typeface="Open Sans Condensed" pitchFamily="34" charset="0"/>
              </a:rPr>
              <a:t>35,3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Open Sans Condensed Light" pitchFamily="34" charset="0"/>
                <a:ea typeface="Open Sans Condensed Light" pitchFamily="34" charset="0"/>
                <a:cs typeface="Open Sans Condensed Light" pitchFamily="34" charset="0"/>
              </a:rPr>
              <a:t> млрд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Open Sans Condensed Light" pitchFamily="34" charset="0"/>
                <a:ea typeface="Open Sans Condensed Light" pitchFamily="34" charset="0"/>
                <a:cs typeface="Open Sans Condensed Light" pitchFamily="34" charset="0"/>
              </a:rPr>
              <a:t>. руб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Open Sans Condensed Light" pitchFamily="34" charset="0"/>
                <a:ea typeface="Open Sans Condensed Light" pitchFamily="34" charset="0"/>
                <a:cs typeface="Open Sans Condensed Light" pitchFamily="34" charset="0"/>
              </a:rPr>
              <a:t>.</a:t>
            </a:r>
          </a:p>
          <a:p>
            <a:pPr algn="r"/>
            <a:endParaRPr lang="ru-RU" sz="1000" dirty="0">
              <a:solidFill>
                <a:schemeClr val="accent5">
                  <a:lumMod val="75000"/>
                </a:schemeClr>
              </a:solidFill>
              <a:latin typeface="Open Sans Condensed Light" pitchFamily="34" charset="0"/>
              <a:ea typeface="Open Sans Condensed Light" pitchFamily="34" charset="0"/>
              <a:cs typeface="Open Sans Condensed Light" pitchFamily="34" charset="0"/>
            </a:endParaRPr>
          </a:p>
          <a:p>
            <a:pPr algn="r"/>
            <a:r>
              <a:rPr lang="ru-RU" sz="3200" dirty="0">
                <a:solidFill>
                  <a:srgbClr val="ED7D31"/>
                </a:solidFill>
                <a:latin typeface="Open Sans Condensed" pitchFamily="34" charset="0"/>
              </a:rPr>
              <a:t>29,2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Open Sans Condensed" pitchFamily="34" charset="0"/>
              </a:rPr>
              <a:t> 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Open Sans Condensed Light" pitchFamily="34" charset="0"/>
                <a:ea typeface="Open Sans Condensed Light" pitchFamily="34" charset="0"/>
                <a:cs typeface="Open Sans Condensed Light" pitchFamily="34" charset="0"/>
              </a:rPr>
              <a:t>млрд. руб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Open Sans Condensed Light" pitchFamily="34" charset="0"/>
                <a:ea typeface="Open Sans Condensed Light" pitchFamily="34" charset="0"/>
                <a:cs typeface="Open Sans Condensed Light" pitchFamily="34" charset="0"/>
              </a:rPr>
              <a:t>.</a:t>
            </a:r>
          </a:p>
          <a:p>
            <a:pPr algn="r"/>
            <a:endParaRPr lang="ru-RU" sz="1000" dirty="0">
              <a:solidFill>
                <a:schemeClr val="accent5">
                  <a:lumMod val="75000"/>
                </a:schemeClr>
              </a:solidFill>
              <a:latin typeface="Open Sans Condensed Light" pitchFamily="34" charset="0"/>
              <a:ea typeface="Open Sans Condensed Light" pitchFamily="34" charset="0"/>
              <a:cs typeface="Open Sans Condensed Light" pitchFamily="34" charset="0"/>
            </a:endParaRPr>
          </a:p>
          <a:p>
            <a:pPr algn="r"/>
            <a:r>
              <a:rPr lang="ru-RU" sz="3200" dirty="0">
                <a:solidFill>
                  <a:srgbClr val="ED7D31"/>
                </a:solidFill>
                <a:latin typeface="Open Sans Condensed" pitchFamily="34" charset="0"/>
              </a:rPr>
              <a:t>6.6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Open Sans Condensed Light" pitchFamily="34" charset="0"/>
                <a:ea typeface="Open Sans Condensed Light" pitchFamily="34" charset="0"/>
                <a:cs typeface="Open Sans Condensed Light" pitchFamily="34" charset="0"/>
              </a:rPr>
              <a:t> млрд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Open Sans Condensed Light" pitchFamily="34" charset="0"/>
                <a:ea typeface="Open Sans Condensed Light" pitchFamily="34" charset="0"/>
                <a:cs typeface="Open Sans Condensed Light" pitchFamily="34" charset="0"/>
              </a:rPr>
              <a:t>. руб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Open Sans Condensed Light" pitchFamily="34" charset="0"/>
                <a:ea typeface="Open Sans Condensed Light" pitchFamily="34" charset="0"/>
                <a:cs typeface="Open Sans Condensed Light" pitchFamily="34" charset="0"/>
              </a:rPr>
              <a:t>.</a:t>
            </a:r>
            <a:endParaRPr lang="ru-RU" sz="2400" dirty="0" smtClean="0">
              <a:solidFill>
                <a:schemeClr val="accent5">
                  <a:lumMod val="75000"/>
                </a:schemeClr>
              </a:solidFill>
              <a:latin typeface="Open Sans Condensed" pitchFamily="34" charset="0"/>
            </a:endParaRPr>
          </a:p>
        </p:txBody>
      </p:sp>
      <p:sp>
        <p:nvSpPr>
          <p:cNvPr id="6" name="Номер слайда 1"/>
          <p:cNvSpPr>
            <a:spLocks noGrp="1"/>
          </p:cNvSpPr>
          <p:nvPr>
            <p:ph type="sldNum" sz="quarter" idx="10"/>
          </p:nvPr>
        </p:nvSpPr>
        <p:spPr>
          <a:xfrm>
            <a:off x="11443448" y="6210401"/>
            <a:ext cx="509050" cy="365125"/>
          </a:xfrm>
        </p:spPr>
        <p:txBody>
          <a:bodyPr/>
          <a:lstStyle/>
          <a:p>
            <a:pPr>
              <a:defRPr/>
            </a:pPr>
            <a:fld id="{CD3ED5AB-4FED-4D11-B641-0DD088A71500}" type="slidenum">
              <a:rPr lang="ru-RU" altLang="ru-RU" sz="1600" smtClean="0">
                <a:latin typeface="Open Sans Condensed" pitchFamily="34" charset="0"/>
                <a:ea typeface="Open Sans Condensed" pitchFamily="34" charset="0"/>
                <a:cs typeface="Open Sans Condensed" pitchFamily="34" charset="0"/>
              </a:rPr>
              <a:pPr>
                <a:defRPr/>
              </a:pPr>
              <a:t>11</a:t>
            </a:fld>
            <a:endParaRPr lang="ru-RU" altLang="ru-RU" sz="1600" dirty="0">
              <a:latin typeface="Open Sans Condensed" pitchFamily="34" charset="0"/>
              <a:ea typeface="Open Sans Condensed" pitchFamily="34" charset="0"/>
              <a:cs typeface="Open Sans Condens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5842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4D8C4E-B248-4338-AE90-C5574F584A2E}" type="slidenum">
              <a:rPr lang="ru-RU" altLang="ru-RU" smtClean="0"/>
              <a:pPr>
                <a:defRPr/>
              </a:pPr>
              <a:t>12</a:t>
            </a:fld>
            <a:endParaRPr lang="ru-RU" altLang="ru-RU"/>
          </a:p>
        </p:txBody>
      </p:sp>
      <p:sp>
        <p:nvSpPr>
          <p:cNvPr id="3" name="TextBox 2"/>
          <p:cNvSpPr txBox="1"/>
          <p:nvPr/>
        </p:nvSpPr>
        <p:spPr>
          <a:xfrm>
            <a:off x="4316506" y="282388"/>
            <a:ext cx="76782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Open Sans Condensed" pitchFamily="34" charset="0"/>
              </a:rPr>
              <a:t>ИНВЕНТАРИЗАЦИЯ СОБЛЮДЕНИЯ 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Open Sans Condensed" pitchFamily="34" charset="0"/>
              </a:rPr>
              <a:t>СУБЪЕКТАМИ РОССИЙСКОЙ ФЕДЕРАЦИИ УРОВНЯ СОФИНАНСИРОВАНИЯ 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Open Sans Condensed" pitchFamily="34" charset="0"/>
              </a:rPr>
              <a:t>РАСХОДОВ</a:t>
            </a:r>
          </a:p>
          <a:p>
            <a:pPr algn="ctr"/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Open Sans Condensed" pitchFamily="34" charset="0"/>
              </a:rPr>
              <a:t>В 2015 -2016 ГОДАХ</a:t>
            </a:r>
            <a:endParaRPr lang="ru-RU" sz="2400" dirty="0">
              <a:solidFill>
                <a:schemeClr val="accent5">
                  <a:lumMod val="75000"/>
                </a:schemeClr>
              </a:solidFill>
              <a:latin typeface="Open Sans Condensed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68506" y="1962908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1200"/>
              </a:spcBef>
            </a:pPr>
            <a:r>
              <a:rPr lang="ru-RU" sz="3200" b="1" dirty="0" smtClean="0">
                <a:solidFill>
                  <a:srgbClr val="3A889D"/>
                </a:solidFill>
                <a:latin typeface="Open Sans Condensed" pitchFamily="34" charset="0"/>
              </a:rPr>
              <a:t>КОЛИЧЕСТВО ВЫЯВЛЕННЫХ НАРУШЕНИЙ УРОВНЯ СОФИНАНСИРОВАНИЯ</a:t>
            </a:r>
            <a:endParaRPr lang="en-US" sz="3200" b="1" dirty="0">
              <a:solidFill>
                <a:srgbClr val="3A889D"/>
              </a:solidFill>
              <a:latin typeface="Open Sans Condensed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04312" y="2701571"/>
            <a:ext cx="36374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>
                <a:solidFill>
                  <a:srgbClr val="ED7D31"/>
                </a:solidFill>
                <a:latin typeface="Open Sans Condensed" pitchFamily="34" charset="0"/>
              </a:rPr>
              <a:t>2226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68506" y="4603065"/>
            <a:ext cx="54729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ru-RU" sz="3200" b="1" dirty="0">
                <a:solidFill>
                  <a:srgbClr val="3A889D"/>
                </a:solidFill>
                <a:latin typeface="Open Sans Condensed" pitchFamily="34" charset="0"/>
              </a:rPr>
              <a:t>ОБЪЕМ НАРУШЕНИЙ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167282" y="4356843"/>
            <a:ext cx="37113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>
                <a:solidFill>
                  <a:srgbClr val="ED7D31"/>
                </a:solidFill>
                <a:latin typeface="Open Sans Condensed" pitchFamily="34" charset="0"/>
              </a:rPr>
              <a:t>7 847 </a:t>
            </a:r>
            <a:r>
              <a:rPr lang="ru-RU" sz="2800" dirty="0">
                <a:solidFill>
                  <a:srgbClr val="ED7D31"/>
                </a:solidFill>
                <a:latin typeface="Open Sans Condensed" pitchFamily="34" charset="0"/>
              </a:rPr>
              <a:t>млн. руб.</a:t>
            </a:r>
          </a:p>
        </p:txBody>
      </p:sp>
    </p:spTree>
    <p:extLst>
      <p:ext uri="{BB962C8B-B14F-4D97-AF65-F5344CB8AC3E}">
        <p14:creationId xmlns:p14="http://schemas.microsoft.com/office/powerpoint/2010/main" val="31116810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4D8C4E-B248-4338-AE90-C5574F584A2E}" type="slidenum">
              <a:rPr lang="ru-RU" altLang="ru-RU" smtClean="0"/>
              <a:pPr>
                <a:defRPr/>
              </a:pPr>
              <a:t>13</a:t>
            </a:fld>
            <a:endParaRPr lang="ru-RU" altLang="ru-RU"/>
          </a:p>
        </p:txBody>
      </p:sp>
      <p:sp>
        <p:nvSpPr>
          <p:cNvPr id="3" name="TextBox 2"/>
          <p:cNvSpPr txBox="1"/>
          <p:nvPr/>
        </p:nvSpPr>
        <p:spPr>
          <a:xfrm>
            <a:off x="4316506" y="282388"/>
            <a:ext cx="76782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Open Sans Condensed" pitchFamily="34" charset="0"/>
              </a:rPr>
              <a:t>ЦЕНТРАЛИЗАЦИЯ 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Open Sans Condensed" pitchFamily="34" charset="0"/>
              </a:rPr>
              <a:t>БУХГАЛТЕРСКОГО УЧЕТА </a:t>
            </a:r>
          </a:p>
          <a:p>
            <a:pPr algn="ctr"/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Open Sans Condensed" pitchFamily="34" charset="0"/>
              </a:rPr>
              <a:t>  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Open Sans Condensed" pitchFamily="34" charset="0"/>
              </a:rPr>
              <a:t>В КАЗНАЧЕЙСТВЕ РОССИИ</a:t>
            </a:r>
            <a:endParaRPr lang="ru-RU" sz="2400" dirty="0">
              <a:solidFill>
                <a:schemeClr val="accent5">
                  <a:lumMod val="75000"/>
                </a:schemeClr>
              </a:solidFill>
              <a:latin typeface="Open Sans Condensed" pitchFamily="34" charset="0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793377" y="1288092"/>
            <a:ext cx="10794626" cy="2370950"/>
            <a:chOff x="793377" y="3910269"/>
            <a:chExt cx="10794626" cy="2370950"/>
          </a:xfrm>
        </p:grpSpPr>
        <p:sp>
          <p:nvSpPr>
            <p:cNvPr id="5" name="TextBox 4"/>
            <p:cNvSpPr txBox="1"/>
            <p:nvPr/>
          </p:nvSpPr>
          <p:spPr>
            <a:xfrm>
              <a:off x="4272803" y="3910269"/>
              <a:ext cx="73152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b="1" dirty="0" smtClean="0">
                  <a:solidFill>
                    <a:srgbClr val="3A889D"/>
                  </a:solidFill>
                  <a:latin typeface="Open Sans Condensed" pitchFamily="34" charset="0"/>
                </a:rPr>
                <a:t>ЦЕНТРАЛИЗАЦИЯ УЧЕТА  </a:t>
              </a:r>
              <a:r>
                <a:rPr lang="ru-RU" sz="3200" b="1" dirty="0">
                  <a:solidFill>
                    <a:srgbClr val="3A889D"/>
                  </a:solidFill>
                  <a:latin typeface="Open Sans Condensed" pitchFamily="34" charset="0"/>
                </a:rPr>
                <a:t>БЮДЖЕТНЫХ И ДЕНЕЖНЫХ </a:t>
              </a:r>
              <a:r>
                <a:rPr lang="ru-RU" sz="3200" b="1" dirty="0" smtClean="0">
                  <a:solidFill>
                    <a:srgbClr val="3A889D"/>
                  </a:solidFill>
                  <a:latin typeface="Open Sans Condensed" pitchFamily="34" charset="0"/>
                </a:rPr>
                <a:t>ОБЯАТЕЛЬСТВ </a:t>
              </a:r>
              <a:endParaRPr lang="ru-RU" sz="3200" b="1" dirty="0">
                <a:solidFill>
                  <a:srgbClr val="3A889D"/>
                </a:solidFill>
                <a:latin typeface="Open Sans Condensed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272803" y="5204001"/>
              <a:ext cx="73152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b="1" dirty="0">
                  <a:solidFill>
                    <a:srgbClr val="3A889D"/>
                  </a:solidFill>
                  <a:latin typeface="Open Sans Condensed" pitchFamily="34" charset="0"/>
                </a:rPr>
                <a:t>ЦЕНТРАЛИЗАЦИЯ </a:t>
              </a:r>
              <a:r>
                <a:rPr lang="ru-RU" sz="3200" b="1" dirty="0" smtClean="0">
                  <a:solidFill>
                    <a:srgbClr val="3A889D"/>
                  </a:solidFill>
                  <a:latin typeface="Open Sans Condensed" pitchFamily="34" charset="0"/>
                </a:rPr>
                <a:t>ОТЧЕТНОСТИ КАЖДОГО ПОЛУЧАТЕЛЯ БЮДЖЕТНЫХ СРЕДСТВ</a:t>
              </a:r>
              <a:endParaRPr lang="ru-RU" sz="3200" b="1" dirty="0">
                <a:solidFill>
                  <a:srgbClr val="3A889D"/>
                </a:solidFill>
                <a:latin typeface="Open Sans Condensed" pitchFamily="34" charset="0"/>
              </a:endParaRPr>
            </a:p>
          </p:txBody>
        </p:sp>
        <p:sp>
          <p:nvSpPr>
            <p:cNvPr id="7" name="Левая фигурная скобка 6"/>
            <p:cNvSpPr/>
            <p:nvPr/>
          </p:nvSpPr>
          <p:spPr>
            <a:xfrm>
              <a:off x="4047565" y="3910269"/>
              <a:ext cx="450476" cy="2370950"/>
            </a:xfrm>
            <a:prstGeom prst="leftBrace">
              <a:avLst/>
            </a:prstGeom>
            <a:ln w="28575">
              <a:solidFill>
                <a:srgbClr val="ED7D3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93377" y="4740552"/>
              <a:ext cx="311971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6000" dirty="0" smtClean="0">
                  <a:solidFill>
                    <a:srgbClr val="ED7D31"/>
                  </a:solidFill>
                  <a:latin typeface="Open Sans Condensed" pitchFamily="34" charset="0"/>
                </a:rPr>
                <a:t>2017 </a:t>
              </a:r>
              <a:r>
                <a:rPr lang="ru-RU" sz="4000" dirty="0" smtClean="0">
                  <a:solidFill>
                    <a:srgbClr val="ED7D31"/>
                  </a:solidFill>
                  <a:latin typeface="Open Sans Condensed" pitchFamily="34" charset="0"/>
                </a:rPr>
                <a:t>ГОД</a:t>
              </a:r>
              <a:endParaRPr lang="ru-RU" sz="4000" dirty="0">
                <a:solidFill>
                  <a:srgbClr val="ED7D31"/>
                </a:solidFill>
                <a:latin typeface="Open Sans Condensed" pitchFamily="34" charset="0"/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793377" y="4286351"/>
            <a:ext cx="10794626" cy="2062103"/>
            <a:chOff x="793377" y="1191727"/>
            <a:chExt cx="10794626" cy="2062103"/>
          </a:xfrm>
        </p:grpSpPr>
        <p:sp>
          <p:nvSpPr>
            <p:cNvPr id="4" name="TextBox 3"/>
            <p:cNvSpPr txBox="1"/>
            <p:nvPr/>
          </p:nvSpPr>
          <p:spPr>
            <a:xfrm>
              <a:off x="793377" y="1912188"/>
              <a:ext cx="311971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6000" dirty="0" smtClean="0">
                  <a:solidFill>
                    <a:srgbClr val="ED7D31"/>
                  </a:solidFill>
                  <a:latin typeface="Open Sans Condensed" pitchFamily="34" charset="0"/>
                </a:rPr>
                <a:t>2018 </a:t>
              </a:r>
              <a:r>
                <a:rPr lang="ru-RU" sz="4000" dirty="0" smtClean="0">
                  <a:solidFill>
                    <a:srgbClr val="ED7D31"/>
                  </a:solidFill>
                  <a:latin typeface="Open Sans Condensed" pitchFamily="34" charset="0"/>
                </a:rPr>
                <a:t>ГОД</a:t>
              </a:r>
              <a:endParaRPr lang="ru-RU" sz="4000" dirty="0">
                <a:solidFill>
                  <a:srgbClr val="ED7D31"/>
                </a:solidFill>
                <a:latin typeface="Open Sans Condensed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272803" y="1191727"/>
              <a:ext cx="7315200" cy="2062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b="1" dirty="0" smtClean="0">
                  <a:solidFill>
                    <a:srgbClr val="3A889D"/>
                  </a:solidFill>
                  <a:latin typeface="Open Sans Condensed" pitchFamily="34" charset="0"/>
                </a:rPr>
                <a:t>ЦЕНТРАЛИЗАЦИЯ ВЕДЕНИЯ БЮДЖЕТНОГО УЧЕТА И ФОРМИРОВАНИЯ ОТЧЕТНОСТИ ЗА САМОСТОЯТЕЛЬНЫЙ ФОИВ- РОСАККРЕДИТАЦИЮ</a:t>
              </a:r>
              <a:endParaRPr lang="ru-RU" sz="3200" b="1" dirty="0">
                <a:solidFill>
                  <a:srgbClr val="3A889D"/>
                </a:solidFill>
                <a:latin typeface="Open Sans Condensed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899352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27851" y="252000"/>
            <a:ext cx="8548800" cy="800203"/>
          </a:xfrm>
          <a:prstGeom prst="rect">
            <a:avLst/>
          </a:prstGeom>
          <a:noFill/>
        </p:spPr>
        <p:txBody>
          <a:bodyPr wrap="square" lIns="60945" tIns="30472" rIns="60945" bIns="30472">
            <a:spAutoFit/>
          </a:bodyPr>
          <a:lstStyle/>
          <a:p>
            <a:pPr algn="r" defTabSz="121913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Open Sans Condensed" pitchFamily="34" charset="0"/>
              </a:rPr>
              <a:t>ЕДИНАЯ ИНФОРМАЦИОННАЯ СИСТЕМА</a:t>
            </a:r>
          </a:p>
          <a:p>
            <a:pPr algn="r" defTabSz="121913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Open Sans Condensed" pitchFamily="34" charset="0"/>
              </a:rPr>
              <a:t> В 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Open Sans Condensed" pitchFamily="34" charset="0"/>
              </a:rPr>
              <a:t>СФЕРЕ ЗАКУПОК</a:t>
            </a:r>
            <a:endParaRPr lang="en-US" sz="2400" dirty="0">
              <a:solidFill>
                <a:schemeClr val="accent5">
                  <a:lumMod val="75000"/>
                </a:schemeClr>
              </a:solidFill>
              <a:latin typeface="Open Sans Condensed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42610" y="4311339"/>
            <a:ext cx="2551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00B0F0"/>
                </a:solidFill>
                <a:latin typeface="Open Sans Condensed" pitchFamily="34" charset="0"/>
                <a:ea typeface="Open Sans Condensed" pitchFamily="34" charset="0"/>
                <a:cs typeface="Open Sans Condensed" pitchFamily="34" charset="0"/>
              </a:rPr>
              <a:t>541 000</a:t>
            </a:r>
            <a:endParaRPr lang="en-US" sz="3600" b="1" dirty="0">
              <a:solidFill>
                <a:srgbClr val="00B0F0"/>
              </a:solidFill>
              <a:latin typeface="Open Sans Condensed" pitchFamily="34" charset="0"/>
              <a:ea typeface="Open Sans Condensed" pitchFamily="34" charset="0"/>
              <a:cs typeface="Open Sans Condensed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20750" y="5044689"/>
            <a:ext cx="300682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3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rgbClr val="2F5597"/>
                </a:solidFill>
                <a:latin typeface="Open Sans Condensed" pitchFamily="34" charset="0"/>
                <a:ea typeface="Open Sans Condensed" pitchFamily="34" charset="0"/>
                <a:cs typeface="Open Sans Condensed" pitchFamily="34" charset="0"/>
              </a:rPr>
              <a:t>АКТИВНЫХ ПОСТАВЩИКОВ (С ЭТП)</a:t>
            </a:r>
            <a:endParaRPr lang="en-US" sz="1400" dirty="0">
              <a:solidFill>
                <a:srgbClr val="2F5597"/>
              </a:solidFill>
              <a:latin typeface="Open Sans Condensed" pitchFamily="34" charset="0"/>
              <a:ea typeface="Open Sans Condensed" pitchFamily="34" charset="0"/>
              <a:cs typeface="Open Sans Condensed" pitchFamily="34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3920740" y="4315584"/>
            <a:ext cx="602004" cy="601923"/>
            <a:chOff x="936675" y="7395458"/>
            <a:chExt cx="903163" cy="903163"/>
          </a:xfrm>
        </p:grpSpPr>
        <p:sp>
          <p:nvSpPr>
            <p:cNvPr id="8" name="Овал 7"/>
            <p:cNvSpPr/>
            <p:nvPr/>
          </p:nvSpPr>
          <p:spPr>
            <a:xfrm>
              <a:off x="936675" y="7395458"/>
              <a:ext cx="903163" cy="90316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Open Sans Condensed" pitchFamily="34" charset="0"/>
                <a:ea typeface="Open Sans Condensed" pitchFamily="34" charset="0"/>
                <a:cs typeface="Open Sans Condensed" pitchFamily="34" charset="0"/>
              </a:endParaRPr>
            </a:p>
          </p:txBody>
        </p:sp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8773" y="7552712"/>
              <a:ext cx="588653" cy="588653"/>
            </a:xfrm>
            <a:prstGeom prst="rect">
              <a:avLst/>
            </a:prstGeom>
          </p:spPr>
        </p:pic>
      </p:grpSp>
      <p:sp>
        <p:nvSpPr>
          <p:cNvPr id="11" name="Овал 10"/>
          <p:cNvSpPr/>
          <p:nvPr/>
        </p:nvSpPr>
        <p:spPr>
          <a:xfrm>
            <a:off x="8063271" y="3028003"/>
            <a:ext cx="602004" cy="601923"/>
          </a:xfrm>
          <a:prstGeom prst="ellipse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 Sans Condensed" pitchFamily="34" charset="0"/>
              <a:ea typeface="Open Sans Condensed" pitchFamily="34" charset="0"/>
              <a:cs typeface="Open Sans Condensed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716761" y="2994291"/>
            <a:ext cx="27080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00B0F0"/>
                </a:solidFill>
                <a:latin typeface="Open Sans Condensed" pitchFamily="34" charset="0"/>
                <a:ea typeface="Open Sans Condensed" pitchFamily="34" charset="0"/>
                <a:cs typeface="Open Sans Condensed" pitchFamily="34" charset="0"/>
              </a:rPr>
              <a:t>4</a:t>
            </a:r>
            <a:r>
              <a:rPr lang="en-US" sz="3600" b="1" dirty="0">
                <a:solidFill>
                  <a:srgbClr val="00B0F0"/>
                </a:solidFill>
                <a:latin typeface="Open Sans Condensed" pitchFamily="34" charset="0"/>
                <a:ea typeface="Open Sans Condensed" pitchFamily="34" charset="0"/>
                <a:cs typeface="Open Sans Condensed" pitchFamily="34" charset="0"/>
              </a:rPr>
              <a:t>,</a:t>
            </a:r>
            <a:r>
              <a:rPr lang="ru-RU" sz="3600" b="1" dirty="0">
                <a:solidFill>
                  <a:srgbClr val="00B0F0"/>
                </a:solidFill>
                <a:latin typeface="Open Sans Condensed" pitchFamily="34" charset="0"/>
                <a:ea typeface="Open Sans Condensed" pitchFamily="34" charset="0"/>
                <a:cs typeface="Open Sans Condensed" pitchFamily="34" charset="0"/>
              </a:rPr>
              <a:t>7</a:t>
            </a:r>
            <a:r>
              <a:rPr lang="en-US" sz="3600" b="1" dirty="0">
                <a:solidFill>
                  <a:srgbClr val="00B0F0"/>
                </a:solidFill>
                <a:latin typeface="Open Sans Condensed" pitchFamily="34" charset="0"/>
                <a:ea typeface="Open Sans Condensed" pitchFamily="34" charset="0"/>
                <a:cs typeface="Open Sans Condensed" pitchFamily="34" charset="0"/>
              </a:rPr>
              <a:t> </a:t>
            </a:r>
            <a:r>
              <a:rPr lang="ru-RU" sz="3600" b="1" dirty="0">
                <a:solidFill>
                  <a:srgbClr val="00B0F0"/>
                </a:solidFill>
                <a:latin typeface="Open Sans Condensed" pitchFamily="34" charset="0"/>
                <a:ea typeface="Open Sans Condensed" pitchFamily="34" charset="0"/>
                <a:cs typeface="Open Sans Condensed" pitchFamily="34" charset="0"/>
              </a:rPr>
              <a:t>МЛН</a:t>
            </a:r>
            <a:endParaRPr lang="en-US" sz="3600" b="1" dirty="0">
              <a:solidFill>
                <a:srgbClr val="00B0F0"/>
              </a:solidFill>
              <a:latin typeface="Open Sans Condensed" pitchFamily="34" charset="0"/>
              <a:ea typeface="Open Sans Condensed" pitchFamily="34" charset="0"/>
              <a:cs typeface="Open Sans Condensed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117393" y="3804024"/>
            <a:ext cx="343894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1913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rgbClr val="2F5597"/>
                </a:solidFill>
                <a:latin typeface="Open Sans Condensed" pitchFamily="34" charset="0"/>
                <a:ea typeface="Open Sans Condensed" pitchFamily="34" charset="0"/>
                <a:cs typeface="Open Sans Condensed" pitchFamily="34" charset="0"/>
              </a:rPr>
              <a:t>ЕЖЕГОДНОЕ  КОЛИЧЕСТВО КОНТРАКТОВ</a:t>
            </a:r>
            <a:endParaRPr lang="en-US" sz="1400" dirty="0">
              <a:solidFill>
                <a:srgbClr val="2F5597"/>
              </a:solidFill>
              <a:latin typeface="Open Sans Condensed" pitchFamily="34" charset="0"/>
              <a:ea typeface="Open Sans Condensed" pitchFamily="34" charset="0"/>
              <a:cs typeface="Open Sans Condensed" pitchFamily="34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4472" y="3105566"/>
            <a:ext cx="502383" cy="502316"/>
          </a:xfrm>
          <a:prstGeom prst="rect">
            <a:avLst/>
          </a:prstGeom>
        </p:spPr>
      </p:pic>
      <p:sp>
        <p:nvSpPr>
          <p:cNvPr id="19" name="Овал 18"/>
          <p:cNvSpPr/>
          <p:nvPr/>
        </p:nvSpPr>
        <p:spPr>
          <a:xfrm>
            <a:off x="8063272" y="1807887"/>
            <a:ext cx="602004" cy="601923"/>
          </a:xfrm>
          <a:prstGeom prst="ellipse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 Sans Condensed" pitchFamily="34" charset="0"/>
              <a:ea typeface="Open Sans Condensed" pitchFamily="34" charset="0"/>
              <a:cs typeface="Open Sans Condensed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716762" y="1780150"/>
            <a:ext cx="27080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00B0F0"/>
                </a:solidFill>
                <a:latin typeface="Open Sans Condensed" pitchFamily="34" charset="0"/>
                <a:ea typeface="Open Sans Condensed" pitchFamily="34" charset="0"/>
                <a:cs typeface="Open Sans Condensed" pitchFamily="34" charset="0"/>
              </a:rPr>
              <a:t>24</a:t>
            </a:r>
            <a:r>
              <a:rPr lang="en-US" sz="3600" b="1" dirty="0">
                <a:solidFill>
                  <a:srgbClr val="00B0F0"/>
                </a:solidFill>
                <a:latin typeface="Open Sans Condensed" pitchFamily="34" charset="0"/>
                <a:ea typeface="Open Sans Condensed" pitchFamily="34" charset="0"/>
                <a:cs typeface="Open Sans Condensed" pitchFamily="34" charset="0"/>
              </a:rPr>
              <a:t>,</a:t>
            </a:r>
            <a:r>
              <a:rPr lang="ru-RU" sz="3600" b="1" dirty="0">
                <a:solidFill>
                  <a:srgbClr val="00B0F0"/>
                </a:solidFill>
                <a:latin typeface="Open Sans Condensed" pitchFamily="34" charset="0"/>
                <a:ea typeface="Open Sans Condensed" pitchFamily="34" charset="0"/>
                <a:cs typeface="Open Sans Condensed" pitchFamily="34" charset="0"/>
              </a:rPr>
              <a:t>9</a:t>
            </a:r>
            <a:r>
              <a:rPr lang="en-US" sz="3600" b="1" dirty="0">
                <a:solidFill>
                  <a:srgbClr val="00B0F0"/>
                </a:solidFill>
                <a:latin typeface="Open Sans Condensed" pitchFamily="34" charset="0"/>
                <a:ea typeface="Open Sans Condensed" pitchFamily="34" charset="0"/>
                <a:cs typeface="Open Sans Condensed" pitchFamily="34" charset="0"/>
              </a:rPr>
              <a:t> </a:t>
            </a:r>
            <a:r>
              <a:rPr lang="ru-RU" sz="3600" b="1" dirty="0">
                <a:solidFill>
                  <a:srgbClr val="00B0F0"/>
                </a:solidFill>
                <a:latin typeface="Open Sans Condensed" pitchFamily="34" charset="0"/>
                <a:ea typeface="Open Sans Condensed" pitchFamily="34" charset="0"/>
                <a:cs typeface="Open Sans Condensed" pitchFamily="34" charset="0"/>
              </a:rPr>
              <a:t>ТРЛН</a:t>
            </a:r>
            <a:endParaRPr lang="en-US" sz="3600" b="1" dirty="0">
              <a:solidFill>
                <a:srgbClr val="00B0F0"/>
              </a:solidFill>
              <a:latin typeface="Open Sans Condensed" pitchFamily="34" charset="0"/>
              <a:ea typeface="Open Sans Condensed" pitchFamily="34" charset="0"/>
              <a:cs typeface="Open Sans Condensed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117393" y="2495885"/>
            <a:ext cx="353272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1913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rgbClr val="2F5597"/>
                </a:solidFill>
                <a:latin typeface="Open Sans Condensed" pitchFamily="34" charset="0"/>
                <a:ea typeface="Open Sans Condensed" pitchFamily="34" charset="0"/>
                <a:cs typeface="Open Sans Condensed" pitchFamily="34" charset="0"/>
              </a:rPr>
              <a:t>ЕЖЕГОДНЫЙ ДЕНЕЖНЫЙ ОБЪЕМ КОНТРАКТОВ</a:t>
            </a:r>
            <a:endParaRPr lang="en-US" sz="1400" dirty="0">
              <a:solidFill>
                <a:srgbClr val="2F5597"/>
              </a:solidFill>
              <a:latin typeface="Open Sans Condensed" pitchFamily="34" charset="0"/>
              <a:ea typeface="Open Sans Condensed" pitchFamily="34" charset="0"/>
              <a:cs typeface="Open Sans Condensed" pitchFamily="34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9933" y="1930288"/>
            <a:ext cx="377897" cy="377846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1147702" y="3032579"/>
            <a:ext cx="28362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00B0F0"/>
                </a:solidFill>
                <a:latin typeface="Open Sans Condensed" pitchFamily="34" charset="0"/>
                <a:ea typeface="Open Sans Condensed" pitchFamily="34" charset="0"/>
                <a:cs typeface="Open Sans Condensed" pitchFamily="34" charset="0"/>
              </a:rPr>
              <a:t>2</a:t>
            </a:r>
            <a:r>
              <a:rPr lang="en-US" sz="3600" b="1" dirty="0">
                <a:solidFill>
                  <a:srgbClr val="00B0F0"/>
                </a:solidFill>
                <a:latin typeface="Open Sans Condensed" pitchFamily="34" charset="0"/>
                <a:ea typeface="Open Sans Condensed" pitchFamily="34" charset="0"/>
                <a:cs typeface="Open Sans Condensed" pitchFamily="34" charset="0"/>
              </a:rPr>
              <a:t> </a:t>
            </a:r>
            <a:r>
              <a:rPr lang="ru-RU" sz="3600" b="1" dirty="0">
                <a:solidFill>
                  <a:srgbClr val="00B0F0"/>
                </a:solidFill>
                <a:latin typeface="Open Sans Condensed" pitchFamily="34" charset="0"/>
                <a:ea typeface="Open Sans Condensed" pitchFamily="34" charset="0"/>
                <a:cs typeface="Open Sans Condensed" pitchFamily="34" charset="0"/>
              </a:rPr>
              <a:t>МЛН</a:t>
            </a:r>
            <a:endParaRPr lang="en-US" sz="3600" b="1" dirty="0">
              <a:solidFill>
                <a:srgbClr val="00B0F0"/>
              </a:solidFill>
              <a:latin typeface="Open Sans Condensed" pitchFamily="34" charset="0"/>
              <a:ea typeface="Open Sans Condensed" pitchFamily="34" charset="0"/>
              <a:cs typeface="Open Sans Condensed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10129" y="3804024"/>
            <a:ext cx="336423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3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rgbClr val="2F5597"/>
                </a:solidFill>
                <a:latin typeface="Open Sans Condensed" pitchFamily="34" charset="0"/>
                <a:ea typeface="Open Sans Condensed" pitchFamily="34" charset="0"/>
                <a:cs typeface="Open Sans Condensed" pitchFamily="34" charset="0"/>
              </a:rPr>
              <a:t>АКТИВНЫХ ПОЛЬЗОВАТЕЛЕЙ В СИСТЕМЕ</a:t>
            </a:r>
            <a:endParaRPr lang="en-US" sz="1400" dirty="0">
              <a:solidFill>
                <a:srgbClr val="2F5597"/>
              </a:solidFill>
              <a:latin typeface="Open Sans Condensed" pitchFamily="34" charset="0"/>
              <a:ea typeface="Open Sans Condensed" pitchFamily="34" charset="0"/>
              <a:cs typeface="Open Sans Condensed" pitchFamily="34" charset="0"/>
            </a:endParaRPr>
          </a:p>
        </p:txBody>
      </p:sp>
      <p:grpSp>
        <p:nvGrpSpPr>
          <p:cNvPr id="40" name="Группа 39"/>
          <p:cNvGrpSpPr/>
          <p:nvPr/>
        </p:nvGrpSpPr>
        <p:grpSpPr>
          <a:xfrm>
            <a:off x="494211" y="3036417"/>
            <a:ext cx="602004" cy="601923"/>
            <a:chOff x="7301085" y="4866667"/>
            <a:chExt cx="903163" cy="903163"/>
          </a:xfrm>
        </p:grpSpPr>
        <p:sp>
          <p:nvSpPr>
            <p:cNvPr id="41" name="Овал 40"/>
            <p:cNvSpPr/>
            <p:nvPr/>
          </p:nvSpPr>
          <p:spPr>
            <a:xfrm>
              <a:off x="7301085" y="4866667"/>
              <a:ext cx="903163" cy="90316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Open Sans Condensed" pitchFamily="34" charset="0"/>
                <a:ea typeface="Open Sans Condensed" pitchFamily="34" charset="0"/>
                <a:cs typeface="Open Sans Condensed" pitchFamily="34" charset="0"/>
              </a:endParaRPr>
            </a:p>
          </p:txBody>
        </p:sp>
        <p:pic>
          <p:nvPicPr>
            <p:cNvPr id="42" name="Рисунок 4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33677" y="5013176"/>
              <a:ext cx="623335" cy="623335"/>
            </a:xfrm>
            <a:prstGeom prst="rect">
              <a:avLst/>
            </a:prstGeom>
          </p:spPr>
        </p:pic>
      </p:grpSp>
      <p:sp>
        <p:nvSpPr>
          <p:cNvPr id="33" name="TextBox 32"/>
          <p:cNvSpPr txBox="1"/>
          <p:nvPr/>
        </p:nvSpPr>
        <p:spPr>
          <a:xfrm>
            <a:off x="1214169" y="1808737"/>
            <a:ext cx="1967877" cy="646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00B0F0"/>
                </a:solidFill>
                <a:latin typeface="Open Sans Condensed" pitchFamily="34" charset="0"/>
                <a:ea typeface="Open Sans Condensed" pitchFamily="34" charset="0"/>
                <a:cs typeface="Open Sans Condensed" pitchFamily="34" charset="0"/>
              </a:rPr>
              <a:t>340 </a:t>
            </a:r>
            <a:r>
              <a:rPr lang="en-US" sz="3600" b="1" dirty="0" smtClean="0">
                <a:solidFill>
                  <a:srgbClr val="00B0F0"/>
                </a:solidFill>
                <a:latin typeface="Open Sans Condensed" pitchFamily="34" charset="0"/>
                <a:ea typeface="Open Sans Condensed" pitchFamily="34" charset="0"/>
                <a:cs typeface="Open Sans Condensed" pitchFamily="34" charset="0"/>
              </a:rPr>
              <a:t>TB</a:t>
            </a:r>
            <a:r>
              <a:rPr lang="ru-RU" sz="3600" b="1" dirty="0" smtClean="0">
                <a:solidFill>
                  <a:srgbClr val="00B0F0"/>
                </a:solidFill>
                <a:latin typeface="Open Sans Condensed" pitchFamily="34" charset="0"/>
                <a:ea typeface="Open Sans Condensed" pitchFamily="34" charset="0"/>
                <a:cs typeface="Open Sans Condensed" pitchFamily="34" charset="0"/>
              </a:rPr>
              <a:t>*</a:t>
            </a:r>
            <a:endParaRPr lang="en-US" sz="3600" b="1" dirty="0">
              <a:solidFill>
                <a:srgbClr val="00B0F0"/>
              </a:solidFill>
              <a:latin typeface="Open Sans Condensed" pitchFamily="34" charset="0"/>
              <a:ea typeface="Open Sans Condensed" pitchFamily="34" charset="0"/>
              <a:cs typeface="Open Sans Condensed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10129" y="2495885"/>
            <a:ext cx="170237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3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rgbClr val="2F5597"/>
                </a:solidFill>
                <a:latin typeface="Open Sans Condensed" pitchFamily="34" charset="0"/>
                <a:ea typeface="Open Sans Condensed" pitchFamily="34" charset="0"/>
                <a:cs typeface="Open Sans Condensed" pitchFamily="34" charset="0"/>
              </a:rPr>
              <a:t>BIG DATA </a:t>
            </a:r>
            <a:r>
              <a:rPr lang="ru-RU" sz="1400" dirty="0">
                <a:solidFill>
                  <a:srgbClr val="2F5597"/>
                </a:solidFill>
                <a:latin typeface="Open Sans Condensed" pitchFamily="34" charset="0"/>
                <a:ea typeface="Open Sans Condensed" pitchFamily="34" charset="0"/>
                <a:cs typeface="Open Sans Condensed" pitchFamily="34" charset="0"/>
              </a:rPr>
              <a:t>ЗАКУПОК</a:t>
            </a:r>
            <a:endParaRPr lang="en-US" sz="1400" dirty="0">
              <a:solidFill>
                <a:srgbClr val="2F5597"/>
              </a:solidFill>
              <a:latin typeface="Open Sans Condensed" pitchFamily="34" charset="0"/>
              <a:ea typeface="Open Sans Condensed" pitchFamily="34" charset="0"/>
              <a:cs typeface="Open Sans Condensed" pitchFamily="34" charset="0"/>
            </a:endParaRPr>
          </a:p>
        </p:txBody>
      </p:sp>
      <p:grpSp>
        <p:nvGrpSpPr>
          <p:cNvPr id="35" name="Группа 34"/>
          <p:cNvGrpSpPr/>
          <p:nvPr/>
        </p:nvGrpSpPr>
        <p:grpSpPr>
          <a:xfrm>
            <a:off x="494214" y="1811270"/>
            <a:ext cx="602004" cy="601923"/>
            <a:chOff x="1080691" y="3314358"/>
            <a:chExt cx="903163" cy="903163"/>
          </a:xfrm>
        </p:grpSpPr>
        <p:sp>
          <p:nvSpPr>
            <p:cNvPr id="36" name="Овал 35"/>
            <p:cNvSpPr/>
            <p:nvPr/>
          </p:nvSpPr>
          <p:spPr>
            <a:xfrm>
              <a:off x="1080691" y="3314358"/>
              <a:ext cx="903163" cy="90316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Open Sans Condensed" pitchFamily="34" charset="0"/>
                <a:ea typeface="Open Sans Condensed" pitchFamily="34" charset="0"/>
                <a:cs typeface="Open Sans Condensed" pitchFamily="34" charset="0"/>
              </a:endParaRPr>
            </a:p>
          </p:txBody>
        </p:sp>
        <p:pic>
          <p:nvPicPr>
            <p:cNvPr id="37" name="Рисунок 3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6271" y="3507526"/>
              <a:ext cx="541347" cy="541347"/>
            </a:xfrm>
            <a:prstGeom prst="rect">
              <a:avLst/>
            </a:prstGeom>
          </p:spPr>
        </p:pic>
      </p:grpSp>
      <p:sp>
        <p:nvSpPr>
          <p:cNvPr id="28" name="TextBox 27"/>
          <p:cNvSpPr txBox="1"/>
          <p:nvPr/>
        </p:nvSpPr>
        <p:spPr>
          <a:xfrm>
            <a:off x="1198934" y="4278029"/>
            <a:ext cx="2551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00B0F0"/>
                </a:solidFill>
                <a:latin typeface="Open Sans Condensed" pitchFamily="34" charset="0"/>
                <a:ea typeface="Open Sans Condensed" pitchFamily="34" charset="0"/>
                <a:cs typeface="Open Sans Condensed" pitchFamily="34" charset="0"/>
              </a:rPr>
              <a:t>400 000</a:t>
            </a:r>
            <a:endParaRPr lang="en-US" sz="3600" b="1" dirty="0">
              <a:solidFill>
                <a:srgbClr val="00B0F0"/>
              </a:solidFill>
              <a:latin typeface="Open Sans Condensed" pitchFamily="34" charset="0"/>
              <a:ea typeface="Open Sans Condensed" pitchFamily="34" charset="0"/>
              <a:cs typeface="Open Sans Condensed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10129" y="5044689"/>
            <a:ext cx="357137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3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rgbClr val="2F5597"/>
                </a:solidFill>
                <a:latin typeface="Open Sans Condensed" pitchFamily="34" charset="0"/>
                <a:ea typeface="Open Sans Condensed" pitchFamily="34" charset="0"/>
                <a:cs typeface="Open Sans Condensed" pitchFamily="34" charset="0"/>
              </a:rPr>
              <a:t>ЗАКАЗЧИКОВ, ОСУЩЕСТВЛЯЮЩИХ ЗАКУПКИ</a:t>
            </a:r>
            <a:endParaRPr lang="en-US" sz="1400" dirty="0">
              <a:solidFill>
                <a:srgbClr val="2F5597"/>
              </a:solidFill>
              <a:latin typeface="Open Sans Condensed" pitchFamily="34" charset="0"/>
              <a:ea typeface="Open Sans Condensed" pitchFamily="34" charset="0"/>
              <a:cs typeface="Open Sans Condensed" pitchFamily="34" charset="0"/>
            </a:endParaRPr>
          </a:p>
        </p:txBody>
      </p:sp>
      <p:grpSp>
        <p:nvGrpSpPr>
          <p:cNvPr id="30" name="Группа 29"/>
          <p:cNvGrpSpPr/>
          <p:nvPr/>
        </p:nvGrpSpPr>
        <p:grpSpPr>
          <a:xfrm>
            <a:off x="494214" y="4330583"/>
            <a:ext cx="602004" cy="601923"/>
            <a:chOff x="936675" y="5607667"/>
            <a:chExt cx="903163" cy="903163"/>
          </a:xfrm>
        </p:grpSpPr>
        <p:sp>
          <p:nvSpPr>
            <p:cNvPr id="31" name="Овал 30"/>
            <p:cNvSpPr/>
            <p:nvPr/>
          </p:nvSpPr>
          <p:spPr>
            <a:xfrm>
              <a:off x="936675" y="5607667"/>
              <a:ext cx="903163" cy="90316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Open Sans Condensed" pitchFamily="34" charset="0"/>
                <a:ea typeface="Open Sans Condensed" pitchFamily="34" charset="0"/>
                <a:cs typeface="Open Sans Condensed" pitchFamily="34" charset="0"/>
              </a:endParaRPr>
            </a:p>
          </p:txBody>
        </p:sp>
        <p:pic>
          <p:nvPicPr>
            <p:cNvPr id="32" name="Рисунок 3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3635" y="5710625"/>
              <a:ext cx="684331" cy="684331"/>
            </a:xfrm>
            <a:prstGeom prst="rect">
              <a:avLst/>
            </a:prstGeom>
          </p:spPr>
        </p:pic>
      </p:grpSp>
      <p:sp>
        <p:nvSpPr>
          <p:cNvPr id="24" name="TextBox 23"/>
          <p:cNvSpPr txBox="1"/>
          <p:nvPr/>
        </p:nvSpPr>
        <p:spPr>
          <a:xfrm>
            <a:off x="482339" y="5714337"/>
            <a:ext cx="524561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3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rgbClr val="2F5597"/>
                </a:solidFill>
                <a:latin typeface="Open Sans Condensed" pitchFamily="34" charset="0"/>
                <a:ea typeface="Open Sans Condensed" pitchFamily="34" charset="0"/>
                <a:cs typeface="Open Sans Condensed" pitchFamily="34" charset="0"/>
              </a:rPr>
              <a:t>*сопоставимо с объемом 3 600 Библиотек имени Ленина</a:t>
            </a:r>
            <a:endParaRPr lang="en-US" sz="1600" dirty="0">
              <a:solidFill>
                <a:srgbClr val="2F5597"/>
              </a:solidFill>
              <a:latin typeface="Open Sans Condensed" pitchFamily="34" charset="0"/>
              <a:ea typeface="Open Sans Condensed" pitchFamily="34" charset="0"/>
              <a:cs typeface="Open Sans Condensed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020750" y="3804024"/>
            <a:ext cx="369544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defTabSz="1219139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rgbClr val="2F5597"/>
                </a:solidFill>
                <a:latin typeface="Open Sans Condensed" pitchFamily="34" charset="0"/>
                <a:ea typeface="Open Sans Condensed" pitchFamily="34" charset="0"/>
                <a:cs typeface="Open Sans Condensed" pitchFamily="34" charset="0"/>
              </a:defRPr>
            </a:lvl1pPr>
          </a:lstStyle>
          <a:p>
            <a:r>
              <a:rPr lang="ru-RU" dirty="0"/>
              <a:t>ВНЕШНИХ, ИНТЕГРИРОВАННЫХ С ЕИС СИСТЕМ</a:t>
            </a:r>
            <a:endParaRPr lang="en-US" dirty="0"/>
          </a:p>
        </p:txBody>
      </p:sp>
      <p:sp>
        <p:nvSpPr>
          <p:cNvPr id="45" name="Овал 44"/>
          <p:cNvSpPr/>
          <p:nvPr/>
        </p:nvSpPr>
        <p:spPr>
          <a:xfrm>
            <a:off x="3902000" y="1813860"/>
            <a:ext cx="693743" cy="601923"/>
          </a:xfrm>
          <a:prstGeom prst="ellipse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 Sans Condensed" pitchFamily="34" charset="0"/>
              <a:ea typeface="Open Sans Condensed" pitchFamily="34" charset="0"/>
              <a:cs typeface="Open Sans Condensed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655074" y="1780148"/>
            <a:ext cx="35810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00B0F0"/>
                </a:solidFill>
                <a:latin typeface="Open Sans Condensed" pitchFamily="34" charset="0"/>
                <a:ea typeface="Open Sans Condensed" pitchFamily="34" charset="0"/>
                <a:cs typeface="Open Sans Condensed" pitchFamily="34" charset="0"/>
              </a:rPr>
              <a:t>БОЛЕЕ 10 </a:t>
            </a:r>
            <a:r>
              <a:rPr lang="en-US" sz="3600" b="1" dirty="0">
                <a:solidFill>
                  <a:srgbClr val="00B0F0"/>
                </a:solidFill>
                <a:latin typeface="Open Sans Condensed" pitchFamily="34" charset="0"/>
                <a:ea typeface="Open Sans Condensed" pitchFamily="34" charset="0"/>
                <a:cs typeface="Open Sans Condensed" pitchFamily="34" charset="0"/>
              </a:rPr>
              <a:t>000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4020750" y="2495885"/>
            <a:ext cx="372195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3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rgbClr val="2F5597"/>
                </a:solidFill>
                <a:latin typeface="Open Sans Condensed" pitchFamily="34" charset="0"/>
                <a:ea typeface="Open Sans Condensed" pitchFamily="34" charset="0"/>
                <a:cs typeface="Open Sans Condensed" pitchFamily="34" charset="0"/>
              </a:rPr>
              <a:t>КОЛИЧЕСТВО АВТОМАТИЗИРОВАННЫХ В </a:t>
            </a:r>
            <a:r>
              <a:rPr lang="ru-RU" sz="1400" dirty="0" smtClean="0">
                <a:solidFill>
                  <a:srgbClr val="2F5597"/>
                </a:solidFill>
                <a:latin typeface="Open Sans Condensed" pitchFamily="34" charset="0"/>
                <a:ea typeface="Open Sans Condensed" pitchFamily="34" charset="0"/>
                <a:cs typeface="Open Sans Condensed" pitchFamily="34" charset="0"/>
              </a:rPr>
              <a:t>ЕИС </a:t>
            </a:r>
          </a:p>
          <a:p>
            <a:pPr defTabSz="121913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solidFill>
                  <a:srgbClr val="2F5597"/>
                </a:solidFill>
                <a:latin typeface="Open Sans Condensed" pitchFamily="34" charset="0"/>
                <a:ea typeface="Open Sans Condensed" pitchFamily="34" charset="0"/>
                <a:cs typeface="Open Sans Condensed" pitchFamily="34" charset="0"/>
              </a:rPr>
              <a:t>ПРОВЕРОК</a:t>
            </a:r>
            <a:endParaRPr lang="en-US" sz="1400" dirty="0">
              <a:solidFill>
                <a:srgbClr val="2F5597"/>
              </a:solidFill>
              <a:latin typeface="Open Sans Condensed" pitchFamily="34" charset="0"/>
              <a:ea typeface="Open Sans Condensed" pitchFamily="34" charset="0"/>
              <a:cs typeface="Open Sans Condensed" pitchFamily="34" charset="0"/>
            </a:endParaRPr>
          </a:p>
        </p:txBody>
      </p:sp>
      <p:sp>
        <p:nvSpPr>
          <p:cNvPr id="50" name="Овал 49"/>
          <p:cNvSpPr/>
          <p:nvPr/>
        </p:nvSpPr>
        <p:spPr>
          <a:xfrm>
            <a:off x="3920311" y="3036418"/>
            <a:ext cx="602004" cy="601923"/>
          </a:xfrm>
          <a:prstGeom prst="ellipse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 Sans Condensed" pitchFamily="34" charset="0"/>
              <a:ea typeface="Open Sans Condensed" pitchFamily="34" charset="0"/>
              <a:cs typeface="Open Sans Condensed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573801" y="3002706"/>
            <a:ext cx="3050156" cy="646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00B0F0"/>
                </a:solidFill>
                <a:latin typeface="Open Sans Condensed" pitchFamily="34" charset="0"/>
                <a:ea typeface="Open Sans Condensed" pitchFamily="34" charset="0"/>
                <a:cs typeface="Open Sans Condensed" pitchFamily="34" charset="0"/>
              </a:rPr>
              <a:t>БОЛЕЕ 100</a:t>
            </a:r>
            <a:endParaRPr lang="en-US" sz="3600" b="1" dirty="0">
              <a:solidFill>
                <a:srgbClr val="00B0F0"/>
              </a:solidFill>
              <a:latin typeface="Open Sans Condensed" pitchFamily="34" charset="0"/>
              <a:ea typeface="Open Sans Condensed" pitchFamily="34" charset="0"/>
              <a:cs typeface="Open Sans Condensed" pitchFamily="34" charset="0"/>
            </a:endParaRPr>
          </a:p>
        </p:txBody>
      </p:sp>
      <p:pic>
        <p:nvPicPr>
          <p:cNvPr id="53" name="Рисунок 5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5320" y="3134059"/>
            <a:ext cx="397372" cy="397319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3974" y="1959990"/>
            <a:ext cx="323850" cy="323806"/>
          </a:xfrm>
          <a:prstGeom prst="rect">
            <a:avLst/>
          </a:prstGeom>
        </p:spPr>
      </p:pic>
      <p:sp>
        <p:nvSpPr>
          <p:cNvPr id="60" name="TextBox 59"/>
          <p:cNvSpPr txBox="1"/>
          <p:nvPr/>
        </p:nvSpPr>
        <p:spPr>
          <a:xfrm>
            <a:off x="8799610" y="4285907"/>
            <a:ext cx="2551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00B0F0"/>
                </a:solidFill>
                <a:latin typeface="Open Sans Condensed" pitchFamily="34" charset="0"/>
                <a:ea typeface="Open Sans Condensed" pitchFamily="34" charset="0"/>
                <a:cs typeface="Open Sans Condensed" pitchFamily="34" charset="0"/>
              </a:rPr>
              <a:t>140 </a:t>
            </a:r>
            <a:r>
              <a:rPr lang="ru-RU" sz="3600" b="1" dirty="0" smtClean="0">
                <a:solidFill>
                  <a:srgbClr val="00B0F0"/>
                </a:solidFill>
                <a:latin typeface="Open Sans Condensed" pitchFamily="34" charset="0"/>
                <a:ea typeface="Open Sans Condensed" pitchFamily="34" charset="0"/>
                <a:cs typeface="Open Sans Condensed" pitchFamily="34" charset="0"/>
              </a:rPr>
              <a:t>МЛН**</a:t>
            </a:r>
            <a:endParaRPr lang="en-US" sz="3600" b="1" dirty="0">
              <a:solidFill>
                <a:srgbClr val="00B0F0"/>
              </a:solidFill>
              <a:latin typeface="Open Sans Condensed" pitchFamily="34" charset="0"/>
              <a:ea typeface="Open Sans Condensed" pitchFamily="34" charset="0"/>
              <a:cs typeface="Open Sans Condensed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8117393" y="5044689"/>
            <a:ext cx="338772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1913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rgbClr val="2F5597"/>
                </a:solidFill>
                <a:latin typeface="Open Sans Condensed" pitchFamily="34" charset="0"/>
                <a:ea typeface="Open Sans Condensed" pitchFamily="34" charset="0"/>
                <a:cs typeface="Open Sans Condensed" pitchFamily="34" charset="0"/>
              </a:rPr>
              <a:t>ЕЖЕДНЕВНОЕ КОЛИЧЕСТВО ЗАПРОСОВ К ЕИС</a:t>
            </a:r>
            <a:endParaRPr lang="en-US" sz="1400" dirty="0">
              <a:solidFill>
                <a:srgbClr val="2F5597"/>
              </a:solidFill>
              <a:latin typeface="Open Sans Condensed" pitchFamily="34" charset="0"/>
              <a:ea typeface="Open Sans Condensed" pitchFamily="34" charset="0"/>
              <a:cs typeface="Open Sans Condensed" pitchFamily="34" charset="0"/>
            </a:endParaRPr>
          </a:p>
        </p:txBody>
      </p:sp>
      <p:sp>
        <p:nvSpPr>
          <p:cNvPr id="62" name="Овал 61"/>
          <p:cNvSpPr/>
          <p:nvPr/>
        </p:nvSpPr>
        <p:spPr>
          <a:xfrm>
            <a:off x="8077740" y="4296127"/>
            <a:ext cx="602004" cy="601923"/>
          </a:xfrm>
          <a:prstGeom prst="ellipse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 Sans Condensed" pitchFamily="34" charset="0"/>
              <a:ea typeface="Open Sans Condensed" pitchFamily="34" charset="0"/>
              <a:cs typeface="Open Sans Condensed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482339" y="6037502"/>
            <a:ext cx="1029539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3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rgbClr val="2F5597"/>
                </a:solidFill>
                <a:latin typeface="Open Sans Condensed" pitchFamily="34" charset="0"/>
                <a:ea typeface="Open Sans Condensed" pitchFamily="34" charset="0"/>
                <a:cs typeface="Open Sans Condensed" pitchFamily="34" charset="0"/>
              </a:rPr>
              <a:t>**в сравнении</a:t>
            </a:r>
            <a:r>
              <a:rPr lang="en-US" sz="1600" dirty="0">
                <a:solidFill>
                  <a:srgbClr val="2F5597"/>
                </a:solidFill>
                <a:latin typeface="Open Sans Condensed" pitchFamily="34" charset="0"/>
                <a:ea typeface="Open Sans Condensed" pitchFamily="34" charset="0"/>
                <a:cs typeface="Open Sans Condensed" pitchFamily="34" charset="0"/>
              </a:rPr>
              <a:t>,</a:t>
            </a:r>
            <a:r>
              <a:rPr lang="ru-RU" sz="1600" dirty="0">
                <a:solidFill>
                  <a:srgbClr val="2F5597"/>
                </a:solidFill>
                <a:latin typeface="Open Sans Condensed" pitchFamily="34" charset="0"/>
                <a:ea typeface="Open Sans Condensed" pitchFamily="34" charset="0"/>
                <a:cs typeface="Open Sans Condensed" pitchFamily="34" charset="0"/>
              </a:rPr>
              <a:t> ежедневное количество запросов  при обращении к российскому сегменту Википедия – 34 млн.</a:t>
            </a:r>
            <a:endParaRPr lang="en-US" sz="1600" dirty="0">
              <a:solidFill>
                <a:srgbClr val="2F5597"/>
              </a:solidFill>
              <a:latin typeface="Open Sans Condensed" pitchFamily="34" charset="0"/>
              <a:ea typeface="Open Sans Condensed" pitchFamily="34" charset="0"/>
              <a:cs typeface="Open Sans Condensed" pitchFamily="34" charset="0"/>
            </a:endParaRPr>
          </a:p>
        </p:txBody>
      </p:sp>
      <p:pic>
        <p:nvPicPr>
          <p:cNvPr id="57" name="Рисунок 5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3985" y="4400863"/>
            <a:ext cx="409513" cy="409458"/>
          </a:xfrm>
          <a:prstGeom prst="rect">
            <a:avLst/>
          </a:prstGeom>
        </p:spPr>
      </p:pic>
      <p:sp>
        <p:nvSpPr>
          <p:cNvPr id="63" name="Номер слайда 1"/>
          <p:cNvSpPr>
            <a:spLocks noGrp="1"/>
          </p:cNvSpPr>
          <p:nvPr>
            <p:ph type="sldNum" sz="quarter" idx="10"/>
          </p:nvPr>
        </p:nvSpPr>
        <p:spPr>
          <a:xfrm>
            <a:off x="11443448" y="6210401"/>
            <a:ext cx="509050" cy="365125"/>
          </a:xfrm>
        </p:spPr>
        <p:txBody>
          <a:bodyPr/>
          <a:lstStyle/>
          <a:p>
            <a:pPr>
              <a:defRPr/>
            </a:pPr>
            <a:fld id="{CD3ED5AB-4FED-4D11-B641-0DD088A71500}" type="slidenum">
              <a:rPr lang="ru-RU" altLang="ru-RU" sz="1600" smtClean="0">
                <a:latin typeface="Open Sans Condensed" pitchFamily="34" charset="0"/>
                <a:ea typeface="Open Sans Condensed" pitchFamily="34" charset="0"/>
                <a:cs typeface="Open Sans Condensed" pitchFamily="34" charset="0"/>
              </a:rPr>
              <a:pPr>
                <a:defRPr/>
              </a:pPr>
              <a:t>14</a:t>
            </a:fld>
            <a:endParaRPr lang="ru-RU" altLang="ru-RU" sz="1600" dirty="0">
              <a:latin typeface="Open Sans Condensed" pitchFamily="34" charset="0"/>
              <a:ea typeface="Open Sans Condensed" pitchFamily="34" charset="0"/>
              <a:cs typeface="Open Sans Condens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7483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6" name="Прямая соединительная линия 95"/>
          <p:cNvCxnSpPr/>
          <p:nvPr/>
        </p:nvCxnSpPr>
        <p:spPr>
          <a:xfrm>
            <a:off x="11790944" y="1989285"/>
            <a:ext cx="0" cy="1154356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019EA-DD80-462F-8F51-E4070C57F146}" type="slidenum">
              <a:rPr lang="ru-RU" altLang="ru-RU" smtClean="0"/>
              <a:pPr/>
              <a:t>15</a:t>
            </a:fld>
            <a:endParaRPr lang="ru-RU" altLang="ru-RU"/>
          </a:p>
        </p:txBody>
      </p:sp>
      <p:grpSp>
        <p:nvGrpSpPr>
          <p:cNvPr id="56" name="Группа 55"/>
          <p:cNvGrpSpPr/>
          <p:nvPr/>
        </p:nvGrpSpPr>
        <p:grpSpPr>
          <a:xfrm>
            <a:off x="868422" y="3858513"/>
            <a:ext cx="4850412" cy="2059083"/>
            <a:chOff x="805739" y="5131968"/>
            <a:chExt cx="7276881" cy="3089578"/>
          </a:xfrm>
        </p:grpSpPr>
        <p:sp>
          <p:nvSpPr>
            <p:cNvPr id="50" name="Прямоугольник 49"/>
            <p:cNvSpPr/>
            <p:nvPr/>
          </p:nvSpPr>
          <p:spPr>
            <a:xfrm>
              <a:off x="2520851" y="6020390"/>
              <a:ext cx="2016224" cy="383125"/>
            </a:xfrm>
            <a:prstGeom prst="rect">
              <a:avLst/>
            </a:prstGeom>
            <a:solidFill>
              <a:srgbClr val="00B0F0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8" name="Группа 47"/>
            <p:cNvGrpSpPr/>
            <p:nvPr/>
          </p:nvGrpSpPr>
          <p:grpSpPr>
            <a:xfrm>
              <a:off x="863716" y="5131968"/>
              <a:ext cx="7218904" cy="692710"/>
              <a:chOff x="864667" y="4423733"/>
              <a:chExt cx="7218904" cy="692710"/>
            </a:xfrm>
          </p:grpSpPr>
          <p:sp>
            <p:nvSpPr>
              <p:cNvPr id="16" name="TextBox 15"/>
              <p:cNvSpPr txBox="1"/>
              <p:nvPr/>
            </p:nvSpPr>
            <p:spPr>
              <a:xfrm>
                <a:off x="1147375" y="4423733"/>
                <a:ext cx="6936196" cy="6927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defTabSz="1219139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2400" b="1" dirty="0">
                    <a:solidFill>
                      <a:srgbClr val="00B0F0"/>
                    </a:solidFill>
                    <a:latin typeface="Open Sans Condensed" pitchFamily="34" charset="0"/>
                    <a:ea typeface="Open Sans Condensed" pitchFamily="34" charset="0"/>
                    <a:cs typeface="Open Sans Condensed" pitchFamily="34" charset="0"/>
                  </a:rPr>
                  <a:t>ПО</a:t>
                </a:r>
                <a:r>
                  <a:rPr lang="ru-RU" sz="1900" b="1" dirty="0">
                    <a:latin typeface="Century Gothic" panose="020B0502020202020204" pitchFamily="34" charset="0"/>
                  </a:rPr>
                  <a:t> </a:t>
                </a:r>
                <a:r>
                  <a:rPr lang="ru-RU" sz="2400" b="1" dirty="0">
                    <a:solidFill>
                      <a:srgbClr val="00B0F0"/>
                    </a:solidFill>
                    <a:latin typeface="Open Sans Condensed" pitchFamily="34" charset="0"/>
                    <a:ea typeface="Open Sans Condensed" pitchFamily="34" charset="0"/>
                    <a:cs typeface="Open Sans Condensed" pitchFamily="34" charset="0"/>
                  </a:rPr>
                  <a:t>СПОСОБУ ЗАКУПОК</a:t>
                </a:r>
                <a:endParaRPr lang="en-US" sz="2400" b="1" dirty="0">
                  <a:solidFill>
                    <a:srgbClr val="00B0F0"/>
                  </a:solidFill>
                  <a:latin typeface="Open Sans Condensed" pitchFamily="34" charset="0"/>
                  <a:ea typeface="Open Sans Condensed" pitchFamily="34" charset="0"/>
                  <a:cs typeface="Open Sans Condensed" pitchFamily="34" charset="0"/>
                </a:endParaRPr>
              </a:p>
            </p:txBody>
          </p:sp>
          <p:cxnSp>
            <p:nvCxnSpPr>
              <p:cNvPr id="18" name="Прямая соединительная линия 17"/>
              <p:cNvCxnSpPr/>
              <p:nvPr/>
            </p:nvCxnSpPr>
            <p:spPr>
              <a:xfrm>
                <a:off x="864667" y="4480133"/>
                <a:ext cx="0" cy="430651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" name="TextBox 11"/>
            <p:cNvSpPr txBox="1"/>
            <p:nvPr/>
          </p:nvSpPr>
          <p:spPr>
            <a:xfrm>
              <a:off x="3240932" y="5962885"/>
              <a:ext cx="1842338" cy="5541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  <a:latin typeface="Open Sans Condensed" pitchFamily="34" charset="0"/>
                  <a:ea typeface="Open Sans Condensed" pitchFamily="34" charset="0"/>
                  <a:cs typeface="Open Sans Condensed" pitchFamily="34" charset="0"/>
                </a:rPr>
                <a:t>ПРОЧЕЕ</a:t>
              </a:r>
              <a:endParaRPr lang="en-US" b="1" dirty="0">
                <a:solidFill>
                  <a:schemeClr val="bg1"/>
                </a:solidFill>
                <a:latin typeface="Open Sans Condensed" pitchFamily="34" charset="0"/>
                <a:ea typeface="Open Sans Condensed" pitchFamily="34" charset="0"/>
                <a:cs typeface="Open Sans Condensed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814535" y="7667377"/>
              <a:ext cx="1932308" cy="55416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ru-RU"/>
              </a:defPPr>
              <a:lvl1pPr defTabSz="1219139" fontAlgn="auto">
                <a:spcBef>
                  <a:spcPts val="0"/>
                </a:spcBef>
                <a:spcAft>
                  <a:spcPts val="0"/>
                </a:spcAft>
                <a:defRPr>
                  <a:solidFill>
                    <a:srgbClr val="2F5597"/>
                  </a:solidFill>
                  <a:latin typeface="Open Sans Condensed" pitchFamily="34" charset="0"/>
                  <a:ea typeface="Open Sans Condensed" pitchFamily="34" charset="0"/>
                  <a:cs typeface="Open Sans Condensed" pitchFamily="34" charset="0"/>
                </a:defRPr>
              </a:lvl1pPr>
            </a:lstStyle>
            <a:p>
              <a:r>
                <a:rPr lang="ru-RU" dirty="0"/>
                <a:t>3,76 ТРЛН.</a:t>
              </a:r>
              <a:endParaRPr lang="en-US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815491" y="7123069"/>
              <a:ext cx="1932308" cy="55416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ru-RU"/>
              </a:defPPr>
              <a:lvl1pPr defTabSz="1219139" fontAlgn="auto">
                <a:spcBef>
                  <a:spcPts val="0"/>
                </a:spcBef>
                <a:spcAft>
                  <a:spcPts val="0"/>
                </a:spcAft>
                <a:defRPr>
                  <a:solidFill>
                    <a:srgbClr val="2F5597"/>
                  </a:solidFill>
                  <a:latin typeface="Open Sans Condensed" pitchFamily="34" charset="0"/>
                  <a:ea typeface="Open Sans Condensed" pitchFamily="34" charset="0"/>
                  <a:cs typeface="Open Sans Condensed" pitchFamily="34" charset="0"/>
                </a:defRPr>
              </a:lvl1pPr>
            </a:lstStyle>
            <a:p>
              <a:r>
                <a:rPr lang="ru-RU" dirty="0"/>
                <a:t>1,64 ТРЛН.</a:t>
              </a:r>
              <a:endParaRPr lang="en-US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815491" y="6554450"/>
              <a:ext cx="1932308" cy="55416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ru-RU"/>
              </a:defPPr>
              <a:lvl1pPr defTabSz="1219139" fontAlgn="auto">
                <a:spcBef>
                  <a:spcPts val="0"/>
                </a:spcBef>
                <a:spcAft>
                  <a:spcPts val="0"/>
                </a:spcAft>
                <a:defRPr>
                  <a:solidFill>
                    <a:srgbClr val="2F5597"/>
                  </a:solidFill>
                  <a:latin typeface="Open Sans Condensed" pitchFamily="34" charset="0"/>
                  <a:ea typeface="Open Sans Condensed" pitchFamily="34" charset="0"/>
                  <a:cs typeface="Open Sans Condensed" pitchFamily="34" charset="0"/>
                </a:defRPr>
              </a:lvl1pPr>
            </a:lstStyle>
            <a:p>
              <a:r>
                <a:rPr lang="ru-RU" dirty="0"/>
                <a:t>0,72 ТРЛН.</a:t>
              </a:r>
              <a:endParaRPr lang="en-US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805739" y="5980664"/>
              <a:ext cx="1932308" cy="55416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ru-RU"/>
              </a:defPPr>
              <a:lvl1pPr defTabSz="1219139" fontAlgn="auto">
                <a:spcBef>
                  <a:spcPts val="0"/>
                </a:spcBef>
                <a:spcAft>
                  <a:spcPts val="0"/>
                </a:spcAft>
                <a:defRPr>
                  <a:solidFill>
                    <a:srgbClr val="2F5597"/>
                  </a:solidFill>
                  <a:latin typeface="Open Sans Condensed" pitchFamily="34" charset="0"/>
                  <a:ea typeface="Open Sans Condensed" pitchFamily="34" charset="0"/>
                  <a:cs typeface="Open Sans Condensed" pitchFamily="34" charset="0"/>
                </a:defRPr>
              </a:lvl1pPr>
            </a:lstStyle>
            <a:p>
              <a:r>
                <a:rPr lang="ru-RU" dirty="0"/>
                <a:t>0,17 ТРЛН.</a:t>
              </a:r>
              <a:endParaRPr lang="en-US" dirty="0"/>
            </a:p>
          </p:txBody>
        </p:sp>
        <p:sp>
          <p:nvSpPr>
            <p:cNvPr id="51" name="Прямоугольник 50"/>
            <p:cNvSpPr/>
            <p:nvPr/>
          </p:nvSpPr>
          <p:spPr>
            <a:xfrm>
              <a:off x="2505430" y="6568573"/>
              <a:ext cx="2880320" cy="38943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528964" y="6513239"/>
              <a:ext cx="2448272" cy="5541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>
                  <a:solidFill>
                    <a:schemeClr val="bg1"/>
                  </a:solidFill>
                  <a:latin typeface="Open Sans Condensed" pitchFamily="34" charset="0"/>
                  <a:ea typeface="Open Sans Condensed" pitchFamily="34" charset="0"/>
                  <a:cs typeface="Open Sans Condensed" pitchFamily="34" charset="0"/>
                </a:rPr>
                <a:t>КОНКУРСЫ</a:t>
              </a:r>
              <a:endParaRPr lang="en-US" b="1" dirty="0">
                <a:solidFill>
                  <a:schemeClr val="bg1"/>
                </a:solidFill>
                <a:latin typeface="Open Sans Condensed" pitchFamily="34" charset="0"/>
                <a:ea typeface="Open Sans Condensed" pitchFamily="34" charset="0"/>
                <a:cs typeface="Open Sans Condensed" pitchFamily="34" charset="0"/>
              </a:endParaRPr>
            </a:p>
          </p:txBody>
        </p:sp>
        <p:sp>
          <p:nvSpPr>
            <p:cNvPr id="52" name="Прямоугольник 51"/>
            <p:cNvSpPr/>
            <p:nvPr/>
          </p:nvSpPr>
          <p:spPr>
            <a:xfrm>
              <a:off x="2512103" y="7113546"/>
              <a:ext cx="3825172" cy="370744"/>
            </a:xfrm>
            <a:prstGeom prst="rect">
              <a:avLst/>
            </a:prstGeom>
            <a:solidFill>
              <a:srgbClr val="00B0F0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Прямоугольник 52"/>
            <p:cNvSpPr/>
            <p:nvPr/>
          </p:nvSpPr>
          <p:spPr>
            <a:xfrm>
              <a:off x="2520851" y="7636087"/>
              <a:ext cx="4680520" cy="39251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728842" y="7037308"/>
              <a:ext cx="3068174" cy="5541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  <a:latin typeface="Open Sans Condensed" pitchFamily="34" charset="0"/>
                  <a:ea typeface="Open Sans Condensed" pitchFamily="34" charset="0"/>
                  <a:cs typeface="Open Sans Condensed" pitchFamily="34" charset="0"/>
                </a:rPr>
                <a:t>ЕД. ПОСТАВЩИКИ</a:t>
              </a:r>
              <a:endParaRPr lang="en-US" b="1" dirty="0">
                <a:solidFill>
                  <a:schemeClr val="bg1"/>
                </a:solidFill>
                <a:latin typeface="Open Sans Condensed" pitchFamily="34" charset="0"/>
                <a:ea typeface="Open Sans Condensed" pitchFamily="34" charset="0"/>
                <a:cs typeface="Open Sans Condensed" pitchFamily="34" charset="0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4110988" y="7543104"/>
              <a:ext cx="3090382" cy="5541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>
                  <a:solidFill>
                    <a:schemeClr val="bg1"/>
                  </a:solidFill>
                  <a:latin typeface="Open Sans Condensed" pitchFamily="34" charset="0"/>
                  <a:ea typeface="Open Sans Condensed" pitchFamily="34" charset="0"/>
                  <a:cs typeface="Open Sans Condensed" pitchFamily="34" charset="0"/>
                </a:rPr>
                <a:t>ЭЛЕКТР.АУКЦИОН</a:t>
              </a:r>
              <a:endParaRPr lang="en-US" b="1" dirty="0">
                <a:solidFill>
                  <a:schemeClr val="bg1"/>
                </a:solidFill>
                <a:latin typeface="Open Sans Condensed" pitchFamily="34" charset="0"/>
                <a:ea typeface="Open Sans Condensed" pitchFamily="34" charset="0"/>
                <a:cs typeface="Open Sans Condensed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458805" y="7060307"/>
              <a:ext cx="1486785" cy="4848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5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26,1%</a:t>
              </a:r>
              <a:endParaRPr lang="en-US" sz="15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467508" y="7613315"/>
              <a:ext cx="1082513" cy="4848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5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59,7%</a:t>
              </a:r>
              <a:endParaRPr lang="en-US" sz="15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445467" y="6529321"/>
              <a:ext cx="1500124" cy="4848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5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11,6%</a:t>
              </a:r>
              <a:endParaRPr lang="en-US" sz="15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2432729" y="5979566"/>
              <a:ext cx="1080120" cy="4848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>
                <a:defRPr sz="2000" b="1">
                  <a:solidFill>
                    <a:schemeClr val="bg1"/>
                  </a:solidFill>
                  <a:latin typeface="Open Sans Condensed" pitchFamily="34" charset="0"/>
                  <a:ea typeface="Open Sans Condensed" pitchFamily="34" charset="0"/>
                  <a:cs typeface="Open Sans Condensed" pitchFamily="34" charset="0"/>
                </a:defRPr>
              </a:lvl1pPr>
            </a:lstStyle>
            <a:p>
              <a:r>
                <a:rPr lang="ru-RU" sz="1500" dirty="0"/>
                <a:t>2,6%</a:t>
              </a:r>
              <a:endParaRPr lang="en-US" sz="1500" dirty="0"/>
            </a:p>
          </p:txBody>
        </p:sp>
      </p:grpSp>
      <p:grpSp>
        <p:nvGrpSpPr>
          <p:cNvPr id="63" name="Группа 62"/>
          <p:cNvGrpSpPr/>
          <p:nvPr/>
        </p:nvGrpSpPr>
        <p:grpSpPr>
          <a:xfrm>
            <a:off x="6914463" y="3896103"/>
            <a:ext cx="4876401" cy="1971923"/>
            <a:chOff x="9717785" y="5737027"/>
            <a:chExt cx="7315872" cy="2958797"/>
          </a:xfrm>
        </p:grpSpPr>
        <p:sp>
          <p:nvSpPr>
            <p:cNvPr id="57" name="Прямоугольник 56"/>
            <p:cNvSpPr/>
            <p:nvPr/>
          </p:nvSpPr>
          <p:spPr>
            <a:xfrm>
              <a:off x="11410841" y="7222802"/>
              <a:ext cx="5272907" cy="382900"/>
            </a:xfrm>
            <a:prstGeom prst="rect">
              <a:avLst/>
            </a:prstGeom>
            <a:solidFill>
              <a:srgbClr val="00B0F0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Прямоугольник 57"/>
            <p:cNvSpPr/>
            <p:nvPr/>
          </p:nvSpPr>
          <p:spPr>
            <a:xfrm>
              <a:off x="11411502" y="6613143"/>
              <a:ext cx="4551062" cy="427087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9" name="Группа 48"/>
            <p:cNvGrpSpPr/>
            <p:nvPr/>
          </p:nvGrpSpPr>
          <p:grpSpPr>
            <a:xfrm>
              <a:off x="9875086" y="5737027"/>
              <a:ext cx="7158571" cy="692710"/>
              <a:chOff x="9793659" y="4433849"/>
              <a:chExt cx="7158571" cy="692710"/>
            </a:xfrm>
          </p:grpSpPr>
          <p:sp>
            <p:nvSpPr>
              <p:cNvPr id="28" name="TextBox 27"/>
              <p:cNvSpPr txBox="1"/>
              <p:nvPr/>
            </p:nvSpPr>
            <p:spPr>
              <a:xfrm>
                <a:off x="10016034" y="4433849"/>
                <a:ext cx="6936196" cy="6927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defTabSz="1219139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2400" b="1" dirty="0">
                    <a:solidFill>
                      <a:srgbClr val="00B0F0"/>
                    </a:solidFill>
                    <a:latin typeface="Open Sans Condensed" pitchFamily="34" charset="0"/>
                    <a:ea typeface="Open Sans Condensed" pitchFamily="34" charset="0"/>
                    <a:cs typeface="Open Sans Condensed" pitchFamily="34" charset="0"/>
                  </a:rPr>
                  <a:t>ПО</a:t>
                </a:r>
                <a:r>
                  <a:rPr lang="ru-RU" sz="1900" b="1" dirty="0">
                    <a:latin typeface="Century Gothic" panose="020B0502020202020204" pitchFamily="34" charset="0"/>
                  </a:rPr>
                  <a:t> </a:t>
                </a:r>
                <a:r>
                  <a:rPr lang="ru-RU" sz="2400" b="1" dirty="0">
                    <a:solidFill>
                      <a:srgbClr val="00B0F0"/>
                    </a:solidFill>
                    <a:latin typeface="Open Sans Condensed" pitchFamily="34" charset="0"/>
                    <a:ea typeface="Open Sans Condensed" pitchFamily="34" charset="0"/>
                    <a:cs typeface="Open Sans Condensed" pitchFamily="34" charset="0"/>
                  </a:rPr>
                  <a:t>УРОВНЮ ЗАКАЗЧИКОВ</a:t>
                </a:r>
                <a:endParaRPr lang="en-US" sz="2400" b="1" dirty="0">
                  <a:solidFill>
                    <a:srgbClr val="00B0F0"/>
                  </a:solidFill>
                  <a:latin typeface="Open Sans Condensed" pitchFamily="34" charset="0"/>
                  <a:ea typeface="Open Sans Condensed" pitchFamily="34" charset="0"/>
                  <a:cs typeface="Open Sans Condensed" pitchFamily="34" charset="0"/>
                </a:endParaRPr>
              </a:p>
            </p:txBody>
          </p:sp>
          <p:cxnSp>
            <p:nvCxnSpPr>
              <p:cNvPr id="29" name="Прямая соединительная линия 28"/>
              <p:cNvCxnSpPr/>
              <p:nvPr/>
            </p:nvCxnSpPr>
            <p:spPr>
              <a:xfrm>
                <a:off x="9793659" y="4497015"/>
                <a:ext cx="0" cy="430651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1" name="Группа 30"/>
            <p:cNvGrpSpPr/>
            <p:nvPr/>
          </p:nvGrpSpPr>
          <p:grpSpPr>
            <a:xfrm>
              <a:off x="9717785" y="6573443"/>
              <a:ext cx="7313423" cy="2122381"/>
              <a:chOff x="819275" y="6781212"/>
              <a:chExt cx="7313423" cy="2122381"/>
            </a:xfrm>
          </p:grpSpPr>
          <p:sp>
            <p:nvSpPr>
              <p:cNvPr id="42" name="TextBox 41"/>
              <p:cNvSpPr txBox="1"/>
              <p:nvPr/>
            </p:nvSpPr>
            <p:spPr>
              <a:xfrm>
                <a:off x="4634737" y="6781212"/>
                <a:ext cx="3497961" cy="6003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000" b="1" dirty="0">
                    <a:solidFill>
                      <a:schemeClr val="bg1"/>
                    </a:solidFill>
                    <a:latin typeface="Open Sans Condensed" pitchFamily="34" charset="0"/>
                    <a:ea typeface="Open Sans Condensed" pitchFamily="34" charset="0"/>
                    <a:cs typeface="Open Sans Condensed" pitchFamily="34" charset="0"/>
                  </a:rPr>
                  <a:t>ФЕДЕРАЛЬНЫЙ</a:t>
                </a:r>
                <a:endParaRPr lang="en-US" sz="2000" b="1" dirty="0">
                  <a:solidFill>
                    <a:schemeClr val="bg1"/>
                  </a:solidFill>
                  <a:latin typeface="Open Sans Condensed" pitchFamily="34" charset="0"/>
                  <a:ea typeface="Open Sans Condensed" pitchFamily="34" charset="0"/>
                  <a:cs typeface="Open Sans Condensed" pitchFamily="34" charset="0"/>
                </a:endParaRP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819275" y="8006574"/>
                <a:ext cx="1932308" cy="5541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defTabSz="1219139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dirty="0">
                    <a:solidFill>
                      <a:srgbClr val="2F5597"/>
                    </a:solidFill>
                    <a:latin typeface="Open Sans Condensed" pitchFamily="34" charset="0"/>
                    <a:ea typeface="Open Sans Condensed" pitchFamily="34" charset="0"/>
                    <a:cs typeface="Open Sans Condensed" pitchFamily="34" charset="0"/>
                  </a:rPr>
                  <a:t>1,2 ТРЛН.</a:t>
                </a:r>
                <a:endParaRPr lang="en-US" dirty="0">
                  <a:solidFill>
                    <a:srgbClr val="2F5597"/>
                  </a:solidFill>
                  <a:latin typeface="Open Sans Condensed" pitchFamily="34" charset="0"/>
                  <a:ea typeface="Open Sans Condensed" pitchFamily="34" charset="0"/>
                  <a:cs typeface="Open Sans Condensed" pitchFamily="34" charset="0"/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833356" y="7418451"/>
                <a:ext cx="1932308" cy="5541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defTabSz="1219139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dirty="0">
                    <a:solidFill>
                      <a:srgbClr val="2F5597"/>
                    </a:solidFill>
                    <a:latin typeface="Open Sans Condensed" pitchFamily="34" charset="0"/>
                    <a:ea typeface="Open Sans Condensed" pitchFamily="34" charset="0"/>
                    <a:cs typeface="Open Sans Condensed" pitchFamily="34" charset="0"/>
                  </a:rPr>
                  <a:t>2,96 ТРЛН.</a:t>
                </a:r>
                <a:endParaRPr lang="en-US" dirty="0">
                  <a:solidFill>
                    <a:srgbClr val="2F5597"/>
                  </a:solidFill>
                  <a:latin typeface="Open Sans Condensed" pitchFamily="34" charset="0"/>
                  <a:ea typeface="Open Sans Condensed" pitchFamily="34" charset="0"/>
                  <a:cs typeface="Open Sans Condensed" pitchFamily="34" charset="0"/>
                </a:endParaRP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833356" y="6853638"/>
                <a:ext cx="1932308" cy="5541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defTabSz="1219139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600" b="1" dirty="0">
                    <a:latin typeface="Century Gothic" panose="020B0502020202020204" pitchFamily="34" charset="0"/>
                  </a:rPr>
                  <a:t>2,1 </a:t>
                </a:r>
                <a:r>
                  <a:rPr lang="ru-RU" dirty="0">
                    <a:solidFill>
                      <a:srgbClr val="2F5597"/>
                    </a:solidFill>
                    <a:latin typeface="Open Sans Condensed" pitchFamily="34" charset="0"/>
                    <a:ea typeface="Open Sans Condensed" pitchFamily="34" charset="0"/>
                    <a:cs typeface="Open Sans Condensed" pitchFamily="34" charset="0"/>
                  </a:rPr>
                  <a:t>ТРЛН</a:t>
                </a:r>
                <a:r>
                  <a:rPr lang="ru-RU" sz="1600" b="1" dirty="0">
                    <a:latin typeface="Century Gothic" panose="020B0502020202020204" pitchFamily="34" charset="0"/>
                  </a:rPr>
                  <a:t>.</a:t>
                </a:r>
                <a:endParaRPr lang="en-US" sz="1600" b="1" dirty="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2507000" y="7351807"/>
                <a:ext cx="1103742" cy="4848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5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47,1%</a:t>
                </a:r>
                <a:endParaRPr lang="en-US" sz="1500" b="1" dirty="0"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2511026" y="6793016"/>
                <a:ext cx="1080120" cy="4848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5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33,4%</a:t>
                </a:r>
                <a:endParaRPr lang="en-US" sz="1500" b="1" dirty="0"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2401174" y="8026160"/>
                <a:ext cx="1082513" cy="8774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6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19,1%</a:t>
                </a:r>
                <a:endParaRPr lang="en-US" sz="1600" b="1" dirty="0"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</p:grpSp>
        <p:sp>
          <p:nvSpPr>
            <p:cNvPr id="59" name="Прямоугольник 58"/>
            <p:cNvSpPr/>
            <p:nvPr/>
          </p:nvSpPr>
          <p:spPr>
            <a:xfrm>
              <a:off x="11409535" y="7765294"/>
              <a:ext cx="2391331" cy="427087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13565559" y="7163149"/>
              <a:ext cx="3465650" cy="6003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1" dirty="0">
                  <a:solidFill>
                    <a:schemeClr val="bg1"/>
                  </a:solidFill>
                  <a:latin typeface="Open Sans Condensed" pitchFamily="34" charset="0"/>
                  <a:ea typeface="Open Sans Condensed" pitchFamily="34" charset="0"/>
                  <a:cs typeface="Open Sans Condensed" pitchFamily="34" charset="0"/>
                </a:rPr>
                <a:t>СУБЬЕКТЫ РФ</a:t>
              </a:r>
              <a:endParaRPr lang="en-US" sz="2000" b="1" dirty="0">
                <a:solidFill>
                  <a:schemeClr val="bg1"/>
                </a:solidFill>
                <a:latin typeface="Open Sans Condensed" pitchFamily="34" charset="0"/>
                <a:ea typeface="Open Sans Condensed" pitchFamily="34" charset="0"/>
                <a:cs typeface="Open Sans Condensed" pitchFamily="34" charset="0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13800866" y="7747057"/>
              <a:ext cx="3124945" cy="5541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39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>
                  <a:solidFill>
                    <a:srgbClr val="2F5597"/>
                  </a:solidFill>
                  <a:latin typeface="Open Sans Condensed" pitchFamily="34" charset="0"/>
                  <a:ea typeface="Open Sans Condensed" pitchFamily="34" charset="0"/>
                  <a:cs typeface="Open Sans Condensed" pitchFamily="34" charset="0"/>
                </a:rPr>
                <a:t>МУНИЦИПАЛЬНЫЙ</a:t>
              </a:r>
              <a:endParaRPr lang="en-US" dirty="0">
                <a:solidFill>
                  <a:srgbClr val="2F5597"/>
                </a:solidFill>
                <a:latin typeface="Open Sans Condensed" pitchFamily="34" charset="0"/>
                <a:ea typeface="Open Sans Condensed" pitchFamily="34" charset="0"/>
                <a:cs typeface="Open Sans Condensed" pitchFamily="34" charset="0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11436554" y="7747057"/>
              <a:ext cx="1103742" cy="4848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5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19,1%</a:t>
              </a:r>
              <a:endParaRPr lang="en-US" sz="15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92" name="Группа 91"/>
          <p:cNvGrpSpPr/>
          <p:nvPr/>
        </p:nvGrpSpPr>
        <p:grpSpPr>
          <a:xfrm>
            <a:off x="288363" y="1795494"/>
            <a:ext cx="11730304" cy="2000774"/>
            <a:chOff x="432619" y="2463770"/>
            <a:chExt cx="17598511" cy="3002086"/>
          </a:xfrm>
        </p:grpSpPr>
        <p:sp>
          <p:nvSpPr>
            <p:cNvPr id="91" name="Прямоугольник 90"/>
            <p:cNvSpPr/>
            <p:nvPr/>
          </p:nvSpPr>
          <p:spPr>
            <a:xfrm>
              <a:off x="432619" y="4423255"/>
              <a:ext cx="11089172" cy="435003"/>
            </a:xfrm>
            <a:prstGeom prst="rect">
              <a:avLst/>
            </a:prstGeom>
            <a:solidFill>
              <a:srgbClr val="00B0F0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Прямоугольник 82"/>
            <p:cNvSpPr/>
            <p:nvPr/>
          </p:nvSpPr>
          <p:spPr>
            <a:xfrm>
              <a:off x="6637833" y="4414606"/>
              <a:ext cx="11076705" cy="44245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Прямоугольник 80"/>
            <p:cNvSpPr/>
            <p:nvPr/>
          </p:nvSpPr>
          <p:spPr>
            <a:xfrm>
              <a:off x="6625367" y="2545364"/>
              <a:ext cx="11089172" cy="401801"/>
            </a:xfrm>
            <a:prstGeom prst="rect">
              <a:avLst/>
            </a:prstGeom>
            <a:solidFill>
              <a:srgbClr val="00B0F0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3A889D"/>
                </a:solidFill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8619212" y="2463770"/>
              <a:ext cx="1361215" cy="5772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1219139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9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44-ФЗ</a:t>
              </a:r>
              <a:endParaRPr lang="en-US" sz="19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14357784" y="2481208"/>
              <a:ext cx="1672949" cy="5772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1219139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9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223-ФЗ</a:t>
              </a:r>
              <a:endParaRPr lang="en-US" sz="19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2520851" y="3284784"/>
              <a:ext cx="4238537" cy="69271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1219139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b="1" dirty="0">
                  <a:solidFill>
                    <a:srgbClr val="00B0F0"/>
                  </a:solidFill>
                  <a:latin typeface="Open Sans Condensed" pitchFamily="34" charset="0"/>
                  <a:ea typeface="Open Sans Condensed" pitchFamily="34" charset="0"/>
                  <a:cs typeface="Open Sans Condensed" pitchFamily="34" charset="0"/>
                </a:rPr>
                <a:t>КОНТРАКТОВ ВСЕГО</a:t>
              </a:r>
              <a:endParaRPr lang="en-US" sz="2400" b="1" dirty="0">
                <a:solidFill>
                  <a:srgbClr val="00B0F0"/>
                </a:solidFill>
                <a:latin typeface="Open Sans Condensed" pitchFamily="34" charset="0"/>
                <a:ea typeface="Open Sans Condensed" pitchFamily="34" charset="0"/>
                <a:cs typeface="Open Sans Condensed" pitchFamily="34" charset="0"/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1973454" y="3836490"/>
              <a:ext cx="4505017" cy="69271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1219139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b="1" dirty="0">
                  <a:solidFill>
                    <a:srgbClr val="00B0F0"/>
                  </a:solidFill>
                  <a:latin typeface="Open Sans Condensed" pitchFamily="34" charset="0"/>
                  <a:ea typeface="Open Sans Condensed" pitchFamily="34" charset="0"/>
                  <a:cs typeface="Open Sans Condensed" pitchFamily="34" charset="0"/>
                </a:rPr>
                <a:t>КРУПНЫХ КОНТРАКТОВ</a:t>
              </a:r>
              <a:endParaRPr lang="en-US" sz="2400" b="1" dirty="0">
                <a:solidFill>
                  <a:srgbClr val="00B0F0"/>
                </a:solidFill>
                <a:latin typeface="Open Sans Condensed" pitchFamily="34" charset="0"/>
                <a:ea typeface="Open Sans Condensed" pitchFamily="34" charset="0"/>
                <a:cs typeface="Open Sans Condensed" pitchFamily="34" charset="0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6756844" y="3249747"/>
              <a:ext cx="5920617" cy="55416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1219139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>
                  <a:solidFill>
                    <a:srgbClr val="2F5597"/>
                  </a:solidFill>
                  <a:latin typeface="Open Sans Condensed" pitchFamily="34" charset="0"/>
                  <a:ea typeface="Open Sans Condensed" pitchFamily="34" charset="0"/>
                  <a:cs typeface="Open Sans Condensed" pitchFamily="34" charset="0"/>
                </a:rPr>
                <a:t>3,5 МЛН. ШТ. = 6,3 ТРЛН. РУБ.</a:t>
              </a:r>
              <a:endParaRPr lang="en-US" dirty="0">
                <a:solidFill>
                  <a:srgbClr val="2F5597"/>
                </a:solidFill>
                <a:latin typeface="Open Sans Condensed" pitchFamily="34" charset="0"/>
                <a:ea typeface="Open Sans Condensed" pitchFamily="34" charset="0"/>
                <a:cs typeface="Open Sans Condensed" pitchFamily="34" charset="0"/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6756844" y="3827006"/>
              <a:ext cx="5079750" cy="57725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1219139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900" b="1" dirty="0">
                  <a:solidFill>
                    <a:schemeClr val="accent2">
                      <a:lumMod val="75000"/>
                    </a:schemeClr>
                  </a:solidFill>
                  <a:latin typeface="Century Gothic" panose="020B0502020202020204" pitchFamily="34" charset="0"/>
                </a:rPr>
                <a:t>1 258 ШТ. = 1,82 ТРЛН. РУБ.</a:t>
              </a:r>
              <a:endParaRPr lang="en-US" sz="1900" b="1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cxnSp>
          <p:nvCxnSpPr>
            <p:cNvPr id="74" name="Прямая соединительная линия 73"/>
            <p:cNvCxnSpPr/>
            <p:nvPr/>
          </p:nvCxnSpPr>
          <p:spPr>
            <a:xfrm>
              <a:off x="6637833" y="2673926"/>
              <a:ext cx="0" cy="1732069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TextBox 77"/>
            <p:cNvSpPr txBox="1"/>
            <p:nvPr/>
          </p:nvSpPr>
          <p:spPr>
            <a:xfrm>
              <a:off x="7698491" y="4387472"/>
              <a:ext cx="2675003" cy="69271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1219139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b="1" dirty="0">
                  <a:solidFill>
                    <a:schemeClr val="bg1"/>
                  </a:solidFill>
                  <a:latin typeface="Open Sans Condensed" pitchFamily="34" charset="0"/>
                  <a:ea typeface="Open Sans Condensed" pitchFamily="34" charset="0"/>
                  <a:cs typeface="Open Sans Condensed" pitchFamily="34" charset="0"/>
                </a:rPr>
                <a:t>28,8%</a:t>
              </a:r>
              <a:endParaRPr lang="en-US" sz="2400" b="1" dirty="0">
                <a:solidFill>
                  <a:schemeClr val="bg1"/>
                </a:solidFill>
                <a:latin typeface="Open Sans Condensed" pitchFamily="34" charset="0"/>
                <a:ea typeface="Open Sans Condensed" pitchFamily="34" charset="0"/>
                <a:cs typeface="Open Sans Condensed" pitchFamily="34" charset="0"/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657894" y="4334428"/>
              <a:ext cx="5695980" cy="11314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1219139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b="1" dirty="0">
                  <a:solidFill>
                    <a:schemeClr val="bg1"/>
                  </a:solidFill>
                  <a:latin typeface="Open Sans Condensed" pitchFamily="34" charset="0"/>
                  <a:ea typeface="Open Sans Condensed" pitchFamily="34" charset="0"/>
                  <a:cs typeface="Open Sans Condensed" pitchFamily="34" charset="0"/>
                </a:rPr>
                <a:t>ОБЪЕМ КРУПНЫХ </a:t>
              </a:r>
              <a:r>
                <a:rPr lang="ru-RU" sz="19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КОНТРАКТОВ</a:t>
              </a:r>
              <a:endParaRPr lang="en-US" sz="19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12305803" y="3189260"/>
              <a:ext cx="5725327" cy="55416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1219139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>
                  <a:solidFill>
                    <a:srgbClr val="2F5597"/>
                  </a:solidFill>
                  <a:latin typeface="Open Sans Condensed" pitchFamily="34" charset="0"/>
                  <a:ea typeface="Open Sans Condensed" pitchFamily="34" charset="0"/>
                  <a:cs typeface="Open Sans Condensed" pitchFamily="34" charset="0"/>
                </a:rPr>
                <a:t>1,2 МЛН ШТ. = 18,6 ТРЛН. РУБ.</a:t>
              </a:r>
              <a:endParaRPr lang="en-US" dirty="0">
                <a:solidFill>
                  <a:srgbClr val="2F5597"/>
                </a:solidFill>
                <a:latin typeface="Open Sans Condensed" pitchFamily="34" charset="0"/>
                <a:ea typeface="Open Sans Condensed" pitchFamily="34" charset="0"/>
                <a:cs typeface="Open Sans Condensed" pitchFamily="34" charset="0"/>
              </a:endParaRP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12515370" y="3777059"/>
              <a:ext cx="5173996" cy="57725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1219139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900" b="1" dirty="0">
                  <a:solidFill>
                    <a:schemeClr val="accent2">
                      <a:lumMod val="75000"/>
                    </a:schemeClr>
                  </a:solidFill>
                  <a:latin typeface="Century Gothic" panose="020B0502020202020204" pitchFamily="34" charset="0"/>
                </a:rPr>
                <a:t>3 319 ШТ. = 12,6 ТРЛН. РУБ.</a:t>
              </a:r>
              <a:endParaRPr lang="en-US" sz="1900" b="1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13698207" y="4379038"/>
              <a:ext cx="2592594" cy="69271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1219139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>
                  <a:solidFill>
                    <a:schemeClr val="bg1"/>
                  </a:solidFill>
                  <a:latin typeface="Open Sans Condensed" pitchFamily="34" charset="0"/>
                  <a:ea typeface="Open Sans Condensed" pitchFamily="34" charset="0"/>
                  <a:cs typeface="Open Sans Condensed" pitchFamily="34" charset="0"/>
                </a:rPr>
                <a:t>67</a:t>
              </a:r>
              <a:r>
                <a:rPr lang="ru-RU" sz="2400" b="1" dirty="0">
                  <a:solidFill>
                    <a:schemeClr val="bg1"/>
                  </a:solidFill>
                  <a:latin typeface="Open Sans Condensed" pitchFamily="34" charset="0"/>
                  <a:ea typeface="Open Sans Condensed" pitchFamily="34" charset="0"/>
                  <a:cs typeface="Open Sans Condensed" pitchFamily="34" charset="0"/>
                </a:rPr>
                <a:t>,</a:t>
              </a:r>
              <a:r>
                <a:rPr lang="en-US" sz="2400" b="1" dirty="0">
                  <a:solidFill>
                    <a:schemeClr val="bg1"/>
                  </a:solidFill>
                  <a:latin typeface="Open Sans Condensed" pitchFamily="34" charset="0"/>
                  <a:ea typeface="Open Sans Condensed" pitchFamily="34" charset="0"/>
                  <a:cs typeface="Open Sans Condensed" pitchFamily="34" charset="0"/>
                </a:rPr>
                <a:t>7</a:t>
              </a:r>
              <a:r>
                <a:rPr lang="ru-RU" sz="2400" b="1" dirty="0">
                  <a:solidFill>
                    <a:schemeClr val="bg1"/>
                  </a:solidFill>
                  <a:latin typeface="Open Sans Condensed" pitchFamily="34" charset="0"/>
                  <a:ea typeface="Open Sans Condensed" pitchFamily="34" charset="0"/>
                  <a:cs typeface="Open Sans Condensed" pitchFamily="34" charset="0"/>
                </a:rPr>
                <a:t>%</a:t>
              </a:r>
              <a:endParaRPr lang="en-US" sz="2400" b="1" dirty="0">
                <a:solidFill>
                  <a:schemeClr val="bg1"/>
                </a:solidFill>
                <a:latin typeface="Open Sans Condensed" pitchFamily="34" charset="0"/>
                <a:ea typeface="Open Sans Condensed" pitchFamily="34" charset="0"/>
                <a:cs typeface="Open Sans Condensed" pitchFamily="34" charset="0"/>
              </a:endParaRPr>
            </a:p>
          </p:txBody>
        </p:sp>
      </p:grpSp>
      <p:cxnSp>
        <p:nvCxnSpPr>
          <p:cNvPr id="95" name="Прямая соединительная линия 94"/>
          <p:cNvCxnSpPr/>
          <p:nvPr/>
        </p:nvCxnSpPr>
        <p:spPr>
          <a:xfrm>
            <a:off x="8159871" y="1941294"/>
            <a:ext cx="0" cy="1154356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3427851" y="252000"/>
            <a:ext cx="8548800" cy="800203"/>
          </a:xfrm>
          <a:prstGeom prst="rect">
            <a:avLst/>
          </a:prstGeom>
          <a:noFill/>
        </p:spPr>
        <p:txBody>
          <a:bodyPr wrap="square" lIns="60945" tIns="30472" rIns="60945" bIns="30472">
            <a:spAutoFit/>
          </a:bodyPr>
          <a:lstStyle/>
          <a:p>
            <a:pPr algn="r" defTabSz="121913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Open Sans Condensed" pitchFamily="34" charset="0"/>
              </a:rPr>
              <a:t>ЕДИНАЯ ИНФОРМАЦИОННАЯ СИСТЕМА</a:t>
            </a:r>
          </a:p>
          <a:p>
            <a:pPr algn="r" defTabSz="121913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Open Sans Condensed" pitchFamily="34" charset="0"/>
              </a:rPr>
              <a:t> В 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Open Sans Condensed" pitchFamily="34" charset="0"/>
              </a:rPr>
              <a:t>СФЕРЕ ЗАКУПОК</a:t>
            </a:r>
            <a:endParaRPr lang="en-US" sz="2400" dirty="0">
              <a:solidFill>
                <a:schemeClr val="accent5">
                  <a:lumMod val="75000"/>
                </a:schemeClr>
              </a:solidFill>
              <a:latin typeface="Open Sans Condens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5663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Скругленный прямоугольник 16"/>
          <p:cNvSpPr/>
          <p:nvPr/>
        </p:nvSpPr>
        <p:spPr>
          <a:xfrm>
            <a:off x="558141" y="1413164"/>
            <a:ext cx="11575122" cy="1341911"/>
          </a:xfrm>
          <a:prstGeom prst="roundRect">
            <a:avLst>
              <a:gd name="adj" fmla="val 0"/>
            </a:avLst>
          </a:prstGeom>
          <a:solidFill>
            <a:srgbClr val="D9EE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Open Sans Condensed Light" pitchFamily="34" charset="0"/>
              <a:ea typeface="Open Sans Condensed Light" pitchFamily="34" charset="0"/>
              <a:cs typeface="Open Sans Condensed Light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36001" y="225631"/>
            <a:ext cx="78921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Open Sans Condensed" pitchFamily="34" charset="0"/>
              </a:rPr>
              <a:t>ГОСУДАРСТВЕННАЯ ИНФОРМАЦИОННАЯ СИСТЕМА О ГОСУДАРСТВЕННЫХ И МУНИЦИПАЛЬНЫХ ПЛАТЕЖАХ</a:t>
            </a:r>
            <a:endParaRPr lang="ru-RU" sz="2200" dirty="0">
              <a:solidFill>
                <a:schemeClr val="accent5">
                  <a:lumMod val="75000"/>
                </a:schemeClr>
              </a:solidFill>
              <a:latin typeface="Open Sans Condensed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9286504" y="2749513"/>
            <a:ext cx="2846759" cy="3399281"/>
          </a:xfrm>
          <a:prstGeom prst="roundRect">
            <a:avLst>
              <a:gd name="adj" fmla="val 0"/>
            </a:avLst>
          </a:prstGeom>
          <a:solidFill>
            <a:srgbClr val="D9EE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Open Sans Condensed Light" pitchFamily="34" charset="0"/>
              <a:ea typeface="Open Sans Condensed Light" pitchFamily="34" charset="0"/>
              <a:cs typeface="Open Sans Condensed Ligh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15443" y="1576287"/>
            <a:ext cx="113765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800" b="1">
                <a:solidFill>
                  <a:schemeClr val="bg2">
                    <a:lumMod val="50000"/>
                  </a:schemeClr>
                </a:solidFill>
                <a:latin typeface="Open Sans Condensed" pitchFamily="34" charset="0"/>
                <a:ea typeface="Open Sans Condensed" pitchFamily="34" charset="0"/>
                <a:cs typeface="Open Sans Condensed" pitchFamily="34" charset="0"/>
              </a:defRPr>
            </a:lvl1pPr>
          </a:lstStyle>
          <a:p>
            <a:pPr algn="l">
              <a:buFont typeface="Wingdings" pitchFamily="2" charset="2"/>
              <a:buChar char="ü"/>
            </a:pPr>
            <a:r>
              <a:rPr lang="ru-RU" sz="2000" b="0" dirty="0" smtClean="0">
                <a:solidFill>
                  <a:srgbClr val="3A889D"/>
                </a:solidFill>
                <a:latin typeface="Open Sans Condensed Light" pitchFamily="34" charset="0"/>
                <a:ea typeface="Open Sans Condensed Light" pitchFamily="34" charset="0"/>
                <a:cs typeface="Open Sans Condensed Light" pitchFamily="34" charset="0"/>
              </a:rPr>
              <a:t>Информирование плательщиков об обязательствах перед бюджетами, а также о задолженностях по исполнительным документам.</a:t>
            </a:r>
          </a:p>
          <a:p>
            <a:pPr algn="l">
              <a:buFont typeface="Wingdings" pitchFamily="2" charset="2"/>
              <a:buChar char="ü"/>
            </a:pPr>
            <a:r>
              <a:rPr lang="ru-RU" sz="2000" b="0" dirty="0" smtClean="0">
                <a:solidFill>
                  <a:srgbClr val="3A889D"/>
                </a:solidFill>
                <a:latin typeface="Open Sans Condensed Light" pitchFamily="34" charset="0"/>
                <a:ea typeface="Open Sans Condensed Light" pitchFamily="34" charset="0"/>
                <a:cs typeface="Open Sans Condensed Light" pitchFamily="34" charset="0"/>
              </a:rPr>
              <a:t>Стимулирование оплаты в короткие сроки, в том числе «со скидкой»;</a:t>
            </a:r>
          </a:p>
          <a:p>
            <a:pPr algn="l">
              <a:buFont typeface="Wingdings" pitchFamily="2" charset="2"/>
              <a:buChar char="ü"/>
            </a:pPr>
            <a:r>
              <a:rPr lang="ru-RU" sz="2000" b="0" dirty="0" smtClean="0">
                <a:solidFill>
                  <a:srgbClr val="3A889D"/>
                </a:solidFill>
                <a:latin typeface="Open Sans Condensed Light" pitchFamily="34" charset="0"/>
                <a:ea typeface="Open Sans Condensed Light" pitchFamily="34" charset="0"/>
                <a:cs typeface="Open Sans Condensed Light" pitchFamily="34" charset="0"/>
              </a:rPr>
              <a:t>Предоставление корректных реквизитов для оплаты, снижение невыясненных поступлений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8867" y="3180577"/>
            <a:ext cx="81781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800" b="1">
                <a:solidFill>
                  <a:schemeClr val="bg2">
                    <a:lumMod val="50000"/>
                  </a:schemeClr>
                </a:solidFill>
                <a:latin typeface="Open Sans Condensed" pitchFamily="34" charset="0"/>
                <a:ea typeface="Open Sans Condensed" pitchFamily="34" charset="0"/>
                <a:cs typeface="Open Sans Condensed" pitchFamily="34" charset="0"/>
              </a:defRPr>
            </a:lvl1pPr>
          </a:lstStyle>
          <a:p>
            <a:pPr algn="l"/>
            <a:r>
              <a:rPr lang="ru-RU" sz="2400" dirty="0">
                <a:solidFill>
                  <a:srgbClr val="3A889D"/>
                </a:solidFill>
                <a:ea typeface="+mn-ea"/>
                <a:cs typeface="Arial" charset="0"/>
              </a:rPr>
              <a:t>КОЛИЧЕСТВО ВЗАИМОДЕЙСТВУЮЩИХ С ГИС ГМП УЧАСТНИКОВ: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0134897" y="3568479"/>
            <a:ext cx="1168910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3000" dirty="0" smtClean="0">
                <a:solidFill>
                  <a:schemeClr val="accent5">
                    <a:lumMod val="75000"/>
                  </a:schemeClr>
                </a:solidFill>
                <a:latin typeface="Open Sans Condensed" pitchFamily="34" charset="0"/>
              </a:rPr>
              <a:t>24 102</a:t>
            </a:r>
            <a:endParaRPr lang="ru-RU" sz="2400" dirty="0" smtClean="0">
              <a:solidFill>
                <a:srgbClr val="3640C4"/>
              </a:solidFill>
              <a:latin typeface="Open Sans Condensed Light" pitchFamily="34" charset="0"/>
              <a:ea typeface="Open Sans Condensed Light" pitchFamily="34" charset="0"/>
              <a:cs typeface="Open Sans Condensed Light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20743" y="3614646"/>
            <a:ext cx="4653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800" b="1">
                <a:solidFill>
                  <a:schemeClr val="bg2">
                    <a:lumMod val="50000"/>
                  </a:schemeClr>
                </a:solidFill>
                <a:latin typeface="Open Sans Condensed" pitchFamily="34" charset="0"/>
                <a:ea typeface="Open Sans Condensed" pitchFamily="34" charset="0"/>
                <a:cs typeface="Open Sans Condensed" pitchFamily="34" charset="0"/>
              </a:defRPr>
            </a:lvl1pPr>
          </a:lstStyle>
          <a:p>
            <a:pPr algn="l"/>
            <a:r>
              <a:rPr lang="ru-RU" sz="2400" b="0" dirty="0" smtClean="0">
                <a:latin typeface="Open Sans Condensed Light" pitchFamily="34" charset="0"/>
                <a:ea typeface="Open Sans Condensed Light" pitchFamily="34" charset="0"/>
                <a:cs typeface="Open Sans Condensed Light" pitchFamily="34" charset="0"/>
              </a:rPr>
              <a:t>Администраторы начислений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350778" y="2774819"/>
            <a:ext cx="16625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800" b="1">
                <a:solidFill>
                  <a:schemeClr val="bg2">
                    <a:lumMod val="50000"/>
                  </a:schemeClr>
                </a:solidFill>
                <a:latin typeface="Open Sans Condensed" pitchFamily="34" charset="0"/>
                <a:ea typeface="Open Sans Condensed" pitchFamily="34" charset="0"/>
                <a:cs typeface="Open Sans Condensed" pitchFamily="34" charset="0"/>
              </a:defRPr>
            </a:lvl1pPr>
          </a:lstStyle>
          <a:p>
            <a:pPr algn="l"/>
            <a:r>
              <a:rPr lang="ru-RU" sz="2400" b="0" dirty="0" smtClean="0">
                <a:latin typeface="Open Sans Condensed Light" pitchFamily="34" charset="0"/>
                <a:ea typeface="Open Sans Condensed Light" pitchFamily="34" charset="0"/>
                <a:cs typeface="Open Sans Condensed Light" pitchFamily="34" charset="0"/>
              </a:rPr>
              <a:t>2016 год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151303" y="2784719"/>
            <a:ext cx="16625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800" b="1">
                <a:solidFill>
                  <a:schemeClr val="bg2">
                    <a:lumMod val="50000"/>
                  </a:schemeClr>
                </a:solidFill>
                <a:latin typeface="Open Sans Condensed" pitchFamily="34" charset="0"/>
                <a:ea typeface="Open Sans Condensed" pitchFamily="34" charset="0"/>
                <a:cs typeface="Open Sans Condensed" pitchFamily="34" charset="0"/>
              </a:defRPr>
            </a:lvl1pPr>
          </a:lstStyle>
          <a:p>
            <a:pPr algn="l"/>
            <a:r>
              <a:rPr lang="ru-RU" sz="2400" b="0" dirty="0" smtClean="0">
                <a:latin typeface="Open Sans Condensed Light" pitchFamily="34" charset="0"/>
                <a:ea typeface="Open Sans Condensed Light" pitchFamily="34" charset="0"/>
                <a:cs typeface="Open Sans Condensed Light" pitchFamily="34" charset="0"/>
              </a:rPr>
              <a:t>2017 год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7298579" y="3568479"/>
            <a:ext cx="1168910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3000" dirty="0" smtClean="0">
                <a:solidFill>
                  <a:schemeClr val="accent5">
                    <a:lumMod val="75000"/>
                  </a:schemeClr>
                </a:solidFill>
                <a:latin typeface="Open Sans Condensed" pitchFamily="34" charset="0"/>
              </a:rPr>
              <a:t>15 705</a:t>
            </a:r>
            <a:endParaRPr lang="ru-RU" sz="2400" dirty="0" smtClean="0">
              <a:solidFill>
                <a:srgbClr val="3640C4"/>
              </a:solidFill>
              <a:latin typeface="Open Sans Condensed Light" pitchFamily="34" charset="0"/>
              <a:ea typeface="Open Sans Condensed Light" pitchFamily="34" charset="0"/>
              <a:cs typeface="Open Sans Condensed Light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0585342" y="3978114"/>
            <a:ext cx="71846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3000" dirty="0" smtClean="0">
                <a:solidFill>
                  <a:schemeClr val="accent5">
                    <a:lumMod val="75000"/>
                  </a:schemeClr>
                </a:solidFill>
                <a:latin typeface="Open Sans Condensed" pitchFamily="34" charset="0"/>
              </a:rPr>
              <a:t>560</a:t>
            </a:r>
            <a:endParaRPr lang="ru-RU" sz="2400" dirty="0" smtClean="0">
              <a:solidFill>
                <a:srgbClr val="3640C4"/>
              </a:solidFill>
              <a:latin typeface="Open Sans Condensed Light" pitchFamily="34" charset="0"/>
              <a:ea typeface="Open Sans Condensed Light" pitchFamily="34" charset="0"/>
              <a:cs typeface="Open Sans Condensed Light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018768" y="4024281"/>
            <a:ext cx="4653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800" b="1">
                <a:solidFill>
                  <a:schemeClr val="bg2">
                    <a:lumMod val="50000"/>
                  </a:schemeClr>
                </a:solidFill>
                <a:latin typeface="Open Sans Condensed" pitchFamily="34" charset="0"/>
                <a:ea typeface="Open Sans Condensed" pitchFamily="34" charset="0"/>
                <a:cs typeface="Open Sans Condensed" pitchFamily="34" charset="0"/>
              </a:defRPr>
            </a:lvl1pPr>
          </a:lstStyle>
          <a:p>
            <a:pPr algn="l"/>
            <a:r>
              <a:rPr lang="ru-RU" sz="2400" b="0" dirty="0" smtClean="0">
                <a:latin typeface="Open Sans Condensed Light" pitchFamily="34" charset="0"/>
                <a:ea typeface="Open Sans Condensed Light" pitchFamily="34" charset="0"/>
                <a:cs typeface="Open Sans Condensed Light" pitchFamily="34" charset="0"/>
              </a:rPr>
              <a:t>Кредитные организации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7749024" y="3991561"/>
            <a:ext cx="71846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3000" dirty="0" smtClean="0">
                <a:solidFill>
                  <a:schemeClr val="accent5">
                    <a:lumMod val="75000"/>
                  </a:schemeClr>
                </a:solidFill>
                <a:latin typeface="Open Sans Condensed" pitchFamily="34" charset="0"/>
              </a:rPr>
              <a:t>596</a:t>
            </a:r>
            <a:endParaRPr lang="ru-RU" sz="2400" dirty="0" smtClean="0">
              <a:solidFill>
                <a:srgbClr val="3640C4"/>
              </a:solidFill>
              <a:latin typeface="Open Sans Condensed Light" pitchFamily="34" charset="0"/>
              <a:ea typeface="Open Sans Condensed Light" pitchFamily="34" charset="0"/>
              <a:cs typeface="Open Sans Condensed Light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0541036" y="4480867"/>
            <a:ext cx="16150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800" b="1">
                <a:solidFill>
                  <a:schemeClr val="bg2">
                    <a:lumMod val="50000"/>
                  </a:schemeClr>
                </a:solidFill>
                <a:latin typeface="Open Sans Condensed" pitchFamily="34" charset="0"/>
                <a:ea typeface="Open Sans Condensed" pitchFamily="34" charset="0"/>
                <a:cs typeface="Open Sans Condensed" pitchFamily="34" charset="0"/>
              </a:defRPr>
            </a:lvl1pPr>
          </a:lstStyle>
          <a:p>
            <a:pPr algn="r"/>
            <a:r>
              <a:rPr lang="ru-RU" sz="2200" b="0" dirty="0" smtClean="0">
                <a:solidFill>
                  <a:srgbClr val="3A889D"/>
                </a:solidFill>
              </a:rPr>
              <a:t>53</a:t>
            </a:r>
            <a:r>
              <a:rPr lang="ru-RU" sz="2200" b="0" dirty="0" smtClean="0">
                <a:solidFill>
                  <a:srgbClr val="3A889D"/>
                </a:solidFill>
              </a:rPr>
              <a:t>%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86892" y="4805477"/>
            <a:ext cx="81781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800" b="1">
                <a:solidFill>
                  <a:schemeClr val="bg2">
                    <a:lumMod val="50000"/>
                  </a:schemeClr>
                </a:solidFill>
                <a:latin typeface="Open Sans Condensed" pitchFamily="34" charset="0"/>
                <a:ea typeface="Open Sans Condensed" pitchFamily="34" charset="0"/>
                <a:cs typeface="Open Sans Condensed" pitchFamily="34" charset="0"/>
              </a:defRPr>
            </a:lvl1pPr>
          </a:lstStyle>
          <a:p>
            <a:pPr algn="l"/>
            <a:r>
              <a:rPr lang="ru-RU" sz="2400" dirty="0">
                <a:solidFill>
                  <a:srgbClr val="3A889D"/>
                </a:solidFill>
                <a:ea typeface="+mn-ea"/>
                <a:cs typeface="Arial" charset="0"/>
              </a:rPr>
              <a:t>КОЛИЧЕСТВО ЗАПРОСОВ К ГИС ГМП: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9453621" y="5215154"/>
            <a:ext cx="185018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3000" dirty="0" smtClean="0">
                <a:solidFill>
                  <a:schemeClr val="accent5">
                    <a:lumMod val="75000"/>
                  </a:schemeClr>
                </a:solidFill>
                <a:latin typeface="Open Sans Condensed" pitchFamily="34" charset="0"/>
              </a:rPr>
              <a:t>8.531 млн.</a:t>
            </a:r>
            <a:endParaRPr lang="ru-RU" sz="2400" dirty="0" smtClean="0">
              <a:solidFill>
                <a:srgbClr val="3640C4"/>
              </a:solidFill>
              <a:latin typeface="Open Sans Condensed Light" pitchFamily="34" charset="0"/>
              <a:ea typeface="Open Sans Condensed Light" pitchFamily="34" charset="0"/>
              <a:cs typeface="Open Sans Condensed Light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016793" y="5261321"/>
            <a:ext cx="4653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800" b="1">
                <a:solidFill>
                  <a:schemeClr val="bg2">
                    <a:lumMod val="50000"/>
                  </a:schemeClr>
                </a:solidFill>
                <a:latin typeface="Open Sans Condensed" pitchFamily="34" charset="0"/>
                <a:ea typeface="Open Sans Condensed" pitchFamily="34" charset="0"/>
                <a:cs typeface="Open Sans Condensed" pitchFamily="34" charset="0"/>
              </a:defRPr>
            </a:lvl1pPr>
          </a:lstStyle>
          <a:p>
            <a:pPr algn="l"/>
            <a:r>
              <a:rPr lang="ru-RU" sz="2400" b="0" dirty="0" smtClean="0">
                <a:latin typeface="Open Sans Condensed Light" pitchFamily="34" charset="0"/>
                <a:ea typeface="Open Sans Condensed Light" pitchFamily="34" charset="0"/>
                <a:cs typeface="Open Sans Condensed Light" pitchFamily="34" charset="0"/>
              </a:rPr>
              <a:t>Кредитные организации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9453622" y="4713144"/>
            <a:ext cx="185018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3000" dirty="0" smtClean="0">
                <a:solidFill>
                  <a:schemeClr val="accent5">
                    <a:lumMod val="75000"/>
                  </a:schemeClr>
                </a:solidFill>
                <a:latin typeface="Open Sans Condensed" pitchFamily="34" charset="0"/>
              </a:rPr>
              <a:t>5.119 млн.</a:t>
            </a:r>
            <a:endParaRPr lang="ru-RU" sz="2400" dirty="0" smtClean="0">
              <a:solidFill>
                <a:srgbClr val="3640C4"/>
              </a:solidFill>
              <a:latin typeface="Open Sans Condensed Light" pitchFamily="34" charset="0"/>
              <a:ea typeface="Open Sans Condensed Light" pitchFamily="34" charset="0"/>
              <a:cs typeface="Open Sans Condensed Light" pitchFamily="34" charset="0"/>
            </a:endParaRPr>
          </a:p>
        </p:txBody>
      </p:sp>
      <p:cxnSp>
        <p:nvCxnSpPr>
          <p:cNvPr id="32" name="Прямая со стрелкой 31"/>
          <p:cNvCxnSpPr/>
          <p:nvPr/>
        </p:nvCxnSpPr>
        <p:spPr>
          <a:xfrm flipH="1" flipV="1">
            <a:off x="11839696" y="5082639"/>
            <a:ext cx="9852" cy="579881"/>
          </a:xfrm>
          <a:prstGeom prst="straightConnector1">
            <a:avLst/>
          </a:prstGeom>
          <a:ln w="60325">
            <a:solidFill>
              <a:srgbClr val="3A889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10541036" y="5725893"/>
            <a:ext cx="16150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800" b="1">
                <a:solidFill>
                  <a:schemeClr val="bg2">
                    <a:lumMod val="50000"/>
                  </a:schemeClr>
                </a:solidFill>
                <a:latin typeface="Open Sans Condensed" pitchFamily="34" charset="0"/>
                <a:ea typeface="Open Sans Condensed" pitchFamily="34" charset="0"/>
                <a:cs typeface="Open Sans Condensed" pitchFamily="34" charset="0"/>
              </a:defRPr>
            </a:lvl1pPr>
          </a:lstStyle>
          <a:p>
            <a:pPr algn="r"/>
            <a:r>
              <a:rPr lang="ru-RU" sz="2200" b="0" dirty="0" smtClean="0">
                <a:solidFill>
                  <a:srgbClr val="3A889D"/>
                </a:solidFill>
              </a:rPr>
              <a:t>67</a:t>
            </a:r>
            <a:r>
              <a:rPr lang="ru-RU" sz="2200" b="0" dirty="0" smtClean="0">
                <a:solidFill>
                  <a:srgbClr val="3A889D"/>
                </a:solidFill>
              </a:rPr>
              <a:t>%</a:t>
            </a:r>
          </a:p>
        </p:txBody>
      </p:sp>
      <p:cxnSp>
        <p:nvCxnSpPr>
          <p:cNvPr id="36" name="Прямая со стрелкой 35"/>
          <p:cNvCxnSpPr/>
          <p:nvPr/>
        </p:nvCxnSpPr>
        <p:spPr>
          <a:xfrm flipH="1" flipV="1">
            <a:off x="11837721" y="3853524"/>
            <a:ext cx="9852" cy="579881"/>
          </a:xfrm>
          <a:prstGeom prst="straightConnector1">
            <a:avLst/>
          </a:prstGeom>
          <a:ln w="60325">
            <a:solidFill>
              <a:srgbClr val="3A889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Номер слайда 1"/>
          <p:cNvSpPr>
            <a:spLocks noGrp="1"/>
          </p:cNvSpPr>
          <p:nvPr>
            <p:ph type="sldNum" sz="quarter" idx="10"/>
          </p:nvPr>
        </p:nvSpPr>
        <p:spPr>
          <a:xfrm>
            <a:off x="11443448" y="6210401"/>
            <a:ext cx="509050" cy="365125"/>
          </a:xfrm>
        </p:spPr>
        <p:txBody>
          <a:bodyPr/>
          <a:lstStyle/>
          <a:p>
            <a:pPr>
              <a:defRPr/>
            </a:pPr>
            <a:fld id="{CD3ED5AB-4FED-4D11-B641-0DD088A71500}" type="slidenum">
              <a:rPr lang="ru-RU" altLang="ru-RU" sz="1600" smtClean="0">
                <a:latin typeface="Open Sans Condensed" pitchFamily="34" charset="0"/>
                <a:ea typeface="Open Sans Condensed" pitchFamily="34" charset="0"/>
                <a:cs typeface="Open Sans Condensed" pitchFamily="34" charset="0"/>
              </a:rPr>
              <a:pPr>
                <a:defRPr/>
              </a:pPr>
              <a:t>16</a:t>
            </a:fld>
            <a:endParaRPr lang="ru-RU" altLang="ru-RU" sz="1600" dirty="0">
              <a:latin typeface="Open Sans Condensed" pitchFamily="34" charset="0"/>
              <a:ea typeface="Open Sans Condensed" pitchFamily="34" charset="0"/>
              <a:cs typeface="Open Sans Condensed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65547" y="248135"/>
            <a:ext cx="84788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121913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Open Sans Condensed" pitchFamily="34" charset="0"/>
              </a:rPr>
              <a:t>Официальный сайт для размещения информации о государственных (муниципальных) 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Open Sans Condensed" pitchFamily="34" charset="0"/>
              </a:rPr>
              <a:t>учреждениях (bus.gov.ru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Open Sans Condensed" pitchFamily="34" charset="0"/>
              </a:rPr>
              <a:t>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97498" y="1665874"/>
            <a:ext cx="6980771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800" b="1">
                <a:solidFill>
                  <a:schemeClr val="bg2">
                    <a:lumMod val="50000"/>
                  </a:schemeClr>
                </a:solidFill>
                <a:latin typeface="Open Sans Condensed" pitchFamily="34" charset="0"/>
                <a:ea typeface="Open Sans Condensed" pitchFamily="34" charset="0"/>
                <a:cs typeface="Open Sans Condensed" pitchFamily="34" charset="0"/>
              </a:defRPr>
            </a:lvl1pPr>
          </a:lstStyle>
          <a:p>
            <a:pPr algn="l">
              <a:spcBef>
                <a:spcPts val="1200"/>
              </a:spcBef>
            </a:pPr>
            <a:r>
              <a:rPr lang="ru-RU" sz="2200" dirty="0" smtClean="0">
                <a:solidFill>
                  <a:srgbClr val="3A889D"/>
                </a:solidFill>
                <a:latin typeface="Open Sans Condensed Light" pitchFamily="34" charset="0"/>
                <a:ea typeface="Open Sans Condensed Light" pitchFamily="34" charset="0"/>
                <a:cs typeface="Open Sans Condensed Light" pitchFamily="34" charset="0"/>
              </a:rPr>
              <a:t>ВСЕГО учреждений </a:t>
            </a:r>
            <a:r>
              <a:rPr lang="ru-RU" sz="2200" dirty="0">
                <a:solidFill>
                  <a:srgbClr val="3A889D"/>
                </a:solidFill>
                <a:latin typeface="Open Sans Condensed Light" pitchFamily="34" charset="0"/>
                <a:ea typeface="Open Sans Condensed Light" pitchFamily="34" charset="0"/>
                <a:cs typeface="Open Sans Condensed Light" pitchFamily="34" charset="0"/>
              </a:rPr>
              <a:t>с зарегистрированными </a:t>
            </a:r>
            <a:r>
              <a:rPr lang="ru-RU" sz="2200" dirty="0" smtClean="0">
                <a:solidFill>
                  <a:srgbClr val="3A889D"/>
                </a:solidFill>
                <a:latin typeface="Open Sans Condensed Light" pitchFamily="34" charset="0"/>
                <a:ea typeface="Open Sans Condensed Light" pitchFamily="34" charset="0"/>
                <a:cs typeface="Open Sans Condensed Light" pitchFamily="34" charset="0"/>
              </a:rPr>
              <a:t>пользователями в 2016 г.</a:t>
            </a:r>
            <a:endParaRPr lang="ru-RU" sz="2200" dirty="0">
              <a:solidFill>
                <a:srgbClr val="3A889D"/>
              </a:solidFill>
              <a:latin typeface="Open Sans Condensed Light" pitchFamily="34" charset="0"/>
              <a:ea typeface="Open Sans Condensed Light" pitchFamily="34" charset="0"/>
              <a:cs typeface="Open Sans Condensed Light" pitchFamily="34" charset="0"/>
            </a:endParaRPr>
          </a:p>
          <a:p>
            <a:pPr algn="l">
              <a:spcBef>
                <a:spcPts val="1200"/>
              </a:spcBef>
            </a:pPr>
            <a:r>
              <a:rPr lang="ru-RU" sz="2200" dirty="0">
                <a:solidFill>
                  <a:srgbClr val="3A889D"/>
                </a:solidFill>
                <a:latin typeface="Open Sans Condensed Light" pitchFamily="34" charset="0"/>
                <a:ea typeface="Open Sans Condensed Light" pitchFamily="34" charset="0"/>
                <a:cs typeface="Open Sans Condensed Light" pitchFamily="34" charset="0"/>
              </a:rPr>
              <a:t>ВСЕГО учреждений с зарегистрированными пользователями в </a:t>
            </a:r>
            <a:r>
              <a:rPr lang="ru-RU" sz="2200" dirty="0" smtClean="0">
                <a:solidFill>
                  <a:srgbClr val="3A889D"/>
                </a:solidFill>
                <a:latin typeface="Open Sans Condensed Light" pitchFamily="34" charset="0"/>
                <a:ea typeface="Open Sans Condensed Light" pitchFamily="34" charset="0"/>
                <a:cs typeface="Open Sans Condensed Light" pitchFamily="34" charset="0"/>
              </a:rPr>
              <a:t>2017 </a:t>
            </a:r>
            <a:r>
              <a:rPr lang="ru-RU" sz="2200" dirty="0">
                <a:solidFill>
                  <a:srgbClr val="3A889D"/>
                </a:solidFill>
                <a:latin typeface="Open Sans Condensed Light" pitchFamily="34" charset="0"/>
                <a:ea typeface="Open Sans Condensed Light" pitchFamily="34" charset="0"/>
                <a:cs typeface="Open Sans Condensed Light" pitchFamily="34" charset="0"/>
              </a:rPr>
              <a:t>г.</a:t>
            </a:r>
          </a:p>
          <a:p>
            <a:pPr algn="l">
              <a:spcBef>
                <a:spcPts val="1200"/>
              </a:spcBef>
            </a:pPr>
            <a:r>
              <a:rPr lang="ru-RU" sz="2200" dirty="0" smtClean="0">
                <a:solidFill>
                  <a:srgbClr val="3A889D"/>
                </a:solidFill>
                <a:latin typeface="Open Sans Condensed Light" pitchFamily="34" charset="0"/>
                <a:ea typeface="Open Sans Condensed Light" pitchFamily="34" charset="0"/>
                <a:cs typeface="Open Sans Condensed Light" pitchFamily="34" charset="0"/>
              </a:rPr>
              <a:t>Просмотры в 2017 г.</a:t>
            </a:r>
          </a:p>
          <a:p>
            <a:pPr algn="l">
              <a:spcBef>
                <a:spcPts val="1200"/>
              </a:spcBef>
            </a:pPr>
            <a:r>
              <a:rPr lang="ru-RU" sz="2200" dirty="0" smtClean="0">
                <a:solidFill>
                  <a:srgbClr val="3A889D"/>
                </a:solidFill>
                <a:latin typeface="Open Sans Condensed Light" pitchFamily="34" charset="0"/>
                <a:ea typeface="Open Sans Condensed Light" pitchFamily="34" charset="0"/>
                <a:cs typeface="Open Sans Condensed Light" pitchFamily="34" charset="0"/>
              </a:rPr>
              <a:t>Посетители в 2017 г.</a:t>
            </a:r>
          </a:p>
          <a:p>
            <a:pPr algn="l">
              <a:spcBef>
                <a:spcPts val="1200"/>
              </a:spcBef>
            </a:pPr>
            <a:r>
              <a:rPr lang="ru-RU" sz="2200" dirty="0" smtClean="0">
                <a:solidFill>
                  <a:srgbClr val="3A889D"/>
                </a:solidFill>
                <a:latin typeface="Open Sans Condensed Light" pitchFamily="34" charset="0"/>
                <a:ea typeface="Open Sans Condensed Light" pitchFamily="34" charset="0"/>
                <a:cs typeface="Open Sans Condensed Light" pitchFamily="34" charset="0"/>
              </a:rPr>
              <a:t>Основные документы (сметы, ГЗ, ПФХД) </a:t>
            </a:r>
            <a:r>
              <a:rPr lang="ru-RU" sz="2200" dirty="0">
                <a:solidFill>
                  <a:srgbClr val="3A889D"/>
                </a:solidFill>
                <a:latin typeface="Open Sans Condensed Light" pitchFamily="34" charset="0"/>
                <a:ea typeface="Open Sans Condensed Light" pitchFamily="34" charset="0"/>
                <a:cs typeface="Open Sans Condensed Light" pitchFamily="34" charset="0"/>
              </a:rPr>
              <a:t>в 2017 г</a:t>
            </a:r>
            <a:r>
              <a:rPr lang="ru-RU" sz="2200" dirty="0" smtClean="0">
                <a:solidFill>
                  <a:srgbClr val="3A889D"/>
                </a:solidFill>
                <a:latin typeface="Open Sans Condensed Light" pitchFamily="34" charset="0"/>
                <a:ea typeface="Open Sans Condensed Light" pitchFamily="34" charset="0"/>
                <a:cs typeface="Open Sans Condensed Light" pitchFamily="34" charset="0"/>
              </a:rPr>
              <a:t>.</a:t>
            </a:r>
            <a:endParaRPr lang="ru-RU" sz="2200" dirty="0">
              <a:solidFill>
                <a:srgbClr val="3A889D"/>
              </a:solidFill>
              <a:latin typeface="Open Sans Condensed Light" pitchFamily="34" charset="0"/>
              <a:ea typeface="Open Sans Condensed Light" pitchFamily="34" charset="0"/>
              <a:cs typeface="Open Sans Condensed Light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449672" y="1595825"/>
            <a:ext cx="3859306" cy="25801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800" dirty="0">
                <a:solidFill>
                  <a:schemeClr val="accent5">
                    <a:lumMod val="75000"/>
                  </a:schemeClr>
                </a:solidFill>
                <a:latin typeface="Open Sans Condensed" pitchFamily="34" charset="0"/>
                <a:ea typeface="Open Sans Condensed" pitchFamily="34" charset="0"/>
                <a:cs typeface="Open Sans Condensed" pitchFamily="34" charset="0"/>
              </a:rPr>
              <a:t>156 </a:t>
            </a:r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  <a:latin typeface="Open Sans Condensed" pitchFamily="34" charset="0"/>
                <a:ea typeface="Open Sans Condensed" pitchFamily="34" charset="0"/>
                <a:cs typeface="Open Sans Condensed" pitchFamily="34" charset="0"/>
              </a:rPr>
              <a:t>301</a:t>
            </a:r>
          </a:p>
          <a:p>
            <a:pPr algn="r">
              <a:spcBef>
                <a:spcPts val="800"/>
              </a:spcBef>
            </a:pPr>
            <a:r>
              <a:rPr lang="ru-RU" sz="2800" dirty="0">
                <a:solidFill>
                  <a:schemeClr val="accent5">
                    <a:lumMod val="75000"/>
                  </a:schemeClr>
                </a:solidFill>
                <a:latin typeface="Open Sans Condensed" pitchFamily="34" charset="0"/>
                <a:ea typeface="Open Sans Condensed" pitchFamily="34" charset="0"/>
                <a:cs typeface="Open Sans Condensed" pitchFamily="34" charset="0"/>
              </a:rPr>
              <a:t>158 </a:t>
            </a:r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  <a:latin typeface="Open Sans Condensed" pitchFamily="34" charset="0"/>
                <a:ea typeface="Open Sans Condensed" pitchFamily="34" charset="0"/>
                <a:cs typeface="Open Sans Condensed" pitchFamily="34" charset="0"/>
              </a:rPr>
              <a:t>537 (+ 1,5%) </a:t>
            </a:r>
            <a:endParaRPr lang="ru-RU" sz="2800" dirty="0">
              <a:solidFill>
                <a:schemeClr val="accent5">
                  <a:lumMod val="75000"/>
                </a:schemeClr>
              </a:solidFill>
              <a:latin typeface="Open Sans Condensed" pitchFamily="34" charset="0"/>
              <a:ea typeface="Open Sans Condensed" pitchFamily="34" charset="0"/>
              <a:cs typeface="Open Sans Condensed" pitchFamily="34" charset="0"/>
            </a:endParaRPr>
          </a:p>
          <a:p>
            <a:pPr algn="r">
              <a:spcBef>
                <a:spcPts val="600"/>
              </a:spcBef>
            </a:pPr>
            <a:r>
              <a:rPr lang="ru-RU" sz="2800" dirty="0">
                <a:solidFill>
                  <a:schemeClr val="accent5">
                    <a:lumMod val="75000"/>
                  </a:schemeClr>
                </a:solidFill>
                <a:latin typeface="Open Sans Condensed" pitchFamily="34" charset="0"/>
                <a:ea typeface="Open Sans Condensed" pitchFamily="34" charset="0"/>
                <a:cs typeface="Open Sans Condensed" pitchFamily="34" charset="0"/>
              </a:rPr>
              <a:t>Более 22,1 млн</a:t>
            </a:r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  <a:latin typeface="Open Sans Condensed" pitchFamily="34" charset="0"/>
                <a:ea typeface="Open Sans Condensed" pitchFamily="34" charset="0"/>
                <a:cs typeface="Open Sans Condensed" pitchFamily="34" charset="0"/>
              </a:rPr>
              <a:t>. </a:t>
            </a:r>
            <a:r>
              <a:rPr lang="ru-RU" sz="2800" dirty="0">
                <a:solidFill>
                  <a:schemeClr val="accent5">
                    <a:lumMod val="75000"/>
                  </a:schemeClr>
                </a:solidFill>
                <a:latin typeface="Open Sans Condensed" pitchFamily="34" charset="0"/>
                <a:ea typeface="Open Sans Condensed" pitchFamily="34" charset="0"/>
                <a:cs typeface="Open Sans Condensed" pitchFamily="34" charset="0"/>
              </a:rPr>
              <a:t>(+ </a:t>
            </a:r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  <a:latin typeface="Open Sans Condensed" pitchFamily="34" charset="0"/>
                <a:ea typeface="Open Sans Condensed" pitchFamily="34" charset="0"/>
                <a:cs typeface="Open Sans Condensed" pitchFamily="34" charset="0"/>
              </a:rPr>
              <a:t>0,6%)</a:t>
            </a:r>
          </a:p>
          <a:p>
            <a:pPr algn="r">
              <a:spcBef>
                <a:spcPts val="600"/>
              </a:spcBef>
            </a:pPr>
            <a:r>
              <a:rPr lang="ru-RU" sz="2800" dirty="0">
                <a:solidFill>
                  <a:schemeClr val="accent5">
                    <a:lumMod val="75000"/>
                  </a:schemeClr>
                </a:solidFill>
                <a:latin typeface="Open Sans Condensed" pitchFamily="34" charset="0"/>
                <a:ea typeface="Open Sans Condensed" pitchFamily="34" charset="0"/>
                <a:cs typeface="Open Sans Condensed" pitchFamily="34" charset="0"/>
              </a:rPr>
              <a:t>Более </a:t>
            </a:r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  <a:latin typeface="Open Sans Condensed" pitchFamily="34" charset="0"/>
                <a:ea typeface="Open Sans Condensed" pitchFamily="34" charset="0"/>
                <a:cs typeface="Open Sans Condensed" pitchFamily="34" charset="0"/>
              </a:rPr>
              <a:t>2,3 </a:t>
            </a:r>
            <a:r>
              <a:rPr lang="ru-RU" sz="2800" dirty="0">
                <a:solidFill>
                  <a:schemeClr val="accent5">
                    <a:lumMod val="75000"/>
                  </a:schemeClr>
                </a:solidFill>
                <a:latin typeface="Open Sans Condensed" pitchFamily="34" charset="0"/>
                <a:ea typeface="Open Sans Condensed" pitchFamily="34" charset="0"/>
                <a:cs typeface="Open Sans Condensed" pitchFamily="34" charset="0"/>
              </a:rPr>
              <a:t>млн. (+ </a:t>
            </a:r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  <a:latin typeface="Open Sans Condensed" pitchFamily="34" charset="0"/>
                <a:ea typeface="Open Sans Condensed" pitchFamily="34" charset="0"/>
                <a:cs typeface="Open Sans Condensed" pitchFamily="34" charset="0"/>
              </a:rPr>
              <a:t>2,5%) </a:t>
            </a:r>
            <a:endParaRPr lang="ru-RU" sz="2800" dirty="0">
              <a:solidFill>
                <a:schemeClr val="accent5">
                  <a:lumMod val="75000"/>
                </a:schemeClr>
              </a:solidFill>
              <a:latin typeface="Open Sans Condensed" pitchFamily="34" charset="0"/>
              <a:ea typeface="Open Sans Condensed" pitchFamily="34" charset="0"/>
              <a:cs typeface="Open Sans Condensed" pitchFamily="34" charset="0"/>
            </a:endParaRPr>
          </a:p>
          <a:p>
            <a:pPr algn="r">
              <a:spcBef>
                <a:spcPts val="600"/>
              </a:spcBef>
            </a:pPr>
            <a:r>
              <a:rPr lang="ru-RU" sz="2800" dirty="0">
                <a:solidFill>
                  <a:schemeClr val="accent5">
                    <a:lumMod val="75000"/>
                  </a:schemeClr>
                </a:solidFill>
                <a:latin typeface="Open Sans Condensed" pitchFamily="34" charset="0"/>
                <a:ea typeface="Open Sans Condensed" pitchFamily="34" charset="0"/>
                <a:cs typeface="Open Sans Condensed" pitchFamily="34" charset="0"/>
              </a:rPr>
              <a:t>244 </a:t>
            </a:r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  <a:latin typeface="Open Sans Condensed" pitchFamily="34" charset="0"/>
                <a:ea typeface="Open Sans Condensed" pitchFamily="34" charset="0"/>
                <a:cs typeface="Open Sans Condensed" pitchFamily="34" charset="0"/>
              </a:rPr>
              <a:t>366</a:t>
            </a:r>
            <a:endParaRPr lang="ru-RU" sz="2400" dirty="0">
              <a:solidFill>
                <a:schemeClr val="accent5">
                  <a:lumMod val="75000"/>
                </a:schemeClr>
              </a:solidFill>
              <a:latin typeface="Open Sans Condensed Light" pitchFamily="34" charset="0"/>
              <a:ea typeface="Open Sans Condensed Light" pitchFamily="34" charset="0"/>
              <a:cs typeface="Open Sans Condensed Light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75861" y="4174107"/>
            <a:ext cx="77107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schemeClr val="accent5">
                    <a:lumMod val="75000"/>
                  </a:schemeClr>
                </a:solidFill>
                <a:latin typeface="Open Sans Condensed" pitchFamily="34" charset="0"/>
                <a:ea typeface="Open Sans Condensed" pitchFamily="34" charset="0"/>
                <a:cs typeface="Open Sans Condensed" pitchFamily="34" charset="0"/>
              </a:rPr>
              <a:t>Исполнение Поручений Президента от 28 января 2017 года № Пр-161 </a:t>
            </a: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8783779"/>
              </p:ext>
            </p:extLst>
          </p:nvPr>
        </p:nvGraphicFramePr>
        <p:xfrm>
          <a:off x="289379" y="4637568"/>
          <a:ext cx="11165952" cy="15108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18245"/>
                <a:gridCol w="1586753"/>
                <a:gridCol w="1290917"/>
                <a:gridCol w="1370037"/>
              </a:tblGrid>
              <a:tr h="51265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Open Sans Condensed" pitchFamily="34" charset="0"/>
                          <a:ea typeface="Open Sans Condensed" pitchFamily="34" charset="0"/>
                          <a:cs typeface="Open Sans Condensed" pitchFamily="34" charset="0"/>
                        </a:rPr>
                        <a:t>Показатель\Год</a:t>
                      </a:r>
                      <a:endParaRPr lang="ru-RU" dirty="0">
                        <a:latin typeface="Open Sans Condensed" pitchFamily="34" charset="0"/>
                        <a:ea typeface="Open Sans Condensed" pitchFamily="34" charset="0"/>
                        <a:cs typeface="Open Sans Condensed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Open Sans Condensed" pitchFamily="34" charset="0"/>
                          <a:ea typeface="Open Sans Condensed" pitchFamily="34" charset="0"/>
                          <a:cs typeface="Open Sans Condensed" pitchFamily="34" charset="0"/>
                        </a:rPr>
                        <a:t>2015</a:t>
                      </a:r>
                      <a:endParaRPr lang="ru-RU" dirty="0">
                        <a:latin typeface="Open Sans Condensed" pitchFamily="34" charset="0"/>
                        <a:ea typeface="Open Sans Condensed" pitchFamily="34" charset="0"/>
                        <a:cs typeface="Open Sans Condensed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Open Sans Condensed" pitchFamily="34" charset="0"/>
                          <a:ea typeface="Open Sans Condensed" pitchFamily="34" charset="0"/>
                          <a:cs typeface="Open Sans Condensed" pitchFamily="34" charset="0"/>
                        </a:rPr>
                        <a:t>2016</a:t>
                      </a:r>
                      <a:endParaRPr lang="ru-RU" dirty="0">
                        <a:latin typeface="Open Sans Condensed" pitchFamily="34" charset="0"/>
                        <a:ea typeface="Open Sans Condensed" pitchFamily="34" charset="0"/>
                        <a:cs typeface="Open Sans Condensed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Open Sans Condensed" pitchFamily="34" charset="0"/>
                          <a:ea typeface="Open Sans Condensed" pitchFamily="34" charset="0"/>
                          <a:cs typeface="Open Sans Condensed" pitchFamily="34" charset="0"/>
                        </a:rPr>
                        <a:t>2017</a:t>
                      </a:r>
                      <a:endParaRPr lang="ru-RU" dirty="0">
                        <a:latin typeface="Open Sans Condensed" pitchFamily="34" charset="0"/>
                        <a:ea typeface="Open Sans Condensed" pitchFamily="34" charset="0"/>
                        <a:cs typeface="Open Sans Condensed" pitchFamily="34" charset="0"/>
                      </a:endParaRPr>
                    </a:p>
                  </a:txBody>
                  <a:tcPr anchor="ctr"/>
                </a:tc>
              </a:tr>
              <a:tr h="499102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Open Sans Condensed" pitchFamily="34" charset="0"/>
                          <a:ea typeface="Open Sans Condensed" pitchFamily="34" charset="0"/>
                          <a:cs typeface="Open Sans Condensed" pitchFamily="34" charset="0"/>
                        </a:rPr>
                        <a:t>Количество проведенных оценок учреждений в 2015-2017</a:t>
                      </a:r>
                      <a:endParaRPr lang="ru-RU" sz="1800" kern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Open Sans Condensed" pitchFamily="34" charset="0"/>
                        <a:ea typeface="Open Sans Condensed" pitchFamily="34" charset="0"/>
                        <a:cs typeface="Open Sans Condense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Open Sans Condensed" pitchFamily="34" charset="0"/>
                          <a:ea typeface="Open Sans Condensed" pitchFamily="34" charset="0"/>
                          <a:cs typeface="Open Sans Condensed" pitchFamily="34" charset="0"/>
                        </a:rPr>
                        <a:t>28 775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Open Sans Condensed" pitchFamily="34" charset="0"/>
                          <a:ea typeface="Open Sans Condensed" pitchFamily="34" charset="0"/>
                          <a:cs typeface="Open Sans Condensed" pitchFamily="34" charset="0"/>
                        </a:rPr>
                        <a:t>48 001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Open Sans Condensed" pitchFamily="34" charset="0"/>
                          <a:ea typeface="Open Sans Condensed" pitchFamily="34" charset="0"/>
                          <a:cs typeface="Open Sans Condensed" pitchFamily="34" charset="0"/>
                        </a:rPr>
                        <a:t>72 436</a:t>
                      </a:r>
                    </a:p>
                  </a:txBody>
                  <a:tcPr/>
                </a:tc>
              </a:tr>
              <a:tr h="49910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Open Sans Condensed" pitchFamily="34" charset="0"/>
                          <a:ea typeface="Open Sans Condensed" pitchFamily="34" charset="0"/>
                          <a:cs typeface="Open Sans Condensed" pitchFamily="34" charset="0"/>
                        </a:rPr>
                        <a:t>Количество посетителей разделов НОК в 2015-2017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Open Sans Condensed" pitchFamily="34" charset="0"/>
                          <a:ea typeface="Open Sans Condensed" pitchFamily="34" charset="0"/>
                          <a:cs typeface="Open Sans Condensed" pitchFamily="34" charset="0"/>
                        </a:rPr>
                        <a:t>4 658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Open Sans Condensed" pitchFamily="34" charset="0"/>
                          <a:ea typeface="Open Sans Condensed" pitchFamily="34" charset="0"/>
                          <a:cs typeface="Open Sans Condensed" pitchFamily="34" charset="0"/>
                        </a:rPr>
                        <a:t>39 545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Open Sans Condensed" pitchFamily="34" charset="0"/>
                          <a:ea typeface="Open Sans Condensed" pitchFamily="34" charset="0"/>
                          <a:cs typeface="Open Sans Condensed" pitchFamily="34" charset="0"/>
                        </a:rPr>
                        <a:t>240 653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" name="Номер слайда 1"/>
          <p:cNvSpPr>
            <a:spLocks noGrp="1"/>
          </p:cNvSpPr>
          <p:nvPr>
            <p:ph type="sldNum" sz="quarter" idx="10"/>
          </p:nvPr>
        </p:nvSpPr>
        <p:spPr>
          <a:xfrm>
            <a:off x="11443448" y="6210401"/>
            <a:ext cx="509050" cy="365125"/>
          </a:xfrm>
        </p:spPr>
        <p:txBody>
          <a:bodyPr/>
          <a:lstStyle/>
          <a:p>
            <a:pPr>
              <a:defRPr/>
            </a:pPr>
            <a:fld id="{CD3ED5AB-4FED-4D11-B641-0DD088A71500}" type="slidenum">
              <a:rPr lang="ru-RU" altLang="ru-RU" sz="1600" smtClean="0">
                <a:latin typeface="Open Sans Condensed" pitchFamily="34" charset="0"/>
                <a:ea typeface="Open Sans Condensed" pitchFamily="34" charset="0"/>
                <a:cs typeface="Open Sans Condensed" pitchFamily="34" charset="0"/>
              </a:rPr>
              <a:pPr>
                <a:defRPr/>
              </a:pPr>
              <a:t>17</a:t>
            </a:fld>
            <a:endParaRPr lang="ru-RU" altLang="ru-RU" sz="1600" dirty="0">
              <a:latin typeface="Open Sans Condensed" pitchFamily="34" charset="0"/>
              <a:ea typeface="Open Sans Condensed" pitchFamily="34" charset="0"/>
              <a:cs typeface="Open Sans Condens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1999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74870" y="262800"/>
            <a:ext cx="7892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Open Sans Condensed" pitchFamily="34" charset="0"/>
              </a:rPr>
              <a:t>СЕРТИФИКАТЫ КЛЮЧЕЙ ЭЛЕКТРОННОЙ ПОДПИСИ</a:t>
            </a:r>
            <a:endParaRPr lang="ru-RU" sz="2400" dirty="0">
              <a:solidFill>
                <a:schemeClr val="accent5">
                  <a:lumMod val="75000"/>
                </a:schemeClr>
              </a:solidFill>
              <a:latin typeface="Open Sans Condensed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51683" y="1609513"/>
            <a:ext cx="11506769" cy="1454321"/>
          </a:xfrm>
          <a:prstGeom prst="roundRect">
            <a:avLst>
              <a:gd name="adj" fmla="val 0"/>
            </a:avLst>
          </a:prstGeom>
          <a:solidFill>
            <a:srgbClr val="D9EE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33342" y="1733802"/>
            <a:ext cx="81781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800" b="1">
                <a:solidFill>
                  <a:schemeClr val="bg2">
                    <a:lumMod val="50000"/>
                  </a:schemeClr>
                </a:solidFill>
                <a:latin typeface="Open Sans Condensed" pitchFamily="34" charset="0"/>
                <a:ea typeface="Open Sans Condensed" pitchFamily="34" charset="0"/>
                <a:cs typeface="Open Sans Condensed" pitchFamily="34" charset="0"/>
              </a:defRPr>
            </a:lvl1pPr>
          </a:lstStyle>
          <a:p>
            <a:pPr algn="l"/>
            <a:r>
              <a:rPr lang="ru-RU" sz="2400" dirty="0">
                <a:solidFill>
                  <a:srgbClr val="3A889D"/>
                </a:solidFill>
                <a:ea typeface="+mn-ea"/>
                <a:cs typeface="Arial" charset="0"/>
              </a:rPr>
              <a:t>ЭКОНОМИЯ БЮДЖЕТНЫХ СРЕДСТВ НА ОПЛАТУ СЕРТИФИКАТОВ КЛЮЧЕЙ ЭЛЕКТРОННОЙ ПОДПИСИ УДОСТОВЕРЯЮЩИМ ЦЕНТРОМ КАЗНАЧЕЙСТВА РОССИИ ЗА 2017 ГОД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201394" y="1736754"/>
            <a:ext cx="231505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5000" dirty="0" smtClean="0">
                <a:solidFill>
                  <a:schemeClr val="accent5">
                    <a:lumMod val="75000"/>
                  </a:schemeClr>
                </a:solidFill>
                <a:latin typeface="Open Sans Condensed" pitchFamily="34" charset="0"/>
              </a:rPr>
              <a:t>2,0</a:t>
            </a:r>
            <a:r>
              <a:rPr lang="ru-RU" sz="6000" dirty="0" smtClean="0">
                <a:solidFill>
                  <a:schemeClr val="accent5">
                    <a:lumMod val="75000"/>
                  </a:schemeClr>
                </a:solidFill>
                <a:latin typeface="Open Sans Condensed" pitchFamily="34" charset="0"/>
              </a:rPr>
              <a:t> 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Open Sans Condensed" pitchFamily="34" charset="0"/>
              </a:rPr>
              <a:t> </a:t>
            </a:r>
            <a:r>
              <a:rPr lang="ru-RU" sz="2400" dirty="0" smtClean="0">
                <a:solidFill>
                  <a:srgbClr val="3640C4"/>
                </a:solidFill>
                <a:latin typeface="Open Sans Condensed Light" pitchFamily="34" charset="0"/>
                <a:ea typeface="Open Sans Condensed Light" pitchFamily="34" charset="0"/>
                <a:cs typeface="Open Sans Condensed Light" pitchFamily="34" charset="0"/>
              </a:rPr>
              <a:t>МЛРД РУБ.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1367" y="3311202"/>
            <a:ext cx="81781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800" b="1">
                <a:solidFill>
                  <a:schemeClr val="bg2">
                    <a:lumMod val="50000"/>
                  </a:schemeClr>
                </a:solidFill>
                <a:latin typeface="Open Sans Condensed" pitchFamily="34" charset="0"/>
                <a:ea typeface="Open Sans Condensed" pitchFamily="34" charset="0"/>
                <a:cs typeface="Open Sans Condensed" pitchFamily="34" charset="0"/>
              </a:defRPr>
            </a:lvl1pPr>
          </a:lstStyle>
          <a:p>
            <a:pPr algn="l"/>
            <a:r>
              <a:rPr lang="ru-RU" sz="2400" dirty="0">
                <a:solidFill>
                  <a:srgbClr val="3A889D"/>
                </a:solidFill>
                <a:ea typeface="+mn-ea"/>
                <a:cs typeface="Arial" charset="0"/>
              </a:rPr>
              <a:t>ВЫДАНО СЕРТИФИКАТОВ КЛЮЧЕЙ ЭЛЕКТРОННОЙ ПОДПИСИ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9882247" y="3136029"/>
            <a:ext cx="164410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5000" dirty="0" smtClean="0">
                <a:solidFill>
                  <a:schemeClr val="accent5">
                    <a:lumMod val="75000"/>
                  </a:schemeClr>
                </a:solidFill>
                <a:latin typeface="Open Sans Condensed" pitchFamily="34" charset="0"/>
              </a:rPr>
              <a:t>837</a:t>
            </a:r>
            <a:r>
              <a:rPr lang="ru-RU" sz="6000" dirty="0" smtClean="0">
                <a:solidFill>
                  <a:schemeClr val="accent5">
                    <a:lumMod val="75000"/>
                  </a:schemeClr>
                </a:solidFill>
                <a:latin typeface="Open Sans Condensed" pitchFamily="34" charset="0"/>
              </a:rPr>
              <a:t> 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Open Sans Condensed" pitchFamily="34" charset="0"/>
              </a:rPr>
              <a:t> </a:t>
            </a:r>
            <a:r>
              <a:rPr lang="ru-RU" sz="2400" dirty="0" smtClean="0">
                <a:solidFill>
                  <a:srgbClr val="3640C4"/>
                </a:solidFill>
                <a:latin typeface="Open Sans Condensed Light" pitchFamily="34" charset="0"/>
                <a:ea typeface="Open Sans Condensed Light" pitchFamily="34" charset="0"/>
                <a:cs typeface="Open Sans Condensed Light" pitchFamily="34" charset="0"/>
              </a:rPr>
              <a:t>шт.</a:t>
            </a:r>
            <a:endParaRPr lang="ru-RU" sz="2400" dirty="0" smtClean="0">
              <a:solidFill>
                <a:srgbClr val="3640C4"/>
              </a:solidFill>
              <a:latin typeface="Open Sans Condensed Light" pitchFamily="34" charset="0"/>
              <a:ea typeface="Open Sans Condensed Light" pitchFamily="34" charset="0"/>
              <a:cs typeface="Open Sans Condensed Light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9393" y="4104852"/>
            <a:ext cx="80158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800" b="1">
                <a:solidFill>
                  <a:schemeClr val="bg2">
                    <a:lumMod val="50000"/>
                  </a:schemeClr>
                </a:solidFill>
                <a:latin typeface="Open Sans Condensed" pitchFamily="34" charset="0"/>
                <a:ea typeface="Open Sans Condensed" pitchFamily="34" charset="0"/>
                <a:cs typeface="Open Sans Condensed" pitchFamily="34" charset="0"/>
              </a:defRPr>
            </a:lvl1pPr>
          </a:lstStyle>
          <a:p>
            <a:pPr algn="l"/>
            <a:r>
              <a:rPr lang="ru-RU" sz="2400" dirty="0">
                <a:solidFill>
                  <a:srgbClr val="3A889D"/>
                </a:solidFill>
                <a:ea typeface="+mn-ea"/>
                <a:cs typeface="Arial" charset="0"/>
              </a:rPr>
              <a:t>ИНФОРМАЦИОННЫЕ СИСТЕМЫ, В КОТОРЫХ ИСПОЛЬЗУЮТСЯ СЕРТИФИКАТЫ КЛЮЧЕЙ ЭЛЕКТРОННОЙ ПОДПИСИ:</a:t>
            </a:r>
          </a:p>
        </p:txBody>
      </p:sp>
      <p:pic>
        <p:nvPicPr>
          <p:cNvPr id="10" name="Рисунок 9" descr="ЭБ.jpg"/>
          <p:cNvPicPr>
            <a:picLocks noChangeAspect="1"/>
          </p:cNvPicPr>
          <p:nvPr/>
        </p:nvPicPr>
        <p:blipFill>
          <a:blip r:embed="rId2" cstate="print"/>
          <a:srcRect l="7208" t="21991" r="7370" b="25022"/>
          <a:stretch>
            <a:fillRect/>
          </a:stretch>
        </p:blipFill>
        <p:spPr>
          <a:xfrm>
            <a:off x="593773" y="5157292"/>
            <a:ext cx="1874637" cy="654093"/>
          </a:xfrm>
          <a:prstGeom prst="rect">
            <a:avLst/>
          </a:prstGeom>
        </p:spPr>
      </p:pic>
      <p:pic>
        <p:nvPicPr>
          <p:cNvPr id="11" name="Рисунок 10" descr="ГИС ЖКХ.jpg"/>
          <p:cNvPicPr>
            <a:picLocks noChangeAspect="1"/>
          </p:cNvPicPr>
          <p:nvPr/>
        </p:nvPicPr>
        <p:blipFill>
          <a:blip r:embed="rId3" cstate="print"/>
          <a:srcRect t="16097" b="22968"/>
          <a:stretch>
            <a:fillRect/>
          </a:stretch>
        </p:blipFill>
        <p:spPr>
          <a:xfrm>
            <a:off x="2961393" y="5139123"/>
            <a:ext cx="1699591" cy="690431"/>
          </a:xfrm>
          <a:prstGeom prst="rect">
            <a:avLst/>
          </a:prstGeom>
        </p:spPr>
      </p:pic>
      <p:pic>
        <p:nvPicPr>
          <p:cNvPr id="13" name="Рисунок 12" descr="ГИС ЕСГФК.png"/>
          <p:cNvPicPr>
            <a:picLocks noChangeAspect="1"/>
          </p:cNvPicPr>
          <p:nvPr/>
        </p:nvPicPr>
        <p:blipFill>
          <a:blip r:embed="rId4" cstate="print">
            <a:lum bright="6000"/>
          </a:blip>
          <a:srcRect l="15893" t="21767" r="19483" b="24911"/>
          <a:stretch>
            <a:fillRect/>
          </a:stretch>
        </p:blipFill>
        <p:spPr>
          <a:xfrm>
            <a:off x="3063833" y="5934232"/>
            <a:ext cx="1852551" cy="771897"/>
          </a:xfrm>
          <a:prstGeom prst="rect">
            <a:avLst/>
          </a:prstGeom>
        </p:spPr>
      </p:pic>
      <p:pic>
        <p:nvPicPr>
          <p:cNvPr id="14" name="Рисунок 13" descr="ГАсУ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6187" y="6014142"/>
            <a:ext cx="1902238" cy="612077"/>
          </a:xfrm>
          <a:prstGeom prst="rect">
            <a:avLst/>
          </a:prstGeom>
        </p:spPr>
      </p:pic>
      <p:pic>
        <p:nvPicPr>
          <p:cNvPr id="15" name="Рисунок 14" descr="ГИС ГМП.jpg"/>
          <p:cNvPicPr>
            <a:picLocks noChangeAspect="1"/>
          </p:cNvPicPr>
          <p:nvPr/>
        </p:nvPicPr>
        <p:blipFill>
          <a:blip r:embed="rId6" cstate="print">
            <a:lum bright="-4000" contrast="33000"/>
          </a:blip>
          <a:srcRect l="1515" t="15705" r="69806" b="15118"/>
          <a:stretch>
            <a:fillRect/>
          </a:stretch>
        </p:blipFill>
        <p:spPr>
          <a:xfrm>
            <a:off x="8342601" y="5011405"/>
            <a:ext cx="892438" cy="945867"/>
          </a:xfrm>
          <a:prstGeom prst="rect">
            <a:avLst/>
          </a:prstGeom>
        </p:spPr>
      </p:pic>
      <p:pic>
        <p:nvPicPr>
          <p:cNvPr id="16" name="Рисунок 15" descr="ЕИС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728020" y="5079338"/>
            <a:ext cx="2142000" cy="810000"/>
          </a:xfrm>
          <a:prstGeom prst="rect">
            <a:avLst/>
          </a:prstGeom>
        </p:spPr>
      </p:pic>
      <p:pic>
        <p:nvPicPr>
          <p:cNvPr id="17" name="Рисунок 16" descr="ГМУ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153967" y="5135312"/>
            <a:ext cx="2695651" cy="698053"/>
          </a:xfrm>
          <a:prstGeom prst="rect">
            <a:avLst/>
          </a:prstGeom>
        </p:spPr>
      </p:pic>
      <p:sp>
        <p:nvSpPr>
          <p:cNvPr id="19" name="Номер слайда 1"/>
          <p:cNvSpPr>
            <a:spLocks noGrp="1"/>
          </p:cNvSpPr>
          <p:nvPr>
            <p:ph type="sldNum" sz="quarter" idx="10"/>
          </p:nvPr>
        </p:nvSpPr>
        <p:spPr>
          <a:xfrm>
            <a:off x="11582400" y="6210401"/>
            <a:ext cx="370097" cy="365125"/>
          </a:xfrm>
        </p:spPr>
        <p:txBody>
          <a:bodyPr/>
          <a:lstStyle/>
          <a:p>
            <a:pPr>
              <a:defRPr/>
            </a:pPr>
            <a:fld id="{CD3ED5AB-4FED-4D11-B641-0DD088A71500}" type="slidenum">
              <a:rPr lang="ru-RU" altLang="ru-RU" sz="1600" smtClean="0">
                <a:latin typeface="Open Sans Condensed" pitchFamily="34" charset="0"/>
                <a:ea typeface="Open Sans Condensed" pitchFamily="34" charset="0"/>
                <a:cs typeface="Open Sans Condensed" pitchFamily="34" charset="0"/>
              </a:rPr>
              <a:pPr>
                <a:defRPr/>
              </a:pPr>
              <a:t>18</a:t>
            </a:fld>
            <a:endParaRPr lang="ru-RU" altLang="ru-RU" sz="1600" dirty="0">
              <a:latin typeface="Open Sans Condensed" pitchFamily="34" charset="0"/>
              <a:ea typeface="Open Sans Condensed" pitchFamily="34" charset="0"/>
              <a:cs typeface="Open Sans Condense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96342" y="252000"/>
            <a:ext cx="864325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defTabSz="449201">
              <a:defRPr/>
            </a:pPr>
            <a:r>
              <a:rPr lang="ru-RU" altLang="ru-RU" sz="2400" dirty="0" smtClean="0">
                <a:solidFill>
                  <a:schemeClr val="accent5">
                    <a:lumMod val="75000"/>
                  </a:schemeClr>
                </a:solidFill>
                <a:latin typeface="Open Sans Condensed" pitchFamily="34" charset="0"/>
              </a:rPr>
              <a:t>ОПТИМИЗАЦИЯ </a:t>
            </a:r>
            <a:r>
              <a:rPr lang="ru-RU" altLang="ru-RU" sz="2400" dirty="0">
                <a:solidFill>
                  <a:schemeClr val="accent5">
                    <a:lumMod val="75000"/>
                  </a:schemeClr>
                </a:solidFill>
                <a:latin typeface="Open Sans Condensed" pitchFamily="34" charset="0"/>
              </a:rPr>
              <a:t>ФУНКЦИОНАЛЬНОЙ  СТРУКТУРЫ КАЗНАЧЕЙСТВА РОССИИ ЗА СЧЕТ  ПЕРЕДАЧИ ОБЕСПЕЧИВАЮЩИХ </a:t>
            </a:r>
            <a:r>
              <a:rPr lang="ru-RU" altLang="ru-RU" sz="2400" dirty="0" smtClean="0">
                <a:solidFill>
                  <a:schemeClr val="accent5">
                    <a:lumMod val="75000"/>
                  </a:schemeClr>
                </a:solidFill>
                <a:latin typeface="Open Sans Condensed" pitchFamily="34" charset="0"/>
              </a:rPr>
              <a:t>ФУНКЦИЙ </a:t>
            </a:r>
          </a:p>
          <a:p>
            <a:pPr algn="r" defTabSz="449201">
              <a:defRPr/>
            </a:pPr>
            <a:r>
              <a:rPr lang="ru-RU" altLang="ru-RU" sz="2400" dirty="0" smtClean="0">
                <a:solidFill>
                  <a:schemeClr val="accent5">
                    <a:lumMod val="75000"/>
                  </a:schemeClr>
                </a:solidFill>
                <a:latin typeface="Open Sans Condensed" pitchFamily="34" charset="0"/>
              </a:rPr>
              <a:t>ФК ФКУ </a:t>
            </a:r>
            <a:r>
              <a:rPr lang="ru-RU" altLang="ru-RU" sz="2400" dirty="0">
                <a:solidFill>
                  <a:schemeClr val="accent5">
                    <a:lumMod val="75000"/>
                  </a:schemeClr>
                </a:solidFill>
                <a:latin typeface="Open Sans Condensed" pitchFamily="34" charset="0"/>
              </a:rPr>
              <a:t>ЦОКР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7193" y="2014019"/>
            <a:ext cx="6429442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800" b="1">
                <a:solidFill>
                  <a:schemeClr val="bg2">
                    <a:lumMod val="50000"/>
                  </a:schemeClr>
                </a:solidFill>
                <a:latin typeface="Open Sans Condensed" pitchFamily="34" charset="0"/>
                <a:ea typeface="Open Sans Condensed" pitchFamily="34" charset="0"/>
                <a:cs typeface="Open Sans Condensed" pitchFamily="34" charset="0"/>
              </a:defRPr>
            </a:lvl1pPr>
          </a:lstStyle>
          <a:p>
            <a:pPr algn="l">
              <a:spcBef>
                <a:spcPts val="600"/>
              </a:spcBef>
            </a:pPr>
            <a:r>
              <a:rPr lang="ru-RU" sz="2200" dirty="0" smtClean="0">
                <a:solidFill>
                  <a:srgbClr val="3A889D"/>
                </a:solidFill>
                <a:ea typeface="+mn-ea"/>
                <a:cs typeface="Arial" charset="0"/>
              </a:rPr>
              <a:t>КОЛИЧЕСТВО ПОЛУЧАТЕЛЕЙ СРЕДСТВ ФЕДЕРАЛЬНОГО БЮДЖЕТА</a:t>
            </a:r>
          </a:p>
          <a:p>
            <a:pPr algn="l">
              <a:spcBef>
                <a:spcPts val="600"/>
              </a:spcBef>
            </a:pPr>
            <a:endParaRPr lang="ru-RU" sz="2200" dirty="0">
              <a:solidFill>
                <a:srgbClr val="3A889D"/>
              </a:solidFill>
              <a:ea typeface="+mn-ea"/>
              <a:cs typeface="Arial" charset="0"/>
            </a:endParaRPr>
          </a:p>
          <a:p>
            <a:pPr algn="l">
              <a:spcBef>
                <a:spcPts val="600"/>
              </a:spcBef>
            </a:pPr>
            <a:r>
              <a:rPr lang="ru-RU" sz="2200" dirty="0" smtClean="0">
                <a:solidFill>
                  <a:srgbClr val="3A889D"/>
                </a:solidFill>
                <a:ea typeface="+mn-ea"/>
                <a:cs typeface="Arial" charset="0"/>
              </a:rPr>
              <a:t>ШТАТНАЯ ЧИСЛЕННОСТЬ РАБОТНИКОВ ОСУЩЕСТВЛЯЮЩИХ РАСЧЕТ ЗАРПЛАТЫ ЦА ФК И ТОФК</a:t>
            </a:r>
          </a:p>
          <a:p>
            <a:pPr algn="l">
              <a:spcBef>
                <a:spcPts val="600"/>
              </a:spcBef>
            </a:pPr>
            <a:endParaRPr lang="ru-RU" sz="2200" dirty="0" smtClean="0">
              <a:solidFill>
                <a:srgbClr val="3A889D"/>
              </a:solidFill>
              <a:ea typeface="+mn-ea"/>
              <a:cs typeface="Arial" charset="0"/>
            </a:endParaRPr>
          </a:p>
          <a:p>
            <a:pPr algn="l">
              <a:spcBef>
                <a:spcPts val="600"/>
              </a:spcBef>
            </a:pPr>
            <a:r>
              <a:rPr lang="ru-RU" sz="2200" dirty="0" smtClean="0">
                <a:solidFill>
                  <a:srgbClr val="3A889D"/>
                </a:solidFill>
                <a:ea typeface="+mn-ea"/>
                <a:cs typeface="Arial" charset="0"/>
              </a:rPr>
              <a:t>КОЛИЧЕСТВО ЗАКЛЮЧАЕМЫХ ГОСУДАРСТВЕННЫХ КОНТРАКТОВ (ГСМ И ПОЧТОВЫЕ УСЛУГИ)</a:t>
            </a:r>
          </a:p>
          <a:p>
            <a:pPr algn="l">
              <a:spcBef>
                <a:spcPts val="600"/>
              </a:spcBef>
            </a:pPr>
            <a:endParaRPr lang="ru-RU" sz="2200" dirty="0">
              <a:solidFill>
                <a:srgbClr val="3A889D"/>
              </a:solidFill>
              <a:ea typeface="+mn-ea"/>
              <a:cs typeface="Arial" charset="0"/>
            </a:endParaRPr>
          </a:p>
          <a:p>
            <a:pPr algn="l">
              <a:spcBef>
                <a:spcPts val="600"/>
              </a:spcBef>
            </a:pPr>
            <a:r>
              <a:rPr lang="ru-RU" sz="2200" dirty="0" smtClean="0">
                <a:solidFill>
                  <a:srgbClr val="3A889D"/>
                </a:solidFill>
                <a:ea typeface="+mn-ea"/>
                <a:cs typeface="Arial" charset="0"/>
              </a:rPr>
              <a:t>РАСХОДЫ НА ГСМ И ОСАГО, млн. </a:t>
            </a:r>
            <a:r>
              <a:rPr lang="ru-RU" sz="2200" dirty="0" err="1" smtClean="0">
                <a:solidFill>
                  <a:srgbClr val="3A889D"/>
                </a:solidFill>
                <a:ea typeface="+mn-ea"/>
                <a:cs typeface="Arial" charset="0"/>
              </a:rPr>
              <a:t>руб</a:t>
            </a:r>
            <a:endParaRPr lang="ru-RU" sz="2200" dirty="0" smtClean="0">
              <a:solidFill>
                <a:srgbClr val="3A889D"/>
              </a:solidFill>
              <a:ea typeface="+mn-ea"/>
              <a:cs typeface="Arial" charset="0"/>
            </a:endParaRPr>
          </a:p>
          <a:p>
            <a:pPr algn="l">
              <a:spcBef>
                <a:spcPts val="600"/>
              </a:spcBef>
            </a:pPr>
            <a:endParaRPr lang="ru-RU" sz="2200" dirty="0">
              <a:solidFill>
                <a:srgbClr val="3A889D"/>
              </a:solidFill>
              <a:ea typeface="+mn-ea"/>
              <a:cs typeface="Arial" charset="0"/>
            </a:endParaRPr>
          </a:p>
          <a:p>
            <a:pPr algn="l">
              <a:spcBef>
                <a:spcPts val="600"/>
              </a:spcBef>
            </a:pPr>
            <a:r>
              <a:rPr lang="ru-RU" sz="2200" dirty="0" smtClean="0">
                <a:solidFill>
                  <a:srgbClr val="3A889D"/>
                </a:solidFill>
                <a:ea typeface="+mn-ea"/>
                <a:cs typeface="Arial" charset="0"/>
              </a:rPr>
              <a:t>СТОИМОСТЬ ЭКСПЛУАТАЦИИ СЕРВИСОВ ГИС, млрд. руб.</a:t>
            </a:r>
            <a:endParaRPr lang="ru-RU" sz="2200" dirty="0">
              <a:solidFill>
                <a:srgbClr val="3A889D"/>
              </a:solidFill>
              <a:ea typeface="+mn-ea"/>
              <a:cs typeface="Arial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299940" y="2021951"/>
            <a:ext cx="1553142" cy="48167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ts val="1200"/>
              </a:spcBef>
            </a:pPr>
            <a:r>
              <a:rPr lang="ru-RU" sz="3600" dirty="0">
                <a:solidFill>
                  <a:schemeClr val="accent5">
                    <a:lumMod val="75000"/>
                  </a:schemeClr>
                </a:solidFill>
                <a:latin typeface="Open Sans Condensed" pitchFamily="34" charset="0"/>
              </a:rPr>
              <a:t>2 </a:t>
            </a:r>
            <a:r>
              <a:rPr lang="ru-RU" sz="3600" dirty="0" smtClean="0">
                <a:solidFill>
                  <a:schemeClr val="accent5">
                    <a:lumMod val="75000"/>
                  </a:schemeClr>
                </a:solidFill>
                <a:latin typeface="Open Sans Condensed" pitchFamily="34" charset="0"/>
              </a:rPr>
              <a:t>165</a:t>
            </a:r>
          </a:p>
          <a:p>
            <a:pPr algn="r">
              <a:spcBef>
                <a:spcPts val="2400"/>
              </a:spcBef>
            </a:pPr>
            <a:r>
              <a:rPr lang="ru-RU" sz="3600" dirty="0" smtClean="0">
                <a:solidFill>
                  <a:schemeClr val="accent5">
                    <a:lumMod val="75000"/>
                  </a:schemeClr>
                </a:solidFill>
                <a:latin typeface="Open Sans Condensed" pitchFamily="34" charset="0"/>
              </a:rPr>
              <a:t>237</a:t>
            </a:r>
          </a:p>
          <a:p>
            <a:pPr algn="r">
              <a:spcBef>
                <a:spcPts val="3000"/>
              </a:spcBef>
            </a:pPr>
            <a:r>
              <a:rPr lang="ru-RU" sz="3600" dirty="0" smtClean="0">
                <a:solidFill>
                  <a:schemeClr val="accent5">
                    <a:lumMod val="75000"/>
                  </a:schemeClr>
                </a:solidFill>
                <a:latin typeface="Open Sans Condensed" pitchFamily="34" charset="0"/>
              </a:rPr>
              <a:t>964</a:t>
            </a:r>
          </a:p>
          <a:p>
            <a:pPr algn="r">
              <a:spcBef>
                <a:spcPts val="600"/>
              </a:spcBef>
            </a:pPr>
            <a:r>
              <a:rPr lang="ru-RU" sz="3600" dirty="0" smtClean="0">
                <a:solidFill>
                  <a:schemeClr val="accent5">
                    <a:lumMod val="75000"/>
                  </a:schemeClr>
                </a:solidFill>
                <a:latin typeface="Open Sans Condensed" pitchFamily="34" charset="0"/>
              </a:rPr>
              <a:t>    </a:t>
            </a:r>
          </a:p>
          <a:p>
            <a:pPr algn="r">
              <a:spcBef>
                <a:spcPts val="600"/>
              </a:spcBef>
            </a:pPr>
            <a:r>
              <a:rPr lang="ru-RU" sz="3600" dirty="0" smtClean="0">
                <a:solidFill>
                  <a:schemeClr val="accent5">
                    <a:lumMod val="75000"/>
                  </a:schemeClr>
                </a:solidFill>
                <a:latin typeface="Open Sans Condensed" pitchFamily="34" charset="0"/>
              </a:rPr>
              <a:t>66,6 </a:t>
            </a:r>
          </a:p>
          <a:p>
            <a:pPr algn="r">
              <a:spcBef>
                <a:spcPts val="0"/>
              </a:spcBef>
            </a:pPr>
            <a:endParaRPr lang="ru-RU" sz="3600" dirty="0" smtClean="0">
              <a:solidFill>
                <a:schemeClr val="accent5">
                  <a:lumMod val="75000"/>
                </a:schemeClr>
              </a:solidFill>
              <a:latin typeface="Open Sans Condensed" pitchFamily="34" charset="0"/>
            </a:endParaRPr>
          </a:p>
          <a:p>
            <a:pPr algn="r">
              <a:spcBef>
                <a:spcPts val="0"/>
              </a:spcBef>
            </a:pPr>
            <a:r>
              <a:rPr lang="ru-RU" sz="3600" dirty="0" smtClean="0">
                <a:solidFill>
                  <a:schemeClr val="accent5">
                    <a:lumMod val="75000"/>
                  </a:schemeClr>
                </a:solidFill>
                <a:latin typeface="Open Sans Condensed" pitchFamily="34" charset="0"/>
              </a:rPr>
              <a:t> 183,1</a:t>
            </a:r>
            <a:endParaRPr lang="ru-RU" sz="3600" dirty="0">
              <a:solidFill>
                <a:schemeClr val="accent5">
                  <a:lumMod val="75000"/>
                </a:schemeClr>
              </a:solidFill>
              <a:latin typeface="Open Sans Condensed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299941" y="2098896"/>
            <a:ext cx="3637435" cy="4662815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r">
              <a:spcBef>
                <a:spcPts val="1200"/>
              </a:spcBef>
            </a:pPr>
            <a:r>
              <a:rPr lang="ru-RU" sz="3600" dirty="0">
                <a:solidFill>
                  <a:schemeClr val="accent5">
                    <a:lumMod val="75000"/>
                  </a:schemeClr>
                </a:solidFill>
                <a:latin typeface="Open Sans Condensed" pitchFamily="34" charset="0"/>
              </a:rPr>
              <a:t>13</a:t>
            </a:r>
          </a:p>
          <a:p>
            <a:pPr algn="r">
              <a:spcBef>
                <a:spcPts val="2400"/>
              </a:spcBef>
            </a:pPr>
            <a:r>
              <a:rPr lang="ru-RU" sz="3600" dirty="0">
                <a:solidFill>
                  <a:schemeClr val="accent5">
                    <a:lumMod val="75000"/>
                  </a:schemeClr>
                </a:solidFill>
                <a:latin typeface="Open Sans Condensed" pitchFamily="34" charset="0"/>
              </a:rPr>
              <a:t>152</a:t>
            </a:r>
          </a:p>
          <a:p>
            <a:pPr algn="r">
              <a:spcBef>
                <a:spcPts val="3000"/>
              </a:spcBef>
            </a:pPr>
            <a:r>
              <a:rPr lang="ru-RU" sz="3600" dirty="0">
                <a:solidFill>
                  <a:schemeClr val="accent5">
                    <a:lumMod val="75000"/>
                  </a:schemeClr>
                </a:solidFill>
                <a:latin typeface="Open Sans Condensed" pitchFamily="34" charset="0"/>
              </a:rPr>
              <a:t>15</a:t>
            </a:r>
          </a:p>
          <a:p>
            <a:pPr algn="r">
              <a:spcBef>
                <a:spcPts val="0"/>
              </a:spcBef>
            </a:pPr>
            <a:endParaRPr lang="ru-RU" sz="3600" dirty="0" smtClean="0">
              <a:solidFill>
                <a:schemeClr val="accent5">
                  <a:lumMod val="75000"/>
                </a:schemeClr>
              </a:solidFill>
              <a:latin typeface="Open Sans Condensed" pitchFamily="34" charset="0"/>
            </a:endParaRPr>
          </a:p>
          <a:p>
            <a:pPr algn="r">
              <a:spcBef>
                <a:spcPts val="0"/>
              </a:spcBef>
            </a:pPr>
            <a:r>
              <a:rPr lang="ru-RU" sz="3600" dirty="0" smtClean="0">
                <a:solidFill>
                  <a:schemeClr val="accent5">
                    <a:lumMod val="75000"/>
                  </a:schemeClr>
                </a:solidFill>
                <a:latin typeface="Open Sans Condensed" pitchFamily="34" charset="0"/>
              </a:rPr>
              <a:t>58,7</a:t>
            </a:r>
          </a:p>
          <a:p>
            <a:pPr algn="r">
              <a:spcBef>
                <a:spcPts val="0"/>
              </a:spcBef>
            </a:pPr>
            <a:endParaRPr lang="ru-RU" sz="3600" dirty="0" smtClean="0">
              <a:solidFill>
                <a:schemeClr val="accent5">
                  <a:lumMod val="75000"/>
                </a:schemeClr>
              </a:solidFill>
              <a:latin typeface="Open Sans Condensed" pitchFamily="34" charset="0"/>
            </a:endParaRPr>
          </a:p>
          <a:p>
            <a:pPr algn="r">
              <a:spcBef>
                <a:spcPts val="0"/>
              </a:spcBef>
            </a:pPr>
            <a:r>
              <a:rPr lang="ru-RU" sz="3600" dirty="0" smtClean="0">
                <a:solidFill>
                  <a:schemeClr val="accent5">
                    <a:lumMod val="75000"/>
                  </a:schemeClr>
                </a:solidFill>
                <a:latin typeface="Open Sans Condensed" pitchFamily="34" charset="0"/>
              </a:rPr>
              <a:t>1 </a:t>
            </a:r>
            <a:r>
              <a:rPr lang="ru-RU" sz="3600" dirty="0">
                <a:solidFill>
                  <a:schemeClr val="accent5">
                    <a:lumMod val="75000"/>
                  </a:schemeClr>
                </a:solidFill>
                <a:latin typeface="Open Sans Condensed" pitchFamily="34" charset="0"/>
              </a:rPr>
              <a:t>081,9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26571" y="1543797"/>
            <a:ext cx="11287494" cy="543501"/>
          </a:xfrm>
          <a:prstGeom prst="roundRect">
            <a:avLst>
              <a:gd name="adj" fmla="val 0"/>
            </a:avLst>
          </a:prstGeom>
          <a:solidFill>
            <a:srgbClr val="D9EE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>
                <a:solidFill>
                  <a:srgbClr val="3A889D"/>
                </a:solidFill>
                <a:latin typeface="Open Sans Condensed Light" pitchFamily="34" charset="0"/>
                <a:ea typeface="Open Sans Condensed Light" pitchFamily="34" charset="0"/>
                <a:cs typeface="Open Sans Condensed Light" pitchFamily="34" charset="0"/>
              </a:rPr>
              <a:t>                               </a:t>
            </a:r>
            <a:r>
              <a:rPr lang="ru-RU" sz="2400" dirty="0" smtClean="0">
                <a:solidFill>
                  <a:srgbClr val="3A889D"/>
                </a:solidFill>
                <a:latin typeface="Open Sans Condensed Light" pitchFamily="34" charset="0"/>
                <a:ea typeface="Open Sans Condensed Light" pitchFamily="34" charset="0"/>
                <a:cs typeface="Open Sans Condensed Light" pitchFamily="34" charset="0"/>
              </a:rPr>
              <a:t>                                                                           </a:t>
            </a:r>
            <a:r>
              <a:rPr lang="ru-RU" sz="2200" b="1" dirty="0">
                <a:solidFill>
                  <a:srgbClr val="3A889D"/>
                </a:solidFill>
                <a:latin typeface="Open Sans Condensed" pitchFamily="34" charset="0"/>
                <a:cs typeface="Arial" charset="0"/>
              </a:rPr>
              <a:t>Как было             Как есть                 Эффект</a:t>
            </a:r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11679179" y="2297417"/>
            <a:ext cx="0" cy="377752"/>
          </a:xfrm>
          <a:prstGeom prst="straightConnector1">
            <a:avLst/>
          </a:prstGeom>
          <a:ln w="2857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11679179" y="3285428"/>
            <a:ext cx="0" cy="377752"/>
          </a:xfrm>
          <a:prstGeom prst="straightConnector1">
            <a:avLst/>
          </a:prstGeom>
          <a:ln w="2857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11679179" y="3949483"/>
            <a:ext cx="0" cy="377752"/>
          </a:xfrm>
          <a:prstGeom prst="straightConnector1">
            <a:avLst/>
          </a:prstGeom>
          <a:ln w="2857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11679179" y="5166004"/>
            <a:ext cx="0" cy="377752"/>
          </a:xfrm>
          <a:prstGeom prst="straightConnector1">
            <a:avLst/>
          </a:prstGeom>
          <a:ln w="2857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11679179" y="5931265"/>
            <a:ext cx="0" cy="377752"/>
          </a:xfrm>
          <a:prstGeom prst="straightConnector1">
            <a:avLst/>
          </a:prstGeom>
          <a:ln w="2857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Номер слайда 1"/>
          <p:cNvSpPr>
            <a:spLocks noGrp="1"/>
          </p:cNvSpPr>
          <p:nvPr>
            <p:ph type="sldNum" sz="quarter" idx="10"/>
          </p:nvPr>
        </p:nvSpPr>
        <p:spPr>
          <a:xfrm>
            <a:off x="11443448" y="6210401"/>
            <a:ext cx="509050" cy="365125"/>
          </a:xfrm>
        </p:spPr>
        <p:txBody>
          <a:bodyPr/>
          <a:lstStyle/>
          <a:p>
            <a:pPr>
              <a:defRPr/>
            </a:pPr>
            <a:fld id="{CD3ED5AB-4FED-4D11-B641-0DD088A71500}" type="slidenum">
              <a:rPr lang="ru-RU" altLang="ru-RU" sz="1600" smtClean="0">
                <a:latin typeface="Open Sans Condensed" pitchFamily="34" charset="0"/>
                <a:ea typeface="Open Sans Condensed" pitchFamily="34" charset="0"/>
                <a:cs typeface="Open Sans Condensed" pitchFamily="34" charset="0"/>
              </a:rPr>
              <a:pPr>
                <a:defRPr/>
              </a:pPr>
              <a:t>19</a:t>
            </a:fld>
            <a:endParaRPr lang="ru-RU" altLang="ru-RU" sz="1600" dirty="0">
              <a:latin typeface="Open Sans Condensed" pitchFamily="34" charset="0"/>
              <a:ea typeface="Open Sans Condensed" pitchFamily="34" charset="0"/>
              <a:cs typeface="Open Sans Condensed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641541" y="2182784"/>
            <a:ext cx="19725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1200"/>
              </a:spcBef>
            </a:pPr>
            <a:r>
              <a:rPr lang="ru-RU" sz="2400" dirty="0" smtClean="0">
                <a:solidFill>
                  <a:srgbClr val="ED7D31"/>
                </a:solidFill>
                <a:latin typeface="Open Sans Condensed" pitchFamily="34" charset="0"/>
              </a:rPr>
              <a:t>в </a:t>
            </a:r>
            <a:r>
              <a:rPr lang="ru-RU" sz="3600" dirty="0" smtClean="0">
                <a:solidFill>
                  <a:srgbClr val="ED7D31"/>
                </a:solidFill>
                <a:latin typeface="Open Sans Condensed" pitchFamily="34" charset="0"/>
              </a:rPr>
              <a:t>165</a:t>
            </a:r>
            <a:r>
              <a:rPr lang="ru-RU" sz="2800" dirty="0" smtClean="0">
                <a:solidFill>
                  <a:srgbClr val="ED7D31"/>
                </a:solidFill>
                <a:latin typeface="Open Sans Condensed" pitchFamily="34" charset="0"/>
              </a:rPr>
              <a:t> </a:t>
            </a:r>
            <a:r>
              <a:rPr lang="ru-RU" sz="2800" dirty="0">
                <a:solidFill>
                  <a:srgbClr val="ED7D31"/>
                </a:solidFill>
                <a:latin typeface="Open Sans Condensed" pitchFamily="34" charset="0"/>
              </a:rPr>
              <a:t>раз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0206318" y="3026153"/>
            <a:ext cx="14728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rgbClr val="ED7D31"/>
                </a:solidFill>
                <a:latin typeface="Open Sans Condensed" pitchFamily="34" charset="0"/>
              </a:rPr>
              <a:t>35,8 %</a:t>
            </a:r>
          </a:p>
          <a:p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10159562" y="3930302"/>
            <a:ext cx="2254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ED7D31"/>
                </a:solidFill>
                <a:latin typeface="Open Sans Condensed" pitchFamily="34" charset="0"/>
              </a:rPr>
              <a:t>В</a:t>
            </a:r>
            <a:r>
              <a:rPr lang="ru-RU" sz="3600" dirty="0">
                <a:solidFill>
                  <a:srgbClr val="ED7D31"/>
                </a:solidFill>
                <a:latin typeface="Open Sans Condensed" pitchFamily="34" charset="0"/>
              </a:rPr>
              <a:t> 64 </a:t>
            </a:r>
            <a:r>
              <a:rPr lang="ru-RU" sz="2400" dirty="0">
                <a:solidFill>
                  <a:srgbClr val="ED7D31"/>
                </a:solidFill>
                <a:latin typeface="Open Sans Condensed" pitchFamily="34" charset="0"/>
              </a:rPr>
              <a:t>раза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0292662" y="5076703"/>
            <a:ext cx="13001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rgbClr val="ED7D31"/>
                </a:solidFill>
                <a:latin typeface="Open Sans Condensed" pitchFamily="34" charset="0"/>
              </a:rPr>
              <a:t>12 %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0159562" y="6104891"/>
            <a:ext cx="20324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ED7D31"/>
                </a:solidFill>
                <a:latin typeface="Open Sans Condensed" pitchFamily="34" charset="0"/>
              </a:rPr>
              <a:t>В</a:t>
            </a:r>
            <a:r>
              <a:rPr lang="ru-RU" sz="3600" dirty="0" smtClean="0">
                <a:solidFill>
                  <a:srgbClr val="ED7D31"/>
                </a:solidFill>
                <a:latin typeface="Open Sans Condensed" pitchFamily="34" charset="0"/>
              </a:rPr>
              <a:t> 2 </a:t>
            </a:r>
            <a:r>
              <a:rPr lang="ru-RU" sz="2400" dirty="0">
                <a:solidFill>
                  <a:srgbClr val="ED7D31"/>
                </a:solidFill>
                <a:latin typeface="Open Sans Condensed" pitchFamily="34" charset="0"/>
              </a:rPr>
              <a:t>раза</a:t>
            </a:r>
          </a:p>
        </p:txBody>
      </p:sp>
    </p:spTree>
    <p:extLst>
      <p:ext uri="{BB962C8B-B14F-4D97-AF65-F5344CB8AC3E}">
        <p14:creationId xmlns:p14="http://schemas.microsoft.com/office/powerpoint/2010/main" val="209195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70402" y="261256"/>
            <a:ext cx="7750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Open Sans Condensed" pitchFamily="34" charset="0"/>
              </a:rPr>
              <a:t>КАЗНАЧЕЙСКАЯ ПЛАТЕЖНАЯ СИСТЕМА В 2017 ГОДУ</a:t>
            </a:r>
          </a:p>
        </p:txBody>
      </p:sp>
      <p:sp>
        <p:nvSpPr>
          <p:cNvPr id="7" name="Номер слайда 1"/>
          <p:cNvSpPr>
            <a:spLocks noGrp="1"/>
          </p:cNvSpPr>
          <p:nvPr>
            <p:ph type="sldNum" sz="quarter" idx="10"/>
          </p:nvPr>
        </p:nvSpPr>
        <p:spPr>
          <a:xfrm>
            <a:off x="11582400" y="6210401"/>
            <a:ext cx="370097" cy="365125"/>
          </a:xfrm>
        </p:spPr>
        <p:txBody>
          <a:bodyPr/>
          <a:lstStyle/>
          <a:p>
            <a:pPr>
              <a:defRPr/>
            </a:pPr>
            <a:fld id="{CD3ED5AB-4FED-4D11-B641-0DD088A71500}" type="slidenum">
              <a:rPr lang="ru-RU" altLang="ru-RU" sz="1600" smtClean="0">
                <a:latin typeface="Open Sans Condensed" pitchFamily="34" charset="0"/>
                <a:ea typeface="Open Sans Condensed" pitchFamily="34" charset="0"/>
                <a:cs typeface="Open Sans Condensed" pitchFamily="34" charset="0"/>
              </a:rPr>
              <a:pPr>
                <a:defRPr/>
              </a:pPr>
              <a:t>2</a:t>
            </a:fld>
            <a:endParaRPr lang="ru-RU" altLang="ru-RU" sz="1600" dirty="0">
              <a:latin typeface="Open Sans Condensed" pitchFamily="34" charset="0"/>
              <a:ea typeface="Open Sans Condensed" pitchFamily="34" charset="0"/>
              <a:cs typeface="Open Sans Condensed" pitchFamily="34" charset="0"/>
            </a:endParaRPr>
          </a:p>
        </p:txBody>
      </p:sp>
      <p:grpSp>
        <p:nvGrpSpPr>
          <p:cNvPr id="33" name="Группа 32"/>
          <p:cNvGrpSpPr/>
          <p:nvPr/>
        </p:nvGrpSpPr>
        <p:grpSpPr>
          <a:xfrm>
            <a:off x="1634007" y="1286448"/>
            <a:ext cx="9867020" cy="984885"/>
            <a:chOff x="1634007" y="1286448"/>
            <a:chExt cx="9867020" cy="984885"/>
          </a:xfrm>
        </p:grpSpPr>
        <p:sp>
          <p:nvSpPr>
            <p:cNvPr id="10" name="TextBox 9"/>
            <p:cNvSpPr txBox="1"/>
            <p:nvPr/>
          </p:nvSpPr>
          <p:spPr>
            <a:xfrm>
              <a:off x="7908563" y="1286448"/>
              <a:ext cx="3592464" cy="984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4000" dirty="0">
                  <a:solidFill>
                    <a:schemeClr val="accent2"/>
                  </a:solidFill>
                  <a:latin typeface="Open Sans Condensed" pitchFamily="34" charset="0"/>
                </a:rPr>
                <a:t>22,4</a:t>
              </a:r>
              <a:r>
                <a:rPr lang="ru-RU" sz="4000" dirty="0">
                  <a:solidFill>
                    <a:schemeClr val="accent5">
                      <a:lumMod val="75000"/>
                    </a:schemeClr>
                  </a:solidFill>
                  <a:latin typeface="Open Sans Condensed" pitchFamily="34" charset="0"/>
                </a:rPr>
                <a:t> </a:t>
              </a:r>
              <a:r>
                <a:rPr lang="ru-RU" dirty="0">
                  <a:solidFill>
                    <a:schemeClr val="accent5">
                      <a:lumMod val="75000"/>
                    </a:schemeClr>
                  </a:solidFill>
                  <a:latin typeface="Open Sans Condensed" pitchFamily="34" charset="0"/>
                </a:rPr>
                <a:t> </a:t>
              </a:r>
              <a:r>
                <a:rPr lang="ru-RU" sz="2800" dirty="0">
                  <a:solidFill>
                    <a:schemeClr val="accent5">
                      <a:lumMod val="75000"/>
                    </a:schemeClr>
                  </a:solidFill>
                  <a:latin typeface="Open Sans Condensed" pitchFamily="34" charset="0"/>
                </a:rPr>
                <a:t>тысячи</a:t>
              </a:r>
            </a:p>
            <a:p>
              <a:pPr algn="r"/>
              <a:endParaRPr lang="ru-RU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634007" y="1440336"/>
              <a:ext cx="615875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>
                  <a:solidFill>
                    <a:srgbClr val="3A889D"/>
                  </a:solidFill>
                  <a:latin typeface="Open Sans Condensed" pitchFamily="34" charset="0"/>
                </a:rPr>
                <a:t>КОЛИЧЕСТВО ОБСЛУЖИВАЕМЫХ БЮДЖЕТОВ</a:t>
              </a:r>
            </a:p>
            <a:p>
              <a:endParaRPr lang="ru-RU" sz="2400" b="1" dirty="0">
                <a:solidFill>
                  <a:srgbClr val="3A889D"/>
                </a:solidFill>
                <a:latin typeface="Open Sans Condensed" pitchFamily="34" charset="0"/>
              </a:endParaRPr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1634007" y="2046445"/>
            <a:ext cx="10387023" cy="707886"/>
            <a:chOff x="1603130" y="2141856"/>
            <a:chExt cx="10387023" cy="707886"/>
          </a:xfrm>
        </p:grpSpPr>
        <p:sp>
          <p:nvSpPr>
            <p:cNvPr id="12" name="TextBox 11"/>
            <p:cNvSpPr txBox="1"/>
            <p:nvPr/>
          </p:nvSpPr>
          <p:spPr>
            <a:xfrm>
              <a:off x="8252512" y="2141856"/>
              <a:ext cx="373764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4000" dirty="0">
                  <a:solidFill>
                    <a:schemeClr val="accent2"/>
                  </a:solidFill>
                  <a:latin typeface="Open Sans Condensed" pitchFamily="34" charset="0"/>
                </a:rPr>
                <a:t>63 919,2 </a:t>
              </a:r>
              <a:r>
                <a:rPr lang="ru-RU" sz="2800" dirty="0">
                  <a:solidFill>
                    <a:schemeClr val="accent5">
                      <a:lumMod val="75000"/>
                    </a:schemeClr>
                  </a:solidFill>
                  <a:latin typeface="Open Sans Condensed" pitchFamily="34" charset="0"/>
                </a:rPr>
                <a:t>млрд. </a:t>
              </a:r>
              <a:r>
                <a:rPr lang="ru-RU" sz="2800" dirty="0">
                  <a:solidFill>
                    <a:schemeClr val="accent5">
                      <a:lumMod val="75000"/>
                    </a:schemeClr>
                  </a:solidFill>
                  <a:latin typeface="Open Sans Condensed" pitchFamily="34" charset="0"/>
                </a:rPr>
                <a:t>руб</a:t>
              </a:r>
              <a:r>
                <a:rPr lang="ru-RU" sz="2800" dirty="0" smtClean="0">
                  <a:solidFill>
                    <a:schemeClr val="accent5">
                      <a:lumMod val="75000"/>
                    </a:schemeClr>
                  </a:solidFill>
                  <a:latin typeface="Open Sans Condensed" pitchFamily="34" charset="0"/>
                </a:rPr>
                <a:t>.</a:t>
              </a:r>
              <a:endParaRPr lang="ru-RU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603130" y="2256097"/>
              <a:ext cx="5272790" cy="461665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ru-RU" sz="2400" b="1" dirty="0">
                  <a:solidFill>
                    <a:srgbClr val="3A889D"/>
                  </a:solidFill>
                  <a:latin typeface="Open Sans Condensed" pitchFamily="34" charset="0"/>
                </a:rPr>
                <a:t>ПОСТУПЛЕНИЯ НА КАЗНАЧЕЙСКИЕ СЧЕТА </a:t>
              </a:r>
              <a:endParaRPr lang="ru-RU" dirty="0"/>
            </a:p>
          </p:txBody>
        </p:sp>
      </p:grpSp>
      <p:grpSp>
        <p:nvGrpSpPr>
          <p:cNvPr id="35" name="Группа 34"/>
          <p:cNvGrpSpPr/>
          <p:nvPr/>
        </p:nvGrpSpPr>
        <p:grpSpPr>
          <a:xfrm>
            <a:off x="1748118" y="2991109"/>
            <a:ext cx="10242035" cy="738664"/>
            <a:chOff x="1748118" y="2997264"/>
            <a:chExt cx="10242035" cy="738664"/>
          </a:xfrm>
        </p:grpSpPr>
        <p:sp>
          <p:nvSpPr>
            <p:cNvPr id="13" name="TextBox 12"/>
            <p:cNvSpPr txBox="1"/>
            <p:nvPr/>
          </p:nvSpPr>
          <p:spPr>
            <a:xfrm>
              <a:off x="8402311" y="3028042"/>
              <a:ext cx="358784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ru-RU" sz="4000" dirty="0">
                  <a:solidFill>
                    <a:schemeClr val="accent2"/>
                  </a:solidFill>
                  <a:latin typeface="Open Sans Condensed" pitchFamily="34" charset="0"/>
                </a:rPr>
                <a:t>71 308,5 </a:t>
              </a:r>
              <a:r>
                <a:rPr lang="ru-RU" sz="2800" dirty="0">
                  <a:solidFill>
                    <a:schemeClr val="accent5">
                      <a:lumMod val="75000"/>
                    </a:schemeClr>
                  </a:solidFill>
                  <a:latin typeface="Open Sans Condensed" pitchFamily="34" charset="0"/>
                </a:rPr>
                <a:t>млрд. руб.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748118" y="2997264"/>
              <a:ext cx="5230905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>
                  <a:solidFill>
                    <a:srgbClr val="3A889D"/>
                  </a:solidFill>
                  <a:latin typeface="Open Sans Condensed" pitchFamily="34" charset="0"/>
                </a:rPr>
                <a:t>ВЫБЫТИЯ С КАЗНАЧЕЙСКИХ СЧЕТОВ</a:t>
              </a:r>
            </a:p>
            <a:p>
              <a:endParaRPr lang="ru-RU" dirty="0"/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1748118" y="3735718"/>
            <a:ext cx="10242035" cy="707886"/>
            <a:chOff x="1748118" y="3608539"/>
            <a:chExt cx="10242035" cy="707886"/>
          </a:xfrm>
        </p:grpSpPr>
        <p:sp>
          <p:nvSpPr>
            <p:cNvPr id="2" name="TextBox 1"/>
            <p:cNvSpPr txBox="1"/>
            <p:nvPr/>
          </p:nvSpPr>
          <p:spPr>
            <a:xfrm>
              <a:off x="8145717" y="3608539"/>
              <a:ext cx="384443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4000" dirty="0" smtClean="0">
                  <a:solidFill>
                    <a:schemeClr val="accent2"/>
                  </a:solidFill>
                  <a:latin typeface="Open Sans Condensed" pitchFamily="34" charset="0"/>
                </a:rPr>
                <a:t>10 000,0</a:t>
              </a:r>
              <a:r>
                <a:rPr lang="ru-RU" sz="2800" dirty="0" smtClean="0">
                  <a:solidFill>
                    <a:schemeClr val="accent5">
                      <a:lumMod val="75000"/>
                    </a:schemeClr>
                  </a:solidFill>
                  <a:latin typeface="Open Sans Condensed" pitchFamily="34" charset="0"/>
                </a:rPr>
                <a:t>    млн. шт.</a:t>
              </a:r>
              <a:endParaRPr lang="ru-RU" sz="3600" dirty="0">
                <a:solidFill>
                  <a:schemeClr val="accent2"/>
                </a:solidFill>
                <a:latin typeface="Open Sans Condensed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748118" y="3649538"/>
              <a:ext cx="3792071" cy="461665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ru-RU" sz="2400" b="1" dirty="0">
                  <a:solidFill>
                    <a:srgbClr val="3A889D"/>
                  </a:solidFill>
                  <a:latin typeface="Open Sans Condensed" pitchFamily="34" charset="0"/>
                </a:rPr>
                <a:t>КОЛИЧЕСТВО </a:t>
              </a:r>
              <a:r>
                <a:rPr lang="ru-RU" sz="2400" b="1" dirty="0" smtClean="0">
                  <a:solidFill>
                    <a:srgbClr val="3A889D"/>
                  </a:solidFill>
                  <a:latin typeface="Open Sans Condensed" pitchFamily="34" charset="0"/>
                </a:rPr>
                <a:t>ТРАНЗАКЦИЙ</a:t>
              </a:r>
              <a:endParaRPr lang="ru-RU" sz="2400" b="1" dirty="0">
                <a:solidFill>
                  <a:srgbClr val="3A889D"/>
                </a:solidFill>
                <a:latin typeface="Open Sans Condensed" pitchFamily="34" charset="0"/>
              </a:endParaRPr>
            </a:p>
          </p:txBody>
        </p:sp>
      </p:grpSp>
      <p:grpSp>
        <p:nvGrpSpPr>
          <p:cNvPr id="37" name="Группа 36"/>
          <p:cNvGrpSpPr/>
          <p:nvPr/>
        </p:nvGrpSpPr>
        <p:grpSpPr>
          <a:xfrm>
            <a:off x="1748118" y="4449549"/>
            <a:ext cx="10013436" cy="923330"/>
            <a:chOff x="1748118" y="4307971"/>
            <a:chExt cx="10013436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8548348" y="4523415"/>
              <a:ext cx="321320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000" dirty="0">
                  <a:solidFill>
                    <a:schemeClr val="accent2"/>
                  </a:solidFill>
                  <a:latin typeface="Open Sans Condensed" pitchFamily="34" charset="0"/>
                </a:rPr>
                <a:t>382 </a:t>
              </a:r>
              <a:r>
                <a:rPr lang="ru-RU" sz="4000" dirty="0" smtClean="0">
                  <a:solidFill>
                    <a:schemeClr val="accent2"/>
                  </a:solidFill>
                  <a:latin typeface="Open Sans Condensed" pitchFamily="34" charset="0"/>
                </a:rPr>
                <a:t>060</a:t>
              </a:r>
              <a:endParaRPr lang="ru-RU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748118" y="4307971"/>
              <a:ext cx="489472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>
                  <a:solidFill>
                    <a:srgbClr val="3A889D"/>
                  </a:solidFill>
                  <a:latin typeface="Open Sans Condensed" pitchFamily="34" charset="0"/>
                </a:rPr>
                <a:t>КОЛИЧЕСТВО ЛИЦЕВЫХ СЧЕТОВ, </a:t>
              </a:r>
            </a:p>
            <a:p>
              <a:r>
                <a:rPr lang="ru-RU" sz="2400" b="1" dirty="0">
                  <a:solidFill>
                    <a:srgbClr val="3A889D"/>
                  </a:solidFill>
                  <a:latin typeface="Open Sans Condensed" pitchFamily="34" charset="0"/>
                </a:rPr>
                <a:t>ОТКРЫТЫХ КЛИЕНТАМ ТОФК </a:t>
              </a:r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1748118" y="5378824"/>
            <a:ext cx="9449300" cy="984885"/>
            <a:chOff x="1748118" y="5378824"/>
            <a:chExt cx="9449300" cy="984885"/>
          </a:xfrm>
        </p:grpSpPr>
        <p:sp>
          <p:nvSpPr>
            <p:cNvPr id="17" name="TextBox 16"/>
            <p:cNvSpPr txBox="1"/>
            <p:nvPr/>
          </p:nvSpPr>
          <p:spPr>
            <a:xfrm>
              <a:off x="8615583" y="5378824"/>
              <a:ext cx="2581835" cy="984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000" dirty="0">
                  <a:solidFill>
                    <a:schemeClr val="accent2"/>
                  </a:solidFill>
                  <a:latin typeface="Open Sans Condensed" pitchFamily="34" charset="0"/>
                </a:rPr>
                <a:t>249 026</a:t>
              </a:r>
            </a:p>
            <a:p>
              <a:endParaRPr lang="ru-RU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748118" y="5532712"/>
              <a:ext cx="358460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 smtClean="0">
                  <a:solidFill>
                    <a:srgbClr val="3A889D"/>
                  </a:solidFill>
                  <a:latin typeface="Open Sans Condensed" pitchFamily="34" charset="0"/>
                </a:rPr>
                <a:t> КОЛИЧЕСТВО </a:t>
              </a:r>
              <a:r>
                <a:rPr lang="ru-RU" sz="2400" b="1" dirty="0">
                  <a:solidFill>
                    <a:srgbClr val="3A889D"/>
                  </a:solidFill>
                  <a:latin typeface="Open Sans Condensed" pitchFamily="34" charset="0"/>
                </a:rPr>
                <a:t>КЛИЕНТОВ </a:t>
              </a:r>
            </a:p>
            <a:p>
              <a:endParaRPr lang="ru-RU" sz="2400" b="1" dirty="0">
                <a:solidFill>
                  <a:srgbClr val="3A889D"/>
                </a:solidFill>
                <a:latin typeface="Open Sans Condensed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08451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4380956" y="9953"/>
            <a:ext cx="7601527" cy="77946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ru-RU" sz="2400" b="1" kern="1200" dirty="0">
                <a:solidFill>
                  <a:srgbClr val="00449E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9pPr>
          </a:lstStyle>
          <a:p>
            <a:pPr algn="r">
              <a:defRPr/>
            </a:pPr>
            <a:r>
              <a:rPr dirty="0" smtClean="0">
                <a:solidFill>
                  <a:schemeClr val="accent5">
                    <a:lumMod val="75000"/>
                  </a:schemeClr>
                </a:solidFill>
                <a:latin typeface="Open Sans Condensed" pitchFamily="34" charset="0"/>
                <a:ea typeface="+mn-ea"/>
                <a:cs typeface="Arial" charset="0"/>
              </a:rPr>
              <a:t>ОБЩИЙ ЭКОНОМИЧЕСКИЙ ЭФФЕКТ ОТ РЕЗУЛЬТАТОВ ДЕЯТЕЛЬНОСТИ КАЗНАЧЕЙСТВА РОССИИ ЗА 2017 ГОД</a:t>
            </a:r>
          </a:p>
          <a:p>
            <a:pPr algn="r">
              <a:defRPr/>
            </a:pPr>
            <a:endParaRPr dirty="0">
              <a:solidFill>
                <a:schemeClr val="accent5">
                  <a:lumMod val="75000"/>
                </a:schemeClr>
              </a:solidFill>
              <a:latin typeface="Open Sans Condensed" pitchFamily="34" charset="0"/>
              <a:ea typeface="+mn-ea"/>
              <a:cs typeface="Arial" charset="0"/>
            </a:endParaRPr>
          </a:p>
        </p:txBody>
      </p:sp>
      <p:sp>
        <p:nvSpPr>
          <p:cNvPr id="7" name="Номер слайда 1"/>
          <p:cNvSpPr>
            <a:spLocks noGrp="1"/>
          </p:cNvSpPr>
          <p:nvPr>
            <p:ph type="sldNum" sz="quarter" idx="10"/>
          </p:nvPr>
        </p:nvSpPr>
        <p:spPr>
          <a:xfrm>
            <a:off x="11443448" y="6210401"/>
            <a:ext cx="509050" cy="365125"/>
          </a:xfrm>
        </p:spPr>
        <p:txBody>
          <a:bodyPr/>
          <a:lstStyle/>
          <a:p>
            <a:pPr>
              <a:defRPr/>
            </a:pPr>
            <a:fld id="{CD3ED5AB-4FED-4D11-B641-0DD088A71500}" type="slidenum">
              <a:rPr lang="ru-RU" altLang="ru-RU" sz="1600" smtClean="0">
                <a:latin typeface="Open Sans Condensed" pitchFamily="34" charset="0"/>
                <a:ea typeface="Open Sans Condensed" pitchFamily="34" charset="0"/>
                <a:cs typeface="Open Sans Condensed" pitchFamily="34" charset="0"/>
              </a:rPr>
              <a:pPr>
                <a:defRPr/>
              </a:pPr>
              <a:t>20</a:t>
            </a:fld>
            <a:endParaRPr lang="ru-RU" altLang="ru-RU" sz="1600" dirty="0">
              <a:latin typeface="Open Sans Condensed" pitchFamily="34" charset="0"/>
              <a:ea typeface="Open Sans Condensed" pitchFamily="34" charset="0"/>
              <a:cs typeface="Open Sans Condensed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2084" y="1359904"/>
            <a:ext cx="67773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3A889D"/>
                </a:solidFill>
                <a:latin typeface="Open Sans Condensed" pitchFamily="34" charset="0"/>
              </a:rPr>
              <a:t>ДОХОДЫ ОТ УПРАВЛЕНИЯ </a:t>
            </a:r>
            <a:r>
              <a:rPr lang="ru-RU" sz="2400" b="1" dirty="0" smtClean="0">
                <a:solidFill>
                  <a:srgbClr val="3A889D"/>
                </a:solidFill>
                <a:latin typeface="Open Sans Condensed" pitchFamily="34" charset="0"/>
              </a:rPr>
              <a:t>ЛИКВИДНОСТЬЮ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7657285" y="1113683"/>
            <a:ext cx="37517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4000" dirty="0">
                <a:solidFill>
                  <a:srgbClr val="ED7D31"/>
                </a:solidFill>
                <a:latin typeface="Open Sans Condensed" pitchFamily="34" charset="0"/>
              </a:rPr>
              <a:t>73,8</a:t>
            </a:r>
            <a:r>
              <a:rPr lang="ru-RU" sz="3200" dirty="0">
                <a:solidFill>
                  <a:srgbClr val="ED7D31"/>
                </a:solidFill>
                <a:latin typeface="Open Sans Condensed" pitchFamily="34" charset="0"/>
              </a:rPr>
              <a:t> 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Open Sans Condensed Light" pitchFamily="34" charset="0"/>
                <a:ea typeface="Open Sans Condensed Light" pitchFamily="34" charset="0"/>
                <a:cs typeface="Open Sans Condensed Light" pitchFamily="34" charset="0"/>
              </a:rPr>
              <a:t>млрд. 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Open Sans Condensed Light" pitchFamily="34" charset="0"/>
                <a:ea typeface="Open Sans Condensed Light" pitchFamily="34" charset="0"/>
                <a:cs typeface="Open Sans Condensed Light" pitchFamily="34" charset="0"/>
              </a:rPr>
              <a:t>руб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Open Sans Condensed Light" pitchFamily="34" charset="0"/>
                <a:ea typeface="Open Sans Condensed Light" pitchFamily="34" charset="0"/>
                <a:cs typeface="Open Sans Condensed Light" pitchFamily="34" charset="0"/>
              </a:rPr>
              <a:t>.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42084" y="1898353"/>
            <a:ext cx="73689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3A889D"/>
                </a:solidFill>
                <a:latin typeface="Open Sans Condensed" pitchFamily="34" charset="0"/>
              </a:rPr>
              <a:t>ПОСТУПИЛО В ДОХОД ФЕДЕРАЛЬНОГО БЮДЖЕТА ПО РЕЗУЛЬТАТАМ ПРОВЕРОК 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8181720" y="2021464"/>
            <a:ext cx="3227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4000" dirty="0">
                <a:solidFill>
                  <a:srgbClr val="ED7D31"/>
                </a:solidFill>
                <a:latin typeface="Open Sans Condensed" pitchFamily="34" charset="0"/>
              </a:rPr>
              <a:t>33,9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Open Sans Condensed" pitchFamily="34" charset="0"/>
              </a:rPr>
              <a:t> 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Open Sans Condensed Light" pitchFamily="34" charset="0"/>
                <a:ea typeface="Open Sans Condensed Light" pitchFamily="34" charset="0"/>
                <a:cs typeface="Open Sans Condensed Light" pitchFamily="34" charset="0"/>
              </a:rPr>
              <a:t>млрд. 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Open Sans Condensed Light" pitchFamily="34" charset="0"/>
                <a:ea typeface="Open Sans Condensed Light" pitchFamily="34" charset="0"/>
                <a:cs typeface="Open Sans Condensed Light" pitchFamily="34" charset="0"/>
              </a:rPr>
              <a:t>руб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Open Sans Condensed Light" pitchFamily="34" charset="0"/>
                <a:ea typeface="Open Sans Condensed Light" pitchFamily="34" charset="0"/>
                <a:cs typeface="Open Sans Condensed Light" pitchFamily="34" charset="0"/>
              </a:rPr>
              <a:t>.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42084" y="3052355"/>
            <a:ext cx="65756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3A889D"/>
                </a:solidFill>
                <a:latin typeface="Open Sans Condensed" pitchFamily="34" charset="0"/>
              </a:rPr>
              <a:t>ЭКОНОМИЯ БЮДЖЕТНЫХ </a:t>
            </a:r>
            <a:r>
              <a:rPr lang="ru-RU" sz="2400" b="1" dirty="0" smtClean="0">
                <a:solidFill>
                  <a:srgbClr val="3A889D"/>
                </a:solidFill>
                <a:latin typeface="Open Sans Condensed" pitchFamily="34" charset="0"/>
              </a:rPr>
              <a:t>АССИГНОВАНИЙ</a:t>
            </a:r>
            <a:endParaRPr lang="ru-RU" sz="2400" b="1" dirty="0">
              <a:solidFill>
                <a:srgbClr val="3A889D"/>
              </a:solidFill>
              <a:latin typeface="Open Sans Condensed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504449" y="2806134"/>
            <a:ext cx="29045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4000" dirty="0">
                <a:solidFill>
                  <a:srgbClr val="ED7D31"/>
                </a:solidFill>
                <a:latin typeface="Open Sans Condensed" pitchFamily="34" charset="0"/>
              </a:rPr>
              <a:t>63,6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Open Sans Condensed" pitchFamily="34" charset="0"/>
              </a:rPr>
              <a:t> 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Open Sans Condensed Light" pitchFamily="34" charset="0"/>
                <a:ea typeface="Open Sans Condensed Light" pitchFamily="34" charset="0"/>
                <a:cs typeface="Open Sans Condensed Light" pitchFamily="34" charset="0"/>
              </a:rPr>
              <a:t>млрд. 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Open Sans Condensed Light" pitchFamily="34" charset="0"/>
                <a:ea typeface="Open Sans Condensed Light" pitchFamily="34" charset="0"/>
                <a:cs typeface="Open Sans Condensed Light" pitchFamily="34" charset="0"/>
              </a:rPr>
              <a:t>руб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Open Sans Condensed Light" pitchFamily="34" charset="0"/>
                <a:ea typeface="Open Sans Condensed Light" pitchFamily="34" charset="0"/>
                <a:cs typeface="Open Sans Condensed Light" pitchFamily="34" charset="0"/>
              </a:rPr>
              <a:t>.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342084" y="3837025"/>
            <a:ext cx="8027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3A889D"/>
                </a:solidFill>
                <a:latin typeface="Open Sans Condensed" pitchFamily="34" charset="0"/>
              </a:rPr>
              <a:t>ЭФФЕКТ ОТ ИСПОЛЬЗОВАНИЯ КАЗНАЧЕЙСКОГО </a:t>
            </a:r>
            <a:r>
              <a:rPr lang="ru-RU" sz="2400" b="1" dirty="0" smtClean="0">
                <a:solidFill>
                  <a:srgbClr val="3A889D"/>
                </a:solidFill>
                <a:latin typeface="Open Sans Condensed" pitchFamily="34" charset="0"/>
              </a:rPr>
              <a:t>АККРЕДИТИВА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8725511" y="3590804"/>
            <a:ext cx="26835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4000" dirty="0" smtClean="0">
                <a:solidFill>
                  <a:srgbClr val="ED7D31"/>
                </a:solidFill>
                <a:latin typeface="Open Sans Condensed" pitchFamily="34" charset="0"/>
              </a:rPr>
              <a:t>12,1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Open Sans Condensed" pitchFamily="34" charset="0"/>
              </a:rPr>
              <a:t> 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Open Sans Condensed Light" pitchFamily="34" charset="0"/>
                <a:ea typeface="Open Sans Condensed Light" pitchFamily="34" charset="0"/>
                <a:cs typeface="Open Sans Condensed Light" pitchFamily="34" charset="0"/>
              </a:rPr>
              <a:t>млрд. руб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Open Sans Condensed Light" pitchFamily="34" charset="0"/>
                <a:ea typeface="Open Sans Condensed Light" pitchFamily="34" charset="0"/>
                <a:cs typeface="Open Sans Condensed Light" pitchFamily="34" charset="0"/>
              </a:rPr>
              <a:t>.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342084" y="4621695"/>
            <a:ext cx="82564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3A889D"/>
                </a:solidFill>
                <a:latin typeface="Open Sans Condensed" pitchFamily="34" charset="0"/>
              </a:rPr>
              <a:t>ЭКОНОМИЯ ПО ОПЛАТЕ СЕРТИФИКАТОВ ЭЛЕКТРОННОЙ </a:t>
            </a:r>
            <a:r>
              <a:rPr lang="ru-RU" sz="2400" b="1" dirty="0" smtClean="0">
                <a:solidFill>
                  <a:srgbClr val="3A889D"/>
                </a:solidFill>
                <a:latin typeface="Open Sans Condensed" pitchFamily="34" charset="0"/>
              </a:rPr>
              <a:t>ПОДПИСИ</a:t>
            </a:r>
            <a:endParaRPr lang="ru-RU" sz="2400" b="1" dirty="0">
              <a:solidFill>
                <a:srgbClr val="3A889D"/>
              </a:solidFill>
              <a:latin typeface="Open Sans Condensed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598579" y="4375474"/>
            <a:ext cx="28104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4000" dirty="0">
                <a:solidFill>
                  <a:srgbClr val="ED7D31"/>
                </a:solidFill>
                <a:latin typeface="Open Sans Condensed" pitchFamily="34" charset="0"/>
              </a:rPr>
              <a:t>2,0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Open Sans Condensed" pitchFamily="34" charset="0"/>
              </a:rPr>
              <a:t> 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Open Sans Condensed Light" pitchFamily="34" charset="0"/>
                <a:ea typeface="Open Sans Condensed Light" pitchFamily="34" charset="0"/>
                <a:cs typeface="Open Sans Condensed Light" pitchFamily="34" charset="0"/>
              </a:rPr>
              <a:t>млрд. 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Open Sans Condensed Light" pitchFamily="34" charset="0"/>
                <a:ea typeface="Open Sans Condensed Light" pitchFamily="34" charset="0"/>
                <a:cs typeface="Open Sans Condensed Light" pitchFamily="34" charset="0"/>
              </a:rPr>
              <a:t>руб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Open Sans Condensed Light" pitchFamily="34" charset="0"/>
                <a:ea typeface="Open Sans Condensed Light" pitchFamily="34" charset="0"/>
                <a:cs typeface="Open Sans Condensed Light" pitchFamily="34" charset="0"/>
              </a:rPr>
              <a:t>.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342084" y="5406365"/>
            <a:ext cx="59895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3A889D"/>
                </a:solidFill>
                <a:latin typeface="Open Sans Condensed" pitchFamily="34" charset="0"/>
              </a:rPr>
              <a:t>ЭКОНОМИЯ ПО ОБСЛУЖИВАНИЮ IT- </a:t>
            </a:r>
            <a:r>
              <a:rPr lang="ru-RU" sz="2400" b="1" dirty="0" smtClean="0">
                <a:solidFill>
                  <a:srgbClr val="3A889D"/>
                </a:solidFill>
                <a:latin typeface="Open Sans Condensed" pitchFamily="34" charset="0"/>
              </a:rPr>
              <a:t>СЕРВИСОВ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9411159" y="5160144"/>
            <a:ext cx="19978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4000" dirty="0">
                <a:solidFill>
                  <a:srgbClr val="ED7D31"/>
                </a:solidFill>
                <a:latin typeface="Open Sans Condensed" pitchFamily="34" charset="0"/>
              </a:rPr>
              <a:t>1,1 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Open Sans Condensed Light" pitchFamily="34" charset="0"/>
                <a:ea typeface="Open Sans Condensed Light" pitchFamily="34" charset="0"/>
                <a:cs typeface="Open Sans Condensed Light" pitchFamily="34" charset="0"/>
              </a:rPr>
              <a:t>млрд. 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Open Sans Condensed Light" pitchFamily="34" charset="0"/>
                <a:ea typeface="Open Sans Condensed Light" pitchFamily="34" charset="0"/>
                <a:cs typeface="Open Sans Condensed Light" pitchFamily="34" charset="0"/>
              </a:rPr>
              <a:t>руб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Open Sans Condensed Light" pitchFamily="34" charset="0"/>
                <a:ea typeface="Open Sans Condensed Light" pitchFamily="34" charset="0"/>
                <a:cs typeface="Open Sans Condensed Light" pitchFamily="34" charset="0"/>
              </a:rPr>
              <a:t>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42084" y="6191035"/>
            <a:ext cx="82256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400" b="1">
                <a:solidFill>
                  <a:srgbClr val="3A889D"/>
                </a:solidFill>
                <a:latin typeface="Open Sans Condensed" pitchFamily="34" charset="0"/>
              </a:defRPr>
            </a:lvl1pPr>
          </a:lstStyle>
          <a:p>
            <a:r>
              <a:rPr lang="ru-RU" dirty="0" smtClean="0"/>
              <a:t>ЭКОНОМИЯ </a:t>
            </a:r>
            <a:r>
              <a:rPr lang="ru-RU" dirty="0"/>
              <a:t>БЮДЖЕТОВ СУБЪЕКТОВ РФ И МЕСТНЫХ </a:t>
            </a:r>
            <a:r>
              <a:rPr lang="ru-RU" dirty="0" smtClean="0"/>
              <a:t>БЮДЖЕТОВ</a:t>
            </a:r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9153710" y="5944814"/>
            <a:ext cx="22553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4000" dirty="0">
                <a:solidFill>
                  <a:srgbClr val="ED7D31"/>
                </a:solidFill>
                <a:latin typeface="Open Sans Condensed" pitchFamily="34" charset="0"/>
              </a:rPr>
              <a:t>8,3 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Open Sans Condensed Light" pitchFamily="34" charset="0"/>
                <a:ea typeface="Open Sans Condensed Light" pitchFamily="34" charset="0"/>
                <a:cs typeface="Open Sans Condensed Light" pitchFamily="34" charset="0"/>
              </a:rPr>
              <a:t>млрд. 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Open Sans Condensed Light" pitchFamily="34" charset="0"/>
                <a:ea typeface="Open Sans Condensed Light" pitchFamily="34" charset="0"/>
                <a:cs typeface="Open Sans Condensed Light" pitchFamily="34" charset="0"/>
              </a:rPr>
              <a:t>руб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Open Sans Condensed Light" pitchFamily="34" charset="0"/>
                <a:ea typeface="Open Sans Condensed Light" pitchFamily="34" charset="0"/>
                <a:cs typeface="Open Sans Condensed Light" pitchFamily="34" charset="0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3046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3ED5AB-4FED-4D11-B641-0DD088A71500}" type="slidenum">
              <a:rPr lang="ru-RU" altLang="ru-RU" smtClean="0"/>
              <a:pPr>
                <a:defRPr/>
              </a:pPr>
              <a:t>21</a:t>
            </a:fld>
            <a:endParaRPr lang="ru-RU" altLang="ru-RU"/>
          </a:p>
        </p:txBody>
      </p:sp>
      <p:sp>
        <p:nvSpPr>
          <p:cNvPr id="3" name="TextBox 2"/>
          <p:cNvSpPr txBox="1"/>
          <p:nvPr/>
        </p:nvSpPr>
        <p:spPr>
          <a:xfrm>
            <a:off x="4289612" y="0"/>
            <a:ext cx="79023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Open Sans Condensed" pitchFamily="34" charset="0"/>
              </a:rPr>
              <a:t>ОРГАНЫ ФЕДЕРАЛЬНОГО КАЗНАЧЕЙСТВА, ОБЕСПЕЧИВШИЕ ЛУЧШИЕ РЕЗУЛЬТАТЫ ДЕЯТЕЛЬНОСТИ ЗА 2017 ГОД</a:t>
            </a:r>
            <a:endParaRPr lang="ru-RU" sz="2400" dirty="0">
              <a:solidFill>
                <a:schemeClr val="accent5">
                  <a:lumMod val="75000"/>
                </a:schemeClr>
              </a:solidFill>
              <a:latin typeface="Open Sans Condensed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76717" y="912168"/>
            <a:ext cx="981635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 Condensed" pitchFamily="34" charset="0"/>
              </a:rPr>
              <a:t>МЕЖРЕГИОНАЛЬНОЕ ОПЕРАЦИОННОЕ УПРАВЛЕНИЕ</a:t>
            </a:r>
            <a:endParaRPr lang="ru-RU" sz="2200" b="1" dirty="0">
              <a:solidFill>
                <a:schemeClr val="tx1">
                  <a:lumMod val="75000"/>
                  <a:lumOff val="25000"/>
                </a:schemeClr>
              </a:solidFill>
              <a:latin typeface="Open Sans Condensed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76717" y="4170396"/>
            <a:ext cx="981635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 Condensed" pitchFamily="34" charset="0"/>
              </a:rPr>
              <a:t>УПРАВЛЕНИЕ ФЕДЕРАЛЬНОГО КАЗНАЧЕЙСТВА ПО Г. МОСКВЕ</a:t>
            </a:r>
            <a:endParaRPr lang="ru-RU" sz="2200" b="1" dirty="0">
              <a:solidFill>
                <a:schemeClr val="tx1">
                  <a:lumMod val="75000"/>
                  <a:lumOff val="25000"/>
                </a:schemeClr>
              </a:solidFill>
              <a:latin typeface="Open Sans Condensed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76717" y="3627358"/>
            <a:ext cx="981635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 Condensed" pitchFamily="34" charset="0"/>
              </a:rPr>
              <a:t>УПРАВЛЕНИЕ ФЕДЕРАЛЬНОГО КАЗНАЧЕЙСТВА ПО Г. САНКТ-ПЕТЕРБУРГУ</a:t>
            </a:r>
            <a:endParaRPr lang="ru-RU" sz="2200" b="1" dirty="0">
              <a:solidFill>
                <a:schemeClr val="tx1">
                  <a:lumMod val="75000"/>
                  <a:lumOff val="25000"/>
                </a:schemeClr>
              </a:solidFill>
              <a:latin typeface="Open Sans Condensed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76717" y="4713434"/>
            <a:ext cx="981635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 Condensed" pitchFamily="34" charset="0"/>
              </a:rPr>
              <a:t>УПРАВЛЕНИЕ ФЕДЕРАЛЬНОГО КАЗНАЧЕЙСТВА ПО СВЕРДЛОВСКОЙ ОБЛАСТИ</a:t>
            </a:r>
            <a:endParaRPr lang="ru-RU" sz="2200" b="1" dirty="0">
              <a:solidFill>
                <a:schemeClr val="tx1">
                  <a:lumMod val="75000"/>
                  <a:lumOff val="25000"/>
                </a:schemeClr>
              </a:solidFill>
              <a:latin typeface="Open Sans Condensed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76717" y="1998244"/>
            <a:ext cx="981635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 Condensed" pitchFamily="34" charset="0"/>
              </a:rPr>
              <a:t>УПРАВЛЕНИЕ ФЕДЕРАЛЬНОГО КАЗНАЧЕЙСТВА ПО САРАТОВСКОЙ ОБЛАСТИ</a:t>
            </a:r>
            <a:endParaRPr lang="ru-RU" sz="2200" b="1" dirty="0">
              <a:solidFill>
                <a:schemeClr val="tx1">
                  <a:lumMod val="75000"/>
                  <a:lumOff val="25000"/>
                </a:schemeClr>
              </a:solidFill>
              <a:latin typeface="Open Sans Condensed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76717" y="3084320"/>
            <a:ext cx="981635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 Condensed" pitchFamily="34" charset="0"/>
              </a:rPr>
              <a:t>УПРАВЛЕНИЕ ФЕДЕРАЛЬНОГО КАЗНАЧЕЙСТВА ПО МОСКОВСКОЙ ОБЛАСТИ</a:t>
            </a:r>
            <a:endParaRPr lang="ru-RU" sz="2200" b="1" dirty="0">
              <a:solidFill>
                <a:schemeClr val="tx1">
                  <a:lumMod val="75000"/>
                  <a:lumOff val="25000"/>
                </a:schemeClr>
              </a:solidFill>
              <a:latin typeface="Open Sans Condensed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76717" y="5256472"/>
            <a:ext cx="981635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 Condensed" pitchFamily="34" charset="0"/>
              </a:rPr>
              <a:t>УПРАВЛЕНИЕ ФЕДЕРАЛЬНОГО КАЗНАЧЕЙСТВА ПО НОВОСИБИРСКОЙ ОБЛАСТИ</a:t>
            </a:r>
            <a:endParaRPr lang="ru-RU" sz="2200" b="1" dirty="0">
              <a:solidFill>
                <a:schemeClr val="tx1">
                  <a:lumMod val="75000"/>
                  <a:lumOff val="25000"/>
                </a:schemeClr>
              </a:solidFill>
              <a:latin typeface="Open Sans Condensed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76717" y="5799510"/>
            <a:ext cx="981635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 Condensed" pitchFamily="34" charset="0"/>
              </a:rPr>
              <a:t>УПРАВЛЕНИЕ ФЕДЕРАЛЬНОГО КАЗНАЧЕЙСТВА ПО ОРЕНБУРГСКОЙ ОБЛАСТИ</a:t>
            </a:r>
            <a:endParaRPr lang="ru-RU" sz="2200" b="1" dirty="0">
              <a:solidFill>
                <a:schemeClr val="tx1">
                  <a:lumMod val="75000"/>
                  <a:lumOff val="25000"/>
                </a:schemeClr>
              </a:solidFill>
              <a:latin typeface="Open Sans Condensed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76717" y="1455206"/>
            <a:ext cx="981635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 Condensed" pitchFamily="34" charset="0"/>
              </a:rPr>
              <a:t>УПРАВЛЕНИЕ ФЕДЕРАЛЬНОГО КАЗНАЧЕЙСТВА ПО КРАСНОДАРСКОМУ КРАЮ</a:t>
            </a:r>
            <a:endParaRPr lang="ru-RU" sz="2200" b="1" dirty="0">
              <a:solidFill>
                <a:schemeClr val="tx1">
                  <a:lumMod val="75000"/>
                  <a:lumOff val="25000"/>
                </a:schemeClr>
              </a:solidFill>
              <a:latin typeface="Open Sans Condensed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76717" y="2541282"/>
            <a:ext cx="981635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 Condensed" pitchFamily="34" charset="0"/>
              </a:rPr>
              <a:t>УПРАВЛЕНИЕ ФЕДЕРАЛЬНОГО КАЗНАЧЕЙСТВА ПО АЛТАЙСКОМУ КРАЮ</a:t>
            </a:r>
            <a:endParaRPr lang="ru-RU" sz="2200" b="1" dirty="0">
              <a:solidFill>
                <a:schemeClr val="tx1">
                  <a:lumMod val="75000"/>
                  <a:lumOff val="25000"/>
                </a:schemeClr>
              </a:solidFill>
              <a:latin typeface="Open Sans Condensed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76717" y="6342547"/>
            <a:ext cx="981635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 Condensed" pitchFamily="34" charset="0"/>
              </a:rPr>
              <a:t>УПРАВЛЕНИЕ ФЕДЕРАЛЬНОГО КАЗНАЧЕЙСТВА ПО ИРКУТСКОЙ ОБЛАСТИ</a:t>
            </a:r>
            <a:endParaRPr lang="ru-RU" sz="2200" b="1" dirty="0">
              <a:solidFill>
                <a:schemeClr val="tx1">
                  <a:lumMod val="75000"/>
                  <a:lumOff val="25000"/>
                </a:schemeClr>
              </a:solidFill>
              <a:latin typeface="Open Sans Condens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54801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66400" y="-33035"/>
            <a:ext cx="78921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Open Sans Condensed" pitchFamily="34" charset="0"/>
              </a:rPr>
              <a:t>ЛИКВИДНОСТЬ ЕДИНОГО КАЗНАЧЕЙСКОГО СЧЕТА </a:t>
            </a:r>
          </a:p>
          <a:p>
            <a:pPr algn="r"/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Open Sans Condensed" pitchFamily="34" charset="0"/>
              </a:rPr>
              <a:t>В 2017 ГОДУ, МЛРД. РУБ.</a:t>
            </a:r>
            <a:endParaRPr lang="ru-RU" sz="2400" dirty="0">
              <a:solidFill>
                <a:schemeClr val="accent5">
                  <a:lumMod val="75000"/>
                </a:schemeClr>
              </a:solidFill>
              <a:latin typeface="Open Sans Condensed" pitchFamily="34" charset="0"/>
            </a:endParaRPr>
          </a:p>
        </p:txBody>
      </p:sp>
      <p:cxnSp>
        <p:nvCxnSpPr>
          <p:cNvPr id="50" name="Прямая со стрелкой 49"/>
          <p:cNvCxnSpPr/>
          <p:nvPr/>
        </p:nvCxnSpPr>
        <p:spPr>
          <a:xfrm flipV="1">
            <a:off x="10884737" y="1251061"/>
            <a:ext cx="0" cy="376025"/>
          </a:xfrm>
          <a:prstGeom prst="straightConnector1">
            <a:avLst/>
          </a:prstGeom>
          <a:ln w="2857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/>
          <p:nvPr/>
        </p:nvCxnSpPr>
        <p:spPr>
          <a:xfrm flipV="1">
            <a:off x="10884737" y="6015822"/>
            <a:ext cx="0" cy="376025"/>
          </a:xfrm>
          <a:prstGeom prst="straightConnector1">
            <a:avLst/>
          </a:prstGeom>
          <a:ln w="2857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/>
          <p:nvPr/>
        </p:nvCxnSpPr>
        <p:spPr>
          <a:xfrm flipV="1">
            <a:off x="10884737" y="4890749"/>
            <a:ext cx="0" cy="376025"/>
          </a:xfrm>
          <a:prstGeom prst="straightConnector1">
            <a:avLst/>
          </a:prstGeom>
          <a:ln w="2857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/>
          <p:nvPr/>
        </p:nvCxnSpPr>
        <p:spPr>
          <a:xfrm flipV="1">
            <a:off x="10884737" y="3980827"/>
            <a:ext cx="0" cy="376025"/>
          </a:xfrm>
          <a:prstGeom prst="straightConnector1">
            <a:avLst/>
          </a:prstGeom>
          <a:ln w="2857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53"/>
          <p:cNvCxnSpPr/>
          <p:nvPr/>
        </p:nvCxnSpPr>
        <p:spPr>
          <a:xfrm flipV="1">
            <a:off x="10884737" y="3070905"/>
            <a:ext cx="0" cy="376025"/>
          </a:xfrm>
          <a:prstGeom prst="straightConnector1">
            <a:avLst/>
          </a:prstGeom>
          <a:ln w="2857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 стрелкой 54"/>
          <p:cNvCxnSpPr/>
          <p:nvPr/>
        </p:nvCxnSpPr>
        <p:spPr>
          <a:xfrm flipV="1">
            <a:off x="10884737" y="2160983"/>
            <a:ext cx="0" cy="376025"/>
          </a:xfrm>
          <a:prstGeom prst="straightConnector1">
            <a:avLst/>
          </a:prstGeom>
          <a:ln w="2857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Овал 55"/>
          <p:cNvSpPr>
            <a:spLocks noChangeAspect="1"/>
          </p:cNvSpPr>
          <p:nvPr/>
        </p:nvSpPr>
        <p:spPr>
          <a:xfrm>
            <a:off x="6562001" y="5390341"/>
            <a:ext cx="1368000" cy="1368000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1022288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800" dirty="0">
              <a:solidFill>
                <a:schemeClr val="tx1">
                  <a:lumMod val="50000"/>
                  <a:lumOff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57" name="Овал 56"/>
          <p:cNvSpPr>
            <a:spLocks noChangeAspect="1"/>
          </p:cNvSpPr>
          <p:nvPr/>
        </p:nvSpPr>
        <p:spPr>
          <a:xfrm>
            <a:off x="9184397" y="5390341"/>
            <a:ext cx="1368000" cy="1368000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1022288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800" dirty="0">
              <a:solidFill>
                <a:schemeClr val="tx1">
                  <a:lumMod val="50000"/>
                  <a:lumOff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5" name="Номер слайда 1"/>
          <p:cNvSpPr>
            <a:spLocks noGrp="1"/>
          </p:cNvSpPr>
          <p:nvPr>
            <p:ph type="sldNum" sz="quarter" idx="10"/>
          </p:nvPr>
        </p:nvSpPr>
        <p:spPr>
          <a:xfrm>
            <a:off x="11582400" y="6210401"/>
            <a:ext cx="370097" cy="365125"/>
          </a:xfrm>
        </p:spPr>
        <p:txBody>
          <a:bodyPr/>
          <a:lstStyle/>
          <a:p>
            <a:pPr>
              <a:defRPr/>
            </a:pPr>
            <a:fld id="{CD3ED5AB-4FED-4D11-B641-0DD088A71500}" type="slidenum">
              <a:rPr lang="ru-RU" altLang="ru-RU" sz="1600" smtClean="0">
                <a:latin typeface="Open Sans Condensed" pitchFamily="34" charset="0"/>
                <a:ea typeface="Open Sans Condensed" pitchFamily="34" charset="0"/>
                <a:cs typeface="Open Sans Condensed" pitchFamily="34" charset="0"/>
              </a:rPr>
              <a:pPr>
                <a:defRPr/>
              </a:pPr>
              <a:t>3</a:t>
            </a:fld>
            <a:endParaRPr lang="ru-RU" altLang="ru-RU" sz="1600" dirty="0">
              <a:latin typeface="Open Sans Condensed" pitchFamily="34" charset="0"/>
              <a:ea typeface="Open Sans Condensed" pitchFamily="34" charset="0"/>
              <a:cs typeface="Open Sans Condensed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81635" y="1108922"/>
            <a:ext cx="396239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3A889D"/>
                </a:solidFill>
                <a:latin typeface="Open Sans Condensed" pitchFamily="34" charset="0"/>
              </a:rPr>
              <a:t>ФЕДЕРАЛЬНЫЙ БЮДЖЕТ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981635" y="2852588"/>
            <a:ext cx="41685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3A889D"/>
                </a:solidFill>
                <a:latin typeface="Open Sans Condensed" pitchFamily="34" charset="0"/>
              </a:rPr>
              <a:t>СРЕДСТВА, ПОСТУПАЮЩИЕ ВО ВРЕМЕННОЕ РАСПОРЯЖЕНИЕ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81635" y="4015286"/>
            <a:ext cx="4332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3A889D"/>
                </a:solidFill>
                <a:latin typeface="Open Sans Condensed" pitchFamily="34" charset="0"/>
              </a:rPr>
              <a:t>СРЕДСТВА </a:t>
            </a:r>
            <a:r>
              <a:rPr lang="en-US" sz="2400" b="1" dirty="0">
                <a:solidFill>
                  <a:srgbClr val="3A889D"/>
                </a:solidFill>
                <a:latin typeface="Open Sans Condensed" pitchFamily="34" charset="0"/>
              </a:rPr>
              <a:t> </a:t>
            </a:r>
            <a:r>
              <a:rPr lang="ru-RU" sz="2400" b="1" dirty="0">
                <a:solidFill>
                  <a:srgbClr val="3A889D"/>
                </a:solidFill>
                <a:latin typeface="Open Sans Condensed" pitchFamily="34" charset="0"/>
              </a:rPr>
              <a:t>ЮРИДИЧЕСКИХ </a:t>
            </a:r>
            <a:r>
              <a:rPr lang="ru-RU" sz="2400" b="1" dirty="0" smtClean="0">
                <a:solidFill>
                  <a:srgbClr val="3A889D"/>
                </a:solidFill>
                <a:latin typeface="Open Sans Condensed" pitchFamily="34" charset="0"/>
              </a:rPr>
              <a:t>ЛИЦ</a:t>
            </a:r>
            <a:endParaRPr lang="ru-RU" sz="2400" b="1" dirty="0">
              <a:solidFill>
                <a:srgbClr val="3A889D"/>
              </a:solidFill>
              <a:latin typeface="Open Sans Condensed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81635" y="4552861"/>
            <a:ext cx="43165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3A889D"/>
                </a:solidFill>
                <a:latin typeface="Open Sans Condensed" pitchFamily="34" charset="0"/>
              </a:rPr>
              <a:t>СРЕДСТВА БЮДЖЕТНЫХ И АВТОНОМНЫХ </a:t>
            </a:r>
            <a:r>
              <a:rPr lang="ru-RU" sz="2400" b="1" dirty="0" smtClean="0">
                <a:solidFill>
                  <a:srgbClr val="3A889D"/>
                </a:solidFill>
                <a:latin typeface="Open Sans Condensed" pitchFamily="34" charset="0"/>
              </a:rPr>
              <a:t>УЧРЕЖДЕНИЙ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981635" y="6100480"/>
            <a:ext cx="20842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3A889D"/>
                </a:solidFill>
                <a:latin typeface="Open Sans Condensed" pitchFamily="34" charset="0"/>
              </a:rPr>
              <a:t>ИТОГО</a:t>
            </a:r>
            <a:endParaRPr lang="ru-RU" sz="2400" b="1" dirty="0">
              <a:solidFill>
                <a:srgbClr val="3A889D"/>
              </a:solidFill>
              <a:latin typeface="Open Sans Condensed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35266" y="924256"/>
            <a:ext cx="15464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600" dirty="0">
                <a:solidFill>
                  <a:schemeClr val="accent5">
                    <a:lumMod val="75000"/>
                  </a:schemeClr>
                </a:solidFill>
                <a:latin typeface="Open Sans Condensed" pitchFamily="34" charset="0"/>
              </a:rPr>
              <a:t>1 144,0</a:t>
            </a:r>
          </a:p>
          <a:p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981635" y="1780394"/>
            <a:ext cx="44240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3A889D"/>
                </a:solidFill>
                <a:latin typeface="Open Sans Condensed" pitchFamily="34" charset="0"/>
              </a:rPr>
              <a:t>СЧЕТА ГОСУДАРСТВЕННЫХ ВНЕБЮДЖЕТНЫХ ФОНДОВ</a:t>
            </a:r>
            <a:endParaRPr lang="ru-RU" sz="2400" b="1" dirty="0">
              <a:solidFill>
                <a:srgbClr val="3A889D"/>
              </a:solidFill>
              <a:latin typeface="Open Sans Condensed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535266" y="2095758"/>
            <a:ext cx="12805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chemeClr val="accent5">
                    <a:lumMod val="75000"/>
                  </a:schemeClr>
                </a:solidFill>
                <a:latin typeface="Open Sans Condensed" pitchFamily="34" charset="0"/>
              </a:rPr>
              <a:t>519,4</a:t>
            </a:r>
            <a:endParaRPr lang="ru-RU" sz="3600" dirty="0">
              <a:solidFill>
                <a:schemeClr val="accent5">
                  <a:lumMod val="75000"/>
                </a:schemeClr>
              </a:solidFill>
              <a:latin typeface="Open Sans Condensed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535266" y="2990261"/>
            <a:ext cx="978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accent5">
                    <a:lumMod val="75000"/>
                  </a:schemeClr>
                </a:solidFill>
                <a:latin typeface="Open Sans Condensed" pitchFamily="34" charset="0"/>
              </a:rPr>
              <a:t>77,6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6535266" y="3884764"/>
            <a:ext cx="1257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chemeClr val="accent5">
                    <a:lumMod val="75000"/>
                  </a:schemeClr>
                </a:solidFill>
                <a:latin typeface="Open Sans Condensed" pitchFamily="34" charset="0"/>
              </a:rPr>
              <a:t>475,2</a:t>
            </a:r>
            <a:endParaRPr lang="ru-RU" sz="3600" dirty="0">
              <a:solidFill>
                <a:schemeClr val="accent5">
                  <a:lumMod val="75000"/>
                </a:schemeClr>
              </a:solidFill>
              <a:latin typeface="Open Sans Condensed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535266" y="4779267"/>
            <a:ext cx="1170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chemeClr val="accent5">
                    <a:lumMod val="75000"/>
                  </a:schemeClr>
                </a:solidFill>
                <a:latin typeface="Open Sans Condensed" pitchFamily="34" charset="0"/>
              </a:rPr>
              <a:t>361,2</a:t>
            </a:r>
            <a:endParaRPr lang="ru-RU" sz="3600" dirty="0">
              <a:solidFill>
                <a:schemeClr val="accent5">
                  <a:lumMod val="75000"/>
                </a:schemeClr>
              </a:solidFill>
              <a:latin typeface="Open Sans Condensed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535266" y="5781344"/>
            <a:ext cx="15598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chemeClr val="accent5">
                    <a:lumMod val="75000"/>
                  </a:schemeClr>
                </a:solidFill>
                <a:latin typeface="Open Sans Condensed" pitchFamily="34" charset="0"/>
              </a:rPr>
              <a:t>2577,4</a:t>
            </a:r>
            <a:endParaRPr lang="ru-RU" sz="3600" dirty="0">
              <a:solidFill>
                <a:schemeClr val="accent5">
                  <a:lumMod val="75000"/>
                </a:schemeClr>
              </a:solidFill>
              <a:latin typeface="Open Sans Condensed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298645" y="924256"/>
            <a:ext cx="9614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chemeClr val="accent2"/>
                </a:solidFill>
                <a:latin typeface="Open Sans Condensed" pitchFamily="34" charset="0"/>
              </a:rPr>
              <a:t>57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Open Sans Condensed" pitchFamily="34" charset="0"/>
              </a:rPr>
              <a:t> </a:t>
            </a:r>
            <a:r>
              <a:rPr lang="ru-RU" sz="2800" dirty="0">
                <a:solidFill>
                  <a:schemeClr val="accent5">
                    <a:lumMod val="75000"/>
                  </a:schemeClr>
                </a:solidFill>
                <a:latin typeface="Open Sans Condensed" pitchFamily="34" charset="0"/>
              </a:rPr>
              <a:t>%</a:t>
            </a:r>
          </a:p>
          <a:p>
            <a:endParaRPr lang="ru-RU" dirty="0"/>
          </a:p>
        </p:txBody>
      </p:sp>
      <p:sp>
        <p:nvSpPr>
          <p:cNvPr id="25" name="TextBox 24"/>
          <p:cNvSpPr txBox="1"/>
          <p:nvPr/>
        </p:nvSpPr>
        <p:spPr>
          <a:xfrm>
            <a:off x="9097593" y="1965060"/>
            <a:ext cx="11625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chemeClr val="accent2"/>
                </a:solidFill>
                <a:latin typeface="Open Sans Condensed" pitchFamily="34" charset="0"/>
              </a:rPr>
              <a:t>29 </a:t>
            </a:r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  <a:latin typeface="Open Sans Condensed" pitchFamily="34" charset="0"/>
              </a:rPr>
              <a:t>%</a:t>
            </a:r>
            <a:endParaRPr lang="ru-RU" dirty="0"/>
          </a:p>
        </p:txBody>
      </p:sp>
      <p:sp>
        <p:nvSpPr>
          <p:cNvPr id="26" name="TextBox 25"/>
          <p:cNvSpPr txBox="1"/>
          <p:nvPr/>
        </p:nvSpPr>
        <p:spPr>
          <a:xfrm>
            <a:off x="9265027" y="3037254"/>
            <a:ext cx="9950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chemeClr val="accent2"/>
                </a:solidFill>
                <a:latin typeface="Open Sans Condensed" pitchFamily="34" charset="0"/>
              </a:rPr>
              <a:t>15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Open Sans Condensed" pitchFamily="34" charset="0"/>
              </a:rPr>
              <a:t> </a:t>
            </a:r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  <a:latin typeface="Open Sans Condensed" pitchFamily="34" charset="0"/>
              </a:rPr>
              <a:t>%</a:t>
            </a:r>
            <a:endParaRPr lang="ru-RU" dirty="0"/>
          </a:p>
        </p:txBody>
      </p:sp>
      <p:sp>
        <p:nvSpPr>
          <p:cNvPr id="27" name="TextBox 26"/>
          <p:cNvSpPr txBox="1"/>
          <p:nvPr/>
        </p:nvSpPr>
        <p:spPr>
          <a:xfrm>
            <a:off x="8511994" y="3830620"/>
            <a:ext cx="17481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accent5">
                    <a:lumMod val="75000"/>
                  </a:schemeClr>
                </a:solidFill>
                <a:latin typeface="Open Sans Condensed" pitchFamily="34" charset="0"/>
              </a:rPr>
              <a:t>в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Open Sans Condensed" pitchFamily="34" charset="0"/>
              </a:rPr>
              <a:t> </a:t>
            </a:r>
            <a:r>
              <a:rPr lang="ru-RU" sz="3600" dirty="0">
                <a:solidFill>
                  <a:schemeClr val="accent2"/>
                </a:solidFill>
                <a:latin typeface="Open Sans Condensed" pitchFamily="34" charset="0"/>
              </a:rPr>
              <a:t>2,4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Open Sans Condensed" pitchFamily="34" charset="0"/>
              </a:rPr>
              <a:t> </a:t>
            </a:r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  <a:latin typeface="Open Sans Condensed" pitchFamily="34" charset="0"/>
              </a:rPr>
              <a:t>раза</a:t>
            </a:r>
            <a:endParaRPr lang="ru-RU" dirty="0"/>
          </a:p>
        </p:txBody>
      </p:sp>
      <p:sp>
        <p:nvSpPr>
          <p:cNvPr id="28" name="TextBox 27"/>
          <p:cNvSpPr txBox="1"/>
          <p:nvPr/>
        </p:nvSpPr>
        <p:spPr>
          <a:xfrm>
            <a:off x="9224686" y="4737527"/>
            <a:ext cx="10354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chemeClr val="accent2"/>
                </a:solidFill>
                <a:latin typeface="Open Sans Condensed" pitchFamily="34" charset="0"/>
              </a:rPr>
              <a:t>13 </a:t>
            </a:r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  <a:latin typeface="Open Sans Condensed" pitchFamily="34" charset="0"/>
              </a:rPr>
              <a:t>%</a:t>
            </a:r>
            <a:endParaRPr lang="ru-RU" dirty="0"/>
          </a:p>
        </p:txBody>
      </p:sp>
      <p:sp>
        <p:nvSpPr>
          <p:cNvPr id="29" name="TextBox 28"/>
          <p:cNvSpPr txBox="1"/>
          <p:nvPr/>
        </p:nvSpPr>
        <p:spPr>
          <a:xfrm>
            <a:off x="9276730" y="5745516"/>
            <a:ext cx="11625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600" dirty="0">
                <a:solidFill>
                  <a:schemeClr val="accent2"/>
                </a:solidFill>
                <a:latin typeface="Open Sans Condensed" pitchFamily="34" charset="0"/>
              </a:rPr>
              <a:t>33</a:t>
            </a:r>
            <a:r>
              <a:rPr lang="ru-RU" sz="3600" dirty="0" smtClean="0">
                <a:solidFill>
                  <a:schemeClr val="accent2"/>
                </a:solidFill>
                <a:latin typeface="Open Sans Condensed" pitchFamily="34" charset="0"/>
              </a:rPr>
              <a:t>%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1586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3865449" y="262800"/>
            <a:ext cx="81642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Open Sans Condensed" pitchFamily="34" charset="0"/>
              </a:rPr>
              <a:t>РЕЗУЛЬТАТЫ 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Open Sans Condensed" pitchFamily="34" charset="0"/>
              </a:rPr>
              <a:t>УПРАВЛЕНИЯ ЛИКВИДНОСТЬЮ </a:t>
            </a:r>
            <a:endParaRPr lang="ru-RU" sz="2400" dirty="0" smtClean="0">
              <a:solidFill>
                <a:schemeClr val="accent5">
                  <a:lumMod val="75000"/>
                </a:schemeClr>
              </a:solidFill>
              <a:latin typeface="Open Sans Condensed" pitchFamily="34" charset="0"/>
            </a:endParaRPr>
          </a:p>
          <a:p>
            <a:pPr algn="r"/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Open Sans Condensed" pitchFamily="34" charset="0"/>
              </a:rPr>
              <a:t>ЕДИНОГО 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Open Sans Condensed" pitchFamily="34" charset="0"/>
              </a:rPr>
              <a:t>КАЗНАЧЕЙСКОГО СЧЕТА</a:t>
            </a:r>
            <a:endParaRPr lang="ru-RU" sz="2400" dirty="0">
              <a:solidFill>
                <a:schemeClr val="accent5">
                  <a:lumMod val="75000"/>
                </a:schemeClr>
              </a:solidFill>
              <a:latin typeface="Open Sans Condensed" pitchFamily="34" charset="0"/>
            </a:endParaRPr>
          </a:p>
        </p:txBody>
      </p:sp>
      <p:sp>
        <p:nvSpPr>
          <p:cNvPr id="6" name="Номер слайда 1"/>
          <p:cNvSpPr>
            <a:spLocks noGrp="1"/>
          </p:cNvSpPr>
          <p:nvPr>
            <p:ph type="sldNum" sz="quarter" idx="10"/>
          </p:nvPr>
        </p:nvSpPr>
        <p:spPr>
          <a:xfrm>
            <a:off x="11582400" y="6210401"/>
            <a:ext cx="370097" cy="365125"/>
          </a:xfrm>
        </p:spPr>
        <p:txBody>
          <a:bodyPr/>
          <a:lstStyle/>
          <a:p>
            <a:pPr>
              <a:defRPr/>
            </a:pPr>
            <a:fld id="{CD3ED5AB-4FED-4D11-B641-0DD088A71500}" type="slidenum">
              <a:rPr lang="ru-RU" altLang="ru-RU" sz="1600" smtClean="0">
                <a:latin typeface="Open Sans Condensed" pitchFamily="34" charset="0"/>
                <a:ea typeface="Open Sans Condensed" pitchFamily="34" charset="0"/>
                <a:cs typeface="Open Sans Condensed" pitchFamily="34" charset="0"/>
              </a:rPr>
              <a:pPr>
                <a:defRPr/>
              </a:pPr>
              <a:t>4</a:t>
            </a:fld>
            <a:endParaRPr lang="ru-RU" altLang="ru-RU" sz="1600" dirty="0">
              <a:latin typeface="Open Sans Condensed" pitchFamily="34" charset="0"/>
              <a:ea typeface="Open Sans Condensed" pitchFamily="34" charset="0"/>
              <a:cs typeface="Open Sans Condensed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75766" y="1573306"/>
            <a:ext cx="73286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3A889D"/>
                </a:solidFill>
                <a:latin typeface="Open Sans Condensed" pitchFamily="34" charset="0"/>
              </a:rPr>
              <a:t>ДОХОДЫ ОТ РАЗМЕЩЕНИЯ СРЕДСТВ НА БАНКОВСКИЕ </a:t>
            </a:r>
            <a:r>
              <a:rPr lang="ru-RU" sz="3200" b="1" dirty="0" smtClean="0">
                <a:solidFill>
                  <a:srgbClr val="3A889D"/>
                </a:solidFill>
                <a:latin typeface="Open Sans Condensed" pitchFamily="34" charset="0"/>
              </a:rPr>
              <a:t>ДЕПОЗИТЫ</a:t>
            </a:r>
            <a:endParaRPr lang="ru-RU" sz="3200" b="1" dirty="0">
              <a:solidFill>
                <a:srgbClr val="3A889D"/>
              </a:solidFill>
              <a:latin typeface="Open Sans Condensed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5766" y="3634880"/>
            <a:ext cx="61981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3A889D"/>
                </a:solidFill>
                <a:latin typeface="Open Sans Condensed" pitchFamily="34" charset="0"/>
              </a:rPr>
              <a:t>ДОХОДЫ ОТ РАЗМЕЩЕНИЯ СРЕДСТВ</a:t>
            </a:r>
          </a:p>
          <a:p>
            <a:r>
              <a:rPr lang="ru-RU" sz="3200" b="1" dirty="0">
                <a:solidFill>
                  <a:srgbClr val="3A889D"/>
                </a:solidFill>
                <a:latin typeface="Open Sans Condensed" pitchFamily="34" charset="0"/>
              </a:rPr>
              <a:t>ПО ОПЕРАЦИЯМ </a:t>
            </a:r>
            <a:r>
              <a:rPr lang="ru-RU" sz="3200" b="1" dirty="0" smtClean="0">
                <a:solidFill>
                  <a:srgbClr val="3A889D"/>
                </a:solidFill>
                <a:latin typeface="Open Sans Condensed" pitchFamily="34" charset="0"/>
              </a:rPr>
              <a:t>РЕПО</a:t>
            </a:r>
            <a:endParaRPr lang="ru-RU" sz="3200" b="1" dirty="0">
              <a:solidFill>
                <a:srgbClr val="3A889D"/>
              </a:solidFill>
              <a:latin typeface="Open Sans Condensed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5766" y="5241975"/>
            <a:ext cx="56612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chemeClr val="accent2"/>
                </a:solidFill>
                <a:latin typeface="Open Sans Condensed" pitchFamily="34" charset="0"/>
              </a:rPr>
              <a:t>ДОХОДЫ ОТ УПРАВЛЕНИЯ </a:t>
            </a:r>
            <a:r>
              <a:rPr lang="ru-RU" sz="4000" b="1" dirty="0" smtClean="0">
                <a:solidFill>
                  <a:schemeClr val="accent2"/>
                </a:solidFill>
                <a:latin typeface="Open Sans Condensed" pitchFamily="34" charset="0"/>
              </a:rPr>
              <a:t>ЛИКВИДНОСТЬЮ</a:t>
            </a:r>
            <a:endParaRPr lang="ru-RU" sz="4000" b="1" dirty="0">
              <a:solidFill>
                <a:schemeClr val="accent2"/>
              </a:solidFill>
              <a:latin typeface="Open Sans Condensed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947584" y="1942638"/>
            <a:ext cx="33438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rgbClr val="4E9FBA"/>
                </a:solidFill>
                <a:latin typeface="Open Sans Condensed" pitchFamily="34" charset="0"/>
                <a:ea typeface="Open Sans Condensed" pitchFamily="34" charset="0"/>
                <a:cs typeface="Open Sans Condensed" pitchFamily="34" charset="0"/>
              </a:rPr>
              <a:t>44,9</a:t>
            </a:r>
            <a:r>
              <a:rPr lang="ru-RU" sz="2000" dirty="0">
                <a:solidFill>
                  <a:srgbClr val="4E9FBA"/>
                </a:solidFill>
                <a:latin typeface="Open Sans Condensed" pitchFamily="34" charset="0"/>
                <a:ea typeface="Open Sans Condensed" pitchFamily="34" charset="0"/>
                <a:cs typeface="Open Sans Condensed" pitchFamily="34" charset="0"/>
              </a:rPr>
              <a:t> </a:t>
            </a:r>
            <a:r>
              <a:rPr lang="ru-RU" sz="3200" b="1" dirty="0">
                <a:solidFill>
                  <a:srgbClr val="3A889D"/>
                </a:solidFill>
                <a:latin typeface="Open Sans Condensed" pitchFamily="34" charset="0"/>
              </a:rPr>
              <a:t>млрд. </a:t>
            </a:r>
            <a:r>
              <a:rPr lang="ru-RU" sz="3200" b="1" dirty="0" err="1">
                <a:solidFill>
                  <a:srgbClr val="3A889D"/>
                </a:solidFill>
                <a:latin typeface="Open Sans Condensed" pitchFamily="34" charset="0"/>
              </a:rPr>
              <a:t>руб</a:t>
            </a:r>
            <a:endParaRPr lang="ru-RU" sz="3200" b="1" dirty="0">
              <a:solidFill>
                <a:srgbClr val="3A889D"/>
              </a:solidFill>
              <a:latin typeface="Open Sans Condensed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947584" y="4004212"/>
            <a:ext cx="3415553" cy="70788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ru-RU" sz="4000" dirty="0">
                <a:solidFill>
                  <a:srgbClr val="4E9FBA"/>
                </a:solidFill>
                <a:latin typeface="Open Sans Condensed" pitchFamily="34" charset="0"/>
                <a:ea typeface="Open Sans Condensed" pitchFamily="34" charset="0"/>
                <a:cs typeface="Open Sans Condensed" pitchFamily="34" charset="0"/>
              </a:rPr>
              <a:t>28,8 </a:t>
            </a:r>
            <a:r>
              <a:rPr lang="ru-RU" sz="3200" b="1" dirty="0">
                <a:solidFill>
                  <a:srgbClr val="3A889D"/>
                </a:solidFill>
                <a:latin typeface="Open Sans Condensed" pitchFamily="34" charset="0"/>
              </a:rPr>
              <a:t>млрд. </a:t>
            </a:r>
            <a:r>
              <a:rPr lang="ru-RU" sz="3200" b="1" dirty="0">
                <a:solidFill>
                  <a:srgbClr val="3A889D"/>
                </a:solidFill>
                <a:latin typeface="Open Sans Condensed" pitchFamily="34" charset="0"/>
              </a:rPr>
              <a:t>руб</a:t>
            </a:r>
            <a:r>
              <a:rPr lang="ru-RU" sz="3200" b="1" dirty="0" smtClean="0">
                <a:solidFill>
                  <a:srgbClr val="3A889D"/>
                </a:solidFill>
                <a:latin typeface="Open Sans Condensed" pitchFamily="34" charset="0"/>
              </a:rPr>
              <a:t>.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7947584" y="5857528"/>
            <a:ext cx="32403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solidFill>
                  <a:schemeClr val="accent2"/>
                </a:solidFill>
                <a:latin typeface="Open Sans Condensed" pitchFamily="34" charset="0"/>
              </a:rPr>
              <a:t>73,8</a:t>
            </a:r>
            <a:r>
              <a:rPr lang="ru-RU" sz="4000" b="1" dirty="0">
                <a:solidFill>
                  <a:schemeClr val="accent2"/>
                </a:solidFill>
                <a:latin typeface="Open Sans Condensed" pitchFamily="34" charset="0"/>
              </a:rPr>
              <a:t> </a:t>
            </a:r>
            <a:r>
              <a:rPr lang="ru-RU" sz="2800" dirty="0">
                <a:solidFill>
                  <a:schemeClr val="accent2"/>
                </a:solidFill>
                <a:latin typeface="Open Sans Condensed" pitchFamily="34" charset="0"/>
              </a:rPr>
              <a:t>млрд. </a:t>
            </a:r>
            <a:r>
              <a:rPr lang="ru-RU" sz="2800" dirty="0">
                <a:solidFill>
                  <a:schemeClr val="accent2"/>
                </a:solidFill>
                <a:latin typeface="Open Sans Condensed" pitchFamily="34" charset="0"/>
              </a:rPr>
              <a:t>руб</a:t>
            </a:r>
            <a:r>
              <a:rPr lang="ru-RU" sz="2800" dirty="0" smtClean="0">
                <a:solidFill>
                  <a:schemeClr val="accent2"/>
                </a:solidFill>
                <a:latin typeface="Open Sans Condensed" pitchFamily="34" charset="0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7374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000870" y="262800"/>
            <a:ext cx="79858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Open Sans Condensed" pitchFamily="34" charset="0"/>
              </a:rPr>
              <a:t>БЮДЖЕТНЫЕ КРЕДИТЫ  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Open Sans Condensed" pitchFamily="34" charset="0"/>
              </a:rPr>
              <a:t>БЮДЖЕТАМ</a:t>
            </a:r>
          </a:p>
          <a:p>
            <a:pPr algn="r"/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Open Sans Condensed" pitchFamily="34" charset="0"/>
              </a:rPr>
              <a:t> 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Open Sans Condensed" pitchFamily="34" charset="0"/>
              </a:rPr>
              <a:t>СУБЪЕКТОВ РОССИЙСКОЙ ФЕДЕРАЦИИ И </a:t>
            </a:r>
            <a:endParaRPr lang="ru-RU" sz="2400" dirty="0" smtClean="0">
              <a:solidFill>
                <a:schemeClr val="accent5">
                  <a:lumMod val="75000"/>
                </a:schemeClr>
              </a:solidFill>
              <a:latin typeface="Open Sans Condensed" pitchFamily="34" charset="0"/>
            </a:endParaRPr>
          </a:p>
          <a:p>
            <a:pPr algn="r"/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Open Sans Condensed" pitchFamily="34" charset="0"/>
              </a:rPr>
              <a:t>МЕСТНЫМ 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Open Sans Condensed" pitchFamily="34" charset="0"/>
              </a:rPr>
              <a:t>БЮДЖЕТАМ В 2017 ГОДУ</a:t>
            </a:r>
          </a:p>
        </p:txBody>
      </p:sp>
      <p:grpSp>
        <p:nvGrpSpPr>
          <p:cNvPr id="9" name="Группа 16"/>
          <p:cNvGrpSpPr/>
          <p:nvPr/>
        </p:nvGrpSpPr>
        <p:grpSpPr>
          <a:xfrm>
            <a:off x="311148" y="1555192"/>
            <a:ext cx="11528551" cy="451737"/>
            <a:chOff x="311148" y="1534219"/>
            <a:chExt cx="8591551" cy="451737"/>
          </a:xfrm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2352800" y="1737228"/>
              <a:ext cx="6549899" cy="45719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600" dirty="0">
                <a:solidFill>
                  <a:schemeClr val="bg1"/>
                </a:solidFill>
                <a:latin typeface="DINPro-Regular" panose="02000503030000020004" pitchFamily="50" charset="0"/>
              </a:endParaRP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311148" y="1534219"/>
              <a:ext cx="3493962" cy="451737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latin typeface="Open Sans Condensed" pitchFamily="34" charset="0"/>
                  <a:ea typeface="Open Sans Condensed" pitchFamily="34" charset="0"/>
                  <a:cs typeface="Open Sans Condensed" pitchFamily="34" charset="0"/>
                </a:rPr>
                <a:t>БЮДЖЕТНЫЕ КРЕДИТЫ ПРЕДОСТАВЛЕНЫ</a:t>
              </a: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750364" y="2429483"/>
            <a:ext cx="34058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4E9FBA"/>
                </a:solidFill>
                <a:latin typeface="Open Sans Condensed" pitchFamily="34" charset="0"/>
              </a:rPr>
              <a:t>57     </a:t>
            </a:r>
            <a:r>
              <a:rPr lang="ru-RU" sz="2400" dirty="0" smtClean="0">
                <a:solidFill>
                  <a:srgbClr val="4E9FBA"/>
                </a:solidFill>
                <a:latin typeface="Open Sans Condensed" pitchFamily="34" charset="0"/>
              </a:rPr>
              <a:t>субъектов РФ </a:t>
            </a:r>
            <a:endParaRPr lang="ru-RU" sz="2400" dirty="0">
              <a:solidFill>
                <a:srgbClr val="4E9FBA"/>
              </a:solidFill>
              <a:latin typeface="Open Sans Condensed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67963" y="2429483"/>
            <a:ext cx="39242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4E9FBA"/>
                </a:solidFill>
                <a:latin typeface="Open Sans Condensed" pitchFamily="34" charset="0"/>
              </a:rPr>
              <a:t>118</a:t>
            </a:r>
            <a:r>
              <a:rPr lang="ru-RU" sz="2400" dirty="0" smtClean="0">
                <a:solidFill>
                  <a:srgbClr val="4E9FBA"/>
                </a:solidFill>
                <a:latin typeface="Open Sans Condensed" pitchFamily="34" charset="0"/>
              </a:rPr>
              <a:t>      муниципалитетов</a:t>
            </a:r>
            <a:endParaRPr lang="ru-RU" sz="2400" dirty="0">
              <a:solidFill>
                <a:srgbClr val="4E9FBA"/>
              </a:solidFill>
              <a:latin typeface="Open Sans Condensed" pitchFamily="34" charset="0"/>
            </a:endParaRPr>
          </a:p>
        </p:txBody>
      </p:sp>
      <p:sp>
        <p:nvSpPr>
          <p:cNvPr id="14" name="Овал 13"/>
          <p:cNvSpPr>
            <a:spLocks noChangeAspect="1"/>
          </p:cNvSpPr>
          <p:nvPr/>
        </p:nvSpPr>
        <p:spPr>
          <a:xfrm>
            <a:off x="524873" y="2219670"/>
            <a:ext cx="1004400" cy="1004400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1022288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800" dirty="0">
              <a:solidFill>
                <a:schemeClr val="tx1">
                  <a:lumMod val="50000"/>
                  <a:lumOff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8" name="Овал 17"/>
          <p:cNvSpPr>
            <a:spLocks noChangeAspect="1"/>
          </p:cNvSpPr>
          <p:nvPr/>
        </p:nvSpPr>
        <p:spPr>
          <a:xfrm>
            <a:off x="4050546" y="2219670"/>
            <a:ext cx="1004400" cy="1004400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1022288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800" dirty="0">
              <a:solidFill>
                <a:schemeClr val="tx1">
                  <a:lumMod val="50000"/>
                  <a:lumOff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20596" y="3224070"/>
            <a:ext cx="789473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800" b="1">
                <a:solidFill>
                  <a:schemeClr val="bg2">
                    <a:lumMod val="50000"/>
                  </a:schemeClr>
                </a:solidFill>
                <a:latin typeface="Open Sans Condensed" pitchFamily="34" charset="0"/>
                <a:ea typeface="Open Sans Condensed" pitchFamily="34" charset="0"/>
                <a:cs typeface="Open Sans Condensed" pitchFamily="34" charset="0"/>
              </a:defRPr>
            </a:lvl1pPr>
          </a:lstStyle>
          <a:p>
            <a:pPr algn="l"/>
            <a:r>
              <a:rPr lang="ru-RU" dirty="0">
                <a:solidFill>
                  <a:srgbClr val="3A889D"/>
                </a:solidFill>
                <a:ea typeface="+mn-ea"/>
                <a:cs typeface="Arial" charset="0"/>
              </a:rPr>
              <a:t>МАКСИМАЛЬНЫЙ ОБЪЕМ СРЕДСТВ В РАЗМЕЩЕНИИ</a:t>
            </a:r>
          </a:p>
          <a:p>
            <a:pPr algn="l"/>
            <a:endParaRPr lang="ru-RU" dirty="0">
              <a:solidFill>
                <a:srgbClr val="3A889D"/>
              </a:solidFill>
              <a:ea typeface="+mn-ea"/>
              <a:cs typeface="Arial" charset="0"/>
            </a:endParaRPr>
          </a:p>
          <a:p>
            <a:pPr algn="l"/>
            <a:r>
              <a:rPr lang="ru-RU" dirty="0">
                <a:solidFill>
                  <a:srgbClr val="3A889D"/>
                </a:solidFill>
                <a:ea typeface="+mn-ea"/>
                <a:cs typeface="Arial" charset="0"/>
              </a:rPr>
              <a:t>ПЛАТА ЗА ПОЛЬЗОВАНИЕ БЮДЖЕТНЫМИ  КРЕДИТАМИ </a:t>
            </a:r>
          </a:p>
          <a:p>
            <a:pPr algn="l"/>
            <a:endParaRPr lang="ru-RU" b="0" dirty="0" smtClean="0">
              <a:solidFill>
                <a:srgbClr val="3A889D"/>
              </a:solidFill>
              <a:latin typeface="Open Sans Condensed Light" pitchFamily="34" charset="0"/>
              <a:ea typeface="Open Sans Condensed Light" pitchFamily="34" charset="0"/>
              <a:cs typeface="Open Sans Condensed Light" pitchFamily="34" charset="0"/>
            </a:endParaRPr>
          </a:p>
          <a:p>
            <a:pPr algn="l"/>
            <a:r>
              <a:rPr lang="ru-RU" dirty="0">
                <a:solidFill>
                  <a:schemeClr val="accent2"/>
                </a:solidFill>
                <a:ea typeface="+mn-ea"/>
                <a:cs typeface="Arial" charset="0"/>
              </a:rPr>
              <a:t>ЭКОНОМИЯ СРЕДСТВ БЮДЖЕТОВ СУБЪЕКТОВ И МЕСТНЫХ БЮДЖЕТОВ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092247" y="3224070"/>
            <a:ext cx="3588296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4E9FBA"/>
                </a:solidFill>
                <a:latin typeface="Open Sans Condensed" pitchFamily="34" charset="0"/>
              </a:rPr>
              <a:t>159 млрд. </a:t>
            </a:r>
            <a:r>
              <a:rPr lang="ru-RU" sz="4000" dirty="0">
                <a:solidFill>
                  <a:srgbClr val="4E9FBA"/>
                </a:solidFill>
                <a:latin typeface="Open Sans Condensed" pitchFamily="34" charset="0"/>
              </a:rPr>
              <a:t>руб</a:t>
            </a:r>
            <a:r>
              <a:rPr lang="ru-RU" sz="4000" dirty="0" smtClean="0">
                <a:solidFill>
                  <a:srgbClr val="4E9FBA"/>
                </a:solidFill>
                <a:latin typeface="Open Sans Condensed" pitchFamily="34" charset="0"/>
              </a:rPr>
              <a:t>.</a:t>
            </a:r>
          </a:p>
          <a:p>
            <a:endParaRPr lang="ru-RU" sz="4000" dirty="0">
              <a:solidFill>
                <a:srgbClr val="4E9FBA"/>
              </a:solidFill>
              <a:latin typeface="Open Sans Condensed" pitchFamily="34" charset="0"/>
            </a:endParaRPr>
          </a:p>
          <a:p>
            <a:r>
              <a:rPr lang="ru-RU" sz="4000" dirty="0">
                <a:solidFill>
                  <a:srgbClr val="4E9FBA"/>
                </a:solidFill>
                <a:latin typeface="Open Sans Condensed" pitchFamily="34" charset="0"/>
              </a:rPr>
              <a:t>105,6 млн. руб</a:t>
            </a:r>
            <a:r>
              <a:rPr lang="ru-RU" sz="4000" dirty="0" smtClean="0">
                <a:solidFill>
                  <a:srgbClr val="4E9FBA"/>
                </a:solidFill>
                <a:latin typeface="Open Sans Condensed" pitchFamily="34" charset="0"/>
              </a:rPr>
              <a:t>.</a:t>
            </a:r>
          </a:p>
          <a:p>
            <a:endParaRPr lang="ru-RU" sz="4000" dirty="0">
              <a:solidFill>
                <a:srgbClr val="4E9FBA"/>
              </a:solidFill>
              <a:latin typeface="Open Sans Condensed" pitchFamily="34" charset="0"/>
            </a:endParaRPr>
          </a:p>
          <a:p>
            <a:r>
              <a:rPr lang="ru-RU" sz="4400" b="1" dirty="0">
                <a:solidFill>
                  <a:schemeClr val="accent2"/>
                </a:solidFill>
                <a:latin typeface="Open Sans Condensed" pitchFamily="34" charset="0"/>
              </a:rPr>
              <a:t>8,3 млрд. руб.</a:t>
            </a:r>
          </a:p>
          <a:p>
            <a:endParaRPr lang="ru-RU" sz="4000" dirty="0">
              <a:solidFill>
                <a:srgbClr val="4E9FBA"/>
              </a:solidFill>
              <a:latin typeface="Open Sans Condensed" pitchFamily="34" charset="0"/>
            </a:endParaRPr>
          </a:p>
        </p:txBody>
      </p:sp>
      <p:sp>
        <p:nvSpPr>
          <p:cNvPr id="15" name="Номер слайда 1"/>
          <p:cNvSpPr>
            <a:spLocks noGrp="1"/>
          </p:cNvSpPr>
          <p:nvPr>
            <p:ph type="sldNum" sz="quarter" idx="10"/>
          </p:nvPr>
        </p:nvSpPr>
        <p:spPr>
          <a:xfrm>
            <a:off x="11582400" y="6210401"/>
            <a:ext cx="370097" cy="365125"/>
          </a:xfrm>
        </p:spPr>
        <p:txBody>
          <a:bodyPr/>
          <a:lstStyle/>
          <a:p>
            <a:pPr>
              <a:defRPr/>
            </a:pPr>
            <a:fld id="{CD3ED5AB-4FED-4D11-B641-0DD088A71500}" type="slidenum">
              <a:rPr lang="ru-RU" altLang="ru-RU" sz="1600" smtClean="0">
                <a:latin typeface="Open Sans Condensed" pitchFamily="34" charset="0"/>
                <a:ea typeface="Open Sans Condensed" pitchFamily="34" charset="0"/>
                <a:cs typeface="Open Sans Condensed" pitchFamily="34" charset="0"/>
              </a:rPr>
              <a:pPr>
                <a:defRPr/>
              </a:pPr>
              <a:t>5</a:t>
            </a:fld>
            <a:endParaRPr lang="ru-RU" altLang="ru-RU" sz="1600" dirty="0">
              <a:latin typeface="Open Sans Condensed" pitchFamily="34" charset="0"/>
              <a:ea typeface="Open Sans Condensed" pitchFamily="34" charset="0"/>
              <a:cs typeface="Open Sans Condens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0684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73818" y="245247"/>
            <a:ext cx="78537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Open Sans Condensed" pitchFamily="34" charset="0"/>
              </a:rPr>
              <a:t>ЭФФЕКТ ОТ ПРИМЕНЕНИЯ МЕХАНИЗМА ПРЕДОСТАВЛЕНИЯ СРЕДСТВ ПОД ПОТРЕБНОСТЬ В 2017 ГОДУ </a:t>
            </a:r>
          </a:p>
        </p:txBody>
      </p:sp>
      <p:grpSp>
        <p:nvGrpSpPr>
          <p:cNvPr id="2" name="Группа 1"/>
          <p:cNvGrpSpPr/>
          <p:nvPr/>
        </p:nvGrpSpPr>
        <p:grpSpPr>
          <a:xfrm>
            <a:off x="631367" y="1426802"/>
            <a:ext cx="10301955" cy="1921848"/>
            <a:chOff x="631367" y="1426802"/>
            <a:chExt cx="10301955" cy="1921848"/>
          </a:xfrm>
        </p:grpSpPr>
        <p:sp>
          <p:nvSpPr>
            <p:cNvPr id="4" name="TextBox 3"/>
            <p:cNvSpPr txBox="1"/>
            <p:nvPr/>
          </p:nvSpPr>
          <p:spPr>
            <a:xfrm>
              <a:off x="631367" y="1426802"/>
              <a:ext cx="7369312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2800" b="1">
                  <a:solidFill>
                    <a:schemeClr val="bg2">
                      <a:lumMod val="50000"/>
                    </a:schemeClr>
                  </a:solidFill>
                  <a:latin typeface="Open Sans Condensed" pitchFamily="34" charset="0"/>
                  <a:ea typeface="Open Sans Condensed" pitchFamily="34" charset="0"/>
                  <a:cs typeface="Open Sans Condensed" pitchFamily="34" charset="0"/>
                </a:defRPr>
              </a:lvl1pPr>
            </a:lstStyle>
            <a:p>
              <a:pPr algn="l"/>
              <a:r>
                <a:rPr lang="ru-RU" dirty="0" smtClean="0">
                  <a:solidFill>
                    <a:srgbClr val="3A889D"/>
                  </a:solidFill>
                  <a:ea typeface="+mn-ea"/>
                  <a:cs typeface="Arial" charset="0"/>
                </a:rPr>
                <a:t>НЕИСПОЛЬЗОВАННЫЕ</a:t>
              </a:r>
            </a:p>
            <a:p>
              <a:pPr algn="l"/>
              <a:r>
                <a:rPr lang="ru-RU" dirty="0" smtClean="0">
                  <a:solidFill>
                    <a:srgbClr val="3A889D"/>
                  </a:solidFill>
                  <a:ea typeface="+mn-ea"/>
                  <a:cs typeface="Arial" charset="0"/>
                </a:rPr>
                <a:t>АССИГНОВАНИЯ</a:t>
              </a:r>
            </a:p>
            <a:p>
              <a:pPr algn="l"/>
              <a:r>
                <a:rPr lang="ru-RU" dirty="0" smtClean="0">
                  <a:solidFill>
                    <a:srgbClr val="3A889D"/>
                  </a:solidFill>
                  <a:ea typeface="+mn-ea"/>
                  <a:cs typeface="Arial" charset="0"/>
                </a:rPr>
                <a:t>ЦЕЛЕВЫХ МЕЖБЮДЖЕТНЫХ</a:t>
              </a:r>
              <a:endParaRPr lang="ru-RU" dirty="0">
                <a:solidFill>
                  <a:srgbClr val="3A889D"/>
                </a:solidFill>
                <a:ea typeface="+mn-ea"/>
                <a:cs typeface="Arial" charset="0"/>
              </a:endParaRPr>
            </a:p>
            <a:p>
              <a:pPr algn="l"/>
              <a:r>
                <a:rPr lang="ru-RU" dirty="0">
                  <a:solidFill>
                    <a:srgbClr val="3A889D"/>
                  </a:solidFill>
                  <a:ea typeface="+mn-ea"/>
                  <a:cs typeface="Arial" charset="0"/>
                </a:rPr>
                <a:t>ТРАНСФЕРТОВ</a:t>
              </a: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6482926" y="2073133"/>
              <a:ext cx="2611612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ru-RU" sz="5000" dirty="0" smtClean="0">
                  <a:solidFill>
                    <a:schemeClr val="accent5">
                      <a:lumMod val="75000"/>
                    </a:schemeClr>
                  </a:solidFill>
                  <a:latin typeface="Open Sans Condensed" pitchFamily="34" charset="0"/>
                </a:rPr>
                <a:t>44,9</a:t>
              </a:r>
              <a:r>
                <a:rPr lang="ru-RU" sz="6000" dirty="0" smtClean="0">
                  <a:solidFill>
                    <a:schemeClr val="accent5">
                      <a:lumMod val="75000"/>
                    </a:schemeClr>
                  </a:solidFill>
                  <a:latin typeface="Open Sans Condensed" pitchFamily="34" charset="0"/>
                </a:rPr>
                <a:t> </a:t>
              </a:r>
              <a:r>
                <a:rPr lang="ru-RU" sz="2400" dirty="0" smtClean="0">
                  <a:solidFill>
                    <a:schemeClr val="accent5">
                      <a:lumMod val="75000"/>
                    </a:schemeClr>
                  </a:solidFill>
                  <a:latin typeface="Open Sans Condensed" pitchFamily="34" charset="0"/>
                </a:rPr>
                <a:t> </a:t>
              </a:r>
              <a:r>
                <a:rPr lang="ru-RU" sz="2400" dirty="0" smtClean="0">
                  <a:solidFill>
                    <a:srgbClr val="3640C4"/>
                  </a:solidFill>
                  <a:latin typeface="Open Sans Condensed Light" pitchFamily="34" charset="0"/>
                  <a:ea typeface="Open Sans Condensed Light" pitchFamily="34" charset="0"/>
                  <a:cs typeface="Open Sans Condensed Light" pitchFamily="34" charset="0"/>
                </a:rPr>
                <a:t>МЛРД РУБ.</a:t>
              </a:r>
            </a:p>
          </p:txBody>
        </p:sp>
        <p:sp>
          <p:nvSpPr>
            <p:cNvPr id="8" name="Овал 7"/>
            <p:cNvSpPr>
              <a:spLocks noChangeAspect="1"/>
            </p:cNvSpPr>
            <p:nvPr/>
          </p:nvSpPr>
          <p:spPr>
            <a:xfrm>
              <a:off x="6374338" y="1902314"/>
              <a:ext cx="1446336" cy="1446336"/>
            </a:xfrm>
            <a:prstGeom prst="ellipse">
              <a:avLst/>
            </a:pr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1022288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4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endParaRPr>
            </a:p>
          </p:txBody>
        </p:sp>
        <p:cxnSp>
          <p:nvCxnSpPr>
            <p:cNvPr id="10" name="Прямая со стрелкой 9"/>
            <p:cNvCxnSpPr/>
            <p:nvPr/>
          </p:nvCxnSpPr>
          <p:spPr>
            <a:xfrm flipV="1">
              <a:off x="9328519" y="2197896"/>
              <a:ext cx="0" cy="720000"/>
            </a:xfrm>
            <a:prstGeom prst="straightConnector1">
              <a:avLst/>
            </a:prstGeom>
            <a:ln w="6985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Прямоугольник 11"/>
            <p:cNvSpPr/>
            <p:nvPr/>
          </p:nvSpPr>
          <p:spPr>
            <a:xfrm>
              <a:off x="9674644" y="2271539"/>
              <a:ext cx="1258678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ru-RU" sz="4000" dirty="0" smtClean="0">
                  <a:solidFill>
                    <a:srgbClr val="ED7D31"/>
                  </a:solidFill>
                  <a:latin typeface="Open Sans Condensed" pitchFamily="34" charset="0"/>
                </a:rPr>
                <a:t>+ 7.1</a:t>
              </a:r>
              <a:r>
                <a:rPr lang="ru-RU" sz="4000" dirty="0" smtClean="0">
                  <a:solidFill>
                    <a:srgbClr val="ED7D31"/>
                  </a:solidFill>
                  <a:latin typeface="Open Sans Condensed Light" pitchFamily="34" charset="0"/>
                  <a:ea typeface="Open Sans Condensed Light" pitchFamily="34" charset="0"/>
                  <a:cs typeface="Open Sans Condensed Light" pitchFamily="34" charset="0"/>
                </a:rPr>
                <a:t>.</a:t>
              </a: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628402" y="3773941"/>
            <a:ext cx="10542164" cy="1520234"/>
            <a:chOff x="628402" y="4137254"/>
            <a:chExt cx="10542164" cy="1520234"/>
          </a:xfrm>
        </p:grpSpPr>
        <p:sp>
          <p:nvSpPr>
            <p:cNvPr id="5" name="TextBox 4"/>
            <p:cNvSpPr txBox="1"/>
            <p:nvPr/>
          </p:nvSpPr>
          <p:spPr>
            <a:xfrm>
              <a:off x="628402" y="4272493"/>
              <a:ext cx="8500175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2800" b="1">
                  <a:solidFill>
                    <a:schemeClr val="bg2">
                      <a:lumMod val="50000"/>
                    </a:schemeClr>
                  </a:solidFill>
                  <a:latin typeface="Open Sans Condensed" pitchFamily="34" charset="0"/>
                  <a:ea typeface="Open Sans Condensed" pitchFamily="34" charset="0"/>
                  <a:cs typeface="Open Sans Condensed" pitchFamily="34" charset="0"/>
                </a:defRPr>
              </a:lvl1pPr>
            </a:lstStyle>
            <a:p>
              <a:pPr algn="l"/>
              <a:r>
                <a:rPr lang="ru-RU" dirty="0">
                  <a:solidFill>
                    <a:srgbClr val="3A889D"/>
                  </a:solidFill>
                  <a:cs typeface="Arial" charset="0"/>
                </a:rPr>
                <a:t>НЕИСПОЛЬЗОВАННЫЕ</a:t>
              </a:r>
            </a:p>
            <a:p>
              <a:pPr algn="l"/>
              <a:r>
                <a:rPr lang="ru-RU" dirty="0">
                  <a:solidFill>
                    <a:srgbClr val="3A889D"/>
                  </a:solidFill>
                  <a:cs typeface="Arial" charset="0"/>
                </a:rPr>
                <a:t>АССИГНОВАНИЯ</a:t>
              </a:r>
              <a:r>
                <a:rPr lang="ru-RU" dirty="0" smtClean="0">
                  <a:solidFill>
                    <a:srgbClr val="3A889D"/>
                  </a:solidFill>
                  <a:ea typeface="+mn-ea"/>
                  <a:cs typeface="Arial" charset="0"/>
                </a:rPr>
                <a:t> </a:t>
              </a:r>
              <a:r>
                <a:rPr lang="ru-RU" dirty="0">
                  <a:solidFill>
                    <a:srgbClr val="3A889D"/>
                  </a:solidFill>
                  <a:ea typeface="+mn-ea"/>
                  <a:cs typeface="Arial" charset="0"/>
                </a:rPr>
                <a:t>СУБСИДИЙ </a:t>
              </a:r>
            </a:p>
            <a:p>
              <a:pPr algn="l"/>
              <a:r>
                <a:rPr lang="ru-RU" dirty="0">
                  <a:solidFill>
                    <a:srgbClr val="3A889D"/>
                  </a:solidFill>
                  <a:ea typeface="+mn-ea"/>
                  <a:cs typeface="Arial" charset="0"/>
                </a:rPr>
                <a:t>ЮРИДИЧЕСКИМ ЛИЦАМ</a:t>
              </a: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6482926" y="4352591"/>
              <a:ext cx="2611612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ru-RU" sz="5000" dirty="0" smtClean="0">
                  <a:solidFill>
                    <a:schemeClr val="accent5">
                      <a:lumMod val="75000"/>
                    </a:schemeClr>
                  </a:solidFill>
                  <a:latin typeface="Open Sans Condensed" pitchFamily="34" charset="0"/>
                </a:rPr>
                <a:t>19,0</a:t>
              </a:r>
              <a:r>
                <a:rPr lang="ru-RU" sz="6000" dirty="0" smtClean="0">
                  <a:solidFill>
                    <a:schemeClr val="accent5">
                      <a:lumMod val="75000"/>
                    </a:schemeClr>
                  </a:solidFill>
                  <a:latin typeface="Open Sans Condensed" pitchFamily="34" charset="0"/>
                </a:rPr>
                <a:t> </a:t>
              </a:r>
              <a:r>
                <a:rPr lang="ru-RU" sz="2400" dirty="0" smtClean="0">
                  <a:solidFill>
                    <a:schemeClr val="accent5">
                      <a:lumMod val="75000"/>
                    </a:schemeClr>
                  </a:solidFill>
                  <a:latin typeface="Open Sans Condensed" pitchFamily="34" charset="0"/>
                </a:rPr>
                <a:t> </a:t>
              </a:r>
              <a:r>
                <a:rPr lang="ru-RU" sz="2400" dirty="0" smtClean="0">
                  <a:solidFill>
                    <a:srgbClr val="3640C4"/>
                  </a:solidFill>
                  <a:latin typeface="Open Sans Condensed Light" pitchFamily="34" charset="0"/>
                  <a:ea typeface="Open Sans Condensed Light" pitchFamily="34" charset="0"/>
                  <a:cs typeface="Open Sans Condensed Light" pitchFamily="34" charset="0"/>
                </a:rPr>
                <a:t>МЛРД РУБ.</a:t>
              </a:r>
            </a:p>
          </p:txBody>
        </p:sp>
        <p:sp>
          <p:nvSpPr>
            <p:cNvPr id="9" name="Овал 8"/>
            <p:cNvSpPr>
              <a:spLocks noChangeAspect="1"/>
            </p:cNvSpPr>
            <p:nvPr/>
          </p:nvSpPr>
          <p:spPr>
            <a:xfrm>
              <a:off x="6374338" y="4137254"/>
              <a:ext cx="1446336" cy="1446336"/>
            </a:xfrm>
            <a:prstGeom prst="ellipse">
              <a:avLst/>
            </a:pr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1022288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4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endParaRPr>
            </a:p>
          </p:txBody>
        </p:sp>
        <p:cxnSp>
          <p:nvCxnSpPr>
            <p:cNvPr id="11" name="Прямая со стрелкой 10"/>
            <p:cNvCxnSpPr/>
            <p:nvPr/>
          </p:nvCxnSpPr>
          <p:spPr>
            <a:xfrm flipV="1">
              <a:off x="9328519" y="4427177"/>
              <a:ext cx="0" cy="720000"/>
            </a:xfrm>
            <a:prstGeom prst="straightConnector1">
              <a:avLst/>
            </a:prstGeom>
            <a:ln w="6985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Прямоугольник 12"/>
            <p:cNvSpPr/>
            <p:nvPr/>
          </p:nvSpPr>
          <p:spPr>
            <a:xfrm>
              <a:off x="9674644" y="4474198"/>
              <a:ext cx="1495922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ru-RU" sz="4000" dirty="0" smtClean="0">
                  <a:solidFill>
                    <a:srgbClr val="ED7D31"/>
                  </a:solidFill>
                  <a:latin typeface="Open Sans Condensed" pitchFamily="34" charset="0"/>
                </a:rPr>
                <a:t>+ 13.9</a:t>
              </a:r>
              <a:r>
                <a:rPr lang="ru-RU" sz="4000" dirty="0" smtClean="0">
                  <a:solidFill>
                    <a:srgbClr val="ED7D31"/>
                  </a:solidFill>
                  <a:latin typeface="Open Sans Condensed Light" pitchFamily="34" charset="0"/>
                  <a:ea typeface="Open Sans Condensed Light" pitchFamily="34" charset="0"/>
                  <a:cs typeface="Open Sans Condensed Light" pitchFamily="34" charset="0"/>
                </a:rPr>
                <a:t>.</a:t>
              </a:r>
            </a:p>
          </p:txBody>
        </p:sp>
      </p:grpSp>
      <p:sp>
        <p:nvSpPr>
          <p:cNvPr id="14" name="Номер слайда 1"/>
          <p:cNvSpPr>
            <a:spLocks noGrp="1"/>
          </p:cNvSpPr>
          <p:nvPr>
            <p:ph type="sldNum" sz="quarter" idx="10"/>
          </p:nvPr>
        </p:nvSpPr>
        <p:spPr>
          <a:xfrm>
            <a:off x="11443448" y="6210401"/>
            <a:ext cx="509050" cy="365125"/>
          </a:xfrm>
        </p:spPr>
        <p:txBody>
          <a:bodyPr/>
          <a:lstStyle/>
          <a:p>
            <a:pPr>
              <a:defRPr/>
            </a:pPr>
            <a:fld id="{CD3ED5AB-4FED-4D11-B641-0DD088A71500}" type="slidenum">
              <a:rPr lang="ru-RU" altLang="ru-RU" sz="1600" smtClean="0">
                <a:latin typeface="Open Sans Condensed" pitchFamily="34" charset="0"/>
                <a:ea typeface="Open Sans Condensed" pitchFamily="34" charset="0"/>
                <a:cs typeface="Open Sans Condensed" pitchFamily="34" charset="0"/>
              </a:rPr>
              <a:pPr>
                <a:defRPr/>
              </a:pPr>
              <a:t>6</a:t>
            </a:fld>
            <a:endParaRPr lang="ru-RU" altLang="ru-RU" sz="1600" dirty="0">
              <a:latin typeface="Open Sans Condensed" pitchFamily="34" charset="0"/>
              <a:ea typeface="Open Sans Condensed" pitchFamily="34" charset="0"/>
              <a:cs typeface="Open Sans Condensed" pitchFamily="34" charset="0"/>
            </a:endParaRPr>
          </a:p>
        </p:txBody>
      </p:sp>
      <p:grpSp>
        <p:nvGrpSpPr>
          <p:cNvPr id="19" name="Группа 18"/>
          <p:cNvGrpSpPr/>
          <p:nvPr/>
        </p:nvGrpSpPr>
        <p:grpSpPr>
          <a:xfrm>
            <a:off x="696454" y="5719466"/>
            <a:ext cx="8824064" cy="954107"/>
            <a:chOff x="696454" y="5719466"/>
            <a:chExt cx="8824064" cy="954107"/>
          </a:xfrm>
        </p:grpSpPr>
        <p:sp>
          <p:nvSpPr>
            <p:cNvPr id="17" name="TextBox 16"/>
            <p:cNvSpPr txBox="1"/>
            <p:nvPr/>
          </p:nvSpPr>
          <p:spPr>
            <a:xfrm>
              <a:off x="696454" y="5719466"/>
              <a:ext cx="460168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>
                  <a:solidFill>
                    <a:srgbClr val="3A889D"/>
                  </a:solidFill>
                  <a:latin typeface="Open Sans Condensed" pitchFamily="34" charset="0"/>
                  <a:ea typeface="Open Sans Condensed" pitchFamily="34" charset="0"/>
                </a:rPr>
                <a:t>НЕИСПОЛЬЗОВАННЫЙ КАЗНАЧЕЙСКИЙ </a:t>
              </a:r>
              <a:r>
                <a:rPr lang="ru-RU" sz="2800" b="1" dirty="0" smtClean="0">
                  <a:solidFill>
                    <a:srgbClr val="3A889D"/>
                  </a:solidFill>
                  <a:latin typeface="Open Sans Condensed" pitchFamily="34" charset="0"/>
                  <a:ea typeface="Open Sans Condensed" pitchFamily="34" charset="0"/>
                </a:rPr>
                <a:t>АККРЕДИТИВ</a:t>
              </a:r>
              <a:endParaRPr lang="ru-RU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89059" y="5811799"/>
              <a:ext cx="2931459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5000" dirty="0">
                  <a:solidFill>
                    <a:schemeClr val="accent5">
                      <a:lumMod val="75000"/>
                    </a:schemeClr>
                  </a:solidFill>
                  <a:latin typeface="Open Sans Condensed" pitchFamily="34" charset="0"/>
                </a:rPr>
                <a:t>12,1</a:t>
              </a:r>
              <a:endParaRPr lang="ru-RU" sz="5000" dirty="0">
                <a:solidFill>
                  <a:schemeClr val="accent5">
                    <a:lumMod val="75000"/>
                  </a:schemeClr>
                </a:solidFill>
                <a:latin typeface="Open Sans Condensed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109893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73818" y="191459"/>
            <a:ext cx="78537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Open Sans Condensed" pitchFamily="34" charset="0"/>
              </a:rPr>
              <a:t>РЕЗУЛЬТАТЫ ПРИМЕНЕНИЯ 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Open Sans Condensed" pitchFamily="34" charset="0"/>
              </a:rPr>
              <a:t>МЕХАНИЗМА</a:t>
            </a:r>
          </a:p>
          <a:p>
            <a:pPr algn="r"/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Open Sans Condensed" pitchFamily="34" charset="0"/>
              </a:rPr>
              <a:t> 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Open Sans Condensed" pitchFamily="34" charset="0"/>
              </a:rPr>
              <a:t>КАЗНАЧЕЙСКОГО СОПРОВОЖДЕНИЯ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74779" y="1934751"/>
            <a:ext cx="515982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>
                <a:solidFill>
                  <a:srgbClr val="3A889D"/>
                </a:solidFill>
                <a:latin typeface="Open Sans Condensed" pitchFamily="34" charset="0"/>
              </a:rPr>
              <a:t>КОЛИЧЕСТВО ОБСЛУЖИВАЕМЫХ ЮРЛИЦ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000679" y="1996306"/>
            <a:ext cx="16619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4400" dirty="0" smtClean="0">
                <a:solidFill>
                  <a:srgbClr val="4E9FBA"/>
                </a:solidFill>
                <a:latin typeface="Open Sans Condensed" pitchFamily="34" charset="0"/>
              </a:rPr>
              <a:t>16 872</a:t>
            </a:r>
            <a:endParaRPr lang="ru-RU" sz="4400" dirty="0">
              <a:solidFill>
                <a:srgbClr val="4E9FBA"/>
              </a:solidFill>
              <a:latin typeface="Open Sans Condensed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53008" y="3006054"/>
            <a:ext cx="550893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>
                <a:solidFill>
                  <a:srgbClr val="3A889D"/>
                </a:solidFill>
                <a:latin typeface="Open Sans Condensed" pitchFamily="34" charset="0"/>
              </a:rPr>
              <a:t>ПОСТУПИЛО НА КАЗНАЧЕЙСКИЕ СЧЕТА</a:t>
            </a:r>
          </a:p>
          <a:p>
            <a:r>
              <a:rPr lang="ru-RU" sz="2600" b="1" dirty="0">
                <a:solidFill>
                  <a:srgbClr val="3A889D"/>
                </a:solidFill>
                <a:latin typeface="Open Sans Condensed" pitchFamily="34" charset="0"/>
              </a:rPr>
              <a:t>СО СЧЕТОВ ЮРЛИЦ </a:t>
            </a:r>
            <a:r>
              <a:rPr lang="ru-RU" sz="2600" b="1" dirty="0" smtClean="0">
                <a:solidFill>
                  <a:srgbClr val="3A889D"/>
                </a:solidFill>
                <a:latin typeface="Open Sans Condensed" pitchFamily="34" charset="0"/>
              </a:rPr>
              <a:t> (</a:t>
            </a:r>
            <a:r>
              <a:rPr lang="ru-RU" sz="2600" b="1" dirty="0">
                <a:solidFill>
                  <a:srgbClr val="3A889D"/>
                </a:solidFill>
                <a:latin typeface="Open Sans Condensed" pitchFamily="34" charset="0"/>
              </a:rPr>
              <a:t>ЗА 2016-2017)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000679" y="3067609"/>
            <a:ext cx="24316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4800" dirty="0" smtClean="0">
                <a:solidFill>
                  <a:srgbClr val="4E9FBA"/>
                </a:solidFill>
                <a:latin typeface="Open Sans Condensed" pitchFamily="34" charset="0"/>
              </a:rPr>
              <a:t>89,2</a:t>
            </a:r>
            <a:r>
              <a:rPr lang="ru-RU" sz="4400" dirty="0" smtClean="0">
                <a:solidFill>
                  <a:srgbClr val="4E9FBA"/>
                </a:solidFill>
                <a:latin typeface="Open Sans Condensed" pitchFamily="34" charset="0"/>
              </a:rPr>
              <a:t> </a:t>
            </a:r>
            <a:r>
              <a:rPr lang="ru-RU" sz="2400" dirty="0">
                <a:solidFill>
                  <a:srgbClr val="4E9FBA"/>
                </a:solidFill>
                <a:latin typeface="Open Sans Condensed Light" pitchFamily="34" charset="0"/>
                <a:ea typeface="Open Sans Condensed Light" pitchFamily="34" charset="0"/>
                <a:cs typeface="Open Sans Condensed Light" pitchFamily="34" charset="0"/>
              </a:rPr>
              <a:t>млрд. руб.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74779" y="4192290"/>
            <a:ext cx="583518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>
                <a:solidFill>
                  <a:srgbClr val="3A889D"/>
                </a:solidFill>
                <a:latin typeface="Open Sans Condensed" pitchFamily="34" charset="0"/>
              </a:rPr>
              <a:t>ПЕРЕЧИСЛЕНО </a:t>
            </a:r>
          </a:p>
          <a:p>
            <a:r>
              <a:rPr lang="ru-RU" sz="2600" b="1" dirty="0">
                <a:solidFill>
                  <a:srgbClr val="3A889D"/>
                </a:solidFill>
                <a:latin typeface="Open Sans Condensed" pitchFamily="34" charset="0"/>
              </a:rPr>
              <a:t>В ДОХОД ФЕДЕРАЛЬНОГО БЮДЖЕТА (ЗА 2016-2017)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000679" y="4653955"/>
            <a:ext cx="26357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4800" dirty="0">
                <a:solidFill>
                  <a:schemeClr val="accent2"/>
                </a:solidFill>
                <a:latin typeface="Open Sans Condensed" pitchFamily="34" charset="0"/>
              </a:rPr>
              <a:t>12,8 </a:t>
            </a:r>
            <a:r>
              <a:rPr lang="ru-RU" sz="2400" dirty="0">
                <a:solidFill>
                  <a:srgbClr val="ED7D31"/>
                </a:solidFill>
                <a:latin typeface="Open Sans Condensed Light" pitchFamily="34" charset="0"/>
                <a:ea typeface="Open Sans Condensed Light" pitchFamily="34" charset="0"/>
                <a:cs typeface="Open Sans Condensed Light" pitchFamily="34" charset="0"/>
              </a:rPr>
              <a:t>млрд. руб.</a:t>
            </a:r>
          </a:p>
        </p:txBody>
      </p:sp>
      <p:sp>
        <p:nvSpPr>
          <p:cNvPr id="17" name="Номер слайда 1"/>
          <p:cNvSpPr>
            <a:spLocks noGrp="1"/>
          </p:cNvSpPr>
          <p:nvPr>
            <p:ph type="sldNum" sz="quarter" idx="10"/>
          </p:nvPr>
        </p:nvSpPr>
        <p:spPr>
          <a:xfrm>
            <a:off x="11582400" y="6210401"/>
            <a:ext cx="370097" cy="365125"/>
          </a:xfrm>
        </p:spPr>
        <p:txBody>
          <a:bodyPr/>
          <a:lstStyle/>
          <a:p>
            <a:pPr>
              <a:defRPr/>
            </a:pPr>
            <a:fld id="{CD3ED5AB-4FED-4D11-B641-0DD088A71500}" type="slidenum">
              <a:rPr lang="ru-RU" altLang="ru-RU" sz="1600" smtClean="0">
                <a:latin typeface="Open Sans Condensed" pitchFamily="34" charset="0"/>
                <a:ea typeface="Open Sans Condensed" pitchFamily="34" charset="0"/>
                <a:cs typeface="Open Sans Condensed" pitchFamily="34" charset="0"/>
              </a:rPr>
              <a:pPr>
                <a:defRPr/>
              </a:pPr>
              <a:t>7</a:t>
            </a:fld>
            <a:endParaRPr lang="ru-RU" altLang="ru-RU" sz="1600" dirty="0">
              <a:latin typeface="Open Sans Condensed" pitchFamily="34" charset="0"/>
              <a:ea typeface="Open Sans Condensed" pitchFamily="34" charset="0"/>
              <a:cs typeface="Open Sans Condens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75126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3ED5AB-4FED-4D11-B641-0DD088A71500}" type="slidenum">
              <a:rPr lang="ru-RU" altLang="ru-RU" smtClean="0"/>
              <a:pPr>
                <a:defRPr/>
              </a:pPr>
              <a:t>8</a:t>
            </a:fld>
            <a:endParaRPr lang="ru-RU" altLang="ru-RU"/>
          </a:p>
        </p:txBody>
      </p:sp>
      <p:sp>
        <p:nvSpPr>
          <p:cNvPr id="3" name="TextBox 2"/>
          <p:cNvSpPr txBox="1"/>
          <p:nvPr/>
        </p:nvSpPr>
        <p:spPr>
          <a:xfrm>
            <a:off x="4554070" y="171219"/>
            <a:ext cx="76379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Open Sans Condensed" pitchFamily="34" charset="0"/>
              </a:rPr>
              <a:t>ПРОЕКТЫ, В ОТНОШЕНИИ КОТОРЫХ ОСУЩЕСТВЛЯЕТСЯ КАЗНАЧЕЙСКОЕ СОПРОВОЖДЕНИЕ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04365" y="1207712"/>
            <a:ext cx="614530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 smtClean="0">
                <a:solidFill>
                  <a:srgbClr val="3A889D"/>
                </a:solidFill>
                <a:latin typeface="Open Sans Condensed" pitchFamily="34" charset="0"/>
              </a:rPr>
              <a:t>АО «ОСОБЫЕ </a:t>
            </a:r>
            <a:r>
              <a:rPr lang="ru-RU" sz="2600" b="1" dirty="0">
                <a:solidFill>
                  <a:srgbClr val="3A889D"/>
                </a:solidFill>
                <a:latin typeface="Open Sans Condensed" pitchFamily="34" charset="0"/>
              </a:rPr>
              <a:t>ЭКОНОМИЧЕСКИЕ ЗОНЫ»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56494" y="1207712"/>
            <a:ext cx="365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ED7D31"/>
                </a:solidFill>
                <a:latin typeface="Open Sans Condensed" pitchFamily="34" charset="0"/>
              </a:rPr>
              <a:t>30 024, 6 </a:t>
            </a:r>
            <a:r>
              <a:rPr lang="ru-RU" sz="2600" b="1" dirty="0" smtClean="0">
                <a:solidFill>
                  <a:srgbClr val="ED7D31"/>
                </a:solidFill>
                <a:latin typeface="Open Sans Condensed" pitchFamily="34" charset="0"/>
              </a:rPr>
              <a:t>МЛРД. РУБ. </a:t>
            </a:r>
            <a:endParaRPr lang="ru-RU" sz="2600" b="1" dirty="0">
              <a:solidFill>
                <a:srgbClr val="ED7D31"/>
              </a:solidFill>
              <a:latin typeface="Open Sans Condensed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04365" y="2420470"/>
            <a:ext cx="536537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 smtClean="0">
                <a:solidFill>
                  <a:srgbClr val="3A889D"/>
                </a:solidFill>
                <a:latin typeface="Open Sans Condensed" pitchFamily="34" charset="0"/>
              </a:rPr>
              <a:t>ГК </a:t>
            </a:r>
            <a:r>
              <a:rPr lang="ru-RU" sz="2600" b="1" dirty="0">
                <a:solidFill>
                  <a:srgbClr val="3A889D"/>
                </a:solidFill>
                <a:latin typeface="Open Sans Condensed" pitchFamily="34" charset="0"/>
              </a:rPr>
              <a:t>НА СТРОИТЕЛЬСТВО </a:t>
            </a:r>
            <a:endParaRPr lang="ru-RU" sz="2600" b="1" dirty="0" smtClean="0">
              <a:solidFill>
                <a:srgbClr val="3A889D"/>
              </a:solidFill>
              <a:latin typeface="Open Sans Condensed" pitchFamily="34" charset="0"/>
            </a:endParaRPr>
          </a:p>
          <a:p>
            <a:r>
              <a:rPr lang="ru-RU" sz="2600" b="1" dirty="0" smtClean="0">
                <a:solidFill>
                  <a:srgbClr val="3A889D"/>
                </a:solidFill>
                <a:latin typeface="Open Sans Condensed" pitchFamily="34" charset="0"/>
              </a:rPr>
              <a:t>КЕРЧЕНСКОГО </a:t>
            </a:r>
            <a:r>
              <a:rPr lang="ru-RU" sz="2600" b="1" dirty="0">
                <a:solidFill>
                  <a:srgbClr val="3A889D"/>
                </a:solidFill>
                <a:latin typeface="Open Sans Condensed" pitchFamily="34" charset="0"/>
              </a:rPr>
              <a:t>МОСТА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256494" y="2420470"/>
            <a:ext cx="38189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ED7D31"/>
                </a:solidFill>
                <a:latin typeface="Open Sans Condensed" pitchFamily="34" charset="0"/>
              </a:rPr>
              <a:t>4 183,96 </a:t>
            </a:r>
            <a:r>
              <a:rPr lang="ru-RU" sz="2600" b="1" dirty="0" smtClean="0">
                <a:solidFill>
                  <a:srgbClr val="ED7D31"/>
                </a:solidFill>
                <a:latin typeface="Open Sans Condensed" pitchFamily="34" charset="0"/>
              </a:rPr>
              <a:t>МЛРД. РУБ. </a:t>
            </a:r>
            <a:endParaRPr lang="ru-RU" sz="2600" b="1" dirty="0">
              <a:solidFill>
                <a:srgbClr val="ED7D31"/>
              </a:solidFill>
              <a:latin typeface="Open Sans Condensed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04365" y="3904129"/>
            <a:ext cx="536537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 smtClean="0">
                <a:solidFill>
                  <a:srgbClr val="3A889D"/>
                </a:solidFill>
                <a:latin typeface="Open Sans Condensed" pitchFamily="34" charset="0"/>
              </a:rPr>
              <a:t>ГК </a:t>
            </a:r>
            <a:r>
              <a:rPr lang="ru-RU" sz="2600" b="1" dirty="0">
                <a:solidFill>
                  <a:srgbClr val="3A889D"/>
                </a:solidFill>
                <a:latin typeface="Open Sans Condensed" pitchFamily="34" charset="0"/>
              </a:rPr>
              <a:t>НА СТРОИТЕЛЬСТВО </a:t>
            </a:r>
            <a:endParaRPr lang="ru-RU" sz="2600" b="1" dirty="0" smtClean="0">
              <a:solidFill>
                <a:srgbClr val="3A889D"/>
              </a:solidFill>
              <a:latin typeface="Open Sans Condensed" pitchFamily="34" charset="0"/>
            </a:endParaRPr>
          </a:p>
          <a:p>
            <a:r>
              <a:rPr lang="ru-RU" sz="2600" b="1" dirty="0" smtClean="0">
                <a:solidFill>
                  <a:srgbClr val="3A889D"/>
                </a:solidFill>
                <a:latin typeface="Open Sans Condensed" pitchFamily="34" charset="0"/>
              </a:rPr>
              <a:t>СТАДИОНОВ К ЧМ 2018</a:t>
            </a:r>
            <a:endParaRPr lang="ru-RU" sz="2600" b="1" dirty="0">
              <a:solidFill>
                <a:srgbClr val="3A889D"/>
              </a:solidFill>
              <a:latin typeface="Open Sans Condensed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56494" y="3857962"/>
            <a:ext cx="33752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ED7D31"/>
                </a:solidFill>
                <a:latin typeface="Open Sans Condensed" pitchFamily="34" charset="0"/>
              </a:rPr>
              <a:t>4 890,7</a:t>
            </a:r>
            <a:r>
              <a:rPr lang="ru-RU" sz="2600" b="1" dirty="0" smtClean="0">
                <a:solidFill>
                  <a:srgbClr val="ED7D31"/>
                </a:solidFill>
                <a:latin typeface="Open Sans Condensed" pitchFamily="34" charset="0"/>
              </a:rPr>
              <a:t> МЛРД. РУБ. </a:t>
            </a:r>
            <a:endParaRPr lang="ru-RU" sz="2600" b="1" dirty="0">
              <a:solidFill>
                <a:srgbClr val="ED7D31"/>
              </a:solidFill>
              <a:latin typeface="Open Sans Condensed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04365" y="5401235"/>
            <a:ext cx="5365377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 smtClean="0">
                <a:solidFill>
                  <a:srgbClr val="3A889D"/>
                </a:solidFill>
                <a:latin typeface="Open Sans Condensed" pitchFamily="34" charset="0"/>
              </a:rPr>
              <a:t>ГК </a:t>
            </a:r>
            <a:r>
              <a:rPr lang="ru-RU" sz="2600" b="1" dirty="0">
                <a:solidFill>
                  <a:srgbClr val="3A889D"/>
                </a:solidFill>
                <a:latin typeface="Open Sans Condensed" pitchFamily="34" charset="0"/>
              </a:rPr>
              <a:t>НА </a:t>
            </a:r>
            <a:r>
              <a:rPr lang="ru-RU" sz="2600" b="1" dirty="0" smtClean="0">
                <a:solidFill>
                  <a:srgbClr val="3A889D"/>
                </a:solidFill>
                <a:latin typeface="Open Sans Condensed" pitchFamily="34" charset="0"/>
              </a:rPr>
              <a:t>ОКАЗАНИЕ УСЛУГ СВЯЗИ</a:t>
            </a:r>
          </a:p>
          <a:p>
            <a:r>
              <a:rPr lang="ru-RU" sz="2600" b="1" dirty="0" smtClean="0">
                <a:solidFill>
                  <a:srgbClr val="3A889D"/>
                </a:solidFill>
                <a:latin typeface="Open Sans Condensed" pitchFamily="34" charset="0"/>
              </a:rPr>
              <a:t> ПРИ СТРОИТЕЛЬСТВЕ СТАДИОНОВ К ЧМ 2018</a:t>
            </a:r>
            <a:endParaRPr lang="ru-RU" sz="2600" b="1" dirty="0">
              <a:solidFill>
                <a:srgbClr val="3A889D"/>
              </a:solidFill>
              <a:latin typeface="Open Sans Condensed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256494" y="5571709"/>
            <a:ext cx="38189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ED7D31"/>
                </a:solidFill>
                <a:latin typeface="Open Sans Condensed" pitchFamily="34" charset="0"/>
              </a:rPr>
              <a:t>3 258,32 </a:t>
            </a:r>
            <a:r>
              <a:rPr lang="ru-RU" sz="2600" b="1" dirty="0" smtClean="0">
                <a:solidFill>
                  <a:srgbClr val="ED7D31"/>
                </a:solidFill>
                <a:latin typeface="Open Sans Condensed" pitchFamily="34" charset="0"/>
              </a:rPr>
              <a:t>МЛРД. РУБ. </a:t>
            </a:r>
            <a:endParaRPr lang="ru-RU" sz="2600" b="1" dirty="0">
              <a:solidFill>
                <a:srgbClr val="ED7D31"/>
              </a:solidFill>
              <a:latin typeface="Open Sans Condens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96128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842251" y="262800"/>
            <a:ext cx="808856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Open Sans Condensed" pitchFamily="34" charset="0"/>
              </a:rPr>
              <a:t>ПРОВЕДЕНИЕ 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Open Sans Condensed" pitchFamily="34" charset="0"/>
              </a:rPr>
              <a:t>ЭКСПЕРИМЕНТА </a:t>
            </a:r>
            <a:endParaRPr lang="ru-RU" sz="2400" dirty="0" smtClean="0">
              <a:solidFill>
                <a:schemeClr val="accent5">
                  <a:lumMod val="75000"/>
                </a:schemeClr>
              </a:solidFill>
              <a:latin typeface="Open Sans Condensed" pitchFamily="34" charset="0"/>
            </a:endParaRPr>
          </a:p>
          <a:p>
            <a:pPr algn="r"/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Open Sans Condensed" pitchFamily="34" charset="0"/>
              </a:rPr>
              <a:t>ПО 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Open Sans Condensed" pitchFamily="34" charset="0"/>
              </a:rPr>
              <a:t>БЮДЖЕТНОМУ МОНИТОРИНГУ 5 ОБЪЕКТОВ</a:t>
            </a:r>
          </a:p>
          <a:p>
            <a:pPr algn="r"/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Open Sans Condensed" pitchFamily="34" charset="0"/>
              </a:rPr>
              <a:t>(распоряжение Правительства Российской Федерации от 14.07.2017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Open Sans Condensed" pitchFamily="34" charset="0"/>
              </a:rPr>
              <a:t>N 1502-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Open Sans Condensed" pitchFamily="34" charset="0"/>
              </a:rPr>
              <a:t>р)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15945" y="2056531"/>
            <a:ext cx="81781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800" b="1">
                <a:solidFill>
                  <a:schemeClr val="bg2">
                    <a:lumMod val="50000"/>
                  </a:schemeClr>
                </a:solidFill>
                <a:latin typeface="Open Sans Condensed" pitchFamily="34" charset="0"/>
                <a:ea typeface="Open Sans Condensed" pitchFamily="34" charset="0"/>
                <a:cs typeface="Open Sans Condensed" pitchFamily="34" charset="0"/>
              </a:defRPr>
            </a:lvl1pPr>
          </a:lstStyle>
          <a:p>
            <a:pPr algn="l"/>
            <a:r>
              <a:rPr lang="ru-RU" sz="3200" dirty="0" smtClean="0">
                <a:solidFill>
                  <a:srgbClr val="3A889D"/>
                </a:solidFill>
                <a:ea typeface="+mn-ea"/>
                <a:cs typeface="Arial" charset="0"/>
              </a:rPr>
              <a:t>ПРЕДОТВРАЩЕНИЕ ОПЛАТЫ </a:t>
            </a:r>
          </a:p>
          <a:p>
            <a:pPr algn="l"/>
            <a:r>
              <a:rPr lang="ru-RU" sz="3200" dirty="0" smtClean="0">
                <a:solidFill>
                  <a:srgbClr val="3A889D"/>
                </a:solidFill>
                <a:ea typeface="+mn-ea"/>
                <a:cs typeface="Arial" charset="0"/>
              </a:rPr>
              <a:t>НЕПОСТАВЛЕННЫХ ТОВАРОВ</a:t>
            </a:r>
            <a:endParaRPr lang="ru-RU" sz="3200" dirty="0">
              <a:solidFill>
                <a:srgbClr val="3A889D"/>
              </a:solidFill>
              <a:ea typeface="+mn-ea"/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5946" y="3537429"/>
            <a:ext cx="8178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800" b="1">
                <a:solidFill>
                  <a:schemeClr val="bg2">
                    <a:lumMod val="50000"/>
                  </a:schemeClr>
                </a:solidFill>
                <a:latin typeface="Open Sans Condensed" pitchFamily="34" charset="0"/>
                <a:ea typeface="Open Sans Condensed" pitchFamily="34" charset="0"/>
                <a:cs typeface="Open Sans Condensed" pitchFamily="34" charset="0"/>
              </a:defRPr>
            </a:lvl1pPr>
          </a:lstStyle>
          <a:p>
            <a:pPr algn="l"/>
            <a:r>
              <a:rPr lang="ru-RU" sz="3200" dirty="0">
                <a:solidFill>
                  <a:srgbClr val="3A889D"/>
                </a:solidFill>
                <a:ea typeface="+mn-ea"/>
                <a:cs typeface="Arial" charset="0"/>
              </a:rPr>
              <a:t>ОТКАЗ В ПРОВЕДЕНИЕ ОПЕРАЦИЙ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5945" y="4692835"/>
            <a:ext cx="80158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800" b="1">
                <a:solidFill>
                  <a:schemeClr val="bg2">
                    <a:lumMod val="50000"/>
                  </a:schemeClr>
                </a:solidFill>
                <a:latin typeface="Open Sans Condensed" pitchFamily="34" charset="0"/>
                <a:ea typeface="Open Sans Condensed" pitchFamily="34" charset="0"/>
                <a:cs typeface="Open Sans Condensed" pitchFamily="34" charset="0"/>
              </a:defRPr>
            </a:lvl1pPr>
          </a:lstStyle>
          <a:p>
            <a:pPr algn="l"/>
            <a:r>
              <a:rPr lang="ru-RU" sz="3200" dirty="0">
                <a:solidFill>
                  <a:srgbClr val="3A889D"/>
                </a:solidFill>
                <a:ea typeface="+mn-ea"/>
                <a:cs typeface="Arial" charset="0"/>
              </a:rPr>
              <a:t>НЕЦЕЛЕВОЕ ИСПОЛЬЗОВАНИЕ БЮДЖЕТНЫХ СРЕДСТВ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376470" y="2118086"/>
            <a:ext cx="252184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4800" dirty="0">
                <a:solidFill>
                  <a:schemeClr val="accent2"/>
                </a:solidFill>
                <a:latin typeface="Open Sans Condensed" pitchFamily="34" charset="0"/>
              </a:rPr>
              <a:t>9,25</a:t>
            </a:r>
            <a:r>
              <a:rPr lang="ru-RU" sz="6000" dirty="0" smtClean="0">
                <a:solidFill>
                  <a:schemeClr val="accent5">
                    <a:lumMod val="75000"/>
                  </a:schemeClr>
                </a:solidFill>
                <a:latin typeface="Open Sans Condensed" pitchFamily="34" charset="0"/>
              </a:rPr>
              <a:t> 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Open Sans Condensed" pitchFamily="34" charset="0"/>
              </a:rPr>
              <a:t> </a:t>
            </a:r>
            <a:r>
              <a:rPr lang="ru-RU" sz="2400" dirty="0" smtClean="0">
                <a:solidFill>
                  <a:srgbClr val="ED7D31"/>
                </a:solidFill>
                <a:latin typeface="Open Sans Condensed Light" pitchFamily="34" charset="0"/>
                <a:ea typeface="Open Sans Condensed Light" pitchFamily="34" charset="0"/>
                <a:cs typeface="Open Sans Condensed Light" pitchFamily="34" charset="0"/>
              </a:rPr>
              <a:t>МЛН. РУБ.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376470" y="3291207"/>
            <a:ext cx="332193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 defTabSz="914377">
              <a:defRPr/>
            </a:pPr>
            <a:r>
              <a:rPr lang="ru-RU" sz="4800" dirty="0">
                <a:solidFill>
                  <a:schemeClr val="accent2"/>
                </a:solidFill>
                <a:latin typeface="Open Sans Condensed" pitchFamily="34" charset="0"/>
              </a:rPr>
              <a:t>1 652,37 </a:t>
            </a:r>
            <a:r>
              <a:rPr lang="ru-RU" sz="2400" dirty="0">
                <a:solidFill>
                  <a:srgbClr val="ED7D31"/>
                </a:solidFill>
                <a:latin typeface="Open Sans Condensed Light" pitchFamily="34" charset="0"/>
                <a:ea typeface="Open Sans Condensed Light" pitchFamily="34" charset="0"/>
                <a:cs typeface="Open Sans Condensed Light" pitchFamily="34" charset="0"/>
              </a:rPr>
              <a:t>млн</a:t>
            </a:r>
            <a:r>
              <a:rPr lang="ru-RU" sz="2400" dirty="0" smtClean="0">
                <a:solidFill>
                  <a:srgbClr val="ED7D31"/>
                </a:solidFill>
                <a:latin typeface="Open Sans Condensed Light" pitchFamily="34" charset="0"/>
                <a:ea typeface="Open Sans Condensed Light" pitchFamily="34" charset="0"/>
                <a:cs typeface="Open Sans Condensed Light" pitchFamily="34" charset="0"/>
              </a:rPr>
              <a:t>. руб</a:t>
            </a:r>
            <a:r>
              <a:rPr lang="ru-RU" sz="2400" dirty="0">
                <a:solidFill>
                  <a:srgbClr val="ED7D31"/>
                </a:solidFill>
                <a:latin typeface="Open Sans Condensed Light" pitchFamily="34" charset="0"/>
                <a:ea typeface="Open Sans Condensed Light" pitchFamily="34" charset="0"/>
                <a:cs typeface="Open Sans Condensed Light" pitchFamily="34" charset="0"/>
              </a:rPr>
              <a:t>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376470" y="4939056"/>
            <a:ext cx="227677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defTabSz="914377">
              <a:defRPr/>
            </a:pPr>
            <a:r>
              <a:rPr lang="ru-RU" sz="4800" dirty="0">
                <a:solidFill>
                  <a:schemeClr val="accent2"/>
                </a:solidFill>
                <a:latin typeface="Open Sans Condensed" pitchFamily="34" charset="0"/>
              </a:rPr>
              <a:t>0,20</a:t>
            </a:r>
            <a:r>
              <a:rPr lang="ru-RU" dirty="0">
                <a:solidFill>
                  <a:srgbClr val="4E9FBA"/>
                </a:solidFill>
                <a:latin typeface="Open Sans Condensed" pitchFamily="34" charset="0"/>
              </a:rPr>
              <a:t> </a:t>
            </a:r>
            <a:r>
              <a:rPr lang="ru-RU" sz="2400" dirty="0">
                <a:solidFill>
                  <a:srgbClr val="ED7D31"/>
                </a:solidFill>
                <a:latin typeface="Open Sans Condensed Light" pitchFamily="34" charset="0"/>
                <a:ea typeface="Open Sans Condensed Light" pitchFamily="34" charset="0"/>
                <a:cs typeface="Open Sans Condensed Light" pitchFamily="34" charset="0"/>
              </a:rPr>
              <a:t>млн</a:t>
            </a:r>
            <a:r>
              <a:rPr lang="ru-RU" sz="2400" dirty="0" smtClean="0">
                <a:solidFill>
                  <a:srgbClr val="ED7D31"/>
                </a:solidFill>
                <a:latin typeface="Open Sans Condensed Light" pitchFamily="34" charset="0"/>
                <a:ea typeface="Open Sans Condensed Light" pitchFamily="34" charset="0"/>
                <a:cs typeface="Open Sans Condensed Light" pitchFamily="34" charset="0"/>
              </a:rPr>
              <a:t>. руб</a:t>
            </a:r>
            <a:r>
              <a:rPr lang="ru-RU" sz="2400" dirty="0">
                <a:solidFill>
                  <a:srgbClr val="ED7D31"/>
                </a:solidFill>
                <a:latin typeface="Open Sans Condensed Light" pitchFamily="34" charset="0"/>
                <a:ea typeface="Open Sans Condensed Light" pitchFamily="34" charset="0"/>
                <a:cs typeface="Open Sans Condensed Light" pitchFamily="34" charset="0"/>
              </a:rPr>
              <a:t>. </a:t>
            </a:r>
          </a:p>
        </p:txBody>
      </p:sp>
      <p:sp>
        <p:nvSpPr>
          <p:cNvPr id="10" name="Номер слайда 1"/>
          <p:cNvSpPr>
            <a:spLocks noGrp="1"/>
          </p:cNvSpPr>
          <p:nvPr>
            <p:ph type="sldNum" sz="quarter" idx="10"/>
          </p:nvPr>
        </p:nvSpPr>
        <p:spPr>
          <a:xfrm>
            <a:off x="11443448" y="6210401"/>
            <a:ext cx="509050" cy="365125"/>
          </a:xfrm>
        </p:spPr>
        <p:txBody>
          <a:bodyPr/>
          <a:lstStyle/>
          <a:p>
            <a:pPr>
              <a:defRPr/>
            </a:pPr>
            <a:fld id="{CD3ED5AB-4FED-4D11-B641-0DD088A71500}" type="slidenum">
              <a:rPr lang="ru-RU" altLang="ru-RU" sz="1600" smtClean="0">
                <a:latin typeface="Open Sans Condensed" pitchFamily="34" charset="0"/>
                <a:ea typeface="Open Sans Condensed" pitchFamily="34" charset="0"/>
                <a:cs typeface="Open Sans Condensed" pitchFamily="34" charset="0"/>
              </a:rPr>
              <a:pPr>
                <a:defRPr/>
              </a:pPr>
              <a:t>9</a:t>
            </a:fld>
            <a:endParaRPr lang="ru-RU" altLang="ru-RU" sz="1600" dirty="0">
              <a:latin typeface="Open Sans Condensed" pitchFamily="34" charset="0"/>
              <a:ea typeface="Open Sans Condensed" pitchFamily="34" charset="0"/>
              <a:cs typeface="Open Sans Condens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0829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49664</TotalTime>
  <Words>1358</Words>
  <Application>Microsoft Office PowerPoint</Application>
  <PresentationFormat>Произвольный</PresentationFormat>
  <Paragraphs>369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31" baseType="lpstr">
      <vt:lpstr>Arial</vt:lpstr>
      <vt:lpstr>Open Sans Condensed Light</vt:lpstr>
      <vt:lpstr>Century Gothic</vt:lpstr>
      <vt:lpstr>Arial Narrow</vt:lpstr>
      <vt:lpstr>Calibri</vt:lpstr>
      <vt:lpstr>Open Sans Condensed</vt:lpstr>
      <vt:lpstr>Calibri Light</vt:lpstr>
      <vt:lpstr>Wingdings</vt:lpstr>
      <vt:lpstr>DINPro-Regular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Mazur Nataliya</dc:creator>
  <cp:lastModifiedBy>Камардина Юлия Викторовна</cp:lastModifiedBy>
  <cp:revision>1391</cp:revision>
  <cp:lastPrinted>2018-03-21T06:34:05Z</cp:lastPrinted>
  <dcterms:created xsi:type="dcterms:W3CDTF">2015-03-03T16:27:21Z</dcterms:created>
  <dcterms:modified xsi:type="dcterms:W3CDTF">2018-03-21T06:35:48Z</dcterms:modified>
</cp:coreProperties>
</file>