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56" r:id="rId4"/>
  </p:sldMasterIdLst>
  <p:notesMasterIdLst>
    <p:notesMasterId r:id="rId42"/>
  </p:notesMasterIdLst>
  <p:sldIdLst>
    <p:sldId id="258" r:id="rId5"/>
    <p:sldId id="451" r:id="rId6"/>
    <p:sldId id="496" r:id="rId7"/>
    <p:sldId id="410" r:id="rId8"/>
    <p:sldId id="473" r:id="rId9"/>
    <p:sldId id="491" r:id="rId10"/>
    <p:sldId id="492" r:id="rId11"/>
    <p:sldId id="443" r:id="rId12"/>
    <p:sldId id="516" r:id="rId13"/>
    <p:sldId id="517" r:id="rId14"/>
    <p:sldId id="518" r:id="rId15"/>
    <p:sldId id="487" r:id="rId16"/>
    <p:sldId id="488" r:id="rId17"/>
    <p:sldId id="522" r:id="rId18"/>
    <p:sldId id="523" r:id="rId19"/>
    <p:sldId id="537" r:id="rId20"/>
    <p:sldId id="538" r:id="rId21"/>
    <p:sldId id="514" r:id="rId22"/>
    <p:sldId id="528" r:id="rId23"/>
    <p:sldId id="515" r:id="rId24"/>
    <p:sldId id="530" r:id="rId25"/>
    <p:sldId id="531" r:id="rId26"/>
    <p:sldId id="532" r:id="rId27"/>
    <p:sldId id="533" r:id="rId28"/>
    <p:sldId id="534" r:id="rId29"/>
    <p:sldId id="535" r:id="rId30"/>
    <p:sldId id="536" r:id="rId31"/>
    <p:sldId id="508" r:id="rId32"/>
    <p:sldId id="527" r:id="rId33"/>
    <p:sldId id="505" r:id="rId34"/>
    <p:sldId id="507" r:id="rId35"/>
    <p:sldId id="525" r:id="rId36"/>
    <p:sldId id="526" r:id="rId37"/>
    <p:sldId id="511" r:id="rId38"/>
    <p:sldId id="512" r:id="rId39"/>
    <p:sldId id="513" r:id="rId40"/>
    <p:sldId id="273" r:id="rId4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6" pos="75" userDrawn="1">
          <p15:clr>
            <a:srgbClr val="A4A3A4"/>
          </p15:clr>
        </p15:guide>
        <p15:guide id="7" orient="horz" pos="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000000"/>
    <a:srgbClr val="4472C4"/>
    <a:srgbClr val="FFFFFF"/>
    <a:srgbClr val="0070C0"/>
    <a:srgbClr val="D9D9D9"/>
    <a:srgbClr val="D0646E"/>
    <a:srgbClr val="8497B0"/>
    <a:srgbClr val="949494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1811" autoAdjust="0"/>
  </p:normalViewPr>
  <p:slideViewPr>
    <p:cSldViewPr snapToGrid="0">
      <p:cViewPr varScale="1">
        <p:scale>
          <a:sx n="97" d="100"/>
          <a:sy n="97" d="100"/>
        </p:scale>
        <p:origin x="-258" y="-90"/>
      </p:cViewPr>
      <p:guideLst>
        <p:guide orient="horz" pos="37"/>
        <p:guide pos="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56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&#1044;&#1086;&#1082;&#1091;&#1084;&#1077;&#1085;&#1090;&#1099;\&#1056;&#1072;&#1073;&#1086;&#1095;&#1080;&#1077;%20&#1076;&#1086;&#1082;&#1091;&#1084;&#1077;&#1085;&#1090;&#1099;\&#1057;&#1086;&#1074;&#1077;&#1090;%20&#1087;&#1086;%20&#1042;&#1050;&#1050;&#1056;%20&#1040;&#1054;%20(&#1080;&#1102;&#1085;&#1100;%202019)\&#1044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&#1044;&#1086;&#1082;&#1091;&#1084;&#1077;&#1085;&#1090;&#1099;\&#1056;&#1072;&#1073;&#1086;&#1095;&#1080;&#1077;%20&#1076;&#1086;&#1082;&#1091;&#1084;&#1077;&#1085;&#1090;&#1099;\&#1057;&#1086;&#1074;&#1077;&#1090;%20&#1087;&#1086;%20&#1042;&#1050;&#1050;&#1056;%20&#1040;&#1054;%20(&#1080;&#1102;&#1085;&#1100;%202019)\&#1044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&#1044;&#1086;&#1082;&#1091;&#1084;&#1077;&#1085;&#1090;&#1099;\&#1056;&#1072;&#1073;&#1086;&#1095;&#1080;&#1077;%20&#1076;&#1086;&#1082;&#1091;&#1084;&#1077;&#1085;&#1090;&#1099;\&#1057;&#1086;&#1074;&#1077;&#1090;%20&#1087;&#1086;%20&#1042;&#1050;&#1050;&#1056;%20&#1040;&#1054;%20(&#1080;&#1102;&#1085;&#1100;%202019)\&#1044;&#1080;&#1072;&#1075;&#1088;&#1072;&#1084;&#1084;&#1099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&#1044;&#1086;&#1082;&#1091;&#1084;&#1077;&#1085;&#1090;&#1099;\&#1056;&#1072;&#1073;&#1086;&#1095;&#1080;&#1077;%20&#1076;&#1086;&#1082;&#1091;&#1084;&#1077;&#1085;&#1090;&#1099;\&#1057;&#1086;&#1074;&#1077;&#1090;%20&#1087;&#1086;%20&#1042;&#1050;&#1050;&#1056;%20&#1040;&#1054;%20(&#1080;&#1102;&#1085;&#1100;%202019)\&#1044;&#1080;&#1072;&#1075;&#1088;&#1072;&#1084;&#1084;&#1099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&#1044;&#1086;&#1082;&#1091;&#1084;&#1077;&#1085;&#1090;&#1099;\&#1056;&#1072;&#1073;&#1086;&#1095;&#1080;&#1077;%20&#1076;&#1086;&#1082;&#1091;&#1084;&#1077;&#1085;&#1090;&#1099;\&#1057;&#1086;&#1074;&#1077;&#1090;%20&#1087;&#1086;%20&#1042;&#1050;&#1050;&#1056;%20&#1040;&#1054;%20(&#1080;&#1102;&#1085;&#1100;%202019)\&#1044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Предупреждения о недопустимости нарушения требований законодательства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930244145490781E-3"/>
                  <c:y val="0.211764705882353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632-46FC-BA41-78FAF0CBB905}"/>
                </c:ext>
              </c:extLst>
            </c:dLbl>
            <c:dLbl>
              <c:idx val="1"/>
              <c:layout>
                <c:manualLayout>
                  <c:x val="0"/>
                  <c:y val="0.368627450980392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632-46FC-BA41-78FAF0CBB905}"/>
                </c:ext>
              </c:extLst>
            </c:dLbl>
            <c:dLbl>
              <c:idx val="3"/>
              <c:layout>
                <c:manualLayout>
                  <c:x val="7.8908904093528195E-4"/>
                  <c:y val="0.28821649720969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632-46FC-BA41-78FAF0CBB905}"/>
                </c:ext>
              </c:extLst>
            </c:dLbl>
            <c:dLbl>
              <c:idx val="4"/>
              <c:layout>
                <c:manualLayout>
                  <c:x val="0"/>
                  <c:y val="0.212526055602273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632-46FC-BA41-78FAF0CBB905}"/>
                </c:ext>
              </c:extLst>
            </c:dLbl>
            <c:dLbl>
              <c:idx val="5"/>
              <c:layout>
                <c:manualLayout>
                  <c:x val="-2.256062768995433E-3"/>
                  <c:y val="0.2790026246719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632-46FC-BA41-78FAF0CBB905}"/>
                </c:ext>
              </c:extLst>
            </c:dLbl>
            <c:dLbl>
              <c:idx val="6"/>
              <c:layout>
                <c:manualLayout>
                  <c:x val="6.7681883069863813E-3"/>
                  <c:y val="0.259204444104681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632-46FC-BA41-78FAF0CBB905}"/>
                </c:ext>
              </c:extLst>
            </c:dLbl>
            <c:dLbl>
              <c:idx val="7"/>
              <c:layout>
                <c:manualLayout>
                  <c:x val="-5.9790992660512651E-3"/>
                  <c:y val="0.140186530081798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632-46FC-BA41-78FAF0CBB9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Лист1!$B$6:$I$6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Лист1!$B$7:$I$7</c:f>
              <c:numCache>
                <c:formatCode>General</c:formatCode>
                <c:ptCount val="8"/>
                <c:pt idx="0">
                  <c:v>87</c:v>
                </c:pt>
                <c:pt idx="1">
                  <c:v>181</c:v>
                </c:pt>
                <c:pt idx="2">
                  <c:v>209</c:v>
                </c:pt>
                <c:pt idx="3">
                  <c:v>149</c:v>
                </c:pt>
                <c:pt idx="4">
                  <c:v>120</c:v>
                </c:pt>
                <c:pt idx="5">
                  <c:v>150</c:v>
                </c:pt>
                <c:pt idx="6">
                  <c:v>126</c:v>
                </c:pt>
                <c:pt idx="7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632-46FC-BA41-78FAF0CBB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0"/>
        <c:axId val="84298752"/>
        <c:axId val="84308736"/>
      </c:barChart>
      <c:catAx>
        <c:axId val="8429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4308736"/>
        <c:crosses val="autoZero"/>
        <c:auto val="1"/>
        <c:lblAlgn val="ctr"/>
        <c:lblOffset val="100"/>
        <c:noMultiLvlLbl val="0"/>
      </c:catAx>
      <c:valAx>
        <c:axId val="84308736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429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Предписания об устранении выявленных нарушений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Лист1!$B$10</c:f>
              <c:strCache>
                <c:ptCount val="1"/>
                <c:pt idx="0">
                  <c:v>Предписания об устранении выявленных нарушений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2600014637761586E-4"/>
                  <c:y val="0.13753889459469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C1-424D-A5A2-366FDFE19D4D}"/>
                </c:ext>
              </c:extLst>
            </c:dLbl>
            <c:dLbl>
              <c:idx val="1"/>
              <c:layout>
                <c:manualLayout>
                  <c:x val="0"/>
                  <c:y val="0.305882352941176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C1-424D-A5A2-366FDFE19D4D}"/>
                </c:ext>
              </c:extLst>
            </c:dLbl>
            <c:dLbl>
              <c:idx val="2"/>
              <c:layout>
                <c:manualLayout>
                  <c:x val="-3.6538358839160515E-17"/>
                  <c:y val="0.25098039215686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C1-424D-A5A2-366FDFE19D4D}"/>
                </c:ext>
              </c:extLst>
            </c:dLbl>
            <c:dLbl>
              <c:idx val="3"/>
              <c:layout>
                <c:manualLayout>
                  <c:x val="-7.307671767832103E-17"/>
                  <c:y val="0.313725490196078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C1-424D-A5A2-366FDFE19D4D}"/>
                </c:ext>
              </c:extLst>
            </c:dLbl>
            <c:dLbl>
              <c:idx val="4"/>
              <c:layout>
                <c:manualLayout>
                  <c:x val="-7.307671767832103E-17"/>
                  <c:y val="0.35294117647058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C1-424D-A5A2-366FDFE19D4D}"/>
                </c:ext>
              </c:extLst>
            </c:dLbl>
            <c:dLbl>
              <c:idx val="5"/>
              <c:layout>
                <c:manualLayout>
                  <c:x val="0"/>
                  <c:y val="0.376470588235294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C1-424D-A5A2-366FDFE19D4D}"/>
                </c:ext>
              </c:extLst>
            </c:dLbl>
            <c:dLbl>
              <c:idx val="6"/>
              <c:layout>
                <c:manualLayout>
                  <c:x val="-1.4615343535664206E-16"/>
                  <c:y val="0.36862745098039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C1-424D-A5A2-366FDFE19D4D}"/>
                </c:ext>
              </c:extLst>
            </c:dLbl>
            <c:dLbl>
              <c:idx val="7"/>
              <c:layout>
                <c:manualLayout>
                  <c:x val="-1.4615343535664206E-16"/>
                  <c:y val="0.2039215686274509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C1-424D-A5A2-366FDFE19D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Лист1!$B$6:$I$6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Лист1!$B$13:$I$13</c:f>
              <c:numCache>
                <c:formatCode>General</c:formatCode>
                <c:ptCount val="8"/>
                <c:pt idx="0">
                  <c:v>9</c:v>
                </c:pt>
                <c:pt idx="1">
                  <c:v>37</c:v>
                </c:pt>
                <c:pt idx="2">
                  <c:v>28</c:v>
                </c:pt>
                <c:pt idx="3">
                  <c:v>34</c:v>
                </c:pt>
                <c:pt idx="4">
                  <c:v>44</c:v>
                </c:pt>
                <c:pt idx="5">
                  <c:v>46</c:v>
                </c:pt>
                <c:pt idx="6">
                  <c:v>45</c:v>
                </c:pt>
                <c:pt idx="7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AC1-424D-A5A2-366FDFE19D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0"/>
        <c:axId val="93540736"/>
        <c:axId val="93542272"/>
      </c:barChart>
      <c:catAx>
        <c:axId val="9354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3542272"/>
        <c:crosses val="autoZero"/>
        <c:auto val="1"/>
        <c:lblAlgn val="ctr"/>
        <c:lblOffset val="100"/>
        <c:noMultiLvlLbl val="0"/>
      </c:catAx>
      <c:valAx>
        <c:axId val="9354227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354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Предписания о приостановлении членства в СРО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Лист1!$B$16</c:f>
              <c:strCache>
                <c:ptCount val="1"/>
                <c:pt idx="0">
                  <c:v>Предписания о приостановлении членства в СРО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930244145490781E-3"/>
                  <c:y val="0.12549019607843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9B-4285-8BFB-563ACCE6C4F7}"/>
                </c:ext>
              </c:extLst>
            </c:dLbl>
            <c:dLbl>
              <c:idx val="1"/>
              <c:layout>
                <c:manualLayout>
                  <c:x val="0"/>
                  <c:y val="0.35294117647058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9B-4285-8BFB-563ACCE6C4F7}"/>
                </c:ext>
              </c:extLst>
            </c:dLbl>
            <c:dLbl>
              <c:idx val="2"/>
              <c:layout>
                <c:manualLayout>
                  <c:x val="0"/>
                  <c:y val="0.12549019607843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9B-4285-8BFB-563ACCE6C4F7}"/>
                </c:ext>
              </c:extLst>
            </c:dLbl>
            <c:dLbl>
              <c:idx val="3"/>
              <c:layout>
                <c:manualLayout>
                  <c:x val="0"/>
                  <c:y val="0.12549019607843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9B-4285-8BFB-563ACCE6C4F7}"/>
                </c:ext>
              </c:extLst>
            </c:dLbl>
            <c:dLbl>
              <c:idx val="4"/>
              <c:layout>
                <c:manualLayout>
                  <c:x val="-7.307671767832103E-17"/>
                  <c:y val="0.21176470588235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9B-4285-8BFB-563ACCE6C4F7}"/>
                </c:ext>
              </c:extLst>
            </c:dLbl>
            <c:dLbl>
              <c:idx val="5"/>
              <c:layout>
                <c:manualLayout>
                  <c:x val="0"/>
                  <c:y val="0.235294117647058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9B-4285-8BFB-563ACCE6C4F7}"/>
                </c:ext>
              </c:extLst>
            </c:dLbl>
            <c:dLbl>
              <c:idx val="6"/>
              <c:layout>
                <c:manualLayout>
                  <c:x val="-1.4615343535664206E-16"/>
                  <c:y val="0.321568627450980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9B-4285-8BFB-563ACCE6C4F7}"/>
                </c:ext>
              </c:extLst>
            </c:dLbl>
            <c:dLbl>
              <c:idx val="7"/>
              <c:layout>
                <c:manualLayout>
                  <c:x val="-1.9930244145490781E-3"/>
                  <c:y val="0.1490196078431372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9B-4285-8BFB-563ACCE6C4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Лист1!$B$6:$I$6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Лист1!$B$19:$I$19</c:f>
              <c:numCache>
                <c:formatCode>General</c:formatCode>
                <c:ptCount val="8"/>
                <c:pt idx="0">
                  <c:v>5</c:v>
                </c:pt>
                <c:pt idx="1">
                  <c:v>32</c:v>
                </c:pt>
                <c:pt idx="2">
                  <c:v>5</c:v>
                </c:pt>
                <c:pt idx="3">
                  <c:v>5</c:v>
                </c:pt>
                <c:pt idx="4">
                  <c:v>13</c:v>
                </c:pt>
                <c:pt idx="5">
                  <c:v>20</c:v>
                </c:pt>
                <c:pt idx="6">
                  <c:v>27</c:v>
                </c:pt>
                <c:pt idx="7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C9B-4285-8BFB-563ACCE6C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0"/>
        <c:axId val="85800448"/>
        <c:axId val="85801984"/>
      </c:barChart>
      <c:catAx>
        <c:axId val="8580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5801984"/>
        <c:crosses val="autoZero"/>
        <c:auto val="1"/>
        <c:lblAlgn val="ctr"/>
        <c:lblOffset val="100"/>
        <c:noMultiLvlLbl val="0"/>
      </c:catAx>
      <c:valAx>
        <c:axId val="85801984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580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Предписания об исключении из членов СРО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Лист1!$B$22</c:f>
              <c:strCache>
                <c:ptCount val="1"/>
                <c:pt idx="0">
                  <c:v>Предписания об исключении из членов СРО</c:v>
                </c:pt>
              </c:strCache>
            </c:strRef>
          </c:tx>
          <c:spPr>
            <a:solidFill>
              <a:srgbClr val="D0646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680336481447139E-17"/>
                  <c:y val="0.128168491133730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07-4CD0-A401-7B114343CDA5}"/>
                </c:ext>
              </c:extLst>
            </c:dLbl>
            <c:dLbl>
              <c:idx val="1"/>
              <c:layout>
                <c:manualLayout>
                  <c:x val="0"/>
                  <c:y val="0.36078431372549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07-4CD0-A401-7B114343CDA5}"/>
                </c:ext>
              </c:extLst>
            </c:dLbl>
            <c:dLbl>
              <c:idx val="2"/>
              <c:layout>
                <c:manualLayout>
                  <c:x val="0"/>
                  <c:y val="0.203921568627450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07-4CD0-A401-7B114343CDA5}"/>
                </c:ext>
              </c:extLst>
            </c:dLbl>
            <c:dLbl>
              <c:idx val="3"/>
              <c:layout>
                <c:manualLayout>
                  <c:x val="0"/>
                  <c:y val="0.164705882352941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07-4CD0-A401-7B114343CDA5}"/>
                </c:ext>
              </c:extLst>
            </c:dLbl>
            <c:dLbl>
              <c:idx val="4"/>
              <c:layout>
                <c:manualLayout>
                  <c:x val="0"/>
                  <c:y val="0.34509803921568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07-4CD0-A401-7B114343CDA5}"/>
                </c:ext>
              </c:extLst>
            </c:dLbl>
            <c:dLbl>
              <c:idx val="5"/>
              <c:layout>
                <c:manualLayout>
                  <c:x val="0"/>
                  <c:y val="0.290196078431372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07-4CD0-A401-7B114343CDA5}"/>
                </c:ext>
              </c:extLst>
            </c:dLbl>
            <c:dLbl>
              <c:idx val="6"/>
              <c:layout>
                <c:manualLayout>
                  <c:x val="0"/>
                  <c:y val="0.27450980392156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07-4CD0-A401-7B114343CDA5}"/>
                </c:ext>
              </c:extLst>
            </c:dLbl>
            <c:dLbl>
              <c:idx val="7"/>
              <c:layout>
                <c:manualLayout>
                  <c:x val="0"/>
                  <c:y val="-7.843137254902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07-4CD0-A401-7B114343CD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Лист1!$B$6:$I$6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Лист1!$B$25:$I$25</c:f>
              <c:numCache>
                <c:formatCode>General</c:formatCode>
                <c:ptCount val="8"/>
                <c:pt idx="0">
                  <c:v>2</c:v>
                </c:pt>
                <c:pt idx="1">
                  <c:v>12</c:v>
                </c:pt>
                <c:pt idx="2">
                  <c:v>5</c:v>
                </c:pt>
                <c:pt idx="3">
                  <c:v>3</c:v>
                </c:pt>
                <c:pt idx="4">
                  <c:v>11</c:v>
                </c:pt>
                <c:pt idx="5">
                  <c:v>8</c:v>
                </c:pt>
                <c:pt idx="6">
                  <c:v>8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407-4CD0-A401-7B114343C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0"/>
        <c:axId val="85842560"/>
        <c:axId val="93593984"/>
      </c:barChart>
      <c:catAx>
        <c:axId val="8584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3593984"/>
        <c:crosses val="autoZero"/>
        <c:auto val="1"/>
        <c:lblAlgn val="ctr"/>
        <c:lblOffset val="100"/>
        <c:noMultiLvlLbl val="0"/>
      </c:catAx>
      <c:valAx>
        <c:axId val="93593984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584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Лист1!$B$25:$I$25</c:f>
              <c:strCache>
                <c:ptCount val="8"/>
                <c:pt idx="0">
                  <c:v>2</c:v>
                </c:pt>
                <c:pt idx="1">
                  <c:v>12</c:v>
                </c:pt>
                <c:pt idx="2">
                  <c:v>5</c:v>
                </c:pt>
                <c:pt idx="3">
                  <c:v>3</c:v>
                </c:pt>
                <c:pt idx="4">
                  <c:v>11</c:v>
                </c:pt>
                <c:pt idx="5">
                  <c:v>8</c:v>
                </c:pt>
                <c:pt idx="6">
                  <c:v>8</c:v>
                </c:pt>
                <c:pt idx="7">
                  <c:v>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7204301075268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4A-47F3-8A28-5BA18F85E26D}"/>
                </c:ext>
              </c:extLst>
            </c:dLbl>
            <c:dLbl>
              <c:idx val="1"/>
              <c:layout>
                <c:manualLayout>
                  <c:x val="1.4139271827500884E-3"/>
                  <c:y val="0.17204301075268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4A-47F3-8A28-5BA18F85E26D}"/>
                </c:ext>
              </c:extLst>
            </c:dLbl>
            <c:dLbl>
              <c:idx val="2"/>
              <c:layout>
                <c:manualLayout>
                  <c:x val="1.4139271827500884E-3"/>
                  <c:y val="0.19354838709677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4A-47F3-8A28-5BA18F85E26D}"/>
                </c:ext>
              </c:extLst>
            </c:dLbl>
            <c:dLbl>
              <c:idx val="3"/>
              <c:layout>
                <c:manualLayout>
                  <c:x val="-1.4139271827501403E-3"/>
                  <c:y val="0.150537634408602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4A-47F3-8A28-5BA18F85E26D}"/>
                </c:ext>
              </c:extLst>
            </c:dLbl>
            <c:dLbl>
              <c:idx val="4"/>
              <c:layout>
                <c:manualLayout>
                  <c:x val="1.0368679560296241E-16"/>
                  <c:y val="0.164874551971326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4A-47F3-8A28-5BA18F85E26D}"/>
                </c:ext>
              </c:extLst>
            </c:dLbl>
            <c:dLbl>
              <c:idx val="5"/>
              <c:layout>
                <c:manualLayout>
                  <c:x val="0"/>
                  <c:y val="0.15053763440860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4A-47F3-8A28-5BA18F85E26D}"/>
                </c:ext>
              </c:extLst>
            </c:dLbl>
            <c:dLbl>
              <c:idx val="6"/>
              <c:layout>
                <c:manualLayout>
                  <c:x val="0"/>
                  <c:y val="0.17204301075268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4A-47F3-8A28-5BA18F85E26D}"/>
                </c:ext>
              </c:extLst>
            </c:dLbl>
            <c:dLbl>
              <c:idx val="7"/>
              <c:layout>
                <c:manualLayout>
                  <c:x val="0"/>
                  <c:y val="0.17204301075268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4A-47F3-8A28-5BA18F85E2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Лист1!$B$6:$I$6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Лист1!$B$32:$I$32</c:f>
              <c:numCache>
                <c:formatCode>General</c:formatCode>
                <c:ptCount val="8"/>
                <c:pt idx="0">
                  <c:v>123</c:v>
                </c:pt>
                <c:pt idx="1">
                  <c:v>305</c:v>
                </c:pt>
                <c:pt idx="2">
                  <c:v>320</c:v>
                </c:pt>
                <c:pt idx="3">
                  <c:v>258</c:v>
                </c:pt>
                <c:pt idx="4">
                  <c:v>260</c:v>
                </c:pt>
                <c:pt idx="5">
                  <c:v>260</c:v>
                </c:pt>
                <c:pt idx="6">
                  <c:v>262</c:v>
                </c:pt>
                <c:pt idx="7">
                  <c:v>269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84A-47F3-8A28-5BA18F85E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overlap val="-20"/>
        <c:axId val="93646848"/>
        <c:axId val="93648384"/>
      </c:barChart>
      <c:catAx>
        <c:axId val="9364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3648384"/>
        <c:crosses val="autoZero"/>
        <c:auto val="1"/>
        <c:lblAlgn val="ctr"/>
        <c:lblOffset val="100"/>
        <c:noMultiLvlLbl val="0"/>
      </c:catAx>
      <c:valAx>
        <c:axId val="93648384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364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D5B61104-6349-45F4-976A-1FA71746F830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16" tIns="45708" rIns="91416" bIns="457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633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633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FEDCA9CD-B243-4225-9B42-C179C167E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3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37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09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09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09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09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09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09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253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867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CA9CD-B243-4225-9B42-C179C167EA9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75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CA9CD-B243-4225-9B42-C179C167EA9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3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11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A9CD-B243-4225-9B42-C179C167EA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150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A9CD-B243-4225-9B42-C179C167EA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373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88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dirty="0">
              <a:sym typeface="Wingdings" pitchFamily="2" charset="2"/>
            </a:endParaRPr>
          </a:p>
        </p:txBody>
      </p:sp>
      <p:sp>
        <p:nvSpPr>
          <p:cNvPr id="25604" name="Номер слайда 3"/>
          <p:cNvSpPr txBox="1">
            <a:spLocks noGrp="1"/>
          </p:cNvSpPr>
          <p:nvPr/>
        </p:nvSpPr>
        <p:spPr bwMode="auto">
          <a:xfrm>
            <a:off x="3849691" y="9428166"/>
            <a:ext cx="2946399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06" tIns="46902" rIns="93806" bIns="4690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2CBB6E-AFF5-4AA1-B776-410D7638D8E9}" type="slidenum">
              <a:rPr lang="ru-RU" altLang="ru-RU"/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666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dirty="0">
              <a:sym typeface="Wingdings" pitchFamily="2" charset="2"/>
            </a:endParaRPr>
          </a:p>
        </p:txBody>
      </p:sp>
      <p:sp>
        <p:nvSpPr>
          <p:cNvPr id="25604" name="Номер слайда 3"/>
          <p:cNvSpPr txBox="1">
            <a:spLocks noGrp="1"/>
          </p:cNvSpPr>
          <p:nvPr/>
        </p:nvSpPr>
        <p:spPr bwMode="auto">
          <a:xfrm>
            <a:off x="3849691" y="9428166"/>
            <a:ext cx="2946399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06" tIns="46902" rIns="93806" bIns="4690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2CBB6E-AFF5-4AA1-B776-410D7638D8E9}" type="slidenum">
              <a:rPr lang="ru-RU" altLang="ru-RU"/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4800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67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288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09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0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0480F8-B5B9-4DE2-8AA1-0D3856F78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6B6B678-9EDC-4A7A-A865-D343B23BC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51BFE0-CCB8-4AC8-AE87-30FB31B7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CFF2B3-8E10-4439-ACB1-91146A7D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1293B1-7A43-4526-9E45-3250863C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09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DE7A04-6CA0-4F62-8C07-3F6041820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ED00062-9C38-4D80-ACB2-937E2F478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161CA2-7A9B-4022-9C55-37B4FAC8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55A8BF-B840-413F-81AE-3DA5B3A8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FBE99F-C450-46ED-B9CC-9930F1ED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5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A2B11AC-9DDF-4DB4-B0E8-50A529F2B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6F7D1C9-006E-4444-B1EC-BB1598511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FDD929-5BB5-4CCA-8FC3-65E438E93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B83E04-37CF-46D0-87D8-62E4B4D9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30B0E0-A3D3-4403-AABC-B1242E96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56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8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8" y="3602041"/>
            <a:ext cx="9144001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13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59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9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29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27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1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83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70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97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1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6" y="98743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1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934BAC-5946-4560-959F-29EEE619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703112-1366-4B8D-816B-E5A8D0817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561184-EFA7-484D-BDBD-7C0270DC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B86C74-42AC-49CF-8417-D4EA7950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0494FF-AD81-4981-B04D-BA035B8F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171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1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6" y="987437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44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47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30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30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77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2B51-FD0C-407C-8355-96869A87BD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66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DC1F-B868-481C-8FAA-78D572F49E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93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50A75-557E-459F-8997-6C1D09B81B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82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57F4-8D52-4A8E-94CB-46B9B5B7FC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23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E993-94F1-4A02-97EC-595791DF44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6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C17F9-3F70-418B-B6BC-F92BBB7879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79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F632-3016-4CCE-ADE3-EFDB7D461A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9240BF-C3C2-4242-BB70-EEB0B96B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D060A1-C69C-4736-9FE0-AD884E85D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91185B-06EB-40E6-A644-F51BE348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CFF43D-5824-40C6-9DDD-1CD8B5CB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228964-C969-4740-A4EC-7C5FAD48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55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9AB78-FFC1-4975-A42F-1875F5166F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04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5442-5A9A-4E57-8FEA-935FD6A6A1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38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6223-F2C2-4E36-AE61-82D0446438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2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16C7-4054-421F-9BED-4DA9C54BFE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298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2B51-FD0C-407C-8355-96869A87BD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63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DC1F-B868-481C-8FAA-78D572F49E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52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50A75-557E-459F-8997-6C1D09B81B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688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57F4-8D52-4A8E-94CB-46B9B5B7FC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823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E993-94F1-4A02-97EC-595791DF44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24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C17F9-3F70-418B-B6BC-F92BBB7879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566829-D730-47DA-AB74-E00EE50DD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06D776-03FC-4FB8-9166-B6E00A47A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B73B393-E695-408F-95E4-8FEC96E17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6AB3503-04DB-4D2C-8011-5DCC6B66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689E71-9F4B-4926-94D0-6077E514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29A23BE-09D0-463B-9A36-43FFBC2B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47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F632-3016-4CCE-ADE3-EFDB7D461A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463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9AB78-FFC1-4975-A42F-1875F5166F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777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5442-5A9A-4E57-8FEA-935FD6A6A1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144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6223-F2C2-4E36-AE61-82D0446438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246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16C7-4054-421F-9BED-4DA9C54BFE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4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E54E62-3C7F-4A53-85B7-D1686DC8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97FF1D-FF40-4FC3-BD86-45231401A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87B7816-1A7A-4F48-88E4-263F175B7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E624669-349D-4AFF-9ED7-C1530C6C8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7274729-026F-4F0B-B55C-49BFDAC4D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CB5A3BE-B3D0-4358-BC48-D91771EB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994EFD9-2576-4DF4-9F64-7C681855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E0CA56F-0384-4670-B6E3-2284D6E19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7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970875-5D99-4F1F-89EA-003E0D62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40F57A7-E1C5-4FA9-ADED-DC3C203B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06249F1-CB2D-4CF6-A4E5-A1B85378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6BDC346-83A2-4DF4-A236-35520A94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98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C5794EC-DE54-4828-A558-F19A17E7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66A02CE-B7FB-462F-88F2-9672BE2F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1AD8EBF-C9F4-4AED-8EB6-DB3157E0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7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6A970B-7E0C-4C8B-9E4A-399C772F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415405-5AB1-44B1-A285-091F2CBB9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042CBB-EC55-4409-9F84-E49DC3FA4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3F1BAAE-58C9-4E7C-B937-13DAB138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4ADCF08-1FF2-4CC9-837A-A3DEE016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2676F40-A813-421D-AB99-E5E398C8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81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27C8C8-98F6-4BC9-B3EC-1E4FE449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34F54CB-EB49-4688-A2F2-99FAC56BF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7A9E47E-54D0-416D-B81C-22791C0DB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58F7C5-3E4A-4B1F-9958-24F9C07A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A7448A8-1B97-4580-81BE-4E21B41F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BB8AD4-C77F-4419-8CF9-4EBC6633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6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D1B6F7-5C1E-48B4-8B5B-CBCB5759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9E4CFC8-E7FE-4469-BEDF-5BEFF994C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FAAAE-168E-478E-BE00-6E23969F3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E0D10E-31E7-41BD-8C54-17CF6C71F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4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11B80E-AC0D-4214-BC43-A0AF10C56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2" y="365129"/>
            <a:ext cx="1051560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2" y="1825625"/>
            <a:ext cx="10515601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4" y="6356360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60"/>
            <a:ext cx="411480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3" y="6356360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1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4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0B19C8-07B2-47AD-87EF-1E955DB330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2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4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0B19C8-07B2-47AD-87EF-1E955DB330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7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5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1916836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721" y="1985355"/>
            <a:ext cx="10419908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 организации внешнего контроля качества работы аудиторских организаций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(второе заседание)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888588" y="6067393"/>
            <a:ext cx="4414823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г. Москва</a:t>
            </a:r>
          </a:p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25 июня 2019 года</a:t>
            </a:r>
            <a:endParaRPr lang="ru-RU" sz="1867" dirty="0">
              <a:solidFill>
                <a:srgbClr val="1C1C1C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590805" y="4714463"/>
            <a:ext cx="5296401" cy="9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по надзору за аудиторской деятельностью Федерального казначейства</a:t>
            </a:r>
          </a:p>
          <a:p>
            <a:pPr algn="just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Муромцева Людмила Халиловна</a:t>
            </a:r>
            <a:endParaRPr lang="ru-RU" sz="1867" dirty="0">
              <a:solidFill>
                <a:srgbClr val="1C1C1C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9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841606" y="6513512"/>
            <a:ext cx="367635" cy="365125"/>
          </a:xfrm>
        </p:spPr>
        <p:txBody>
          <a:bodyPr/>
          <a:lstStyle/>
          <a:p>
            <a:fld id="{F8FF5DD0-1489-4E45-B2C6-8977F80E2973}" type="slidenum"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01"/>
          <p:cNvSpPr txBox="1">
            <a:spLocks noChangeArrowheads="1"/>
          </p:cNvSpPr>
          <p:nvPr/>
        </p:nvSpPr>
        <p:spPr bwMode="auto">
          <a:xfrm>
            <a:off x="3429000" y="222419"/>
            <a:ext cx="8463628" cy="81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121917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ОРГАНИЗАЦИЙ, ОКАЗЫВАЮЩИХ УСЛУГИ ПО ПРОВЕДЕНИЮ </a:t>
            </a:r>
          </a:p>
          <a:p>
            <a:pPr algn="r" defTabSz="121917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ОБЯЗАТЕЛЬНОГО АУДИТА БУХГАЛТЕРСКОЙ (ФИНАНСОВОЙ) ОТЧЕТНОСТИ ОБЩЕСТВЕННО ЗНАЧИМЫХ ХОЗЯЙСТВУЮЩИХ СУБЪЕКТОВ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71625" y="1011019"/>
            <a:ext cx="11512083" cy="1875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indent="36000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 Федерального закона «Об аудиторской деятельности» аудиторские организации обязаны уведомлять уполномоченный федеральный орган по контролю и надзору о начале оказания услуг по проведению обязательного аудита бухгалтерской (финансовой) отчетности организаций, указанных в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Федерального закона «Об аудиторской деятельности», в течение 20 рабочих дней, следующих за датой заключения первого договора на проведение данного аудита в текущем календарном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Неисполнение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обязанности влечет исключение аудиторской организации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 аудиторов.</a:t>
            </a:r>
          </a:p>
          <a:p>
            <a:pPr indent="36000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Сформированный на основании уведомлений аудиторских организаций реестр размещен на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сайте Федерального казначейства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Интернет.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49647" y="2887128"/>
          <a:ext cx="3927826" cy="3034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0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26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97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13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9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юридического лица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ОГРН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Дата договора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«Новый Аудит» 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1026602342755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10.07.2017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9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«Екатеринбургский Аудит-Центр»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1036604386367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05.06.2017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349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…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66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371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ООО «Выбор»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1085836002075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01.07.2015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723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372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ООО</a:t>
                      </a: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«АФ «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Аудитинформ</a:t>
                      </a: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-электросталь»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1025007114131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03.02.2016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 bwMode="auto">
          <a:xfrm>
            <a:off x="522514" y="6032779"/>
            <a:ext cx="11210304" cy="587055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160" y="5868586"/>
            <a:ext cx="103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087" y="6068641"/>
            <a:ext cx="10758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Автоматизированная система планирования контрольной и надзорной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которая будет включать 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электронный сервис для подачи уведомлений о начале оказания услуг по проведению аудита ОЗХС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39509" y="2633175"/>
            <a:ext cx="1611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539173" y="2555225"/>
            <a:ext cx="1378344" cy="3419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sz="1400" b="1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4267233" y="2887881"/>
          <a:ext cx="3850072" cy="3028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0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4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07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2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юридического лица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ОГРН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Дата договора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ООО Аудиторская организация «ТМ ГРУПП»</a:t>
                      </a: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1097746367058</a:t>
                      </a: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18.01.2018</a:t>
                      </a: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ООО «ГРЕЙН-АУДИТ»</a:t>
                      </a: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1022201767268</a:t>
                      </a: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09.01.2018</a:t>
                      </a: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66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…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1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ООО КИФ</a:t>
                      </a: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«Аудит ТД»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1021602017458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30.05.2018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53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401</a:t>
                      </a: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ООО «АК «Финансовое бюро Внешний аудит»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1020202765153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05.10.2018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8222213" y="2886075"/>
          <a:ext cx="3850072" cy="30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0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4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07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5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юридического лица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ОГРН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Дата договора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2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ООО «Актив-Аудит»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1022301975530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09.01.2019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8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ООО «Аудит Безопасность Консалтинг»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1070275007439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09.01.2019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66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…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87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ООО «ЛА консалтинг»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1087452001317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20.05.2019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24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218</a:t>
                      </a: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ООО «АКК «</a:t>
                      </a:r>
                      <a:r>
                        <a:rPr lang="ru-RU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Аудэкс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»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1141690066561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11.06.2019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 bwMode="auto">
          <a:xfrm>
            <a:off x="9479809" y="2577189"/>
            <a:ext cx="1378344" cy="3419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91916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848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508866"/>
              </p:ext>
            </p:extLst>
          </p:nvPr>
        </p:nvGraphicFramePr>
        <p:xfrm>
          <a:off x="7786539" y="741112"/>
          <a:ext cx="4405461" cy="5936956"/>
        </p:xfrm>
        <a:graphic>
          <a:graphicData uri="http://schemas.openxmlformats.org/drawingml/2006/table">
            <a:tbl>
              <a:tblPr/>
              <a:tblGrid>
                <a:gridCol w="44054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8796">
                <a:tc>
                  <a:txBody>
                    <a:bodyPr/>
                    <a:lstStyle/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</a:t>
                      </a: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МЕРОПРИЯТИЯХ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105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Совещание по вопросам выявления нарушений в области ПОД/ФТ при осуществлении ВККР АО (17 января 2019 г., г. Нижний Новгород)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413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Встреча с командой оценщиков Группы разработки финансовых мер по борьбе с отмыванием денег (ФАТФ) по вопросам надзора за аудиторской деятельностью, которая состоялась 19 марта 2019 года.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652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13-й инспекторский семинар Международного форума независимых регуляторов аудиторской деятельности </a:t>
                      </a:r>
                      <a:b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(6-8 марта 2019 года, Париж)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652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Годовое общее собрание Международного форума независимых регуляторов аудиторской деятельности </a:t>
                      </a:r>
                      <a:b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(30 апреля – 2 мая 2019 года, Остров Родос)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413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Международная научно-практическая конференция на тему: «Кодекс этики – основа профессии бухгалтера и аудитора: вызовы и возможности» (21-22 мая 2019 года, </a:t>
                      </a:r>
                      <a:b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Москва)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413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Рабочая группа Международного форума независимых регуляторов аудиторской деятельности по вопросам проведения расследований и применения санкций </a:t>
                      </a:r>
                      <a:b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(16-19 июня 2019 года, Цюрих)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3385793" y="166159"/>
            <a:ext cx="8673317" cy="779463"/>
          </a:xfrm>
          <a:prstGeom prst="rect">
            <a:avLst/>
          </a:prstGeom>
        </p:spPr>
        <p:txBody>
          <a:bodyPr lIns="91440" tIns="45720" rIns="91440" bIns="4572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r" defTabSz="1219170">
              <a:defRPr/>
            </a:pPr>
            <a:r>
              <a:rPr sz="1867" dirty="0">
                <a:solidFill>
                  <a:srgbClr val="4472C4">
                    <a:lumMod val="75000"/>
                  </a:srgbClr>
                </a:solidFill>
                <a:latin typeface="Open Sans Condensed" pitchFamily="34" charset="0"/>
                <a:cs typeface="Arial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938402"/>
              </p:ext>
            </p:extLst>
          </p:nvPr>
        </p:nvGraphicFramePr>
        <p:xfrm>
          <a:off x="42608" y="760869"/>
          <a:ext cx="7743931" cy="5873195"/>
        </p:xfrm>
        <a:graphic>
          <a:graphicData uri="http://schemas.openxmlformats.org/drawingml/2006/table">
            <a:tbl>
              <a:tblPr/>
              <a:tblGrid>
                <a:gridCol w="77439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5243">
                <a:tc>
                  <a:txBody>
                    <a:bodyPr/>
                    <a:lstStyle>
                      <a:lvl1pPr defTabSz="108743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algn="ctr" defTabSz="1219170"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ПОДГОТОВЛЕНЫ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ПРЕДЛОЖЕНИЯ И РАЗРАБОТАНЫ ДОКУМЕНТЫ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9440">
                <a:tc>
                  <a:txBody>
                    <a:bodyPr/>
                    <a:lstStyle/>
                    <a:p>
                      <a:pPr marL="317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Предложения по внесению изменений в часть 4 статьи 10.1 Федерального закона «Об аудиторской деятельности» в части расширения оснований проведения внеплановых проверок за устранением выявленных нарушений в случае вынесения меры воздействия в виде приостановления членства в СРО (одобрены Советом по аудиторской деятельности, Протокол от 28 марта 2019 № 46)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63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Предложения по внесению изменений в часть 2 статьи 13 Федерального закона «Об аудиторской деятельности» в части обязанности аудиторской организации, индивидуального аудитора обеспечивать хранение документов (копий документов), полученных и (или) составленных в ходе оказания аудиторских услуг (рассмотрены Рабочим органом Совета по аудиторской деятельности, протокол 23 мая 2019 г. № 87) </a:t>
                      </a:r>
                      <a:endParaRPr kumimoji="0" lang="ru-RU" altLang="ru-RU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102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Предложения по внесению изменений в новую редакцию проекта федерального закона «О государственном контроле (надзоре) и муниципальном контроле в Российской Федерации» в части отнесения ВККР АО к видам контроля, на которые не распространяются положения данного федерального закона (направлены в Минэкономразвития России 30 мая 2019 г.)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0850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Методические рекомендации по контролю соблюдения законодательства по противодействию легализации (отмыванию) доходов, полученных преступным путем, финансированию терроризма и финансированию распространения оружия массового уничтожения (одобрены Советом по аудиторской деятельности, протокол от 15 февраля 2019 г. № 45) 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19611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Дополнительная информация по второму проекту отчета об оценке технического соответствия системы противодействия отмыванию денег и финансированию терроризма Российской Федерации Рекомендациям ФАТФ (направлена в Минфин России 25 февраля 2019 г.)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по проекту отчета об эффективности российской системы ПОД/ФТ и техническом соответствии (направлена в Минфин России 24 мая 2019 года)</a:t>
                      </a:r>
                      <a:endParaRPr kumimoji="0" lang="ru-RU" alt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67481" y="-86610"/>
            <a:ext cx="7791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10874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СОВЕРШЕНСТВОВАНИЮ НОРМАТИВНОГО ПРАВОВОГО РЕГУЛИРОВАНИЯ АУДИТОРСКОЙ ДЕЯТЕЛЬНОСТИ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 ПО ДАННОМУ НАПРАВЛЕНИЮ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5382" y="6559550"/>
            <a:ext cx="426618" cy="365125"/>
          </a:xfrm>
        </p:spPr>
        <p:txBody>
          <a:bodyPr/>
          <a:lstStyle/>
          <a:p>
            <a:pPr defTabSz="1219170">
              <a:defRPr/>
            </a:pPr>
            <a:fld id="{47EA9584-6FC9-446B-89E9-C9D48C4D1663}" type="slidenum">
              <a:rPr lang="ru-RU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11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2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1916836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046" y="2074512"/>
            <a:ext cx="10419908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взаимодействия Федерального казначейства и саморегулируемых организаций аудиторов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888588" y="6067393"/>
            <a:ext cx="4414823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г. Москва</a:t>
            </a:r>
          </a:p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25 июня 2019 года</a:t>
            </a:r>
            <a:endParaRPr lang="ru-RU" sz="1867" dirty="0">
              <a:solidFill>
                <a:srgbClr val="1C1C1C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89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311615"/>
            <a:ext cx="7912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САМОРЕГУЛИРУЕМЫМИ ОРГАНИЗАЦИЯМИ </a:t>
            </a:r>
            <a:br>
              <a:rPr lang="ru-RU" sz="1600" b="1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ВНЕШНЕГО КОНТРОЛЯ КАЧЕСТВА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5044" y="979512"/>
            <a:ext cx="5826991" cy="5551917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 НАПРАВЛЕНИЯ ВЗАИМОДЕЙСТВИЯ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7891" y="1309948"/>
            <a:ext cx="5632544" cy="35756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 организации ВККР аудиторских организаций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73091" y="979514"/>
            <a:ext cx="5712794" cy="55519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СОВЕРШЕНСТВОВАНИЯ ВЗАИМОДЕЙСТВИЯ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167891" y="1843082"/>
            <a:ext cx="1813549" cy="996064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/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по вопросам вовлеченности аудиторских организаций в предстоящую оценку ФАТФ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6493165" y="1294103"/>
            <a:ext cx="5457538" cy="83099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информацией о заявлениях о выходе из состава членов СРО аудиторов (в целях сокращения количества уклоняющихся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ВККР АО);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информацией о планах проверок (в целях избегания дублирования проверок)</a:t>
            </a: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6500719" y="2347043"/>
            <a:ext cx="5457538" cy="83099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мнениями по различным вопросам ВККР АО в целях его совершенствования, совместного анализа практики осуществления ВККР АО, работы по предупреждению нарушений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6500719" y="3385999"/>
            <a:ext cx="5457538" cy="83099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комплексных обучающих программ семинаров и лекций, направленных на предотвращение нарушений</a:t>
            </a: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6500719" y="4420612"/>
            <a:ext cx="5457538" cy="83099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Единообразные требования к качеству аудиторских услуг и иной деятельности, осуществляемой аудиторскими организациями;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правоприменительной практики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6493165" y="5464320"/>
            <a:ext cx="5457538" cy="83099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Объективное обсуждение результатов выявленных нарушений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Комиссий в Управлениях Федерального казначейства 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обеспечения единообразной, открытой и объективной практики применения мер воздействия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2081764" y="1840365"/>
            <a:ext cx="1813549" cy="996064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/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классификатора нарушений, выявляемых при осуществлении ВККР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3975220" y="1843082"/>
            <a:ext cx="1813549" cy="996064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/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обобщению правоприменительной практики и осуществлению методологической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56224" y="2911990"/>
            <a:ext cx="5644211" cy="376104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рассмотрению результатов ВККР аудиторских организаций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156224" y="3288093"/>
            <a:ext cx="5632545" cy="563437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/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истекшем периоде 2019 года Федеральным казначейством и его территориальными органами с участием СРО рассмотрены результаты внешних проверок качества работы 23 аудиторских организаций</a:t>
            </a:r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56224" y="3900870"/>
            <a:ext cx="5632544" cy="46551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проведение мероприятий, семинаров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156224" y="4366389"/>
            <a:ext cx="5620879" cy="2071733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«Внешний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аудиторской деятельности: проблемы и перспективы. Взаимодействие аудиторского сообщества с государственными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органами»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«Совершенствование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механизмов противодействия легализации (отмыванию) денежных средств, приобретенных незаконным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путем»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командой оценщиков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финансовых мер по борьбе с отмыванием денег (ФАТФ) в рамках проведения 4 раунда взаимных оценок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ФАТФ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научно-практическая конференция на тему: «Кодекс этики – основа профессии бухгалтера и аудитора: вызовы и возможности»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представителей Казначейства России и СРО аудиторов с представителями Международной федерации бухгалтеров и Института дипломированных бухгалтеров Англии и Уэльса </a:t>
            </a:r>
          </a:p>
        </p:txBody>
      </p:sp>
      <p:sp>
        <p:nvSpPr>
          <p:cNvPr id="2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5382" y="6559550"/>
            <a:ext cx="426618" cy="365125"/>
          </a:xfrm>
        </p:spPr>
        <p:txBody>
          <a:bodyPr/>
          <a:lstStyle/>
          <a:p>
            <a:pPr defTabSz="1219170">
              <a:defRPr/>
            </a:pPr>
            <a:fld id="{47EA9584-6FC9-446B-89E9-C9D48C4D1663}" type="slidenum">
              <a:rPr lang="ru-RU" b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13</a:t>
            </a:fld>
            <a:endParaRPr lang="ru-RU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>
            <a:stCxn id="31" idx="2"/>
            <a:endCxn id="40" idx="0"/>
          </p:cNvCxnSpPr>
          <p:nvPr/>
        </p:nvCxnSpPr>
        <p:spPr>
          <a:xfrm>
            <a:off x="2984163" y="1667517"/>
            <a:ext cx="4376" cy="1728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34" idx="0"/>
          </p:cNvCxnSpPr>
          <p:nvPr/>
        </p:nvCxnSpPr>
        <p:spPr>
          <a:xfrm flipH="1" flipV="1">
            <a:off x="1074665" y="1753941"/>
            <a:ext cx="1" cy="891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4889860" y="1753941"/>
            <a:ext cx="1" cy="891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074666" y="1753941"/>
            <a:ext cx="38151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38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1916836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046" y="2074512"/>
            <a:ext cx="10419908" cy="206210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обобщении практики применения Классификатора нарушений и недостатков, выявляемых в ходе внешнего контроля качества работы аудиторских организаций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888588" y="6067393"/>
            <a:ext cx="4414823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г. Москва</a:t>
            </a:r>
          </a:p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25 июня 2019 года</a:t>
            </a:r>
            <a:endParaRPr lang="ru-RU" sz="1867" dirty="0">
              <a:solidFill>
                <a:srgbClr val="1C1C1C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9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1916836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28457"/>
            <a:ext cx="2743200" cy="365125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TextBox 101"/>
          <p:cNvSpPr txBox="1">
            <a:spLocks noChangeArrowheads="1"/>
          </p:cNvSpPr>
          <p:nvPr/>
        </p:nvSpPr>
        <p:spPr bwMode="auto">
          <a:xfrm>
            <a:off x="4161452" y="177639"/>
            <a:ext cx="7927255" cy="72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НАРУШЕНИЯ, ВЫЯВЛЯЕМЫЕ ПРИ ОСУЩЕСТВЛЕНИИ </a:t>
            </a: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ВНЕШНЕГО КОНТРОЛЯ КАЧЕСТВА РАБОТЫ АУДИТОРСКИХ</a:t>
            </a: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 В ИТЕКШЕМ ПЕРИОДЕ 2019 ГОДА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28263" y="914399"/>
            <a:ext cx="11860444" cy="354563"/>
          </a:xfrm>
          <a:prstGeom prst="rect">
            <a:avLst/>
          </a:prstGeom>
          <a:solidFill>
            <a:srgbClr val="D2DEEF"/>
          </a:solidFill>
          <a:ln>
            <a:solidFill>
              <a:schemeClr val="accent1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МСА 230 «Аудиторская документация»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57199" y="1380927"/>
            <a:ext cx="10123715" cy="6158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Аудиторская документация не позволяет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характер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сроки и объем выполненных аудиторских процедур для соблюдения МСА и применимых нормативных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требований, результаты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выполненных аудиторских процедур и собранные аудиторские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доказательства, а также значимые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возникшие в ходе аудиторского задания, сделанные по ним выводы, а также значимые профессиональные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суждения (17 нарушений)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02210" y="1420888"/>
            <a:ext cx="1386495" cy="53590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  <a:alpha val="65000"/>
                </a:schemeClr>
              </a:gs>
              <a:gs pos="96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неустранимое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28263" y="2170516"/>
            <a:ext cx="11860444" cy="354563"/>
          </a:xfrm>
          <a:prstGeom prst="rect">
            <a:avLst/>
          </a:prstGeom>
          <a:solidFill>
            <a:srgbClr val="D2DEEF"/>
          </a:solidFill>
          <a:ln>
            <a:solidFill>
              <a:schemeClr val="accent1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705 «Модифицированное мнение в аудиторском заключении»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57199" y="2643652"/>
            <a:ext cx="10123715" cy="67802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Аудиторская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выразила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немодифицированное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мнение в аудиторском заключении, если в соответствии с полученными аудиторскими доказательствами финансовая отчетность содержит существенные искажения либо не содержит надлежащего раскрытия информации, или достаточные надлежащие аудиторские доказательства не могут быть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получены (12 нарушений)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02212" y="2653017"/>
            <a:ext cx="1386494" cy="65929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  <a:alpha val="65000"/>
                </a:schemeClr>
              </a:gs>
              <a:gs pos="96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неустранимое / Грубое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57199" y="3421204"/>
            <a:ext cx="10123715" cy="61895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Аудиторская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не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выразила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мнение с оговоркой в тех случаях, когда в соответствии с полученными аудиторскими доказательствами искажения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существенными для финансовой отчетности, но не всеобъемлющими, или получить достаточные надлежащие аудиторские доказательства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(15 нарушений)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02212" y="3430535"/>
            <a:ext cx="1386494" cy="609627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  <a:alpha val="65000"/>
                </a:schemeClr>
              </a:gs>
              <a:gs pos="96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неустранимое / Грубое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228263" y="4259091"/>
            <a:ext cx="11860444" cy="445852"/>
          </a:xfrm>
          <a:prstGeom prst="rect">
            <a:avLst/>
          </a:prstGeom>
          <a:solidFill>
            <a:srgbClr val="D2DEEF"/>
          </a:solidFill>
          <a:ln>
            <a:solidFill>
              <a:schemeClr val="accent1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/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МСКК </a:t>
            </a: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«Контроль качества в аудиторских организациях, проводящих аудит и обзорные проверки финансовой отчетности, а также выполняющих прочие задания, обеспечивающие уверенность, и задания по оказанию сопутствующих услуг»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57199" y="4773359"/>
            <a:ext cx="10123715" cy="601073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Аудиторская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не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внедрила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и процедуры в отношении порядка назначения лиц, осуществляющих проверку качества выполнения задания и определения их соответствия установленным критериям, в том числе в отношении уровня профессиональной квалификации и определения возможности консультирования по вопросам данного задания без ущерба для собственной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объективности (32 нарушения)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02213" y="4773359"/>
            <a:ext cx="1386494" cy="601073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  <a:alpha val="65000"/>
                </a:schemeClr>
              </a:gs>
              <a:gs pos="96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устранимое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57198" y="5461503"/>
            <a:ext cx="10123715" cy="612713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Аудиторская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не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внедрила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и процедуры, определяющие характер, сроки и объем проверки качества выполнения задания и (или) такие политики и процедуры не содержат требований, в соответствии с которыми заключение по результатам задания не может датироваться более ранним днем, чем день завершения проверки качества выполнения этого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(29 нарушений)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02213" y="5461503"/>
            <a:ext cx="1386494" cy="555566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  <a:alpha val="65000"/>
                </a:schemeClr>
              </a:gs>
              <a:gs pos="96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устранимое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57197" y="6200959"/>
            <a:ext cx="10123715" cy="49842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Аудиторская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не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организовала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(32 нарушения)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02211" y="6200958"/>
            <a:ext cx="1386494" cy="49842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  <a:alpha val="65000"/>
                </a:schemeClr>
              </a:gs>
              <a:gs pos="96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устранимое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68143" y="1268962"/>
            <a:ext cx="0" cy="419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7" idx="1"/>
          </p:cNvCxnSpPr>
          <p:nvPr/>
        </p:nvCxnSpPr>
        <p:spPr>
          <a:xfrm flipH="1">
            <a:off x="368143" y="1688842"/>
            <a:ext cx="89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68143" y="2534426"/>
            <a:ext cx="0" cy="1196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1" idx="1"/>
          </p:cNvCxnSpPr>
          <p:nvPr/>
        </p:nvCxnSpPr>
        <p:spPr>
          <a:xfrm flipH="1" flipV="1">
            <a:off x="368143" y="2982666"/>
            <a:ext cx="8905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3" idx="1"/>
          </p:cNvCxnSpPr>
          <p:nvPr/>
        </p:nvCxnSpPr>
        <p:spPr>
          <a:xfrm flipH="1" flipV="1">
            <a:off x="368143" y="3726019"/>
            <a:ext cx="89056" cy="4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68143" y="4704943"/>
            <a:ext cx="0" cy="1745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8" idx="1"/>
          </p:cNvCxnSpPr>
          <p:nvPr/>
        </p:nvCxnSpPr>
        <p:spPr>
          <a:xfrm flipH="1" flipV="1">
            <a:off x="368143" y="5767859"/>
            <a:ext cx="8905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0" idx="1"/>
          </p:cNvCxnSpPr>
          <p:nvPr/>
        </p:nvCxnSpPr>
        <p:spPr>
          <a:xfrm flipH="1">
            <a:off x="368143" y="6450169"/>
            <a:ext cx="890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Номер слайда 1"/>
          <p:cNvSpPr txBox="1">
            <a:spLocks/>
          </p:cNvSpPr>
          <p:nvPr/>
        </p:nvSpPr>
        <p:spPr>
          <a:xfrm>
            <a:off x="11847612" y="6538917"/>
            <a:ext cx="344388" cy="319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fld id="{47EA9584-6FC9-446B-89E9-C9D48C4D166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15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2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1804864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65778" y="802427"/>
            <a:ext cx="11922929" cy="354563"/>
          </a:xfrm>
          <a:prstGeom prst="rect">
            <a:avLst/>
          </a:prstGeom>
          <a:solidFill>
            <a:srgbClr val="D2DEEF"/>
          </a:solidFill>
          <a:ln>
            <a:solidFill>
              <a:schemeClr val="accent1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МСА 700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мнения и составление заключения о финансовой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отчетности»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57199" y="2174063"/>
            <a:ext cx="10123715" cy="578466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«Мнение»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аудиторского заключения не указаны: организация, в отношении финансовой отчетности которой проведен аудит, факт проведения аудита данной финансовой отчетности, включая название каждой формы отчетности и примечаний, дату или период, охваченный финансовой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отчетностью (15 нарушений)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02212" y="2174063"/>
            <a:ext cx="1386495" cy="55569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  <a:alpha val="65000"/>
                </a:schemeClr>
              </a:gs>
              <a:gs pos="96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неустранимое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457198" y="1262768"/>
            <a:ext cx="10123715" cy="83661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Аудиторская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 выпуска аудиторского заключения не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получила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достаточное количество надлежащих аудиторских доказательств в отношении достоверности финансовой отчетности, в том числе не оценили существенность неисправленных организацией искажений, надлежащее раскрытие информации, последовательность применения учетной политики и ее качественные аспекты, включая признаки возможной предвзятости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 (10 нарушений)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02212" y="1351428"/>
            <a:ext cx="1386494" cy="65929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  <a:alpha val="65000"/>
                </a:schemeClr>
              </a:gs>
              <a:gs pos="96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неустранимое / Грубое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65778" y="3054164"/>
            <a:ext cx="11922929" cy="354563"/>
          </a:xfrm>
          <a:prstGeom prst="rect">
            <a:avLst/>
          </a:prstGeom>
          <a:solidFill>
            <a:srgbClr val="D2DEEF"/>
          </a:solidFill>
          <a:ln>
            <a:solidFill>
              <a:schemeClr val="accent1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530 «Аудиторская выборка»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57199" y="3551041"/>
            <a:ext cx="10123715" cy="60106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Аудиторская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при формировании аудиторской выборки не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приняла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внимание цель аудиторской процедуры и характеристики генеральной совокупности, из которой будет формироваться выборка, и (или) определили объем выборки, который не является достаточным для снижения риска выборки до приемлемо низкого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(70 нарушений)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702212" y="3551041"/>
            <a:ext cx="1386495" cy="601061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  <a:alpha val="65000"/>
                </a:schemeClr>
              </a:gs>
              <a:gs pos="96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неустранимое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165777" y="4456864"/>
            <a:ext cx="11922929" cy="354563"/>
          </a:xfrm>
          <a:prstGeom prst="rect">
            <a:avLst/>
          </a:prstGeom>
          <a:solidFill>
            <a:srgbClr val="D2DEEF"/>
          </a:solidFill>
          <a:ln>
            <a:solidFill>
              <a:schemeClr val="accent1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«Планирование аудита финансовой отчетности»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457199" y="4909836"/>
            <a:ext cx="10123715" cy="467327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Аудиторская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 случае необходимости не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внесла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проведения аудита изменения в общую стратегию и план аудита и не включили их в аудиторскую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документацию (15 нарушений)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702210" y="4918749"/>
            <a:ext cx="1386495" cy="464997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  <a:alpha val="65000"/>
                </a:schemeClr>
              </a:gs>
              <a:gs pos="96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Несущественное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>
            <a:endCxn id="109" idx="1"/>
          </p:cNvCxnSpPr>
          <p:nvPr/>
        </p:nvCxnSpPr>
        <p:spPr>
          <a:xfrm>
            <a:off x="368143" y="1156990"/>
            <a:ext cx="0" cy="1345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2" idx="1"/>
          </p:cNvCxnSpPr>
          <p:nvPr/>
        </p:nvCxnSpPr>
        <p:spPr>
          <a:xfrm flipH="1">
            <a:off x="368144" y="1681078"/>
            <a:ext cx="890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68143" y="3408727"/>
            <a:ext cx="1" cy="442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364047" y="4811427"/>
            <a:ext cx="4096" cy="339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01"/>
          <p:cNvSpPr txBox="1">
            <a:spLocks noChangeArrowheads="1"/>
          </p:cNvSpPr>
          <p:nvPr/>
        </p:nvSpPr>
        <p:spPr bwMode="auto">
          <a:xfrm>
            <a:off x="4161452" y="102991"/>
            <a:ext cx="7927255" cy="72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НАРУШЕНИЯ, ВЫЯВЛЯЕМЫЕ ПРИ ОСУЩЕСТВЛЕНИИ </a:t>
            </a: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ВНЕШНЕГО КОНТРОЛЯ КАЧЕСТВА РАБОТЫ АУДИТОРСКИХ</a:t>
            </a: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 В ИТЕКШЕМ ПЕРИОДЕ 2019 ГОДА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368143" y="2502619"/>
            <a:ext cx="890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364047" y="3851571"/>
            <a:ext cx="890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360941" y="5151247"/>
            <a:ext cx="890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65778" y="5691663"/>
            <a:ext cx="11920107" cy="8210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на территории Российской Федерации </a:t>
            </a:r>
            <a:r>
              <a:rPr lang="ru-RU" sz="12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 </a:t>
            </a:r>
            <a:r>
              <a:rPr lang="ru-RU" sz="12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 аудита 701 «Информирование о ключевых вопросах аудита в аудиторском заключении», предназначенного для того, чтобы регламентировать суждение аудитора относительно того, о чем следует информировать в аудиторском заключении, а также форму и содержание такой информации, не решило проблему расширения степени информированности пользователей бухгалтерской (финансовой) отчетности </a:t>
            </a:r>
            <a:r>
              <a:rPr lang="ru-RU" sz="12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аудируемых</a:t>
            </a:r>
            <a:r>
              <a:rPr lang="ru-RU" sz="12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9984" y="5631214"/>
            <a:ext cx="103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Номер слайда 1"/>
          <p:cNvSpPr txBox="1">
            <a:spLocks/>
          </p:cNvSpPr>
          <p:nvPr/>
        </p:nvSpPr>
        <p:spPr>
          <a:xfrm>
            <a:off x="11847612" y="6538917"/>
            <a:ext cx="344388" cy="319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fld id="{47EA9584-6FC9-446B-89E9-C9D48C4D166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16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6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1804864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28263" y="802427"/>
            <a:ext cx="11860444" cy="354563"/>
          </a:xfrm>
          <a:prstGeom prst="rect">
            <a:avLst/>
          </a:prstGeom>
          <a:solidFill>
            <a:srgbClr val="D2DEEF"/>
          </a:solidFill>
          <a:ln>
            <a:solidFill>
              <a:schemeClr val="accent1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независимости аудиторов и аудиторских организаций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457198" y="1262769"/>
            <a:ext cx="10123715" cy="542096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 к выявлению угроз независимости и их оценки при принятии задания и в ходе его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(9 нарушений)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02212" y="1262769"/>
            <a:ext cx="1386494" cy="542095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  <a:alpha val="65000"/>
                </a:schemeClr>
              </a:gs>
              <a:gs pos="96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Несущественное неустранимое / Грубое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68144" y="1156990"/>
            <a:ext cx="1" cy="1668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2" idx="1"/>
          </p:cNvCxnSpPr>
          <p:nvPr/>
        </p:nvCxnSpPr>
        <p:spPr>
          <a:xfrm flipH="1">
            <a:off x="368143" y="1533817"/>
            <a:ext cx="89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01"/>
          <p:cNvSpPr txBox="1">
            <a:spLocks noChangeArrowheads="1"/>
          </p:cNvSpPr>
          <p:nvPr/>
        </p:nvSpPr>
        <p:spPr bwMode="auto">
          <a:xfrm>
            <a:off x="4161452" y="65667"/>
            <a:ext cx="7927255" cy="72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НАРУШЕНИЯ, ВЫЯВЛЯЕМЫЕ ПРИ ОСУЩЕСТВЛЕНИИ </a:t>
            </a: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ВНЕШНЕГО КОНТРОЛЯ КАЧЕСТВА РАБОТЫ АУДИТОРСКИХ</a:t>
            </a: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 В ИТЕКШЕМ ПЕРИОДЕ 2019 ГОДА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457198" y="1937705"/>
            <a:ext cx="10123715" cy="54209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 к независимости в период выполнения задания, в том числе сетевыми аудиторскими организациями в отношении независимости от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аудируемых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 других аудиторских организаций, входящих в ту же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сеть (76 нарушений)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61916" y="2283401"/>
            <a:ext cx="89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0702212" y="1937705"/>
            <a:ext cx="1386494" cy="542095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  <a:alpha val="65000"/>
                </a:schemeClr>
              </a:gs>
              <a:gs pos="96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Несущественное неустранимое / Грубое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197453" y="3163057"/>
            <a:ext cx="11891254" cy="354563"/>
          </a:xfrm>
          <a:prstGeom prst="rect">
            <a:avLst/>
          </a:prstGeom>
          <a:solidFill>
            <a:srgbClr val="D2DEEF"/>
          </a:solidFill>
          <a:ln>
            <a:solidFill>
              <a:schemeClr val="accent1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этики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аудиторов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457198" y="3642585"/>
            <a:ext cx="10123715" cy="45712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аудиторской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 требований в отношении принципа поведения "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честность« (23 нарушения)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702213" y="3648334"/>
            <a:ext cx="1386494" cy="45712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  <a:alpha val="65000"/>
                </a:schemeClr>
              </a:gs>
              <a:gs pos="96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неустранимое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450971" y="2600710"/>
            <a:ext cx="10123715" cy="43173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 к документированию выводов о соблюдении независимости. Примечание: при отсутствии иных нарушений в области независимости, в том числе угроз независимости и конфликта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(39 нарушений)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361916" y="2825102"/>
            <a:ext cx="89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0702213" y="2600710"/>
            <a:ext cx="1386494" cy="431739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  <a:alpha val="65000"/>
                </a:schemeClr>
              </a:gs>
              <a:gs pos="96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Несущественное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457198" y="4230856"/>
            <a:ext cx="10123715" cy="434437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аудиторской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 требований в отношении принципа поведения "профессиональная компетентность и должная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тщательность« </a:t>
            </a:r>
            <a:b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(39 нарушений)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0702212" y="4230855"/>
            <a:ext cx="1386494" cy="434437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  <a:alpha val="65000"/>
                </a:schemeClr>
              </a:gs>
              <a:gs pos="96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неустранимое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65778" y="4789679"/>
            <a:ext cx="11922928" cy="354563"/>
          </a:xfrm>
          <a:prstGeom prst="rect">
            <a:avLst/>
          </a:prstGeom>
          <a:solidFill>
            <a:srgbClr val="D2DEEF"/>
          </a:solidFill>
          <a:ln>
            <a:solidFill>
              <a:schemeClr val="accent1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30 декабря 2009 г. № 307-ФЗ «Об аудиторской деятельности»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457198" y="6198726"/>
            <a:ext cx="10123715" cy="55665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аудитора, не являющегося работником конкретной аудиторской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осуществлении аудиторской деятельности этой аудиторской организацией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аудитора - члена аудиторской группы, в том числе на основании гражданско-правового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(20 нарушений)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702213" y="6206005"/>
            <a:ext cx="1386494" cy="542095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  <a:alpha val="65000"/>
                </a:schemeClr>
              </a:gs>
              <a:gs pos="96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неустранимое / грубое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361915" y="3517620"/>
            <a:ext cx="2" cy="930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361915" y="3894447"/>
            <a:ext cx="89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364018" y="4448074"/>
            <a:ext cx="89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64016" y="5153573"/>
            <a:ext cx="0" cy="1350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361913" y="6500824"/>
            <a:ext cx="89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457198" y="5246889"/>
            <a:ext cx="10123715" cy="84912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аудиторской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 требований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условия участия в аудиторской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(осуществления аудиторской деятельности) в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типом квалификационного аттестата, то есть осуществление аудиторских процедур лицами, не являющимися аудиторами (физическими лицами) в соответствии с определением статьи 4 Федерального закона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307-ФЗ, либо осуществление аудиторских процедур аудиторами не в соответствии с типом квалификационного аттестата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аудитора (81 нарушение)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702213" y="5400405"/>
            <a:ext cx="1386494" cy="542095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  <a:alpha val="65000"/>
                </a:schemeClr>
              </a:gs>
              <a:gs pos="96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неустранимое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360916" y="5671453"/>
            <a:ext cx="89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Номер слайда 1"/>
          <p:cNvSpPr txBox="1">
            <a:spLocks/>
          </p:cNvSpPr>
          <p:nvPr/>
        </p:nvSpPr>
        <p:spPr>
          <a:xfrm>
            <a:off x="11847612" y="6538917"/>
            <a:ext cx="344388" cy="319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fld id="{47EA9584-6FC9-446B-89E9-C9D48C4D166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17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32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1916836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046" y="2074512"/>
            <a:ext cx="10419908" cy="10772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аудиторской деятельности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едерации на период до 2025 года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888588" y="6067393"/>
            <a:ext cx="4414823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г. Москва</a:t>
            </a:r>
          </a:p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25 июня 2019 года</a:t>
            </a:r>
            <a:endParaRPr lang="ru-RU" sz="1867" dirty="0">
              <a:solidFill>
                <a:srgbClr val="1C1C1C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6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47612" y="6538917"/>
            <a:ext cx="344388" cy="319083"/>
          </a:xfrm>
        </p:spPr>
        <p:txBody>
          <a:bodyPr/>
          <a:lstStyle/>
          <a:p>
            <a:pPr defTabSz="1219170">
              <a:defRPr/>
            </a:pPr>
            <a:fld id="{47EA9584-6FC9-446B-89E9-C9D48C4D1663}" type="slidenum"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19</a:t>
            </a:fld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01"/>
          <p:cNvSpPr txBox="1">
            <a:spLocks noChangeArrowheads="1"/>
          </p:cNvSpPr>
          <p:nvPr/>
        </p:nvSpPr>
        <p:spPr bwMode="auto">
          <a:xfrm>
            <a:off x="2331436" y="177639"/>
            <a:ext cx="9757272" cy="5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АУДИТОРСКОЙ ДЕЯТЕЛЬНОСТИ</a:t>
            </a: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 НА ПЕРИОД ДО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225368" y="828853"/>
            <a:ext cx="3912524" cy="1906957"/>
          </a:xfrm>
          <a:prstGeom prst="rect">
            <a:avLst/>
          </a:prstGeom>
          <a:solidFill>
            <a:srgbClr val="ABC0E3">
              <a:alpha val="87451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t"/>
          <a:lstStyle/>
          <a:p>
            <a:pPr algn="ctr" defTabSz="1219170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Президента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декабря 2015 г.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Пр-2629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319575" y="1338861"/>
            <a:ext cx="3711136" cy="1330448"/>
          </a:xfrm>
          <a:prstGeom prst="rect">
            <a:avLst/>
          </a:prstGeom>
          <a:solidFill>
            <a:srgbClr val="D2DEEF">
              <a:alpha val="88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just" defTabSz="1219170"/>
            <a:r>
              <a:rPr lang="ru-RU" sz="11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 предусмотрите в отраслевых стратегических и программных документах изменения, предполагающие:</a:t>
            </a:r>
          </a:p>
          <a:p>
            <a:pPr algn="just" defTabSz="1219170"/>
            <a:r>
              <a:rPr lang="ru-RU" sz="11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приоритетных направлений дальнейшего развития аудиторской деятельности в Российской Федерации;</a:t>
            </a:r>
          </a:p>
          <a:p>
            <a:pPr algn="just" defTabSz="1219170"/>
            <a:r>
              <a:rPr lang="ru-RU" sz="11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эффективных механизмов рыночного контроля аудиторской деятельности…»</a:t>
            </a:r>
            <a:endParaRPr lang="ru-RU" sz="11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4273669" y="828853"/>
            <a:ext cx="3808149" cy="1906957"/>
          </a:xfrm>
          <a:prstGeom prst="rect">
            <a:avLst/>
          </a:prstGeom>
          <a:solidFill>
            <a:srgbClr val="ABC0E3">
              <a:alpha val="87451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t"/>
          <a:lstStyle/>
          <a:p>
            <a:pPr algn="ctr" defTabSz="1219170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по ВККР АО</a:t>
            </a:r>
            <a:b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(протокол от 25 ноября 2016 г. № 2)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4386352" y="1338861"/>
            <a:ext cx="3561058" cy="1330448"/>
          </a:xfrm>
          <a:prstGeom prst="rect">
            <a:avLst/>
          </a:prstGeom>
          <a:solidFill>
            <a:srgbClr val="D2DEEF">
              <a:alpha val="88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just" defTabSz="1219170"/>
            <a:r>
              <a:rPr lang="ru-RU" sz="11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«Заместителю руководителя Федерального казначейства Э.А. Исаеву, </a:t>
            </a:r>
            <a:r>
              <a:rPr lang="ru-RU" sz="11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1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ачальнику Управления </a:t>
            </a:r>
            <a:br>
              <a:rPr lang="ru-RU" sz="11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за аудиторской деятельностью </a:t>
            </a:r>
            <a:br>
              <a:rPr lang="ru-RU" sz="11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Л.Х. </a:t>
            </a:r>
            <a:r>
              <a:rPr lang="ru-RU" sz="115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Муромцевой</a:t>
            </a:r>
            <a:r>
              <a:rPr lang="ru-RU" sz="11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конца 2016 года подготовить дополнительные предложения в стратегические документы по совершенствованию развития аудиторской деятельности в Российской Федерации»</a:t>
            </a:r>
            <a:endParaRPr lang="ru-RU" sz="11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225367" y="2951030"/>
            <a:ext cx="11701476" cy="2592674"/>
          </a:xfrm>
          <a:prstGeom prst="rect">
            <a:avLst/>
          </a:prstGeom>
          <a:solidFill>
            <a:srgbClr val="ABC0E3">
              <a:alpha val="87451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t"/>
          <a:lstStyle/>
          <a:p>
            <a:pPr algn="ctr" defTabSz="1219170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аудиторской деятельности в Российской Федерации на период до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года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/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327889" y="3270497"/>
            <a:ext cx="11488118" cy="1482819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just" defTabSz="1219170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основным требованиям Федерального закона от 28 июня 2014 г. № 172-ФЗ «О стратегическом планировании в Российской Федерации», согласно которому </a:t>
            </a:r>
            <a:b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документам стратегического планирования на федеральном уровне относятся:</a:t>
            </a:r>
          </a:p>
          <a:p>
            <a:pPr marL="171450" indent="-171450" algn="just" defTabSz="121917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стратегического планирования, разрабатываемые в рамках целеполагания</a:t>
            </a:r>
          </a:p>
          <a:p>
            <a:pPr marL="171450" indent="-171450" algn="just" defTabSz="121917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стратегического планирования, разрабатываемые в рамках целеполагания по отраслевому и территориальному принципу (в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отраслевые документы стратегического планирования Российской Федерации</a:t>
            </a:r>
          </a:p>
          <a:p>
            <a:pPr marL="171450" indent="-171450" algn="just" defTabSz="121917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стратегического планирования, разрабатываемые в рамках прогнозирования</a:t>
            </a:r>
          </a:p>
          <a:p>
            <a:pPr marL="171450" indent="-171450" algn="just" defTabSz="121917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стратегического планирования, разрабатываемые в рамках планирования 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программирования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319575" y="4827964"/>
            <a:ext cx="11488118" cy="575779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defTabSz="121917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в развитие положений Концепции дальнейшего развития аудиторской деятельности в Российской Федерации, одобренной Советом по аудиторской деятельности Министерства финансов Российской Федерации (протокол от 23 июня 2016 г. № 23)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225368" y="5726551"/>
            <a:ext cx="11701476" cy="1131449"/>
          </a:xfrm>
          <a:prstGeom prst="rect">
            <a:avLst/>
          </a:prstGeom>
          <a:solidFill>
            <a:srgbClr val="ABC0E3">
              <a:alpha val="87451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t"/>
          <a:lstStyle/>
          <a:p>
            <a:pPr algn="ctr" defTabSz="1219170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8238837" y="828853"/>
            <a:ext cx="3688006" cy="1906957"/>
          </a:xfrm>
          <a:prstGeom prst="rect">
            <a:avLst/>
          </a:prstGeom>
          <a:solidFill>
            <a:srgbClr val="ABC0E3">
              <a:alpha val="87451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t"/>
          <a:lstStyle/>
          <a:p>
            <a:pPr algn="ctr" defTabSz="121917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Стратегическая карта Казначейства России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8340436" y="1338861"/>
            <a:ext cx="3475571" cy="1330448"/>
          </a:xfrm>
          <a:prstGeom prst="rect">
            <a:avLst/>
          </a:prstGeom>
          <a:solidFill>
            <a:srgbClr val="D2DEEF">
              <a:alpha val="88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just" defTabSz="1219170"/>
            <a:r>
              <a:rPr lang="ru-RU" sz="11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«Разработаны предложения в проект стратегии развития аудиторской деятельности в Российской Федерации на 2020-2025 годы» (Основное мероприятие № 11.2 на 2019 год по реализации Стратегической карты Казначейства России)</a:t>
            </a:r>
            <a:endParaRPr lang="ru-RU" sz="11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5099251" y="2735810"/>
            <a:ext cx="1993497" cy="210556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5099251" y="5525232"/>
            <a:ext cx="1993497" cy="210556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4209" y="5924940"/>
            <a:ext cx="2430958" cy="78377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дальнейшего развития аудиторской деятельности в Российской Федерации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939298" y="5934270"/>
            <a:ext cx="2575096" cy="78377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ормулирует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решение которых будет способствовать эффективному развитию аудиторской деятельности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596197" y="5934268"/>
            <a:ext cx="2642640" cy="78377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показателей, направленных на развитие аудиторской и бухгалтерской профессий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340436" y="5934269"/>
            <a:ext cx="3397473" cy="78377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ответственность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их выполнение на сложившиеся и развивающиеся в Российской Федерации институты аудиторской и бухгалтерской профессий</a:t>
            </a:r>
          </a:p>
        </p:txBody>
      </p:sp>
    </p:spTree>
    <p:extLst>
      <p:ext uri="{BB962C8B-B14F-4D97-AF65-F5344CB8AC3E}">
        <p14:creationId xmlns:p14="http://schemas.microsoft.com/office/powerpoint/2010/main" val="23650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12192000" cy="546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 bwMode="auto">
          <a:xfrm>
            <a:off x="4004878" y="783679"/>
            <a:ext cx="8139794" cy="1395817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lvl="0" algn="ctr">
              <a:tabLst>
                <a:tab pos="21590" algn="l"/>
                <a:tab pos="201930" algn="l"/>
              </a:tabLst>
            </a:pP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Первое заседание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исполнении протокольных решений (поручений) заседания Совета по организации внешнего контроля качества работы аудиторских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организаций</a:t>
            </a: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результатах осуществления внешнего контроля качества работы аудиторских организаций в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2018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году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en-US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квартале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2019 года</a:t>
            </a: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результатах взаимодействия Федерального казначейства и саморегулируемых организаций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аудиторов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типовых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нарушениях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сфере ПОД/ФТ, выявляемых в ходе внешнего контроля качества работы аудиторских организаций</a:t>
            </a: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Иные вопросы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002128" y="2213632"/>
            <a:ext cx="8142629" cy="1444448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457189" fontAlgn="ctr"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заседание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протокольных решений (поручений) заседания Совета по организации внешнего контроля качества работы аудиторских организаций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осуществления внешнего контроля качества работы аудиторских организаций в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взаимодействия Федерального казначейства и саморегулируемых организаций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аудиторов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обобщении практики применения Классификатора нарушений и недостатков, выявляемых в ходе внешнего контроля качества работы аудиторских организаций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Иные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01"/>
          <p:cNvSpPr txBox="1">
            <a:spLocks noChangeArrowheads="1"/>
          </p:cNvSpPr>
          <p:nvPr/>
        </p:nvSpPr>
        <p:spPr bwMode="auto">
          <a:xfrm>
            <a:off x="3872591" y="250828"/>
            <a:ext cx="7903029" cy="57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49" tIns="38875" rIns="77749" bIns="388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СОВЕТА ПО ОРГАНИЗАЦИИ ВНЕШНЕГО КОНТРОЛЯ КАЧЕСТВА РАБОТЫ АУДИТОРСКИХ ОРГАНИЗАЦИЙ НА 2019 ГОД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992513" y="3705224"/>
            <a:ext cx="8152544" cy="1463935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21590" algn="l"/>
                <a:tab pos="201930" algn="l"/>
              </a:tabLst>
            </a:pPr>
            <a:r>
              <a:rPr lang="ru-RU" sz="11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Третье заседание</a:t>
            </a: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исполнении протокольных решений (поручений) заседания Совета по организации внешнего контроля качества работы аудиторских организаций</a:t>
            </a:r>
          </a:p>
          <a:p>
            <a:pPr marL="19304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результатах осуществления внешнего контроля качества работы аудиторских организаций за 9 месяцев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2019 года</a:t>
            </a:r>
          </a:p>
          <a:p>
            <a:pPr marL="19304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результатах взаимодействия Федерального казначейства и саморегулируемых организаций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аудиторов</a:t>
            </a:r>
          </a:p>
          <a:p>
            <a:pPr marL="19304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результатах взаимодействия с международными регуляторами аудиторской деятельности</a:t>
            </a:r>
          </a:p>
          <a:p>
            <a:pPr marL="19304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Иные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вопросы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4004877" y="5243804"/>
            <a:ext cx="8139795" cy="1488185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lvl="0"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Четвертое заседание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протокольных решений (поручений) заседания Совета по организации ВККР АО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осуществления внешнего контроля качества работы аудиторских организаций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практике применения Международных стандартов аудита при осуществлении внешнего контроля качества работы аудиторских организаций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взаимодействия Федерального казначейства и саморегулируемых организаций аудиторов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плана работы Совета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внешнего контроля качества работы аудиторских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на 2020 год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04021" y="6412906"/>
            <a:ext cx="340651" cy="319083"/>
          </a:xfrm>
          <a:ln>
            <a:noFill/>
          </a:ln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93"/>
          <a:stretch/>
        </p:blipFill>
        <p:spPr bwMode="auto">
          <a:xfrm>
            <a:off x="-63035" y="1306838"/>
            <a:ext cx="3959972" cy="5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" y="4322048"/>
            <a:ext cx="3815441" cy="64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9" y="1976152"/>
            <a:ext cx="3731847" cy="219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28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402432" y="4161454"/>
            <a:ext cx="11359234" cy="1231640"/>
          </a:xfrm>
          <a:prstGeom prst="rect">
            <a:avLst/>
          </a:prstGeom>
          <a:solidFill>
            <a:srgbClr val="ABC0E3">
              <a:alpha val="87451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t"/>
          <a:lstStyle/>
          <a:p>
            <a:pPr algn="ctr" defTabSz="121917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РАЗВИТИЯ АУДИТОРСКОЙ ДЕЯТЕЛЬНОСТИ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424206" y="920136"/>
            <a:ext cx="11359234" cy="1533815"/>
          </a:xfrm>
          <a:prstGeom prst="rect">
            <a:avLst/>
          </a:prstGeom>
          <a:solidFill>
            <a:srgbClr val="ABC0E3">
              <a:alpha val="87451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t"/>
          <a:lstStyle/>
          <a:p>
            <a:pPr algn="ctr" defTabSz="121917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9608" y="50765"/>
            <a:ext cx="83210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ЦЕЛИ, ЗАДАЧИ СТРАТЕГИИ </a:t>
            </a:r>
            <a:r>
              <a:rPr lang="ru-RU" sz="1400" b="1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14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АУДИТОРСКОЙ ДЕЯТЕЛЬНОСТИ </a:t>
            </a:r>
          </a:p>
          <a:p>
            <a:pPr algn="r"/>
            <a:r>
              <a:rPr lang="ru-RU" sz="14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НА ПЕРИОД </a:t>
            </a:r>
            <a:r>
              <a:rPr lang="ru-RU" sz="14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2025 ГОДА И ПОКАЗАТЕЛИ РАЗВИТИЯ АУДИТОРСКОЙ ДЕЯТЕЛЬНОСТИ</a:t>
            </a:r>
            <a:endParaRPr lang="ru-RU" sz="1400" b="1" spc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5382" y="6559550"/>
            <a:ext cx="426618" cy="365125"/>
          </a:xfrm>
        </p:spPr>
        <p:txBody>
          <a:bodyPr/>
          <a:lstStyle/>
          <a:p>
            <a:pPr defTabSz="1219170">
              <a:defRPr/>
            </a:pPr>
            <a:fld id="{47EA9584-6FC9-446B-89E9-C9D48C4D1663}" type="slidenum">
              <a:rPr lang="ru-RU" b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20</a:t>
            </a:fld>
            <a:endParaRPr lang="ru-RU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4207" y="2555797"/>
            <a:ext cx="11331803" cy="142835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marL="177800" lvl="0" indent="-177800" algn="just">
              <a:buFont typeface="Wingdings" panose="05000000000000000000" pitchFamily="2" charset="2"/>
              <a:buChar char="ü"/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 к результатам оказания аудиторских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</a:p>
          <a:p>
            <a:pPr marL="177800" indent="-177800" algn="just">
              <a:buFont typeface="Wingdings" panose="05000000000000000000" pitchFamily="2" charset="2"/>
              <a:buChar char="ü"/>
              <a:defRPr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аудиторских услуг</a:t>
            </a:r>
          </a:p>
          <a:p>
            <a:pPr marL="177800" indent="-177800" algn="just">
              <a:buFont typeface="Wingdings" panose="05000000000000000000" pitchFamily="2" charset="2"/>
              <a:buChar char="ü"/>
              <a:defRPr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конкурентоспособности аудиторских организаций, индивидуальных аудиторов</a:t>
            </a:r>
          </a:p>
          <a:p>
            <a:pPr marL="177800" indent="-177800" algn="just">
              <a:buFont typeface="Wingdings" panose="05000000000000000000" pitchFamily="2" charset="2"/>
              <a:buChar char="ü"/>
              <a:defRPr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престижа аудиторской профессии</a:t>
            </a:r>
          </a:p>
          <a:p>
            <a:pPr marL="177800" indent="-177800" algn="just">
              <a:buFont typeface="Wingdings" panose="05000000000000000000" pitchFamily="2" charset="2"/>
              <a:buChar char="ü"/>
              <a:defRPr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Взаимодополняющее развитие бухгалтерской и аудиторской профессий</a:t>
            </a:r>
          </a:p>
          <a:p>
            <a:pPr marL="177800" indent="-177800" algn="just">
              <a:buFont typeface="Wingdings" panose="05000000000000000000" pitchFamily="2" charset="2"/>
              <a:buChar char="ü"/>
              <a:defRPr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внешнего контроля качества работы аудиторских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599927" y="1154568"/>
            <a:ext cx="3364023" cy="1122734"/>
          </a:xfrm>
          <a:prstGeom prst="rect">
            <a:avLst/>
          </a:prstGeom>
          <a:solidFill>
            <a:srgbClr val="D2DEEF">
              <a:alpha val="88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defTabSz="1219170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приоритетных направлений дальнейшего развития аудиторской деятельности в Российской Федерации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8041305" y="1172597"/>
            <a:ext cx="3632490" cy="1122734"/>
          </a:xfrm>
          <a:prstGeom prst="rect">
            <a:avLst/>
          </a:prstGeom>
          <a:solidFill>
            <a:srgbClr val="D2DEEF">
              <a:alpha val="88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defTabSz="1219170"/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 обеспечивающих конкурентоспособность российских  аудиторских организаций и индивидуальных аудиторов, в том числе на международных рынках аудиторских услуг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4164349" y="1172597"/>
            <a:ext cx="3702821" cy="1122734"/>
          </a:xfrm>
          <a:prstGeom prst="rect">
            <a:avLst/>
          </a:prstGeom>
          <a:solidFill>
            <a:srgbClr val="D2DEEF">
              <a:alpha val="88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defTabSz="1219170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эффективных механизмов рыночного контроля аудиторской деятельности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424206" y="6074241"/>
            <a:ext cx="5519394" cy="410568"/>
          </a:xfrm>
          <a:prstGeom prst="rect">
            <a:avLst/>
          </a:prstGeom>
          <a:solidFill>
            <a:srgbClr val="D2DEEF"/>
          </a:solidFill>
          <a:ln>
            <a:solidFill>
              <a:schemeClr val="accent1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Оптимистическая модель развития аудиторской деятельности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6288833" y="6074241"/>
            <a:ext cx="5494607" cy="410568"/>
          </a:xfrm>
          <a:prstGeom prst="rect">
            <a:avLst/>
          </a:prstGeom>
          <a:solidFill>
            <a:srgbClr val="D2DEEF"/>
          </a:solidFill>
          <a:ln>
            <a:solidFill>
              <a:schemeClr val="accent1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Консервативная модель развития аудиторской деятельности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26"/>
          <p:cNvGrpSpPr>
            <a:grpSpLocks/>
          </p:cNvGrpSpPr>
          <p:nvPr/>
        </p:nvGrpSpPr>
        <p:grpSpPr bwMode="auto">
          <a:xfrm>
            <a:off x="424205" y="5495772"/>
            <a:ext cx="11331805" cy="457200"/>
            <a:chOff x="4621426" y="3253946"/>
            <a:chExt cx="3168223" cy="402761"/>
          </a:xfrm>
        </p:grpSpPr>
        <p:sp>
          <p:nvSpPr>
            <p:cNvPr id="47" name="Равнобедренный треугольник 46"/>
            <p:cNvSpPr/>
            <p:nvPr/>
          </p:nvSpPr>
          <p:spPr bwMode="auto">
            <a:xfrm rot="10800000">
              <a:off x="4636914" y="3458986"/>
              <a:ext cx="3106653" cy="197721"/>
            </a:xfrm>
            <a:prstGeom prst="triangle">
              <a:avLst>
                <a:gd name="adj" fmla="val 49742"/>
              </a:avLst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7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Condensed" pitchFamily="34" charset="0"/>
                <a:ea typeface="+mn-ea"/>
                <a:cs typeface="Arial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 bwMode="auto">
            <a:xfrm>
              <a:off x="4621426" y="3253946"/>
              <a:ext cx="3168223" cy="219603"/>
            </a:xfrm>
            <a:prstGeom prst="rect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0" fontAlgn="base" hangingPunct="0">
                <a:lnSpc>
                  <a:spcPct val="107000"/>
                </a:lnSpc>
                <a:spcBef>
                  <a:spcPct val="0"/>
                </a:spcBef>
                <a:defRPr/>
              </a:pPr>
              <a:endPara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 bwMode="auto">
          <a:xfrm>
            <a:off x="489524" y="4488024"/>
            <a:ext cx="3504599" cy="765143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связанные с повышением качества 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аудируемой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финансовой (бухгалтерской) отчетности в целом</a:t>
            </a: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4081187" y="4488026"/>
            <a:ext cx="3504599" cy="76514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связанные с развитием аудиторской профессии</a:t>
            </a:r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7668512" y="4483819"/>
            <a:ext cx="4005283" cy="76934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связанные с внешним контролем качества аудиторской деятельности и последующей реализацией результатов данного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218871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47608" y="6541009"/>
            <a:ext cx="344388" cy="319083"/>
          </a:xfrm>
        </p:spPr>
        <p:txBody>
          <a:bodyPr/>
          <a:lstStyle/>
          <a:p>
            <a:pPr defTabSz="1219170">
              <a:defRPr/>
            </a:pPr>
            <a:fld id="{47EA9584-6FC9-446B-89E9-C9D48C4D1663}" type="slidenum"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21</a:t>
            </a:fld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01"/>
          <p:cNvSpPr txBox="1">
            <a:spLocks noChangeArrowheads="1"/>
          </p:cNvSpPr>
          <p:nvPr/>
        </p:nvSpPr>
        <p:spPr bwMode="auto">
          <a:xfrm>
            <a:off x="2331436" y="177639"/>
            <a:ext cx="9757272" cy="94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АУДИТОРСКОЙ ДЕЯТЕЛЬНОСТИ В РОССИЙСКОЙ ФЕДЕРАЦИИ </a:t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ДО 2025 ГОДА И КОНЦЕПЦИЯ ДАЛЬНЕЙШЕГО РАЗВИТИЯ </a:t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АУДИТОРСКОЙ ДЕЯТЕЛЬНОСТИ В РОССИЙСКОЙ ФЕДЕРАЦИИ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5332" y="919855"/>
            <a:ext cx="5296559" cy="954107"/>
          </a:xfrm>
          <a:prstGeom prst="rect">
            <a:avLst/>
          </a:prstGeom>
          <a:solidFill>
            <a:srgbClr val="8497B0"/>
          </a:solidFill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аудиторской деятельности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 на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2025 года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31100" y="919855"/>
            <a:ext cx="5292000" cy="954107"/>
          </a:xfrm>
          <a:prstGeom prst="rect">
            <a:avLst/>
          </a:prstGeom>
          <a:solidFill>
            <a:srgbClr val="8497B0"/>
          </a:solidFill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дальнейшего развития </a:t>
            </a:r>
            <a:b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аудиторской деятельности в Российской Федерации (одобрена Советом по аудиторской деятельности Минфина России,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июня 2016 г. №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23) 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591127" y="1993302"/>
            <a:ext cx="5070764" cy="53065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Общие положения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591127" y="2643315"/>
            <a:ext cx="5070764" cy="53065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состояния аудиторской деятельности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591127" y="3332791"/>
            <a:ext cx="5070764" cy="53065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развития аудиторской деятельности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одному или нескольким вариантам)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591127" y="4020973"/>
            <a:ext cx="5070764" cy="53065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Цели и задачи развития аудиторской деятельности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591128" y="4703312"/>
            <a:ext cx="5070764" cy="53065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Приоритетные направления дальнейшего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аудиторской деятельности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91128" y="5392863"/>
            <a:ext cx="5070764" cy="53065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Cроки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этапы проведения мероприятий, предусмотренных отраслевыми документами</a:t>
            </a: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6531095" y="1993301"/>
            <a:ext cx="5070351" cy="53065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Общие положения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6531095" y="2643314"/>
            <a:ext cx="5070351" cy="53065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итоги развития института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6531095" y="3332790"/>
            <a:ext cx="5070351" cy="53065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проблемы развития аудиторской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6531095" y="4020972"/>
            <a:ext cx="5070351" cy="53065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 и основные задачи развития аудиторской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6531096" y="4703311"/>
            <a:ext cx="5070351" cy="53065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Приоритетные направления дальнейшего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аудиторской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6531096" y="5392862"/>
            <a:ext cx="5070351" cy="53065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этапы реализации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46376" y="1855732"/>
            <a:ext cx="12267" cy="4568877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34109" y="2258630"/>
            <a:ext cx="157018" cy="0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26" idx="1"/>
          </p:cNvCxnSpPr>
          <p:nvPr/>
        </p:nvCxnSpPr>
        <p:spPr>
          <a:xfrm flipH="1">
            <a:off x="438727" y="2908644"/>
            <a:ext cx="152400" cy="0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7" idx="1"/>
          </p:cNvCxnSpPr>
          <p:nvPr/>
        </p:nvCxnSpPr>
        <p:spPr>
          <a:xfrm flipH="1" flipV="1">
            <a:off x="434109" y="3598119"/>
            <a:ext cx="157018" cy="1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31" idx="1"/>
          </p:cNvCxnSpPr>
          <p:nvPr/>
        </p:nvCxnSpPr>
        <p:spPr>
          <a:xfrm flipH="1" flipV="1">
            <a:off x="438727" y="4286301"/>
            <a:ext cx="152400" cy="1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32" idx="1"/>
          </p:cNvCxnSpPr>
          <p:nvPr/>
        </p:nvCxnSpPr>
        <p:spPr>
          <a:xfrm flipH="1" flipV="1">
            <a:off x="443345" y="4968640"/>
            <a:ext cx="147783" cy="1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7" idx="1"/>
          </p:cNvCxnSpPr>
          <p:nvPr/>
        </p:nvCxnSpPr>
        <p:spPr>
          <a:xfrm flipH="1" flipV="1">
            <a:off x="443345" y="5658191"/>
            <a:ext cx="147783" cy="1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1749373" y="1855732"/>
            <a:ext cx="4618" cy="4568878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11601590" y="2258050"/>
            <a:ext cx="157018" cy="0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11606208" y="2908064"/>
            <a:ext cx="152400" cy="0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 flipV="1">
            <a:off x="11601590" y="3597539"/>
            <a:ext cx="157018" cy="1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11606208" y="4285721"/>
            <a:ext cx="152400" cy="1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 flipV="1">
            <a:off x="11610826" y="4968060"/>
            <a:ext cx="147783" cy="1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11610826" y="5657611"/>
            <a:ext cx="147783" cy="1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 bwMode="auto">
          <a:xfrm>
            <a:off x="591128" y="6057900"/>
            <a:ext cx="5070764" cy="733425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1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показатели аудиторской деятельности в Российской Федерации в 2009 – 2016 годах»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2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«План реализации («дорожная карта») к Стратегии развития аудиторской деятельности в Российской Федерации»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458643" y="6424609"/>
            <a:ext cx="147783" cy="1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 bwMode="auto">
          <a:xfrm>
            <a:off x="6530682" y="6057900"/>
            <a:ext cx="5070764" cy="733423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«Взаимосвязь основных задач и приоритетных направлений Дальнейшего развития аудиторской деятельности в Российской Федерации»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11601445" y="6424610"/>
            <a:ext cx="147783" cy="1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93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47608" y="6541009"/>
            <a:ext cx="344388" cy="319083"/>
          </a:xfrm>
        </p:spPr>
        <p:txBody>
          <a:bodyPr/>
          <a:lstStyle/>
          <a:p>
            <a:pPr defTabSz="1219170">
              <a:defRPr/>
            </a:pPr>
            <a:fld id="{47EA9584-6FC9-446B-89E9-C9D48C4D1663}" type="slidenum"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22</a:t>
            </a:fld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01"/>
          <p:cNvSpPr txBox="1">
            <a:spLocks noChangeArrowheads="1"/>
          </p:cNvSpPr>
          <p:nvPr/>
        </p:nvSpPr>
        <p:spPr bwMode="auto">
          <a:xfrm>
            <a:off x="2331436" y="177639"/>
            <a:ext cx="9757272" cy="5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СОСТОЯНИЯ АУДИТОРСКОЙ ДЕЯТЕЛЬНОСТИ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245262" y="969830"/>
            <a:ext cx="11701476" cy="1449520"/>
          </a:xfrm>
          <a:prstGeom prst="rect">
            <a:avLst/>
          </a:prstGeom>
          <a:solidFill>
            <a:srgbClr val="ABC0E3">
              <a:alpha val="87451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t"/>
          <a:lstStyle/>
          <a:p>
            <a:pPr algn="ctr" defTabSz="1219170"/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Сформированный и функционирующий в Российской Федерации институт аудита </a:t>
            </a: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современной </a:t>
            </a:r>
            <a:r>
              <a:rPr lang="ru-RU" sz="1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</a:t>
            </a: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признанной модели организации и регулирования аудиторской </a:t>
            </a: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marL="285750" indent="-285750" algn="just" defTabSz="121917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аличие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независимого от аудиторской профессии надзорного органа, осуществляющего внешний контроль качества аудиторской деятельности аудиторов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ОЗХС</a:t>
            </a:r>
          </a:p>
          <a:p>
            <a:pPr marL="285750" indent="-285750" algn="just" defTabSz="121917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международных стандартов аудита и международных стандартов финансовой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</a:t>
            </a:r>
          </a:p>
          <a:p>
            <a:pPr marL="285750" indent="-285750" algn="just" defTabSz="121917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Публичность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контрольно-надзорной деятельности и ее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</a:p>
          <a:p>
            <a:pPr marL="285750" indent="-285750" algn="just" defTabSz="121917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контрольно-надзорных мероприятий и планов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</a:t>
            </a:r>
          </a:p>
          <a:p>
            <a:pPr marL="285750" indent="-285750" algn="just" defTabSz="121917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присоединения к аудиторской профессии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245261" y="3285518"/>
            <a:ext cx="11710999" cy="2238982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t"/>
          <a:lstStyle/>
          <a:p>
            <a:pPr algn="ctr" defTabSz="1219170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ситуация на рынке аудиторских услуг </a:t>
            </a: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общими экономическими условиями в Российской Федерации и внешнеполитическими </a:t>
            </a: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факторами:</a:t>
            </a:r>
            <a:endParaRPr 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099250" y="2444179"/>
            <a:ext cx="1993497" cy="210556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54785" y="2714887"/>
            <a:ext cx="11701476" cy="475988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defTabSz="342892" font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с 2016 года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членом Международного форума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независимых регуляторов аудиторской деятельности (IFIAR)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547776" y="3757309"/>
            <a:ext cx="3171826" cy="771524"/>
          </a:xfrm>
          <a:prstGeom prst="rect">
            <a:avLst/>
          </a:prstGeom>
          <a:solidFill>
            <a:srgbClr val="D2DEEF">
              <a:alpha val="88000"/>
            </a:srgb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defTabSz="1219170"/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деловой и инвестиционной среды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4510085" y="3762376"/>
            <a:ext cx="3171826" cy="771524"/>
          </a:xfrm>
          <a:prstGeom prst="rect">
            <a:avLst/>
          </a:prstGeom>
          <a:solidFill>
            <a:srgbClr val="D2DEEF">
              <a:alpha val="88000"/>
            </a:srgb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defTabSz="1219170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заинтересованности хозяйствующих субъектов в повышении качества и прозрачности финансовой (бухгалтерской) отчетности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8416820" y="4648200"/>
            <a:ext cx="3171826" cy="771524"/>
          </a:xfrm>
          <a:prstGeom prst="rect">
            <a:avLst/>
          </a:prstGeom>
          <a:solidFill>
            <a:srgbClr val="D2DEEF">
              <a:alpha val="88000"/>
            </a:srgb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defTabSz="1219170"/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 востребованности аудиторских и консультационных услуг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8416820" y="3762376"/>
            <a:ext cx="3171826" cy="771524"/>
          </a:xfrm>
          <a:prstGeom prst="rect">
            <a:avLst/>
          </a:prstGeom>
          <a:solidFill>
            <a:srgbClr val="D2DEEF">
              <a:alpha val="88000"/>
            </a:srgb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defTabSz="1219170"/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заинтересованности клиентов в результатах деятельности аудитора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547776" y="4657724"/>
            <a:ext cx="3171826" cy="771524"/>
          </a:xfrm>
          <a:prstGeom prst="rect">
            <a:avLst/>
          </a:prstGeom>
          <a:solidFill>
            <a:srgbClr val="D2DEEF">
              <a:alpha val="88000"/>
            </a:srgb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defTabSz="1219170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Ценовой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демпинг и отсутствие практики защиты интересов участников конкурсов на закупки аудиторских услуг 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в данной области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4514847" y="4648200"/>
            <a:ext cx="3171826" cy="771524"/>
          </a:xfrm>
          <a:prstGeom prst="rect">
            <a:avLst/>
          </a:prstGeom>
          <a:solidFill>
            <a:srgbClr val="D2DEEF">
              <a:alpha val="88000"/>
            </a:srgb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defTabSz="1219170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Незначительное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аудиторов, качественно и полно проводящих аудиторские проверки предприятий с установленным режимом государственной тайны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254785" y="5585215"/>
            <a:ext cx="11691953" cy="1215635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  <a:alpha val="65000"/>
                </a:schemeClr>
              </a:gs>
              <a:gs pos="96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Низким остается уровень востребованности и надлежащей реализации результатов аудиторских услуг со стороны пользователей аудиторских заключений, основными причинами которого являются:</a:t>
            </a:r>
          </a:p>
          <a:p>
            <a:pPr marL="620713" indent="-20161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2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доверия к результатам (качеству) аудиторских услуг</a:t>
            </a:r>
          </a:p>
          <a:p>
            <a:pPr marL="620713" indent="-20161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2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информативность аудиторских заключений</a:t>
            </a:r>
          </a:p>
          <a:p>
            <a:pPr marL="620713" indent="-20161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2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недооценка субъектами экономической деятельности, собственниками и инвесторами, а также надзорными органами подлежащих обязательному аудиту хозяйствующих субъектов экономической деятельности ценностей  аудиторских услуг</a:t>
            </a:r>
          </a:p>
        </p:txBody>
      </p:sp>
      <p:sp>
        <p:nvSpPr>
          <p:cNvPr id="24" name="TextBox 20"/>
          <p:cNvSpPr txBox="1">
            <a:spLocks noChangeArrowheads="1"/>
          </p:cNvSpPr>
          <p:nvPr/>
        </p:nvSpPr>
        <p:spPr bwMode="auto">
          <a:xfrm flipH="1">
            <a:off x="198076" y="5509015"/>
            <a:ext cx="44343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3068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47608" y="6541009"/>
            <a:ext cx="344388" cy="319083"/>
          </a:xfrm>
        </p:spPr>
        <p:txBody>
          <a:bodyPr/>
          <a:lstStyle/>
          <a:p>
            <a:pPr defTabSz="1219170">
              <a:defRPr/>
            </a:pPr>
            <a:fld id="{47EA9584-6FC9-446B-89E9-C9D48C4D1663}" type="slidenum"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23</a:t>
            </a:fld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01"/>
          <p:cNvSpPr txBox="1">
            <a:spLocks noChangeArrowheads="1"/>
          </p:cNvSpPr>
          <p:nvPr/>
        </p:nvSpPr>
        <p:spPr bwMode="auto">
          <a:xfrm>
            <a:off x="2331436" y="177639"/>
            <a:ext cx="9757272" cy="29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РАЗВИТИЯ АУДИТОРСКОЙ ДЕЯТЕЛЬНОСТИ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08099" y="964893"/>
            <a:ext cx="1469241" cy="787707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2091293" y="1031979"/>
            <a:ext cx="9878457" cy="653529"/>
          </a:xfrm>
          <a:prstGeom prst="rect">
            <a:avLst/>
          </a:prstGeom>
          <a:solidFill>
            <a:srgbClr val="D2DEEF">
              <a:alpha val="88000"/>
            </a:srgb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defTabSz="1219170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поддержание доверия делового сообщества и общества в целом к результатам оказания аудиторских услуг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08099" y="1940435"/>
            <a:ext cx="1469241" cy="787707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091292" y="1801555"/>
            <a:ext cx="9878457" cy="1065469"/>
          </a:xfrm>
          <a:prstGeom prst="rect">
            <a:avLst/>
          </a:prstGeom>
          <a:solidFill>
            <a:srgbClr val="D2DEEF">
              <a:alpha val="88000"/>
            </a:srgb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285750" indent="-285750" algn="just" defTabSz="121917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доверия к результатам оказания аудиторских услуг</a:t>
            </a:r>
          </a:p>
          <a:p>
            <a:pPr marL="285750" indent="-285750" algn="just" defTabSz="121917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аудиторских услуг</a:t>
            </a:r>
          </a:p>
          <a:p>
            <a:pPr marL="285750" indent="-285750" algn="just" defTabSz="121917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конкурентоспособности аудиторских организаций, индивидуальных аудиторов</a:t>
            </a:r>
          </a:p>
          <a:p>
            <a:pPr marL="285750" indent="-285750" algn="just" defTabSz="121917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престижа аудиторской профессии</a:t>
            </a:r>
          </a:p>
          <a:p>
            <a:pPr marL="285750" indent="-285750" algn="just" defTabSz="121917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Взаимодополняющее развитие бухгалтерской и аудиторской профессий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208097" y="3378895"/>
            <a:ext cx="1469241" cy="787707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 rot="16200000">
            <a:off x="1521978" y="3635105"/>
            <a:ext cx="763235" cy="275285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2091293" y="3003223"/>
            <a:ext cx="9878457" cy="1425902"/>
          </a:xfrm>
          <a:prstGeom prst="rect">
            <a:avLst/>
          </a:prstGeom>
          <a:solidFill>
            <a:srgbClr val="D2DEEF">
              <a:alpha val="88000"/>
            </a:srgb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285750" indent="-285750" algn="just" defTabSz="121917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основ функционирования рынка аудиторских услуг</a:t>
            </a:r>
          </a:p>
          <a:p>
            <a:pPr marL="285750" indent="-285750" algn="just" defTabSz="121917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регулирования аудиторской деятельности</a:t>
            </a:r>
          </a:p>
          <a:p>
            <a:pPr marL="285750" indent="-285750" algn="just" defTabSz="121917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институтов аудиторской профессии и аудиторского рынка</a:t>
            </a:r>
          </a:p>
          <a:p>
            <a:pPr marL="285750" indent="-285750" algn="just" defTabSz="121917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профессиональной аттестации и непрерывного повышения квалификации аудиторов</a:t>
            </a:r>
          </a:p>
          <a:p>
            <a:pPr marL="285750" indent="-285750" algn="just" defTabSz="121917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мониторинга и надзора в аудиторской деятельности, а также мер ответственности субъектов аудиторской деятельности</a:t>
            </a:r>
          </a:p>
          <a:p>
            <a:pPr marL="285750" indent="-285750" algn="just" defTabSz="121917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вовлеченности российской аудиторской профессии в международную деятельность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208099" y="4693298"/>
            <a:ext cx="11761651" cy="172506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  <a:alpha val="65000"/>
                </a:schemeClr>
              </a:gs>
              <a:gs pos="96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357188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 по всем направлениям развития обеспечит достижение главной цели дальнейшего развития аудиторской деятельности – повышение прозрачности финансового рынка и инвестиционной привлекательности российской экономики, росту эффективности управления 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аудируемыми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лицами </a:t>
            </a:r>
            <a:b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повышению защищенности интересов общества и государства в финансово-экономической сфере </a:t>
            </a:r>
          </a:p>
          <a:p>
            <a:pPr marL="357188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Первостепенное значение имеет своевременное выявление рисков функционирования и развития (адекватная оценка экономической и политической ситуации), обеспечение последовательности регулирования института аудита и 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аудируемых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сегментов экономической деятельности, многосторонняя система контроля качества аудита и одновременно защиты интересов аудиторских организаций и аудиторов </a:t>
            </a:r>
          </a:p>
          <a:p>
            <a:pPr marL="357188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института аудита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происходить постепенно с учетом как потребностей и готовности делового сообщества и государства, так </a:t>
            </a:r>
            <a:b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возможностей, потребностей и готовности аудиторской профессии</a:t>
            </a:r>
          </a:p>
        </p:txBody>
      </p:sp>
      <p:sp>
        <p:nvSpPr>
          <p:cNvPr id="35" name="TextBox 20"/>
          <p:cNvSpPr txBox="1">
            <a:spLocks noChangeArrowheads="1"/>
          </p:cNvSpPr>
          <p:nvPr/>
        </p:nvSpPr>
        <p:spPr bwMode="auto">
          <a:xfrm flipH="1">
            <a:off x="139960" y="4851791"/>
            <a:ext cx="44343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1521977" y="2196646"/>
            <a:ext cx="763235" cy="275285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1521977" y="1221102"/>
            <a:ext cx="763235" cy="275285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8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101"/>
          <p:cNvSpPr txBox="1">
            <a:spLocks noChangeArrowheads="1"/>
          </p:cNvSpPr>
          <p:nvPr/>
        </p:nvSpPr>
        <p:spPr bwMode="auto">
          <a:xfrm>
            <a:off x="2331436" y="177639"/>
            <a:ext cx="9757272" cy="5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 ДАЛЬНЕЙШЕГО РАЗВИТИЯ</a:t>
            </a: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АУДИТОРСКОЙ ДЕЯТЕЛЬНОСТИ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66384" y="792804"/>
            <a:ext cx="2042053" cy="667916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основ функционирования рынка аудиторских услуг</a:t>
            </a: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2331435" y="806860"/>
            <a:ext cx="9768489" cy="6050946"/>
          </a:xfrm>
          <a:prstGeom prst="rect">
            <a:avLst/>
          </a:prstGeom>
          <a:solidFill>
            <a:srgbClr val="E6E6E6">
              <a:alpha val="87843"/>
            </a:srgb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t"/>
          <a:lstStyle/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Содержательное направление и установление границ АД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Конкуренция на рынке аудиторских услуг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аудиторского сообщества с сообществом пользователей аудиторских услуг</a:t>
            </a:r>
          </a:p>
          <a:p>
            <a:pPr marL="180975" indent="-180975" algn="just" defTabSz="121917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институтов аудита и бухгалтерского учета, бухгалтерской (финансовой) отчетности, а также системы управления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 для исполнения требований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соответствующих рекомендаций, способствующих повышению качества аудиторской деятельности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законодательства Российской Федерации об АД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принятие национальных стандартов аудита, регулирующих вопросы не урегулированные действующими МСА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just" defTabSz="121917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Гармонизация законодательства Российской Федерации об АД с едиными принципами осуществления АД на территории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ЕАЭС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участия аудиторских организаций, аудиторов в деятельности СРО аудиторов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возможности объединения в одной СРО аудиторов аудиторских организаций и аудиторов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корпоративного управления в СРО аудиторов посредством повышения роли независимых членов коллегиальных органов управления, систематической ротации членов коллегиальных и исполнительных органов управления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Упорядочение работы СРО аудиторов по рассмотрению жалоб на действия (бездействие) их членов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финансовой базы СРО аудиторов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членской базы СРО аудиторов за счет представителей связанных (смежных) видов экономической деятельности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мер, направленных на привлечение молодежи в аудиторскую профессию</a:t>
            </a:r>
          </a:p>
          <a:p>
            <a:pPr marL="180975" indent="-180975" algn="just" defTabSz="121917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механизмов, позволяющих СРО аудиторов учитывать результаты проверок ВККР АО государственного органа, уполномоченного на осуществление надзора в течение календарного года после завершения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постоянной актуализации вопросов и заданий, предлагаемых претендентам на квалификационном экзамене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качественных учебных материалов для подготовки тестируемых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формата компьютерного экзамена в сочетании с тестированием и способностью выносить профессиональное суждение в конкретной практической ситуации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Предусмотрение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обязательного тестирования по новой системе преподавателей, готовящих претендентов к экзамену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функционала c целью обеспечить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независимости: экзаменатора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организаторов курсов профессиональной подготовки и организатора экзаменов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рекомендаций по ежегодной дополнительной подготовке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аудиторов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just" defTabSz="121917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мер, обеспечивающих возможность зачета на взаимной основе результатов квалификационных экзаменов, сдаваемых для получения </a:t>
            </a:r>
            <a:r>
              <a:rPr lang="ru-RU" sz="1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признанных квалификаций в области АД, и экзаменов, проводимых единой аттестационной комиссией (ЕАК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постоянного повышения квалификации преподавателей, готовящих претендентов к экзамену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подготовки ежегодных рекомендаций по подготовке аудиторов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систему контроля за результатами ежегодного обучения аудиторов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Подконтрольность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аудиторских организаций, аудиторов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принципов осуществления надзора и требований к его организации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форм и методов надзора</a:t>
            </a:r>
          </a:p>
          <a:p>
            <a:pPr marL="180975" indent="-180975" algn="just" defTabSz="121917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подходов к квалификации выявляемых нарушений и недостатков и применению мер ответственности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органами, устанавливающими международные стандарты в сфере АД, и международными организациями в ходе разработки таких стандартов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признания российской системы регулирования АД и надзора за ней эквивалентной системам отдельных стран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информационного обмена с иностранными регуляторами АД и иностранными надзорными органами в сфере АД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опытом в области регулирования и надзора АД, сотрудничество профессиональных институтов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аудиторов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47612" y="6538917"/>
            <a:ext cx="344388" cy="319083"/>
          </a:xfrm>
        </p:spPr>
        <p:txBody>
          <a:bodyPr/>
          <a:lstStyle/>
          <a:p>
            <a:pPr defTabSz="1219170">
              <a:defRPr/>
            </a:pPr>
            <a:fld id="{47EA9584-6FC9-446B-89E9-C9D48C4D1663}" type="slidenum"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24</a:t>
            </a:fld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331436" y="1476320"/>
            <a:ext cx="9768489" cy="0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331436" y="2276420"/>
            <a:ext cx="9768489" cy="0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33" idx="1"/>
          </p:cNvCxnSpPr>
          <p:nvPr/>
        </p:nvCxnSpPr>
        <p:spPr>
          <a:xfrm>
            <a:off x="2331435" y="3832333"/>
            <a:ext cx="9776323" cy="19050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331436" y="5571682"/>
            <a:ext cx="9768489" cy="0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331436" y="6187052"/>
            <a:ext cx="9776322" cy="13668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низ 29"/>
          <p:cNvSpPr/>
          <p:nvPr/>
        </p:nvSpPr>
        <p:spPr>
          <a:xfrm rot="16200000">
            <a:off x="1956979" y="1022835"/>
            <a:ext cx="526386" cy="207856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66377" y="1540150"/>
            <a:ext cx="2042053" cy="667916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регулирования аудиторской деятельности</a:t>
            </a:r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1956972" y="1770181"/>
            <a:ext cx="526386" cy="207856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 rot="16200000">
            <a:off x="1949173" y="2917552"/>
            <a:ext cx="526386" cy="207856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66384" y="2703194"/>
            <a:ext cx="2042053" cy="667916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институтов аудиторской профессии и аудиторского рынка</a:t>
            </a:r>
          </a:p>
        </p:txBody>
      </p:sp>
      <p:sp>
        <p:nvSpPr>
          <p:cNvPr id="37" name="Стрелка вниз 36"/>
          <p:cNvSpPr/>
          <p:nvPr/>
        </p:nvSpPr>
        <p:spPr>
          <a:xfrm rot="16200000">
            <a:off x="1949173" y="4618133"/>
            <a:ext cx="526386" cy="207856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66384" y="4310743"/>
            <a:ext cx="2042053" cy="853980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профессиональной аттестации и непрерывного повышения квалификации аудиторов</a:t>
            </a:r>
          </a:p>
        </p:txBody>
      </p:sp>
      <p:sp>
        <p:nvSpPr>
          <p:cNvPr id="39" name="Стрелка вниз 38"/>
          <p:cNvSpPr/>
          <p:nvPr/>
        </p:nvSpPr>
        <p:spPr>
          <a:xfrm rot="16200000">
            <a:off x="1949173" y="5733494"/>
            <a:ext cx="526386" cy="207856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66384" y="5519136"/>
            <a:ext cx="2042053" cy="667916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мониторинга и надзора </a:t>
            </a:r>
            <a:br>
              <a:rPr lang="ru-RU" sz="1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аудиторской деятельности, </a:t>
            </a:r>
            <a:br>
              <a:rPr lang="ru-RU" sz="1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мер ответственности</a:t>
            </a:r>
          </a:p>
        </p:txBody>
      </p:sp>
      <p:sp>
        <p:nvSpPr>
          <p:cNvPr id="43" name="Стрелка вниз 42"/>
          <p:cNvSpPr/>
          <p:nvPr/>
        </p:nvSpPr>
        <p:spPr>
          <a:xfrm rot="16200000">
            <a:off x="1949173" y="6420460"/>
            <a:ext cx="526386" cy="207856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66384" y="6206102"/>
            <a:ext cx="2042053" cy="667916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вовлеченности российской аудиторской профессии в международную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48802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47612" y="6538917"/>
            <a:ext cx="344388" cy="319083"/>
          </a:xfrm>
        </p:spPr>
        <p:txBody>
          <a:bodyPr/>
          <a:lstStyle/>
          <a:p>
            <a:pPr defTabSz="1219170">
              <a:defRPr/>
            </a:pPr>
            <a:fld id="{47EA9584-6FC9-446B-89E9-C9D48C4D1663}" type="slidenum"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25</a:t>
            </a:fld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01"/>
          <p:cNvSpPr txBox="1">
            <a:spLocks noChangeArrowheads="1"/>
          </p:cNvSpPr>
          <p:nvPr/>
        </p:nvSpPr>
        <p:spPr bwMode="auto">
          <a:xfrm>
            <a:off x="2331436" y="177639"/>
            <a:ext cx="9757272" cy="5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CРОКИ И ЭТАПЫ ПРОВЕДЕНИЯ МЕРОПРИЯТИЙ, </a:t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ПРЕДУСМОТРЕННЫХ ОТРАСЛЕВЫМИ ДОКУМЕНТАМИ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98076" y="823764"/>
            <a:ext cx="5735999" cy="3388615"/>
          </a:xfrm>
          <a:prstGeom prst="rect">
            <a:avLst/>
          </a:prstGeom>
          <a:solidFill>
            <a:srgbClr val="ABC0E3">
              <a:alpha val="87451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t"/>
          <a:lstStyle/>
          <a:p>
            <a:pPr algn="ctr" defTabSz="1219170"/>
            <a:endParaRPr lang="ru-RU" sz="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(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2020-2022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гг.)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286500" y="823762"/>
            <a:ext cx="5802208" cy="3388617"/>
          </a:xfrm>
          <a:prstGeom prst="rect">
            <a:avLst/>
          </a:prstGeom>
          <a:solidFill>
            <a:srgbClr val="ABC0E3">
              <a:alpha val="87451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t"/>
          <a:lstStyle/>
          <a:p>
            <a:pPr algn="ctr" defTabSz="121917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(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254784" y="1088263"/>
            <a:ext cx="5612615" cy="2981628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t"/>
          <a:lstStyle/>
          <a:p>
            <a:pPr marL="171450" indent="-171450" algn="just" defTabSz="121917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неотложных мер по совершенствованию основ функционирования рынка аудиторских услуг и развитию институтов аудиторской профессии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аудиторского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рынка </a:t>
            </a:r>
          </a:p>
          <a:p>
            <a:pPr marL="171450" indent="-171450" algn="just" defTabSz="121917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мер, направленных на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дестимулирование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недобросовестного поведения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рынке аудиторских услуг, повышение требований к аудиторским организациям, обслуживающим общественно значимые организации, и внедрение действенной системы учета таких аудиторских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</a:p>
          <a:p>
            <a:pPr marL="171450" indent="-171450" algn="just" defTabSz="121917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модели саморегулирования в сфере аудиторской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</a:p>
          <a:p>
            <a:pPr marL="171450" indent="-171450" algn="just" defTabSz="121917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новой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квалификационного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</a:t>
            </a:r>
          </a:p>
          <a:p>
            <a:pPr marL="171450" indent="-171450" algn="just" defTabSz="121917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 по преодолению формализма в системе непрерывного повышения квалификации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аудиторов </a:t>
            </a:r>
          </a:p>
          <a:p>
            <a:pPr marL="171450" indent="-171450" algn="just" defTabSz="121917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 в том числе регуляторной среды, для перехода от формального внешнего контроля качества работы аудиторских организаций, аудиторов к контролю по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 </a:t>
            </a:r>
          </a:p>
          <a:p>
            <a:pPr marL="171450" indent="-171450" algn="just" defTabSz="121917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разработке международных стандартов аудиторской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254785" y="5848350"/>
            <a:ext cx="11691953" cy="9525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  <a:alpha val="65000"/>
                </a:schemeClr>
              </a:gs>
              <a:gs pos="96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Стратегия носит целостный характер, максимальный эффект может быть достигнут при ее комплексной реализации. Однако в условиях текущей экономической ситуации и с учетом современного состояния института аудита ряд факторов (ограниченность ресурсов, скорость принятия изменений в правовые акты, др.) может привести к задержке реализации отдельных положений Стратегии в объеме, достаточном для появления позитивного результата в заданный период. В связи с этим при реализации конкретных положений Стратегии должны быть приняты во внимание соответствующие риски и ограничения</a:t>
            </a: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 flipH="1">
            <a:off x="198076" y="5689990"/>
            <a:ext cx="4434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254785" y="4564804"/>
            <a:ext cx="11701476" cy="1182336"/>
          </a:xfrm>
          <a:prstGeom prst="rect">
            <a:avLst/>
          </a:prstGeom>
          <a:solidFill>
            <a:srgbClr val="D2DEEF">
              <a:alpha val="88000"/>
            </a:srgb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numCol="2" anchor="ctr"/>
          <a:lstStyle/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роли института аудита в общенациональной системе финансового контроля и уровня востребованности его результатов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 к результатам оказания аудиторских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аудиторских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конкурентоспособности  аудиторских организаций, индивидуальных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аудиторов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престижа аудиторской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условий, обеспечивающих конкурентоспособность отечественных аудиторов, в том числе на международных рынках аудиторских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</a:p>
          <a:p>
            <a:pPr marL="180975" indent="-180975" algn="just" defTabSz="121917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эффективных механизмов контроля за качеством оказываемых услуг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6381296" y="1088263"/>
            <a:ext cx="5612615" cy="2981628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t"/>
          <a:lstStyle/>
          <a:p>
            <a:pPr marL="171450" indent="-171450" algn="just" defTabSz="121917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мер по реализации новых подходов и механизмов регулирования рынка аудиторских услуг и аудиторской профессии, выработанных на первом этапе реализации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Концепции. </a:t>
            </a:r>
          </a:p>
          <a:p>
            <a:pPr marL="171450" indent="-171450" algn="just" defTabSz="121917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приведения инфраструктуры рынка аудиторских услуг в соответствие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признанной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практикой </a:t>
            </a:r>
          </a:p>
          <a:p>
            <a:pPr marL="171450" indent="-171450" algn="just" defTabSz="121917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Гармонизация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Российской Федерации об аудиторской деятельности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едиными принципами осуществления аудиторской деятельности на территории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ЕАЭС </a:t>
            </a:r>
          </a:p>
          <a:p>
            <a:pPr marL="171450" indent="-171450" algn="just" defTabSz="121917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руководящих и специализированных органах Международной федерации бухгалтеров (IFAC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171450" indent="-171450" algn="just" defTabSz="121917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принятие новой редакции Федерального закона «Об аудиторской деятельности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(при необходимости)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5045351" y="4212379"/>
            <a:ext cx="2101298" cy="352424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3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47612" y="6538917"/>
            <a:ext cx="344388" cy="319083"/>
          </a:xfrm>
        </p:spPr>
        <p:txBody>
          <a:bodyPr/>
          <a:lstStyle/>
          <a:p>
            <a:pPr defTabSz="1219170">
              <a:defRPr/>
            </a:pPr>
            <a:fld id="{47EA9584-6FC9-446B-89E9-C9D48C4D1663}" type="slidenum"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26</a:t>
            </a:fld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01"/>
          <p:cNvSpPr txBox="1">
            <a:spLocks noChangeArrowheads="1"/>
          </p:cNvSpPr>
          <p:nvPr/>
        </p:nvSpPr>
        <p:spPr bwMode="auto">
          <a:xfrm>
            <a:off x="2331436" y="177639"/>
            <a:ext cx="9757272" cy="5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РЕАЛИЗАЦИИ («ДОРОЖНАЯ КАРТА») ПЕРВОГО ЭТАПА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</a:t>
            </a: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АУДИТОРСКОЙ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РОССИЙСКОЙ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426819"/>
              </p:ext>
            </p:extLst>
          </p:nvPr>
        </p:nvGraphicFramePr>
        <p:xfrm>
          <a:off x="139382" y="829748"/>
          <a:ext cx="11833543" cy="5682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0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8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00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7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компоненты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77A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Стратегические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77A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Стратегические задачи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77A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</a:p>
                  </a:txBody>
                  <a:tcPr marL="68580" marR="68580" marT="0" marB="0" anchor="ctr">
                    <a:solidFill>
                      <a:srgbClr val="577A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исполнитель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77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161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Развитие аудиторской профессии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Совершенствование основ функционирования рынка аудиторских услуг и развития институтов аудиторской профессии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Создание информационного ресурса аудиторской деятельности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2-ой квартал 2020 года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Казначейство России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589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Совершенствование нормативно-правовой базы Российской Федерации </a:t>
                      </a: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1-2-ой </a:t>
                      </a:r>
                      <a:b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кварталы </a:t>
                      </a:r>
                      <a:b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 года</a:t>
                      </a: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Минфин России / СРОА / Казначейство России / Центральный Банк / </a:t>
                      </a:r>
                      <a:r>
                        <a:rPr lang="ru-RU" sz="11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Росимущество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/ Государственная корпорация «Агентство по страхованию вкладов» / </a:t>
                      </a:r>
                      <a:r>
                        <a:rPr lang="ru-RU" sz="11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Росфинмониторинг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ru-RU" sz="11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Минэк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России</a:t>
                      </a:r>
                    </a:p>
                    <a:p>
                      <a:endParaRPr lang="ru-RU" sz="11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37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Реализация мер, направленных на </a:t>
                      </a:r>
                      <a:r>
                        <a:rPr lang="ru-RU" sz="11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дестимулирование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недобросовестного поведения на рынке аудиторских услуг</a:t>
                      </a:r>
                      <a:endParaRPr lang="ru-RU" sz="11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2-3-ий </a:t>
                      </a:r>
                      <a:b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кварталы </a:t>
                      </a:r>
                      <a:b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 года</a:t>
                      </a: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Антимонопольная служба Российской Федерации / Следственный комитет России / Минфин России/ СРОА / Казначейство России</a:t>
                      </a:r>
                      <a:r>
                        <a:rPr lang="ru-RU" sz="110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/ Центральный Банк / </a:t>
                      </a:r>
                      <a:r>
                        <a:rPr lang="ru-RU" sz="110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Росимущество</a:t>
                      </a:r>
                      <a:r>
                        <a:rPr lang="ru-RU" sz="110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/ Государственная корпорация «Агентство по страхованию вкладов» / </a:t>
                      </a:r>
                      <a:r>
                        <a:rPr lang="ru-RU" sz="110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Росфинмониторинг</a:t>
                      </a:r>
                      <a:r>
                        <a:rPr lang="ru-RU" sz="110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ru-RU" sz="110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Минэк</a:t>
                      </a:r>
                      <a:r>
                        <a:rPr lang="ru-RU" sz="110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11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42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Совершенствование системы профессионального образования аудиторов</a:t>
                      </a:r>
                      <a:endParaRPr lang="ru-RU" sz="11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4-ый </a:t>
                      </a:r>
                      <a:b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квартал </a:t>
                      </a:r>
                      <a:b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 года</a:t>
                      </a: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Минфин России / ЕАК / СРОА / Казначейство России / Центральный Банк / </a:t>
                      </a:r>
                      <a:r>
                        <a:rPr lang="ru-RU" sz="11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Росфинмониторинг</a:t>
                      </a:r>
                      <a:endParaRPr lang="ru-RU" sz="11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42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Гармонизация деятельности субъектов внешнего контроля качества аудиторской деятельности</a:t>
                      </a:r>
                      <a:endParaRPr lang="ru-RU" sz="11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1-ый квартал</a:t>
                      </a:r>
                      <a:r>
                        <a:rPr lang="ru-RU" sz="110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2020 года</a:t>
                      </a:r>
                      <a:endParaRPr lang="ru-RU" sz="11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Казначейство России / СРОА</a:t>
                      </a:r>
                      <a:endParaRPr lang="ru-RU" sz="11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942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Разработка механизма специальных отраслевых требований к отдельным видам подтверждения достоверности финансовой и нефинансовой информации и методологии осуществления  соответствующего ВККР АО </a:t>
                      </a:r>
                      <a:endParaRPr lang="ru-RU" sz="11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1-ый квартал</a:t>
                      </a:r>
                      <a:b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 года</a:t>
                      </a: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Минфин России / СРОА / Казначейство России / </a:t>
                      </a:r>
                      <a:r>
                        <a:rPr lang="ru-RU" sz="11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Росимущество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/ Минприроды России / Минстрой России </a:t>
                      </a:r>
                      <a:endParaRPr lang="ru-RU" sz="11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42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Взаимодействие аудиторского сообщества с сообществом пользователей аудиторских услуг</a:t>
                      </a: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3-ий квартал 2020 года</a:t>
                      </a: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Минфин России / СРОА / Казначейство России </a:t>
                      </a:r>
                      <a:endParaRPr lang="ru-RU" sz="11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</a:tr>
              <a:tr h="34942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Взаимосвязь институтов аудита и бухгалтерского учета, бухгалтерской (финансовой) отчетности, а также системы управления</a:t>
                      </a: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4-ий квартал 2022 года</a:t>
                      </a: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Минфин России / СРОА / Казначейство России </a:t>
                      </a: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72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47612" y="6538917"/>
            <a:ext cx="344388" cy="319083"/>
          </a:xfrm>
        </p:spPr>
        <p:txBody>
          <a:bodyPr/>
          <a:lstStyle/>
          <a:p>
            <a:pPr defTabSz="1219170">
              <a:defRPr/>
            </a:pPr>
            <a:fld id="{47EA9584-6FC9-446B-89E9-C9D48C4D1663}" type="slidenum"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27</a:t>
            </a:fld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286247"/>
              </p:ext>
            </p:extLst>
          </p:nvPr>
        </p:nvGraphicFramePr>
        <p:xfrm>
          <a:off x="139382" y="876308"/>
          <a:ext cx="11833543" cy="5205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0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8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00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55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887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7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компоненты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77A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Стратегические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77A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Стратегические задачи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77A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</a:p>
                  </a:txBody>
                  <a:tcPr marL="68580" marR="68580" marT="0" marB="0" anchor="ctr">
                    <a:solidFill>
                      <a:srgbClr val="577A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исполнитель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77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10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Развитие системы противодействия коррупции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Развитие дополнительных механизмов контроля за соблюдением антикоррупционного законодательства Российской Федерации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Развитие методик проверки соблюдения требований антикоррупционного законодательства Российской Федерации при проведении аудита и оказании иных услуг аудиторскими организациями</a:t>
                      </a:r>
                    </a:p>
                  </a:txBody>
                  <a:tcPr marL="68580" marR="68580" marT="0" marB="0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1-ий квартал 2020 года</a:t>
                      </a: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Антимонопольная служба России / Прокуратура Российской Федерации / Следственный комитет Российской Федерации / Минфин России / СРОА / Федеральное казначейство / ЕАК</a:t>
                      </a: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505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Развитие методики контроля качества услуг аудиторских организаций в части исполнениями ими требований по проверке 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требований 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антикоррупционного законодательства при проведении аудита и оказании иных услуг аудиторскими организациями</a:t>
                      </a:r>
                    </a:p>
                  </a:txBody>
                  <a:tcPr marL="68580" marR="68580" marT="0" marB="0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1-ий квартал 2020 года</a:t>
                      </a: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Антимонопольная служба России / Прокуратура Российской Федерации / Следственный комитет Российской Федерации / СРОА / Федеральное казначейство </a:t>
                      </a: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14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Развитие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надзора и управление предприятиями от 25% которых принадлежит Российской Федерации</a:t>
                      </a: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Совершенствование и развитие методической базы оказания аудиторских услуг организациям, на 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 более % принадлежащих Российской Федерации</a:t>
                      </a: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Развитие нормативных требований</a:t>
                      </a: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-ый 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квартал 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Минфин России / СРОА / </a:t>
                      </a:r>
                      <a:r>
                        <a:rPr lang="ru-RU" sz="11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Росимущество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/ Федеральное казначейство / Федеральная служба безопасности Российской Федерации</a:t>
                      </a:r>
                      <a:endParaRPr lang="ru-RU" sz="11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10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Развитие инфраструктурных требований</a:t>
                      </a: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-ый 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квартал 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Минфин России / СРОА / </a:t>
                      </a:r>
                      <a:r>
                        <a:rPr lang="ru-RU" sz="11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Росимущество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/ Федеральное казначейство / Федеральная служба безопасности Российской Федерации</a:t>
                      </a:r>
                      <a:endParaRPr lang="ru-RU" sz="11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899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Развитие использования результатов обязательного аудита с максимальной пользой для интересов Российской Федерации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Контроль за проведением обязательного аудита и привлечением одной аудиторской организации для оказания всего спектра аудиторских услуг соответствующим </a:t>
                      </a:r>
                      <a:r>
                        <a:rPr lang="ru-RU" sz="11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аудируемым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лицам в целях оптимизации расходов и сокращения числа лиц, имеющих доступ к конфиденциальной информации, в том числе информации, составляющей государственную тайну</a:t>
                      </a:r>
                      <a:endParaRPr lang="ru-RU" sz="11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2-4-ый кварталы 2020 года</a:t>
                      </a: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Росимущество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/ Антимонопольная служба России / Федеральная служба безопасности Российской Федерации / СРОА / Федеральное казначейство</a:t>
                      </a:r>
                      <a:endParaRPr lang="ru-RU" sz="11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94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Обеспечение участия Российской Федерации в выборе аудитора (аудиторской организации) и использовании результатов аудиторских услуг</a:t>
                      </a:r>
                      <a:endParaRPr lang="ru-RU" sz="11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2-4-ый кварталы 2022 года</a:t>
                      </a: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Антимонопольная служба России / </a:t>
                      </a:r>
                      <a:r>
                        <a:rPr lang="ru-RU" sz="11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Росимущество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/ Федеральная служба безопасности Российской Федерации </a:t>
                      </a:r>
                      <a:endParaRPr lang="ru-RU" sz="11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TextBox 101"/>
          <p:cNvSpPr txBox="1">
            <a:spLocks noChangeArrowheads="1"/>
          </p:cNvSpPr>
          <p:nvPr/>
        </p:nvSpPr>
        <p:spPr bwMode="auto">
          <a:xfrm>
            <a:off x="2331436" y="177639"/>
            <a:ext cx="9757272" cy="5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РЕАЛИЗАЦИИ («ДОРОЖНАЯ КАРТА») ПЕРВОГО ЭТАПА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</a:t>
            </a: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АУДИТОРСКОЙ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РОССИЙСКОЙ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47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1916836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046" y="2074512"/>
            <a:ext cx="10419908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 сотрудничества при осуществлении внешнего контроля качества работы аудиторских организаций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888588" y="6067393"/>
            <a:ext cx="4414823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г. Москва</a:t>
            </a:r>
          </a:p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25 июня 2019 года</a:t>
            </a:r>
            <a:endParaRPr lang="ru-RU" sz="1867" dirty="0">
              <a:solidFill>
                <a:srgbClr val="1C1C1C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87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0" y="10204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1916836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67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kumimoji="0" lang="ru-RU" altLang="ru-RU" sz="2267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Condensed" charset="0"/>
                <a:ea typeface="Open Sans Condensed" charset="0"/>
                <a:cs typeface="Open Sans Condensed" charset="0"/>
              </a:rPr>
            </a:br>
            <a:endParaRPr kumimoji="0" lang="ru-RU" altLang="ru-RU" sz="22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7" name="TextBox 101"/>
          <p:cNvSpPr txBox="1">
            <a:spLocks noChangeArrowheads="1"/>
          </p:cNvSpPr>
          <p:nvPr/>
        </p:nvSpPr>
        <p:spPr bwMode="auto">
          <a:xfrm>
            <a:off x="2266503" y="73942"/>
            <a:ext cx="9757272" cy="57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МЕЖДУНАРОДНОМ ФОРУМЕ НЕЗАВИСИМЫХ </a:t>
            </a:r>
          </a:p>
          <a:p>
            <a:pPr lvl="0"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РЕГУЛЯТОРОВ АУДИТОРСКОЙ ДЕЯТЕЛЬНОСТИ (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IFIAR)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372675" y="1915222"/>
            <a:ext cx="2620548" cy="901958"/>
          </a:xfrm>
          <a:prstGeom prst="rect">
            <a:avLst/>
          </a:prstGeom>
          <a:solidFill>
            <a:srgbClr val="D2DEEF"/>
          </a:solidFill>
          <a:ln>
            <a:solidFill>
              <a:schemeClr val="accent1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13-й инспекторский семинар Международного форума независимых регуляторов аудиторской деятельности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84"/>
          <a:stretch/>
        </p:blipFill>
        <p:spPr bwMode="auto">
          <a:xfrm>
            <a:off x="83782" y="1259760"/>
            <a:ext cx="1197644" cy="1666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41073"/>
          <a:stretch/>
        </p:blipFill>
        <p:spPr bwMode="auto">
          <a:xfrm>
            <a:off x="57150" y="3438526"/>
            <a:ext cx="1224275" cy="1558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 bwMode="auto">
          <a:xfrm>
            <a:off x="1372675" y="3974766"/>
            <a:ext cx="2620548" cy="965473"/>
          </a:xfrm>
          <a:prstGeom prst="rect">
            <a:avLst/>
          </a:prstGeom>
          <a:solidFill>
            <a:srgbClr val="D2DEEF"/>
          </a:solidFill>
          <a:ln>
            <a:solidFill>
              <a:schemeClr val="accent1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одовое общее собрание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 форума независимых регуляторов аудиторской деятельности 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372675" y="5872672"/>
            <a:ext cx="2620548" cy="920008"/>
          </a:xfrm>
          <a:prstGeom prst="rect">
            <a:avLst/>
          </a:prstGeom>
          <a:solidFill>
            <a:srgbClr val="D2DEEF"/>
          </a:solidFill>
          <a:ln>
            <a:solidFill>
              <a:schemeClr val="accent1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абочая группа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 форума независимых регуляторов аудиторской деятельности по вопросам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правоприменения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372675" y="1368176"/>
            <a:ext cx="2620548" cy="479163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  <a:alpha val="65000"/>
                </a:schemeClr>
              </a:gs>
              <a:gs pos="96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Париж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6-8 марта 2019 года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72675" y="3425504"/>
            <a:ext cx="2620548" cy="479163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  <a:alpha val="65000"/>
                </a:schemeClr>
              </a:gs>
              <a:gs pos="96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Остров Родос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апреля – 2 мая 2019 года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372675" y="5322651"/>
            <a:ext cx="2620548" cy="479163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  <a:alpha val="65000"/>
                </a:schemeClr>
              </a:gs>
              <a:gs pos="96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Цюрих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 июня 2019 года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56072" y="3312346"/>
            <a:ext cx="7527433" cy="1721086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годового отчета, согласование бюджета, выборы Председателя  и заместителя Председателя, членов совета </a:t>
            </a:r>
            <a:r>
              <a:rPr lang="en-US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IFIAR</a:t>
            </a: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обсуждение основных тенденций развития аудита, в том числе: </a:t>
            </a:r>
          </a:p>
          <a:p>
            <a:pPr marL="179388" lvl="0" indent="-179388" algn="just">
              <a:buFont typeface="Wingdings" panose="05000000000000000000" pitchFamily="2" charset="2"/>
              <a:buChar char="ü"/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 качества аудита на глобальном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</a:t>
            </a:r>
          </a:p>
          <a:p>
            <a:pPr marL="179388" lvl="0" indent="-179388" algn="just">
              <a:buFont typeface="Wingdings" panose="05000000000000000000" pitchFamily="2" charset="2"/>
              <a:buChar char="ü"/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развития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</a:p>
          <a:p>
            <a:pPr marL="179388" lvl="0" indent="-179388" algn="just">
              <a:buFont typeface="Wingdings" panose="05000000000000000000" pitchFamily="2" charset="2"/>
              <a:buChar char="ü"/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передовых инновационных технологий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аудиторской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marL="179388" lvl="0" indent="-179388" algn="just">
              <a:buFont typeface="Wingdings" panose="05000000000000000000" pitchFamily="2" charset="2"/>
              <a:buChar char="ü"/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обсуждения результатов проверок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комитетами по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аудиту</a:t>
            </a:r>
          </a:p>
          <a:p>
            <a:pPr marL="179388" lvl="0" indent="-179388" algn="just">
              <a:buFont typeface="Wingdings" panose="05000000000000000000" pitchFamily="2" charset="2"/>
              <a:buChar char="ü"/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и угрозы, с которыми сталкивается аудиторское сообщество в настоящее время.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56072" y="5310681"/>
            <a:ext cx="7527433" cy="148199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общемировых тенденций развития надзора за аудиторской деятельностью в части проведения расследований, в том числе: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процедурные аспекты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правоприменения</a:t>
            </a: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новейших информационных технологий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расследованиях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проблемы и новейшие тенденции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правоприменения</a:t>
            </a: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проведению расследований и применению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санкций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56070" y="946174"/>
            <a:ext cx="7527433" cy="215986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b"/>
          <a:lstStyle/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независимость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регулятора</a:t>
            </a:r>
          </a:p>
          <a:p>
            <a:pPr marL="263525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расследований в рамках надзора </a:t>
            </a:r>
            <a:b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аудиторской деятельностью</a:t>
            </a:r>
          </a:p>
          <a:p>
            <a:pPr marL="263525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санкций по результатам 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ВККР АО</a:t>
            </a:r>
          </a:p>
          <a:p>
            <a:pPr marL="263525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совместных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</a:t>
            </a:r>
          </a:p>
          <a:p>
            <a:pPr marL="263525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международных стандартов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</a:p>
          <a:p>
            <a:pPr marL="263525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расследования мошеннических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</a:t>
            </a:r>
          </a:p>
          <a:p>
            <a:pPr marL="263525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в области информационных технологий применительно к аудиторским фирмам</a:t>
            </a:r>
          </a:p>
          <a:p>
            <a:pPr marL="263525" lvl="0" indent="-171450" algn="just">
              <a:buFont typeface="Wingdings" panose="05000000000000000000" pitchFamily="2" charset="2"/>
              <a:buChar char="ü"/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lvl="0" indent="-171450" algn="just">
              <a:buFont typeface="Wingdings" panose="05000000000000000000" pitchFamily="2" charset="2"/>
              <a:buChar char="ü"/>
              <a:defRPr/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отражения ключевых аспектов аудита в аудиторских заключениях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прогнозная аналитика данных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проверок информационных технологий аудиторских компаний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проблемы определения оценочных значений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проведения банковского и страхового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07923" y="946174"/>
            <a:ext cx="752743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основных общемировых тенденций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надзора за аудиторской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 в части проведения проверок (инспекций),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289" y="5310681"/>
            <a:ext cx="1164136" cy="1488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3" t="-514" r="64518" b="39099"/>
          <a:stretch/>
        </p:blipFill>
        <p:spPr>
          <a:xfrm>
            <a:off x="388650" y="3523355"/>
            <a:ext cx="561274" cy="747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2083" y="1378557"/>
            <a:ext cx="1015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3th IFIAR inspection workshop</a:t>
            </a:r>
            <a:endParaRPr lang="ru-RU" sz="1200" dirty="0"/>
          </a:p>
        </p:txBody>
      </p:sp>
      <p:sp>
        <p:nvSpPr>
          <p:cNvPr id="20" name="Номер слайда 1"/>
          <p:cNvSpPr txBox="1">
            <a:spLocks/>
          </p:cNvSpPr>
          <p:nvPr/>
        </p:nvSpPr>
        <p:spPr>
          <a:xfrm>
            <a:off x="11847612" y="6538917"/>
            <a:ext cx="344388" cy="319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fld id="{47EA9584-6FC9-446B-89E9-C9D48C4D166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29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2028808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1" y="6403009"/>
            <a:ext cx="2743200" cy="365125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205273" y="746444"/>
            <a:ext cx="11765053" cy="5994924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just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11896725" y="6538917"/>
            <a:ext cx="340651" cy="319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7EA9584-6FC9-446B-89E9-C9D48C4D1663}" type="slidenum">
              <a:rPr lang="ru-RU" b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ru-RU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1"/>
          <p:cNvSpPr txBox="1">
            <a:spLocks noChangeArrowheads="1"/>
          </p:cNvSpPr>
          <p:nvPr/>
        </p:nvSpPr>
        <p:spPr bwMode="auto">
          <a:xfrm>
            <a:off x="2472612" y="58932"/>
            <a:ext cx="9582081" cy="72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49" tIns="38875" rIns="77749" bIns="388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ПРОТОКОЛЬНЫХ РЕШЕНИЙ (ПОРУЧЕНИЙ) ЗАСЕДАНИЯ </a:t>
            </a:r>
          </a:p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ПО ОРГАНИЗАЦИИ ВНЕШНЕГО КОНТРОЛЯ КАЧЕСТВА </a:t>
            </a:r>
          </a:p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АУДИТОРСКИХ ОРГАНИЗАЦИЙ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8144" y="858706"/>
            <a:ext cx="5702718" cy="183860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Федеральному казначейству совместно с представителями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Росимущества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иных заинтересованных государственных органов и организаций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срок до 1 мая 2019 года провести встречу с представителями Минэкономразвития России, посвященную вопросам осуществления аудита ДПР, доработки тендерных документов на оказание услуг, пользователем которых является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Росимущество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совершенствования процедур оценки конкурсных заявок, в том числе в целях содействия своевременному исполнению примерных планов приватизации объектов федеральной собственности и собственности субъектов Российской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(протокол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28 марта 2019 г. № 11)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8120" y="5398305"/>
            <a:ext cx="5702719" cy="120957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Федеральному казначейству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совещание с участием представителей ФГОБУ ВО «Финансовый университет при Правительстве Российской Федерации», ФГБОУ ВО «Московский государственный университет имени М.В. Ломоносова» и СРО аудиторов, посвященное тенденциям развития аудиторской деятельности в Российской Федерации и рассмотрению актуальных вопросов контроля качества аудиторской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(протокол от 28 марта 2019 г. № 11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5918035" y="1656073"/>
            <a:ext cx="598174" cy="228596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59614" y="849492"/>
            <a:ext cx="5450436" cy="18500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апреля 2019 года в рамках заседания Рабочей группы по обобщению правоприменительной практики и осуществлению методологической работы проведена встреча с представителями СРО аудиторов,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Росимущества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Минэкономразвития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осуществления аудита ДПР, доработки тендерных документов на оказание услуг, пользователем которых является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Росимущество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совершенствования процедур оценки конкурсных заявок, в том числе в целях содействия своевременному исполнению примерных планов приватизации объектов федеральной собственности и собственности субъектов Российской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4970" y="4058816"/>
            <a:ext cx="5695892" cy="1228903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Федеральному казначейству совместно с СРО аудиторов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срок до 1 июля 2019 года в рамках деятельности Рабочей группы по обобщению правоприменительной практики и осуществлению методологической работы рассмотреть вопрос о пересмотре подходов к проведению проверок соблюдения аудиторами требований законодательства Российской Федерации в сфере ПОДТ/ФТ и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ФРОМУ (протокол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марта 2019 г. № 11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36362" y="4108748"/>
            <a:ext cx="5480515" cy="1129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подготовки к заседанию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абочей группы проведен анализ положений законодательных и нормативных правовых актов в сфере ПОД/ФТ в ходе которого установлено, что действующие в настоящее время требования являются достаточными и не требуют пересмотра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5918035" y="4563446"/>
            <a:ext cx="598174" cy="228596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8120" y="2797071"/>
            <a:ext cx="5702742" cy="1192126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Федеральному казначейству совместно с СРО аудиторов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срок до 1 июня 2019 года подготовить и направить в Минфин России предложения по внесению изменений в Федеральный закон «Об аудиторской деятельности» в части уточнения положений части 3 статьи 5 Федерального закона «Об аудиторской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деятельности» (протокол от 28 марта 2019 г. № 11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59614" y="2797070"/>
            <a:ext cx="5457263" cy="1192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апреля 2019 года проведено заседание рабочей группы в ходе которого СРО аудиторов представлены предложения по внесению изменений в часть 3 статьи 5 Федерального закона «Об аудиторской деятельности». Данные предложения прошли обсуждение с представителями Департамента бухгалтерского учета и отчетности Минфина России. По результатам состоявшейся дискуссии принято решение о нецелесообразности внесения предложенных изменений 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5916151" y="3342801"/>
            <a:ext cx="598174" cy="228596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29536" y="5398305"/>
            <a:ext cx="5487341" cy="12095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рабочей встречи с представителями Финансового университета при Правительстве Российской Федерации были обсуждены вопросы тенденций развития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аудиторской деятельности в Российской Федерации 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аудиторской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Кроме того, указанные вопросы  будут обсуждены на международной конференции «Изменяющий мир аудита: вызовы и возможности», которая состоится 25-26 июля 2019 года в городе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ладивосток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5918035" y="5894810"/>
            <a:ext cx="598174" cy="228596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3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1916836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67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kumimoji="0" lang="ru-RU" altLang="ru-RU" sz="2267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Condensed" charset="0"/>
                <a:ea typeface="Open Sans Condensed" charset="0"/>
                <a:cs typeface="Open Sans Condensed" charset="0"/>
              </a:rPr>
            </a:br>
            <a:endParaRPr kumimoji="0" lang="ru-RU" altLang="ru-RU" sz="22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044" y="200701"/>
            <a:ext cx="10419908" cy="95410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13-й инспекторский семинар Международного форума независимых регуляторов аудиторской деятельности (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IFIAR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6475" y="1069502"/>
            <a:ext cx="11582399" cy="45647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0" tIns="38871" rIns="77740" bIns="38871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47 стран – членов Международного форума независимых регуляторов аудиторской деятельности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9215" y="4295728"/>
            <a:ext cx="4096543" cy="1815882"/>
          </a:xfrm>
          <a:prstGeom prst="rect">
            <a:avLst/>
          </a:prstGeom>
          <a:solidFill>
            <a:srgbClr val="1F4E79">
              <a:alpha val="60000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контроля качества фирмы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в области аудита оценочных значений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в области аудита отчетности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в области аудита в сфере финансовых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(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банки и страховые компании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5759" y="4312762"/>
            <a:ext cx="4428620" cy="1815882"/>
          </a:xfrm>
          <a:prstGeom prst="rect">
            <a:avLst/>
          </a:prstGeom>
          <a:solidFill>
            <a:srgbClr val="1F4E79">
              <a:alpha val="60000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в области банковского аудита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в области аудита страховых компаний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в области аудита в сфере розничной </a:t>
            </a:r>
            <a:b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в области информационных технологий,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применяемых 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мер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44379" y="4312762"/>
            <a:ext cx="3157980" cy="1792798"/>
          </a:xfrm>
          <a:prstGeom prst="rect">
            <a:avLst/>
          </a:prstGeom>
          <a:solidFill>
            <a:srgbClr val="1F4E79">
              <a:alpha val="60000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обзоры и обзоры в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масштабах 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всей фирмы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качества аудита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 за аудиторской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 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Ирландии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в аудиторских фирмах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785724" y="6309197"/>
            <a:ext cx="2620548" cy="492443"/>
          </a:xfrm>
          <a:prstGeom prst="rect">
            <a:avLst/>
          </a:prstGeom>
          <a:solidFill>
            <a:srgbClr val="1F4E79">
              <a:alpha val="69804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Париж</a:t>
            </a:r>
          </a:p>
          <a:p>
            <a:pPr algn="ctr"/>
            <a:r>
              <a:rPr lang="ru-RU" sz="1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6-8 марта 2019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6474" y="1795023"/>
            <a:ext cx="3603689" cy="646331"/>
          </a:xfrm>
          <a:prstGeom prst="rect">
            <a:avLst/>
          </a:prstGeom>
          <a:solidFill>
            <a:srgbClr val="1F4E79">
              <a:alpha val="60000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независимости 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5758" y="1795022"/>
            <a:ext cx="3603689" cy="646331"/>
          </a:xfrm>
          <a:prstGeom prst="rect">
            <a:avLst/>
          </a:prstGeom>
          <a:solidFill>
            <a:srgbClr val="1F4E79">
              <a:alpha val="60000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совместных проверок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3045" y="2497122"/>
            <a:ext cx="5148931" cy="646331"/>
          </a:xfrm>
          <a:prstGeom prst="rect">
            <a:avLst/>
          </a:prstGeom>
          <a:solidFill>
            <a:srgbClr val="1F4E79">
              <a:alpha val="60000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подходов к проведению 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 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2008" y="2497123"/>
            <a:ext cx="5148931" cy="646331"/>
          </a:xfrm>
          <a:prstGeom prst="rect">
            <a:avLst/>
          </a:prstGeom>
          <a:solidFill>
            <a:srgbClr val="1F4E79">
              <a:alpha val="60000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заинтересованных лиц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95042" y="1791656"/>
            <a:ext cx="3603689" cy="646331"/>
          </a:xfrm>
          <a:prstGeom prst="rect">
            <a:avLst/>
          </a:prstGeom>
          <a:solidFill>
            <a:srgbClr val="1F4E79">
              <a:alpha val="60000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>
          <a:xfrm>
            <a:off x="11847612" y="6538917"/>
            <a:ext cx="344388" cy="319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fld id="{47EA9584-6FC9-446B-89E9-C9D48C4D1663}" type="slidenum">
              <a:rPr lang="ru-RU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30</a:t>
            </a:fld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92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21368" y="6955475"/>
            <a:ext cx="426618" cy="365125"/>
          </a:xfrm>
        </p:spPr>
        <p:txBody>
          <a:bodyPr/>
          <a:lstStyle/>
          <a:p>
            <a:pPr defTabSz="1219170">
              <a:defRPr/>
            </a:pPr>
            <a:fld id="{47EA9584-6FC9-446B-89E9-C9D48C4D1663}" type="slidenum">
              <a:rPr lang="ru-RU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31</a:t>
            </a:fld>
            <a:endParaRPr lang="ru-RU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0449" y="27736"/>
            <a:ext cx="10671143" cy="954107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Годовое общее собрание Международного форума независимых регуляторов аудиторской деятельности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57838" y="887158"/>
            <a:ext cx="10256363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стран – членов Международного форума независимых регуляторов аудиторской деятельности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89462" y="1267139"/>
            <a:ext cx="11845215" cy="830997"/>
          </a:xfrm>
          <a:prstGeom prst="rect">
            <a:avLst/>
          </a:prstGeom>
          <a:solidFill>
            <a:srgbClr val="1F4E79">
              <a:alpha val="60000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отчета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утверждение поправок в бюджет IFIAR на 2019 год, утверждение бюджета на 2020 год и определение членских взносов на 2020 год, утверждение поправок к Уставу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IFIAR. Выборы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IFIAR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(Франк Шнайдер), заместителя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 (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Дуэйн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Деспарт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новых членов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9462" y="2174674"/>
            <a:ext cx="5598753" cy="584775"/>
          </a:xfrm>
          <a:prstGeom prst="rect">
            <a:avLst/>
          </a:prstGeom>
          <a:solidFill>
            <a:srgbClr val="1F4E79">
              <a:alpha val="60000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аудита посредством совместной работы регуляторов и аудиторских организаций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63094" y="2174674"/>
            <a:ext cx="5671584" cy="584775"/>
          </a:xfrm>
          <a:prstGeom prst="rect">
            <a:avLst/>
          </a:prstGeom>
          <a:solidFill>
            <a:srgbClr val="1F4E79">
              <a:alpha val="60000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наилучших практик информирования Комитетов по аудиту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аудируемых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 о результатах проверок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89462" y="2835987"/>
            <a:ext cx="11845215" cy="584775"/>
          </a:xfrm>
          <a:prstGeom prst="rect">
            <a:avLst/>
          </a:prstGeom>
          <a:solidFill>
            <a:srgbClr val="1F4E79">
              <a:alpha val="60000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новейших информационных технологий в аудиторской деятельности и обеспечение кибербезопасности и защиты баз данных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27011" y="3405704"/>
            <a:ext cx="4384037" cy="3293209"/>
          </a:xfrm>
          <a:prstGeom prst="rect">
            <a:avLst/>
          </a:prstGeom>
          <a:solidFill>
            <a:srgbClr val="1F4E79">
              <a:alpha val="94902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обеспечения Комитетами по аудиту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аудиремых</a:t>
            </a:r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лиц:</a:t>
            </a:r>
          </a:p>
          <a:p>
            <a:pPr marL="179388" indent="-179388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рекомендаций по отбору аудиторов независимо от руководства с предварительными критериями отбора и оценкой участников тендера по этим критериям;</a:t>
            </a:r>
          </a:p>
          <a:p>
            <a:pPr marL="179388" indent="-179388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постоянной оценки потенциальных и действующих аудиторов;</a:t>
            </a:r>
          </a:p>
          <a:p>
            <a:pPr marL="179388" indent="-179388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стоимости аудиторских услуг от степени соответствия программе и качества аудита;</a:t>
            </a:r>
          </a:p>
          <a:p>
            <a:pPr marL="179388" indent="-179388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содействия процессу аудита (постоянное взаимодействие с аудитором в ходе проведения аудита);</a:t>
            </a:r>
          </a:p>
          <a:p>
            <a:pPr marL="179388" indent="-179388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независимости аудитора;</a:t>
            </a:r>
          </a:p>
          <a:p>
            <a:pPr marL="179388" indent="-179388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непрерывного общения с аудитором (выстраивание взаимодействия с аудитором в целях избегания реализации рисков и решения проблемных вопросов)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164379" y="3451923"/>
            <a:ext cx="3907847" cy="3293209"/>
          </a:xfrm>
          <a:prstGeom prst="rect">
            <a:avLst/>
          </a:prstGeom>
          <a:solidFill>
            <a:srgbClr val="1F4E79">
              <a:alpha val="94902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Регулятором Великобритании (FRC) высказаны предложения по реформированию надзора за аудиторской деятельностью:</a:t>
            </a:r>
          </a:p>
          <a:p>
            <a:pPr marL="179388" indent="-179388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надзора за руководством аудиторских организаций</a:t>
            </a:r>
          </a:p>
          <a:p>
            <a:pPr marL="179388" indent="-179388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усиления независимости аудитора</a:t>
            </a:r>
          </a:p>
          <a:p>
            <a:pPr marL="179388" indent="-179388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принятия мер по обеспечению усиления конкуренции  со стороны фирм, не относящихся к шести крупнейшим международным сетям</a:t>
            </a:r>
          </a:p>
          <a:p>
            <a:pPr marL="179388" indent="-179388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разработки мер, обеспечивающих надзор в реальном времени и предотвращение нарушений</a:t>
            </a:r>
          </a:p>
          <a:p>
            <a:pPr marL="179388" indent="-179388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проведения ежегодных проверок шести крупнейших международных аудиторских сетей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639041" y="3427895"/>
            <a:ext cx="3497345" cy="2923877"/>
          </a:xfrm>
          <a:prstGeom prst="rect">
            <a:avLst/>
          </a:prstGeom>
          <a:solidFill>
            <a:srgbClr val="1F4E79">
              <a:alpha val="94902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аудиторами инновационных технологий в аудиторской деятельности:</a:t>
            </a:r>
          </a:p>
          <a:p>
            <a:pPr marL="179388" indent="-1793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работы над программным обеспечением, позволяющим автоматизировать процессы выборки, проведения тестирования и документирования результатов с использованием механизмов машинного обучения</a:t>
            </a:r>
          </a:p>
          <a:p>
            <a:pPr marL="179388" indent="-1793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 программы для обработки данных</a:t>
            </a:r>
          </a:p>
          <a:p>
            <a:pPr marL="179388" indent="-1793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технологии распределенных баз данных («</a:t>
            </a:r>
            <a:r>
              <a:rPr lang="ru-RU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785724" y="6318528"/>
            <a:ext cx="2620548" cy="492443"/>
          </a:xfrm>
          <a:prstGeom prst="rect">
            <a:avLst/>
          </a:prstGeom>
          <a:solidFill>
            <a:srgbClr val="1F4E79">
              <a:alpha val="85098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Остров Родос</a:t>
            </a:r>
          </a:p>
          <a:p>
            <a:pPr algn="ctr"/>
            <a:r>
              <a:rPr lang="ru-RU" sz="1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апреля – 2 мая 2019 года</a:t>
            </a: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11847612" y="6538917"/>
            <a:ext cx="344388" cy="319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fld id="{47EA9584-6FC9-446B-89E9-C9D48C4D1663}" type="slidenum">
              <a:rPr lang="ru-RU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31</a:t>
            </a:fld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9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" y="937"/>
            <a:ext cx="12186096" cy="78318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3123" y="4193292"/>
            <a:ext cx="3857400" cy="1892826"/>
          </a:xfrm>
          <a:prstGeom prst="rect">
            <a:avLst/>
          </a:prstGeom>
          <a:solidFill>
            <a:srgbClr val="1F4E79">
              <a:alpha val="89804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Процедурные аспекты процесса </a:t>
            </a:r>
            <a:r>
              <a:rPr lang="ru-RU" sz="1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правоприменения</a:t>
            </a:r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79388" indent="-179388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сбора доказательств</a:t>
            </a:r>
          </a:p>
          <a:p>
            <a:pPr marL="179388" indent="-179388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подразделением, проводящим инспекции</a:t>
            </a:r>
          </a:p>
          <a:p>
            <a:pPr marL="179388" indent="-179388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отчета по результатам расследования</a:t>
            </a:r>
          </a:p>
          <a:p>
            <a:pPr marL="179388" indent="-179388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формальное и неформальное </a:t>
            </a:r>
            <a:r>
              <a:rPr lang="ru-RU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правоприменение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9388" indent="-179388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виды санкций</a:t>
            </a:r>
          </a:p>
          <a:p>
            <a:pPr marL="179388" indent="-179388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результатов </a:t>
            </a:r>
            <a:r>
              <a:rPr lang="ru-RU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правоприменения</a:t>
            </a:r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82373" y="4193292"/>
            <a:ext cx="3270599" cy="1892826"/>
          </a:xfrm>
          <a:prstGeom prst="rect">
            <a:avLst/>
          </a:prstGeom>
          <a:solidFill>
            <a:srgbClr val="1F4E79">
              <a:alpha val="89804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неформальных </a:t>
            </a:r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санкций: </a:t>
            </a:r>
          </a:p>
          <a:p>
            <a:pPr marL="179388" indent="-179388" algn="just"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неофициальные предупреждения аудиторской организации в устной форме</a:t>
            </a:r>
          </a:p>
          <a:p>
            <a:pPr marL="179388" indent="-179388" algn="just"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генеральным директором или руководителем по аудиту организации</a:t>
            </a:r>
          </a:p>
          <a:p>
            <a:pPr marL="179388" indent="-179388" algn="just"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частоты проводимых проверок аудиторской организации</a:t>
            </a:r>
          </a:p>
          <a:p>
            <a:pPr marL="179388" indent="-179388" algn="just"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комитетов по аудиту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34137" y="4193292"/>
            <a:ext cx="4684620" cy="1892826"/>
          </a:xfrm>
          <a:prstGeom prst="rect">
            <a:avLst/>
          </a:prstGeom>
          <a:solidFill>
            <a:srgbClr val="1F4E79">
              <a:alpha val="89804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основных проблем </a:t>
            </a:r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</a:t>
            </a:r>
            <a:r>
              <a:rPr lang="ru-RU" sz="1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правоприменения</a:t>
            </a:r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9388" indent="-179388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интерпретации стандартов аудиторской деятельности </a:t>
            </a:r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правоприменении</a:t>
            </a:r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indent="-179388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воспрепятствование законной деятельности должностных лиц при проведении проверок, </a:t>
            </a:r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расследований</a:t>
            </a:r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indent="-179388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 и обмена информацией с надзорными органами иных </a:t>
            </a:r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юрисдикций</a:t>
            </a:r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indent="-179388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перехода на электронные каналы </a:t>
            </a:r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9923" y="1439333"/>
            <a:ext cx="10751663" cy="338554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страны – члена Международного форума независимых регуляторов аудиторской деятельности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27013" y="1860244"/>
            <a:ext cx="5796716" cy="1077218"/>
          </a:xfrm>
          <a:prstGeom prst="rect">
            <a:avLst/>
          </a:prstGeom>
          <a:solidFill>
            <a:srgbClr val="1F4E79">
              <a:alpha val="74902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 независимых регуляторов различных юрисдикций с целью предотвращения различий в подходах к надзору за аудиторскими организациями в различных юрисдикциях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203797" y="1854087"/>
            <a:ext cx="5849171" cy="830997"/>
          </a:xfrm>
          <a:prstGeom prst="rect">
            <a:avLst/>
          </a:prstGeom>
          <a:solidFill>
            <a:srgbClr val="1F4E79">
              <a:alpha val="74902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единой общемировой практики применения санкций в виду различий в интерпретации стандартов аудиторской деятельности в отдельных юрисдикциях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27013" y="3221401"/>
            <a:ext cx="5796716" cy="584775"/>
          </a:xfrm>
          <a:prstGeom prst="rect">
            <a:avLst/>
          </a:prstGeom>
          <a:solidFill>
            <a:srgbClr val="1F4E79">
              <a:alpha val="74902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обеспечения кибербезопасности и защиты баз данных надзорных органов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203798" y="2728958"/>
            <a:ext cx="5849171" cy="1077218"/>
          </a:xfrm>
          <a:prstGeom prst="rect">
            <a:avLst/>
          </a:prstGeom>
          <a:solidFill>
            <a:srgbClr val="1F4E79">
              <a:alpha val="74902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основных программных продуктов, используемых в настоящий момент независимыми регуляторами из США, Великобритании и стран Евросоюза при проведении проверок и расследований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325" y="-37357"/>
            <a:ext cx="9969723" cy="707886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Международного форума независимых регуляторов аудиторской деятельности по вопросам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правоприменения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785724" y="6318528"/>
            <a:ext cx="2620548" cy="492443"/>
          </a:xfrm>
          <a:prstGeom prst="rect">
            <a:avLst/>
          </a:prstGeom>
          <a:solidFill>
            <a:srgbClr val="1F4E79">
              <a:alpha val="69804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Цюрих</a:t>
            </a:r>
          </a:p>
          <a:p>
            <a:pPr algn="ctr"/>
            <a:r>
              <a:rPr lang="ru-RU" sz="1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 июня 2019 года</a:t>
            </a:r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>
          <a:xfrm>
            <a:off x="11847612" y="6538917"/>
            <a:ext cx="344388" cy="319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fld id="{47EA9584-6FC9-446B-89E9-C9D48C4D1663}" type="slidenum">
              <a:rPr lang="ru-RU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32</a:t>
            </a:fld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7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r="547" b="8889"/>
          <a:stretch/>
        </p:blipFill>
        <p:spPr bwMode="auto">
          <a:xfrm>
            <a:off x="4495800" y="763274"/>
            <a:ext cx="591502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97" b="81481"/>
          <a:stretch/>
        </p:blipFill>
        <p:spPr bwMode="auto">
          <a:xfrm>
            <a:off x="0" y="-160257"/>
            <a:ext cx="43529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385793" y="166159"/>
            <a:ext cx="8673317" cy="779463"/>
          </a:xfrm>
          <a:prstGeom prst="rect">
            <a:avLst/>
          </a:prstGeom>
        </p:spPr>
        <p:txBody>
          <a:bodyPr lIns="91440" tIns="45720" rIns="91440" bIns="4572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r" defTabSz="1219170">
              <a:defRPr/>
            </a:pPr>
            <a:r>
              <a:rPr sz="1867">
                <a:solidFill>
                  <a:srgbClr val="4472C4">
                    <a:lumMod val="75000"/>
                  </a:srgbClr>
                </a:solidFill>
                <a:latin typeface="Open Sans Condensed" pitchFamily="34" charset="0"/>
                <a:cs typeface="Arial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95726" y="-28584"/>
            <a:ext cx="8096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0874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ПОДХОДОВ К ОСУЩЕСТВЛЕНИЮ ВНЕШНЕГО КОНТРОЛЯ КАЧЕСТВА РАБОТЫ АУДИТОРСКИХ ОРГАНИЗАЦИЙ, ОСУЩЕСТВЛЯЕМОГО ФЕДЕРАЛЬНЫМ КАЗНАЧЕЙСТВОМ, С ЛУЧШИМИ МИРОВЫМИ ПРАКТИКАМИ</a:t>
            </a:r>
            <a:endParaRPr lang="ru-RU" alt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21368" y="6559550"/>
            <a:ext cx="426618" cy="365125"/>
          </a:xfrm>
        </p:spPr>
        <p:txBody>
          <a:bodyPr/>
          <a:lstStyle/>
          <a:p>
            <a:pPr defTabSz="1219170">
              <a:defRPr/>
            </a:pPr>
            <a:fld id="{47EA9584-6FC9-446B-89E9-C9D48C4D1663}" type="slidenum">
              <a:rPr lang="ru-RU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33</a:t>
            </a:fld>
            <a:endParaRPr lang="ru-RU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2991" y="717622"/>
            <a:ext cx="5181601" cy="345646"/>
          </a:xfrm>
          <a:prstGeom prst="rect">
            <a:avLst/>
          </a:prstGeom>
          <a:solidFill>
            <a:srgbClr val="D2DEEF"/>
          </a:solidFill>
          <a:ln>
            <a:solidFill>
              <a:schemeClr val="accent1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регуляторы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08190" y="1114280"/>
            <a:ext cx="5450920" cy="51207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уполномоченного органа по контролю 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надзору, являющегося независимым (как организационно, так и финансово)</a:t>
            </a:r>
          </a:p>
        </p:txBody>
      </p:sp>
      <p:sp>
        <p:nvSpPr>
          <p:cNvPr id="21" name="Номер слайда 1"/>
          <p:cNvSpPr txBox="1">
            <a:spLocks/>
          </p:cNvSpPr>
          <p:nvPr/>
        </p:nvSpPr>
        <p:spPr>
          <a:xfrm>
            <a:off x="11847612" y="6538917"/>
            <a:ext cx="344388" cy="319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fld id="{47EA9584-6FC9-446B-89E9-C9D48C4D1663}" type="slidenum">
              <a:rPr lang="ru-RU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33</a:t>
            </a:fld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276260" y="712441"/>
            <a:ext cx="4276725" cy="345646"/>
          </a:xfrm>
          <a:prstGeom prst="rect">
            <a:avLst/>
          </a:prstGeom>
          <a:solidFill>
            <a:srgbClr val="D2DEEF"/>
          </a:solidFill>
          <a:ln>
            <a:solidFill>
              <a:schemeClr val="accent1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00902" y="5507108"/>
            <a:ext cx="11427678" cy="133973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доступа к базам данных организаций, подлежащих ВККР АО и их электронной переписке, облачные вычисления и хранение данных, прогнозная аналитика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показателей качества аудита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совместных проверок в отношении транснациональных аудиторских организаций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проверки аудитора с Комитетом по аудиту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аудируемого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лица 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периодичности проведения проверок крупнейших аудиторских организаций в соответствии с общемировыми подходами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надзора за ведением бухгалтерского учета 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предпосылок для создания государственного аудита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неформальных санкций в  ВККР АО (дискуссионный вопрос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5911" y="5095515"/>
            <a:ext cx="11768244" cy="411593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  <a:alpha val="65000"/>
                </a:schemeClr>
              </a:gs>
              <a:gs pos="96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иностранных регуляторов - приоритетные направления развития надзора за аудиторской деятельностью в Российской Федерации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32009" y="1114280"/>
            <a:ext cx="6334105" cy="512076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lvl="0" indent="-17780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обеспечивающего эффективный надзор за аудиторской деятельностью надзорного органа, независимого от профессионального сообщества аудиторов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32009" y="1691385"/>
            <a:ext cx="6334105" cy="725237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lvl="0" indent="-17780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внутреннего контроля качества в целях повышения качества оказываемых аудиторских услуг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08191" y="1686609"/>
            <a:ext cx="5450920" cy="73001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lvl="0" indent="-17780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организации внутреннего контроля, являющаяся одним из важнейших аспектов проверки соблюдения аудиторской организацией требований законодательства в сфере аудиторской деятельности является оценки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32008" y="2475713"/>
            <a:ext cx="6334105" cy="6505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lvl="0" indent="-17780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чек-листов, содержащих вопросы, затрагивающие предъявляемые к объекту проверки обязательные требования, соблюдение которых наиболее значимо с точки зрения осуществления внешнего контроля качества работы аудиторских организаций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608190" y="2470936"/>
            <a:ext cx="5450920" cy="65481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lvl="0" indent="-17780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детализированных запросов, включающих требования о представлении доказательств соответствия процедур и внутрифирменных стандартов аудиторской организации установленным требованиям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32007" y="3197281"/>
            <a:ext cx="6334105" cy="59635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lvl="0" indent="-17780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публикация тематических отчетов, фокусирующихся детально на конкретном аспекте аудиторской деятельности или общефирменной процедуре, что позволяет проводить сравнение между разными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фирмами и идентифицировать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наилучшую практику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608190" y="3197281"/>
            <a:ext cx="5450920" cy="60027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lvl="0" indent="-17780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публикация обобщения практики об основных нарушениях, выявляемых в ходе проверок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32009" y="3862855"/>
            <a:ext cx="6334105" cy="53764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lvl="0" indent="-17780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штрафов в случаях преднамеренных и осознанных действий (включая неосторожные действия), приводящих к нарушениям законов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608192" y="3862856"/>
            <a:ext cx="5450920" cy="54118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lvl="0" indent="-17780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дополнительных мер воздействия в виде штрафов к аудиторским организациям, нарушившим требования законодательства в сфере аудиторской деятельности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32009" y="4455232"/>
            <a:ext cx="6334105" cy="53764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lvl="0" indent="-17780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полномочий расследовать и привлекать к ответственности фирмы, в отношении которых осуществляется надзорная деятельность, а также лиц, связанных с этими фирмами, что позволяет выявлять мошеннические схемы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608192" y="4455233"/>
            <a:ext cx="5450920" cy="54118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lvl="0" indent="-17780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отдельных элементов расследований в ходе проверок уполномоченного органа по контролю и надзору</a:t>
            </a:r>
          </a:p>
        </p:txBody>
      </p:sp>
    </p:spTree>
    <p:extLst>
      <p:ext uri="{BB962C8B-B14F-4D97-AF65-F5344CB8AC3E}">
        <p14:creationId xmlns:p14="http://schemas.microsoft.com/office/powerpoint/2010/main" val="1806397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r="547" b="8889"/>
          <a:stretch/>
        </p:blipFill>
        <p:spPr bwMode="auto">
          <a:xfrm>
            <a:off x="4400550" y="885825"/>
            <a:ext cx="591502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97" b="81481"/>
          <a:stretch/>
        </p:blipFill>
        <p:spPr bwMode="auto">
          <a:xfrm>
            <a:off x="0" y="0"/>
            <a:ext cx="43529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4067175" y="158589"/>
            <a:ext cx="7935808" cy="5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 ПО НАДЗОРУ ЗА АУДИТОМ И БУХГАЛТЕРСКИМ 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ОТКРЫТЫХ АКЦИОНЕРНЫХ КОМПАНИЯХ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25" y="781770"/>
            <a:ext cx="11841058" cy="570780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0" tIns="38871" rIns="77740" bIns="38871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en-US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защите инвесторов путем повышения точности и  надежности корпоративной информации, предоставляемой в соответствии с законами о ценных бумагах, а также для других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целей»  (Закон </a:t>
            </a:r>
            <a:r>
              <a:rPr lang="ru-RU" sz="1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Сарбейнса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Оксли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2002 год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 rot="16200000">
            <a:off x="-306459" y="1884292"/>
            <a:ext cx="1289195" cy="352424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endParaRPr lang="ru-RU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0" y="1387332"/>
            <a:ext cx="11374333" cy="131776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проверки зарегистрированной аудиторской фирмы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проводит анализ выбранных Комитетом договоров фирмы на проведение аудита и контроля (которые могут включать с себя договора на проведение аудита, являющиеся предметом продолжающегося судебного разбирательства или спора между фирмой и одной или несколькими третьими сторонами), исполняемых в различных офисах фирмы и различными ассоциированными с фирмой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лицами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достаточность системы контроля качества фирмы и используемые фирмой способы ведения документации и представления результатов работы такой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прочие проверки аудита, надзора и процедур контроля качества фирмы, необходимые или уместные в свете функции контроля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0" y="2758932"/>
            <a:ext cx="11374333" cy="2298843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своими правилами Комитет может проводить расследование действий или практики, а также бездействия со стороны зарегистрированной аудиторской фирмы или лица, ассоциированного с такой фирмой, или обоих,  если они нарушают положения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Сарбейнса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Оксли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 Комитета, законодательства о ценных бумагах в отношении подготовки и выпуска аудиторских заключений и относящихся к ним обязанностей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 аудиторов, включая правила Комиссии, установленные согласно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Сарбейнса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Оксли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профессиональные стандарты, независимо от того, каким образом такие действия, практика или бездействие доводятся до сведения 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</a:t>
            </a:r>
          </a:p>
          <a:p>
            <a:pPr algn="just"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дополнение к иным подобным действиям, которые Комитет сочтет необходимыми или уместными, правила Комитета могут:  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предусматривать затребование свидетельских показаний фирмы или какого-либо ассоциированного с ней лица в отношении любого вопроса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предусматривать затребование предоставления рабочих документов по аудиту или информации, находящейся у зарегистрированной аудиторской фирмы или ассоциированного с ней лица,  в любом месте их нахождения, а также  проведение проверки бухгалтерских книг и документации фирмы или ассоциированного с ней лица с целью подтверждения правильности предоставленной документации или информации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предусматривать запрос свидетельских показаний или предоставления любого документа, находящегося у иного лица, включая любого клиента зарегистрированной аудиторской фирмы посредством направления соответствующего уведомления, при условии, что это требуется для нужд расследования, разрешенного правилами Комитета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предусмотривать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процедуры  обращения к Комиссии за выдачей повестки о вызове в суд для дачи свидетельских показаний, а также предоставления любого документа, находящегося у любого лица, включая клиента зарегистрированной аудиторской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фирмы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61926" y="5105400"/>
            <a:ext cx="11841057" cy="1733550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447675" indent="-171450" algn="just" defTabSz="542925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любой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иностранной аудиторской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фирмы, которая подготавливает или предоставляет аудиторское заключение в отношении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эмитента и ассоциированных с ней лиц,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регулируется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Законом </a:t>
            </a:r>
            <a:r>
              <a:rPr lang="ru-RU" sz="1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Сарбейнса-Оксли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правилами Комитета и Комиссии </a:t>
            </a:r>
          </a:p>
          <a:p>
            <a:pPr marL="447675" indent="-171450" algn="just" defTabSz="542925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полномочия Комитета входит проверка любой иностранной аудиторской фирмы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подготавливает или предоставляет аудиторское заключение в отношении эмитента,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ассоциированных с ней лиц, в том числе полномочия по проведению проверок, расследований и применению санкций</a:t>
            </a:r>
          </a:p>
          <a:p>
            <a:pPr marL="447675" indent="-171450" algn="just" defTabSz="542925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иностранная аудиторская фирма предоставляет мнение или же оказывает существенные услуги, на которые полагается зарегистрированная аудиторская фирма при предоставлении всего или части аудиторского заключения или любого мнения, содержащегося в аудиторском заключении,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она дает согласие: </a:t>
            </a:r>
          </a:p>
          <a:p>
            <a:pPr marL="8953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Комитету или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документов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аудиту  в связи с проводимым Комитетом или Комиссией расследованием в отношении данного аудиторского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 </a:t>
            </a:r>
          </a:p>
          <a:p>
            <a:pPr marL="8953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подчинение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юрисдикции судов Соединенных Штатов в целях обеспечения выполнения любого требования на предоставление таких рабочих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 rot="16200000">
            <a:off x="-811284" y="3732140"/>
            <a:ext cx="2298844" cy="352426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РАССЛЕДОВАНИЯ</a:t>
            </a:r>
            <a:endParaRPr lang="ru-RU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923" y="5120670"/>
            <a:ext cx="106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11904762" y="6538917"/>
            <a:ext cx="344388" cy="319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fld id="{47EA9584-6FC9-446B-89E9-C9D48C4D1663}" type="slidenum">
              <a:rPr lang="ru-RU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34</a:t>
            </a:fld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Номер слайда 1"/>
          <p:cNvSpPr txBox="1">
            <a:spLocks/>
          </p:cNvSpPr>
          <p:nvPr/>
        </p:nvSpPr>
        <p:spPr>
          <a:xfrm>
            <a:off x="11847612" y="6538917"/>
            <a:ext cx="344388" cy="319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fld id="{47EA9584-6FC9-446B-89E9-C9D48C4D166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34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7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r="547" b="8889"/>
          <a:stretch/>
        </p:blipFill>
        <p:spPr bwMode="auto">
          <a:xfrm>
            <a:off x="4400550" y="950825"/>
            <a:ext cx="591502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97" b="81481"/>
          <a:stretch/>
        </p:blipFill>
        <p:spPr bwMode="auto">
          <a:xfrm>
            <a:off x="0" y="-66675"/>
            <a:ext cx="43529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385793" y="166159"/>
            <a:ext cx="8673317" cy="779463"/>
          </a:xfrm>
          <a:prstGeom prst="rect">
            <a:avLst/>
          </a:prstGeom>
        </p:spPr>
        <p:txBody>
          <a:bodyPr lIns="91440" tIns="45720" rIns="91440" bIns="4572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 Condensed" pitchFamily="34" charset="0"/>
                <a:ea typeface="+mj-ea"/>
                <a:cs typeface="Arial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00806" y="75027"/>
            <a:ext cx="7791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087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НАДЗОР ЗА АУДИТОРСКОЙ ДЕЯТЕЛЬНОСТЬЮ</a:t>
            </a:r>
            <a:r>
              <a:rPr kumimoji="0" lang="ru-RU" alt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СОЕДИНЕННЫХ ШТАТАХ АМЕРИКИ И РОССИЙСКОЙ ФЕДЕРАЦИИ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775" y="915119"/>
            <a:ext cx="5876926" cy="616783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0" tIns="38871" rIns="77740" bIns="38871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 по надзору за аудитом и бухгалтерским учетом в открытых акционерных компаниях (при выдаче </a:t>
            </a:r>
            <a:r>
              <a:rPr lang="en-US" sz="13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100 </a:t>
            </a:r>
            <a:r>
              <a:rPr lang="ru-RU" sz="13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 эмитентам – ежегодно, если </a:t>
            </a:r>
            <a:r>
              <a:rPr lang="en-US" sz="13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100 </a:t>
            </a:r>
            <a:r>
              <a:rPr lang="ru-RU" sz="13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один раз в три года))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72200" y="915120"/>
            <a:ext cx="5857876" cy="616782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0" tIns="38871" rIns="77740" bIns="38871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 (не чаще одного раза в три года)</a:t>
            </a:r>
            <a:endParaRPr lang="ru-RU" sz="13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6"/>
          <p:cNvGrpSpPr>
            <a:grpSpLocks/>
          </p:cNvGrpSpPr>
          <p:nvPr/>
        </p:nvGrpSpPr>
        <p:grpSpPr bwMode="auto">
          <a:xfrm>
            <a:off x="104775" y="1539336"/>
            <a:ext cx="5876926" cy="251248"/>
            <a:chOff x="4621426" y="3253946"/>
            <a:chExt cx="3168223" cy="568627"/>
          </a:xfrm>
        </p:grpSpPr>
        <p:sp>
          <p:nvSpPr>
            <p:cNvPr id="24" name="Равнобедренный треугольник 23"/>
            <p:cNvSpPr/>
            <p:nvPr/>
          </p:nvSpPr>
          <p:spPr bwMode="auto">
            <a:xfrm rot="10800000">
              <a:off x="4636914" y="3458986"/>
              <a:ext cx="3106653" cy="363587"/>
            </a:xfrm>
            <a:prstGeom prst="triangle">
              <a:avLst>
                <a:gd name="adj" fmla="val 49826"/>
              </a:avLst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7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Condensed" pitchFamily="34" charset="0"/>
                <a:ea typeface="+mn-ea"/>
                <a:cs typeface="Arial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4621426" y="3253946"/>
              <a:ext cx="3168223" cy="219603"/>
            </a:xfrm>
            <a:prstGeom prst="rect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0" fontAlgn="base" hangingPunct="0">
                <a:lnSpc>
                  <a:spcPct val="107000"/>
                </a:lnSpc>
                <a:spcBef>
                  <a:spcPct val="0"/>
                </a:spcBef>
                <a:defRPr/>
              </a:pPr>
              <a:endPara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4091" y="598473"/>
            <a:ext cx="3924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Соединенные Штаты Америки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138988" y="579423"/>
            <a:ext cx="3924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104775" y="1779290"/>
            <a:ext cx="2190750" cy="268585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endParaRPr lang="ru-RU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2430935" y="1779290"/>
            <a:ext cx="3550766" cy="268585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РАССЛЕДОВАНИЯ</a:t>
            </a:r>
            <a:endParaRPr lang="ru-RU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33505" y="2047875"/>
            <a:ext cx="2162020" cy="190498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indent="180975" algn="just"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оценки степени выполнения аудиторской организацией и ассоциированными лицами Закона </a:t>
            </a:r>
            <a:r>
              <a:rPr lang="ru-RU" sz="1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Сарбейнса-Оксли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 Комитета, правил Комиссии и профессиональных стандартов</a:t>
            </a:r>
          </a:p>
          <a:p>
            <a:pPr indent="180975" algn="just"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оценка и улучшение качества аудита, осуществляемого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аудиторами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30935" y="2047874"/>
            <a:ext cx="3541242" cy="189854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indent="180975" algn="just"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расследований действия или практики (бездействия) аудиторской фирмы или ассоциированного с ней лица в случае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Сарбейнса-Оксли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законодательства о ценных бумагах, 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Комитета, правил Комиссии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(фокусирование </a:t>
            </a:r>
            <a:b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 или нескольких проблемных участках, выявленных в ходе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проверки)</a:t>
            </a:r>
          </a:p>
          <a:p>
            <a:pPr indent="180975" algn="just">
              <a:defRPr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возникновения реальных последствий у аудиторов, нарушивших свои профессиональные обязательства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6200836" y="1779290"/>
            <a:ext cx="5829240" cy="268585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ПРОВЕРКИ КАЧЕСТВА РАБОТЫ АУДИТОРСКИХ ОРГАНИЗАЦИЙ</a:t>
            </a:r>
            <a:endParaRPr lang="ru-RU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210361" y="2047876"/>
            <a:ext cx="5819715" cy="60960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соблюдения аудиторской организацией требований Федерального закона «Об аудиторской деятельности», стандартов аудиторской деятельности, правил независимости аудиторов и аудиторских организаций, кодекса профессиональной этики аудитора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10361" y="2768869"/>
            <a:ext cx="5829240" cy="113851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Группа 26"/>
          <p:cNvGrpSpPr>
            <a:grpSpLocks/>
          </p:cNvGrpSpPr>
          <p:nvPr/>
        </p:nvGrpSpPr>
        <p:grpSpPr bwMode="auto">
          <a:xfrm>
            <a:off x="6172659" y="1529812"/>
            <a:ext cx="5857417" cy="251248"/>
            <a:chOff x="4621426" y="3253946"/>
            <a:chExt cx="3168223" cy="568627"/>
          </a:xfrm>
        </p:grpSpPr>
        <p:sp>
          <p:nvSpPr>
            <p:cNvPr id="48" name="Равнобедренный треугольник 47"/>
            <p:cNvSpPr/>
            <p:nvPr/>
          </p:nvSpPr>
          <p:spPr bwMode="auto">
            <a:xfrm rot="10800000">
              <a:off x="4636914" y="3458986"/>
              <a:ext cx="3106653" cy="363587"/>
            </a:xfrm>
            <a:prstGeom prst="triangle">
              <a:avLst>
                <a:gd name="adj" fmla="val 49826"/>
              </a:avLst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7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Condensed" pitchFamily="34" charset="0"/>
                <a:ea typeface="+mn-ea"/>
                <a:cs typeface="Arial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 bwMode="auto">
            <a:xfrm>
              <a:off x="4621426" y="3253946"/>
              <a:ext cx="3168223" cy="219603"/>
            </a:xfrm>
            <a:prstGeom prst="rect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0" fontAlgn="base" hangingPunct="0">
                <a:lnSpc>
                  <a:spcPct val="107000"/>
                </a:lnSpc>
                <a:spcBef>
                  <a:spcPct val="0"/>
                </a:spcBef>
                <a:defRPr/>
              </a:pPr>
              <a:endPara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Группа 26"/>
          <p:cNvGrpSpPr>
            <a:grpSpLocks/>
          </p:cNvGrpSpPr>
          <p:nvPr/>
        </p:nvGrpSpPr>
        <p:grpSpPr bwMode="auto">
          <a:xfrm>
            <a:off x="95251" y="3970127"/>
            <a:ext cx="5876926" cy="251248"/>
            <a:chOff x="4621426" y="3253946"/>
            <a:chExt cx="3168223" cy="568627"/>
          </a:xfrm>
        </p:grpSpPr>
        <p:sp>
          <p:nvSpPr>
            <p:cNvPr id="63" name="Равнобедренный треугольник 62"/>
            <p:cNvSpPr/>
            <p:nvPr/>
          </p:nvSpPr>
          <p:spPr bwMode="auto">
            <a:xfrm rot="10800000">
              <a:off x="4636914" y="3458986"/>
              <a:ext cx="3106653" cy="363587"/>
            </a:xfrm>
            <a:prstGeom prst="triangle">
              <a:avLst>
                <a:gd name="adj" fmla="val 49826"/>
              </a:avLst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7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Condensed" pitchFamily="34" charset="0"/>
                <a:ea typeface="+mn-ea"/>
                <a:cs typeface="Arial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 bwMode="auto">
            <a:xfrm>
              <a:off x="4621426" y="3253946"/>
              <a:ext cx="3168223" cy="219603"/>
            </a:xfrm>
            <a:prstGeom prst="rect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0" fontAlgn="base" hangingPunct="0">
                <a:lnSpc>
                  <a:spcPct val="107000"/>
                </a:lnSpc>
                <a:spcBef>
                  <a:spcPct val="0"/>
                </a:spcBef>
                <a:defRPr/>
              </a:pPr>
              <a:endPara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Стрелка вниз 65"/>
          <p:cNvSpPr/>
          <p:nvPr/>
        </p:nvSpPr>
        <p:spPr>
          <a:xfrm rot="16200000">
            <a:off x="2219699" y="1847938"/>
            <a:ext cx="291184" cy="131288"/>
          </a:xfrm>
          <a:prstGeom prst="downArrow">
            <a:avLst/>
          </a:prstGeom>
          <a:solidFill>
            <a:srgbClr val="FFCC99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04776" y="4250281"/>
            <a:ext cx="5857876" cy="315334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01600">
              <a:srgbClr val="E7E6E6">
                <a:alpha val="38000"/>
              </a:srgb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04776" y="4568507"/>
            <a:ext cx="5857876" cy="1133866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2" rtlCol="0" anchor="b"/>
          <a:lstStyle/>
          <a:p>
            <a:pPr marL="180975" indent="-180975" algn="just">
              <a:buFont typeface="Wingdings" panose="05000000000000000000" pitchFamily="2" charset="2"/>
              <a:buChar char="ü"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Порицание</a:t>
            </a:r>
          </a:p>
          <a:p>
            <a:pPr marL="180975" indent="-180975" algn="just">
              <a:buFont typeface="Wingdings" panose="05000000000000000000" pitchFamily="2" charset="2"/>
              <a:buChar char="ü"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 (до 2 млн. долл.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юр. лицо)</a:t>
            </a:r>
          </a:p>
          <a:p>
            <a:pPr marL="180975" indent="-180975" algn="just">
              <a:buFont typeface="Wingdings" panose="05000000000000000000" pitchFamily="2" charset="2"/>
              <a:buChar char="ü"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 (до 15 млн. долл. на юр. лицо)*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just">
              <a:buFont typeface="Wingdings" panose="05000000000000000000" pitchFamily="2" charset="2"/>
              <a:buChar char="ü"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на дополнительное профессиональное образование</a:t>
            </a:r>
          </a:p>
          <a:p>
            <a:pPr marL="180975" indent="-180975" algn="just">
              <a:buFont typeface="Wingdings" panose="05000000000000000000" pitchFamily="2" charset="2"/>
              <a:buChar char="ü"/>
              <a:defRPr/>
            </a:pP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just">
              <a:buFont typeface="Wingdings" panose="05000000000000000000" pitchFamily="2" charset="2"/>
              <a:buChar char="ü"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Приостановка деятельности*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just"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Временное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постоянное ограничение деятельности или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аудиторской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или ассоциированного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лица*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104775" y="5719101"/>
            <a:ext cx="5857877" cy="363920"/>
          </a:xfrm>
          <a:prstGeom prst="rect">
            <a:avLst/>
          </a:prstGeom>
          <a:solidFill>
            <a:srgbClr val="D2DEEF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Применяются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случае преднамеренных, осознанных и повторных действий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04776" y="6165304"/>
            <a:ext cx="5857876" cy="6542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указанию Комиссии расследование может быть передано любому другому федеральному регулятору, Министру юстиции США, Генеральному прокурору или регулирующему органу соответствующего Штата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306969" y="2864699"/>
            <a:ext cx="2601381" cy="942975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проверка качества работы аудиторской организации не может продолжаться более 40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р.д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субъектов малого предпринимательства не более 20 </a:t>
            </a:r>
            <a:r>
              <a:rPr lang="ru-RU" sz="1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р.д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Стрелка вниз 76"/>
          <p:cNvSpPr/>
          <p:nvPr/>
        </p:nvSpPr>
        <p:spPr>
          <a:xfrm rot="16200000">
            <a:off x="8747908" y="3212816"/>
            <a:ext cx="459418" cy="138533"/>
          </a:xfrm>
          <a:prstGeom prst="downArrow">
            <a:avLst/>
          </a:prstGeom>
          <a:solidFill>
            <a:srgbClr val="FFCC99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9073086" y="2845650"/>
            <a:ext cx="2871793" cy="962024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необходимости проведения сложных и (или) длительных исследований, специальных экспертиз и расследований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проверки может быть продлен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чем на 20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р.д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6193676" y="4269332"/>
            <a:ext cx="5829240" cy="315334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01600">
              <a:srgbClr val="E7E6E6">
                <a:alpha val="38000"/>
              </a:srgb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воздействия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175056" y="4587557"/>
            <a:ext cx="5843559" cy="83359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2" rtlCol="0" anchor="ctr"/>
          <a:lstStyle/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Предписание об устранении нарушений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Предписание о приостановлении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членства в СРО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Предписание об исключении АО из реестра аудиторов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182184" y="5589895"/>
            <a:ext cx="5876926" cy="12296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фактов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мошенничества материалы направляются </a:t>
            </a:r>
            <a:b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правоохранительные органы, нарушений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государственной тайне»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ФСБ России, фактов ОД/ФТ – в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фактов выдачи заведомо </a:t>
            </a:r>
            <a:b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ложного аудиторского заключения – в Арбитражный суд РФ, фактов </a:t>
            </a:r>
            <a:b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административных правонарушений – в Мировой суд РФ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" name="Группа 26"/>
          <p:cNvGrpSpPr>
            <a:grpSpLocks/>
          </p:cNvGrpSpPr>
          <p:nvPr/>
        </p:nvGrpSpPr>
        <p:grpSpPr bwMode="auto">
          <a:xfrm>
            <a:off x="6210361" y="3970127"/>
            <a:ext cx="5829240" cy="251248"/>
            <a:chOff x="4621426" y="3253946"/>
            <a:chExt cx="3168223" cy="568627"/>
          </a:xfrm>
        </p:grpSpPr>
        <p:sp>
          <p:nvSpPr>
            <p:cNvPr id="83" name="Равнобедренный треугольник 82"/>
            <p:cNvSpPr/>
            <p:nvPr/>
          </p:nvSpPr>
          <p:spPr bwMode="auto">
            <a:xfrm rot="10800000">
              <a:off x="4636914" y="3458986"/>
              <a:ext cx="3106653" cy="363587"/>
            </a:xfrm>
            <a:prstGeom prst="triangle">
              <a:avLst>
                <a:gd name="adj" fmla="val 49826"/>
              </a:avLst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7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Condensed" pitchFamily="34" charset="0"/>
                <a:ea typeface="+mn-ea"/>
                <a:cs typeface="Arial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 bwMode="auto">
            <a:xfrm>
              <a:off x="4621426" y="3253946"/>
              <a:ext cx="3168223" cy="219603"/>
            </a:xfrm>
            <a:prstGeom prst="rect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0" fontAlgn="base" hangingPunct="0">
                <a:lnSpc>
                  <a:spcPct val="107000"/>
                </a:lnSpc>
                <a:spcBef>
                  <a:spcPct val="0"/>
                </a:spcBef>
                <a:defRPr/>
              </a:pPr>
              <a:endPara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Номер слайда 1"/>
          <p:cNvSpPr txBox="1">
            <a:spLocks/>
          </p:cNvSpPr>
          <p:nvPr/>
        </p:nvSpPr>
        <p:spPr>
          <a:xfrm>
            <a:off x="11714722" y="6510342"/>
            <a:ext cx="344388" cy="319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fld id="{47EA9584-6FC9-446B-89E9-C9D48C4D166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35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1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r="547" b="8889"/>
          <a:stretch/>
        </p:blipFill>
        <p:spPr bwMode="auto">
          <a:xfrm>
            <a:off x="4617370" y="885825"/>
            <a:ext cx="591502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97" b="81481"/>
          <a:stretch/>
        </p:blipFill>
        <p:spPr bwMode="auto">
          <a:xfrm>
            <a:off x="0" y="0"/>
            <a:ext cx="43529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385793" y="166159"/>
            <a:ext cx="8673317" cy="779463"/>
          </a:xfrm>
          <a:prstGeom prst="rect">
            <a:avLst/>
          </a:prstGeom>
        </p:spPr>
        <p:txBody>
          <a:bodyPr lIns="91440" tIns="45720" rIns="91440" bIns="4572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 Condensed" pitchFamily="34" charset="0"/>
                <a:ea typeface="+mj-ea"/>
                <a:cs typeface="Arial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67481" y="208377"/>
            <a:ext cx="7791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087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ДОСТУП</a:t>
            </a:r>
            <a:r>
              <a:rPr kumimoji="0" lang="ru-RU" alt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 ИНФОРМАЦИИ АУДИТОРСКОЙ ОРГАНИЗАЦИИ 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21368" y="6559550"/>
            <a:ext cx="426618" cy="365125"/>
          </a:xfr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9584-6FC9-446B-89E9-C9D48C4D1663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1214" y="733425"/>
            <a:ext cx="3909611" cy="644162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0" tIns="38871" rIns="77740" bIns="38871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РЕГУЛЯТОРЫ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133601" y="2503452"/>
            <a:ext cx="2186332" cy="585605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3536712" y="2522237"/>
            <a:ext cx="508385" cy="548032"/>
          </a:xfrm>
          <a:prstGeom prst="downArrow">
            <a:avLst/>
          </a:prstGeom>
          <a:solidFill>
            <a:srgbClr val="FFCC99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84301" y="2105026"/>
            <a:ext cx="2743436" cy="42779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Аудиторская организация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318407" y="4691062"/>
            <a:ext cx="9075224" cy="1671638"/>
          </a:xfrm>
          <a:prstGeom prst="rect">
            <a:avLst/>
          </a:prstGeom>
          <a:solidFill>
            <a:schemeClr val="bg1"/>
          </a:solidFill>
          <a:ln w="28575">
            <a:solidFill>
              <a:srgbClr val="27427D"/>
            </a:solidFill>
            <a:prstDash val="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266700" indent="-2667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оступ к базам данных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аудируемых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 через базу данных проверяемой аудиторской организации (всеобъемлющий контроль)</a:t>
            </a:r>
          </a:p>
          <a:p>
            <a:pPr marL="266700" indent="-2667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деятельности аудиторских организаций и выход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 только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установления потенциальных рисков нарушения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</a:t>
            </a:r>
          </a:p>
          <a:p>
            <a:pPr marL="266700" indent="-2667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вывода о достоверности выданного аудиторского заключения на основании доступа ко всей информации аудитора и базам данных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аудируемого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лица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693445" y="3012346"/>
            <a:ext cx="0" cy="235679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16" idx="1"/>
          </p:cNvCxnSpPr>
          <p:nvPr/>
        </p:nvCxnSpPr>
        <p:spPr>
          <a:xfrm>
            <a:off x="3693445" y="3228975"/>
            <a:ext cx="923925" cy="0"/>
          </a:xfrm>
          <a:prstGeom prst="straightConnector1">
            <a:avLst/>
          </a:prstGeom>
          <a:ln w="28575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4277250" y="1733550"/>
            <a:ext cx="6436119" cy="2209800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8" name="Picture 3" descr="D:\cloud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9521" y1="85463" x2="49521" y2="85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61" y="2638549"/>
            <a:ext cx="1008263" cy="100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3" descr="E:\Networ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312" y="2824217"/>
            <a:ext cx="586629" cy="58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5731795" y="2786729"/>
            <a:ext cx="1514475" cy="747046"/>
          </a:xfrm>
          <a:prstGeom prst="rect">
            <a:avLst/>
          </a:prstGeom>
          <a:solidFill>
            <a:srgbClr val="D2DEEF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База данных аудиторской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организации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 flipV="1">
            <a:off x="7246270" y="3160252"/>
            <a:ext cx="1609725" cy="1"/>
          </a:xfrm>
          <a:prstGeom prst="straightConnector1">
            <a:avLst/>
          </a:prstGeom>
          <a:ln w="28575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997871" y="1627580"/>
            <a:ext cx="9953624" cy="2439595"/>
          </a:xfrm>
          <a:prstGeom prst="rect">
            <a:avLst/>
          </a:prstGeom>
          <a:noFill/>
          <a:ln w="28575">
            <a:solidFill>
              <a:srgbClr val="000099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8" name="Picture 3" descr="D:\cloud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9521" y1="85463" x2="49521" y2="85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383" y="3021871"/>
            <a:ext cx="1008263" cy="100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 descr="E:\Networ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34" y="3207539"/>
            <a:ext cx="586629" cy="58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D:\cloud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9521" y1="85463" x2="49521" y2="85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95" y="2826538"/>
            <a:ext cx="1008263" cy="100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3" descr="E:\Networ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246" y="3012206"/>
            <a:ext cx="586629" cy="58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 bwMode="auto">
          <a:xfrm>
            <a:off x="8198793" y="1837832"/>
            <a:ext cx="2400276" cy="1076325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8274993" y="1884262"/>
            <a:ext cx="2209776" cy="953695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8389269" y="1934437"/>
            <a:ext cx="1924050" cy="768975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Базы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данных </a:t>
            </a:r>
            <a:r>
              <a:rPr kumimoji="0" lang="ru-RU" sz="1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аудируемых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лиц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Номер слайда 1"/>
          <p:cNvSpPr txBox="1">
            <a:spLocks/>
          </p:cNvSpPr>
          <p:nvPr/>
        </p:nvSpPr>
        <p:spPr>
          <a:xfrm>
            <a:off x="11847612" y="6538917"/>
            <a:ext cx="344388" cy="319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fld id="{47EA9584-6FC9-446B-89E9-C9D48C4D1663}" type="slidenum">
              <a:rPr lang="ru-RU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36</a:t>
            </a:fld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13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1127616" y="2789125"/>
            <a:ext cx="10515601" cy="784225"/>
          </a:xfrm>
          <a:prstGeom prst="rect">
            <a:avLst/>
          </a:prstGeom>
        </p:spPr>
        <p:txBody>
          <a:bodyPr lIns="91440" tIns="45720" rIns="91440" bIns="4572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spcBef>
                <a:spcPts val="1333"/>
              </a:spcBef>
              <a:buNone/>
            </a:pPr>
            <a:r>
              <a:rPr lang="ru-RU" sz="5067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610603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1219170">
              <a:defRPr/>
            </a:pPr>
            <a:endParaRPr lang="ru-RU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37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0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1916836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046" y="2074512"/>
            <a:ext cx="10419908" cy="206210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осуществления Федеральным казначейством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функции по внешнему контролю качества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аудиторских организаций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полугодии 2019 года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888588" y="6067393"/>
            <a:ext cx="4414823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г. Москва</a:t>
            </a:r>
          </a:p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25 июня 2019 года</a:t>
            </a:r>
            <a:endParaRPr lang="ru-RU" sz="1867" dirty="0">
              <a:solidFill>
                <a:srgbClr val="1C1C1C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25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9596"/>
            <a:ext cx="12193588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57674" y="171520"/>
            <a:ext cx="7772401" cy="677566"/>
          </a:xfrm>
          <a:prstGeom prst="rect">
            <a:avLst/>
          </a:prstGeom>
        </p:spPr>
        <p:txBody>
          <a:bodyPr lIns="91438" tIns="45719" rIns="91438" bIns="45719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r"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ОСУЩЕСТВЛЕНИЯ ФЕДЕРАЛЬНЫМ КАЗНАЧЕЙСТВОМ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ВНЕШНЕМУ КОНТРОЛЮ КАЧЕСТВА РАБОТЫ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АУДИТОРСКИХ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endParaRPr lang="ru-RU" sz="1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2012-2018 ГОДАХ И ИСТЕКШЕМ ПЕРИОДЕ 2019 ГОДА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871808"/>
              </p:ext>
            </p:extLst>
          </p:nvPr>
        </p:nvGraphicFramePr>
        <p:xfrm>
          <a:off x="194133" y="792679"/>
          <a:ext cx="11835944" cy="3886509"/>
        </p:xfrm>
        <a:graphic>
          <a:graphicData uri="http://schemas.openxmlformats.org/drawingml/2006/table">
            <a:tbl>
              <a:tblPr/>
              <a:tblGrid>
                <a:gridCol w="536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169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71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1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92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71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71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751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8790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72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г.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г.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г.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25.06.2019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запланированных проверок на очередной год 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внешних проверок, в том числе: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7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плановых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247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7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внеплановых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75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аудиторских организаций, в отношении которых применены меры воздействия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206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принятых решений о применении мер воздействия в виде: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206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1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предупреждений о недопустимости нарушения требований Федерального закона </a:t>
                      </a:r>
                      <a:b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«Об аудиторской деятельности», стандартов аудиторской деятельности, правил независимости аудиторов и аудиторских организаций, кодекса профессиональной этики аудиторов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209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126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0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предписаний, обязывающих аудиторские организации устранить выявленные </a:t>
                      </a:r>
                      <a:b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результатам внешних проверок нарушения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0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предписаний в саморегулируемые организации аудиторов о приостановлении членства аудиторской организации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0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предписаний в саморегулируемые организации аудиторов об исключении сведений  аудиторской организации из саморегулируемой организации аудиторов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составленных протоколов об административных правонарушениях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7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19.4.1 КоАП РФ (уклонение от проведения внешних проверок)</a:t>
                      </a:r>
                    </a:p>
                  </a:txBody>
                  <a:tcPr marL="58465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0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19.5 КоАП РФ (невыполнение в законный срок предписания, обязывающего устранить выявленные по результатам внешней проверки нарушения)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6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19.7 КоАП РФ (предоставление сведений (информации) в неполном объеме или искаженном виде)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59904" y="6498896"/>
            <a:ext cx="332096" cy="365125"/>
          </a:xfrm>
        </p:spPr>
        <p:txBody>
          <a:bodyPr/>
          <a:lstStyle/>
          <a:p>
            <a:fld id="{F8FF5DD0-1489-4E45-B2C6-8977F80E2973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411653"/>
              </p:ext>
            </p:extLst>
          </p:nvPr>
        </p:nvGraphicFramePr>
        <p:xfrm>
          <a:off x="194133" y="4861968"/>
          <a:ext cx="11835942" cy="1958718"/>
        </p:xfrm>
        <a:graphic>
          <a:graphicData uri="http://schemas.openxmlformats.org/drawingml/2006/table">
            <a:tbl>
              <a:tblPr/>
              <a:tblGrid>
                <a:gridCol w="536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6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07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85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14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78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65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71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573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561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16924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82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показателей Государственной программы   Российской Федерации «Управление государственными финансами и регулирование финансовых рынков»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33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Результативность внешних проверок качества работы аудиторских организаций, </a:t>
                      </a:r>
                      <a:b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учетом риск-ориентированного подхода к планированию и назначению контрольных мероприятий (показатель 7.6)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значение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Фактическое значение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75,6%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3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Качество результатов внешних проверок качества работы аудиторских организаций, проводящих обязательный аудит бухгалтерской (финансовой) отчетности организаций, указанных в части 3 статьи 5 Федерального закона «Об аудиторской деятельности» (показатель 7.7)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значение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75%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80%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54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Фактическое значение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53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проверенных аудиторских организаций, проводящих обязательный аудит бухгалтерской (финансовой) отчетности организаций, указанных в части 3 статьи 5 Федерального закона «Об аудиторской деятельности» (показатель 7.8)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значение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15%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538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Фактическое значение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29%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32%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29,6%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32,2%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39,5%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3501" y="4610993"/>
            <a:ext cx="118465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В том числе 22 меры воздействия по результатам проверок 2018 года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3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6591"/>
            <a:ext cx="12193588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3" name="Прямоугольник 262"/>
          <p:cNvSpPr/>
          <p:nvPr/>
        </p:nvSpPr>
        <p:spPr>
          <a:xfrm>
            <a:off x="3818687" y="59517"/>
            <a:ext cx="834088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СТРУКТУРА  ПРИНЯТЫХ  РЕШЕНИЙ О ПРИМЕНЕНИИ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ВОЗДЕЙСТВИЯ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АУДИТОРСКИМ ОРГАНИЗАЦИЯМ, НАРУШИВШИМ ТРЕБОВАНИЯ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ЗАКОНОДАТЕЛЬСТВА 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РОССИЙСКОЙ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ФЕДЕРАЦИИ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2012 – 2018 ГОДАХ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ИСТЕКШЕМ ПЕРИОДЕ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2019 ГОДА 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59904" y="6498896"/>
            <a:ext cx="332096" cy="365125"/>
          </a:xfrm>
        </p:spPr>
        <p:txBody>
          <a:bodyPr/>
          <a:lstStyle/>
          <a:p>
            <a:fld id="{F8FF5DD0-1489-4E45-B2C6-8977F80E2973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92544" y="4756563"/>
            <a:ext cx="108650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ИСКЛЮЧЕНИЯ АУДИТОРСКИХ ОРГАНИЗАЦИЙ ИЗ ПЛАНА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 В 2012 – 2019 ГОДАХ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90302" y="4477861"/>
            <a:ext cx="118465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в том числе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предупреждений, 9 предписаний об устранении выявленных нарушений и 1 предписание о приостановлении членства в СРО по проверкам 2018 года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6357" y="6526929"/>
            <a:ext cx="118465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 из них 24 филиала аудиторских организаций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5" name="Диаграмма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115371"/>
              </p:ext>
            </p:extLst>
          </p:nvPr>
        </p:nvGraphicFramePr>
        <p:xfrm>
          <a:off x="189370" y="790097"/>
          <a:ext cx="5629276" cy="196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6" name="Диаграмма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746306"/>
              </p:ext>
            </p:extLst>
          </p:nvPr>
        </p:nvGraphicFramePr>
        <p:xfrm>
          <a:off x="6190685" y="790097"/>
          <a:ext cx="5629276" cy="197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7" name="Диаграмма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265875"/>
              </p:ext>
            </p:extLst>
          </p:nvPr>
        </p:nvGraphicFramePr>
        <p:xfrm>
          <a:off x="189370" y="2595224"/>
          <a:ext cx="5629276" cy="197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8" name="Диаграмма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914859"/>
              </p:ext>
            </p:extLst>
          </p:nvPr>
        </p:nvGraphicFramePr>
        <p:xfrm>
          <a:off x="6190685" y="2614274"/>
          <a:ext cx="5629276" cy="195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9" name="Диаграмма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81034"/>
              </p:ext>
            </p:extLst>
          </p:nvPr>
        </p:nvGraphicFramePr>
        <p:xfrm>
          <a:off x="290302" y="5095116"/>
          <a:ext cx="11569602" cy="1570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0" name="Прямоугольник 69"/>
          <p:cNvSpPr/>
          <p:nvPr/>
        </p:nvSpPr>
        <p:spPr>
          <a:xfrm>
            <a:off x="664434" y="6190917"/>
            <a:ext cx="400689" cy="194320"/>
          </a:xfrm>
          <a:prstGeom prst="rect">
            <a:avLst/>
          </a:prstGeom>
          <a:solidFill>
            <a:srgbClr val="DB9731"/>
          </a:solidFill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568228" y="6019588"/>
            <a:ext cx="664197" cy="16190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6,5%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090968" y="6205011"/>
            <a:ext cx="358275" cy="181015"/>
          </a:xfrm>
          <a:prstGeom prst="rect">
            <a:avLst/>
          </a:prstGeom>
          <a:solidFill>
            <a:srgbClr val="DB9731"/>
          </a:solidFill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999575" y="6024423"/>
            <a:ext cx="618975" cy="14250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3,5%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3378289" y="5655578"/>
            <a:ext cx="459913" cy="723423"/>
          </a:xfrm>
          <a:prstGeom prst="rect">
            <a:avLst/>
          </a:prstGeom>
          <a:solidFill>
            <a:srgbClr val="DB9731"/>
          </a:solidFill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4762409" y="5749465"/>
            <a:ext cx="467396" cy="636083"/>
          </a:xfrm>
          <a:prstGeom prst="rect">
            <a:avLst/>
          </a:prstGeom>
          <a:solidFill>
            <a:srgbClr val="DB9731"/>
          </a:solidFill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6133139" y="5625279"/>
            <a:ext cx="467396" cy="770047"/>
          </a:xfrm>
          <a:prstGeom prst="rect">
            <a:avLst/>
          </a:prstGeom>
          <a:solidFill>
            <a:srgbClr val="DB9731"/>
          </a:solidFill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4684974" y="5504851"/>
            <a:ext cx="625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12,0%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475782" y="6052043"/>
            <a:ext cx="507960" cy="342698"/>
          </a:xfrm>
          <a:prstGeom prst="rect">
            <a:avLst/>
          </a:prstGeom>
          <a:solidFill>
            <a:srgbClr val="DB9731"/>
          </a:solidFill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19</a:t>
            </a:r>
            <a:endParaRPr lang="ru-RU" sz="1200" b="1" dirty="0">
              <a:solidFill>
                <a:prstClr val="white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865371" y="6126982"/>
            <a:ext cx="507960" cy="250750"/>
          </a:xfrm>
          <a:prstGeom prst="rect">
            <a:avLst/>
          </a:prstGeom>
          <a:solidFill>
            <a:srgbClr val="DB9731"/>
          </a:solidFill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15</a:t>
            </a:r>
            <a:endParaRPr lang="ru-RU" sz="1200" b="1" dirty="0">
              <a:solidFill>
                <a:prstClr val="white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489790" y="5818153"/>
            <a:ext cx="5361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7,3%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906218" y="5871802"/>
            <a:ext cx="5361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5,7%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0259170" y="5936282"/>
            <a:ext cx="507960" cy="441449"/>
          </a:xfrm>
          <a:prstGeom prst="rect">
            <a:avLst/>
          </a:prstGeom>
          <a:solidFill>
            <a:srgbClr val="DB9731"/>
          </a:solidFill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24**</a:t>
            </a:r>
            <a:endParaRPr lang="ru-RU" sz="1200" b="1" dirty="0">
              <a:solidFill>
                <a:prstClr val="white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0286694" y="5659282"/>
            <a:ext cx="5361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8,9</a:t>
            </a: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028151" y="5336808"/>
            <a:ext cx="625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14,0%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157086" y="5433517"/>
            <a:ext cx="876184" cy="19838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10,3%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828143" y="3914999"/>
            <a:ext cx="601215" cy="1687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2%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999916" y="2961455"/>
            <a:ext cx="980805" cy="18207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12%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462242" y="3917739"/>
            <a:ext cx="647677" cy="18207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3%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425679" y="3912289"/>
            <a:ext cx="806746" cy="19827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5%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207526" y="3576881"/>
            <a:ext cx="468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7%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3851026" y="3322304"/>
            <a:ext cx="4906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9%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4428838" y="3072888"/>
            <a:ext cx="6092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13%</a:t>
            </a:r>
            <a:endParaRPr lang="ru-RU" sz="1200" b="1" dirty="0"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519188" y="3918737"/>
            <a:ext cx="696186" cy="17538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2%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7879596" y="3673692"/>
            <a:ext cx="525941" cy="14738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2%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232324" y="3069791"/>
            <a:ext cx="490403" cy="1164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5%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8443245" y="3842227"/>
            <a:ext cx="686320" cy="18207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1%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9176434" y="3070453"/>
            <a:ext cx="4885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6%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9808047" y="3349799"/>
            <a:ext cx="5632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4%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0481020" y="3317625"/>
            <a:ext cx="522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4</a:t>
            </a:r>
            <a:r>
              <a:rPr lang="ru-RU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%</a:t>
            </a:r>
            <a:endParaRPr lang="ru-RU" sz="1200" b="1" dirty="0"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7669877" y="1562197"/>
            <a:ext cx="980805" cy="18207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11%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7078024" y="1354507"/>
            <a:ext cx="825178" cy="16480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14%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8513309" y="1408630"/>
            <a:ext cx="641575" cy="21897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18%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6600535" y="2067848"/>
            <a:ext cx="490403" cy="14725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9%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9098324" y="1107724"/>
            <a:ext cx="6895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23%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9769017" y="1079915"/>
            <a:ext cx="6760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20%</a:t>
            </a:r>
            <a:endParaRPr lang="ru-RU" sz="1200" b="1" dirty="0"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10426241" y="1116240"/>
            <a:ext cx="6167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22%</a:t>
            </a:r>
            <a:endParaRPr lang="ru-RU" sz="1200" b="1" dirty="0"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11118597" y="1781443"/>
            <a:ext cx="5521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en-US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26</a:t>
            </a:r>
            <a:r>
              <a:rPr lang="ru-RU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%</a:t>
            </a:r>
            <a:endParaRPr lang="ru-RU" sz="1200" b="1" dirty="0"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188657" y="1586359"/>
            <a:ext cx="5302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64%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3803246" y="1408629"/>
            <a:ext cx="6150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67%</a:t>
            </a:r>
            <a:endParaRPr lang="ru-RU" sz="1200" b="1" dirty="0"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471956" y="1535119"/>
            <a:ext cx="5521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61%</a:t>
            </a:r>
            <a:endParaRPr lang="ru-RU" sz="1200" b="1" dirty="0"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1822079" y="1211530"/>
            <a:ext cx="716550" cy="16390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85%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046842" y="1308979"/>
            <a:ext cx="980805" cy="18207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69%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2328495" y="1478385"/>
            <a:ext cx="980805" cy="18207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78%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537461" y="1841920"/>
            <a:ext cx="749344" cy="18207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84%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870902" y="1723343"/>
            <a:ext cx="5521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209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11118596" y="3781041"/>
            <a:ext cx="552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en-US" sz="1200" b="1" dirty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</a:t>
            </a:r>
            <a:r>
              <a:rPr lang="en-US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%</a:t>
            </a:r>
          </a:p>
          <a:p>
            <a:pPr algn="ctr" defTabSz="1088127">
              <a:defRPr/>
            </a:pPr>
            <a:r>
              <a:rPr lang="en-US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1*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5074095" y="1952946"/>
            <a:ext cx="5521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6</a:t>
            </a:r>
            <a:r>
              <a:rPr lang="en-US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3</a:t>
            </a:r>
            <a:r>
              <a:rPr lang="ru-RU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%</a:t>
            </a:r>
            <a:endParaRPr lang="ru-RU" sz="1200" b="1" dirty="0"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5107507" y="3733479"/>
            <a:ext cx="5521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en-US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10</a:t>
            </a:r>
            <a:r>
              <a:rPr lang="ru-RU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%</a:t>
            </a:r>
            <a:endParaRPr lang="ru-RU" sz="1200" b="1" dirty="0"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2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2" grpId="0" animBg="1"/>
      <p:bldP spid="74" grpId="0" animBg="1"/>
      <p:bldP spid="75" grpId="0" animBg="1"/>
      <p:bldP spid="76" grpId="0" animBg="1"/>
      <p:bldP spid="77" grpId="0"/>
      <p:bldP spid="78" grpId="0" animBg="1"/>
      <p:bldP spid="79" grpId="0" animBg="1"/>
      <p:bldP spid="80" grpId="0"/>
      <p:bldP spid="81" grpId="0"/>
      <p:bldP spid="82" grpId="0" animBg="1"/>
      <p:bldP spid="83" grpId="0"/>
      <p:bldP spid="84" grpId="0"/>
      <p:bldP spid="90" grpId="0"/>
      <p:bldP spid="91" grpId="0"/>
      <p:bldP spid="92" grpId="0"/>
      <p:bldP spid="97" grpId="0"/>
      <p:bldP spid="98" grpId="0"/>
      <p:bldP spid="99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5" grpId="0"/>
      <p:bldP spid="117" grpId="0"/>
      <p:bldP spid="118" grpId="0"/>
      <p:bldP spid="1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" y="1"/>
            <a:ext cx="121742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3679\Desktop\Презентация по ВККР РАБОЧЧИЙ ВАРИАНТ\Материалы\karta-0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94" y="788848"/>
            <a:ext cx="9763125" cy="60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604641" y="8493"/>
            <a:ext cx="9465795" cy="892536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r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ОСУЩЕСТВЛЕНИЯ ФЕДЕРАЛЬНЫМ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КАЗНАЧЕЙСТВОМ ФУНКЦИИ </a:t>
            </a:r>
            <a:b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ВНЕШНЕМУ КОНТРОЛЮ КАЧЕСТВА РАБОТЫ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АУДИТОРСКИХ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endParaRPr lang="ru-RU" sz="1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УПРАВЛЕНИЙ ФЕДЕРАЛЬНОГО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КАЗНАЧЕЙСТВА ПО СУБЪЕКТАМ </a:t>
            </a:r>
          </a:p>
          <a:p>
            <a:pPr algn="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В ИСТЕКШЕМ ПЕРИОДЕ 2019 ГОДА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141830" y="4257939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160880" y="3514412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803353" y="5740121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210813" y="5375393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73598" y="5242043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316633" y="5396360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528868" y="5637257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812677" y="4886185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603496" y="4984291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496367" y="4552947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799929" y="1419246"/>
            <a:ext cx="2696438" cy="1152503"/>
          </a:xfrm>
          <a:prstGeom prst="wedgeRoundRectCallout">
            <a:avLst>
              <a:gd name="adj1" fmla="val 38340"/>
              <a:gd name="adj2" fmla="val 133411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г. Санкт-Петербургу: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проверок: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предупреждений: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об устранении нарушений: 2</a:t>
            </a: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редписаний о приостановлении членства: 0</a:t>
            </a: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об исключении: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411677" y="2648609"/>
            <a:ext cx="2696438" cy="1152503"/>
          </a:xfrm>
          <a:prstGeom prst="wedgeRoundRectCallout">
            <a:avLst>
              <a:gd name="adj1" fmla="val 21738"/>
              <a:gd name="adj2" fmla="val 187131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Краснодарскому краю: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проверок: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предупреждений: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об устранении нарушений: 0</a:t>
            </a: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редписаний о приостановлении членства: 0</a:t>
            </a: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об исключении: 0</a:t>
            </a: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2962054" y="5472482"/>
            <a:ext cx="2696438" cy="1152503"/>
          </a:xfrm>
          <a:prstGeom prst="wedgeRoundRectCallout">
            <a:avLst>
              <a:gd name="adj1" fmla="val -63394"/>
              <a:gd name="adj2" fmla="val -31881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Ставропольскому кра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проверок: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предупреждений: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об устранении нарушений: 0</a:t>
            </a: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редписаний о приостановлении членства: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об исключении: 0</a:t>
            </a: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437875" y="3809804"/>
            <a:ext cx="2696438" cy="1152503"/>
          </a:xfrm>
          <a:prstGeom prst="wedgeRoundRectCallout">
            <a:avLst>
              <a:gd name="adj1" fmla="val 30216"/>
              <a:gd name="adj2" fmla="val 73079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Ростовской области: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предупреждений: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об устранении нарушений: 0</a:t>
            </a: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редписаний о приостановлении членства: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об исключении: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3496367" y="1009673"/>
            <a:ext cx="2696438" cy="1152503"/>
          </a:xfrm>
          <a:prstGeom prst="wedgeRoundRectCallout">
            <a:avLst>
              <a:gd name="adj1" fmla="val -60568"/>
              <a:gd name="adj2" fmla="val 228454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ЦАФК: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tabLst>
                <a:tab pos="361950" algn="l"/>
              </a:tabLs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предупреждений: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об устранении нарушений: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о приостановлении членства: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об исключении: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6192805" y="1009672"/>
            <a:ext cx="2696438" cy="1152503"/>
          </a:xfrm>
          <a:prstGeom prst="wedgeRoundRectCallout">
            <a:avLst>
              <a:gd name="adj1" fmla="val 17499"/>
              <a:gd name="adj2" fmla="val 49112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г. Москве: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предупреждений: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об устранении нарушений: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редписаний о приостановлении членства: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об исключении: 1</a:t>
            </a:r>
          </a:p>
        </p:txBody>
      </p:sp>
      <p:sp>
        <p:nvSpPr>
          <p:cNvPr id="40" name="Скругленная прямоугольная выноска 39"/>
          <p:cNvSpPr/>
          <p:nvPr/>
        </p:nvSpPr>
        <p:spPr>
          <a:xfrm>
            <a:off x="4529022" y="2162176"/>
            <a:ext cx="2696438" cy="1152503"/>
          </a:xfrm>
          <a:prstGeom prst="wedgeRoundRectCallout">
            <a:avLst>
              <a:gd name="adj1" fmla="val -84588"/>
              <a:gd name="adj2" fmla="val 155726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Нижегородской области: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проверок: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предупреждений: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об устранении нарушений: 3</a:t>
            </a: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редписаний о приостановлении членства: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об исключении: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4778502" y="3295893"/>
            <a:ext cx="2696438" cy="1152503"/>
          </a:xfrm>
          <a:prstGeom prst="wedgeRoundRectCallout">
            <a:avLst>
              <a:gd name="adj1" fmla="val -82822"/>
              <a:gd name="adj2" fmla="val 87129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Республике Татарстан: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проверок: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предупреждений: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об устранении нарушений: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редписаний о приостановлении членства: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об исключении: 0</a:t>
            </a:r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6960431" y="5637257"/>
            <a:ext cx="2696438" cy="1152503"/>
          </a:xfrm>
          <a:prstGeom prst="wedgeRoundRectCallout">
            <a:avLst>
              <a:gd name="adj1" fmla="val -88827"/>
              <a:gd name="adj2" fmla="val -37666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Красноярскому кра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проверок: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предупреждений: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об устранении нарушений: 0</a:t>
            </a: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редписаний о приостановлении членства: 1</a:t>
            </a: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об исключении: 0</a:t>
            </a:r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5658492" y="4448396"/>
            <a:ext cx="2696438" cy="1152503"/>
          </a:xfrm>
          <a:prstGeom prst="wedgeRoundRectCallout">
            <a:avLst>
              <a:gd name="adj1" fmla="val -86708"/>
              <a:gd name="adj2" fmla="val -1302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Свердловской области: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проверок: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предупреждений: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об устранении нарушений: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редписаний о приостановлении членства: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об исключении: 0</a:t>
            </a:r>
          </a:p>
        </p:txBody>
      </p:sp>
      <p:sp>
        <p:nvSpPr>
          <p:cNvPr id="44" name="Скругленная прямоугольная выноска 43"/>
          <p:cNvSpPr/>
          <p:nvPr/>
        </p:nvSpPr>
        <p:spPr>
          <a:xfrm>
            <a:off x="8852781" y="3771743"/>
            <a:ext cx="2696438" cy="1152503"/>
          </a:xfrm>
          <a:prstGeom prst="wedgeRoundRectCallout">
            <a:avLst>
              <a:gd name="adj1" fmla="val 3016"/>
              <a:gd name="adj2" fmla="val 87955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Хабаровскому краю: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проверок: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1 </a:t>
            </a: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предупреждений: 0</a:t>
            </a: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об устранении нарушений: 1</a:t>
            </a: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редписаний о приостановлении членства: 0</a:t>
            </a:r>
          </a:p>
          <a:p>
            <a:pPr marL="190500" indent="-190500"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об исключении: 0</a:t>
            </a:r>
          </a:p>
        </p:txBody>
      </p:sp>
      <p:sp>
        <p:nvSpPr>
          <p:cNvPr id="3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59904" y="6498896"/>
            <a:ext cx="332096" cy="365125"/>
          </a:xfrm>
        </p:spPr>
        <p:txBody>
          <a:bodyPr/>
          <a:lstStyle/>
          <a:p>
            <a:fld id="{F8FF5DD0-1489-4E45-B2C6-8977F80E2973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3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1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" y="1"/>
            <a:ext cx="121742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smyslova\Desktop\Презентация\карта по субъектам.p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03" y="441805"/>
            <a:ext cx="7763255" cy="480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94606"/>
              </p:ext>
            </p:extLst>
          </p:nvPr>
        </p:nvGraphicFramePr>
        <p:xfrm>
          <a:off x="290182" y="874205"/>
          <a:ext cx="5533621" cy="611696"/>
        </p:xfrm>
        <a:graphic>
          <a:graphicData uri="http://schemas.openxmlformats.org/drawingml/2006/table">
            <a:tbl>
              <a:tblPr/>
              <a:tblGrid>
                <a:gridCol w="1365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93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93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9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5848">
                <a:tc>
                  <a:txBody>
                    <a:bodyPr/>
                    <a:lstStyle>
                      <a:lvl1pPr defTabSz="108743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 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25.06.2019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84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9 619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1079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14 203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14 722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4 445</a:t>
                      </a: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3333" name="Группа 26"/>
          <p:cNvGrpSpPr>
            <a:grpSpLocks/>
          </p:cNvGrpSpPr>
          <p:nvPr/>
        </p:nvGrpSpPr>
        <p:grpSpPr bwMode="auto">
          <a:xfrm>
            <a:off x="1465411" y="1535388"/>
            <a:ext cx="3200400" cy="503239"/>
            <a:chOff x="4621427" y="3253946"/>
            <a:chExt cx="3122140" cy="567123"/>
          </a:xfrm>
        </p:grpSpPr>
        <p:sp>
          <p:nvSpPr>
            <p:cNvPr id="24" name="Равнобедренный треугольник 23"/>
            <p:cNvSpPr/>
            <p:nvPr/>
          </p:nvSpPr>
          <p:spPr bwMode="auto">
            <a:xfrm rot="10800000">
              <a:off x="4636914" y="3565237"/>
              <a:ext cx="3106653" cy="255832"/>
            </a:xfrm>
            <a:prstGeom prst="triangle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07000"/>
                </a:lnSpc>
                <a:defRPr/>
              </a:pPr>
              <a:endParaRPr lang="ru-RU" sz="1300" b="1" dirty="0">
                <a:solidFill>
                  <a:schemeClr val="bg1"/>
                </a:solidFill>
                <a:latin typeface="Open Sans Condensed" pitchFamily="34" charset="0"/>
                <a:cs typeface="Arial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4621427" y="3253946"/>
              <a:ext cx="3106653" cy="313081"/>
            </a:xfrm>
            <a:prstGeom prst="rect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07000"/>
                </a:lnSpc>
                <a:defRPr/>
              </a:pPr>
              <a:r>
                <a:rPr lang="ru-RU" sz="1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Нарушения</a:t>
              </a:r>
            </a:p>
          </p:txBody>
        </p:sp>
      </p:grpSp>
      <p:sp>
        <p:nvSpPr>
          <p:cNvPr id="38" name="Скругленный прямоугольник 37"/>
          <p:cNvSpPr/>
          <p:nvPr/>
        </p:nvSpPr>
        <p:spPr bwMode="auto">
          <a:xfrm rot="5400000">
            <a:off x="788338" y="1699582"/>
            <a:ext cx="866789" cy="1590965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26" tIns="45712" rIns="91426" bIns="45712" anchor="ctr"/>
          <a:lstStyle/>
          <a:p>
            <a:pPr marL="107997" algn="ctr">
              <a:lnSpc>
                <a:spcPct val="107000"/>
              </a:lnSpc>
              <a:defRPr/>
            </a:pP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b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аудиторской деятельности»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18985" y="94862"/>
            <a:ext cx="9465795" cy="553982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r"/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ПО РЕЗУЛЬТАТАМ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 АУДИТОРСКИХ ОРГАНИЗАЦИЙ </a:t>
            </a:r>
          </a:p>
          <a:p>
            <a:pPr algn="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В 2016-2018 ГОДАХ И ИСТЕКШЕМ ПЕРИОДЕ 2019 ГОДА </a:t>
            </a: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 rot="5400000">
            <a:off x="1131507" y="2140693"/>
            <a:ext cx="946923" cy="2676580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26" tIns="45712" rIns="91426" bIns="45712" anchor="ctr"/>
          <a:lstStyle/>
          <a:p>
            <a:pPr marL="107997" algn="ctr">
              <a:lnSpc>
                <a:spcPct val="107000"/>
              </a:lnSpc>
              <a:defRPr/>
            </a:pPr>
            <a:endParaRPr lang="ru-RU" alt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97" algn="ctr">
              <a:lnSpc>
                <a:spcPct val="107000"/>
              </a:lnSpc>
              <a:defRPr/>
            </a:pP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профессиональной этики аудиторов и Правила независимости аудиторов </a:t>
            </a:r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аудиторских организаций</a:t>
            </a:r>
          </a:p>
          <a:p>
            <a:pPr marL="107997" algn="ctr">
              <a:lnSpc>
                <a:spcPct val="107000"/>
              </a:lnSpc>
              <a:defRPr/>
            </a:pPr>
            <a:endParaRPr lang="ru-RU" alt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 rot="5400000">
            <a:off x="4355197" y="1723434"/>
            <a:ext cx="871133" cy="1590964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26" tIns="45712" rIns="91426" bIns="45712" anchor="ctr"/>
          <a:lstStyle/>
          <a:p>
            <a:pPr marL="107997" algn="ctr">
              <a:lnSpc>
                <a:spcPct val="107000"/>
              </a:lnSpc>
              <a:defRPr/>
            </a:pP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стандарты аудита</a:t>
            </a: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 rot="5400000">
            <a:off x="2579414" y="1561158"/>
            <a:ext cx="871135" cy="1872159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26" tIns="45712" rIns="91426" bIns="45712" anchor="ctr"/>
          <a:lstStyle/>
          <a:p>
            <a:pPr marL="107997" algn="ctr">
              <a:lnSpc>
                <a:spcPct val="107000"/>
              </a:lnSpc>
              <a:defRPr/>
            </a:pP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стандарты аудиторской деятельности</a:t>
            </a: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 rot="5400000">
            <a:off x="3946004" y="2074644"/>
            <a:ext cx="946924" cy="2808677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26" tIns="45712" rIns="91426" bIns="45712" anchor="ctr"/>
          <a:lstStyle/>
          <a:p>
            <a:pPr marL="107997" algn="ctr">
              <a:lnSpc>
                <a:spcPct val="107000"/>
              </a:lnSpc>
              <a:defRPr/>
            </a:pP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законы </a:t>
            </a:r>
            <a:b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организации страхового дела», 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97" algn="ctr">
              <a:lnSpc>
                <a:spcPct val="107000"/>
              </a:lnSpc>
              <a:defRPr/>
            </a:pP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банках и банковской деятельности»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  <a:endParaRPr lang="ru-RU" alt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770821" y="589500"/>
            <a:ext cx="4478203" cy="2531539"/>
          </a:xfrm>
          <a:prstGeom prst="wedgeRoundRectCallout">
            <a:avLst>
              <a:gd name="adj1" fmla="val -72828"/>
              <a:gd name="adj2" fmla="val -22977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ru-RU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738924"/>
              </p:ext>
            </p:extLst>
          </p:nvPr>
        </p:nvGraphicFramePr>
        <p:xfrm>
          <a:off x="6918481" y="680611"/>
          <a:ext cx="4153399" cy="2314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5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38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3876">
                  <a:extLst>
                    <a:ext uri="{9D8B030D-6E8A-4147-A177-3AD203B41FA5}">
                      <a16:colId xmlns:a16="http://schemas.microsoft.com/office/drawing/2014/main" xmlns="" val="3676815233"/>
                    </a:ext>
                  </a:extLst>
                </a:gridCol>
              </a:tblGrid>
              <a:tr h="34280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Наименование НПА, положения которого нарушены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25.06.2019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983">
                <a:tc v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9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аудиторской деятельности»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29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Стандарты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аудиторской деятельности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9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стандарты  аудита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Кодекс профессиональной этики аудиторов и Правила независимости аудиторов и аудиторских организаций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290</a:t>
                      </a:r>
                      <a:endParaRPr lang="ru-RU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6,5</a:t>
                      </a:r>
                      <a:endParaRPr lang="ru-RU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20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нарушения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389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4 445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cxnSp>
        <p:nvCxnSpPr>
          <p:cNvPr id="4" name="Скругленная соединительная линия 3"/>
          <p:cNvCxnSpPr>
            <a:cxnSpLocks/>
          </p:cNvCxnSpPr>
          <p:nvPr/>
        </p:nvCxnSpPr>
        <p:spPr>
          <a:xfrm rot="16200000" flipH="1">
            <a:off x="4866816" y="1729926"/>
            <a:ext cx="1618811" cy="1163415"/>
          </a:xfrm>
          <a:prstGeom prst="curvedConnector3">
            <a:avLst>
              <a:gd name="adj1" fmla="val 36743"/>
            </a:avLst>
          </a:prstGeom>
          <a:ln w="38100">
            <a:solidFill>
              <a:srgbClr val="FF0000"/>
            </a:solidFill>
            <a:headEnd type="oval"/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820021"/>
              </p:ext>
            </p:extLst>
          </p:nvPr>
        </p:nvGraphicFramePr>
        <p:xfrm>
          <a:off x="279111" y="3989126"/>
          <a:ext cx="5544695" cy="2529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08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67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36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44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64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847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3315">
                  <a:extLst>
                    <a:ext uri="{9D8B030D-6E8A-4147-A177-3AD203B41FA5}">
                      <a16:colId xmlns:a16="http://schemas.microsoft.com/office/drawing/2014/main" xmlns="" val="1427209569"/>
                    </a:ext>
                  </a:extLst>
                </a:gridCol>
                <a:gridCol w="52692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3738">
                  <a:extLst>
                    <a:ext uri="{9D8B030D-6E8A-4147-A177-3AD203B41FA5}">
                      <a16:colId xmlns:a16="http://schemas.microsoft.com/office/drawing/2014/main" xmlns="" val="1379458602"/>
                    </a:ext>
                  </a:extLst>
                </a:gridCol>
              </a:tblGrid>
              <a:tr h="47791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 с Классификатором нарушений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25.06.2019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15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15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137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Грубые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30,7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2 426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17,1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1 596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10,8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405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9,1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2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Существенные неустранимые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32,3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5 199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36,6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7 855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53,4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2 641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59,4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2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Существенные устранимые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12,1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966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1 118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7,6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501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11,3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02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Несущественные</a:t>
                      </a:r>
                      <a:r>
                        <a:rPr lang="ru-RU" sz="1200" u="none" strike="noStrike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устранимые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461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1 214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8,3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312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9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нарушения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1 334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13,9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5 151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36,3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2 939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19,9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586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13,2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9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9 619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14 203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14 722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5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4 445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5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0" name="Скругленная прямоугольная выноска 59"/>
          <p:cNvSpPr/>
          <p:nvPr/>
        </p:nvSpPr>
        <p:spPr>
          <a:xfrm>
            <a:off x="5943600" y="3189456"/>
            <a:ext cx="6104231" cy="2894103"/>
          </a:xfrm>
          <a:prstGeom prst="wedgeRoundRectCallout">
            <a:avLst>
              <a:gd name="adj1" fmla="val 18074"/>
              <a:gd name="adj2" fmla="val -48928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216084" y="3774671"/>
            <a:ext cx="1768419" cy="39287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г. Москве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216083" y="4227273"/>
            <a:ext cx="1768419" cy="39287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г. Санкт-Петербургу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216082" y="4681951"/>
            <a:ext cx="1768419" cy="39287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Краснодарскому краю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216082" y="5143243"/>
            <a:ext cx="1768419" cy="39287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Ростовской области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082726" y="3317800"/>
            <a:ext cx="1768419" cy="39287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Ставропольскому краю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059918" y="3774712"/>
            <a:ext cx="872792" cy="3928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776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(17,5%)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059918" y="4227273"/>
            <a:ext cx="872792" cy="3928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(4,1%)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059918" y="4681951"/>
            <a:ext cx="872792" cy="3928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(4,2%)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059918" y="5143284"/>
            <a:ext cx="872792" cy="3928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(1,7%)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0926563" y="3317800"/>
            <a:ext cx="872792" cy="3928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(1,6%)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9082726" y="3775312"/>
            <a:ext cx="1768419" cy="39287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Нижегородской области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082726" y="4227273"/>
            <a:ext cx="1768419" cy="39287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Республике Татарстан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9082724" y="5149061"/>
            <a:ext cx="1768419" cy="39287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Красноярскому краю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795100" y="5609670"/>
            <a:ext cx="1768419" cy="39287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Хабаровскому краю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0926560" y="3775353"/>
            <a:ext cx="872792" cy="3928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537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(12,1%)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0926560" y="4227314"/>
            <a:ext cx="872792" cy="3928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692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(15,6%)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0926560" y="4675721"/>
            <a:ext cx="872792" cy="3928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(4,7%)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0926560" y="5149061"/>
            <a:ext cx="872792" cy="3928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(8%)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9694922" y="5609711"/>
            <a:ext cx="872792" cy="3928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(1,8%)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9082725" y="4675721"/>
            <a:ext cx="1768419" cy="39287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Свердловской области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216084" y="3317759"/>
            <a:ext cx="1768419" cy="39287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ЦАФК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059918" y="3317800"/>
            <a:ext cx="872792" cy="3928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1 276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(28,7%)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37910" y="6498896"/>
            <a:ext cx="454090" cy="365125"/>
          </a:xfrm>
        </p:spPr>
        <p:txBody>
          <a:bodyPr/>
          <a:lstStyle/>
          <a:p>
            <a:fld id="{F8FF5DD0-1489-4E45-B2C6-8977F80E2973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027576" y="6151729"/>
            <a:ext cx="5957204" cy="59430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истекший период 2019 года выявлено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 законодательства Российской Федерации в сфере ПОД/ФТ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5551" y="6542704"/>
            <a:ext cx="373384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результатам вынесенных мер воздействия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29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486887" y="887563"/>
          <a:ext cx="11322256" cy="5813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5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506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29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Поддержание в актуальном состоянии и размещение на сайте перечня актов, содержащих обязательные требования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Издан приказ Федерального казначейства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 30 декабря 2016 г. № 541 «Об утверждении Перечня правовых актов, содержащих обязательные требования, соблюдение которых оценивается при осуществлении внешнего контроля качества работы аудиторских организаций, указанных в части 3 статьи 5 Федерального закона от 30 декабря 2008 г. № 307-ФЗ </a:t>
                      </a:r>
                      <a:b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«Об аудиторской деятельности», и Порядка ведения Перечня правовых актов, содержащих обязательные требования, соблюдение которых оценивается при осуществлении внешнего контроля качества работы аудиторских организаций, указанных в части 3 статьи 5 Федерального закона от 30 декабря 2008 г. № 307-ФЗ «Об аудиторской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деятельности»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Перечень правовых актов, содержащих обязательные требования,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размещен на официальном сайте Федерального казначейства www.roskazna.ru</a:t>
                      </a:r>
                      <a:endParaRPr lang="ru-RU" sz="12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58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Обобщение и размещение на сайте результатов правоприменительной практики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33" marR="9333" marT="9333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Издан приказ Федерального казначейства от 30 декабря 2016 г. № 544 «Об утверждении Порядка обобщения и анализа правоприменительной практики Федерального казначейства по осуществлению внешнего контроля качества работы аудиторских организаций, указанных в части 3 статьи 5 Федерального закона от 30 декабря 2008 г. № 307-ФЗ </a:t>
                      </a:r>
                      <a:b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«Об аудиторской деятельности»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Издан Приказ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Федерального казначейства от 28 февраля 2019 г. № 57 «Об утверждении обзора правоприменительной практики Федерального казначейства по осуществлению внешнего контроля качества работы аудиторских организаций, проводящих обязательный аудит бухгалтерской (финансовой) отчетности организаций, указанных в части 3 статьи Федерального закона от 30 декабря 2008 г. № 307-ФЗ «Об аудиторской деятельности», за 2018 год»</a:t>
                      </a:r>
                      <a:endParaRPr lang="ru-RU" sz="12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Обобщение правоприменительной практики размещено на официальном сайте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Федерального казначейства www.roskazna.ru</a:t>
                      </a:r>
                    </a:p>
                  </a:txBody>
                  <a:tcPr marL="9333" marR="9333" marT="9333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328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Информирование подконтрольных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субъектов по вопросам  соблюдения обязательных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требований, ведение разъяснительной работы относительно процедур контроля 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33" marR="9333" marT="9333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Обеспечена работа Совета ВККР АО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регулярной основе проводятся семинары, круглые столы, совещания с участием представителей аудиторского сообщества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Создана Контрольная комиссия Федерального казначейства по рассмотрению результатов внешнего контроля качества работы аудиторских организаций (приказ Федерального казначейства от 27 апреля 2017 г.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98)</a:t>
                      </a:r>
                    </a:p>
                  </a:txBody>
                  <a:tcPr marL="9333" marR="9333" marT="9333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13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</a:t>
                      </a:r>
                      <a:r>
                        <a:rPr lang="ru-RU" sz="12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самообследования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уровня развития программы профилактики нарушений обязательных требований</a:t>
                      </a:r>
                      <a:b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подготовка и размещение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сайте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доклада об итогах профилактической работы за год 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33" marR="9333" marT="9333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Издан п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риказ Федерального казначейства от 26 февраля 2019 г. № 53 «Об утверждении Программы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профилактических мероприятий, направленных на предупреждение нарушений обязательных требований, соблюдение которых оценивается Федеральным казначейством при проведении внешнего контроля качества работы аудиторских организаций, на 2019 год»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Подготовлен и рассмотрен на заседании коллегии доклад об итогах профилактической работы за 2017 год и размещен </a:t>
                      </a:r>
                      <a:b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официальном сайте Федерального казначейства www.roskazna.ru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Проведено </a:t>
                      </a:r>
                      <a:r>
                        <a:rPr lang="ru-RU" sz="12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самообследование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уровня развития программы профилактики нарушений обязательных требований</a:t>
                      </a:r>
                    </a:p>
                  </a:txBody>
                  <a:tcPr marL="9333" marR="9333" marT="9333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TextBox 101"/>
          <p:cNvSpPr txBox="1">
            <a:spLocks noChangeArrowheads="1"/>
          </p:cNvSpPr>
          <p:nvPr/>
        </p:nvSpPr>
        <p:spPr bwMode="auto">
          <a:xfrm>
            <a:off x="4704583" y="223864"/>
            <a:ext cx="7090913" cy="5709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121917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ПРОФИЛАКТИКЕ </a:t>
            </a:r>
          </a:p>
          <a:p>
            <a:pPr algn="r" defTabSz="121917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ОБЯЗАТЕЛЬНЫХ ТРЕБОВАНИЙ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2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18668</TotalTime>
  <Words>8590</Words>
  <Application>Microsoft Office PowerPoint</Application>
  <PresentationFormat>Произвольный</PresentationFormat>
  <Paragraphs>1310</Paragraphs>
  <Slides>37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Тема Office</vt:lpstr>
      <vt:lpstr>1_Тема Office</vt:lpstr>
      <vt:lpstr>3_Тема Office</vt:lpstr>
      <vt:lpstr>8_Тема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Stream</dc:creator>
  <cp:lastModifiedBy>Администратор</cp:lastModifiedBy>
  <cp:revision>1588</cp:revision>
  <cp:lastPrinted>2019-03-28T06:56:34Z</cp:lastPrinted>
  <dcterms:created xsi:type="dcterms:W3CDTF">2017-06-26T12:05:56Z</dcterms:created>
  <dcterms:modified xsi:type="dcterms:W3CDTF">2019-06-25T10:19:49Z</dcterms:modified>
</cp:coreProperties>
</file>