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1" r:id="rId2"/>
    <p:sldId id="285" r:id="rId3"/>
    <p:sldId id="277" r:id="rId4"/>
    <p:sldId id="288" r:id="rId5"/>
    <p:sldId id="289" r:id="rId6"/>
    <p:sldId id="290" r:id="rId7"/>
    <p:sldId id="286" r:id="rId8"/>
    <p:sldId id="294" r:id="rId9"/>
    <p:sldId id="295" r:id="rId10"/>
    <p:sldId id="296" r:id="rId11"/>
    <p:sldId id="297" r:id="rId12"/>
    <p:sldId id="298" r:id="rId13"/>
    <p:sldId id="284" r:id="rId14"/>
  </p:sldIdLst>
  <p:sldSz cx="9144000" cy="6858000" type="screen4x3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7D2"/>
    <a:srgbClr val="8CAF47"/>
    <a:srgbClr val="765B97"/>
    <a:srgbClr val="FF5050"/>
    <a:srgbClr val="FFFF66"/>
    <a:srgbClr val="FFFF99"/>
    <a:srgbClr val="166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10" autoAdjust="0"/>
    <p:restoredTop sz="99878" autoAdjust="0"/>
  </p:normalViewPr>
  <p:slideViewPr>
    <p:cSldViewPr>
      <p:cViewPr varScale="1">
        <p:scale>
          <a:sx n="117" d="100"/>
          <a:sy n="117" d="100"/>
        </p:scale>
        <p:origin x="-20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C7C156-EEFB-4B6B-8398-51A26A08E513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F7961B-0AA5-4CD2-A063-B892D80310B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Учет расчетов с подотчетными лицами</a:t>
          </a:r>
          <a:endParaRPr lang="ru-RU" sz="17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C81343D-446C-4DCF-80C0-0EDCAF38F2ED}" type="parTrans" cxnId="{513B6277-7EAE-4E32-AEC3-7B1C0D20EA4E}">
      <dgm:prSet/>
      <dgm:spPr/>
      <dgm:t>
        <a:bodyPr/>
        <a:lstStyle/>
        <a:p>
          <a:endParaRPr lang="ru-RU"/>
        </a:p>
      </dgm:t>
    </dgm:pt>
    <dgm:pt modelId="{8A9E8A7C-9DC5-48D0-986D-12A3A9DB72B4}" type="sibTrans" cxnId="{513B6277-7EAE-4E32-AEC3-7B1C0D20EA4E}">
      <dgm:prSet/>
      <dgm:spPr/>
      <dgm:t>
        <a:bodyPr/>
        <a:lstStyle/>
        <a:p>
          <a:endParaRPr lang="ru-RU"/>
        </a:p>
      </dgm:t>
    </dgm:pt>
    <dgm:pt modelId="{832FAE38-A6E9-4B50-8EFC-6A070569F4D8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Отчетность (бухгалтерская; налоговая; статистическая)</a:t>
          </a:r>
          <a:endParaRPr lang="ru-RU" sz="17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B4A1D67-2E4B-4B1C-BE68-9A06691B5517}" type="parTrans" cxnId="{9BA43E5C-3899-4A97-B3B3-8DA948746A48}">
      <dgm:prSet/>
      <dgm:spPr/>
      <dgm:t>
        <a:bodyPr/>
        <a:lstStyle/>
        <a:p>
          <a:endParaRPr lang="ru-RU"/>
        </a:p>
      </dgm:t>
    </dgm:pt>
    <dgm:pt modelId="{96C560CC-A1D6-4A26-B70B-F0D18D1B1C72}" type="sibTrans" cxnId="{9BA43E5C-3899-4A97-B3B3-8DA948746A48}">
      <dgm:prSet/>
      <dgm:spPr/>
      <dgm:t>
        <a:bodyPr/>
        <a:lstStyle/>
        <a:p>
          <a:endParaRPr lang="ru-RU"/>
        </a:p>
      </dgm:t>
    </dgm:pt>
    <dgm:pt modelId="{1855C0E7-6FC5-4DF8-97C1-8B85CA048047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Учет расчетов с поставщиками / подрядчиками</a:t>
          </a:r>
          <a:endParaRPr lang="ru-RU" sz="17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B3DFF39-0D74-4957-B0E8-EE6774212AEA}" type="parTrans" cxnId="{B47A31E3-D53C-43A8-8095-24B22BA115A9}">
      <dgm:prSet/>
      <dgm:spPr/>
      <dgm:t>
        <a:bodyPr/>
        <a:lstStyle/>
        <a:p>
          <a:endParaRPr lang="ru-RU"/>
        </a:p>
      </dgm:t>
    </dgm:pt>
    <dgm:pt modelId="{C382C02B-8BE8-477D-9343-4AE8938BEAEF}" type="sibTrans" cxnId="{B47A31E3-D53C-43A8-8095-24B22BA115A9}">
      <dgm:prSet/>
      <dgm:spPr/>
      <dgm:t>
        <a:bodyPr/>
        <a:lstStyle/>
        <a:p>
          <a:endParaRPr lang="ru-RU"/>
        </a:p>
      </dgm:t>
    </dgm:pt>
    <dgm:pt modelId="{5E823803-6657-4D92-9B18-ADA9255C217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Начисление и отражение доходов</a:t>
          </a:r>
          <a:endParaRPr lang="ru-RU" sz="17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5793878-28F9-4970-9F36-8F81B149D2F0}" type="parTrans" cxnId="{DEF89675-C6A0-4773-AF4C-138C0E737DA3}">
      <dgm:prSet/>
      <dgm:spPr/>
      <dgm:t>
        <a:bodyPr/>
        <a:lstStyle/>
        <a:p>
          <a:endParaRPr lang="ru-RU"/>
        </a:p>
      </dgm:t>
    </dgm:pt>
    <dgm:pt modelId="{7BF4A5E2-DBE4-42F9-A219-39E299AA1492}" type="sibTrans" cxnId="{DEF89675-C6A0-4773-AF4C-138C0E737DA3}">
      <dgm:prSet/>
      <dgm:spPr/>
      <dgm:t>
        <a:bodyPr/>
        <a:lstStyle/>
        <a:p>
          <a:endParaRPr lang="ru-RU"/>
        </a:p>
      </dgm:t>
    </dgm:pt>
    <dgm:pt modelId="{6F41D7E7-322E-4163-B6DF-7561DA2772B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Учет нефинансовых активов</a:t>
          </a:r>
          <a:endParaRPr lang="ru-RU" sz="17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DAA6B80-4407-48BE-92AA-C7A15D1A4204}" type="parTrans" cxnId="{95C71E51-1B50-403A-A599-1FD873B6EB18}">
      <dgm:prSet/>
      <dgm:spPr/>
      <dgm:t>
        <a:bodyPr/>
        <a:lstStyle/>
        <a:p>
          <a:endParaRPr lang="ru-RU"/>
        </a:p>
      </dgm:t>
    </dgm:pt>
    <dgm:pt modelId="{9C9F95E4-58BE-449A-B5B9-5465F298C361}" type="sibTrans" cxnId="{95C71E51-1B50-403A-A599-1FD873B6EB18}">
      <dgm:prSet/>
      <dgm:spPr/>
      <dgm:t>
        <a:bodyPr/>
        <a:lstStyle/>
        <a:p>
          <a:endParaRPr lang="ru-RU"/>
        </a:p>
      </dgm:t>
    </dgm:pt>
    <dgm:pt modelId="{4046DF49-5200-4C18-B888-B38D08A0F92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Учет расчетов по оплате труда</a:t>
          </a:r>
          <a:endParaRPr lang="ru-RU" sz="17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91B621C-34A4-4C4F-83D3-69002CFDD5FA}" type="sibTrans" cxnId="{039C61EB-3FA3-44BB-97CC-4FA78AFBE4F8}">
      <dgm:prSet/>
      <dgm:spPr/>
      <dgm:t>
        <a:bodyPr/>
        <a:lstStyle/>
        <a:p>
          <a:endParaRPr lang="ru-RU"/>
        </a:p>
      </dgm:t>
    </dgm:pt>
    <dgm:pt modelId="{CE65ABE0-D467-48C2-81F3-9A40FA7F66BF}" type="parTrans" cxnId="{039C61EB-3FA3-44BB-97CC-4FA78AFBE4F8}">
      <dgm:prSet/>
      <dgm:spPr/>
      <dgm:t>
        <a:bodyPr/>
        <a:lstStyle/>
        <a:p>
          <a:endParaRPr lang="ru-RU"/>
        </a:p>
      </dgm:t>
    </dgm:pt>
    <dgm:pt modelId="{B71499E0-4D31-4820-A4F9-0513F21BF0BE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Прочая деятельность</a:t>
          </a:r>
          <a:endParaRPr lang="ru-RU" sz="1700" dirty="0"/>
        </a:p>
      </dgm:t>
    </dgm:pt>
    <dgm:pt modelId="{2D6A56D4-E66A-40A9-ABCB-C0C4AEEEA788}" type="parTrans" cxnId="{CDCF5A3C-3E10-4048-BDC4-3A7120CE7BBF}">
      <dgm:prSet/>
      <dgm:spPr/>
      <dgm:t>
        <a:bodyPr/>
        <a:lstStyle/>
        <a:p>
          <a:endParaRPr lang="ru-RU"/>
        </a:p>
      </dgm:t>
    </dgm:pt>
    <dgm:pt modelId="{08A77D82-06DE-4443-9EC9-AA0E518497C9}" type="sibTrans" cxnId="{CDCF5A3C-3E10-4048-BDC4-3A7120CE7BBF}">
      <dgm:prSet/>
      <dgm:spPr/>
      <dgm:t>
        <a:bodyPr/>
        <a:lstStyle/>
        <a:p>
          <a:endParaRPr lang="ru-RU"/>
        </a:p>
      </dgm:t>
    </dgm:pt>
    <dgm:pt modelId="{D358E94C-DC21-4D82-BA7E-B23DA1FD2995}">
      <dgm:prSet/>
      <dgm:spPr/>
      <dgm:t>
        <a:bodyPr/>
        <a:lstStyle/>
        <a:p>
          <a:endParaRPr lang="ru-RU" dirty="0"/>
        </a:p>
      </dgm:t>
    </dgm:pt>
    <dgm:pt modelId="{A0A71CA5-13F2-4213-ACDA-7495B189777F}" type="parTrans" cxnId="{B91360DA-5A91-4401-A612-CA4BF62D93D9}">
      <dgm:prSet/>
      <dgm:spPr/>
      <dgm:t>
        <a:bodyPr/>
        <a:lstStyle/>
        <a:p>
          <a:endParaRPr lang="ru-RU"/>
        </a:p>
      </dgm:t>
    </dgm:pt>
    <dgm:pt modelId="{E2D26618-547F-4CA9-93FA-AB31DF3DF2AA}" type="sibTrans" cxnId="{B91360DA-5A91-4401-A612-CA4BF62D93D9}">
      <dgm:prSet/>
      <dgm:spPr/>
      <dgm:t>
        <a:bodyPr/>
        <a:lstStyle/>
        <a:p>
          <a:endParaRPr lang="ru-RU"/>
        </a:p>
      </dgm:t>
    </dgm:pt>
    <dgm:pt modelId="{6AEEFA6C-8AF5-41BF-8F3E-364090B49A88}">
      <dgm:prSet/>
      <dgm:spPr/>
      <dgm:t>
        <a:bodyPr/>
        <a:lstStyle/>
        <a:p>
          <a:endParaRPr lang="ru-RU" dirty="0"/>
        </a:p>
      </dgm:t>
    </dgm:pt>
    <dgm:pt modelId="{7E66149B-D86F-4F17-B5CC-BF4EF588DDC1}" type="parTrans" cxnId="{B976289F-E62E-433A-88EC-4F979AFA0905}">
      <dgm:prSet/>
      <dgm:spPr/>
      <dgm:t>
        <a:bodyPr/>
        <a:lstStyle/>
        <a:p>
          <a:endParaRPr lang="ru-RU"/>
        </a:p>
      </dgm:t>
    </dgm:pt>
    <dgm:pt modelId="{BC13D9F4-DDD8-4F32-A165-88134F1FB6BB}" type="sibTrans" cxnId="{B976289F-E62E-433A-88EC-4F979AFA0905}">
      <dgm:prSet/>
      <dgm:spPr/>
      <dgm:t>
        <a:bodyPr/>
        <a:lstStyle/>
        <a:p>
          <a:endParaRPr lang="ru-RU"/>
        </a:p>
      </dgm:t>
    </dgm:pt>
    <dgm:pt modelId="{535C1DAA-973C-4C31-B093-DA0FDA0B13AF}" type="pres">
      <dgm:prSet presAssocID="{48C7C156-EEFB-4B6B-8398-51A26A08E51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6E65073-7A69-464F-8FB5-8BE0D99EED82}" type="pres">
      <dgm:prSet presAssocID="{48C7C156-EEFB-4B6B-8398-51A26A08E513}" presName="Name1" presStyleCnt="0"/>
      <dgm:spPr/>
    </dgm:pt>
    <dgm:pt modelId="{709D4AA7-28D0-4818-B690-366E15215038}" type="pres">
      <dgm:prSet presAssocID="{48C7C156-EEFB-4B6B-8398-51A26A08E513}" presName="cycle" presStyleCnt="0"/>
      <dgm:spPr/>
    </dgm:pt>
    <dgm:pt modelId="{0B4CC380-9BB6-4E13-816B-F06AB1B2AF62}" type="pres">
      <dgm:prSet presAssocID="{48C7C156-EEFB-4B6B-8398-51A26A08E513}" presName="srcNode" presStyleLbl="node1" presStyleIdx="0" presStyleCnt="7"/>
      <dgm:spPr/>
    </dgm:pt>
    <dgm:pt modelId="{B7B9384C-926C-411C-8CBB-4E28D804BD01}" type="pres">
      <dgm:prSet presAssocID="{48C7C156-EEFB-4B6B-8398-51A26A08E513}" presName="conn" presStyleLbl="parChTrans1D2" presStyleIdx="0" presStyleCnt="1"/>
      <dgm:spPr/>
      <dgm:t>
        <a:bodyPr/>
        <a:lstStyle/>
        <a:p>
          <a:endParaRPr lang="ru-RU"/>
        </a:p>
      </dgm:t>
    </dgm:pt>
    <dgm:pt modelId="{29D74363-CC5B-49D5-9232-7F0FF95C7714}" type="pres">
      <dgm:prSet presAssocID="{48C7C156-EEFB-4B6B-8398-51A26A08E513}" presName="extraNode" presStyleLbl="node1" presStyleIdx="0" presStyleCnt="7"/>
      <dgm:spPr/>
    </dgm:pt>
    <dgm:pt modelId="{6E6E1B64-5F36-4E5B-859C-BD892A74545E}" type="pres">
      <dgm:prSet presAssocID="{48C7C156-EEFB-4B6B-8398-51A26A08E513}" presName="dstNode" presStyleLbl="node1" presStyleIdx="0" presStyleCnt="7"/>
      <dgm:spPr/>
    </dgm:pt>
    <dgm:pt modelId="{D120E5B4-0EBF-431C-89BE-78F78798FCC9}" type="pres">
      <dgm:prSet presAssocID="{5E823803-6657-4D92-9B18-ADA9255C217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6140C-E863-4015-BE7E-A7A7E680E465}" type="pres">
      <dgm:prSet presAssocID="{5E823803-6657-4D92-9B18-ADA9255C217A}" presName="accent_1" presStyleCnt="0"/>
      <dgm:spPr/>
    </dgm:pt>
    <dgm:pt modelId="{0474A55E-601B-49BF-B040-5FA89F1EAF88}" type="pres">
      <dgm:prSet presAssocID="{5E823803-6657-4D92-9B18-ADA9255C217A}" presName="accentRepeatNode" presStyleLbl="solidFgAcc1" presStyleIdx="0" presStyleCnt="7"/>
      <dgm:spPr>
        <a:solidFill>
          <a:srgbClr val="8CAF47"/>
        </a:solidFill>
        <a:ln>
          <a:noFill/>
        </a:ln>
      </dgm:spPr>
    </dgm:pt>
    <dgm:pt modelId="{5CE05D37-4BF5-4A9D-89B7-D0A23D2873FA}" type="pres">
      <dgm:prSet presAssocID="{6F41D7E7-322E-4163-B6DF-7561DA2772B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30B3A-4B28-44E6-ADFD-3B8F631B8BD0}" type="pres">
      <dgm:prSet presAssocID="{6F41D7E7-322E-4163-B6DF-7561DA2772B2}" presName="accent_2" presStyleCnt="0"/>
      <dgm:spPr/>
    </dgm:pt>
    <dgm:pt modelId="{3C293801-D96F-407C-8220-C66E8B73EAD8}" type="pres">
      <dgm:prSet presAssocID="{6F41D7E7-322E-4163-B6DF-7561DA2772B2}" presName="accentRepeatNode" presStyleLbl="solidFgAcc1" presStyleIdx="1" presStyleCnt="7"/>
      <dgm:spPr>
        <a:solidFill>
          <a:srgbClr val="765B97"/>
        </a:solidFill>
        <a:ln>
          <a:noFill/>
        </a:ln>
      </dgm:spPr>
    </dgm:pt>
    <dgm:pt modelId="{EF92B8FF-91F9-415E-8645-ACC783ECB680}" type="pres">
      <dgm:prSet presAssocID="{68F7961B-0AA5-4CD2-A063-B892D80310B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733CD-A90B-4DF7-8477-5CF02D8C9B6C}" type="pres">
      <dgm:prSet presAssocID="{68F7961B-0AA5-4CD2-A063-B892D80310BE}" presName="accent_3" presStyleCnt="0"/>
      <dgm:spPr/>
    </dgm:pt>
    <dgm:pt modelId="{451CCDC8-4A1F-4215-BCAA-335B035A4B43}" type="pres">
      <dgm:prSet presAssocID="{68F7961B-0AA5-4CD2-A063-B892D80310BE}" presName="accentRepeatNode" presStyleLbl="solidFgAcc1" presStyleIdx="2" presStyleCnt="7"/>
      <dgm:spPr>
        <a:solidFill>
          <a:srgbClr val="FF5050"/>
        </a:solidFill>
        <a:ln>
          <a:noFill/>
        </a:ln>
      </dgm:spPr>
    </dgm:pt>
    <dgm:pt modelId="{CF3EB2BC-2CB4-4D2B-B506-855C8B75F758}" type="pres">
      <dgm:prSet presAssocID="{1855C0E7-6FC5-4DF8-97C1-8B85CA04804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019B8-E73A-42D4-A94C-AC742707ADB6}" type="pres">
      <dgm:prSet presAssocID="{1855C0E7-6FC5-4DF8-97C1-8B85CA048047}" presName="accent_4" presStyleCnt="0"/>
      <dgm:spPr/>
    </dgm:pt>
    <dgm:pt modelId="{E8F688AC-C8A0-4525-B5B1-750FD96BEE2D}" type="pres">
      <dgm:prSet presAssocID="{1855C0E7-6FC5-4DF8-97C1-8B85CA048047}" presName="accentRepeatNode" presStyleLbl="solidFgAcc1" presStyleIdx="3" presStyleCnt="7"/>
      <dgm:spPr>
        <a:solidFill>
          <a:srgbClr val="FFFF66"/>
        </a:solidFill>
        <a:ln>
          <a:noFill/>
        </a:ln>
      </dgm:spPr>
    </dgm:pt>
    <dgm:pt modelId="{82AC715D-5899-459B-AD71-B2AD9DD045F3}" type="pres">
      <dgm:prSet presAssocID="{4046DF49-5200-4C18-B888-B38D08A0F925}" presName="text_5" presStyleLbl="node1" presStyleIdx="4" presStyleCnt="7" custLinFactNeighborX="-1367" custLinFactNeighborY="2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43F01-98CB-43C8-8D65-21B69318FE54}" type="pres">
      <dgm:prSet presAssocID="{4046DF49-5200-4C18-B888-B38D08A0F925}" presName="accent_5" presStyleCnt="0"/>
      <dgm:spPr/>
    </dgm:pt>
    <dgm:pt modelId="{E54015B8-B5DB-4A03-B233-CABC8AB955FC}" type="pres">
      <dgm:prSet presAssocID="{4046DF49-5200-4C18-B888-B38D08A0F925}" presName="accentRepeatNode" presStyleLbl="solidFgAcc1" presStyleIdx="4" presStyleCnt="7"/>
      <dgm:spPr>
        <a:solidFill>
          <a:srgbClr val="8CAF47"/>
        </a:solidFill>
        <a:ln>
          <a:solidFill>
            <a:srgbClr val="8CAF47"/>
          </a:solidFill>
        </a:ln>
      </dgm:spPr>
    </dgm:pt>
    <dgm:pt modelId="{86BFFF98-B5E9-4A9A-95BB-4A586C3910BC}" type="pres">
      <dgm:prSet presAssocID="{832FAE38-A6E9-4B50-8EFC-6A070569F4D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4CB06-7AF5-42B9-8BC3-AD07575E35BD}" type="pres">
      <dgm:prSet presAssocID="{832FAE38-A6E9-4B50-8EFC-6A070569F4D8}" presName="accent_6" presStyleCnt="0"/>
      <dgm:spPr/>
    </dgm:pt>
    <dgm:pt modelId="{6F555D63-3B51-4D26-BAD7-5AB55E6018E3}" type="pres">
      <dgm:prSet presAssocID="{832FAE38-A6E9-4B50-8EFC-6A070569F4D8}" presName="accentRepeatNode" presStyleLbl="solidFgAcc1" presStyleIdx="5" presStyleCnt="7"/>
      <dgm:spPr>
        <a:solidFill>
          <a:srgbClr val="2057D2"/>
        </a:solidFill>
        <a:ln>
          <a:noFill/>
        </a:ln>
      </dgm:spPr>
    </dgm:pt>
    <dgm:pt modelId="{8E0B1EB5-02D0-44E7-98DE-CED31E30ADA4}" type="pres">
      <dgm:prSet presAssocID="{B71499E0-4D31-4820-A4F9-0513F21BF0B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7E272-3D77-442C-8962-08CA6926B6B7}" type="pres">
      <dgm:prSet presAssocID="{B71499E0-4D31-4820-A4F9-0513F21BF0BE}" presName="accent_7" presStyleCnt="0"/>
      <dgm:spPr/>
    </dgm:pt>
    <dgm:pt modelId="{3B749795-BA7F-41DF-A278-CFDA5DFBB153}" type="pres">
      <dgm:prSet presAssocID="{B71499E0-4D31-4820-A4F9-0513F21BF0BE}" presName="accentRepeatNode" presStyleLbl="solidFgAcc1" presStyleIdx="6" presStyleCnt="7"/>
      <dgm:spPr>
        <a:solidFill>
          <a:srgbClr val="FF7C80"/>
        </a:solidFill>
        <a:ln>
          <a:noFill/>
        </a:ln>
      </dgm:spPr>
      <dgm:t>
        <a:bodyPr/>
        <a:lstStyle/>
        <a:p>
          <a:endParaRPr lang="ru-RU"/>
        </a:p>
      </dgm:t>
    </dgm:pt>
  </dgm:ptLst>
  <dgm:cxnLst>
    <dgm:cxn modelId="{95773027-6301-4C0F-9AE9-8754DF342E2F}" type="presOf" srcId="{6F41D7E7-322E-4163-B6DF-7561DA2772B2}" destId="{5CE05D37-4BF5-4A9D-89B7-D0A23D2873FA}" srcOrd="0" destOrd="0" presId="urn:microsoft.com/office/officeart/2008/layout/VerticalCurvedList"/>
    <dgm:cxn modelId="{451F1F98-335A-45AE-B5C0-3D2FDEACEB55}" type="presOf" srcId="{48C7C156-EEFB-4B6B-8398-51A26A08E513}" destId="{535C1DAA-973C-4C31-B093-DA0FDA0B13AF}" srcOrd="0" destOrd="0" presId="urn:microsoft.com/office/officeart/2008/layout/VerticalCurvedList"/>
    <dgm:cxn modelId="{EC365CE4-AE07-4442-8DBF-F521E0E2CE8D}" type="presOf" srcId="{1855C0E7-6FC5-4DF8-97C1-8B85CA048047}" destId="{CF3EB2BC-2CB4-4D2B-B506-855C8B75F758}" srcOrd="0" destOrd="0" presId="urn:microsoft.com/office/officeart/2008/layout/VerticalCurvedList"/>
    <dgm:cxn modelId="{95C71E51-1B50-403A-A599-1FD873B6EB18}" srcId="{48C7C156-EEFB-4B6B-8398-51A26A08E513}" destId="{6F41D7E7-322E-4163-B6DF-7561DA2772B2}" srcOrd="1" destOrd="0" parTransId="{EDAA6B80-4407-48BE-92AA-C7A15D1A4204}" sibTransId="{9C9F95E4-58BE-449A-B5B9-5465F298C361}"/>
    <dgm:cxn modelId="{CDCF5A3C-3E10-4048-BDC4-3A7120CE7BBF}" srcId="{48C7C156-EEFB-4B6B-8398-51A26A08E513}" destId="{B71499E0-4D31-4820-A4F9-0513F21BF0BE}" srcOrd="6" destOrd="0" parTransId="{2D6A56D4-E66A-40A9-ABCB-C0C4AEEEA788}" sibTransId="{08A77D82-06DE-4443-9EC9-AA0E518497C9}"/>
    <dgm:cxn modelId="{46A36222-D488-4C84-BFC2-CFC3818EF87A}" type="presOf" srcId="{B71499E0-4D31-4820-A4F9-0513F21BF0BE}" destId="{8E0B1EB5-02D0-44E7-98DE-CED31E30ADA4}" srcOrd="0" destOrd="0" presId="urn:microsoft.com/office/officeart/2008/layout/VerticalCurvedList"/>
    <dgm:cxn modelId="{B976289F-E62E-433A-88EC-4F979AFA0905}" srcId="{48C7C156-EEFB-4B6B-8398-51A26A08E513}" destId="{6AEEFA6C-8AF5-41BF-8F3E-364090B49A88}" srcOrd="7" destOrd="0" parTransId="{7E66149B-D86F-4F17-B5CC-BF4EF588DDC1}" sibTransId="{BC13D9F4-DDD8-4F32-A165-88134F1FB6BB}"/>
    <dgm:cxn modelId="{048E5FBD-38D4-4FF3-91BB-307AFCBC33B8}" type="presOf" srcId="{4046DF49-5200-4C18-B888-B38D08A0F925}" destId="{82AC715D-5899-459B-AD71-B2AD9DD045F3}" srcOrd="0" destOrd="0" presId="urn:microsoft.com/office/officeart/2008/layout/VerticalCurvedList"/>
    <dgm:cxn modelId="{DEF89675-C6A0-4773-AF4C-138C0E737DA3}" srcId="{48C7C156-EEFB-4B6B-8398-51A26A08E513}" destId="{5E823803-6657-4D92-9B18-ADA9255C217A}" srcOrd="0" destOrd="0" parTransId="{75793878-28F9-4970-9F36-8F81B149D2F0}" sibTransId="{7BF4A5E2-DBE4-42F9-A219-39E299AA1492}"/>
    <dgm:cxn modelId="{E6A7A643-0C82-40A4-8655-9FE99EA87149}" type="presOf" srcId="{68F7961B-0AA5-4CD2-A063-B892D80310BE}" destId="{EF92B8FF-91F9-415E-8645-ACC783ECB680}" srcOrd="0" destOrd="0" presId="urn:microsoft.com/office/officeart/2008/layout/VerticalCurvedList"/>
    <dgm:cxn modelId="{513B6277-7EAE-4E32-AEC3-7B1C0D20EA4E}" srcId="{48C7C156-EEFB-4B6B-8398-51A26A08E513}" destId="{68F7961B-0AA5-4CD2-A063-B892D80310BE}" srcOrd="2" destOrd="0" parTransId="{6C81343D-446C-4DCF-80C0-0EDCAF38F2ED}" sibTransId="{8A9E8A7C-9DC5-48D0-986D-12A3A9DB72B4}"/>
    <dgm:cxn modelId="{9BA43E5C-3899-4A97-B3B3-8DA948746A48}" srcId="{48C7C156-EEFB-4B6B-8398-51A26A08E513}" destId="{832FAE38-A6E9-4B50-8EFC-6A070569F4D8}" srcOrd="5" destOrd="0" parTransId="{8B4A1D67-2E4B-4B1C-BE68-9A06691B5517}" sibTransId="{96C560CC-A1D6-4A26-B70B-F0D18D1B1C72}"/>
    <dgm:cxn modelId="{8E5ADA7D-E291-4A48-B1E4-B08627815D09}" type="presOf" srcId="{5E823803-6657-4D92-9B18-ADA9255C217A}" destId="{D120E5B4-0EBF-431C-89BE-78F78798FCC9}" srcOrd="0" destOrd="0" presId="urn:microsoft.com/office/officeart/2008/layout/VerticalCurvedList"/>
    <dgm:cxn modelId="{FF3650D4-FD23-4578-AF20-042EE90CA700}" type="presOf" srcId="{832FAE38-A6E9-4B50-8EFC-6A070569F4D8}" destId="{86BFFF98-B5E9-4A9A-95BB-4A586C3910BC}" srcOrd="0" destOrd="0" presId="urn:microsoft.com/office/officeart/2008/layout/VerticalCurvedList"/>
    <dgm:cxn modelId="{B47A31E3-D53C-43A8-8095-24B22BA115A9}" srcId="{48C7C156-EEFB-4B6B-8398-51A26A08E513}" destId="{1855C0E7-6FC5-4DF8-97C1-8B85CA048047}" srcOrd="3" destOrd="0" parTransId="{0B3DFF39-0D74-4957-B0E8-EE6774212AEA}" sibTransId="{C382C02B-8BE8-477D-9343-4AE8938BEAEF}"/>
    <dgm:cxn modelId="{1E3E8F0F-82A1-467F-9E56-413E9DDD2B26}" type="presOf" srcId="{7BF4A5E2-DBE4-42F9-A219-39E299AA1492}" destId="{B7B9384C-926C-411C-8CBB-4E28D804BD01}" srcOrd="0" destOrd="0" presId="urn:microsoft.com/office/officeart/2008/layout/VerticalCurvedList"/>
    <dgm:cxn modelId="{039C61EB-3FA3-44BB-97CC-4FA78AFBE4F8}" srcId="{48C7C156-EEFB-4B6B-8398-51A26A08E513}" destId="{4046DF49-5200-4C18-B888-B38D08A0F925}" srcOrd="4" destOrd="0" parTransId="{CE65ABE0-D467-48C2-81F3-9A40FA7F66BF}" sibTransId="{F91B621C-34A4-4C4F-83D3-69002CFDD5FA}"/>
    <dgm:cxn modelId="{B91360DA-5A91-4401-A612-CA4BF62D93D9}" srcId="{48C7C156-EEFB-4B6B-8398-51A26A08E513}" destId="{D358E94C-DC21-4D82-BA7E-B23DA1FD2995}" srcOrd="8" destOrd="0" parTransId="{A0A71CA5-13F2-4213-ACDA-7495B189777F}" sibTransId="{E2D26618-547F-4CA9-93FA-AB31DF3DF2AA}"/>
    <dgm:cxn modelId="{CB912FE0-A32E-4081-9CAF-8A0761606BBA}" type="presParOf" srcId="{535C1DAA-973C-4C31-B093-DA0FDA0B13AF}" destId="{B6E65073-7A69-464F-8FB5-8BE0D99EED82}" srcOrd="0" destOrd="0" presId="urn:microsoft.com/office/officeart/2008/layout/VerticalCurvedList"/>
    <dgm:cxn modelId="{E3D800FA-54A6-489C-979E-8B98B7CC458E}" type="presParOf" srcId="{B6E65073-7A69-464F-8FB5-8BE0D99EED82}" destId="{709D4AA7-28D0-4818-B690-366E15215038}" srcOrd="0" destOrd="0" presId="urn:microsoft.com/office/officeart/2008/layout/VerticalCurvedList"/>
    <dgm:cxn modelId="{E675C587-3B42-4C5E-B31D-F630813F043B}" type="presParOf" srcId="{709D4AA7-28D0-4818-B690-366E15215038}" destId="{0B4CC380-9BB6-4E13-816B-F06AB1B2AF62}" srcOrd="0" destOrd="0" presId="urn:microsoft.com/office/officeart/2008/layout/VerticalCurvedList"/>
    <dgm:cxn modelId="{22D9E6EE-3450-4009-BBF6-A13C46654A7F}" type="presParOf" srcId="{709D4AA7-28D0-4818-B690-366E15215038}" destId="{B7B9384C-926C-411C-8CBB-4E28D804BD01}" srcOrd="1" destOrd="0" presId="urn:microsoft.com/office/officeart/2008/layout/VerticalCurvedList"/>
    <dgm:cxn modelId="{23810A30-A61D-4C99-B4DB-4952D3ED5650}" type="presParOf" srcId="{709D4AA7-28D0-4818-B690-366E15215038}" destId="{29D74363-CC5B-49D5-9232-7F0FF95C7714}" srcOrd="2" destOrd="0" presId="urn:microsoft.com/office/officeart/2008/layout/VerticalCurvedList"/>
    <dgm:cxn modelId="{387E23E9-424A-41C9-A639-DF897DC5D42F}" type="presParOf" srcId="{709D4AA7-28D0-4818-B690-366E15215038}" destId="{6E6E1B64-5F36-4E5B-859C-BD892A74545E}" srcOrd="3" destOrd="0" presId="urn:microsoft.com/office/officeart/2008/layout/VerticalCurvedList"/>
    <dgm:cxn modelId="{BDA2EB2A-5FE8-440D-8F6B-98A63A45566E}" type="presParOf" srcId="{B6E65073-7A69-464F-8FB5-8BE0D99EED82}" destId="{D120E5B4-0EBF-431C-89BE-78F78798FCC9}" srcOrd="1" destOrd="0" presId="urn:microsoft.com/office/officeart/2008/layout/VerticalCurvedList"/>
    <dgm:cxn modelId="{D27BB711-52D1-461B-8095-4B4F7E19E973}" type="presParOf" srcId="{B6E65073-7A69-464F-8FB5-8BE0D99EED82}" destId="{1E86140C-E863-4015-BE7E-A7A7E680E465}" srcOrd="2" destOrd="0" presId="urn:microsoft.com/office/officeart/2008/layout/VerticalCurvedList"/>
    <dgm:cxn modelId="{838FC414-12C0-4716-A37E-80A5C7B838ED}" type="presParOf" srcId="{1E86140C-E863-4015-BE7E-A7A7E680E465}" destId="{0474A55E-601B-49BF-B040-5FA89F1EAF88}" srcOrd="0" destOrd="0" presId="urn:microsoft.com/office/officeart/2008/layout/VerticalCurvedList"/>
    <dgm:cxn modelId="{C6F9D7DE-3D6A-449F-8EED-1E8189A5B9D3}" type="presParOf" srcId="{B6E65073-7A69-464F-8FB5-8BE0D99EED82}" destId="{5CE05D37-4BF5-4A9D-89B7-D0A23D2873FA}" srcOrd="3" destOrd="0" presId="urn:microsoft.com/office/officeart/2008/layout/VerticalCurvedList"/>
    <dgm:cxn modelId="{0F1EBBD4-D05C-4BFA-9DAB-B2BB45377D36}" type="presParOf" srcId="{B6E65073-7A69-464F-8FB5-8BE0D99EED82}" destId="{32930B3A-4B28-44E6-ADFD-3B8F631B8BD0}" srcOrd="4" destOrd="0" presId="urn:microsoft.com/office/officeart/2008/layout/VerticalCurvedList"/>
    <dgm:cxn modelId="{2FAD2E2F-D24B-4963-B704-955CDD7A1032}" type="presParOf" srcId="{32930B3A-4B28-44E6-ADFD-3B8F631B8BD0}" destId="{3C293801-D96F-407C-8220-C66E8B73EAD8}" srcOrd="0" destOrd="0" presId="urn:microsoft.com/office/officeart/2008/layout/VerticalCurvedList"/>
    <dgm:cxn modelId="{EBBDE2A1-B4E0-44F7-80FF-614D71A70D82}" type="presParOf" srcId="{B6E65073-7A69-464F-8FB5-8BE0D99EED82}" destId="{EF92B8FF-91F9-415E-8645-ACC783ECB680}" srcOrd="5" destOrd="0" presId="urn:microsoft.com/office/officeart/2008/layout/VerticalCurvedList"/>
    <dgm:cxn modelId="{197BBCC4-196B-485C-B866-0A9F3B25B703}" type="presParOf" srcId="{B6E65073-7A69-464F-8FB5-8BE0D99EED82}" destId="{C42733CD-A90B-4DF7-8477-5CF02D8C9B6C}" srcOrd="6" destOrd="0" presId="urn:microsoft.com/office/officeart/2008/layout/VerticalCurvedList"/>
    <dgm:cxn modelId="{7B525947-C9C4-426A-B41C-467D60648EDA}" type="presParOf" srcId="{C42733CD-A90B-4DF7-8477-5CF02D8C9B6C}" destId="{451CCDC8-4A1F-4215-BCAA-335B035A4B43}" srcOrd="0" destOrd="0" presId="urn:microsoft.com/office/officeart/2008/layout/VerticalCurvedList"/>
    <dgm:cxn modelId="{E49B8572-874B-4411-AE26-8EC2FA6B9C10}" type="presParOf" srcId="{B6E65073-7A69-464F-8FB5-8BE0D99EED82}" destId="{CF3EB2BC-2CB4-4D2B-B506-855C8B75F758}" srcOrd="7" destOrd="0" presId="urn:microsoft.com/office/officeart/2008/layout/VerticalCurvedList"/>
    <dgm:cxn modelId="{882BAE97-EB8C-455C-8326-54C6718CB6AF}" type="presParOf" srcId="{B6E65073-7A69-464F-8FB5-8BE0D99EED82}" destId="{21D019B8-E73A-42D4-A94C-AC742707ADB6}" srcOrd="8" destOrd="0" presId="urn:microsoft.com/office/officeart/2008/layout/VerticalCurvedList"/>
    <dgm:cxn modelId="{F28FE30A-BAA3-446F-BFD6-A742B44962C0}" type="presParOf" srcId="{21D019B8-E73A-42D4-A94C-AC742707ADB6}" destId="{E8F688AC-C8A0-4525-B5B1-750FD96BEE2D}" srcOrd="0" destOrd="0" presId="urn:microsoft.com/office/officeart/2008/layout/VerticalCurvedList"/>
    <dgm:cxn modelId="{DE1C6098-64F3-43D2-8244-F1330CCA89FE}" type="presParOf" srcId="{B6E65073-7A69-464F-8FB5-8BE0D99EED82}" destId="{82AC715D-5899-459B-AD71-B2AD9DD045F3}" srcOrd="9" destOrd="0" presId="urn:microsoft.com/office/officeart/2008/layout/VerticalCurvedList"/>
    <dgm:cxn modelId="{643224CE-0C04-4F54-8896-1DBAAD4BEC45}" type="presParOf" srcId="{B6E65073-7A69-464F-8FB5-8BE0D99EED82}" destId="{D0E43F01-98CB-43C8-8D65-21B69318FE54}" srcOrd="10" destOrd="0" presId="urn:microsoft.com/office/officeart/2008/layout/VerticalCurvedList"/>
    <dgm:cxn modelId="{ED32002F-1BBB-47B0-B245-07413590A7C5}" type="presParOf" srcId="{D0E43F01-98CB-43C8-8D65-21B69318FE54}" destId="{E54015B8-B5DB-4A03-B233-CABC8AB955FC}" srcOrd="0" destOrd="0" presId="urn:microsoft.com/office/officeart/2008/layout/VerticalCurvedList"/>
    <dgm:cxn modelId="{74ACAFD5-E6E9-45DA-B81A-225701AC3B54}" type="presParOf" srcId="{B6E65073-7A69-464F-8FB5-8BE0D99EED82}" destId="{86BFFF98-B5E9-4A9A-95BB-4A586C3910BC}" srcOrd="11" destOrd="0" presId="urn:microsoft.com/office/officeart/2008/layout/VerticalCurvedList"/>
    <dgm:cxn modelId="{F1109FFA-F5CD-4BA1-BE33-323B39A907A0}" type="presParOf" srcId="{B6E65073-7A69-464F-8FB5-8BE0D99EED82}" destId="{9C54CB06-7AF5-42B9-8BC3-AD07575E35BD}" srcOrd="12" destOrd="0" presId="urn:microsoft.com/office/officeart/2008/layout/VerticalCurvedList"/>
    <dgm:cxn modelId="{37F48719-F4C6-412B-9B95-27B9045CCF75}" type="presParOf" srcId="{9C54CB06-7AF5-42B9-8BC3-AD07575E35BD}" destId="{6F555D63-3B51-4D26-BAD7-5AB55E6018E3}" srcOrd="0" destOrd="0" presId="urn:microsoft.com/office/officeart/2008/layout/VerticalCurvedList"/>
    <dgm:cxn modelId="{B9390994-F098-4E6C-86F5-34E35998F559}" type="presParOf" srcId="{B6E65073-7A69-464F-8FB5-8BE0D99EED82}" destId="{8E0B1EB5-02D0-44E7-98DE-CED31E30ADA4}" srcOrd="13" destOrd="0" presId="urn:microsoft.com/office/officeart/2008/layout/VerticalCurvedList"/>
    <dgm:cxn modelId="{06B794FE-F5FF-41D1-BCF1-641476D861E3}" type="presParOf" srcId="{B6E65073-7A69-464F-8FB5-8BE0D99EED82}" destId="{B2A7E272-3D77-442C-8962-08CA6926B6B7}" srcOrd="14" destOrd="0" presId="urn:microsoft.com/office/officeart/2008/layout/VerticalCurvedList"/>
    <dgm:cxn modelId="{E0BAB8EC-8E24-4449-B694-531A2E4C8066}" type="presParOf" srcId="{B2A7E272-3D77-442C-8962-08CA6926B6B7}" destId="{3B749795-BA7F-41DF-A278-CFDA5DFBB1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C7C156-EEFB-4B6B-8398-51A26A08E513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F7961B-0AA5-4CD2-A063-B892D80310B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Учет расчетов с подотчетными лицами</a:t>
          </a:r>
          <a:endParaRPr lang="ru-RU" sz="17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C81343D-446C-4DCF-80C0-0EDCAF38F2ED}" type="parTrans" cxnId="{513B6277-7EAE-4E32-AEC3-7B1C0D20EA4E}">
      <dgm:prSet/>
      <dgm:spPr/>
      <dgm:t>
        <a:bodyPr/>
        <a:lstStyle/>
        <a:p>
          <a:endParaRPr lang="ru-RU"/>
        </a:p>
      </dgm:t>
    </dgm:pt>
    <dgm:pt modelId="{8A9E8A7C-9DC5-48D0-986D-12A3A9DB72B4}" type="sibTrans" cxnId="{513B6277-7EAE-4E32-AEC3-7B1C0D20EA4E}">
      <dgm:prSet/>
      <dgm:spPr/>
      <dgm:t>
        <a:bodyPr/>
        <a:lstStyle/>
        <a:p>
          <a:endParaRPr lang="ru-RU"/>
        </a:p>
      </dgm:t>
    </dgm:pt>
    <dgm:pt modelId="{832FAE38-A6E9-4B50-8EFC-6A070569F4D8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Отчетность (бухгалтерская; налоговая; статистическая)</a:t>
          </a:r>
          <a:endParaRPr lang="ru-RU" sz="17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B4A1D67-2E4B-4B1C-BE68-9A06691B5517}" type="parTrans" cxnId="{9BA43E5C-3899-4A97-B3B3-8DA948746A48}">
      <dgm:prSet/>
      <dgm:spPr/>
      <dgm:t>
        <a:bodyPr/>
        <a:lstStyle/>
        <a:p>
          <a:endParaRPr lang="ru-RU"/>
        </a:p>
      </dgm:t>
    </dgm:pt>
    <dgm:pt modelId="{96C560CC-A1D6-4A26-B70B-F0D18D1B1C72}" type="sibTrans" cxnId="{9BA43E5C-3899-4A97-B3B3-8DA948746A48}">
      <dgm:prSet/>
      <dgm:spPr/>
      <dgm:t>
        <a:bodyPr/>
        <a:lstStyle/>
        <a:p>
          <a:endParaRPr lang="ru-RU"/>
        </a:p>
      </dgm:t>
    </dgm:pt>
    <dgm:pt modelId="{1855C0E7-6FC5-4DF8-97C1-8B85CA048047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Учет расчетов с поставщиками / подрядчиками</a:t>
          </a:r>
          <a:endParaRPr lang="ru-RU" sz="17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B3DFF39-0D74-4957-B0E8-EE6774212AEA}" type="parTrans" cxnId="{B47A31E3-D53C-43A8-8095-24B22BA115A9}">
      <dgm:prSet/>
      <dgm:spPr/>
      <dgm:t>
        <a:bodyPr/>
        <a:lstStyle/>
        <a:p>
          <a:endParaRPr lang="ru-RU"/>
        </a:p>
      </dgm:t>
    </dgm:pt>
    <dgm:pt modelId="{C382C02B-8BE8-477D-9343-4AE8938BEAEF}" type="sibTrans" cxnId="{B47A31E3-D53C-43A8-8095-24B22BA115A9}">
      <dgm:prSet/>
      <dgm:spPr/>
      <dgm:t>
        <a:bodyPr/>
        <a:lstStyle/>
        <a:p>
          <a:endParaRPr lang="ru-RU"/>
        </a:p>
      </dgm:t>
    </dgm:pt>
    <dgm:pt modelId="{5E823803-6657-4D92-9B18-ADA9255C217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Начисление и отражение доходов</a:t>
          </a:r>
          <a:endParaRPr lang="ru-RU" sz="17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5793878-28F9-4970-9F36-8F81B149D2F0}" type="parTrans" cxnId="{DEF89675-C6A0-4773-AF4C-138C0E737DA3}">
      <dgm:prSet/>
      <dgm:spPr/>
      <dgm:t>
        <a:bodyPr/>
        <a:lstStyle/>
        <a:p>
          <a:endParaRPr lang="ru-RU"/>
        </a:p>
      </dgm:t>
    </dgm:pt>
    <dgm:pt modelId="{7BF4A5E2-DBE4-42F9-A219-39E299AA1492}" type="sibTrans" cxnId="{DEF89675-C6A0-4773-AF4C-138C0E737DA3}">
      <dgm:prSet/>
      <dgm:spPr/>
      <dgm:t>
        <a:bodyPr/>
        <a:lstStyle/>
        <a:p>
          <a:endParaRPr lang="ru-RU"/>
        </a:p>
      </dgm:t>
    </dgm:pt>
    <dgm:pt modelId="{6F41D7E7-322E-4163-B6DF-7561DA2772B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Учет нефинансовых активов</a:t>
          </a:r>
          <a:endParaRPr lang="ru-RU" sz="17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DAA6B80-4407-48BE-92AA-C7A15D1A4204}" type="parTrans" cxnId="{95C71E51-1B50-403A-A599-1FD873B6EB18}">
      <dgm:prSet/>
      <dgm:spPr/>
      <dgm:t>
        <a:bodyPr/>
        <a:lstStyle/>
        <a:p>
          <a:endParaRPr lang="ru-RU"/>
        </a:p>
      </dgm:t>
    </dgm:pt>
    <dgm:pt modelId="{9C9F95E4-58BE-449A-B5B9-5465F298C361}" type="sibTrans" cxnId="{95C71E51-1B50-403A-A599-1FD873B6EB18}">
      <dgm:prSet/>
      <dgm:spPr/>
      <dgm:t>
        <a:bodyPr/>
        <a:lstStyle/>
        <a:p>
          <a:endParaRPr lang="ru-RU"/>
        </a:p>
      </dgm:t>
    </dgm:pt>
    <dgm:pt modelId="{4046DF49-5200-4C18-B888-B38D08A0F92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Учет расчетов по оплате труда</a:t>
          </a:r>
          <a:endParaRPr lang="ru-RU" sz="17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91B621C-34A4-4C4F-83D3-69002CFDD5FA}" type="sibTrans" cxnId="{039C61EB-3FA3-44BB-97CC-4FA78AFBE4F8}">
      <dgm:prSet/>
      <dgm:spPr/>
      <dgm:t>
        <a:bodyPr/>
        <a:lstStyle/>
        <a:p>
          <a:endParaRPr lang="ru-RU"/>
        </a:p>
      </dgm:t>
    </dgm:pt>
    <dgm:pt modelId="{CE65ABE0-D467-48C2-81F3-9A40FA7F66BF}" type="parTrans" cxnId="{039C61EB-3FA3-44BB-97CC-4FA78AFBE4F8}">
      <dgm:prSet/>
      <dgm:spPr/>
      <dgm:t>
        <a:bodyPr/>
        <a:lstStyle/>
        <a:p>
          <a:endParaRPr lang="ru-RU"/>
        </a:p>
      </dgm:t>
    </dgm:pt>
    <dgm:pt modelId="{B71499E0-4D31-4820-A4F9-0513F21BF0BE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Прочая деятельность</a:t>
          </a:r>
          <a:endParaRPr lang="ru-RU" sz="1700" dirty="0"/>
        </a:p>
      </dgm:t>
    </dgm:pt>
    <dgm:pt modelId="{2D6A56D4-E66A-40A9-ABCB-C0C4AEEEA788}" type="parTrans" cxnId="{CDCF5A3C-3E10-4048-BDC4-3A7120CE7BBF}">
      <dgm:prSet/>
      <dgm:spPr/>
      <dgm:t>
        <a:bodyPr/>
        <a:lstStyle/>
        <a:p>
          <a:endParaRPr lang="ru-RU"/>
        </a:p>
      </dgm:t>
    </dgm:pt>
    <dgm:pt modelId="{08A77D82-06DE-4443-9EC9-AA0E518497C9}" type="sibTrans" cxnId="{CDCF5A3C-3E10-4048-BDC4-3A7120CE7BBF}">
      <dgm:prSet/>
      <dgm:spPr/>
      <dgm:t>
        <a:bodyPr/>
        <a:lstStyle/>
        <a:p>
          <a:endParaRPr lang="ru-RU"/>
        </a:p>
      </dgm:t>
    </dgm:pt>
    <dgm:pt modelId="{D358E94C-DC21-4D82-BA7E-B23DA1FD2995}">
      <dgm:prSet/>
      <dgm:spPr/>
      <dgm:t>
        <a:bodyPr/>
        <a:lstStyle/>
        <a:p>
          <a:endParaRPr lang="ru-RU" dirty="0"/>
        </a:p>
      </dgm:t>
    </dgm:pt>
    <dgm:pt modelId="{A0A71CA5-13F2-4213-ACDA-7495B189777F}" type="parTrans" cxnId="{B91360DA-5A91-4401-A612-CA4BF62D93D9}">
      <dgm:prSet/>
      <dgm:spPr/>
      <dgm:t>
        <a:bodyPr/>
        <a:lstStyle/>
        <a:p>
          <a:endParaRPr lang="ru-RU"/>
        </a:p>
      </dgm:t>
    </dgm:pt>
    <dgm:pt modelId="{E2D26618-547F-4CA9-93FA-AB31DF3DF2AA}" type="sibTrans" cxnId="{B91360DA-5A91-4401-A612-CA4BF62D93D9}">
      <dgm:prSet/>
      <dgm:spPr/>
      <dgm:t>
        <a:bodyPr/>
        <a:lstStyle/>
        <a:p>
          <a:endParaRPr lang="ru-RU"/>
        </a:p>
      </dgm:t>
    </dgm:pt>
    <dgm:pt modelId="{6AEEFA6C-8AF5-41BF-8F3E-364090B49A88}">
      <dgm:prSet/>
      <dgm:spPr/>
      <dgm:t>
        <a:bodyPr/>
        <a:lstStyle/>
        <a:p>
          <a:endParaRPr lang="ru-RU" dirty="0"/>
        </a:p>
      </dgm:t>
    </dgm:pt>
    <dgm:pt modelId="{7E66149B-D86F-4F17-B5CC-BF4EF588DDC1}" type="parTrans" cxnId="{B976289F-E62E-433A-88EC-4F979AFA0905}">
      <dgm:prSet/>
      <dgm:spPr/>
      <dgm:t>
        <a:bodyPr/>
        <a:lstStyle/>
        <a:p>
          <a:endParaRPr lang="ru-RU"/>
        </a:p>
      </dgm:t>
    </dgm:pt>
    <dgm:pt modelId="{BC13D9F4-DDD8-4F32-A165-88134F1FB6BB}" type="sibTrans" cxnId="{B976289F-E62E-433A-88EC-4F979AFA0905}">
      <dgm:prSet/>
      <dgm:spPr/>
      <dgm:t>
        <a:bodyPr/>
        <a:lstStyle/>
        <a:p>
          <a:endParaRPr lang="ru-RU"/>
        </a:p>
      </dgm:t>
    </dgm:pt>
    <dgm:pt modelId="{535C1DAA-973C-4C31-B093-DA0FDA0B13AF}" type="pres">
      <dgm:prSet presAssocID="{48C7C156-EEFB-4B6B-8398-51A26A08E51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6E65073-7A69-464F-8FB5-8BE0D99EED82}" type="pres">
      <dgm:prSet presAssocID="{48C7C156-EEFB-4B6B-8398-51A26A08E513}" presName="Name1" presStyleCnt="0"/>
      <dgm:spPr/>
    </dgm:pt>
    <dgm:pt modelId="{709D4AA7-28D0-4818-B690-366E15215038}" type="pres">
      <dgm:prSet presAssocID="{48C7C156-EEFB-4B6B-8398-51A26A08E513}" presName="cycle" presStyleCnt="0"/>
      <dgm:spPr/>
    </dgm:pt>
    <dgm:pt modelId="{0B4CC380-9BB6-4E13-816B-F06AB1B2AF62}" type="pres">
      <dgm:prSet presAssocID="{48C7C156-EEFB-4B6B-8398-51A26A08E513}" presName="srcNode" presStyleLbl="node1" presStyleIdx="0" presStyleCnt="7"/>
      <dgm:spPr/>
    </dgm:pt>
    <dgm:pt modelId="{B7B9384C-926C-411C-8CBB-4E28D804BD01}" type="pres">
      <dgm:prSet presAssocID="{48C7C156-EEFB-4B6B-8398-51A26A08E513}" presName="conn" presStyleLbl="parChTrans1D2" presStyleIdx="0" presStyleCnt="1"/>
      <dgm:spPr/>
      <dgm:t>
        <a:bodyPr/>
        <a:lstStyle/>
        <a:p>
          <a:endParaRPr lang="ru-RU"/>
        </a:p>
      </dgm:t>
    </dgm:pt>
    <dgm:pt modelId="{29D74363-CC5B-49D5-9232-7F0FF95C7714}" type="pres">
      <dgm:prSet presAssocID="{48C7C156-EEFB-4B6B-8398-51A26A08E513}" presName="extraNode" presStyleLbl="node1" presStyleIdx="0" presStyleCnt="7"/>
      <dgm:spPr/>
    </dgm:pt>
    <dgm:pt modelId="{6E6E1B64-5F36-4E5B-859C-BD892A74545E}" type="pres">
      <dgm:prSet presAssocID="{48C7C156-EEFB-4B6B-8398-51A26A08E513}" presName="dstNode" presStyleLbl="node1" presStyleIdx="0" presStyleCnt="7"/>
      <dgm:spPr/>
    </dgm:pt>
    <dgm:pt modelId="{D120E5B4-0EBF-431C-89BE-78F78798FCC9}" type="pres">
      <dgm:prSet presAssocID="{5E823803-6657-4D92-9B18-ADA9255C217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6140C-E863-4015-BE7E-A7A7E680E465}" type="pres">
      <dgm:prSet presAssocID="{5E823803-6657-4D92-9B18-ADA9255C217A}" presName="accent_1" presStyleCnt="0"/>
      <dgm:spPr/>
    </dgm:pt>
    <dgm:pt modelId="{0474A55E-601B-49BF-B040-5FA89F1EAF88}" type="pres">
      <dgm:prSet presAssocID="{5E823803-6657-4D92-9B18-ADA9255C217A}" presName="accentRepeatNode" presStyleLbl="solidFgAcc1" presStyleIdx="0" presStyleCnt="7"/>
      <dgm:spPr>
        <a:solidFill>
          <a:srgbClr val="8CAF47"/>
        </a:solidFill>
        <a:ln>
          <a:noFill/>
        </a:ln>
      </dgm:spPr>
    </dgm:pt>
    <dgm:pt modelId="{5CE05D37-4BF5-4A9D-89B7-D0A23D2873FA}" type="pres">
      <dgm:prSet presAssocID="{6F41D7E7-322E-4163-B6DF-7561DA2772B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30B3A-4B28-44E6-ADFD-3B8F631B8BD0}" type="pres">
      <dgm:prSet presAssocID="{6F41D7E7-322E-4163-B6DF-7561DA2772B2}" presName="accent_2" presStyleCnt="0"/>
      <dgm:spPr/>
    </dgm:pt>
    <dgm:pt modelId="{3C293801-D96F-407C-8220-C66E8B73EAD8}" type="pres">
      <dgm:prSet presAssocID="{6F41D7E7-322E-4163-B6DF-7561DA2772B2}" presName="accentRepeatNode" presStyleLbl="solidFgAcc1" presStyleIdx="1" presStyleCnt="7"/>
      <dgm:spPr>
        <a:solidFill>
          <a:srgbClr val="765B97"/>
        </a:solidFill>
        <a:ln>
          <a:noFill/>
        </a:ln>
      </dgm:spPr>
    </dgm:pt>
    <dgm:pt modelId="{EF92B8FF-91F9-415E-8645-ACC783ECB680}" type="pres">
      <dgm:prSet presAssocID="{68F7961B-0AA5-4CD2-A063-B892D80310B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733CD-A90B-4DF7-8477-5CF02D8C9B6C}" type="pres">
      <dgm:prSet presAssocID="{68F7961B-0AA5-4CD2-A063-B892D80310BE}" presName="accent_3" presStyleCnt="0"/>
      <dgm:spPr/>
    </dgm:pt>
    <dgm:pt modelId="{451CCDC8-4A1F-4215-BCAA-335B035A4B43}" type="pres">
      <dgm:prSet presAssocID="{68F7961B-0AA5-4CD2-A063-B892D80310BE}" presName="accentRepeatNode" presStyleLbl="solidFgAcc1" presStyleIdx="2" presStyleCnt="7"/>
      <dgm:spPr>
        <a:solidFill>
          <a:srgbClr val="FF5050"/>
        </a:solidFill>
        <a:ln>
          <a:noFill/>
        </a:ln>
      </dgm:spPr>
    </dgm:pt>
    <dgm:pt modelId="{CF3EB2BC-2CB4-4D2B-B506-855C8B75F758}" type="pres">
      <dgm:prSet presAssocID="{1855C0E7-6FC5-4DF8-97C1-8B85CA04804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019B8-E73A-42D4-A94C-AC742707ADB6}" type="pres">
      <dgm:prSet presAssocID="{1855C0E7-6FC5-4DF8-97C1-8B85CA048047}" presName="accent_4" presStyleCnt="0"/>
      <dgm:spPr/>
    </dgm:pt>
    <dgm:pt modelId="{E8F688AC-C8A0-4525-B5B1-750FD96BEE2D}" type="pres">
      <dgm:prSet presAssocID="{1855C0E7-6FC5-4DF8-97C1-8B85CA048047}" presName="accentRepeatNode" presStyleLbl="solidFgAcc1" presStyleIdx="3" presStyleCnt="7"/>
      <dgm:spPr>
        <a:solidFill>
          <a:srgbClr val="FFFF66"/>
        </a:solidFill>
        <a:ln>
          <a:noFill/>
        </a:ln>
      </dgm:spPr>
    </dgm:pt>
    <dgm:pt modelId="{82AC715D-5899-459B-AD71-B2AD9DD045F3}" type="pres">
      <dgm:prSet presAssocID="{4046DF49-5200-4C18-B888-B38D08A0F925}" presName="text_5" presStyleLbl="node1" presStyleIdx="4" presStyleCnt="7" custLinFactNeighborX="-1367" custLinFactNeighborY="2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43F01-98CB-43C8-8D65-21B69318FE54}" type="pres">
      <dgm:prSet presAssocID="{4046DF49-5200-4C18-B888-B38D08A0F925}" presName="accent_5" presStyleCnt="0"/>
      <dgm:spPr/>
    </dgm:pt>
    <dgm:pt modelId="{E54015B8-B5DB-4A03-B233-CABC8AB955FC}" type="pres">
      <dgm:prSet presAssocID="{4046DF49-5200-4C18-B888-B38D08A0F925}" presName="accentRepeatNode" presStyleLbl="solidFgAcc1" presStyleIdx="4" presStyleCnt="7"/>
      <dgm:spPr>
        <a:solidFill>
          <a:srgbClr val="8CAF47"/>
        </a:solidFill>
        <a:ln>
          <a:solidFill>
            <a:srgbClr val="8CAF47"/>
          </a:solidFill>
        </a:ln>
      </dgm:spPr>
    </dgm:pt>
    <dgm:pt modelId="{86BFFF98-B5E9-4A9A-95BB-4A586C3910BC}" type="pres">
      <dgm:prSet presAssocID="{832FAE38-A6E9-4B50-8EFC-6A070569F4D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4CB06-7AF5-42B9-8BC3-AD07575E35BD}" type="pres">
      <dgm:prSet presAssocID="{832FAE38-A6E9-4B50-8EFC-6A070569F4D8}" presName="accent_6" presStyleCnt="0"/>
      <dgm:spPr/>
    </dgm:pt>
    <dgm:pt modelId="{6F555D63-3B51-4D26-BAD7-5AB55E6018E3}" type="pres">
      <dgm:prSet presAssocID="{832FAE38-A6E9-4B50-8EFC-6A070569F4D8}" presName="accentRepeatNode" presStyleLbl="solidFgAcc1" presStyleIdx="5" presStyleCnt="7"/>
      <dgm:spPr>
        <a:solidFill>
          <a:srgbClr val="2057D2"/>
        </a:solidFill>
        <a:ln>
          <a:noFill/>
        </a:ln>
      </dgm:spPr>
    </dgm:pt>
    <dgm:pt modelId="{8E0B1EB5-02D0-44E7-98DE-CED31E30ADA4}" type="pres">
      <dgm:prSet presAssocID="{B71499E0-4D31-4820-A4F9-0513F21BF0B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7E272-3D77-442C-8962-08CA6926B6B7}" type="pres">
      <dgm:prSet presAssocID="{B71499E0-4D31-4820-A4F9-0513F21BF0BE}" presName="accent_7" presStyleCnt="0"/>
      <dgm:spPr/>
    </dgm:pt>
    <dgm:pt modelId="{3B749795-BA7F-41DF-A278-CFDA5DFBB153}" type="pres">
      <dgm:prSet presAssocID="{B71499E0-4D31-4820-A4F9-0513F21BF0BE}" presName="accentRepeatNode" presStyleLbl="solidFgAcc1" presStyleIdx="6" presStyleCnt="7"/>
      <dgm:spPr>
        <a:solidFill>
          <a:srgbClr val="FF7C80"/>
        </a:solidFill>
        <a:ln>
          <a:noFill/>
        </a:ln>
      </dgm:spPr>
      <dgm:t>
        <a:bodyPr/>
        <a:lstStyle/>
        <a:p>
          <a:endParaRPr lang="ru-RU"/>
        </a:p>
      </dgm:t>
    </dgm:pt>
  </dgm:ptLst>
  <dgm:cxnLst>
    <dgm:cxn modelId="{9BA43E5C-3899-4A97-B3B3-8DA948746A48}" srcId="{48C7C156-EEFB-4B6B-8398-51A26A08E513}" destId="{832FAE38-A6E9-4B50-8EFC-6A070569F4D8}" srcOrd="5" destOrd="0" parTransId="{8B4A1D67-2E4B-4B1C-BE68-9A06691B5517}" sibTransId="{96C560CC-A1D6-4A26-B70B-F0D18D1B1C72}"/>
    <dgm:cxn modelId="{5EAAE53F-9927-4508-B095-B0152B41A366}" type="presOf" srcId="{5E823803-6657-4D92-9B18-ADA9255C217A}" destId="{D120E5B4-0EBF-431C-89BE-78F78798FCC9}" srcOrd="0" destOrd="0" presId="urn:microsoft.com/office/officeart/2008/layout/VerticalCurvedList"/>
    <dgm:cxn modelId="{041F6002-5CD0-4CA9-9EC3-33D94D2BAE04}" type="presOf" srcId="{1855C0E7-6FC5-4DF8-97C1-8B85CA048047}" destId="{CF3EB2BC-2CB4-4D2B-B506-855C8B75F758}" srcOrd="0" destOrd="0" presId="urn:microsoft.com/office/officeart/2008/layout/VerticalCurvedList"/>
    <dgm:cxn modelId="{A239BFBB-6DC4-42F7-A94F-D97EA63CED90}" type="presOf" srcId="{68F7961B-0AA5-4CD2-A063-B892D80310BE}" destId="{EF92B8FF-91F9-415E-8645-ACC783ECB680}" srcOrd="0" destOrd="0" presId="urn:microsoft.com/office/officeart/2008/layout/VerticalCurvedList"/>
    <dgm:cxn modelId="{B976289F-E62E-433A-88EC-4F979AFA0905}" srcId="{48C7C156-EEFB-4B6B-8398-51A26A08E513}" destId="{6AEEFA6C-8AF5-41BF-8F3E-364090B49A88}" srcOrd="7" destOrd="0" parTransId="{7E66149B-D86F-4F17-B5CC-BF4EF588DDC1}" sibTransId="{BC13D9F4-DDD8-4F32-A165-88134F1FB6BB}"/>
    <dgm:cxn modelId="{95C71E51-1B50-403A-A599-1FD873B6EB18}" srcId="{48C7C156-EEFB-4B6B-8398-51A26A08E513}" destId="{6F41D7E7-322E-4163-B6DF-7561DA2772B2}" srcOrd="1" destOrd="0" parTransId="{EDAA6B80-4407-48BE-92AA-C7A15D1A4204}" sibTransId="{9C9F95E4-58BE-449A-B5B9-5465F298C361}"/>
    <dgm:cxn modelId="{B47A31E3-D53C-43A8-8095-24B22BA115A9}" srcId="{48C7C156-EEFB-4B6B-8398-51A26A08E513}" destId="{1855C0E7-6FC5-4DF8-97C1-8B85CA048047}" srcOrd="3" destOrd="0" parTransId="{0B3DFF39-0D74-4957-B0E8-EE6774212AEA}" sibTransId="{C382C02B-8BE8-477D-9343-4AE8938BEAEF}"/>
    <dgm:cxn modelId="{4E3D6106-7F53-4599-8A65-84D5BF947B52}" type="presOf" srcId="{B71499E0-4D31-4820-A4F9-0513F21BF0BE}" destId="{8E0B1EB5-02D0-44E7-98DE-CED31E30ADA4}" srcOrd="0" destOrd="0" presId="urn:microsoft.com/office/officeart/2008/layout/VerticalCurvedList"/>
    <dgm:cxn modelId="{513B6277-7EAE-4E32-AEC3-7B1C0D20EA4E}" srcId="{48C7C156-EEFB-4B6B-8398-51A26A08E513}" destId="{68F7961B-0AA5-4CD2-A063-B892D80310BE}" srcOrd="2" destOrd="0" parTransId="{6C81343D-446C-4DCF-80C0-0EDCAF38F2ED}" sibTransId="{8A9E8A7C-9DC5-48D0-986D-12A3A9DB72B4}"/>
    <dgm:cxn modelId="{483E3468-8374-4EB7-9E12-EA760CE3D86C}" type="presOf" srcId="{6F41D7E7-322E-4163-B6DF-7561DA2772B2}" destId="{5CE05D37-4BF5-4A9D-89B7-D0A23D2873FA}" srcOrd="0" destOrd="0" presId="urn:microsoft.com/office/officeart/2008/layout/VerticalCurvedList"/>
    <dgm:cxn modelId="{DEF89675-C6A0-4773-AF4C-138C0E737DA3}" srcId="{48C7C156-EEFB-4B6B-8398-51A26A08E513}" destId="{5E823803-6657-4D92-9B18-ADA9255C217A}" srcOrd="0" destOrd="0" parTransId="{75793878-28F9-4970-9F36-8F81B149D2F0}" sibTransId="{7BF4A5E2-DBE4-42F9-A219-39E299AA1492}"/>
    <dgm:cxn modelId="{172D2959-82C4-47EA-AB5C-6A46597DB1F6}" type="presOf" srcId="{832FAE38-A6E9-4B50-8EFC-6A070569F4D8}" destId="{86BFFF98-B5E9-4A9A-95BB-4A586C3910BC}" srcOrd="0" destOrd="0" presId="urn:microsoft.com/office/officeart/2008/layout/VerticalCurvedList"/>
    <dgm:cxn modelId="{BF145492-8039-479D-AA73-947125CA7B90}" type="presOf" srcId="{7BF4A5E2-DBE4-42F9-A219-39E299AA1492}" destId="{B7B9384C-926C-411C-8CBB-4E28D804BD01}" srcOrd="0" destOrd="0" presId="urn:microsoft.com/office/officeart/2008/layout/VerticalCurvedList"/>
    <dgm:cxn modelId="{039C61EB-3FA3-44BB-97CC-4FA78AFBE4F8}" srcId="{48C7C156-EEFB-4B6B-8398-51A26A08E513}" destId="{4046DF49-5200-4C18-B888-B38D08A0F925}" srcOrd="4" destOrd="0" parTransId="{CE65ABE0-D467-48C2-81F3-9A40FA7F66BF}" sibTransId="{F91B621C-34A4-4C4F-83D3-69002CFDD5FA}"/>
    <dgm:cxn modelId="{0E3ABE25-8069-4900-AE98-213C0403B308}" type="presOf" srcId="{4046DF49-5200-4C18-B888-B38D08A0F925}" destId="{82AC715D-5899-459B-AD71-B2AD9DD045F3}" srcOrd="0" destOrd="0" presId="urn:microsoft.com/office/officeart/2008/layout/VerticalCurvedList"/>
    <dgm:cxn modelId="{91AF5D27-5EBB-4EC5-BDB9-0A470D6CD3C1}" type="presOf" srcId="{48C7C156-EEFB-4B6B-8398-51A26A08E513}" destId="{535C1DAA-973C-4C31-B093-DA0FDA0B13AF}" srcOrd="0" destOrd="0" presId="urn:microsoft.com/office/officeart/2008/layout/VerticalCurvedList"/>
    <dgm:cxn modelId="{B91360DA-5A91-4401-A612-CA4BF62D93D9}" srcId="{48C7C156-EEFB-4B6B-8398-51A26A08E513}" destId="{D358E94C-DC21-4D82-BA7E-B23DA1FD2995}" srcOrd="8" destOrd="0" parTransId="{A0A71CA5-13F2-4213-ACDA-7495B189777F}" sibTransId="{E2D26618-547F-4CA9-93FA-AB31DF3DF2AA}"/>
    <dgm:cxn modelId="{CDCF5A3C-3E10-4048-BDC4-3A7120CE7BBF}" srcId="{48C7C156-EEFB-4B6B-8398-51A26A08E513}" destId="{B71499E0-4D31-4820-A4F9-0513F21BF0BE}" srcOrd="6" destOrd="0" parTransId="{2D6A56D4-E66A-40A9-ABCB-C0C4AEEEA788}" sibTransId="{08A77D82-06DE-4443-9EC9-AA0E518497C9}"/>
    <dgm:cxn modelId="{7C5F1017-A30B-480D-A0E5-A816E2A4BB52}" type="presParOf" srcId="{535C1DAA-973C-4C31-B093-DA0FDA0B13AF}" destId="{B6E65073-7A69-464F-8FB5-8BE0D99EED82}" srcOrd="0" destOrd="0" presId="urn:microsoft.com/office/officeart/2008/layout/VerticalCurvedList"/>
    <dgm:cxn modelId="{46E854B0-1664-4C27-8C78-6EBF2BE2F5F9}" type="presParOf" srcId="{B6E65073-7A69-464F-8FB5-8BE0D99EED82}" destId="{709D4AA7-28D0-4818-B690-366E15215038}" srcOrd="0" destOrd="0" presId="urn:microsoft.com/office/officeart/2008/layout/VerticalCurvedList"/>
    <dgm:cxn modelId="{D44FF582-0F81-417C-8638-E6A6FE7521FA}" type="presParOf" srcId="{709D4AA7-28D0-4818-B690-366E15215038}" destId="{0B4CC380-9BB6-4E13-816B-F06AB1B2AF62}" srcOrd="0" destOrd="0" presId="urn:microsoft.com/office/officeart/2008/layout/VerticalCurvedList"/>
    <dgm:cxn modelId="{FA43C36F-D518-4EF9-9B2D-D1207BC2EBC4}" type="presParOf" srcId="{709D4AA7-28D0-4818-B690-366E15215038}" destId="{B7B9384C-926C-411C-8CBB-4E28D804BD01}" srcOrd="1" destOrd="0" presId="urn:microsoft.com/office/officeart/2008/layout/VerticalCurvedList"/>
    <dgm:cxn modelId="{02B1B31B-63F7-4962-A47E-00686ACEDC4E}" type="presParOf" srcId="{709D4AA7-28D0-4818-B690-366E15215038}" destId="{29D74363-CC5B-49D5-9232-7F0FF95C7714}" srcOrd="2" destOrd="0" presId="urn:microsoft.com/office/officeart/2008/layout/VerticalCurvedList"/>
    <dgm:cxn modelId="{FE1F777A-CB6D-4A27-A096-F71C129ED5FD}" type="presParOf" srcId="{709D4AA7-28D0-4818-B690-366E15215038}" destId="{6E6E1B64-5F36-4E5B-859C-BD892A74545E}" srcOrd="3" destOrd="0" presId="urn:microsoft.com/office/officeart/2008/layout/VerticalCurvedList"/>
    <dgm:cxn modelId="{3F5FB407-72A1-4FA3-8203-205125B6F5F3}" type="presParOf" srcId="{B6E65073-7A69-464F-8FB5-8BE0D99EED82}" destId="{D120E5B4-0EBF-431C-89BE-78F78798FCC9}" srcOrd="1" destOrd="0" presId="urn:microsoft.com/office/officeart/2008/layout/VerticalCurvedList"/>
    <dgm:cxn modelId="{9696DD5A-534B-4355-9F9A-9DF54D27AA91}" type="presParOf" srcId="{B6E65073-7A69-464F-8FB5-8BE0D99EED82}" destId="{1E86140C-E863-4015-BE7E-A7A7E680E465}" srcOrd="2" destOrd="0" presId="urn:microsoft.com/office/officeart/2008/layout/VerticalCurvedList"/>
    <dgm:cxn modelId="{7F6854AC-869D-43FF-BDAF-BD0627929E82}" type="presParOf" srcId="{1E86140C-E863-4015-BE7E-A7A7E680E465}" destId="{0474A55E-601B-49BF-B040-5FA89F1EAF88}" srcOrd="0" destOrd="0" presId="urn:microsoft.com/office/officeart/2008/layout/VerticalCurvedList"/>
    <dgm:cxn modelId="{0E9A6942-227A-49F3-9528-ADACC31BFB2E}" type="presParOf" srcId="{B6E65073-7A69-464F-8FB5-8BE0D99EED82}" destId="{5CE05D37-4BF5-4A9D-89B7-D0A23D2873FA}" srcOrd="3" destOrd="0" presId="urn:microsoft.com/office/officeart/2008/layout/VerticalCurvedList"/>
    <dgm:cxn modelId="{66F046AC-2FFD-4547-9948-A1DC43D3BADE}" type="presParOf" srcId="{B6E65073-7A69-464F-8FB5-8BE0D99EED82}" destId="{32930B3A-4B28-44E6-ADFD-3B8F631B8BD0}" srcOrd="4" destOrd="0" presId="urn:microsoft.com/office/officeart/2008/layout/VerticalCurvedList"/>
    <dgm:cxn modelId="{1D90A585-02C2-4223-BB3D-569560CA83D4}" type="presParOf" srcId="{32930B3A-4B28-44E6-ADFD-3B8F631B8BD0}" destId="{3C293801-D96F-407C-8220-C66E8B73EAD8}" srcOrd="0" destOrd="0" presId="urn:microsoft.com/office/officeart/2008/layout/VerticalCurvedList"/>
    <dgm:cxn modelId="{612F541B-C414-4618-9E66-F2DC1BEF75B0}" type="presParOf" srcId="{B6E65073-7A69-464F-8FB5-8BE0D99EED82}" destId="{EF92B8FF-91F9-415E-8645-ACC783ECB680}" srcOrd="5" destOrd="0" presId="urn:microsoft.com/office/officeart/2008/layout/VerticalCurvedList"/>
    <dgm:cxn modelId="{D09E1530-1864-4D26-93B6-57BF4330B75C}" type="presParOf" srcId="{B6E65073-7A69-464F-8FB5-8BE0D99EED82}" destId="{C42733CD-A90B-4DF7-8477-5CF02D8C9B6C}" srcOrd="6" destOrd="0" presId="urn:microsoft.com/office/officeart/2008/layout/VerticalCurvedList"/>
    <dgm:cxn modelId="{08118061-2646-4564-B583-7AC437634CBC}" type="presParOf" srcId="{C42733CD-A90B-4DF7-8477-5CF02D8C9B6C}" destId="{451CCDC8-4A1F-4215-BCAA-335B035A4B43}" srcOrd="0" destOrd="0" presId="urn:microsoft.com/office/officeart/2008/layout/VerticalCurvedList"/>
    <dgm:cxn modelId="{9E862519-84CB-4088-AB2E-9C206D976568}" type="presParOf" srcId="{B6E65073-7A69-464F-8FB5-8BE0D99EED82}" destId="{CF3EB2BC-2CB4-4D2B-B506-855C8B75F758}" srcOrd="7" destOrd="0" presId="urn:microsoft.com/office/officeart/2008/layout/VerticalCurvedList"/>
    <dgm:cxn modelId="{3E8DAFC6-11CD-44AE-912B-B0DE600A9EC3}" type="presParOf" srcId="{B6E65073-7A69-464F-8FB5-8BE0D99EED82}" destId="{21D019B8-E73A-42D4-A94C-AC742707ADB6}" srcOrd="8" destOrd="0" presId="urn:microsoft.com/office/officeart/2008/layout/VerticalCurvedList"/>
    <dgm:cxn modelId="{25A405E3-7A5E-4BE4-85F9-B6E2ABDB4C05}" type="presParOf" srcId="{21D019B8-E73A-42D4-A94C-AC742707ADB6}" destId="{E8F688AC-C8A0-4525-B5B1-750FD96BEE2D}" srcOrd="0" destOrd="0" presId="urn:microsoft.com/office/officeart/2008/layout/VerticalCurvedList"/>
    <dgm:cxn modelId="{6B100D0B-AECB-43E4-8839-FB58F0504A6F}" type="presParOf" srcId="{B6E65073-7A69-464F-8FB5-8BE0D99EED82}" destId="{82AC715D-5899-459B-AD71-B2AD9DD045F3}" srcOrd="9" destOrd="0" presId="urn:microsoft.com/office/officeart/2008/layout/VerticalCurvedList"/>
    <dgm:cxn modelId="{C98A142D-DAED-4B98-A6EC-3D01BE0F2E96}" type="presParOf" srcId="{B6E65073-7A69-464F-8FB5-8BE0D99EED82}" destId="{D0E43F01-98CB-43C8-8D65-21B69318FE54}" srcOrd="10" destOrd="0" presId="urn:microsoft.com/office/officeart/2008/layout/VerticalCurvedList"/>
    <dgm:cxn modelId="{FD18F779-4591-4E88-8BAB-88AD5428D9E5}" type="presParOf" srcId="{D0E43F01-98CB-43C8-8D65-21B69318FE54}" destId="{E54015B8-B5DB-4A03-B233-CABC8AB955FC}" srcOrd="0" destOrd="0" presId="urn:microsoft.com/office/officeart/2008/layout/VerticalCurvedList"/>
    <dgm:cxn modelId="{972C6386-3F2A-4B45-A4E2-6106BE8F17DA}" type="presParOf" srcId="{B6E65073-7A69-464F-8FB5-8BE0D99EED82}" destId="{86BFFF98-B5E9-4A9A-95BB-4A586C3910BC}" srcOrd="11" destOrd="0" presId="urn:microsoft.com/office/officeart/2008/layout/VerticalCurvedList"/>
    <dgm:cxn modelId="{44E1E2D3-97AD-4AF1-A309-CE423492D6C7}" type="presParOf" srcId="{B6E65073-7A69-464F-8FB5-8BE0D99EED82}" destId="{9C54CB06-7AF5-42B9-8BC3-AD07575E35BD}" srcOrd="12" destOrd="0" presId="urn:microsoft.com/office/officeart/2008/layout/VerticalCurvedList"/>
    <dgm:cxn modelId="{E14DE235-BAC5-4407-B0E2-2C60F458ADDD}" type="presParOf" srcId="{9C54CB06-7AF5-42B9-8BC3-AD07575E35BD}" destId="{6F555D63-3B51-4D26-BAD7-5AB55E6018E3}" srcOrd="0" destOrd="0" presId="urn:microsoft.com/office/officeart/2008/layout/VerticalCurvedList"/>
    <dgm:cxn modelId="{F7681E3A-C646-4B55-B448-62E349C82DD9}" type="presParOf" srcId="{B6E65073-7A69-464F-8FB5-8BE0D99EED82}" destId="{8E0B1EB5-02D0-44E7-98DE-CED31E30ADA4}" srcOrd="13" destOrd="0" presId="urn:microsoft.com/office/officeart/2008/layout/VerticalCurvedList"/>
    <dgm:cxn modelId="{7C4A42A8-0CE4-478A-A2E8-E1D53220A671}" type="presParOf" srcId="{B6E65073-7A69-464F-8FB5-8BE0D99EED82}" destId="{B2A7E272-3D77-442C-8962-08CA6926B6B7}" srcOrd="14" destOrd="0" presId="urn:microsoft.com/office/officeart/2008/layout/VerticalCurvedList"/>
    <dgm:cxn modelId="{AA6983DF-67BE-4416-8C05-7912F22ED1B6}" type="presParOf" srcId="{B2A7E272-3D77-442C-8962-08CA6926B6B7}" destId="{3B749795-BA7F-41DF-A278-CFDA5DFBB1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9384C-926C-411C-8CBB-4E28D804BD01}">
      <dsp:nvSpPr>
        <dsp:cNvPr id="0" name=""/>
        <dsp:cNvSpPr/>
      </dsp:nvSpPr>
      <dsp:spPr>
        <a:xfrm>
          <a:off x="-5452001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0E5B4-0EBF-431C-89BE-78F78798FCC9}">
      <dsp:nvSpPr>
        <dsp:cNvPr id="0" name=""/>
        <dsp:cNvSpPr/>
      </dsp:nvSpPr>
      <dsp:spPr>
        <a:xfrm>
          <a:off x="338441" y="219323"/>
          <a:ext cx="6509919" cy="43845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02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Начисление и отражение доходов</a:t>
          </a:r>
          <a:endParaRPr lang="ru-RU" sz="1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38441" y="219323"/>
        <a:ext cx="6509919" cy="438453"/>
      </dsp:txXfrm>
    </dsp:sp>
    <dsp:sp modelId="{0474A55E-601B-49BF-B040-5FA89F1EAF88}">
      <dsp:nvSpPr>
        <dsp:cNvPr id="0" name=""/>
        <dsp:cNvSpPr/>
      </dsp:nvSpPr>
      <dsp:spPr>
        <a:xfrm>
          <a:off x="64407" y="164516"/>
          <a:ext cx="548067" cy="548067"/>
        </a:xfrm>
        <a:prstGeom prst="ellipse">
          <a:avLst/>
        </a:prstGeom>
        <a:solidFill>
          <a:srgbClr val="8CAF47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E05D37-4BF5-4A9D-89B7-D0A23D2873FA}">
      <dsp:nvSpPr>
        <dsp:cNvPr id="0" name=""/>
        <dsp:cNvSpPr/>
      </dsp:nvSpPr>
      <dsp:spPr>
        <a:xfrm>
          <a:off x="735500" y="877390"/>
          <a:ext cx="6112859" cy="43845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02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Учет нефинансовых активов</a:t>
          </a:r>
          <a:endParaRPr lang="ru-RU" sz="1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35500" y="877390"/>
        <a:ext cx="6112859" cy="438453"/>
      </dsp:txXfrm>
    </dsp:sp>
    <dsp:sp modelId="{3C293801-D96F-407C-8220-C66E8B73EAD8}">
      <dsp:nvSpPr>
        <dsp:cNvPr id="0" name=""/>
        <dsp:cNvSpPr/>
      </dsp:nvSpPr>
      <dsp:spPr>
        <a:xfrm>
          <a:off x="461466" y="822583"/>
          <a:ext cx="548067" cy="548067"/>
        </a:xfrm>
        <a:prstGeom prst="ellipse">
          <a:avLst/>
        </a:prstGeom>
        <a:solidFill>
          <a:srgbClr val="765B97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92B8FF-91F9-415E-8645-ACC783ECB680}">
      <dsp:nvSpPr>
        <dsp:cNvPr id="0" name=""/>
        <dsp:cNvSpPr/>
      </dsp:nvSpPr>
      <dsp:spPr>
        <a:xfrm>
          <a:off x="953087" y="1534974"/>
          <a:ext cx="5895273" cy="43845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02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Учет расчетов с подотчетными лицами</a:t>
          </a:r>
          <a:endParaRPr lang="ru-RU" sz="17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953087" y="1534974"/>
        <a:ext cx="5895273" cy="438453"/>
      </dsp:txXfrm>
    </dsp:sp>
    <dsp:sp modelId="{451CCDC8-4A1F-4215-BCAA-335B035A4B43}">
      <dsp:nvSpPr>
        <dsp:cNvPr id="0" name=""/>
        <dsp:cNvSpPr/>
      </dsp:nvSpPr>
      <dsp:spPr>
        <a:xfrm>
          <a:off x="679053" y="1480167"/>
          <a:ext cx="548067" cy="548067"/>
        </a:xfrm>
        <a:prstGeom prst="ellipse">
          <a:avLst/>
        </a:prstGeom>
        <a:solidFill>
          <a:srgbClr val="FF5050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3EB2BC-2CB4-4D2B-B506-855C8B75F758}">
      <dsp:nvSpPr>
        <dsp:cNvPr id="0" name=""/>
        <dsp:cNvSpPr/>
      </dsp:nvSpPr>
      <dsp:spPr>
        <a:xfrm>
          <a:off x="1022560" y="2193041"/>
          <a:ext cx="5825800" cy="43845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02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Учет расчетов с поставщиками / подрядчиками</a:t>
          </a:r>
          <a:endParaRPr lang="ru-RU" sz="17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022560" y="2193041"/>
        <a:ext cx="5825800" cy="438453"/>
      </dsp:txXfrm>
    </dsp:sp>
    <dsp:sp modelId="{E8F688AC-C8A0-4525-B5B1-750FD96BEE2D}">
      <dsp:nvSpPr>
        <dsp:cNvPr id="0" name=""/>
        <dsp:cNvSpPr/>
      </dsp:nvSpPr>
      <dsp:spPr>
        <a:xfrm>
          <a:off x="748526" y="2138234"/>
          <a:ext cx="548067" cy="548067"/>
        </a:xfrm>
        <a:prstGeom prst="ellipse">
          <a:avLst/>
        </a:prstGeom>
        <a:solidFill>
          <a:srgbClr val="FFFF66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AC715D-5899-459B-AD71-B2AD9DD045F3}">
      <dsp:nvSpPr>
        <dsp:cNvPr id="0" name=""/>
        <dsp:cNvSpPr/>
      </dsp:nvSpPr>
      <dsp:spPr>
        <a:xfrm>
          <a:off x="872498" y="2861135"/>
          <a:ext cx="5895273" cy="43845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02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Учет расчетов по оплате труда</a:t>
          </a:r>
          <a:endParaRPr lang="ru-RU" sz="1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872498" y="2861135"/>
        <a:ext cx="5895273" cy="438453"/>
      </dsp:txXfrm>
    </dsp:sp>
    <dsp:sp modelId="{E54015B8-B5DB-4A03-B233-CABC8AB955FC}">
      <dsp:nvSpPr>
        <dsp:cNvPr id="0" name=""/>
        <dsp:cNvSpPr/>
      </dsp:nvSpPr>
      <dsp:spPr>
        <a:xfrm>
          <a:off x="679053" y="2796301"/>
          <a:ext cx="548067" cy="548067"/>
        </a:xfrm>
        <a:prstGeom prst="ellipse">
          <a:avLst/>
        </a:prstGeom>
        <a:solidFill>
          <a:srgbClr val="8CAF47"/>
        </a:solidFill>
        <a:ln w="9525" cap="flat" cmpd="sng" algn="ctr">
          <a:solidFill>
            <a:srgbClr val="8CAF47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BFFF98-B5E9-4A9A-95BB-4A586C3910BC}">
      <dsp:nvSpPr>
        <dsp:cNvPr id="0" name=""/>
        <dsp:cNvSpPr/>
      </dsp:nvSpPr>
      <dsp:spPr>
        <a:xfrm>
          <a:off x="735500" y="3508692"/>
          <a:ext cx="6112859" cy="43845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02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Отчетность (бухгалтерская; налоговая; статистическая)</a:t>
          </a:r>
          <a:endParaRPr lang="ru-RU" sz="1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35500" y="3508692"/>
        <a:ext cx="6112859" cy="438453"/>
      </dsp:txXfrm>
    </dsp:sp>
    <dsp:sp modelId="{6F555D63-3B51-4D26-BAD7-5AB55E6018E3}">
      <dsp:nvSpPr>
        <dsp:cNvPr id="0" name=""/>
        <dsp:cNvSpPr/>
      </dsp:nvSpPr>
      <dsp:spPr>
        <a:xfrm>
          <a:off x="461466" y="3453885"/>
          <a:ext cx="548067" cy="548067"/>
        </a:xfrm>
        <a:prstGeom prst="ellipse">
          <a:avLst/>
        </a:prstGeom>
        <a:solidFill>
          <a:srgbClr val="2057D2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0B1EB5-02D0-44E7-98DE-CED31E30ADA4}">
      <dsp:nvSpPr>
        <dsp:cNvPr id="0" name=""/>
        <dsp:cNvSpPr/>
      </dsp:nvSpPr>
      <dsp:spPr>
        <a:xfrm>
          <a:off x="338441" y="4166758"/>
          <a:ext cx="6509919" cy="43845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02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Прочая деятельность</a:t>
          </a:r>
          <a:endParaRPr lang="ru-RU" sz="1700" kern="1200" dirty="0"/>
        </a:p>
      </dsp:txBody>
      <dsp:txXfrm>
        <a:off x="338441" y="4166758"/>
        <a:ext cx="6509919" cy="438453"/>
      </dsp:txXfrm>
    </dsp:sp>
    <dsp:sp modelId="{3B749795-BA7F-41DF-A278-CFDA5DFBB153}">
      <dsp:nvSpPr>
        <dsp:cNvPr id="0" name=""/>
        <dsp:cNvSpPr/>
      </dsp:nvSpPr>
      <dsp:spPr>
        <a:xfrm>
          <a:off x="64407" y="4111952"/>
          <a:ext cx="548067" cy="548067"/>
        </a:xfrm>
        <a:prstGeom prst="ellipse">
          <a:avLst/>
        </a:prstGeom>
        <a:solidFill>
          <a:srgbClr val="FF7C80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9384C-926C-411C-8CBB-4E28D804BD01}">
      <dsp:nvSpPr>
        <dsp:cNvPr id="0" name=""/>
        <dsp:cNvSpPr/>
      </dsp:nvSpPr>
      <dsp:spPr>
        <a:xfrm>
          <a:off x="-5452001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0E5B4-0EBF-431C-89BE-78F78798FCC9}">
      <dsp:nvSpPr>
        <dsp:cNvPr id="0" name=""/>
        <dsp:cNvSpPr/>
      </dsp:nvSpPr>
      <dsp:spPr>
        <a:xfrm>
          <a:off x="338441" y="219323"/>
          <a:ext cx="6509919" cy="43845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02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Начисление и отражение доходов</a:t>
          </a:r>
          <a:endParaRPr lang="ru-RU" sz="1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38441" y="219323"/>
        <a:ext cx="6509919" cy="438453"/>
      </dsp:txXfrm>
    </dsp:sp>
    <dsp:sp modelId="{0474A55E-601B-49BF-B040-5FA89F1EAF88}">
      <dsp:nvSpPr>
        <dsp:cNvPr id="0" name=""/>
        <dsp:cNvSpPr/>
      </dsp:nvSpPr>
      <dsp:spPr>
        <a:xfrm>
          <a:off x="64407" y="164516"/>
          <a:ext cx="548067" cy="548067"/>
        </a:xfrm>
        <a:prstGeom prst="ellipse">
          <a:avLst/>
        </a:prstGeom>
        <a:solidFill>
          <a:srgbClr val="8CAF47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E05D37-4BF5-4A9D-89B7-D0A23D2873FA}">
      <dsp:nvSpPr>
        <dsp:cNvPr id="0" name=""/>
        <dsp:cNvSpPr/>
      </dsp:nvSpPr>
      <dsp:spPr>
        <a:xfrm>
          <a:off x="735500" y="877390"/>
          <a:ext cx="6112859" cy="43845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02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Учет нефинансовых активов</a:t>
          </a:r>
          <a:endParaRPr lang="ru-RU" sz="1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35500" y="877390"/>
        <a:ext cx="6112859" cy="438453"/>
      </dsp:txXfrm>
    </dsp:sp>
    <dsp:sp modelId="{3C293801-D96F-407C-8220-C66E8B73EAD8}">
      <dsp:nvSpPr>
        <dsp:cNvPr id="0" name=""/>
        <dsp:cNvSpPr/>
      </dsp:nvSpPr>
      <dsp:spPr>
        <a:xfrm>
          <a:off x="461466" y="822583"/>
          <a:ext cx="548067" cy="548067"/>
        </a:xfrm>
        <a:prstGeom prst="ellipse">
          <a:avLst/>
        </a:prstGeom>
        <a:solidFill>
          <a:srgbClr val="765B97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92B8FF-91F9-415E-8645-ACC783ECB680}">
      <dsp:nvSpPr>
        <dsp:cNvPr id="0" name=""/>
        <dsp:cNvSpPr/>
      </dsp:nvSpPr>
      <dsp:spPr>
        <a:xfrm>
          <a:off x="953087" y="1534974"/>
          <a:ext cx="5895273" cy="43845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02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Учет расчетов с подотчетными лицами</a:t>
          </a:r>
          <a:endParaRPr lang="ru-RU" sz="17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953087" y="1534974"/>
        <a:ext cx="5895273" cy="438453"/>
      </dsp:txXfrm>
    </dsp:sp>
    <dsp:sp modelId="{451CCDC8-4A1F-4215-BCAA-335B035A4B43}">
      <dsp:nvSpPr>
        <dsp:cNvPr id="0" name=""/>
        <dsp:cNvSpPr/>
      </dsp:nvSpPr>
      <dsp:spPr>
        <a:xfrm>
          <a:off x="679053" y="1480167"/>
          <a:ext cx="548067" cy="548067"/>
        </a:xfrm>
        <a:prstGeom prst="ellipse">
          <a:avLst/>
        </a:prstGeom>
        <a:solidFill>
          <a:srgbClr val="FF5050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3EB2BC-2CB4-4D2B-B506-855C8B75F758}">
      <dsp:nvSpPr>
        <dsp:cNvPr id="0" name=""/>
        <dsp:cNvSpPr/>
      </dsp:nvSpPr>
      <dsp:spPr>
        <a:xfrm>
          <a:off x="1022560" y="2193041"/>
          <a:ext cx="5825800" cy="43845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02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Учет расчетов с поставщиками / подрядчиками</a:t>
          </a:r>
          <a:endParaRPr lang="ru-RU" sz="17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022560" y="2193041"/>
        <a:ext cx="5825800" cy="438453"/>
      </dsp:txXfrm>
    </dsp:sp>
    <dsp:sp modelId="{E8F688AC-C8A0-4525-B5B1-750FD96BEE2D}">
      <dsp:nvSpPr>
        <dsp:cNvPr id="0" name=""/>
        <dsp:cNvSpPr/>
      </dsp:nvSpPr>
      <dsp:spPr>
        <a:xfrm>
          <a:off x="748526" y="2138234"/>
          <a:ext cx="548067" cy="548067"/>
        </a:xfrm>
        <a:prstGeom prst="ellipse">
          <a:avLst/>
        </a:prstGeom>
        <a:solidFill>
          <a:srgbClr val="FFFF66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AC715D-5899-459B-AD71-B2AD9DD045F3}">
      <dsp:nvSpPr>
        <dsp:cNvPr id="0" name=""/>
        <dsp:cNvSpPr/>
      </dsp:nvSpPr>
      <dsp:spPr>
        <a:xfrm>
          <a:off x="872498" y="2861135"/>
          <a:ext cx="5895273" cy="43845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02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Учет расчетов по оплате труда</a:t>
          </a:r>
          <a:endParaRPr lang="ru-RU" sz="1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872498" y="2861135"/>
        <a:ext cx="5895273" cy="438453"/>
      </dsp:txXfrm>
    </dsp:sp>
    <dsp:sp modelId="{E54015B8-B5DB-4A03-B233-CABC8AB955FC}">
      <dsp:nvSpPr>
        <dsp:cNvPr id="0" name=""/>
        <dsp:cNvSpPr/>
      </dsp:nvSpPr>
      <dsp:spPr>
        <a:xfrm>
          <a:off x="679053" y="2796301"/>
          <a:ext cx="548067" cy="548067"/>
        </a:xfrm>
        <a:prstGeom prst="ellipse">
          <a:avLst/>
        </a:prstGeom>
        <a:solidFill>
          <a:srgbClr val="8CAF47"/>
        </a:solidFill>
        <a:ln w="9525" cap="flat" cmpd="sng" algn="ctr">
          <a:solidFill>
            <a:srgbClr val="8CAF47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BFFF98-B5E9-4A9A-95BB-4A586C3910BC}">
      <dsp:nvSpPr>
        <dsp:cNvPr id="0" name=""/>
        <dsp:cNvSpPr/>
      </dsp:nvSpPr>
      <dsp:spPr>
        <a:xfrm>
          <a:off x="735500" y="3508692"/>
          <a:ext cx="6112859" cy="43845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02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Отчетность (бухгалтерская; налоговая; статистическая)</a:t>
          </a:r>
          <a:endParaRPr lang="ru-RU" sz="1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35500" y="3508692"/>
        <a:ext cx="6112859" cy="438453"/>
      </dsp:txXfrm>
    </dsp:sp>
    <dsp:sp modelId="{6F555D63-3B51-4D26-BAD7-5AB55E6018E3}">
      <dsp:nvSpPr>
        <dsp:cNvPr id="0" name=""/>
        <dsp:cNvSpPr/>
      </dsp:nvSpPr>
      <dsp:spPr>
        <a:xfrm>
          <a:off x="461466" y="3453885"/>
          <a:ext cx="548067" cy="548067"/>
        </a:xfrm>
        <a:prstGeom prst="ellipse">
          <a:avLst/>
        </a:prstGeom>
        <a:solidFill>
          <a:srgbClr val="2057D2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0B1EB5-02D0-44E7-98DE-CED31E30ADA4}">
      <dsp:nvSpPr>
        <dsp:cNvPr id="0" name=""/>
        <dsp:cNvSpPr/>
      </dsp:nvSpPr>
      <dsp:spPr>
        <a:xfrm>
          <a:off x="338441" y="4166758"/>
          <a:ext cx="6509919" cy="43845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02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Прочая деятельность</a:t>
          </a:r>
          <a:endParaRPr lang="ru-RU" sz="1700" kern="1200" dirty="0"/>
        </a:p>
      </dsp:txBody>
      <dsp:txXfrm>
        <a:off x="338441" y="4166758"/>
        <a:ext cx="6509919" cy="438453"/>
      </dsp:txXfrm>
    </dsp:sp>
    <dsp:sp modelId="{3B749795-BA7F-41DF-A278-CFDA5DFBB153}">
      <dsp:nvSpPr>
        <dsp:cNvPr id="0" name=""/>
        <dsp:cNvSpPr/>
      </dsp:nvSpPr>
      <dsp:spPr>
        <a:xfrm>
          <a:off x="64407" y="4111952"/>
          <a:ext cx="548067" cy="548067"/>
        </a:xfrm>
        <a:prstGeom prst="ellipse">
          <a:avLst/>
        </a:prstGeom>
        <a:solidFill>
          <a:srgbClr val="FF7C80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0CBB5-D08E-4C79-BD60-40CDE4C24AD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8A8A8-DBBB-40BB-8A8E-EE6B2FA21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3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070" indent="-2869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7801" indent="-22956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6921" indent="-22956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6041" indent="-22956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5161" indent="-229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4282" indent="-229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3402" indent="-229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2522" indent="-229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BB571FA8-7D94-48ED-9C0D-D39711E60FD4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8A8A8-DBBB-40BB-8A8E-EE6B2FA21C5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8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8A8A8-DBBB-40BB-8A8E-EE6B2FA21C5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8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24B1-ADFC-4E00-85EC-847C1243DF21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1428-7E80-48DB-BBC7-B90595C8A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24B1-ADFC-4E00-85EC-847C1243DF21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1428-7E80-48DB-BBC7-B90595C8A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24B1-ADFC-4E00-85EC-847C1243DF21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1428-7E80-48DB-BBC7-B90595C8A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24B1-ADFC-4E00-85EC-847C1243DF21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1428-7E80-48DB-BBC7-B90595C8A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24B1-ADFC-4E00-85EC-847C1243DF21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1428-7E80-48DB-BBC7-B90595C8A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24B1-ADFC-4E00-85EC-847C1243DF21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1428-7E80-48DB-BBC7-B90595C8A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24B1-ADFC-4E00-85EC-847C1243DF21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1428-7E80-48DB-BBC7-B90595C8A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24B1-ADFC-4E00-85EC-847C1243DF21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1428-7E80-48DB-BBC7-B90595C8A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24B1-ADFC-4E00-85EC-847C1243DF21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1428-7E80-48DB-BBC7-B90595C8A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24B1-ADFC-4E00-85EC-847C1243DF21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1428-7E80-48DB-BBC7-B90595C8A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24B1-ADFC-4E00-85EC-847C1243DF21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1428-7E80-48DB-BBC7-B90595C8A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924B1-ADFC-4E00-85EC-847C1243DF21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F1428-7E80-48DB-BBC7-B90595C8A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>
            <a:off x="4356100" y="162877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2"/>
          <p:cNvGrpSpPr/>
          <p:nvPr/>
        </p:nvGrpSpPr>
        <p:grpSpPr>
          <a:xfrm>
            <a:off x="0" y="0"/>
            <a:ext cx="9144000" cy="1052736"/>
            <a:chOff x="0" y="0"/>
            <a:chExt cx="9144000" cy="928670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0" y="0"/>
              <a:ext cx="9144000" cy="9286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5" name="Рисунок 34" descr="sil_mono_pr.bmp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082539" y="0"/>
              <a:ext cx="3061461" cy="928670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</p:spPr>
        </p:pic>
        <p:pic>
          <p:nvPicPr>
            <p:cNvPr id="37" name="Рисунок 36" descr="Герб СП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5845" y="72000"/>
              <a:ext cx="746504" cy="785794"/>
            </a:xfrm>
            <a:prstGeom prst="rect">
              <a:avLst/>
            </a:prstGeom>
          </p:spPr>
        </p:pic>
      </p:grpSp>
      <p:pic>
        <p:nvPicPr>
          <p:cNvPr id="38" name="Рисунок 37" descr="539px-Roskazn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455" y="121368"/>
            <a:ext cx="727650" cy="810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010979"/>
            <a:ext cx="9144000" cy="5232202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методики нормирования численности при централизованном ведении учета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                             	   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руководителя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                                                              УФК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г.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Санкт-Петербургу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              Т.Ю. Кошевая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июля 2018 г.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277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08000" y="1093380"/>
            <a:ext cx="8860431" cy="391404"/>
          </a:xfrm>
          <a:prstGeom prst="roundRect">
            <a:avLst>
              <a:gd name="adj" fmla="val 625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0" anchor="ctr"/>
          <a:lstStyle/>
          <a:p>
            <a:pPr algn="ctr"/>
            <a:endParaRPr lang="ru-RU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80" y="980728"/>
            <a:ext cx="7488832" cy="576064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ОПИСАНИЯ РЕЗУЛЬТАТОВ ДЕЯТЕЛЬНОСТИ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3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6" descr="sil_mono_pr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0152" y="0"/>
            <a:ext cx="3203848" cy="980728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</p:pic>
      <p:sp>
        <p:nvSpPr>
          <p:cNvPr id="8" name="Прямоугольник 7"/>
          <p:cNvSpPr/>
          <p:nvPr/>
        </p:nvSpPr>
        <p:spPr>
          <a:xfrm>
            <a:off x="1691680" y="0"/>
            <a:ext cx="56886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Федерального </a:t>
            </a:r>
            <a:r>
              <a:rPr lang="ru-RU" sz="2000" b="1" kern="1600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казначейства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г. Санкт-Петербургу</a:t>
            </a:r>
          </a:p>
        </p:txBody>
      </p: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0" y="0"/>
            <a:ext cx="1766888" cy="908720"/>
            <a:chOff x="142847" y="0"/>
            <a:chExt cx="1470839" cy="792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20000"/>
            </a:blip>
            <a:srcRect/>
            <a:stretch>
              <a:fillRect/>
            </a:stretch>
          </p:blipFill>
          <p:spPr bwMode="auto">
            <a:xfrm>
              <a:off x="857224" y="0"/>
              <a:ext cx="756462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2" descr="Знак+ФК_clipped_rev_1.png"/>
            <p:cNvPicPr>
              <a:picLocks noChangeAspect="1"/>
            </p:cNvPicPr>
            <p:nvPr/>
          </p:nvPicPr>
          <p:blipFill>
            <a:blip r:embed="rId4" cstate="print">
              <a:lum contrast="-20000"/>
            </a:blip>
            <a:srcRect/>
            <a:stretch>
              <a:fillRect/>
            </a:stretch>
          </p:blipFill>
          <p:spPr bwMode="auto">
            <a:xfrm>
              <a:off x="142847" y="0"/>
              <a:ext cx="703401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791538"/>
              </p:ext>
            </p:extLst>
          </p:nvPr>
        </p:nvGraphicFramePr>
        <p:xfrm>
          <a:off x="118613" y="1628790"/>
          <a:ext cx="8849818" cy="5092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258"/>
                <a:gridCol w="6315971"/>
                <a:gridCol w="621651"/>
                <a:gridCol w="880257"/>
                <a:gridCol w="708681"/>
              </a:tblGrid>
              <a:tr h="576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Учет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расчетов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оплате труда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 труд-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 показателя, шт.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Трудоем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-кость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начислений (зарплата, аванс,</a:t>
                      </a:r>
                      <a:r>
                        <a:rPr lang="ru-RU" sz="105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командировка, отпуск, увольнение)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Сверка приказа о приеме </a:t>
                      </a: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сотрудника </a:t>
                      </a: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(работника) на работу с данными в программе 1С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1,30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 данных для списания резерва отпусков по счету 40160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1,98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Сверка персональных данных принимаемого на работу сотрудника (работника) с данными в программе 1С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1,40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</a:tr>
              <a:tr h="332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Учет заявления сотрудника (работника) на налоговые вычеты с приложением документов, подтверждающих право на вычет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2,50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</a:tr>
              <a:tr h="222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Занесение данных по сотруднику для проведения налогового вычета в программе 1С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2,50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</a:tr>
              <a:tr h="332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Внесение сведений по заявлению сотрудника (работника) о перечислении </a:t>
                      </a: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заработной </a:t>
                      </a: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платы на банковскую карту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1,40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</a:tr>
              <a:tr h="169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Проверка корректности занесения сведений о банковских счетах сотрудников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</a:tr>
              <a:tr h="269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Внесение сведений по вновь принятому сотруднику (работнику) на основании Справки (форма 182н)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3,50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</a:tr>
              <a:tr h="228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Проверка корректности занесения сведений по вновь принятым сотрудникам по справке (форма 182н)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2,33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Внесение сведений по вновь принятому сотруднику (работнику) на основании справки по форме 2-НДФЛ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2,33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</a:tr>
              <a:tr h="169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Проверка корректности занесения сведений по вновь принятым сотрудникам по справке 2-НДФЛ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1,17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</a:tr>
              <a:tr h="230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 премии сотрудников (работников) на основании приказа 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370,00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</a:tr>
              <a:tr h="248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Сверка приказа на премирование с расчетом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30,83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ведомости на премию в банк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0,42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</a:tr>
              <a:tr h="169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Подписание и отправка реестра посредством электронных каналов связи 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0,42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</a:tr>
              <a:tr h="221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 единовременной выплаты к отпуску/материальной помощи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0,20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6,00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</a:tr>
              <a:tr h="169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Проверка соответствия приказа данным расчета единовременной выплаты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2,50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</a:tr>
              <a:tr h="254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 выплат компенсации за неиспользованный отпуск сотруднику (работнику) на основании приказа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3,00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931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08000" y="1093380"/>
            <a:ext cx="8860431" cy="391404"/>
          </a:xfrm>
          <a:prstGeom prst="roundRect">
            <a:avLst>
              <a:gd name="adj" fmla="val 625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0" anchor="ctr"/>
          <a:lstStyle/>
          <a:p>
            <a:pPr algn="ctr"/>
            <a:endParaRPr lang="ru-RU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80" y="980728"/>
            <a:ext cx="7488832" cy="576064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ОПИСАНИЯ РЕЗУЛЬТАТОВ ДЕЯТЕЛЬНОСТИ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3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6" descr="sil_mono_pr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0152" y="0"/>
            <a:ext cx="3203848" cy="980728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</p:pic>
      <p:sp>
        <p:nvSpPr>
          <p:cNvPr id="8" name="Прямоугольник 7"/>
          <p:cNvSpPr/>
          <p:nvPr/>
        </p:nvSpPr>
        <p:spPr>
          <a:xfrm>
            <a:off x="1691680" y="0"/>
            <a:ext cx="56886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Федерального </a:t>
            </a:r>
            <a:r>
              <a:rPr lang="ru-RU" sz="2000" b="1" kern="1600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казначейства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г. Санкт-Петербургу</a:t>
            </a:r>
          </a:p>
        </p:txBody>
      </p:sp>
      <p:grpSp>
        <p:nvGrpSpPr>
          <p:cNvPr id="4" name="Группа 10"/>
          <p:cNvGrpSpPr>
            <a:grpSpLocks/>
          </p:cNvGrpSpPr>
          <p:nvPr/>
        </p:nvGrpSpPr>
        <p:grpSpPr bwMode="auto">
          <a:xfrm>
            <a:off x="0" y="0"/>
            <a:ext cx="1766888" cy="908720"/>
            <a:chOff x="142847" y="0"/>
            <a:chExt cx="1470839" cy="792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20000"/>
            </a:blip>
            <a:srcRect/>
            <a:stretch>
              <a:fillRect/>
            </a:stretch>
          </p:blipFill>
          <p:spPr bwMode="auto">
            <a:xfrm>
              <a:off x="857224" y="0"/>
              <a:ext cx="756462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2" descr="Знак+ФК_clipped_rev_1.png"/>
            <p:cNvPicPr>
              <a:picLocks noChangeAspect="1"/>
            </p:cNvPicPr>
            <p:nvPr/>
          </p:nvPicPr>
          <p:blipFill>
            <a:blip r:embed="rId4" cstate="print">
              <a:lum contrast="-20000"/>
            </a:blip>
            <a:srcRect/>
            <a:stretch>
              <a:fillRect/>
            </a:stretch>
          </p:blipFill>
          <p:spPr bwMode="auto">
            <a:xfrm>
              <a:off x="142847" y="0"/>
              <a:ext cx="703401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617983"/>
              </p:ext>
            </p:extLst>
          </p:nvPr>
        </p:nvGraphicFramePr>
        <p:xfrm>
          <a:off x="108001" y="1412776"/>
          <a:ext cx="8860431" cy="50405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646"/>
                <a:gridCol w="6323544"/>
                <a:gridCol w="622396"/>
                <a:gridCol w="881314"/>
                <a:gridCol w="709531"/>
              </a:tblGrid>
              <a:tr h="576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Учет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расчетов по оплате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труда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 труд-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 показателя, шт.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Трудоем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-кость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90" marR="55090" marT="0" marB="0" anchor="ctr"/>
                </a:tc>
              </a:tr>
              <a:tr h="390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Проверка данных кадрового и бухгалтерского учета для расчета компенсации за неиспользованный отпуск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3,00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</a:tr>
              <a:tr h="249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 и формирование записки-расчета на основании приказа о предоставлении отпуска сотруднику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19,83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</a:tr>
              <a:tr h="229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Проверка данных кадрового и бухгалтерского учета для расчета отпускных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17,50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</a:tr>
              <a:tr h="418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о предоставлении сотруднику (работнику) отпуска по беременности и родам (по уходу за ребенком до 3-х лет)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</a:tr>
              <a:tr h="229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 выплаты на основании Справки о постановке на учет в ранние сроки беременности                                                                                                                                                                   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</a:tr>
              <a:tr h="459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 выплаты на основании Заявления о выплате единовременного пособия на рождение ребенка с приложением  справки о рождении ребенка, копии свидетельства о рождении ребенка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</a:tr>
              <a:tr h="534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 пособия по уходу за ребенком до 1,5 лет на основании заявления с предоставлением справки с места работы второго родителя о неполучении пособия, свидетельства о рождении (усыновлении)  всех детей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</a:tr>
              <a:tr h="403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Учет  компенсационной выплаты на основании заявления о предоставлении компенсационной выплаты до достижения ребенком 3 лет с приложением копии свидетельства о рождении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</a:tr>
              <a:tr h="229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Документальная проверка для расчета компенсационной выплаты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</a:tr>
              <a:tr h="261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 Листка нетрудоспособности, в т.ч. по беременности и родам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12,67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</a:tr>
              <a:tr h="283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Заполнение Листка нетрудоспособности, в т.ч. по беременности и родам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12,67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</a:tr>
              <a:tr h="229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Проверка заполнения листка нетрудоспособности отделом кадров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1,90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</a:tr>
              <a:tr h="261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Ведомости листков нетрудоспособности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</a:tr>
              <a:tr h="238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1271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433" marR="6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512,95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33" marR="62433" marT="0" marB="0" anchor="ctr"/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2987824" y="5733256"/>
            <a:ext cx="3986302" cy="93610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Расчетная численность =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512,95/931=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0,55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чел.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339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08000" y="1093380"/>
            <a:ext cx="8860431" cy="391404"/>
          </a:xfrm>
          <a:prstGeom prst="roundRect">
            <a:avLst>
              <a:gd name="adj" fmla="val 625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0" anchor="ctr"/>
          <a:lstStyle/>
          <a:p>
            <a:pPr algn="ctr"/>
            <a:endParaRPr lang="ru-RU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80" y="980728"/>
            <a:ext cx="7488832" cy="576064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ДЛЯ РАСЧЕТА РЕЗУЛЬТАТОВ ДЕЯТЕЛЬНОСТИ ПО НАГРУЗКЕ:</a:t>
            </a:r>
            <a:endParaRPr lang="ru-RU" sz="13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6" descr="sil_mono_pr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0152" y="0"/>
            <a:ext cx="3203848" cy="980728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</p:pic>
      <p:sp>
        <p:nvSpPr>
          <p:cNvPr id="8" name="Прямоугольник 7"/>
          <p:cNvSpPr/>
          <p:nvPr/>
        </p:nvSpPr>
        <p:spPr>
          <a:xfrm>
            <a:off x="1691680" y="0"/>
            <a:ext cx="56886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Федерального </a:t>
            </a:r>
            <a:r>
              <a:rPr lang="ru-RU" sz="2000" b="1" kern="1600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казначейства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г. Санкт-Петербургу</a:t>
            </a:r>
          </a:p>
        </p:txBody>
      </p:sp>
      <p:grpSp>
        <p:nvGrpSpPr>
          <p:cNvPr id="4" name="Группа 10"/>
          <p:cNvGrpSpPr>
            <a:grpSpLocks/>
          </p:cNvGrpSpPr>
          <p:nvPr/>
        </p:nvGrpSpPr>
        <p:grpSpPr bwMode="auto">
          <a:xfrm>
            <a:off x="0" y="0"/>
            <a:ext cx="1766888" cy="908720"/>
            <a:chOff x="142847" y="0"/>
            <a:chExt cx="1470839" cy="792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20000"/>
            </a:blip>
            <a:srcRect/>
            <a:stretch>
              <a:fillRect/>
            </a:stretch>
          </p:blipFill>
          <p:spPr bwMode="auto">
            <a:xfrm>
              <a:off x="857224" y="0"/>
              <a:ext cx="756462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2" descr="Знак+ФК_clipped_rev_1.png"/>
            <p:cNvPicPr>
              <a:picLocks noChangeAspect="1"/>
            </p:cNvPicPr>
            <p:nvPr/>
          </p:nvPicPr>
          <p:blipFill>
            <a:blip r:embed="rId4" cstate="print">
              <a:lum contrast="-20000"/>
            </a:blip>
            <a:srcRect/>
            <a:stretch>
              <a:fillRect/>
            </a:stretch>
          </p:blipFill>
          <p:spPr bwMode="auto">
            <a:xfrm>
              <a:off x="142847" y="0"/>
              <a:ext cx="703401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4090211"/>
              </p:ext>
            </p:extLst>
          </p:nvPr>
        </p:nvGraphicFramePr>
        <p:xfrm>
          <a:off x="1043608" y="1700808"/>
          <a:ext cx="691276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15616" y="194477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90028" y="260133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0,05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11963" y="328498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0,33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18328" y="392376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0,34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46320" y="458112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0,55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1612" y="52292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1,20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5616" y="587727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0,46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23528" y="3068960"/>
            <a:ext cx="1296144" cy="201622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чел.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38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end_back_v3.jpg"/>
          <p:cNvPicPr>
            <a:picLocks noChangeAspect="1"/>
          </p:cNvPicPr>
          <p:nvPr/>
        </p:nvPicPr>
        <p:blipFill>
          <a:blip r:embed="rId2" cstate="print">
            <a:lum contrast="-3000"/>
          </a:blip>
          <a:srcRect b="1272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8800" b="1" dirty="0">
              <a:solidFill>
                <a:prstClr val="white">
                  <a:alpha val="97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4414" y="2071678"/>
            <a:ext cx="6813574" cy="282192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>
              <a:lnSpc>
                <a:spcPct val="200000"/>
              </a:lnSpc>
              <a:defRPr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ВНИМАНИЕ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7144" y="3015"/>
            <a:ext cx="9144000" cy="764486"/>
            <a:chOff x="7144" y="-10421"/>
            <a:chExt cx="9144000" cy="928670"/>
          </a:xfrm>
        </p:grpSpPr>
        <p:grpSp>
          <p:nvGrpSpPr>
            <p:cNvPr id="3" name="Группа 14"/>
            <p:cNvGrpSpPr>
              <a:grpSpLocks/>
            </p:cNvGrpSpPr>
            <p:nvPr/>
          </p:nvGrpSpPr>
          <p:grpSpPr bwMode="auto">
            <a:xfrm>
              <a:off x="7144" y="-10421"/>
              <a:ext cx="9144000" cy="928670"/>
              <a:chOff x="7144" y="-10421"/>
              <a:chExt cx="9144000" cy="928670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7144" y="-10421"/>
                <a:ext cx="9144000" cy="928670"/>
              </a:xfrm>
              <a:prstGeom prst="rect">
                <a:avLst/>
              </a:prstGeom>
              <a:solidFill>
                <a:srgbClr val="4F81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700" dirty="0" smtClean="0"/>
              </a:p>
              <a:p>
                <a:pPr algn="ctr">
                  <a:defRPr/>
                </a:pPr>
                <a:endParaRPr lang="ru-RU" sz="1700" dirty="0"/>
              </a:p>
            </p:txBody>
          </p:sp>
          <p:pic>
            <p:nvPicPr>
              <p:cNvPr id="14" name="Рисунок 13" descr="sil_mono_pr.bmp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6089683" y="108000"/>
                <a:ext cx="3061461" cy="797285"/>
              </a:xfrm>
              <a:prstGeom prst="rect">
                <a:avLst/>
              </a:prstGeom>
              <a:solidFill>
                <a:srgbClr val="4F81BD">
                  <a:alpha val="75000"/>
                </a:srgbClr>
              </a:solidFill>
            </p:spPr>
          </p:pic>
          <p:sp>
            <p:nvSpPr>
              <p:cNvPr id="15" name="Прямоугольник 14"/>
              <p:cNvSpPr/>
              <p:nvPr/>
            </p:nvSpPr>
            <p:spPr>
              <a:xfrm>
                <a:off x="1728000" y="108000"/>
                <a:ext cx="5715040" cy="7575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b="1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Управление Федерального </a:t>
                </a:r>
                <a:r>
                  <a:rPr lang="ru-RU" b="1" kern="1600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казначейства</a:t>
                </a:r>
                <a:r>
                  <a:rPr lang="ru-RU" b="1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</a:p>
              <a:p>
                <a:pPr algn="ctr">
                  <a:defRPr/>
                </a:pPr>
                <a:r>
                  <a:rPr lang="ru-RU" b="1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по г. Санкт-Петербургу</a:t>
                </a:r>
              </a:p>
            </p:txBody>
          </p:sp>
          <p:pic>
            <p:nvPicPr>
              <p:cNvPr id="16" name="Рисунок 16" descr="Герб СПБ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8000" y="72000"/>
                <a:ext cx="746504" cy="7857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2" name="Рисунок 12" descr="539px-Roskazna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8663" y="75600"/>
              <a:ext cx="727650" cy="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Группа 20"/>
          <p:cNvGrpSpPr/>
          <p:nvPr/>
        </p:nvGrpSpPr>
        <p:grpSpPr>
          <a:xfrm>
            <a:off x="268318" y="4725144"/>
            <a:ext cx="8696170" cy="1692771"/>
            <a:chOff x="268318" y="4649654"/>
            <a:chExt cx="8696170" cy="1692771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323528" y="4649654"/>
              <a:ext cx="8496944" cy="1626444"/>
            </a:xfrm>
            <a:prstGeom prst="roundRect">
              <a:avLst>
                <a:gd name="adj" fmla="val 6258"/>
              </a:avLst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sz="1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68318" y="4789601"/>
              <a:ext cx="2863522" cy="1092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Типовые нормативы времени на работы по бухгалтерскому учету и финансовой деятельности в государственных (муниципальных) учреждениях. 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21582" y="4653136"/>
              <a:ext cx="2962586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Методические рекомендации по разработке систем нормирования труда в государственных (муниципальных) учреждениях, </a:t>
              </a:r>
              <a:r>
                <a:rPr lang="ru-RU" sz="1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утвержденные </a:t>
              </a:r>
              <a:r>
                <a:rPr lang="ru-RU" sz="1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приказом Минтруда России от 30.09.2013 № 504.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239345" y="4649654"/>
              <a:ext cx="2725143" cy="1692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Нормативы предельной численности работников кадровых служб и бухгалтерий федеральных органов исполнительной власти, утвержденные  постановлением Минтруда России от 05.06.2002  №39 </a:t>
              </a:r>
              <a:endPara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3088" y="2204864"/>
            <a:ext cx="8496944" cy="2224697"/>
            <a:chOff x="353088" y="2276872"/>
            <a:chExt cx="8496944" cy="2224697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353088" y="2697016"/>
              <a:ext cx="8496944" cy="1355776"/>
            </a:xfrm>
            <a:prstGeom prst="roundRect">
              <a:avLst>
                <a:gd name="adj" fmla="val 6258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1080000" anchor="ctr"/>
            <a:lstStyle/>
            <a:p>
              <a:pPr algn="ctr"/>
              <a:endPara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509" y="2575443"/>
              <a:ext cx="2003683" cy="1620000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2276872"/>
              <a:ext cx="2751597" cy="2224697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798" y="2564904"/>
              <a:ext cx="1714484" cy="1386178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149789" y="1052736"/>
            <a:ext cx="8700243" cy="603947"/>
            <a:chOff x="149789" y="980728"/>
            <a:chExt cx="8700243" cy="603947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353088" y="980728"/>
              <a:ext cx="8496944" cy="603947"/>
            </a:xfrm>
            <a:prstGeom prst="roundRect">
              <a:avLst>
                <a:gd name="adj" fmla="val 6258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9789" y="1058249"/>
              <a:ext cx="8665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МЕТОДИКИ ОЦЕНКИ ПОТРЕБНОСТИ В ЧИСЛЕННОСТИ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2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Скругленный прямоугольник 53"/>
          <p:cNvSpPr/>
          <p:nvPr/>
        </p:nvSpPr>
        <p:spPr>
          <a:xfrm>
            <a:off x="107504" y="1124744"/>
            <a:ext cx="8496944" cy="504056"/>
          </a:xfrm>
          <a:prstGeom prst="roundRect">
            <a:avLst>
              <a:gd name="adj" fmla="val 6258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352928" cy="576064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ФУНКЦИОНИРОВАНИЯ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ЦЕНТРАЛИЗОВАННЫХ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БУХГАЛТЕРИЙ АДМИНИСТРАЦИЙ РАЙОНОВ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ОТРАСЛЕВЫХ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КОМИТЕТОВ САНКТ-ПЕТЕРБУРГА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6" descr="sil_mono_pr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0152" y="0"/>
            <a:ext cx="3203848" cy="980728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</p:pic>
      <p:sp>
        <p:nvSpPr>
          <p:cNvPr id="8" name="Прямоугольник 7"/>
          <p:cNvSpPr/>
          <p:nvPr/>
        </p:nvSpPr>
        <p:spPr>
          <a:xfrm>
            <a:off x="1691680" y="0"/>
            <a:ext cx="56886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Федерального </a:t>
            </a:r>
            <a:r>
              <a:rPr lang="ru-RU" sz="2000" b="1" kern="1600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казначейства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г. Санкт-Петербургу</a:t>
            </a:r>
          </a:p>
        </p:txBody>
      </p:sp>
      <p:grpSp>
        <p:nvGrpSpPr>
          <p:cNvPr id="4" name="Группа 10"/>
          <p:cNvGrpSpPr>
            <a:grpSpLocks/>
          </p:cNvGrpSpPr>
          <p:nvPr/>
        </p:nvGrpSpPr>
        <p:grpSpPr bwMode="auto">
          <a:xfrm>
            <a:off x="0" y="0"/>
            <a:ext cx="1766888" cy="908720"/>
            <a:chOff x="142847" y="0"/>
            <a:chExt cx="1470839" cy="792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20000"/>
            </a:blip>
            <a:srcRect/>
            <a:stretch>
              <a:fillRect/>
            </a:stretch>
          </p:blipFill>
          <p:spPr bwMode="auto">
            <a:xfrm>
              <a:off x="857224" y="0"/>
              <a:ext cx="756462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2" descr="Знак+ФК_clipped_rev_1.png"/>
            <p:cNvPicPr>
              <a:picLocks noChangeAspect="1"/>
            </p:cNvPicPr>
            <p:nvPr/>
          </p:nvPicPr>
          <p:blipFill>
            <a:blip r:embed="rId4" cstate="print">
              <a:lum contrast="-20000"/>
            </a:blip>
            <a:srcRect/>
            <a:stretch>
              <a:fillRect/>
            </a:stretch>
          </p:blipFill>
          <p:spPr bwMode="auto">
            <a:xfrm>
              <a:off x="142847" y="0"/>
              <a:ext cx="703401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" name="Picture 1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1775" y="5229320"/>
            <a:ext cx="185473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Группа 47"/>
          <p:cNvGrpSpPr/>
          <p:nvPr/>
        </p:nvGrpSpPr>
        <p:grpSpPr>
          <a:xfrm>
            <a:off x="709633" y="1804334"/>
            <a:ext cx="7445296" cy="1696674"/>
            <a:chOff x="709633" y="1916832"/>
            <a:chExt cx="7445296" cy="1696674"/>
          </a:xfrm>
        </p:grpSpPr>
        <p:pic>
          <p:nvPicPr>
            <p:cNvPr id="1027" name="Picture 3" descr="H:\дома\3f51ec9d49bc461803b454a4875d5aa8_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33" y="1916832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Прямая со стрелкой 8"/>
            <p:cNvCxnSpPr/>
            <p:nvPr/>
          </p:nvCxnSpPr>
          <p:spPr>
            <a:xfrm>
              <a:off x="2915816" y="2708920"/>
              <a:ext cx="2880320" cy="0"/>
            </a:xfrm>
            <a:prstGeom prst="straightConnector1">
              <a:avLst/>
            </a:prstGeom>
            <a:ln w="73025" cap="rnd" cmpd="tri"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10800000" scaled="1"/>
                <a:tileRect/>
              </a:gradFill>
              <a:bevel/>
              <a:headEnd type="none"/>
              <a:tailEnd type="stealt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16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00194" y="1916832"/>
              <a:ext cx="1854735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3350651" y="2771636"/>
              <a:ext cx="18268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Коэффициент 1,7 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8287" y="3244174"/>
              <a:ext cx="1401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Учреждения</a:t>
              </a:r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51520" y="3429000"/>
            <a:ext cx="9060819" cy="1584176"/>
            <a:chOff x="251520" y="3479522"/>
            <a:chExt cx="9060819" cy="1584176"/>
          </a:xfrm>
        </p:grpSpPr>
        <p:pic>
          <p:nvPicPr>
            <p:cNvPr id="1026" name="Picture 2" descr="H:\дома\kisspng-professional-training-business-skill-organization-business-people-5a825b9a1acce0.9098399015184925701098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28111" y1="52121" x2="28111" y2="52121"/>
                          <a14:foregroundMark x1="30000" y1="30303" x2="30000" y2="30303"/>
                          <a14:foregroundMark x1="31556" y1="41364" x2="31556" y2="41364"/>
                          <a14:foregroundMark x1="28556" y1="40303" x2="28556" y2="40303"/>
                          <a14:foregroundMark x1="29444" y1="44394" x2="29444" y2="44394"/>
                          <a14:foregroundMark x1="31333" y1="41364" x2="31333" y2="41364"/>
                          <a14:foregroundMark x1="31556" y1="38788" x2="31556" y2="38788"/>
                          <a14:foregroundMark x1="29111" y1="37273" x2="29111" y2="37273"/>
                          <a14:foregroundMark x1="27000" y1="36212" x2="27000" y2="36212"/>
                          <a14:foregroundMark x1="13111" y1="25455" x2="13111" y2="25455"/>
                          <a14:foregroundMark x1="17444" y1="32879" x2="17444" y2="32879"/>
                          <a14:foregroundMark x1="85889" y1="10303" x2="85889" y2="10303"/>
                          <a14:foregroundMark x1="86667" y1="23939" x2="86667" y2="23939"/>
                          <a14:foregroundMark x1="14000" y1="9091" x2="14000" y2="9091"/>
                          <a14:foregroundMark x1="12778" y1="5152" x2="12778" y2="5152"/>
                          <a14:foregroundMark x1="16333" y1="3485" x2="16333" y2="3485"/>
                          <a14:foregroundMark x1="17111" y1="5303" x2="17111" y2="5303"/>
                          <a14:foregroundMark x1="17667" y1="6818" x2="17667" y2="6818"/>
                          <a14:foregroundMark x1="18000" y1="8333" x2="18000" y2="8333"/>
                          <a14:foregroundMark x1="19333" y1="13182" x2="19333" y2="13182"/>
                          <a14:foregroundMark x1="19333" y1="15152" x2="19333" y2="15152"/>
                          <a14:foregroundMark x1="14889" y1="22879" x2="14889" y2="22879"/>
                          <a14:foregroundMark x1="10667" y1="21970" x2="10667" y2="21970"/>
                          <a14:foregroundMark x1="32889" y1="36818" x2="32889" y2="36818"/>
                          <a14:foregroundMark x1="26889" y1="37727" x2="26889" y2="37727"/>
                          <a14:foregroundMark x1="27667" y1="43030" x2="27667" y2="43030"/>
                          <a14:foregroundMark x1="50333" y1="26212" x2="50333" y2="26212"/>
                          <a14:foregroundMark x1="46889" y1="22273" x2="46889" y2="22273"/>
                          <a14:foregroundMark x1="47556" y1="21364" x2="47556" y2="21364"/>
                          <a14:foregroundMark x1="50889" y1="22879" x2="50889" y2="22879"/>
                          <a14:foregroundMark x1="49778" y1="5909" x2="49778" y2="5909"/>
                          <a14:foregroundMark x1="52111" y1="4242" x2="52111" y2="4242"/>
                          <a14:foregroundMark x1="50889" y1="21364" x2="50889" y2="21364"/>
                          <a14:foregroundMark x1="46556" y1="64394" x2="46556" y2="64394"/>
                          <a14:foregroundMark x1="46556" y1="63939" x2="46556" y2="63939"/>
                          <a14:foregroundMark x1="45889" y1="62424" x2="45889" y2="62424"/>
                          <a14:foregroundMark x1="52556" y1="66364" x2="52556" y2="66364"/>
                          <a14:foregroundMark x1="52000" y1="64091" x2="52000" y2="64091"/>
                          <a14:foregroundMark x1="51000" y1="63788" x2="51000" y2="63788"/>
                          <a14:foregroundMark x1="65333" y1="44697" x2="65333" y2="44697"/>
                          <a14:foregroundMark x1="64889" y1="43939" x2="64556" y2="43636"/>
                          <a14:foregroundMark x1="64222" y1="41061" x2="64222" y2="41061"/>
                          <a14:foregroundMark x1="67556" y1="39697" x2="67556" y2="39697"/>
                          <a14:foregroundMark x1="85778" y1="22424" x2="85778" y2="22424"/>
                          <a14:foregroundMark x1="82667" y1="22879" x2="82667" y2="22879"/>
                          <a14:foregroundMark x1="83333" y1="26970" x2="83333" y2="26970"/>
                          <a14:foregroundMark x1="46667" y1="2879" x2="46667" y2="2879"/>
                          <a14:backgroundMark x1="42889" y1="56667" x2="42889" y2="56667"/>
                          <a14:backgroundMark x1="54556" y1="58333" x2="54556" y2="58333"/>
                        </a14:backgroundRemoval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28" y="3645152"/>
              <a:ext cx="1570908" cy="11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8" name="Прямая со стрелкой 37"/>
            <p:cNvCxnSpPr/>
            <p:nvPr/>
          </p:nvCxnSpPr>
          <p:spPr>
            <a:xfrm>
              <a:off x="2915816" y="4221088"/>
              <a:ext cx="2880320" cy="0"/>
            </a:xfrm>
            <a:prstGeom prst="straightConnector1">
              <a:avLst/>
            </a:prstGeom>
            <a:ln w="73025" cap="rnd" cmpd="tri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1"/>
                <a:tileRect/>
              </a:gradFill>
              <a:bevel/>
              <a:headEnd type="none"/>
              <a:tailEnd type="stealt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16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8166" y="3479522"/>
              <a:ext cx="1854735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980044" y="4365104"/>
              <a:ext cx="6639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250:1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13048" y="4725144"/>
              <a:ext cx="34992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Расчетчик по заработной плате ЦБ 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1520" y="4725144"/>
              <a:ext cx="2533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Сотрудники учреждения 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51520" y="5157192"/>
            <a:ext cx="7999532" cy="1562690"/>
            <a:chOff x="251520" y="5157192"/>
            <a:chExt cx="7999532" cy="1562690"/>
          </a:xfrm>
        </p:grpSpPr>
        <p:pic>
          <p:nvPicPr>
            <p:cNvPr id="33" name="Picture 2" descr="H:\дома\kisspng-professional-training-business-skill-organization-business-people-5a825b9a1acce0.9098399015184925701098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28111" y1="52121" x2="28111" y2="52121"/>
                          <a14:foregroundMark x1="30000" y1="30303" x2="30000" y2="30303"/>
                          <a14:foregroundMark x1="31556" y1="41364" x2="31556" y2="41364"/>
                          <a14:foregroundMark x1="28556" y1="40303" x2="28556" y2="40303"/>
                          <a14:foregroundMark x1="29444" y1="44394" x2="29444" y2="44394"/>
                          <a14:foregroundMark x1="31333" y1="41364" x2="31333" y2="41364"/>
                          <a14:foregroundMark x1="31556" y1="38788" x2="31556" y2="38788"/>
                          <a14:foregroundMark x1="29111" y1="37273" x2="29111" y2="37273"/>
                          <a14:foregroundMark x1="27000" y1="36212" x2="27000" y2="36212"/>
                          <a14:foregroundMark x1="13111" y1="25455" x2="13111" y2="25455"/>
                          <a14:foregroundMark x1="17444" y1="32879" x2="17444" y2="32879"/>
                          <a14:foregroundMark x1="85889" y1="10303" x2="85889" y2="10303"/>
                          <a14:foregroundMark x1="86667" y1="23939" x2="86667" y2="23939"/>
                          <a14:foregroundMark x1="14000" y1="9091" x2="14000" y2="9091"/>
                          <a14:foregroundMark x1="12778" y1="5152" x2="12778" y2="5152"/>
                          <a14:foregroundMark x1="16333" y1="3485" x2="16333" y2="3485"/>
                          <a14:foregroundMark x1="17111" y1="5303" x2="17111" y2="5303"/>
                          <a14:foregroundMark x1="17667" y1="6818" x2="17667" y2="6818"/>
                          <a14:foregroundMark x1="18000" y1="8333" x2="18000" y2="8333"/>
                          <a14:foregroundMark x1="19333" y1="13182" x2="19333" y2="13182"/>
                          <a14:foregroundMark x1="19333" y1="15152" x2="19333" y2="15152"/>
                          <a14:foregroundMark x1="14889" y1="22879" x2="14889" y2="22879"/>
                          <a14:foregroundMark x1="10667" y1="21970" x2="10667" y2="21970"/>
                          <a14:foregroundMark x1="32889" y1="36818" x2="32889" y2="36818"/>
                          <a14:foregroundMark x1="26889" y1="37727" x2="26889" y2="37727"/>
                          <a14:foregroundMark x1="27667" y1="43030" x2="27667" y2="43030"/>
                          <a14:foregroundMark x1="50333" y1="26212" x2="50333" y2="26212"/>
                          <a14:foregroundMark x1="46889" y1="22273" x2="46889" y2="22273"/>
                          <a14:foregroundMark x1="47556" y1="21364" x2="47556" y2="21364"/>
                          <a14:foregroundMark x1="50889" y1="22879" x2="50889" y2="22879"/>
                          <a14:foregroundMark x1="49778" y1="5909" x2="49778" y2="5909"/>
                          <a14:foregroundMark x1="52111" y1="4242" x2="52111" y2="4242"/>
                          <a14:foregroundMark x1="50889" y1="21364" x2="50889" y2="21364"/>
                          <a14:foregroundMark x1="46556" y1="64394" x2="46556" y2="64394"/>
                          <a14:foregroundMark x1="46556" y1="63939" x2="46556" y2="63939"/>
                          <a14:foregroundMark x1="45889" y1="62424" x2="45889" y2="62424"/>
                          <a14:foregroundMark x1="52556" y1="66364" x2="52556" y2="66364"/>
                          <a14:foregroundMark x1="52000" y1="64091" x2="52000" y2="64091"/>
                          <a14:foregroundMark x1="51000" y1="63788" x2="51000" y2="63788"/>
                          <a14:foregroundMark x1="65333" y1="44697" x2="65333" y2="44697"/>
                          <a14:foregroundMark x1="64889" y1="43939" x2="64556" y2="43636"/>
                          <a14:foregroundMark x1="64222" y1="41061" x2="64222" y2="41061"/>
                          <a14:foregroundMark x1="67556" y1="39697" x2="67556" y2="39697"/>
                          <a14:foregroundMark x1="85778" y1="22424" x2="85778" y2="22424"/>
                          <a14:foregroundMark x1="82667" y1="22879" x2="82667" y2="22879"/>
                          <a14:foregroundMark x1="83333" y1="26970" x2="83333" y2="26970"/>
                          <a14:foregroundMark x1="46667" y1="2879" x2="46667" y2="2879"/>
                          <a14:backgroundMark x1="42889" y1="56667" x2="42889" y2="56667"/>
                          <a14:backgroundMark x1="54556" y1="58333" x2="54556" y2="58333"/>
                        </a14:backgroundRemoval>
                      </a14:imgEffect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28" y="5157192"/>
              <a:ext cx="1570908" cy="11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9" name="Прямая со стрелкой 38"/>
            <p:cNvCxnSpPr/>
            <p:nvPr/>
          </p:nvCxnSpPr>
          <p:spPr>
            <a:xfrm>
              <a:off x="2915816" y="5805264"/>
              <a:ext cx="2880320" cy="0"/>
            </a:xfrm>
            <a:prstGeom prst="straightConnector1">
              <a:avLst/>
            </a:prstGeom>
            <a:ln w="73025" cap="rnd" cmpd="tri"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10800000" scaled="1"/>
                <a:tileRect/>
              </a:gradFill>
              <a:bevel/>
              <a:headEnd type="none"/>
              <a:tailEnd type="stealt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067944" y="5877272"/>
              <a:ext cx="5613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48:1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51520" y="6258798"/>
              <a:ext cx="2533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Сотрудники учреждения 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588224" y="6381328"/>
              <a:ext cx="16628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Сотрудники ЦБ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516216" y="2996952"/>
            <a:ext cx="1662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ЦБ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108000" y="873286"/>
            <a:ext cx="8860431" cy="523220"/>
          </a:xfrm>
          <a:prstGeom prst="roundRect">
            <a:avLst>
              <a:gd name="adj" fmla="val 625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0" anchor="ctr"/>
          <a:lstStyle/>
          <a:p>
            <a:pPr algn="ctr"/>
            <a:endParaRPr lang="ru-RU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87396" y="1481593"/>
            <a:ext cx="8169027" cy="328676"/>
          </a:xfrm>
          <a:prstGeom prst="roundRect">
            <a:avLst>
              <a:gd name="adj" fmla="val 6258"/>
            </a:avLst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 численности для исполнения полномочий по начислению и выплате заработной платы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7144" y="3015"/>
            <a:ext cx="9144000" cy="764486"/>
            <a:chOff x="7144" y="-10421"/>
            <a:chExt cx="9144000" cy="928670"/>
          </a:xfrm>
        </p:grpSpPr>
        <p:grpSp>
          <p:nvGrpSpPr>
            <p:cNvPr id="3" name="Группа 14"/>
            <p:cNvGrpSpPr>
              <a:grpSpLocks/>
            </p:cNvGrpSpPr>
            <p:nvPr/>
          </p:nvGrpSpPr>
          <p:grpSpPr bwMode="auto">
            <a:xfrm>
              <a:off x="7144" y="-10421"/>
              <a:ext cx="9144000" cy="928670"/>
              <a:chOff x="7144" y="-10421"/>
              <a:chExt cx="9144000" cy="928670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7144" y="-10421"/>
                <a:ext cx="9144000" cy="928670"/>
              </a:xfrm>
              <a:prstGeom prst="rect">
                <a:avLst/>
              </a:prstGeom>
              <a:solidFill>
                <a:srgbClr val="4F81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700" dirty="0" smtClean="0"/>
              </a:p>
              <a:p>
                <a:pPr algn="ctr">
                  <a:defRPr/>
                </a:pPr>
                <a:endParaRPr lang="ru-RU" sz="1700" dirty="0"/>
              </a:p>
            </p:txBody>
          </p:sp>
          <p:pic>
            <p:nvPicPr>
              <p:cNvPr id="14" name="Рисунок 13" descr="sil_mono_pr.bmp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6089683" y="108000"/>
                <a:ext cx="3061461" cy="797285"/>
              </a:xfrm>
              <a:prstGeom prst="rect">
                <a:avLst/>
              </a:prstGeom>
              <a:solidFill>
                <a:srgbClr val="4F81BD">
                  <a:alpha val="75000"/>
                </a:srgbClr>
              </a:solidFill>
            </p:spPr>
          </p:pic>
          <p:sp>
            <p:nvSpPr>
              <p:cNvPr id="15" name="Прямоугольник 14"/>
              <p:cNvSpPr/>
              <p:nvPr/>
            </p:nvSpPr>
            <p:spPr>
              <a:xfrm>
                <a:off x="1728000" y="108000"/>
                <a:ext cx="5715040" cy="7575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b="1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Управление Федерального </a:t>
                </a:r>
                <a:r>
                  <a:rPr lang="ru-RU" b="1" kern="1600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казначейства</a:t>
                </a:r>
                <a:r>
                  <a:rPr lang="ru-RU" b="1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</a:p>
              <a:p>
                <a:pPr algn="ctr">
                  <a:defRPr/>
                </a:pPr>
                <a:r>
                  <a:rPr lang="ru-RU" b="1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по г. Санкт-Петербургу</a:t>
                </a:r>
              </a:p>
            </p:txBody>
          </p:sp>
          <p:pic>
            <p:nvPicPr>
              <p:cNvPr id="16" name="Рисунок 16" descr="Герб СПБ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8000" y="72000"/>
                <a:ext cx="746504" cy="7857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2" name="Рисунок 12" descr="539px-Roskazna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8663" y="75600"/>
              <a:ext cx="727650" cy="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110520" y="873286"/>
            <a:ext cx="866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НОРМ ЧИСЛЕННОСТИ ДЛЯ ИСПОЛНЕНИЯ ПОЛНОМОЧИЙ ОЦБ ПО СЕКТОРАМ УЧЕТА (УФК ПО СВЕРДЛОВСКОЙ ОБЛАСТИ).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363851"/>
              </p:ext>
            </p:extLst>
          </p:nvPr>
        </p:nvGraphicFramePr>
        <p:xfrm>
          <a:off x="605277" y="1916832"/>
          <a:ext cx="8170280" cy="1500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272"/>
                <a:gridCol w="1368152"/>
                <a:gridCol w="2049600"/>
                <a:gridCol w="864096"/>
                <a:gridCol w="14401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Наименование функции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Индекс объемного показателя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Объемные показатели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Норма на 1 сотрудника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Единица измерения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Расчеты с персоналом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Нперс.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Численность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персонала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чел.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Формирование отчетности в части начисления и выплаты з/платы (2-НДФЛ, 6-НДФЛ, РСВ,4-ФСС, статистическая отчетность и пр.)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Нотч.зп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Количество организаций, которым оказывается сервис по ведению бухгалтерского учета и составлению бюджетной отчетности субъектов учета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организация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4" name="Скругленный прямоугольник 33"/>
          <p:cNvSpPr/>
          <p:nvPr/>
        </p:nvSpPr>
        <p:spPr>
          <a:xfrm>
            <a:off x="557847" y="3504009"/>
            <a:ext cx="8129445" cy="328676"/>
          </a:xfrm>
          <a:prstGeom prst="roundRect">
            <a:avLst>
              <a:gd name="adj" fmla="val 6258"/>
            </a:avLst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 dirty="0" smtClean="0"/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 численности для исполнения полномочий по учету доходов.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962412"/>
              </p:ext>
            </p:extLst>
          </p:nvPr>
        </p:nvGraphicFramePr>
        <p:xfrm>
          <a:off x="587396" y="4005064"/>
          <a:ext cx="8159388" cy="1435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264"/>
                <a:gridCol w="1368152"/>
                <a:gridCol w="2110716"/>
                <a:gridCol w="864096"/>
                <a:gridCol w="14401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Наименование функции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Индекс объемного показателя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Объемные показатели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Норма на 1 сотрудника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Единица измерения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Начисление доходов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Ндох.*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Количество первичных документов по начислению доходов (постановление, решение и т.п.)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Количество документов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Формирование уведомлений об уточнении вида и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принадлежности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платежа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Нув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.*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Количество уведомлений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Количество уведомлений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5445224"/>
            <a:ext cx="8099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Ндох.* = (7:0,2) *247 = 8000, где </a:t>
            </a:r>
          </a:p>
          <a:p>
            <a:r>
              <a:rPr lang="ru-RU" sz="1200" dirty="0" smtClean="0"/>
              <a:t>0,2 </a:t>
            </a:r>
            <a:r>
              <a:rPr lang="ru-RU" sz="1200" dirty="0"/>
              <a:t>– норматив времени на обработку одного первичного документа (час);</a:t>
            </a:r>
          </a:p>
          <a:p>
            <a:endParaRPr lang="ru-RU" sz="1200" dirty="0" smtClean="0"/>
          </a:p>
          <a:p>
            <a:r>
              <a:rPr lang="ru-RU" sz="1200" dirty="0" err="1" smtClean="0"/>
              <a:t>Нув</a:t>
            </a:r>
            <a:r>
              <a:rPr lang="ru-RU" sz="1200" dirty="0"/>
              <a:t>.* = (7:0,17) *247 = 10000, где </a:t>
            </a:r>
          </a:p>
          <a:p>
            <a:r>
              <a:rPr lang="ru-RU" sz="1200" dirty="0" smtClean="0"/>
              <a:t>0,17 </a:t>
            </a:r>
            <a:r>
              <a:rPr lang="ru-RU" sz="1200" dirty="0"/>
              <a:t>– норматив времени на обработку одного первичного документа (час);</a:t>
            </a:r>
          </a:p>
          <a:p>
            <a:r>
              <a:rPr lang="ru-RU" sz="1200" dirty="0" smtClean="0"/>
              <a:t>7 – рабочий день за вычетом перерыва на обед и технологические перерывы (час);</a:t>
            </a:r>
          </a:p>
          <a:p>
            <a:r>
              <a:rPr lang="ru-RU" sz="1200" dirty="0" smtClean="0"/>
              <a:t>247 </a:t>
            </a:r>
            <a:r>
              <a:rPr lang="ru-RU" sz="1200" dirty="0"/>
              <a:t>– количество рабочих дней в году.</a:t>
            </a:r>
          </a:p>
        </p:txBody>
      </p:sp>
    </p:spTree>
    <p:extLst>
      <p:ext uri="{BB962C8B-B14F-4D97-AF65-F5344CB8AC3E}">
        <p14:creationId xmlns:p14="http://schemas.microsoft.com/office/powerpoint/2010/main" val="18802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3088" y="857034"/>
            <a:ext cx="8496944" cy="328676"/>
          </a:xfrm>
          <a:prstGeom prst="roundRect">
            <a:avLst>
              <a:gd name="adj" fmla="val 6258"/>
            </a:avLst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 численности для исполнения полномочий по учету нефинансовых активов.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545243"/>
              </p:ext>
            </p:extLst>
          </p:nvPr>
        </p:nvGraphicFramePr>
        <p:xfrm>
          <a:off x="403611" y="1340768"/>
          <a:ext cx="8424936" cy="30071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2093"/>
                <a:gridCol w="1296144"/>
                <a:gridCol w="2120434"/>
                <a:gridCol w="936104"/>
                <a:gridCol w="1440161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Наименование функции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03" marR="6180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Индекс объемного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03" marR="6180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Объемные 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03" marR="6180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Норма на 1 сотрудника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03" marR="6180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Единица измерения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03" marR="6180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2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Учет основных средств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03" marR="6180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Нос*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03" marR="61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Инвентарные карточки по учету основных средств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03" marR="61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03" marR="61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инв. карточка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03" marR="61803" marT="0" marB="0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Учет материальных запасов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03" marR="6180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Нмз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03" marR="61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Количество бухгалтерских записей по поступлению, выбытию и передаче материальных запасов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03" marR="61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03" marR="61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бух. запись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03" marR="61803" marT="0" marB="0"/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Формирование отчетности в части нефинансовых активов (имущественные налоги, транспортный налог, данные для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Росимущества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, статистическая отчетность (П-2) и пр.)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03" marR="6180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Нотч.НФА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03" marR="61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Количество организаций, которым оказывается сервис по ведению бухгалтерского учета и составлению бюджетной отчетности субъектов учета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03" marR="61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03" marR="61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организация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03" marR="61803" marT="0" marB="0"/>
                </a:tc>
              </a:tr>
            </a:tbl>
          </a:graphicData>
        </a:graphic>
      </p:graphicFrame>
      <p:grpSp>
        <p:nvGrpSpPr>
          <p:cNvPr id="4" name="Группа 10"/>
          <p:cNvGrpSpPr>
            <a:grpSpLocks/>
          </p:cNvGrpSpPr>
          <p:nvPr/>
        </p:nvGrpSpPr>
        <p:grpSpPr bwMode="auto">
          <a:xfrm>
            <a:off x="7144" y="3015"/>
            <a:ext cx="9144000" cy="764486"/>
            <a:chOff x="7144" y="-10421"/>
            <a:chExt cx="9144000" cy="928670"/>
          </a:xfrm>
        </p:grpSpPr>
        <p:grpSp>
          <p:nvGrpSpPr>
            <p:cNvPr id="5" name="Группа 14"/>
            <p:cNvGrpSpPr>
              <a:grpSpLocks/>
            </p:cNvGrpSpPr>
            <p:nvPr/>
          </p:nvGrpSpPr>
          <p:grpSpPr bwMode="auto">
            <a:xfrm>
              <a:off x="7144" y="-10421"/>
              <a:ext cx="9144000" cy="928670"/>
              <a:chOff x="7144" y="-10421"/>
              <a:chExt cx="9144000" cy="928670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7144" y="-10421"/>
                <a:ext cx="9144000" cy="928670"/>
              </a:xfrm>
              <a:prstGeom prst="rect">
                <a:avLst/>
              </a:prstGeom>
              <a:solidFill>
                <a:srgbClr val="4F81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700" dirty="0" smtClean="0"/>
              </a:p>
              <a:p>
                <a:pPr algn="ctr">
                  <a:defRPr/>
                </a:pPr>
                <a:endParaRPr lang="ru-RU" sz="1700" dirty="0"/>
              </a:p>
            </p:txBody>
          </p:sp>
          <p:pic>
            <p:nvPicPr>
              <p:cNvPr id="8" name="Рисунок 7" descr="sil_mono_pr.bmp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6089683" y="108000"/>
                <a:ext cx="3061461" cy="797285"/>
              </a:xfrm>
              <a:prstGeom prst="rect">
                <a:avLst/>
              </a:prstGeom>
              <a:solidFill>
                <a:srgbClr val="4F81BD">
                  <a:alpha val="75000"/>
                </a:srgbClr>
              </a:solidFill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1728000" y="108000"/>
                <a:ext cx="5715040" cy="7575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b="1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Управление Федерального </a:t>
                </a:r>
                <a:r>
                  <a:rPr lang="ru-RU" b="1" kern="1600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казначейства</a:t>
                </a:r>
                <a:r>
                  <a:rPr lang="ru-RU" b="1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</a:p>
              <a:p>
                <a:pPr algn="ctr">
                  <a:defRPr/>
                </a:pPr>
                <a:r>
                  <a:rPr lang="ru-RU" b="1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по г. Санкт-Петербургу</a:t>
                </a:r>
              </a:p>
            </p:txBody>
          </p:sp>
          <p:pic>
            <p:nvPicPr>
              <p:cNvPr id="10" name="Рисунок 16" descr="Герб СПБ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8000" y="72000"/>
                <a:ext cx="746504" cy="7857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" name="Рисунок 12" descr="539px-Roskazna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8663" y="75600"/>
              <a:ext cx="727650" cy="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342619" y="4509120"/>
            <a:ext cx="83392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Нос* = (7:0,4) *247 = 4000, где </a:t>
            </a:r>
          </a:p>
          <a:p>
            <a:r>
              <a:rPr lang="ru-RU" sz="1200" dirty="0" smtClean="0"/>
              <a:t>0,4 </a:t>
            </a:r>
            <a:r>
              <a:rPr lang="ru-RU" sz="1200" dirty="0"/>
              <a:t>– норматив времени на обработку одного инвентарного объекта (час);</a:t>
            </a:r>
          </a:p>
          <a:p>
            <a:endParaRPr lang="ru-RU" sz="1200" dirty="0" smtClean="0"/>
          </a:p>
          <a:p>
            <a:r>
              <a:rPr lang="ru-RU" sz="1200" dirty="0" err="1" smtClean="0"/>
              <a:t>Нмз</a:t>
            </a:r>
            <a:r>
              <a:rPr lang="ru-RU" sz="1200" dirty="0"/>
              <a:t>* = (7:0,3) *247 = 6000, где </a:t>
            </a:r>
          </a:p>
          <a:p>
            <a:r>
              <a:rPr lang="ru-RU" sz="1200" dirty="0" smtClean="0"/>
              <a:t>0,3 </a:t>
            </a:r>
            <a:r>
              <a:rPr lang="ru-RU" sz="1200" dirty="0"/>
              <a:t>– норматив времени на обработку одного первичного документа по поступлению, выбытию, передаче материальных запасов (час</a:t>
            </a:r>
            <a:r>
              <a:rPr lang="ru-RU" sz="1200" dirty="0" smtClean="0"/>
              <a:t>);</a:t>
            </a:r>
          </a:p>
          <a:p>
            <a:endParaRPr lang="ru-RU" sz="1200" dirty="0" smtClean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800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4516" y="850551"/>
            <a:ext cx="8496944" cy="418209"/>
          </a:xfrm>
          <a:prstGeom prst="roundRect">
            <a:avLst>
              <a:gd name="adj" fmla="val 6258"/>
            </a:avLst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4. </a:t>
            </a:r>
            <a:r>
              <a:rPr lang="ru-RU" sz="1400" b="1" dirty="0">
                <a:solidFill>
                  <a:schemeClr val="tx1"/>
                </a:solidFill>
              </a:rPr>
              <a:t>Нормы численности для исполнения полномочий по учету расчетов с подотчетными лицами, контрагентами.</a:t>
            </a:r>
          </a:p>
        </p:txBody>
      </p: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7144" y="3015"/>
            <a:ext cx="9144000" cy="764486"/>
            <a:chOff x="7144" y="-10421"/>
            <a:chExt cx="9144000" cy="928670"/>
          </a:xfrm>
        </p:grpSpPr>
        <p:grpSp>
          <p:nvGrpSpPr>
            <p:cNvPr id="4" name="Группа 14"/>
            <p:cNvGrpSpPr>
              <a:grpSpLocks/>
            </p:cNvGrpSpPr>
            <p:nvPr/>
          </p:nvGrpSpPr>
          <p:grpSpPr bwMode="auto">
            <a:xfrm>
              <a:off x="7144" y="-10421"/>
              <a:ext cx="9144000" cy="928670"/>
              <a:chOff x="7144" y="-10421"/>
              <a:chExt cx="9144000" cy="928670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7144" y="-10421"/>
                <a:ext cx="9144000" cy="928670"/>
              </a:xfrm>
              <a:prstGeom prst="rect">
                <a:avLst/>
              </a:prstGeom>
              <a:solidFill>
                <a:srgbClr val="4F81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700" dirty="0" smtClean="0"/>
              </a:p>
              <a:p>
                <a:pPr algn="ctr">
                  <a:defRPr/>
                </a:pPr>
                <a:endParaRPr lang="ru-RU" sz="1700" dirty="0"/>
              </a:p>
            </p:txBody>
          </p:sp>
          <p:pic>
            <p:nvPicPr>
              <p:cNvPr id="7" name="Рисунок 6" descr="sil_mono_pr.bmp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6089683" y="108000"/>
                <a:ext cx="3061461" cy="797285"/>
              </a:xfrm>
              <a:prstGeom prst="rect">
                <a:avLst/>
              </a:prstGeom>
              <a:solidFill>
                <a:srgbClr val="4F81BD">
                  <a:alpha val="75000"/>
                </a:srgbClr>
              </a:solidFill>
            </p:spPr>
          </p:pic>
          <p:sp>
            <p:nvSpPr>
              <p:cNvPr id="8" name="Прямоугольник 7"/>
              <p:cNvSpPr/>
              <p:nvPr/>
            </p:nvSpPr>
            <p:spPr>
              <a:xfrm>
                <a:off x="1728000" y="108000"/>
                <a:ext cx="5715040" cy="7575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b="1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Управление Федерального </a:t>
                </a:r>
                <a:r>
                  <a:rPr lang="ru-RU" b="1" kern="1600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казначейства</a:t>
                </a:r>
                <a:r>
                  <a:rPr lang="ru-RU" b="1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</a:p>
              <a:p>
                <a:pPr algn="ctr">
                  <a:defRPr/>
                </a:pPr>
                <a:r>
                  <a:rPr lang="ru-RU" b="1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по г. Санкт-Петербургу</a:t>
                </a:r>
              </a:p>
            </p:txBody>
          </p:sp>
          <p:pic>
            <p:nvPicPr>
              <p:cNvPr id="9" name="Рисунок 16" descr="Герб СПБ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8000" y="72000"/>
                <a:ext cx="746504" cy="7857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" name="Рисунок 12" descr="539px-Roskazna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8663" y="75600"/>
              <a:ext cx="727650" cy="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753448"/>
              </p:ext>
            </p:extLst>
          </p:nvPr>
        </p:nvGraphicFramePr>
        <p:xfrm>
          <a:off x="323528" y="1340768"/>
          <a:ext cx="8496944" cy="1884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1874"/>
                <a:gridCol w="1384510"/>
                <a:gridCol w="1944216"/>
                <a:gridCol w="1008112"/>
                <a:gridCol w="208823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Наименование функции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Индекс объемного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Объемные 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Норма на 1 сотрудника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Единица измерения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3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Учет расчетов с подотчетными лицами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Нав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.*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Авансовый отчет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4000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Авансовый отчет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Учет расчетов с контрагентами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Нрасч.*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Заявка на кассовый расход, возврат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7000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ЗКР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Формирование БО, ДО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Нбо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Сведение о бюджетном, денежном обязательстве 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6000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Сведения о БО, ДО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37048" y="3284984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Нав.* = (7:0,4) *247 = 4000, где </a:t>
            </a:r>
          </a:p>
          <a:p>
            <a:r>
              <a:rPr lang="ru-RU" sz="1200" dirty="0" smtClean="0"/>
              <a:t>0,4 </a:t>
            </a:r>
            <a:r>
              <a:rPr lang="ru-RU" sz="1200" dirty="0"/>
              <a:t>– норматив времени на обработку одного авансового отчета (час);</a:t>
            </a:r>
          </a:p>
          <a:p>
            <a:endParaRPr lang="ru-RU" sz="1200" dirty="0" smtClean="0"/>
          </a:p>
          <a:p>
            <a:r>
              <a:rPr lang="ru-RU" sz="1200" dirty="0" err="1" smtClean="0"/>
              <a:t>Нрасч</a:t>
            </a:r>
            <a:r>
              <a:rPr lang="ru-RU" sz="1200" dirty="0"/>
              <a:t>.* = (7:0,25) *247 = 7000, где </a:t>
            </a:r>
          </a:p>
          <a:p>
            <a:r>
              <a:rPr lang="ru-RU" sz="1200" dirty="0" smtClean="0"/>
              <a:t>0,25 </a:t>
            </a:r>
            <a:r>
              <a:rPr lang="ru-RU" sz="1200" dirty="0"/>
              <a:t>– норматив времени на формирование ЗКР (час);</a:t>
            </a:r>
          </a:p>
          <a:p>
            <a:endParaRPr lang="ru-RU" sz="1200" dirty="0" smtClean="0"/>
          </a:p>
          <a:p>
            <a:r>
              <a:rPr lang="ru-RU" sz="1200" dirty="0" err="1" smtClean="0"/>
              <a:t>Нбо</a:t>
            </a:r>
            <a:r>
              <a:rPr lang="ru-RU" sz="1200" dirty="0"/>
              <a:t>* = (7:0,3) *247 = 6000, где </a:t>
            </a:r>
          </a:p>
          <a:p>
            <a:r>
              <a:rPr lang="ru-RU" sz="1200" dirty="0" smtClean="0"/>
              <a:t>0,3 </a:t>
            </a:r>
            <a:r>
              <a:rPr lang="ru-RU" sz="1200" dirty="0"/>
              <a:t>– норматив времени на формирование одного Сведения о бюджетном, денежном обязательстве (час</a:t>
            </a:r>
            <a:r>
              <a:rPr lang="ru-RU" sz="1200" dirty="0" smtClean="0"/>
              <a:t>);</a:t>
            </a:r>
          </a:p>
          <a:p>
            <a:r>
              <a:rPr lang="ru-RU" sz="1200" dirty="0" smtClean="0"/>
              <a:t>7 – рабочий день за вычетом перерыва на обед и технологические перерывы (час);</a:t>
            </a:r>
          </a:p>
          <a:p>
            <a:r>
              <a:rPr lang="ru-RU" sz="1200" dirty="0" smtClean="0"/>
              <a:t>247 </a:t>
            </a:r>
            <a:r>
              <a:rPr lang="ru-RU" sz="1200" dirty="0"/>
              <a:t>– количество рабочих дней в году.</a:t>
            </a:r>
          </a:p>
        </p:txBody>
      </p:sp>
    </p:spTree>
    <p:extLst>
      <p:ext uri="{BB962C8B-B14F-4D97-AF65-F5344CB8AC3E}">
        <p14:creationId xmlns:p14="http://schemas.microsoft.com/office/powerpoint/2010/main" val="135674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104057" y="1124744"/>
            <a:ext cx="8860431" cy="679436"/>
          </a:xfrm>
          <a:prstGeom prst="roundRect">
            <a:avLst>
              <a:gd name="adj" fmla="val 625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0" anchor="ctr"/>
          <a:lstStyle/>
          <a:p>
            <a:pPr algn="ctr"/>
            <a:endParaRPr lang="ru-RU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80" y="1196752"/>
            <a:ext cx="7488832" cy="72008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НОРМЫ ЧИСЛЕННОСТИ ИСХОДЯ ИЗ КОЛИЧЕСТВА ОБРАБОТАННЫХ ДОКУМЕНТОВ И ВЫПОЛНЕННЫХ ФУНКЦИЙ ЗА ОПРЕДЕЛЕННЫЙ ПЕРИОД РАБОЧЕГО ВРЕМЕНИ.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6" descr="sil_mono_pr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0152" y="0"/>
            <a:ext cx="3203848" cy="980728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</p:pic>
      <p:sp>
        <p:nvSpPr>
          <p:cNvPr id="8" name="Прямоугольник 7"/>
          <p:cNvSpPr/>
          <p:nvPr/>
        </p:nvSpPr>
        <p:spPr>
          <a:xfrm>
            <a:off x="1691680" y="0"/>
            <a:ext cx="56886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Федерального </a:t>
            </a:r>
            <a:r>
              <a:rPr lang="ru-RU" sz="2000" b="1" kern="1600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казначейства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г. Санкт-Петербургу</a:t>
            </a:r>
          </a:p>
        </p:txBody>
      </p:sp>
      <p:grpSp>
        <p:nvGrpSpPr>
          <p:cNvPr id="4" name="Группа 10"/>
          <p:cNvGrpSpPr>
            <a:grpSpLocks/>
          </p:cNvGrpSpPr>
          <p:nvPr/>
        </p:nvGrpSpPr>
        <p:grpSpPr bwMode="auto">
          <a:xfrm>
            <a:off x="0" y="0"/>
            <a:ext cx="1766888" cy="908720"/>
            <a:chOff x="142847" y="0"/>
            <a:chExt cx="1470839" cy="792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20000"/>
            </a:blip>
            <a:srcRect/>
            <a:stretch>
              <a:fillRect/>
            </a:stretch>
          </p:blipFill>
          <p:spPr bwMode="auto">
            <a:xfrm>
              <a:off x="857224" y="0"/>
              <a:ext cx="756462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2" descr="Знак+ФК_clipped_rev_1.png"/>
            <p:cNvPicPr>
              <a:picLocks noChangeAspect="1"/>
            </p:cNvPicPr>
            <p:nvPr/>
          </p:nvPicPr>
          <p:blipFill>
            <a:blip r:embed="rId4" cstate="print">
              <a:lum contrast="-20000"/>
            </a:blip>
            <a:srcRect/>
            <a:stretch>
              <a:fillRect/>
            </a:stretch>
          </p:blipFill>
          <p:spPr bwMode="auto">
            <a:xfrm>
              <a:off x="142847" y="0"/>
              <a:ext cx="703401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2195736" y="2060848"/>
            <a:ext cx="4320480" cy="20882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cmpd="thinThick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228600" dist="76200" dir="16200000" sx="101000" sy="101000" rotWithShape="0">
              <a:prstClr val="black">
                <a:alpha val="39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771800" y="2374294"/>
                <a:ext cx="3096344" cy="1486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effectLst/>
                          <a:latin typeface="Cambria Math"/>
                        </a:rPr>
                        <m:t>Ч=</m:t>
                      </m:r>
                      <m:f>
                        <m:fPr>
                          <m:ctrlPr>
                            <a:rPr lang="ru-RU" sz="3200" b="1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1" i="1">
                              <a:effectLst/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3200" b="1" i="1">
                              <a:effectLst/>
                              <a:latin typeface="Cambria Math"/>
                            </a:rPr>
                            <m:t>Т</m:t>
                          </m:r>
                        </m:den>
                      </m:f>
                      <m:nary>
                        <m:naryPr>
                          <m:chr m:val="∑"/>
                          <m:grow m:val="on"/>
                          <m:ctrlPr>
                            <a:rPr lang="ru-RU" sz="3200" b="1" i="1">
                              <a:effectLst/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sz="3200" b="1" i="1">
                              <a:effectLst/>
                              <a:latin typeface="Cambria Math"/>
                            </a:rPr>
                            <m:t>𝒊</m:t>
                          </m:r>
                          <m:r>
                            <a:rPr lang="ru-RU" sz="3200" b="1" i="1"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ru-RU" sz="3200" b="1" i="1">
                              <a:effectLst/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ru-RU" sz="3200" b="1" i="1">
                              <a:effectLst/>
                              <a:latin typeface="Cambria Math"/>
                            </a:rPr>
                            <m:t>𝑵</m:t>
                          </m:r>
                        </m:sup>
                        <m:e>
                          <m:sSub>
                            <m:sSubPr>
                              <m:ctrlPr>
                                <a:rPr lang="ru-RU" sz="3200" b="1" i="1"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effectLst/>
                                  <a:latin typeface="Cambria Math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3200" b="1" i="1">
                                  <a:effectLst/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3200" b="1" i="1"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3200" b="1" i="1">
                                  <a:effectLst/>
                                  <a:latin typeface="Cambria Math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3200" b="1" i="1">
                                  <a:effectLst/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3200" b="1" dirty="0">
                  <a:effectLst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374294"/>
                <a:ext cx="3096344" cy="148675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4057" y="4149080"/>
            <a:ext cx="90912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расчетная численность,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норма рабочего времени (чел/час) за анализируемый календарный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за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полугодие составляет  931),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коэффициент трудоемкости исполнения 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-ой операции (человеко-час),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1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-й показатель (количество отработанных документов в рамках исполнения 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-ой операции).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4" y="566124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*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629" y="5733256"/>
            <a:ext cx="7178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трудоемкости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экспертным путем и равен 1 при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исполнении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за 1 человеко-час.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00086" y="477798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712517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08000" y="1093380"/>
            <a:ext cx="8860431" cy="391404"/>
          </a:xfrm>
          <a:prstGeom prst="roundRect">
            <a:avLst>
              <a:gd name="adj" fmla="val 625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0" anchor="ctr"/>
          <a:lstStyle/>
          <a:p>
            <a:pPr algn="ctr"/>
            <a:endParaRPr lang="ru-RU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80" y="980728"/>
            <a:ext cx="7488832" cy="576064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ДЛЯ РАСЧЕТА РЕЗУЛЬТАТОВ ДЕЯТЕЛЬНОСТИ ПО НАГРУЗКЕ:</a:t>
            </a:r>
            <a:endParaRPr lang="ru-RU" sz="13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6" descr="sil_mono_pr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0152" y="0"/>
            <a:ext cx="3203848" cy="980728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</p:pic>
      <p:sp>
        <p:nvSpPr>
          <p:cNvPr id="8" name="Прямоугольник 7"/>
          <p:cNvSpPr/>
          <p:nvPr/>
        </p:nvSpPr>
        <p:spPr>
          <a:xfrm>
            <a:off x="1691680" y="0"/>
            <a:ext cx="56886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Федерального </a:t>
            </a:r>
            <a:r>
              <a:rPr lang="ru-RU" sz="2000" b="1" kern="1600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казначейства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г. Санкт-Петербургу</a:t>
            </a:r>
          </a:p>
        </p:txBody>
      </p:sp>
      <p:grpSp>
        <p:nvGrpSpPr>
          <p:cNvPr id="4" name="Группа 10"/>
          <p:cNvGrpSpPr>
            <a:grpSpLocks/>
          </p:cNvGrpSpPr>
          <p:nvPr/>
        </p:nvGrpSpPr>
        <p:grpSpPr bwMode="auto">
          <a:xfrm>
            <a:off x="0" y="0"/>
            <a:ext cx="1766888" cy="908720"/>
            <a:chOff x="142847" y="0"/>
            <a:chExt cx="1470839" cy="792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20000"/>
            </a:blip>
            <a:srcRect/>
            <a:stretch>
              <a:fillRect/>
            </a:stretch>
          </p:blipFill>
          <p:spPr bwMode="auto">
            <a:xfrm>
              <a:off x="857224" y="0"/>
              <a:ext cx="756462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2" descr="Знак+ФК_clipped_rev_1.png"/>
            <p:cNvPicPr>
              <a:picLocks noChangeAspect="1"/>
            </p:cNvPicPr>
            <p:nvPr/>
          </p:nvPicPr>
          <p:blipFill>
            <a:blip r:embed="rId4" cstate="print">
              <a:lum contrast="-20000"/>
            </a:blip>
            <a:srcRect/>
            <a:stretch>
              <a:fillRect/>
            </a:stretch>
          </p:blipFill>
          <p:spPr bwMode="auto">
            <a:xfrm>
              <a:off x="142847" y="0"/>
              <a:ext cx="703401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4090211"/>
              </p:ext>
            </p:extLst>
          </p:nvPr>
        </p:nvGraphicFramePr>
        <p:xfrm>
          <a:off x="1043608" y="1700808"/>
          <a:ext cx="691276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15616" y="194477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90028" y="260133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0,05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11963" y="328498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0,33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18328" y="392376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0,34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46320" y="458112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0,55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1612" y="52292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1,20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5616" y="587727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0,46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23528" y="3068960"/>
            <a:ext cx="1296144" cy="201622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чел.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38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08000" y="1093380"/>
            <a:ext cx="8860431" cy="391404"/>
          </a:xfrm>
          <a:prstGeom prst="roundRect">
            <a:avLst>
              <a:gd name="adj" fmla="val 625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0" anchor="ctr"/>
          <a:lstStyle/>
          <a:p>
            <a:pPr algn="ctr"/>
            <a:endParaRPr lang="ru-RU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80" y="980728"/>
            <a:ext cx="7488832" cy="576064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ОПИСАНИЯ РЕЗУЛЬТАТОВ ДЕЯТЕЛЬНОСТИ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3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6" descr="sil_mono_pr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0152" y="0"/>
            <a:ext cx="3203848" cy="980728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</p:pic>
      <p:sp>
        <p:nvSpPr>
          <p:cNvPr id="8" name="Прямоугольник 7"/>
          <p:cNvSpPr/>
          <p:nvPr/>
        </p:nvSpPr>
        <p:spPr>
          <a:xfrm>
            <a:off x="1691680" y="0"/>
            <a:ext cx="56886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Федерального </a:t>
            </a:r>
            <a:r>
              <a:rPr lang="ru-RU" sz="2000" b="1" kern="1600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казначейства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г. Санкт-Петербургу</a:t>
            </a:r>
          </a:p>
        </p:txBody>
      </p: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0" y="0"/>
            <a:ext cx="1766888" cy="908720"/>
            <a:chOff x="142847" y="0"/>
            <a:chExt cx="1470839" cy="792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20000"/>
            </a:blip>
            <a:srcRect/>
            <a:stretch>
              <a:fillRect/>
            </a:stretch>
          </p:blipFill>
          <p:spPr bwMode="auto">
            <a:xfrm>
              <a:off x="857224" y="0"/>
              <a:ext cx="756462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2" descr="Знак+ФК_clipped_rev_1.png"/>
            <p:cNvPicPr>
              <a:picLocks noChangeAspect="1"/>
            </p:cNvPicPr>
            <p:nvPr/>
          </p:nvPicPr>
          <p:blipFill>
            <a:blip r:embed="rId4" cstate="print">
              <a:lum contrast="-20000"/>
            </a:blip>
            <a:srcRect/>
            <a:stretch>
              <a:fillRect/>
            </a:stretch>
          </p:blipFill>
          <p:spPr bwMode="auto">
            <a:xfrm>
              <a:off x="142847" y="0"/>
              <a:ext cx="703401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209992"/>
              </p:ext>
            </p:extLst>
          </p:nvPr>
        </p:nvGraphicFramePr>
        <p:xfrm>
          <a:off x="110498" y="1700808"/>
          <a:ext cx="8860430" cy="410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022"/>
                <a:gridCol w="6394744"/>
                <a:gridCol w="576064"/>
                <a:gridCol w="855905"/>
                <a:gridCol w="590695"/>
              </a:tblGrid>
              <a:tr h="815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Учет расчетов с подотчетными лицами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 труд-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 показателя, шт.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Трудоем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-кость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</a:tr>
              <a:tr h="47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Авансового отчета лица, направленного в служебную командировку  с приложением подтверждающих документов (ф. 0504505)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  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39,6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</a:tr>
              <a:tr h="626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Авансового отчета лица, имеющего право на получение подотчетных денежных средств для осуществления хозяйственной деятельности,  с приложением подтверждающих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документов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0504505)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  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8,67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</a:tr>
              <a:tr h="378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Отражение в учете Авансового отчета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  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4,38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</a:tr>
              <a:tr h="437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Сверка скан-копий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документов подтверждающих расходы подотчетного лица к авансовому отчету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оригиналом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  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198,00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</a:tr>
              <a:tr h="319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Окончательное оформление оригинала бланка авансового отчета подотчетного лица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  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48,18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</a:tr>
              <a:tr h="354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Заявки на кассовый расход при перечислении средств подотчетному лицу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0,20  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4,80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</a:tr>
              <a:tr h="319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Заявки на получение денежных средств, перечисляемых на карту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0,20  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7,20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</a:tr>
              <a:tr h="375299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1098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310,83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22" marR="61722" marT="0" marB="0" anchor="ctr"/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979712" y="5517233"/>
            <a:ext cx="5380012" cy="130126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Расчетная численность =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310,83/931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0,33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</a:p>
        </p:txBody>
      </p:sp>
    </p:spTree>
    <p:extLst>
      <p:ext uri="{BB962C8B-B14F-4D97-AF65-F5344CB8AC3E}">
        <p14:creationId xmlns:p14="http://schemas.microsoft.com/office/powerpoint/2010/main" val="3085191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1690</Words>
  <Application>Microsoft Office PowerPoint</Application>
  <PresentationFormat>Экран (4:3)</PresentationFormat>
  <Paragraphs>418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ПРАКТИКА ФУНКЦИОНИРОВАНИЯ ЦЕНТРАЛИЗОВАННЫХ БУХГАЛТЕРИЙ АДМИНИСТРАЦИЙ РАЙОНОВ И ОТРАСЛЕВЫХ КОМИТЕТОВ САНКТ-ПЕТЕРБУРГА </vt:lpstr>
      <vt:lpstr>Презентация PowerPoint</vt:lpstr>
      <vt:lpstr>Презентация PowerPoint</vt:lpstr>
      <vt:lpstr>Презентация PowerPoint</vt:lpstr>
      <vt:lpstr>ОПРЕДЕЛЕНИЕ НОРМЫ ЧИСЛЕННОСТИ ИСХОДЯ ИЗ КОЛИЧЕСТВА ОБРАБОТАННЫХ ДОКУМЕНТОВ И ВЫПОЛНЕННЫХ ФУНКЦИЙ ЗА ОПРЕДЕЛЕННЫЙ ПЕРИОД РАБОЧЕГО ВРЕМЕНИ. </vt:lpstr>
      <vt:lpstr>ФОРМА ДЛЯ РАСЧЕТА РЕЗУЛЬТАТОВ ДЕЯТЕЛЬНОСТИ ПО НАГРУЗКЕ:</vt:lpstr>
      <vt:lpstr>ФОРМА ОПИСАНИЯ РЕЗУЛЬТАТОВ ДЕЯТЕЛЬНОСТИ СОСТОИТ:</vt:lpstr>
      <vt:lpstr>ФОРМА ОПИСАНИЯ РЕЗУЛЬТАТОВ ДЕЯТЕЛЬНОСТИ СОСТОИТ:</vt:lpstr>
      <vt:lpstr>ФОРМА ОПИСАНИЯ РЕЗУЛЬТАТОВ ДЕЯТЕЛЬНОСТИ СОСТОИТ:</vt:lpstr>
      <vt:lpstr>ФОРМА ДЛЯ РАСЧЕТА РЕЗУЛЬТАТОВ ДЕЯТЕЛЬНОСТИ ПО НАГРУЗКЕ: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Сведения о количестве регистров бюджетного учета,  сформированных отделом бюджетного учета в 2011-2012 годах 2012 год – 113 тысяч регистров, рост (+19%)</dc:title>
  <dc:creator>КошеваяТЮ</dc:creator>
  <cp:lastModifiedBy>Борисенко Татьяна Викторовна</cp:lastModifiedBy>
  <cp:revision>244</cp:revision>
  <cp:lastPrinted>2017-04-05T12:19:29Z</cp:lastPrinted>
  <dcterms:created xsi:type="dcterms:W3CDTF">2017-03-29T07:56:52Z</dcterms:created>
  <dcterms:modified xsi:type="dcterms:W3CDTF">2018-07-06T08:53:35Z</dcterms:modified>
</cp:coreProperties>
</file>