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0" r:id="rId9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F11B6-16AD-4ECE-937D-9E2291F44AD3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103F1-784E-4384-B6CC-852157D056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283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103F1-784E-4384-B6CC-852157D0564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665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64EC-152C-4D33-9557-7619B1F48176}" type="datetime1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ABFD-CF91-47D2-93D8-76C82FEDF9BC}" type="datetime1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EBF3-B94A-4CAE-A5FB-4855C6FAA8FE}" type="datetime1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78EAE-5F70-4125-84E3-18B4207FC3BC}" type="datetime1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D7DA-098B-48FD-B5DD-B1500B3F80CC}" type="datetime1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75A4-3EC8-4A3A-9AE1-FA2AF0E2AE5B}" type="datetime1">
              <a:rPr lang="ru-RU" smtClean="0"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BA70-93E3-486D-955B-9F03A457B5DA}" type="datetime1">
              <a:rPr lang="ru-RU" smtClean="0"/>
              <a:t>19.08.2016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648-AE4D-4A04-BDD0-D8E78ADB039C}" type="datetime1">
              <a:rPr lang="ru-RU" smtClean="0"/>
              <a:t>19.08.2016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07CC-1745-4C11-8CF6-F16A81400AC8}" type="datetime1">
              <a:rPr lang="ru-RU" smtClean="0"/>
              <a:t>19.08.2016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12C4B-9CA5-4253-AD7A-3718A9DFB396}" type="datetime1">
              <a:rPr lang="ru-RU" smtClean="0"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7B7A-2FDF-421C-9D46-DA2151072092}" type="datetime1">
              <a:rPr lang="ru-RU" smtClean="0"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4C2AC-40C9-49FE-95F8-C2FB5CDFAE33}" type="datetime1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044E7-83B2-4DDA-856F-50E20CCC74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0" fontAlgn="base" hangingPunct="0">
              <a:spcBef>
                <a:spcPts val="1200"/>
              </a:spcBef>
              <a:spcAft>
                <a:spcPct val="0"/>
              </a:spcAft>
              <a:buFont typeface="Arial" charset="0"/>
            </a:pPr>
            <a:r>
              <a:rPr lang="x-none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Вопросы </a:t>
            </a:r>
            <a:r>
              <a:rPr lang="ru-RU" sz="2400" b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анализа </a:t>
            </a:r>
            <a:r>
              <a:rPr lang="x-none" sz="2400" b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исполнения </a:t>
            </a:r>
            <a:r>
              <a:rPr lang="x-none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бюджетных полномочий органов государственного (муниципального) финансового контроля, являющихся органами (должностными лицами) исполнительной власти субъектов Российской Федерации (местных) администраций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89648" y="4221088"/>
            <a:ext cx="4568552" cy="1080120"/>
          </a:xfrm>
        </p:spPr>
        <p:txBody>
          <a:bodyPr vert="horz" lIns="91440" tIns="45720" rIns="91440" bIns="45720" rtlCol="0" anchor="ctr">
            <a:noAutofit/>
          </a:bodyPr>
          <a:lstStyle/>
          <a:p>
            <a:pPr eaLnBrk="0" fontAlgn="base" hangingPunct="0">
              <a:spcBef>
                <a:spcPts val="1200"/>
              </a:spcBef>
              <a:spcAft>
                <a:spcPct val="0"/>
              </a:spcAft>
              <a:buFont typeface="Arial" charset="0"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внутреннего контроля и аудита Управления Федерального казначейства по Свердловской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Кривых И.С.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287724" y="5921846"/>
            <a:ext cx="4568552" cy="3874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ts val="1200"/>
              </a:spcBef>
              <a:spcAft>
                <a:spcPct val="0"/>
              </a:spcAft>
              <a:buFont typeface="Arial" charset="0"/>
              <a:buNone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Самара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63408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«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государственными финансами и регулирование финансовых рынков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3052" y="1412776"/>
            <a:ext cx="8229600" cy="19728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приложения № 1 «Сведения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показателях (индикаторах) государственной программы Российской Федерации «Управление государственными финансами и регулирование финансовых рынков» к государственной программе Российской Федерации «Управление государственными финансами и регулирование финансовых рынков», утвержденной постановлением Правительства Российской Федерации от 15 апреля 2014 г. № 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320.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6571"/>
              </p:ext>
            </p:extLst>
          </p:nvPr>
        </p:nvGraphicFramePr>
        <p:xfrm>
          <a:off x="611560" y="3906372"/>
          <a:ext cx="7639044" cy="68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8432"/>
                <a:gridCol w="848432"/>
                <a:gridCol w="848432"/>
                <a:gridCol w="848432"/>
                <a:gridCol w="848432"/>
                <a:gridCol w="849221"/>
                <a:gridCol w="849221"/>
                <a:gridCol w="849221"/>
                <a:gridCol w="849221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Годы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 анализа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49052" y="6165304"/>
            <a:ext cx="2133600" cy="365125"/>
          </a:xfrm>
        </p:spPr>
        <p:txBody>
          <a:bodyPr/>
          <a:lstStyle/>
          <a:p>
            <a:fld id="{2C2044E7-83B2-4DDA-856F-50E20CCC74F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76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нормативно-правовые акты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 Бюджетного кодекса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19.7 КоАП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анализа исполнения бюджетных полномочий органов государственного (муниципального) финансового контроля, являющихся органами (должностными лицами) исполнительной власти субъектов Российской Федерации (местных администраций), утвержденным приказом </a:t>
            </a:r>
            <a:r>
              <a:rPr lang="ru-RU" sz="22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Росфиннадзора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17 октября 2014 г. № 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385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165304"/>
            <a:ext cx="2133600" cy="365125"/>
          </a:xfrm>
        </p:spPr>
        <p:txBody>
          <a:bodyPr/>
          <a:lstStyle/>
          <a:p>
            <a:fld id="{2C2044E7-83B2-4DDA-856F-50E20CCC74F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32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999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запрашиваемой информации у органа финансового контроля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400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полном наименовании органа финансового контроля;</a:t>
            </a:r>
          </a:p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сканкопию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 определяющего порядок осуществления полномочий государственного (муниципального) финансового контроля по внутреннему муниципальному финансовому контролю;</a:t>
            </a:r>
          </a:p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сканкопию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штатного расписания с численностью органа финансового контроля;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регламенты сотрудников, осуществляющих внутренний государственный (муниципальный) финансовый контроль;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бюджетных полномочий органа финансового контроля за анализируемый период;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проведенных контрольных мероприятиях в анализируемый период;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финансового контроля о деятельности по контролю;</a:t>
            </a:r>
          </a:p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сканкопии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правовых актов, регулирующих исполнение государственно (муниципальной) функции;</a:t>
            </a:r>
          </a:p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сканкопию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утвержденного Плана контрольных мероприятий;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проверок, проведенных в анализируемом периоде (акты, возражения,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заключения,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и (или) предписания и др.);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применении бюджетных мер принуждения;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применении мер административного принуждения в соответствии с Кодексом об административных правонарушениях;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материалам контрольных мероприятий, переданным в правоохранительные 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органы исполнительной власти;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необходимые для осуществления анализа по запросу исполнителя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63544" y="6171967"/>
            <a:ext cx="2133600" cy="365125"/>
          </a:xfrm>
        </p:spPr>
        <p:txBody>
          <a:bodyPr/>
          <a:lstStyle/>
          <a:p>
            <a:fld id="{2C2044E7-83B2-4DDA-856F-50E20CCC74F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130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602121"/>
              </p:ext>
            </p:extLst>
          </p:nvPr>
        </p:nvGraphicFramePr>
        <p:xfrm>
          <a:off x="539552" y="1340768"/>
          <a:ext cx="7920880" cy="4816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8"/>
                <a:gridCol w="4154733"/>
                <a:gridCol w="1008112"/>
                <a:gridCol w="1080120"/>
                <a:gridCol w="1152127"/>
              </a:tblGrid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№ п/п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Наименование показателя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Единица измерения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Значение показателя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Примечание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13311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Общая информация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39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Общие сведения о количестве участников бюджетного  процесса муниципального образования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главных администраторов бюджетных средств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13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получателей бюджетных средств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Информация об органе внутреннего муниципального финансового контроля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Является органом (должностным лицом) местной администрации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13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2.1.1.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штатная численность местной администрации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39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2.1.2.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штатная численность должностных лиц, осуществляющих муниципальный финансовый контроль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208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Является финансовым органом муниципального образования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374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2.2.1.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штатная численность структурного подразделения, осуществляющего полномочия по внутреннему муниципальному финансовому контролю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39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2.2.2.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штатная численность должностных лиц, осуществляющих внутренний муниципальный финансовый контроль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266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Иная организация органа внутреннего муниципального финансового контроля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13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2.3.1.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штатная численность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39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2.3.2.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штатная численность должностных лиц, осуществляющих внутренний муниципальный финансовый контроль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  <a:tr h="13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Регламентация деятельности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06" marR="37206" marT="0" marB="0"/>
                </a:tc>
              </a:tr>
            </a:tbl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-1999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Запрашиваемая информация у органа финансового контроля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5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322942"/>
              </p:ext>
            </p:extLst>
          </p:nvPr>
        </p:nvGraphicFramePr>
        <p:xfrm>
          <a:off x="467544" y="1124744"/>
          <a:ext cx="8352927" cy="5436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468"/>
                <a:gridCol w="4613235"/>
                <a:gridCol w="990521"/>
                <a:gridCol w="1042576"/>
                <a:gridCol w="1152127"/>
              </a:tblGrid>
              <a:tr h="13643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Информация о контрольных мероприятиях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Планирование контрольных мероприятий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8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наличие утвержденного плана контрольных мероприятий на 2016 год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8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запланированных на 2016 год контрольных мероприятий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28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Осуществление внутреннего муниципального финансового контроля в сфере бюджетных правоотношений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28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Общее количество контрольных мероприятий, проведенных за проверяемый период, всего, в том числе: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3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5.1.1.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проверок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3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5.1.2.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ревизий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3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5.1.3.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обследований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3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5.1.4.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иных контрольных мероприятий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3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проведенных встречных проверок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28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контрольных мероприятий по результатам которых выявлены финансовые нарушения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3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Общая сумма проверенных средств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Тыс. руб.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8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Общая сумма выявленных нарушений, в том числе: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Тыс. руб.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3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сумма выявленных финансовых нарушений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Тыс. руб.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3643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Информация о реализации результатов проведения контрольных мероприятий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направленных объектам контроля актов, заключений, представлений и (или) предписаний, всего, в том числе: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Шт.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8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актов по результатам проведения проверок, ревизий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8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заключений по результатам проведения обследований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85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предписаний по результатам проведения проверок, ревизий, обследований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представлений по результатам проведения проверок, ревизий, обследований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13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Общая сумма возмещенных средств в 2016 году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Тыс. руб.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202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составленных протоколов об административных правонарушениях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возбужденных дел об административных правонарушениях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  <a:tr h="28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переданных материалов контрольных мероприятий в правоохранительные и иные органы исполнительной власти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50" marR="28750" marT="0" marB="0"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1520" y="-1999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Запрашиваемая информация у органа финансового контроля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313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922514"/>
              </p:ext>
            </p:extLst>
          </p:nvPr>
        </p:nvGraphicFramePr>
        <p:xfrm>
          <a:off x="395536" y="1196752"/>
          <a:ext cx="8291265" cy="5110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374"/>
                <a:gridCol w="4634202"/>
                <a:gridCol w="1008112"/>
                <a:gridCol w="936104"/>
                <a:gridCol w="1162473"/>
              </a:tblGrid>
              <a:tr h="26267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Информация об осуществлении  контроля за достоверностью и полнотой отчетности о реализации государственных программ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Осуществление контроля за достоверностью и полнотой отчетности: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26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 реализации государственных (муниципальных) программ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127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14.2.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 исполнении государственных заданий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26267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Информация о проведении анализа осуществления главными администраторами бюджетных средств внутреннего финансового контроля и внутреннего финансового аудита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Проведение анализа осуществления главными администраторами бюджетных средств внутреннего финансового контроля и внутреннего финансового аудита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365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Направление   главным администраторам бюджетных средств   рекомендаций по организации  внутреннего финансового контроля и внутреннего финансового аудита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12798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Информация о взаимодействии с правоохранительными органами и органами прокуратуры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8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Наличие соглашения и(или) иного документа, регламентирующего взаимодействие органа муниципального финансового контроля </a:t>
                      </a:r>
                      <a:r>
                        <a:rPr lang="en-US" sz="1000">
                          <a:effectLst/>
                        </a:rPr>
                        <a:t>c </a:t>
                      </a:r>
                      <a:r>
                        <a:rPr lang="ru-RU" sz="1000">
                          <a:effectLst/>
                        </a:rPr>
                        <a:t>правоохранительными органами и органами прокуратуры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39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Количество проверок, проведенных по обращениям  правоохранительных органов и органов прокуратуры (из строки 5.1)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Шт.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12798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Информация об отчетности о результатах осуществления внутреннего муниципального финансового контроля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Формирование отчетности о результатах осуществления внутреннего муниципального финансового контроля, в том числе: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26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18.1.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 использованием специального прикладного программного обеспечения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Да/нет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399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Периодичность составления  и представления отчетности о результатах осуществления внутреннего муниципального финансового контроля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Квартальная, годовая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  <a:tr h="39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Получатели отчетности о результатах осуществления внутреннего муниципального финансового контроля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36" marR="32436" marT="0" marB="0"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1520" y="-1999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Запрашиваемая информация у органа финансового контроля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8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852936"/>
            <a:ext cx="8229600" cy="9647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44E7-83B2-4DDA-856F-50E20CCC74F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094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971</Words>
  <Application>Microsoft Office PowerPoint</Application>
  <PresentationFormat>Экран (4:3)</PresentationFormat>
  <Paragraphs>311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Вопросы анализа исполнения бюджетных полномочий органов государственного (муниципального) финансового контроля, являющихся органами (должностными лицами) исполнительной власти субъектов Российской Федерации (местных) администраций</vt:lpstr>
      <vt:lpstr>Государственная программа «Управление государственными финансами и регулирование финансовых рынков»</vt:lpstr>
      <vt:lpstr>Основные нормативно-правовые акты</vt:lpstr>
      <vt:lpstr>Перечень запрашиваемой информации у органа финансового контроля</vt:lpstr>
      <vt:lpstr>Запрашиваемая информация у органа финансового контроля</vt:lpstr>
      <vt:lpstr>Запрашиваемая информация у органа финансового контроля</vt:lpstr>
      <vt:lpstr>Запрашиваемая информация у органа финансового контроля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ZharkovSV</dc:creator>
  <cp:lastModifiedBy>User</cp:lastModifiedBy>
  <cp:revision>9</cp:revision>
  <cp:lastPrinted>2016-08-19T04:30:40Z</cp:lastPrinted>
  <dcterms:created xsi:type="dcterms:W3CDTF">2015-04-10T08:59:04Z</dcterms:created>
  <dcterms:modified xsi:type="dcterms:W3CDTF">2016-08-19T06:35:50Z</dcterms:modified>
</cp:coreProperties>
</file>