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3"/>
  </p:notesMasterIdLst>
  <p:sldIdLst>
    <p:sldId id="351" r:id="rId2"/>
    <p:sldId id="341" r:id="rId3"/>
    <p:sldId id="352" r:id="rId4"/>
    <p:sldId id="348" r:id="rId5"/>
    <p:sldId id="349" r:id="rId6"/>
    <p:sldId id="355" r:id="rId7"/>
    <p:sldId id="350" r:id="rId8"/>
    <p:sldId id="356" r:id="rId9"/>
    <p:sldId id="369" r:id="rId10"/>
    <p:sldId id="370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57" r:id="rId20"/>
    <p:sldId id="358" r:id="rId21"/>
    <p:sldId id="290" r:id="rId22"/>
  </p:sldIdLst>
  <p:sldSz cx="9144000" cy="6858000" type="screen4x3"/>
  <p:notesSz cx="6858000" cy="9144000"/>
  <p:defaultTextStyle>
    <a:defPPr>
      <a:defRPr lang="ru-RU"/>
    </a:defPPr>
    <a:lvl1pPr algn="ctr" rtl="0" fontAlgn="base">
      <a:lnSpc>
        <a:spcPct val="90000"/>
      </a:lnSpc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lnSpc>
        <a:spcPct val="90000"/>
      </a:lnSpc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lnSpc>
        <a:spcPct val="90000"/>
      </a:lnSpc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lnSpc>
        <a:spcPct val="90000"/>
      </a:lnSpc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lnSpc>
        <a:spcPct val="90000"/>
      </a:lnSpc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D8"/>
    <a:srgbClr val="FFA1B5"/>
    <a:srgbClr val="C39BE1"/>
    <a:srgbClr val="ED839C"/>
    <a:srgbClr val="186A28"/>
    <a:srgbClr val="D5B8EA"/>
    <a:srgbClr val="A0FED8"/>
    <a:srgbClr val="9BFFC8"/>
    <a:srgbClr val="CF29C7"/>
    <a:srgbClr val="2FFF8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37" autoAdjust="0"/>
    <p:restoredTop sz="97002" autoAdjust="0"/>
  </p:normalViewPr>
  <p:slideViewPr>
    <p:cSldViewPr snapToGrid="0">
      <p:cViewPr>
        <p:scale>
          <a:sx n="100" d="100"/>
          <a:sy n="100" d="100"/>
        </p:scale>
        <p:origin x="-1092" y="90"/>
      </p:cViewPr>
      <p:guideLst>
        <p:guide orient="horz" pos="3197"/>
        <p:guide orient="horz" pos="1162"/>
        <p:guide pos="3696"/>
        <p:guide pos="4921"/>
        <p:guide pos="839"/>
        <p:guide pos="1474"/>
        <p:guide pos="5012"/>
        <p:guide pos="748"/>
      </p:guideLst>
    </p:cSldViewPr>
  </p:slideViewPr>
  <p:outlineViewPr>
    <p:cViewPr>
      <p:scale>
        <a:sx n="33" d="100"/>
        <a:sy n="33" d="100"/>
      </p:scale>
      <p:origin x="0" y="798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A752CC-8F2B-47C1-9B24-A19E1CC8E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DDB94-34F2-4129-8DF1-33AC581DFA48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4575" y="4508500"/>
            <a:ext cx="5472113" cy="1470025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29481-17D8-4597-8250-BDA37EC78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3550" y="134938"/>
            <a:ext cx="2070100" cy="5553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8488" y="134938"/>
            <a:ext cx="6062662" cy="5553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8807F-1AE9-40AA-ABF2-3796A4BF4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488" y="134938"/>
            <a:ext cx="62357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98500" y="1628775"/>
            <a:ext cx="4016375" cy="4059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67275" y="1628775"/>
            <a:ext cx="4016375" cy="1952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67275" y="3733800"/>
            <a:ext cx="4016375" cy="1954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F9C61-CC7A-45C5-9CCA-CEC9817EE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488" y="134938"/>
            <a:ext cx="62357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98500" y="1628775"/>
            <a:ext cx="8185150" cy="405923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0E693-2B83-4EA5-8EB8-BA5726D98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C8D53-ABE1-4904-BEE6-A6D0D0F19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A2318-D86B-4004-8E41-6B539B273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8500" y="1628775"/>
            <a:ext cx="4016375" cy="4059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7275" y="1628775"/>
            <a:ext cx="4016375" cy="4059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6B5F8-2F71-43BF-B937-D32332142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A1F62-8228-4305-AC64-FBCE9EDF2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5AB01-B562-4BD0-9D4D-E117EA19C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CEF17-CE40-4453-B464-78053940B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4C8D3-1FA6-4BF2-830E-C3A50FC2D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B5AA6-FA24-47E7-A9BE-BBD0EC275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628775"/>
            <a:ext cx="8185150" cy="4059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2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3875" y="6330950"/>
            <a:ext cx="5762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BCA273-A7A8-43AA-AF20-87C092E9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98488" y="134938"/>
            <a:ext cx="6235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</p:sldLayoutIdLst>
  <p:transition>
    <p:push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itchFamily="34" charset="0"/>
          <a:cs typeface="Arial" pitchFamily="34" charset="0"/>
        </a:defRPr>
      </a:lvl9pPr>
    </p:titleStyle>
    <p:bodyStyle>
      <a:lvl1pPr marL="276225" indent="-276225" algn="l" rtl="0" eaLnBrk="0" fontAlgn="base" hangingPunct="0">
        <a:spcBef>
          <a:spcPct val="0"/>
        </a:spcBef>
        <a:spcAft>
          <a:spcPct val="30000"/>
        </a:spcAft>
        <a:buSzPct val="80000"/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30225" indent="-252413" algn="l" rtl="0" eaLnBrk="0" fontAlgn="base" hangingPunct="0">
        <a:spcBef>
          <a:spcPct val="0"/>
        </a:spcBef>
        <a:spcAft>
          <a:spcPct val="30000"/>
        </a:spcAft>
        <a:buSzPct val="80000"/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808038" indent="-276225" algn="l" rtl="0" eaLnBrk="0" fontAlgn="base" hangingPunct="0">
        <a:spcBef>
          <a:spcPct val="0"/>
        </a:spcBef>
        <a:spcAft>
          <a:spcPct val="30000"/>
        </a:spcAft>
        <a:buSzPct val="80000"/>
        <a:buBlip>
          <a:blip r:embed="rId16"/>
        </a:buBlip>
        <a:defRPr sz="2000">
          <a:solidFill>
            <a:schemeClr val="tx1"/>
          </a:solidFill>
          <a:latin typeface="+mn-lt"/>
          <a:cs typeface="+mn-cs"/>
        </a:defRPr>
      </a:lvl3pPr>
      <a:lvl4pPr marL="1062038" indent="-252413" algn="l" rtl="0" eaLnBrk="0" fontAlgn="base" hangingPunct="0">
        <a:spcBef>
          <a:spcPct val="0"/>
        </a:spcBef>
        <a:spcAft>
          <a:spcPct val="30000"/>
        </a:spcAft>
        <a:buSzPct val="80000"/>
        <a:buBlip>
          <a:blip r:embed="rId16"/>
        </a:buBlip>
        <a:defRPr>
          <a:solidFill>
            <a:schemeClr val="tx1"/>
          </a:solidFill>
          <a:latin typeface="+mn-lt"/>
          <a:cs typeface="+mn-cs"/>
        </a:defRPr>
      </a:lvl4pPr>
      <a:lvl5pPr marL="1347788" indent="-284163" algn="l" rtl="0" eaLnBrk="0" fontAlgn="base" hangingPunct="0">
        <a:spcBef>
          <a:spcPct val="0"/>
        </a:spcBef>
        <a:spcAft>
          <a:spcPct val="30000"/>
        </a:spcAft>
        <a:buSzPct val="80000"/>
        <a:buBlip>
          <a:blip r:embed="rId16"/>
        </a:buBlip>
        <a:defRPr>
          <a:solidFill>
            <a:schemeClr val="tx1"/>
          </a:solidFill>
          <a:latin typeface="+mn-lt"/>
          <a:cs typeface="+mn-cs"/>
        </a:defRPr>
      </a:lvl5pPr>
      <a:lvl6pPr marL="1804988" indent="-284163" algn="l" rtl="0" fontAlgn="base">
        <a:spcBef>
          <a:spcPct val="0"/>
        </a:spcBef>
        <a:spcAft>
          <a:spcPct val="30000"/>
        </a:spcAft>
        <a:buSzPct val="80000"/>
        <a:buBlip>
          <a:blip r:embed="rId16"/>
        </a:buBlip>
        <a:defRPr>
          <a:solidFill>
            <a:schemeClr val="tx1"/>
          </a:solidFill>
          <a:latin typeface="+mn-lt"/>
          <a:cs typeface="+mn-cs"/>
        </a:defRPr>
      </a:lvl6pPr>
      <a:lvl7pPr marL="2262188" indent="-284163" algn="l" rtl="0" fontAlgn="base">
        <a:spcBef>
          <a:spcPct val="0"/>
        </a:spcBef>
        <a:spcAft>
          <a:spcPct val="30000"/>
        </a:spcAft>
        <a:buSzPct val="80000"/>
        <a:buBlip>
          <a:blip r:embed="rId16"/>
        </a:buBlip>
        <a:defRPr>
          <a:solidFill>
            <a:schemeClr val="tx1"/>
          </a:solidFill>
          <a:latin typeface="+mn-lt"/>
          <a:cs typeface="+mn-cs"/>
        </a:defRPr>
      </a:lvl7pPr>
      <a:lvl8pPr marL="2719388" indent="-284163" algn="l" rtl="0" fontAlgn="base">
        <a:spcBef>
          <a:spcPct val="0"/>
        </a:spcBef>
        <a:spcAft>
          <a:spcPct val="30000"/>
        </a:spcAft>
        <a:buSzPct val="80000"/>
        <a:buBlip>
          <a:blip r:embed="rId16"/>
        </a:buBlip>
        <a:defRPr>
          <a:solidFill>
            <a:schemeClr val="tx1"/>
          </a:solidFill>
          <a:latin typeface="+mn-lt"/>
          <a:cs typeface="+mn-cs"/>
        </a:defRPr>
      </a:lvl8pPr>
      <a:lvl9pPr marL="3176588" indent="-284163" algn="l" rtl="0" fontAlgn="base">
        <a:spcBef>
          <a:spcPct val="0"/>
        </a:spcBef>
        <a:spcAft>
          <a:spcPct val="30000"/>
        </a:spcAft>
        <a:buSzPct val="80000"/>
        <a:buBlip>
          <a:blip r:embed="rId16"/>
        </a:buBlip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131" y="3889707"/>
            <a:ext cx="7758589" cy="1143000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Докладчик: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Баранова К.Ю.</a:t>
            </a:r>
            <a:b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ru-RU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A1F62-8228-4305-AC64-FBCE9EDF25C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8068" y="1692166"/>
            <a:ext cx="8345215" cy="251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eaLnBrk="0" hangingPunct="0"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Тема:</a:t>
            </a:r>
          </a:p>
          <a:p>
            <a:pPr lvl="0" algn="l" eaLnBrk="0" hangingPunct="0">
              <a:defRPr/>
            </a:pPr>
            <a:r>
              <a:rPr lang="ru-RU" sz="1800" kern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Технологические проблемы и пути их решения </a:t>
            </a:r>
          </a:p>
          <a:p>
            <a:pPr lvl="0" algn="l" eaLnBrk="0" hangingPunct="0">
              <a:defRPr/>
            </a:pPr>
            <a:r>
              <a:rPr lang="ru-RU" sz="1800" kern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при автоматизации операций ведения бюджетного учета и формирования бюджетной отчетности в части кассового исполнения Федерального бюджета, </a:t>
            </a:r>
          </a:p>
          <a:p>
            <a:pPr lvl="0" algn="l" eaLnBrk="0" hangingPunct="0">
              <a:defRPr/>
            </a:pPr>
            <a:r>
              <a:rPr lang="ru-RU" sz="1800" kern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кассового обслуживания исполнения бюджетов бюджетной системы РФ, кассового обслуживания бюджетных учреждений, автономных учреждений и иных организаций в органах Федерального казначейства</a:t>
            </a:r>
          </a:p>
          <a:p>
            <a:pPr lvl="0" eaLnBrk="0" hangingPunct="0"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424" y="197708"/>
            <a:ext cx="7613155" cy="1105575"/>
          </a:xfrm>
        </p:spPr>
        <p:txBody>
          <a:bodyPr/>
          <a:lstStyle/>
          <a:p>
            <a:pPr algn="ctr"/>
            <a:r>
              <a:rPr lang="ru-RU" sz="1400" dirty="0" smtClean="0">
                <a:latin typeface="Calibri" pitchFamily="34" charset="0"/>
              </a:rPr>
              <a:t>РЕГЛАМЕНТИРОВАННАЯ ВЕДОМОСТЬ УЧЕТА ВНУТРЕННИХ РАСЧЕТОВ МЕЖДУ ОРГАНАМИ, ОСУЩЕСТВЛЯЮЩИМИ КАССОВОЕ ОБСЛУЖИВАНИЕ ИСПОЛНЕНИЯ БЮДЖЕТА 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Пример регистра, сформированного по НУБП </a:t>
            </a:r>
            <a:br>
              <a:rPr lang="ru-RU" sz="1400" dirty="0" smtClean="0"/>
            </a:br>
            <a:r>
              <a:rPr lang="ru-RU" sz="1400" dirty="0" smtClean="0"/>
              <a:t>за последний день года с заключением счетов</a:t>
            </a:r>
            <a:endParaRPr lang="ru-RU" sz="1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A1F62-8228-4305-AC64-FBCE9EDF25C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737" y="1641749"/>
            <a:ext cx="7993063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821" y="0"/>
            <a:ext cx="8092965" cy="1355834"/>
          </a:xfrm>
        </p:spPr>
        <p:txBody>
          <a:bodyPr/>
          <a:lstStyle/>
          <a:p>
            <a:pPr algn="ctr"/>
            <a:r>
              <a:rPr lang="ru-RU" sz="1200" dirty="0" smtClean="0">
                <a:latin typeface="Calibri" pitchFamily="34" charset="0"/>
              </a:rPr>
              <a:t/>
            </a:r>
            <a:br>
              <a:rPr lang="ru-RU" sz="12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НЕРЕГЛАМЕНТИРОВАННАЯ ВЕДОМОСТЬ УЧЕТА ВНУТРЕННИХ РАСЧЕТОВ МЕЖДУ ОРГАНАМИ, ОСУЩЕСТВЛЯЮЩИМИ КАССОВОЕ ОБСЛУЖИВАНИЕ ИСПОЛНЕНИЯ БЮДЖЕТА 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Пример параметров формирования регистра </a:t>
            </a:r>
            <a:br>
              <a:rPr lang="ru-RU" sz="1400" dirty="0" smtClean="0"/>
            </a:br>
            <a:r>
              <a:rPr lang="ru-RU" sz="1400" dirty="0" smtClean="0"/>
              <a:t>за весь дополнительный период без заключения счетов</a:t>
            </a:r>
            <a:endParaRPr lang="ru-RU" sz="1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A1F62-8228-4305-AC64-FBCE9EDF25C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615" y="1573426"/>
            <a:ext cx="7588048" cy="471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424" y="0"/>
            <a:ext cx="7508052" cy="1492469"/>
          </a:xfrm>
        </p:spPr>
        <p:txBody>
          <a:bodyPr/>
          <a:lstStyle/>
          <a:p>
            <a:pPr algn="ctr"/>
            <a:r>
              <a:rPr lang="ru-RU" sz="1200" dirty="0" smtClean="0">
                <a:latin typeface="Calibri" pitchFamily="34" charset="0"/>
              </a:rPr>
              <a:t/>
            </a:r>
            <a:br>
              <a:rPr lang="ru-RU" sz="1200" dirty="0" smtClean="0">
                <a:latin typeface="Calibri" pitchFamily="34" charset="0"/>
              </a:rPr>
            </a:br>
            <a:r>
              <a:rPr lang="ru-RU" sz="1200" dirty="0" smtClean="0">
                <a:latin typeface="Calibri" pitchFamily="34" charset="0"/>
              </a:rPr>
              <a:t/>
            </a:r>
            <a:br>
              <a:rPr lang="ru-RU" sz="12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НЕРЕГЛАМЕНТИРОВАННАЯ ВЕДОМОСТЬ УЧЕТА ВНУТРЕННИХ РАСЧЕТОВ МЕЖДУ ОРГАНАМИ, ОСУЩЕСТВЛЯЮЩИМИ КАССОВОЕ ОБСЛУЖИВАНИЕ ИСПОЛНЕНИЯ БЮДЖЕТА 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Пример регистра, сформированного за весь дополнительный период </a:t>
            </a:r>
            <a:br>
              <a:rPr lang="ru-RU" sz="1400" dirty="0" smtClean="0"/>
            </a:br>
            <a:r>
              <a:rPr lang="ru-RU" sz="1400" dirty="0" smtClean="0"/>
              <a:t>без заключения счетов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A1F62-8228-4305-AC64-FBCE9EDF25C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6" y="1600200"/>
            <a:ext cx="79248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903" y="147144"/>
            <a:ext cx="7903779" cy="1240222"/>
          </a:xfrm>
        </p:spPr>
        <p:txBody>
          <a:bodyPr/>
          <a:lstStyle/>
          <a:p>
            <a:pPr algn="ctr"/>
            <a:r>
              <a:rPr lang="ru-RU" sz="1400" dirty="0" smtClean="0">
                <a:latin typeface="Calibri" pitchFamily="34" charset="0"/>
              </a:rPr>
              <a:t>НЕРЕГЛАМЕНТИРОВАННАЯ ВЕДОМОСТЬ УЧЕТА ВНУТРЕННИХ РАСЧЕТОВ МЕЖДУ ОРГАНАМИ, ОСУЩЕСТВЛЯЮЩИМИ КАССОВОЕ ОБСЛУЖИВАНИЕ ИСПОЛНЕНИЯ БЮДЖЕТА 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Пример параметров формирования регистра </a:t>
            </a:r>
            <a:br>
              <a:rPr lang="ru-RU" sz="1400" dirty="0" smtClean="0"/>
            </a:br>
            <a:r>
              <a:rPr lang="ru-RU" sz="1400" dirty="0" smtClean="0"/>
              <a:t>за произвольный период и дополнительный период с заключением счетов</a:t>
            </a:r>
            <a:endParaRPr lang="ru-RU" sz="1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A1F62-8228-4305-AC64-FBCE9EDF25C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684" y="1540475"/>
            <a:ext cx="7619585" cy="461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331" y="0"/>
            <a:ext cx="8187559" cy="1408386"/>
          </a:xfrm>
        </p:spPr>
        <p:txBody>
          <a:bodyPr/>
          <a:lstStyle/>
          <a:p>
            <a:pPr algn="ctr"/>
            <a:r>
              <a:rPr lang="ru-RU" sz="1200" dirty="0" smtClean="0">
                <a:latin typeface="Calibri" pitchFamily="34" charset="0"/>
              </a:rPr>
              <a:t/>
            </a:r>
            <a:br>
              <a:rPr lang="ru-RU" sz="1200" dirty="0" smtClean="0">
                <a:latin typeface="Calibri" pitchFamily="34" charset="0"/>
              </a:rPr>
            </a:br>
            <a:r>
              <a:rPr lang="ru-RU" sz="1200" dirty="0" smtClean="0">
                <a:latin typeface="Calibri" pitchFamily="34" charset="0"/>
              </a:rPr>
              <a:t/>
            </a:r>
            <a:br>
              <a:rPr lang="ru-RU" sz="12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НЕРЕГЛАМЕНТИРОВАННАЯ ВЕДОМОСТЬ УЧЕТА ВНУТРЕННИХ РАСЧЕТОВ МЕЖДУ ОРГАНАМИ, ОСУЩЕСТВЛЯЮЩИМИ КАССОВОЕ ОБСЛУЖИВАНИЕ ИСПОЛНЕНИЯ БЮДЖЕТА 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Пример регистра, сформированного за произвольный период </a:t>
            </a:r>
            <a:br>
              <a:rPr lang="ru-RU" sz="1400" dirty="0" smtClean="0"/>
            </a:br>
            <a:r>
              <a:rPr lang="ru-RU" sz="1400" dirty="0" smtClean="0"/>
              <a:t>и дополнительный период с заключением счетов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A1F62-8228-4305-AC64-FBCE9EDF25C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816" y="1576553"/>
            <a:ext cx="8564344" cy="469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945" y="-1"/>
            <a:ext cx="7956331" cy="1429407"/>
          </a:xfrm>
        </p:spPr>
        <p:txBody>
          <a:bodyPr/>
          <a:lstStyle/>
          <a:p>
            <a:pPr algn="ctr"/>
            <a:r>
              <a:rPr lang="ru-RU" sz="1400" dirty="0" smtClean="0">
                <a:latin typeface="Calibri" pitchFamily="34" charset="0"/>
              </a:rPr>
              <a:t>НЕРЕГЛАМЕНТИРОВАННАЯ ВЕДОМОСТЬ УЧЕТА ВНУТРЕННИХ РАСЧЕТОВ МЕЖДУ ОРГАНАМИ, ОСУЩЕСТВЛЯЮЩИМИ КАССОВОЕ ОБСЛУЖИВАНИЕ ИСПОЛНЕНИЯ БЮДЖЕТА 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Пример параметров формирования регистра за один день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A1F62-8228-4305-AC64-FBCE9EDF25C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581" y="1492469"/>
            <a:ext cx="7546427" cy="46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290" y="0"/>
            <a:ext cx="8166538" cy="1376856"/>
          </a:xfrm>
        </p:spPr>
        <p:txBody>
          <a:bodyPr/>
          <a:lstStyle/>
          <a:p>
            <a:pPr algn="ctr"/>
            <a:r>
              <a:rPr lang="ru-RU" sz="1200" dirty="0" smtClean="0">
                <a:latin typeface="Calibri" pitchFamily="34" charset="0"/>
              </a:rPr>
              <a:t/>
            </a:r>
            <a:br>
              <a:rPr lang="ru-RU" sz="1200" dirty="0" smtClean="0">
                <a:latin typeface="Calibri" pitchFamily="34" charset="0"/>
              </a:rPr>
            </a:br>
            <a:r>
              <a:rPr lang="ru-RU" sz="1200" dirty="0" smtClean="0">
                <a:latin typeface="Calibri" pitchFamily="34" charset="0"/>
              </a:rPr>
              <a:t/>
            </a:r>
            <a:br>
              <a:rPr lang="ru-RU" sz="12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НЕРЕГЛАМЕНТИРОВАННАЯ ВЕДОМОСТЬ УЧЕТА ВНУТРЕННИХ РАСЧЕТОВ МЕЖДУ ОРГАНАМИ, ОСУЩЕСТВЛЯЮЩИМИ КАССОВОЕ ОБСЛУЖИВАНИЕ ИСПОЛНЕНИЯ БЮДЖЕТА 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Пример регистра, сформированного за один день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A1F62-8228-4305-AC64-FBCE9EDF25C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93" y="1597573"/>
            <a:ext cx="8831263" cy="463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423" y="0"/>
            <a:ext cx="7655197" cy="1450428"/>
          </a:xfrm>
        </p:spPr>
        <p:txBody>
          <a:bodyPr/>
          <a:lstStyle/>
          <a:p>
            <a:pPr algn="ctr"/>
            <a:r>
              <a:rPr lang="ru-RU" sz="1400" dirty="0" smtClean="0">
                <a:latin typeface="Calibri" pitchFamily="34" charset="0"/>
              </a:rPr>
              <a:t>НЕРЕГЛАМЕНТИРОВАННАЯ ВЕДОМОСТЬ УЧЕТА ВНУТРЕННИХ РАСЧЕТОВ МЕЖДУ ОРГАНАМИ, ОСУЩЕСТВЛЯЮЩИМИ КАССОВОЕ ОБСЛУЖИВАНИЕ ИСПОЛНЕНИЯ БЮДЖЕТА 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Пример параметров формирования регистра по НУБП </a:t>
            </a:r>
            <a:br>
              <a:rPr lang="ru-RU" sz="1400" dirty="0" smtClean="0"/>
            </a:br>
            <a:r>
              <a:rPr lang="ru-RU" sz="1400" dirty="0" smtClean="0"/>
              <a:t>за последний день года без заключения счетов</a:t>
            </a:r>
            <a:endParaRPr lang="ru-RU" sz="1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A1F62-8228-4305-AC64-FBCE9EDF25C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213" y="1618593"/>
            <a:ext cx="7533040" cy="449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332" y="1"/>
            <a:ext cx="7914290" cy="1334814"/>
          </a:xfrm>
        </p:spPr>
        <p:txBody>
          <a:bodyPr/>
          <a:lstStyle/>
          <a:p>
            <a:pPr algn="ctr"/>
            <a:r>
              <a:rPr lang="ru-RU" sz="1400" dirty="0" smtClean="0">
                <a:latin typeface="Calibri" pitchFamily="34" charset="0"/>
              </a:rPr>
              <a:t>НЕРЕГЛАМЕНТИРОВАННАЯ ВЕДОМОСТЬ УЧЕТА ВНУТРЕННИХ РАСЧЕТОВ МЕЖДУ ОРГАНАМИ, ОСУЩЕСТВЛЯЮЩИМИ КАССОВОЕ ОБСЛУЖИВАНИЕ ИСПОЛНЕНИЯ БЮДЖЕТА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/>
              <a:t> Пример регистра по НУБП за последний день года без заключения счетов. </a:t>
            </a:r>
            <a:endParaRPr lang="ru-RU" sz="1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A1F62-8228-4305-AC64-FBCE9EDF25C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862" y="1608082"/>
            <a:ext cx="8597462" cy="46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424" y="0"/>
            <a:ext cx="7854893" cy="1292772"/>
          </a:xfrm>
        </p:spPr>
        <p:txBody>
          <a:bodyPr/>
          <a:lstStyle/>
          <a:p>
            <a:pPr algn="ctr"/>
            <a:r>
              <a:rPr lang="ru-RU" sz="2400" dirty="0" smtClean="0">
                <a:latin typeface="Calibri" pitchFamily="34" charset="0"/>
              </a:rPr>
              <a:t/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АКТ О РЕЗУЛЬТАТАХ ИНВЕНТАРИЗАЦИИ (ф.0504835)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400" dirty="0" smtClean="0">
                <a:latin typeface="Calibri" pitchFamily="34" charset="0"/>
              </a:rPr>
              <a:t> 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>Формирование из меню Навигатора ППО «АСФК»</a:t>
            </a:r>
            <a:endParaRPr lang="ru-RU" sz="1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A1F62-8228-4305-AC64-FBCE9EDF25C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611" y="1506070"/>
            <a:ext cx="7691717" cy="467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9470"/>
            <a:ext cx="7910623" cy="881449"/>
          </a:xfrm>
        </p:spPr>
        <p:txBody>
          <a:bodyPr/>
          <a:lstStyle/>
          <a:p>
            <a:pPr algn="ctr"/>
            <a:r>
              <a:rPr lang="ru-RU" dirty="0" smtClean="0">
                <a:latin typeface="Calibri" pitchFamily="34" charset="0"/>
              </a:rPr>
              <a:t>Главная книга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A1F62-8228-4305-AC64-FBCE9EDF25C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400" y="945933"/>
            <a:ext cx="6702808" cy="507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424" y="0"/>
            <a:ext cx="8229600" cy="1143000"/>
          </a:xfrm>
        </p:spPr>
        <p:txBody>
          <a:bodyPr/>
          <a:lstStyle/>
          <a:p>
            <a:pPr algn="ctr"/>
            <a:r>
              <a:rPr lang="ru-RU" sz="2000" dirty="0" smtClean="0">
                <a:latin typeface="Calibri" pitchFamily="34" charset="0"/>
              </a:rPr>
              <a:t/>
            </a:r>
            <a:br>
              <a:rPr lang="ru-RU" sz="2000" dirty="0" smtClean="0">
                <a:latin typeface="Calibri" pitchFamily="34" charset="0"/>
              </a:rPr>
            </a:br>
            <a:r>
              <a:rPr lang="ru-RU" sz="2000" dirty="0" smtClean="0">
                <a:latin typeface="Calibri" pitchFamily="34" charset="0"/>
              </a:rPr>
              <a:t>Форма для заполнения </a:t>
            </a:r>
            <a:br>
              <a:rPr lang="ru-RU" sz="2000" dirty="0" smtClean="0">
                <a:latin typeface="Calibri" pitchFamily="34" charset="0"/>
              </a:rPr>
            </a:br>
            <a:r>
              <a:rPr lang="ru-RU" sz="2000" dirty="0" smtClean="0">
                <a:latin typeface="Calibri" pitchFamily="34" charset="0"/>
              </a:rPr>
              <a:t> АКТА О РЕЗУЛЬТАТАХ ИНВЕНТАРИЗАЦИИ</a:t>
            </a: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A1F62-8228-4305-AC64-FBCE9EDF25CA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59" y="1166648"/>
            <a:ext cx="7342187" cy="498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>
          <a:xfrm>
            <a:off x="1996967" y="2175641"/>
            <a:ext cx="4813736" cy="1261242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Calibri" pitchFamily="34" charset="0"/>
              </a:rPr>
              <a:t>Спасибо за внимание!</a:t>
            </a:r>
          </a:p>
        </p:txBody>
      </p:sp>
      <p:sp>
        <p:nvSpPr>
          <p:cNvPr id="73730" name="Номер слайда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168F6CF-7ADD-414B-8118-2387A8667462}" type="slidenum">
              <a:rPr lang="ru-RU" smtClean="0"/>
              <a:pPr/>
              <a:t>21</a:t>
            </a:fld>
            <a:endParaRPr lang="ru-RU" smtClean="0"/>
          </a:p>
        </p:txBody>
      </p:sp>
      <p:pic>
        <p:nvPicPr>
          <p:cNvPr id="4" name="Picture 25" descr="circle_422_2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2725" y="3748216"/>
            <a:ext cx="3479800" cy="24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889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Calibri" pitchFamily="34" charset="0"/>
              </a:rPr>
              <a:t>Тип КБК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A1F62-8228-4305-AC64-FBCE9EDF25C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5" y="1019503"/>
            <a:ext cx="738223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325" y="274638"/>
            <a:ext cx="7554098" cy="1143000"/>
          </a:xfrm>
        </p:spPr>
        <p:txBody>
          <a:bodyPr/>
          <a:lstStyle/>
          <a:p>
            <a:pPr algn="ctr"/>
            <a:r>
              <a:rPr lang="ru-RU" sz="2400" dirty="0" smtClean="0">
                <a:latin typeface="Calibri" pitchFamily="34" charset="0"/>
              </a:rPr>
              <a:t>Изменение типа КБК в проводке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A1F62-8228-4305-AC64-FBCE9EDF25C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979" y="1095540"/>
            <a:ext cx="67246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A1F62-8228-4305-AC64-FBCE9EDF25C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59218" y="138223"/>
            <a:ext cx="7091663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2"/>
              </a:solidFill>
              <a:latin typeface="Calibri" pitchFamily="34" charset="0"/>
              <a:ea typeface="+mj-ea"/>
              <a:cs typeface="+mj-cs"/>
            </a:endParaRPr>
          </a:p>
          <a:p>
            <a:r>
              <a:rPr lang="ru-RU" dirty="0" smtClean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Особенности  формирования регистра «Главная книга» </a:t>
            </a:r>
          </a:p>
          <a:p>
            <a:endParaRPr lang="ru-RU" sz="28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33168" y="1744717"/>
            <a:ext cx="7559494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</a:rPr>
              <a:t>КБК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</a:rPr>
              <a:t>00000000000000000000 по счету БУ 40210 -  </a:t>
            </a:r>
            <a:r>
              <a:rPr lang="ru-RU" sz="1800" b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</a:rPr>
              <a:t>раздел «КДБ»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</a:rPr>
              <a:t>КБК 00000000000000000000 по счету БУ 40220 </a:t>
            </a:r>
            <a:r>
              <a:rPr lang="ru-RU" sz="1800" b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</a:rPr>
              <a:t>– раздел «КРБ»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</a:rPr>
              <a:t>КБК 00000000000000000000 по другим  счетам БУ – </a:t>
            </a:r>
            <a:r>
              <a:rPr lang="ru-RU" sz="1800" b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</a:rPr>
              <a:t>раздел «КИФ»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b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</a:rPr>
              <a:t>КБК ХХХ00000000000000000 по всем счетам – раздел «КИФ»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800" b="0" dirty="0" smtClean="0">
              <a:solidFill>
                <a:schemeClr val="accent5">
                  <a:lumMod val="10000"/>
                </a:schemeClr>
              </a:solidFill>
              <a:latin typeface="Calibri" pitchFamily="34" charset="0"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800" b="0" dirty="0" smtClean="0">
              <a:solidFill>
                <a:schemeClr val="accent5">
                  <a:lumMod val="10000"/>
                </a:schemeClr>
              </a:solidFill>
              <a:latin typeface="Calibri" pitchFamily="34" charset="0"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800" b="0" dirty="0" smtClean="0">
              <a:solidFill>
                <a:schemeClr val="accent5">
                  <a:lumMod val="10000"/>
                </a:schemeClr>
              </a:solidFill>
              <a:latin typeface="Calibri" pitchFamily="34" charset="0"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800" b="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800" b="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800" b="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</a:endParaRPr>
          </a:p>
          <a:p>
            <a:pPr algn="l" eaLnBrk="0" hangingPunct="0">
              <a:lnSpc>
                <a:spcPct val="100000"/>
              </a:lnSpc>
            </a:pPr>
            <a:r>
              <a:rPr lang="ru-RU" sz="1800" b="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</a:rPr>
              <a:t>Информация в разделе База знаний СУИ JIRA  SF-462508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b="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</a:rPr>
              <a:t>Информация в разделе База знаний СУИ </a:t>
            </a:r>
            <a:r>
              <a:rPr lang="en-US" sz="1800" b="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</a:rPr>
              <a:t>JIRA</a:t>
            </a:r>
            <a:r>
              <a:rPr lang="ru-RU" sz="1800" b="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</a:rPr>
              <a:t> -</a:t>
            </a:r>
            <a:r>
              <a:rPr lang="en-US" sz="1800" b="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</a:rPr>
              <a:t> KB-750</a:t>
            </a:r>
            <a:endParaRPr lang="ru-RU" sz="1800" b="0" dirty="0" smtClean="0">
              <a:solidFill>
                <a:schemeClr val="accent5">
                  <a:lumMod val="10000"/>
                </a:schemeClr>
              </a:solidFill>
              <a:latin typeface="Calibri" pitchFamily="34" charset="0"/>
              <a:ea typeface="Calibri" pitchFamily="34" charset="0"/>
            </a:endParaRPr>
          </a:p>
          <a:p>
            <a:pPr lvl="0" algn="l" eaLnBrk="0" hangingPunct="0">
              <a:lnSpc>
                <a:spcPct val="100000"/>
              </a:lnSpc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424" y="0"/>
            <a:ext cx="7189333" cy="1114097"/>
          </a:xfrm>
        </p:spPr>
        <p:txBody>
          <a:bodyPr/>
          <a:lstStyle/>
          <a:p>
            <a:pPr algn="ctr"/>
            <a:r>
              <a:rPr lang="ru-RU" sz="1400" dirty="0" smtClean="0">
                <a:latin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ВЕДОМОСТЬ УЧЕТА ВНУТРЕННИХ РАСЧЕТОВ МЕЖДУ ОРГАНАМИ, 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ОСУЩЕСТВЛЯЮЩИМИ КАССОВОЕ ОБСЛУЖИВАНИЕ ИСПОЛНЕНИЯ БЮДЖЕТА </a:t>
            </a:r>
            <a:r>
              <a:rPr lang="ru-RU" sz="1800" dirty="0" smtClean="0">
                <a:latin typeface="Calibri" pitchFamily="34" charset="0"/>
              </a:rPr>
              <a:t/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Формирование из меню Навигатора ППО «АСФК»</a:t>
            </a:r>
            <a:endParaRPr lang="ru-RU" sz="1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A1F62-8228-4305-AC64-FBCE9EDF25C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661" y="1276866"/>
            <a:ext cx="7281015" cy="497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677" y="0"/>
            <a:ext cx="8646348" cy="1093076"/>
          </a:xfrm>
        </p:spPr>
        <p:txBody>
          <a:bodyPr/>
          <a:lstStyle/>
          <a:p>
            <a:pPr algn="ctr"/>
            <a:r>
              <a:rPr lang="ru-RU" sz="1400" dirty="0" smtClean="0">
                <a:latin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РЕГЛАМЕНТИРОВАННАЯ ВЕДОМОСТЬ УЧЕТА ВНУТРЕННИХ РАСЧЕТОВ МЕЖДУ ОРГАНАМИ, ОСУЩЕСТВЛЯЮЩИМИ КАССОВОЕ ОБСЛУЖИВАНИЕ ИСПОЛНЕНИЯ БЮДЖЕТА 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Пример параметров формирования регистра 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A1F62-8228-4305-AC64-FBCE9EDF25C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410" y="1545021"/>
            <a:ext cx="7337579" cy="464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841" y="0"/>
            <a:ext cx="8425631" cy="1366345"/>
          </a:xfrm>
        </p:spPr>
        <p:txBody>
          <a:bodyPr/>
          <a:lstStyle/>
          <a:p>
            <a:pPr algn="ctr"/>
            <a:r>
              <a:rPr lang="ru-RU" sz="1400" dirty="0" smtClean="0">
                <a:latin typeface="Calibri" pitchFamily="34" charset="0"/>
              </a:rPr>
              <a:t>РЕГЛАМЕНТИРОВАННАЯ ВЕДОМОСТЬ УЧЕТА ВНУТРЕННИХ РАСЧЕТОВ МЕЖДУ ОРГАНАМИ, 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ОСУЩЕСТВЛЯЮЩИМИ КАССОВОЕ ОБСЛУЖИВАНИЕ ИСПОЛНЕНИЯ БЮДЖЕТА </a:t>
            </a:r>
            <a:r>
              <a:rPr lang="ru-RU" sz="1200" dirty="0" smtClean="0">
                <a:latin typeface="Calibri" pitchFamily="34" charset="0"/>
              </a:rPr>
              <a:t/>
            </a:r>
            <a:br>
              <a:rPr lang="ru-RU" sz="1200" dirty="0" smtClean="0">
                <a:latin typeface="Calibri" pitchFamily="34" charset="0"/>
              </a:rPr>
            </a:br>
            <a:r>
              <a:rPr lang="ru-RU" sz="1200" dirty="0" smtClean="0">
                <a:latin typeface="Calibri" pitchFamily="34" charset="0"/>
              </a:rPr>
              <a:t/>
            </a:r>
            <a:br>
              <a:rPr lang="ru-RU" sz="1200" dirty="0" smtClean="0">
                <a:latin typeface="Calibri" pitchFamily="34" charset="0"/>
              </a:rPr>
            </a:br>
            <a:r>
              <a:rPr lang="ru-RU" sz="1200" dirty="0" smtClean="0">
                <a:latin typeface="Calibri" pitchFamily="34" charset="0"/>
              </a:rPr>
              <a:t/>
            </a:r>
            <a:br>
              <a:rPr lang="ru-RU" sz="1200" dirty="0" smtClean="0">
                <a:latin typeface="Calibri" pitchFamily="34" charset="0"/>
              </a:rPr>
            </a:br>
            <a:r>
              <a:rPr lang="ru-RU" sz="1200" dirty="0" smtClean="0"/>
              <a:t> </a:t>
            </a:r>
            <a:r>
              <a:rPr lang="ru-RU" sz="1400" dirty="0" smtClean="0"/>
              <a:t>Пример сформированного регистра</a:t>
            </a:r>
            <a:endParaRPr lang="ru-RU" sz="1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A1F62-8228-4305-AC64-FBCE9EDF25C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627" y="1524001"/>
            <a:ext cx="7031420" cy="43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423" y="0"/>
            <a:ext cx="7476521" cy="1082566"/>
          </a:xfrm>
        </p:spPr>
        <p:txBody>
          <a:bodyPr/>
          <a:lstStyle/>
          <a:p>
            <a:pPr algn="ctr"/>
            <a:r>
              <a:rPr lang="ru-RU" sz="1400" dirty="0" smtClean="0">
                <a:latin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РЕГЛАМЕНТИРОВАННАЯ ВЕДОМОСТЬ УЧЕТА ВНУТРЕННИХ РАСЧЕТОВ МЕЖДУ ОРГАНАМИ, ОСУЩЕСТВЛЯЮЩИМИ КАССОВОЕ ОБСЛУЖИВАНИЕ ИСПОЛНЕНИЯ БЮДЖЕТА 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Пример параметров формирования регистра по НУБП </a:t>
            </a:r>
            <a:br>
              <a:rPr lang="ru-RU" sz="1400" dirty="0" smtClean="0"/>
            </a:br>
            <a:r>
              <a:rPr lang="ru-RU" sz="1400" dirty="0" smtClean="0"/>
              <a:t>за последний день года с заключением счетов</a:t>
            </a:r>
            <a:endParaRPr lang="ru-RU" sz="1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A1F62-8228-4305-AC64-FBCE9EDF25C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153" y="1345325"/>
            <a:ext cx="7335563" cy="486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6_Оформление по умолчанию">
  <a:themeElements>
    <a:clrScheme name="">
      <a:dk1>
        <a:srgbClr val="605E5D"/>
      </a:dk1>
      <a:lt1>
        <a:srgbClr val="FFFFFF"/>
      </a:lt1>
      <a:dk2>
        <a:srgbClr val="FFFFFF"/>
      </a:dk2>
      <a:lt2>
        <a:srgbClr val="A2BD90"/>
      </a:lt2>
      <a:accent1>
        <a:srgbClr val="C8DCF0"/>
      </a:accent1>
      <a:accent2>
        <a:srgbClr val="F3811F"/>
      </a:accent2>
      <a:accent3>
        <a:srgbClr val="FFFFFF"/>
      </a:accent3>
      <a:accent4>
        <a:srgbClr val="514F4E"/>
      </a:accent4>
      <a:accent5>
        <a:srgbClr val="E0EBF6"/>
      </a:accent5>
      <a:accent6>
        <a:srgbClr val="DC741B"/>
      </a:accent6>
      <a:hlink>
        <a:srgbClr val="F3781F"/>
      </a:hlink>
      <a:folHlink>
        <a:srgbClr val="BDA7AF"/>
      </a:folHlink>
    </a:clrScheme>
    <a:fontScheme name="6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3">
        <a:dk1>
          <a:srgbClr val="0076D5"/>
        </a:dk1>
        <a:lt1>
          <a:srgbClr val="FFFFFF"/>
        </a:lt1>
        <a:dk2>
          <a:srgbClr val="FFFFFF"/>
        </a:dk2>
        <a:lt2>
          <a:srgbClr val="009999"/>
        </a:lt2>
        <a:accent1>
          <a:srgbClr val="BBE0E3"/>
        </a:accent1>
        <a:accent2>
          <a:srgbClr val="009065"/>
        </a:accent2>
        <a:accent3>
          <a:srgbClr val="FFFFFF"/>
        </a:accent3>
        <a:accent4>
          <a:srgbClr val="0064B6"/>
        </a:accent4>
        <a:accent5>
          <a:srgbClr val="DAEDEF"/>
        </a:accent5>
        <a:accent6>
          <a:srgbClr val="00825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4">
        <a:dk1>
          <a:srgbClr val="0076D5"/>
        </a:dk1>
        <a:lt1>
          <a:srgbClr val="FFFFFF"/>
        </a:lt1>
        <a:dk2>
          <a:srgbClr val="FFFFFF"/>
        </a:dk2>
        <a:lt2>
          <a:srgbClr val="008080"/>
        </a:lt2>
        <a:accent1>
          <a:srgbClr val="BBE0E3"/>
        </a:accent1>
        <a:accent2>
          <a:srgbClr val="009065"/>
        </a:accent2>
        <a:accent3>
          <a:srgbClr val="FFFFFF"/>
        </a:accent3>
        <a:accent4>
          <a:srgbClr val="0064B6"/>
        </a:accent4>
        <a:accent5>
          <a:srgbClr val="DAEDEF"/>
        </a:accent5>
        <a:accent6>
          <a:srgbClr val="00825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5">
        <a:dk1>
          <a:srgbClr val="0076D5"/>
        </a:dk1>
        <a:lt1>
          <a:srgbClr val="FFFFFF"/>
        </a:lt1>
        <a:dk2>
          <a:srgbClr val="FFFFFF"/>
        </a:dk2>
        <a:lt2>
          <a:srgbClr val="008080"/>
        </a:lt2>
        <a:accent1>
          <a:srgbClr val="BBE0E3"/>
        </a:accent1>
        <a:accent2>
          <a:srgbClr val="D9F354"/>
        </a:accent2>
        <a:accent3>
          <a:srgbClr val="FFFFFF"/>
        </a:accent3>
        <a:accent4>
          <a:srgbClr val="0064B6"/>
        </a:accent4>
        <a:accent5>
          <a:srgbClr val="DAEDEF"/>
        </a:accent5>
        <a:accent6>
          <a:srgbClr val="C4DC4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6">
        <a:dk1>
          <a:srgbClr val="2464D5"/>
        </a:dk1>
        <a:lt1>
          <a:srgbClr val="FFFFFF"/>
        </a:lt1>
        <a:dk2>
          <a:srgbClr val="FFFFFF"/>
        </a:dk2>
        <a:lt2>
          <a:srgbClr val="008080"/>
        </a:lt2>
        <a:accent1>
          <a:srgbClr val="BBE0E3"/>
        </a:accent1>
        <a:accent2>
          <a:srgbClr val="D9F354"/>
        </a:accent2>
        <a:accent3>
          <a:srgbClr val="FFFFFF"/>
        </a:accent3>
        <a:accent4>
          <a:srgbClr val="1D54B6"/>
        </a:accent4>
        <a:accent5>
          <a:srgbClr val="DAEDEF"/>
        </a:accent5>
        <a:accent6>
          <a:srgbClr val="C4DC4B"/>
        </a:accent6>
        <a:hlink>
          <a:srgbClr val="009999"/>
        </a:hlink>
        <a:folHlink>
          <a:srgbClr val="55C0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12963</TotalTime>
  <Words>222</Words>
  <Application>Microsoft Office PowerPoint</Application>
  <PresentationFormat>Экран (4:3)</PresentationFormat>
  <Paragraphs>61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6_Оформление по умолчанию</vt:lpstr>
      <vt:lpstr> Докладчик: Баранова К.Ю. </vt:lpstr>
      <vt:lpstr>Главная книга </vt:lpstr>
      <vt:lpstr>Тип КБК</vt:lpstr>
      <vt:lpstr>Изменение типа КБК в проводке </vt:lpstr>
      <vt:lpstr>Слайд 5</vt:lpstr>
      <vt:lpstr> ВЕДОМОСТЬ УЧЕТА ВНУТРЕННИХ РАСЧЕТОВ МЕЖДУ ОРГАНАМИ,  ОСУЩЕСТВЛЯЮЩИМИ КАССОВОЕ ОБСЛУЖИВАНИЕ ИСПОЛНЕНИЯ БЮДЖЕТА   Формирование из меню Навигатора ППО «АСФК»</vt:lpstr>
      <vt:lpstr>  РЕГЛАМЕНТИРОВАННАЯ ВЕДОМОСТЬ УЧЕТА ВНУТРЕННИХ РАСЧЕТОВ МЕЖДУ ОРГАНАМИ, ОСУЩЕСТВЛЯЮЩИМИ КАССОВОЕ ОБСЛУЖИВАНИЕ ИСПОЛНЕНИЯ БЮДЖЕТА   Пример параметров формирования регистра  </vt:lpstr>
      <vt:lpstr>РЕГЛАМЕНТИРОВАННАЯ ВЕДОМОСТЬ УЧЕТА ВНУТРЕННИХ РАСЧЕТОВ МЕЖДУ ОРГАНАМИ,  ОСУЩЕСТВЛЯЮЩИМИ КАССОВОЕ ОБСЛУЖИВАНИЕ ИСПОЛНЕНИЯ БЮДЖЕТА     Пример сформированного регистра</vt:lpstr>
      <vt:lpstr>  РЕГЛАМЕНТИРОВАННАЯ ВЕДОМОСТЬ УЧЕТА ВНУТРЕННИХ РАСЧЕТОВ МЕЖДУ ОРГАНАМИ, ОСУЩЕСТВЛЯЮЩИМИ КАССОВОЕ ОБСЛУЖИВАНИЕ ИСПОЛНЕНИЯ БЮДЖЕТА   Пример параметров формирования регистра по НУБП  за последний день года с заключением счетов</vt:lpstr>
      <vt:lpstr>РЕГЛАМЕНТИРОВАННАЯ ВЕДОМОСТЬ УЧЕТА ВНУТРЕННИХ РАСЧЕТОВ МЕЖДУ ОРГАНАМИ, ОСУЩЕСТВЛЯЮЩИМИ КАССОВОЕ ОБСЛУЖИВАНИЕ ИСПОЛНЕНИЯ БЮДЖЕТА   Пример регистра, сформированного по НУБП  за последний день года с заключением счетов</vt:lpstr>
      <vt:lpstr> НЕРЕГЛАМЕНТИРОВАННАЯ ВЕДОМОСТЬ УЧЕТА ВНУТРЕННИХ РАСЧЕТОВ МЕЖДУ ОРГАНАМИ, ОСУЩЕСТВЛЯЮЩИМИ КАССОВОЕ ОБСЛУЖИВАНИЕ ИСПОЛНЕНИЯ БЮДЖЕТА   Пример параметров формирования регистра  за весь дополнительный период без заключения счетов</vt:lpstr>
      <vt:lpstr>  НЕРЕГЛАМЕНТИРОВАННАЯ ВЕДОМОСТЬ УЧЕТА ВНУТРЕННИХ РАСЧЕТОВ МЕЖДУ ОРГАНАМИ, ОСУЩЕСТВЛЯЮЩИМИ КАССОВОЕ ОБСЛУЖИВАНИЕ ИСПОЛНЕНИЯ БЮДЖЕТА   Пример регистра, сформированного за весь дополнительный период  без заключения счетов </vt:lpstr>
      <vt:lpstr>НЕРЕГЛАМЕНТИРОВАННАЯ ВЕДОМОСТЬ УЧЕТА ВНУТРЕННИХ РАСЧЕТОВ МЕЖДУ ОРГАНАМИ, ОСУЩЕСТВЛЯЮЩИМИ КАССОВОЕ ОБСЛУЖИВАНИЕ ИСПОЛНЕНИЯ БЮДЖЕТА   Пример параметров формирования регистра  за произвольный период и дополнительный период с заключением счетов</vt:lpstr>
      <vt:lpstr>  НЕРЕГЛАМЕНТИРОВАННАЯ ВЕДОМОСТЬ УЧЕТА ВНУТРЕННИХ РАСЧЕТОВ МЕЖДУ ОРГАНАМИ, ОСУЩЕСТВЛЯЮЩИМИ КАССОВОЕ ОБСЛУЖИВАНИЕ ИСПОЛНЕНИЯ БЮДЖЕТА   Пример регистра, сформированного за произвольный период  и дополнительный период с заключением счетов </vt:lpstr>
      <vt:lpstr>НЕРЕГЛАМЕНТИРОВАННАЯ ВЕДОМОСТЬ УЧЕТА ВНУТРЕННИХ РАСЧЕТОВ МЕЖДУ ОРГАНАМИ, ОСУЩЕСТВЛЯЮЩИМИ КАССОВОЕ ОБСЛУЖИВАНИЕ ИСПОЛНЕНИЯ БЮДЖЕТА   Пример параметров формирования регистра за один день </vt:lpstr>
      <vt:lpstr>  НЕРЕГЛАМЕНТИРОВАННАЯ ВЕДОМОСТЬ УЧЕТА ВНУТРЕННИХ РАСЧЕТОВ МЕЖДУ ОРГАНАМИ, ОСУЩЕСТВЛЯЮЩИМИ КАССОВОЕ ОБСЛУЖИВАНИЕ ИСПОЛНЕНИЯ БЮДЖЕТА   Пример регистра, сформированного за один день </vt:lpstr>
      <vt:lpstr>НЕРЕГЛАМЕНТИРОВАННАЯ ВЕДОМОСТЬ УЧЕТА ВНУТРЕННИХ РАСЧЕТОВ МЕЖДУ ОРГАНАМИ, ОСУЩЕСТВЛЯЮЩИМИ КАССОВОЕ ОБСЛУЖИВАНИЕ ИСПОЛНЕНИЯ БЮДЖЕТА   Пример параметров формирования регистра по НУБП  за последний день года без заключения счетов</vt:lpstr>
      <vt:lpstr>НЕРЕГЛАМЕНТИРОВАННАЯ ВЕДОМОСТЬ УЧЕТА ВНУТРЕННИХ РАСЧЕТОВ МЕЖДУ ОРГАНАМИ, ОСУЩЕСТВЛЯЮЩИМИ КАССОВОЕ ОБСЛУЖИВАНИЕ ИСПОЛНЕНИЯ БЮДЖЕТА   Пример регистра по НУБП за последний день года без заключения счетов. </vt:lpstr>
      <vt:lpstr> АКТ О РЕЗУЛЬТАТАХ ИНВЕНТАРИЗАЦИИ (ф.0504835)   Формирование из меню Навигатора ППО «АСФК»</vt:lpstr>
      <vt:lpstr> Форма для заполнения   АКТА О РЕЗУЛЬТАТАХ ИНВЕНТАРИЗАЦИИ</vt:lpstr>
      <vt:lpstr>Спасибо за внимание!</vt:lpstr>
    </vt:vector>
  </TitlesOfParts>
  <Company>PowerLexis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Корпоративный шаблон презентаций компании ОТР</dc:title>
  <dc:creator>PowerLexis</dc:creator>
  <cp:lastModifiedBy>baranova.kermen</cp:lastModifiedBy>
  <cp:revision>1257</cp:revision>
  <dcterms:created xsi:type="dcterms:W3CDTF">2007-04-17T06:57:33Z</dcterms:created>
  <dcterms:modified xsi:type="dcterms:W3CDTF">2016-09-13T13:25:41Z</dcterms:modified>
</cp:coreProperties>
</file>