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2" r:id="rId1"/>
    <p:sldMasterId id="2147483654" r:id="rId2"/>
  </p:sldMasterIdLst>
  <p:notesMasterIdLst>
    <p:notesMasterId r:id="rId9"/>
  </p:notesMasterIdLst>
  <p:handoutMasterIdLst>
    <p:handoutMasterId r:id="rId10"/>
  </p:handoutMasterIdLst>
  <p:sldIdLst>
    <p:sldId id="1035" r:id="rId3"/>
    <p:sldId id="1032" r:id="rId4"/>
    <p:sldId id="1033" r:id="rId5"/>
    <p:sldId id="1038" r:id="rId6"/>
    <p:sldId id="1037" r:id="rId7"/>
    <p:sldId id="1034" r:id="rId8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pos="4445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4" orient="horz" pos="3475" userDrawn="1">
          <p15:clr>
            <a:srgbClr val="A4A3A4"/>
          </p15:clr>
        </p15:guide>
        <p15:guide id="5" pos="4505" userDrawn="1">
          <p15:clr>
            <a:srgbClr val="A4A3A4"/>
          </p15:clr>
        </p15:guide>
        <p15:guide id="6" pos="91" userDrawn="1">
          <p15:clr>
            <a:srgbClr val="A4A3A4"/>
          </p15:clr>
        </p15:guide>
        <p15:guide id="7" pos="7589" userDrawn="1">
          <p15:clr>
            <a:srgbClr val="A4A3A4"/>
          </p15:clr>
        </p15:guide>
        <p15:guide id="8" orient="horz" pos="1117" userDrawn="1">
          <p15:clr>
            <a:srgbClr val="A4A3A4"/>
          </p15:clr>
        </p15:guide>
        <p15:guide id="9" pos="2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orient="horz" pos="3128">
          <p15:clr>
            <a:srgbClr val="A4A3A4"/>
          </p15:clr>
        </p15:guide>
        <p15:guide id="3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9BBB59"/>
    <a:srgbClr val="007E39"/>
    <a:srgbClr val="000000"/>
    <a:srgbClr val="FFFFFF"/>
    <a:srgbClr val="C00000"/>
    <a:srgbClr val="B9CDE5"/>
    <a:srgbClr val="E46C0A"/>
    <a:srgbClr val="DCE6F2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5289" autoAdjust="0"/>
  </p:normalViewPr>
  <p:slideViewPr>
    <p:cSldViewPr>
      <p:cViewPr varScale="1">
        <p:scale>
          <a:sx n="127" d="100"/>
          <a:sy n="127" d="100"/>
        </p:scale>
        <p:origin x="293" y="72"/>
      </p:cViewPr>
      <p:guideLst>
        <p:guide orient="horz" pos="2478"/>
        <p:guide pos="4445"/>
        <p:guide orient="horz" pos="2160"/>
        <p:guide orient="horz" pos="3475"/>
        <p:guide pos="4505"/>
        <p:guide pos="91"/>
        <p:guide pos="7589"/>
        <p:guide orient="horz" pos="1117"/>
        <p:guide pos="2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90" y="-102"/>
      </p:cViewPr>
      <p:guideLst>
        <p:guide orient="horz" pos="3127"/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E84A2AA4-D341-45D2-B26A-BE647DD0A059}" type="datetimeFigureOut">
              <a:rPr lang="ru-RU"/>
              <a:pPr>
                <a:defRPr/>
              </a:pPr>
              <a:t>21.03.2018</a:t>
            </a:fld>
            <a:endParaRPr lang="ru-RU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4641F73D-3E55-4D97-8917-104DFA6D9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798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9" y="4715710"/>
            <a:ext cx="5437187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614A45B-EAB6-4EBA-B077-C21F81888F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395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4A45B-EAB6-4EBA-B077-C21F81888F19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555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kazna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sz="4800">
                <a:latin typeface="Times New Roman" pitchFamily="18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Times New Roman" pitchFamily="18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E179F1-F296-491F-8A17-618B743D8A35}" type="datetime1">
              <a:rPr lang="ru-RU" smtClean="0"/>
              <a:t>21.03.2018</a:t>
            </a:fld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DCE0C-D1C8-4F42-8752-CDA1A7DC8F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200369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A0A0A-0CDD-40E7-B2F8-39406D42FEA4}" type="datetime1">
              <a:rPr lang="ru-RU" smtClean="0"/>
              <a:t>21.03.2018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33089-B9A0-434C-834B-0941DD9A3B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312203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717551"/>
            <a:ext cx="2743200" cy="54086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717551"/>
            <a:ext cx="8026400" cy="54086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48479-A500-46F0-B6B0-ADC11C2680FE}" type="datetime1">
              <a:rPr lang="ru-RU" smtClean="0"/>
              <a:t>21.03.2018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657F-81A8-4475-B35C-79A99B802F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067275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2301" y="717550"/>
            <a:ext cx="10945284" cy="719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CE52B-CAD3-42E3-88A3-D96BE83E3294}" type="datetime1">
              <a:rPr lang="ru-RU" smtClean="0"/>
              <a:t>21.03.2018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C210A-AC73-4C6A-94DE-68771DC6BD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357544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 bwMode="auto">
          <a:xfrm>
            <a:off x="2256367" y="259880"/>
            <a:ext cx="767926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62D941-5802-4A73-824A-5DB20D9805BC}" type="datetime1">
              <a:rPr lang="ru-RU" smtClean="0"/>
              <a:t>21.03.2018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680312" y="6588125"/>
            <a:ext cx="464361" cy="249238"/>
          </a:xfrm>
          <a:prstGeom prst="rect">
            <a:avLst/>
          </a:prstGeom>
        </p:spPr>
        <p:txBody>
          <a:bodyPr/>
          <a:lstStyle>
            <a:lvl1pPr algn="ctr">
              <a:defRPr sz="1050" i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F41C1F5-76D5-4B30-890D-562676ECC5B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5054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53801-367C-438E-B077-F478A139E49B}" type="datetime1">
              <a:rPr lang="ru-RU" smtClean="0"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680312" y="6588125"/>
            <a:ext cx="464361" cy="249238"/>
          </a:xfrm>
          <a:prstGeom prst="rect">
            <a:avLst/>
          </a:prstGeom>
        </p:spPr>
        <p:txBody>
          <a:bodyPr/>
          <a:lstStyle>
            <a:lvl1pPr algn="ctr">
              <a:defRPr sz="1050" i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F41C1F5-76D5-4B30-890D-562676ECC5B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922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4A49B-52DA-40E7-A614-92D0F2A74DEC}" type="datetime1">
              <a:rPr lang="ru-RU" smtClean="0"/>
              <a:t>21.03.2018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1C1F5-76D5-4B30-890D-562676ECC5B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453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8AE49-8DC2-4C84-B40F-091DDC725E0E}" type="datetime1">
              <a:rPr lang="ru-RU" smtClean="0"/>
              <a:t>21.03.2018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CDBEE-0FC1-4306-9343-093CE3BB9F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684102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0FA31-CA61-4C31-AA21-6502FBE4C55C}" type="datetime1">
              <a:rPr lang="ru-RU" smtClean="0"/>
              <a:t>21.03.2018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43189-F6D7-43E2-875E-21CEF532AB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835843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84A79-1E1F-4D07-85B3-938BD81D5766}" type="datetime1">
              <a:rPr lang="ru-RU" smtClean="0"/>
              <a:t>21.03.2018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3F511-3862-45B2-A8BC-52C3F27CF9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90583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691DB-23AD-495D-939E-CB65A70B6009}" type="datetime1">
              <a:rPr lang="ru-RU" smtClean="0"/>
              <a:t>21.03.2018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104E6-57C3-434C-8C71-3816734434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81472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B2DB4-4BDB-40FA-8705-737B85EEC39E}" type="datetime1">
              <a:rPr lang="ru-RU" smtClean="0"/>
              <a:t>21.03.2018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206B7-BC9A-4149-9889-E597D37455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322334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E817B-E5C4-4C0A-8042-F34F472B09B8}" type="datetime1">
              <a:rPr lang="ru-RU" smtClean="0"/>
              <a:t>21.03.2018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D07E1-FE55-4E4B-96F2-2139FD493D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786226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07CB6-361B-4718-9CDF-F7459C5A3E94}" type="datetime1">
              <a:rPr lang="ru-RU" smtClean="0"/>
              <a:t>21.03.2018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248A8-5D10-484E-9941-5AA6D58460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48631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42B0D-A7DB-4DCF-A087-28EB21417DE9}" type="datetime1">
              <a:rPr lang="ru-RU" smtClean="0"/>
              <a:t>21.03.2018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05781-6655-4DE1-A727-A9BC7C2AA6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06287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2301" y="717550"/>
            <a:ext cx="10945284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16" tIns="47859" rIns="95716" bIns="4785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16" tIns="47859" rIns="95716" bIns="478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16" tIns="47859" rIns="95716" bIns="47859" numCol="1" anchor="t" anchorCtr="0" compatLnSpc="1">
            <a:prstTxWarp prst="textNoShape">
              <a:avLst/>
            </a:prstTxWarp>
          </a:bodyPr>
          <a:lstStyle>
            <a:lvl1pPr>
              <a:defRPr sz="1500" smtClean="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93669F39-F0C6-47CF-8349-7F7E46E6DFDB}" type="datetime1">
              <a:rPr lang="ru-RU" smtClean="0"/>
              <a:t>21.03.2018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16" tIns="47859" rIns="95716" bIns="47859" numCol="1" anchor="t" anchorCtr="0" compatLnSpc="1">
            <a:prstTxWarp prst="textNoShape">
              <a:avLst/>
            </a:prstTxWarp>
          </a:bodyPr>
          <a:lstStyle>
            <a:lvl1pPr algn="ctr">
              <a:defRPr sz="15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72334" y="6545264"/>
            <a:ext cx="62441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16" tIns="47859" rIns="95716" bIns="47859" numCol="1" anchor="ctr" anchorCtr="0" compatLnSpc="1">
            <a:prstTxWarp prst="textNoShape">
              <a:avLst/>
            </a:prstTxWarp>
          </a:bodyPr>
          <a:lstStyle>
            <a:lvl1pPr algn="r">
              <a:defRPr sz="15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3BCA94B-7CD2-4959-B9B0-31F3708FB3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1031" name="Picture 8" descr="kazna_to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18" r:id="rId1"/>
    <p:sldLayoutId id="2147484305" r:id="rId2"/>
    <p:sldLayoutId id="2147484306" r:id="rId3"/>
    <p:sldLayoutId id="2147484307" r:id="rId4"/>
    <p:sldLayoutId id="2147484308" r:id="rId5"/>
    <p:sldLayoutId id="2147484309" r:id="rId6"/>
    <p:sldLayoutId id="2147484310" r:id="rId7"/>
    <p:sldLayoutId id="2147484311" r:id="rId8"/>
    <p:sldLayoutId id="2147484312" r:id="rId9"/>
    <p:sldLayoutId id="2147484313" r:id="rId10"/>
    <p:sldLayoutId id="2147484314" r:id="rId11"/>
    <p:sldLayoutId id="2147484315" r:id="rId12"/>
  </p:sldLayoutIdLst>
  <p:transition/>
  <p:hf hdr="0" ftr="0" dt="0"/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MS PGothic" pitchFamily="34" charset="-128"/>
          <a:cs typeface="MS PGothic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  <a:ea typeface="MS PGothic" pitchFamily="34" charset="-128"/>
          <a:cs typeface="MS PGothic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  <a:ea typeface="MS PGothic" pitchFamily="34" charset="-128"/>
          <a:cs typeface="MS PGothic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  <a:ea typeface="MS PGothic" pitchFamily="34" charset="-128"/>
          <a:cs typeface="MS PGothic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  <a:ea typeface="MS PGothic" pitchFamily="34" charset="-128"/>
          <a:cs typeface="MS PGothic"/>
        </a:defRPr>
      </a:lvl5pPr>
      <a:lvl6pPr marL="457200"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</a:defRPr>
      </a:lvl6pPr>
      <a:lvl7pPr marL="914400"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</a:defRPr>
      </a:lvl7pPr>
      <a:lvl8pPr marL="1371600"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</a:defRPr>
      </a:lvl8pPr>
      <a:lvl9pPr marL="1828800"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  <a:cs typeface="MS PGothic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  <a:cs typeface="MS PGothic"/>
        </a:defRPr>
      </a:lvl4pPr>
      <a:lvl5pPr marL="2152650" indent="-236538" algn="l" defTabSz="957263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MS PGothic" pitchFamily="34" charset="-128"/>
          <a:cs typeface="MS PGothic"/>
        </a:defRPr>
      </a:lvl5pPr>
      <a:lvl6pPr marL="2609850" indent="-236538" algn="l" defTabSz="957263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3067050" indent="-236538" algn="l" defTabSz="957263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524250" indent="-236538" algn="l" defTabSz="957263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981450" indent="-236538" algn="l" defTabSz="957263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6" descr="Shablon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 bwMode="auto">
          <a:xfrm>
            <a:off x="2256367" y="260351"/>
            <a:ext cx="767926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2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E7CACA6-DBF3-4F41-9D5F-4F4D6F8D07EB}" type="datetime1">
              <a:rPr lang="ru-RU" smtClean="0"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680312" y="6588125"/>
            <a:ext cx="464361" cy="249238"/>
          </a:xfrm>
          <a:prstGeom prst="rect">
            <a:avLst/>
          </a:prstGeom>
        </p:spPr>
        <p:txBody>
          <a:bodyPr/>
          <a:lstStyle>
            <a:lvl1pPr algn="ctr">
              <a:defRPr sz="1050" i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F41C1F5-76D5-4B30-890D-562676ECC5B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9" r:id="rId1"/>
    <p:sldLayoutId id="2147484316" r:id="rId2"/>
    <p:sldLayoutId id="214748431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00206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00206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00206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00206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002060"/>
          </a:solidFill>
          <a:latin typeface="Arial" charset="0"/>
          <a:cs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rgbClr val="002060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rgbClr val="002060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rgbClr val="002060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002060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1C1F5-76D5-4B30-890D-562676ECC5B5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063552" y="2636913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Об основных направлениях работы Федерального казначейства                     по совершенствованию законодательства, развитию информационных систем и осуществлению контроля в сфере государственных                             и муниципальных закупок 2017-2018 годах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5560" y="5661248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Заместитель руководителя Федерального казначейства – А.Т. Катамадзе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10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7"/>
          <p:cNvSpPr>
            <a:spLocks noChangeArrowheads="1"/>
          </p:cNvSpPr>
          <p:nvPr/>
        </p:nvSpPr>
        <p:spPr bwMode="auto">
          <a:xfrm>
            <a:off x="3935760" y="116632"/>
            <a:ext cx="388843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ru-RU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ЕИС. Итоги 2017г.</a:t>
            </a:r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4378896" y="1816014"/>
            <a:ext cx="45719" cy="40560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6" name="Группа 65"/>
          <p:cNvGrpSpPr/>
          <p:nvPr/>
        </p:nvGrpSpPr>
        <p:grpSpPr>
          <a:xfrm>
            <a:off x="4443145" y="4552119"/>
            <a:ext cx="2606620" cy="1579807"/>
            <a:chOff x="3563888" y="2070461"/>
            <a:chExt cx="2606620" cy="1579807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3742392" y="3240831"/>
              <a:ext cx="502123" cy="40758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651089" y="3270471"/>
              <a:ext cx="6391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latin typeface="Century Gothic" panose="020B0502020202020204" pitchFamily="34" charset="0"/>
                </a:rPr>
                <a:t>7 387</a:t>
              </a:r>
              <a:endParaRPr lang="en-US" sz="12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3630876" y="2070461"/>
              <a:ext cx="2387811" cy="4258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Инцидентов</a:t>
              </a:r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4293176" y="3034852"/>
              <a:ext cx="502123" cy="6154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4945659" y="2732967"/>
              <a:ext cx="502123" cy="9117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5496443" y="3120250"/>
              <a:ext cx="502123" cy="52635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254845" y="3265791"/>
              <a:ext cx="5861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latin typeface="Century Gothic" panose="020B0502020202020204" pitchFamily="34" charset="0"/>
                </a:rPr>
                <a:t>9 974</a:t>
              </a:r>
              <a:endParaRPr lang="en-US" sz="12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848443" y="3265790"/>
              <a:ext cx="7096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latin typeface="Century Gothic" panose="020B0502020202020204" pitchFamily="34" charset="0"/>
                </a:rPr>
                <a:t>15 225</a:t>
              </a:r>
              <a:endParaRPr lang="en-US" sz="12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458112" y="3265790"/>
              <a:ext cx="5861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latin typeface="Century Gothic" panose="020B0502020202020204" pitchFamily="34" charset="0"/>
                </a:rPr>
                <a:t>9 473</a:t>
              </a:r>
              <a:endParaRPr lang="en-US" sz="12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563888" y="2991132"/>
              <a:ext cx="8460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latin typeface="Century Gothic" panose="020B0502020202020204" pitchFamily="34" charset="0"/>
                </a:rPr>
                <a:t>1-2 кв</a:t>
              </a:r>
              <a:endParaRPr lang="en-US" sz="12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121232" y="2798530"/>
              <a:ext cx="8460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latin typeface="Century Gothic" panose="020B0502020202020204" pitchFamily="34" charset="0"/>
                </a:rPr>
                <a:t>3-4 кв</a:t>
              </a:r>
              <a:endParaRPr lang="en-US" sz="1200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773715" y="2512235"/>
              <a:ext cx="8460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latin typeface="Century Gothic" panose="020B0502020202020204" pitchFamily="34" charset="0"/>
                </a:rPr>
                <a:t>1-2 кв</a:t>
              </a:r>
              <a:endParaRPr lang="en-US" sz="1200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324499" y="2866618"/>
              <a:ext cx="8460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latin typeface="Century Gothic" panose="020B0502020202020204" pitchFamily="34" charset="0"/>
                </a:rPr>
                <a:t>3-4 кв</a:t>
              </a:r>
              <a:endParaRPr lang="en-US" sz="1200" b="1" dirty="0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4541260" y="1811940"/>
            <a:ext cx="2373631" cy="425848"/>
            <a:chOff x="3624935" y="1419998"/>
            <a:chExt cx="2373631" cy="425848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3624935" y="1419998"/>
              <a:ext cx="1179022" cy="4258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2016</a:t>
              </a:r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803957" y="1419998"/>
              <a:ext cx="1194609" cy="4258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2017</a:t>
              </a:r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4830131" y="1602476"/>
              <a:ext cx="45719" cy="12222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Шеврон 25"/>
          <p:cNvSpPr/>
          <p:nvPr/>
        </p:nvSpPr>
        <p:spPr>
          <a:xfrm rot="5400000">
            <a:off x="5040788" y="1792310"/>
            <a:ext cx="116238" cy="1137123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Шеврон 26"/>
          <p:cNvSpPr/>
          <p:nvPr/>
        </p:nvSpPr>
        <p:spPr>
          <a:xfrm rot="5400000">
            <a:off x="6299049" y="1811775"/>
            <a:ext cx="131504" cy="1100177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65" name="Группа 64"/>
          <p:cNvGrpSpPr/>
          <p:nvPr/>
        </p:nvGrpSpPr>
        <p:grpSpPr>
          <a:xfrm>
            <a:off x="4559888" y="2519428"/>
            <a:ext cx="2380578" cy="1577939"/>
            <a:chOff x="3677209" y="3794656"/>
            <a:chExt cx="2380578" cy="1577939"/>
          </a:xfrm>
        </p:grpSpPr>
        <p:sp>
          <p:nvSpPr>
            <p:cNvPr id="49" name="Прямоугольник 48"/>
            <p:cNvSpPr/>
            <p:nvPr/>
          </p:nvSpPr>
          <p:spPr>
            <a:xfrm>
              <a:off x="3677209" y="3794656"/>
              <a:ext cx="2342468" cy="4258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Доступность системы</a:t>
              </a:r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3692950" y="4919899"/>
              <a:ext cx="912024" cy="44486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699839" y="4690346"/>
              <a:ext cx="9051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latin typeface="Century Gothic" panose="020B0502020202020204" pitchFamily="34" charset="0"/>
                </a:rPr>
                <a:t>92,5%</a:t>
              </a:r>
              <a:endParaRPr lang="en-US" sz="12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58" name="Шеврон 57"/>
            <p:cNvSpPr/>
            <p:nvPr/>
          </p:nvSpPr>
          <p:spPr>
            <a:xfrm>
              <a:off x="4776044" y="4919899"/>
              <a:ext cx="110591" cy="444867"/>
            </a:xfrm>
            <a:prstGeom prst="chevron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5112332" y="4511535"/>
              <a:ext cx="918080" cy="8532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124400" y="4286292"/>
              <a:ext cx="933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latin typeface="Century Gothic" panose="020B0502020202020204" pitchFamily="34" charset="0"/>
                </a:rPr>
                <a:t>99,5%</a:t>
              </a:r>
              <a:endParaRPr lang="en-US" sz="12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704204" y="4910930"/>
              <a:ext cx="905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>
                  <a:latin typeface="Century Gothic" panose="020B0502020202020204" pitchFamily="34" charset="0"/>
                </a:rPr>
                <a:t>27 дней простоя</a:t>
              </a:r>
              <a:endParaRPr lang="en-US" sz="12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147785" y="4866802"/>
              <a:ext cx="905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>
                  <a:latin typeface="Century Gothic" panose="020B0502020202020204" pitchFamily="34" charset="0"/>
                </a:rPr>
                <a:t>2 дня простоя</a:t>
              </a:r>
              <a:endParaRPr lang="en-US" sz="1200" dirty="0"/>
            </a:p>
          </p:txBody>
        </p:sp>
      </p:grpSp>
      <p:sp>
        <p:nvSpPr>
          <p:cNvPr id="71" name="Прямоугольник 70"/>
          <p:cNvSpPr/>
          <p:nvPr/>
        </p:nvSpPr>
        <p:spPr>
          <a:xfrm flipH="1">
            <a:off x="7132831" y="1811940"/>
            <a:ext cx="45719" cy="40601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670680" y="2588733"/>
            <a:ext cx="2630232" cy="422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Более</a:t>
            </a:r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10 тыс. </a:t>
            </a:r>
            <a:r>
              <a:rPr lang="ru-RU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автоматизированных контролей</a:t>
            </a:r>
            <a:endParaRPr lang="en-US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70680" y="4221088"/>
            <a:ext cx="2640668" cy="4258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entury Gothic" pitchFamily="34" charset="0"/>
              </a:rPr>
              <a:t>4,7 млн.</a:t>
            </a:r>
            <a:r>
              <a:rPr lang="en-US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контрактов</a:t>
            </a:r>
            <a:endParaRPr lang="en-US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70680" y="5712865"/>
            <a:ext cx="2640668" cy="419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Более</a:t>
            </a:r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 34,7 </a:t>
            </a:r>
            <a:r>
              <a:rPr lang="ru-RU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трлн.</a:t>
            </a:r>
            <a:r>
              <a:rPr lang="ru-RU" sz="1100" dirty="0">
                <a:solidFill>
                  <a:schemeClr val="tx1"/>
                </a:solidFill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 руб.</a:t>
            </a:r>
            <a:r>
              <a:rPr lang="en-US" sz="1100" dirty="0">
                <a:solidFill>
                  <a:schemeClr val="tx1"/>
                </a:solidFill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за год</a:t>
            </a:r>
            <a:endParaRPr lang="en-US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670680" y="1811940"/>
            <a:ext cx="2625121" cy="422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Около</a:t>
            </a:r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Century Gothic" panose="020B0502020202020204" pitchFamily="34" charset="0"/>
              </a:rPr>
              <a:t>2</a:t>
            </a:r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млн. </a:t>
            </a:r>
            <a:r>
              <a:rPr lang="ru-RU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пользователей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*с учетом реестра поставщиков</a:t>
            </a:r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Шеврон 67"/>
          <p:cNvSpPr/>
          <p:nvPr/>
        </p:nvSpPr>
        <p:spPr>
          <a:xfrm rot="5400000">
            <a:off x="2907148" y="1151133"/>
            <a:ext cx="116237" cy="2485597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0" name="Шеврон 69"/>
          <p:cNvSpPr/>
          <p:nvPr/>
        </p:nvSpPr>
        <p:spPr>
          <a:xfrm rot="5400000">
            <a:off x="2920373" y="3581767"/>
            <a:ext cx="116237" cy="2479809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80" name="Группа 79"/>
          <p:cNvGrpSpPr/>
          <p:nvPr/>
        </p:nvGrpSpPr>
        <p:grpSpPr>
          <a:xfrm>
            <a:off x="1670680" y="1283259"/>
            <a:ext cx="5269787" cy="425399"/>
            <a:chOff x="280297" y="1283258"/>
            <a:chExt cx="5378856" cy="425399"/>
          </a:xfrm>
        </p:grpSpPr>
        <p:sp>
          <p:nvSpPr>
            <p:cNvPr id="78" name="Прямоугольник 77"/>
            <p:cNvSpPr/>
            <p:nvPr/>
          </p:nvSpPr>
          <p:spPr>
            <a:xfrm>
              <a:off x="280297" y="1286327"/>
              <a:ext cx="5378856" cy="4223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ЕИС</a:t>
              </a:r>
              <a:endParaRPr lang="en-US" sz="11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79" name="Рисунок 7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25460" y="1283258"/>
              <a:ext cx="448236" cy="425399"/>
            </a:xfrm>
            <a:prstGeom prst="rect">
              <a:avLst/>
            </a:prstGeom>
          </p:spPr>
        </p:pic>
      </p:grpSp>
      <p:sp>
        <p:nvSpPr>
          <p:cNvPr id="84" name="Прямоугольник 83"/>
          <p:cNvSpPr/>
          <p:nvPr/>
        </p:nvSpPr>
        <p:spPr>
          <a:xfrm>
            <a:off x="7259421" y="2530593"/>
            <a:ext cx="318655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25000"/>
              <a:buFont typeface="Wingdings" panose="05000000000000000000" pitchFamily="2" charset="2"/>
              <a:buChar char="q"/>
            </a:pPr>
            <a:r>
              <a:rPr lang="ru-RU" sz="1100" dirty="0">
                <a:solidFill>
                  <a:srgbClr val="002060"/>
                </a:solidFill>
                <a:latin typeface="Century Gothic" panose="020B0502020202020204" pitchFamily="34" charset="0"/>
                <a:cs typeface="Arial" pitchFamily="34" charset="0"/>
              </a:rPr>
              <a:t>Разработан и внедрен функционал ведения и применения </a:t>
            </a:r>
            <a:r>
              <a:rPr lang="ru-RU" sz="1100" b="1" dirty="0">
                <a:solidFill>
                  <a:srgbClr val="002060"/>
                </a:solidFill>
                <a:latin typeface="Century Gothic" panose="020B0502020202020204" pitchFamily="34" charset="0"/>
                <a:cs typeface="Arial" pitchFamily="34" charset="0"/>
              </a:rPr>
              <a:t>каталога товаров, работ, услуг (КТРУ)</a:t>
            </a:r>
          </a:p>
          <a:p>
            <a:pPr marL="171450" indent="-171450" algn="just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25000"/>
              <a:buFont typeface="Wingdings" panose="05000000000000000000" pitchFamily="2" charset="2"/>
              <a:buChar char="q"/>
            </a:pPr>
            <a:r>
              <a:rPr lang="ru-RU" sz="1100" dirty="0">
                <a:solidFill>
                  <a:srgbClr val="002060"/>
                </a:solidFill>
                <a:latin typeface="Century Gothic" panose="020B0502020202020204" pitchFamily="34" charset="0"/>
                <a:cs typeface="Arial" pitchFamily="34" charset="0"/>
              </a:rPr>
              <a:t>Запущен каталог по применению сведений о </a:t>
            </a:r>
            <a:r>
              <a:rPr lang="ru-RU" sz="1100" b="1" dirty="0">
                <a:solidFill>
                  <a:srgbClr val="002060"/>
                </a:solidFill>
                <a:latin typeface="Century Gothic" panose="020B0502020202020204" pitchFamily="34" charset="0"/>
                <a:cs typeface="Arial" pitchFamily="34" charset="0"/>
              </a:rPr>
              <a:t>медицинских изделиях</a:t>
            </a:r>
          </a:p>
          <a:p>
            <a:pPr marL="171450" indent="-171450" algn="just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25000"/>
              <a:buFont typeface="Wingdings" panose="05000000000000000000" pitchFamily="2" charset="2"/>
              <a:buChar char="q"/>
            </a:pPr>
            <a:r>
              <a:rPr lang="ru-RU" sz="1100" dirty="0">
                <a:solidFill>
                  <a:srgbClr val="002060"/>
                </a:solidFill>
                <a:latin typeface="Century Gothic" panose="020B0502020202020204" pitchFamily="34" charset="0"/>
                <a:cs typeface="Arial" pitchFamily="34" charset="0"/>
              </a:rPr>
              <a:t>Создан функционал по загрузке сведений ГРЛС и применения сведений о </a:t>
            </a:r>
            <a:r>
              <a:rPr lang="ru-RU" sz="1100" b="1" dirty="0">
                <a:solidFill>
                  <a:srgbClr val="002060"/>
                </a:solidFill>
                <a:latin typeface="Century Gothic" panose="020B0502020202020204" pitchFamily="34" charset="0"/>
                <a:cs typeface="Arial" pitchFamily="34" charset="0"/>
              </a:rPr>
              <a:t>лекарственных препаратах </a:t>
            </a:r>
            <a:r>
              <a:rPr lang="ru-RU" sz="1100" dirty="0">
                <a:solidFill>
                  <a:srgbClr val="002060"/>
                </a:solidFill>
                <a:latin typeface="Century Gothic" panose="020B0502020202020204" pitchFamily="34" charset="0"/>
                <a:cs typeface="Arial" pitchFamily="34" charset="0"/>
              </a:rPr>
              <a:t>в планировании и формировании сведений о контрактах</a:t>
            </a:r>
          </a:p>
          <a:p>
            <a:pPr marL="171450" indent="-171450" algn="just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25000"/>
              <a:buFont typeface="Wingdings" panose="05000000000000000000" pitchFamily="2" charset="2"/>
              <a:buChar char="q"/>
            </a:pPr>
            <a:r>
              <a:rPr lang="ru-RU" sz="1100" dirty="0">
                <a:solidFill>
                  <a:srgbClr val="002060"/>
                </a:solidFill>
                <a:latin typeface="Century Gothic" panose="020B0502020202020204" pitchFamily="34" charset="0"/>
                <a:cs typeface="Arial" pitchFamily="34" charset="0"/>
              </a:rPr>
              <a:t>Разработан и запущен в опытную эксплуатацию функционал, обеспечивающий реализацию требований </a:t>
            </a:r>
            <a:r>
              <a:rPr lang="ru-RU" sz="1100" b="1" dirty="0">
                <a:solidFill>
                  <a:srgbClr val="002060"/>
                </a:solidFill>
                <a:latin typeface="Century Gothic" panose="020B0502020202020204" pitchFamily="34" charset="0"/>
                <a:cs typeface="Arial" pitchFamily="34" charset="0"/>
              </a:rPr>
              <a:t>615 ПП РФ.</a:t>
            </a:r>
          </a:p>
          <a:p>
            <a:pPr marL="171450" indent="-171450" algn="just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25000"/>
              <a:buFont typeface="Wingdings" panose="05000000000000000000" pitchFamily="2" charset="2"/>
              <a:buChar char="q"/>
            </a:pPr>
            <a:r>
              <a:rPr lang="ru-RU" sz="1100" dirty="0">
                <a:solidFill>
                  <a:srgbClr val="002060"/>
                </a:solidFill>
                <a:latin typeface="Century Gothic" panose="020B0502020202020204" pitchFamily="34" charset="0"/>
                <a:cs typeface="Arial" pitchFamily="34" charset="0"/>
              </a:rPr>
              <a:t>Доработан функционал в части совершенствования механизмов </a:t>
            </a:r>
            <a:r>
              <a:rPr lang="ru-RU" sz="1100" b="1" dirty="0">
                <a:solidFill>
                  <a:srgbClr val="002060"/>
                </a:solidFill>
                <a:latin typeface="Century Gothic" panose="020B0502020202020204" pitchFamily="34" charset="0"/>
                <a:cs typeface="Arial" pitchFamily="34" charset="0"/>
              </a:rPr>
              <a:t>финансового контроля по ч.5 ст.99</a:t>
            </a:r>
          </a:p>
          <a:p>
            <a:pPr marL="171450" indent="-171450" algn="just"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25000"/>
              <a:buFont typeface="Wingdings" panose="05000000000000000000" pitchFamily="2" charset="2"/>
              <a:buChar char="q"/>
            </a:pPr>
            <a:r>
              <a:rPr lang="ru-RU" sz="1100" dirty="0">
                <a:solidFill>
                  <a:srgbClr val="002060"/>
                </a:solidFill>
                <a:latin typeface="Century Gothic" panose="020B0502020202020204" pitchFamily="34" charset="0"/>
                <a:cs typeface="Arial" pitchFamily="34" charset="0"/>
              </a:rPr>
              <a:t>Создана версия официального сайта ЕИС </a:t>
            </a:r>
            <a:r>
              <a:rPr lang="ru-RU" sz="1100" b="1" dirty="0">
                <a:solidFill>
                  <a:srgbClr val="002060"/>
                </a:solidFill>
                <a:latin typeface="Century Gothic" panose="020B0502020202020204" pitchFamily="34" charset="0"/>
                <a:cs typeface="Arial" pitchFamily="34" charset="0"/>
              </a:rPr>
              <a:t>для слабовидящих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7344292" y="1282809"/>
            <a:ext cx="2996799" cy="4258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Решенные задачи 2017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7344292" y="1993139"/>
            <a:ext cx="3002341" cy="4258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100% </a:t>
            </a:r>
            <a:r>
              <a:rPr lang="ru-RU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соответствие НПА</a:t>
            </a:r>
            <a:endParaRPr lang="en-US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2" name="Шеврон 91"/>
          <p:cNvSpPr/>
          <p:nvPr/>
        </p:nvSpPr>
        <p:spPr>
          <a:xfrm rot="5400000">
            <a:off x="8803137" y="343522"/>
            <a:ext cx="99121" cy="3044107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670680" y="3418179"/>
            <a:ext cx="2632093" cy="4258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entury Gothic" pitchFamily="34" charset="0"/>
              </a:rPr>
              <a:t>340 </a:t>
            </a:r>
            <a:r>
              <a:rPr lang="en-US" b="1" dirty="0" smtClean="0">
                <a:solidFill>
                  <a:schemeClr val="tx1"/>
                </a:solidFill>
                <a:latin typeface="Century Gothic" pitchFamily="34" charset="0"/>
              </a:rPr>
              <a:t>TB</a:t>
            </a:r>
            <a:r>
              <a:rPr lang="ru-RU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данных</a:t>
            </a:r>
            <a:br>
              <a:rPr lang="ru-RU" sz="11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ru-RU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*</a:t>
            </a:r>
            <a:r>
              <a:rPr lang="ru-RU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около 3 600 библиотек имени Ленина</a:t>
            </a:r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Шеврон 69"/>
          <p:cNvSpPr/>
          <p:nvPr/>
        </p:nvSpPr>
        <p:spPr>
          <a:xfrm rot="5400000">
            <a:off x="2925770" y="2791516"/>
            <a:ext cx="116237" cy="2479809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670680" y="4977966"/>
            <a:ext cx="2640668" cy="419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140 млн. </a:t>
            </a:r>
            <a:r>
              <a:rPr lang="ru-RU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Запросов в сутки</a:t>
            </a:r>
            <a:endParaRPr lang="en-US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Шеврон 69"/>
          <p:cNvSpPr/>
          <p:nvPr/>
        </p:nvSpPr>
        <p:spPr>
          <a:xfrm rot="5400000">
            <a:off x="2915156" y="4306676"/>
            <a:ext cx="116237" cy="2479809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0" name="Шеврон 69"/>
          <p:cNvSpPr/>
          <p:nvPr/>
        </p:nvSpPr>
        <p:spPr>
          <a:xfrm rot="5400000">
            <a:off x="2915156" y="1996402"/>
            <a:ext cx="116237" cy="2479809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32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4777046" y="1970100"/>
            <a:ext cx="2723541" cy="4347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Доработка </a:t>
            </a: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контроля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планов закупок </a:t>
            </a: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унитарных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предприятий </a:t>
            </a:r>
          </a:p>
        </p:txBody>
      </p:sp>
      <p:sp>
        <p:nvSpPr>
          <p:cNvPr id="19" name="Шеврон 4"/>
          <p:cNvSpPr/>
          <p:nvPr/>
        </p:nvSpPr>
        <p:spPr>
          <a:xfrm>
            <a:off x="7803548" y="1310444"/>
            <a:ext cx="2756948" cy="504056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Century Gothic" panose="020B0502020202020204" pitchFamily="34" charset="0"/>
              </a:rPr>
              <a:t>2018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 7"/>
          <p:cNvSpPr>
            <a:spLocks noChangeArrowheads="1"/>
          </p:cNvSpPr>
          <p:nvPr/>
        </p:nvSpPr>
        <p:spPr bwMode="auto">
          <a:xfrm>
            <a:off x="4457818" y="116632"/>
            <a:ext cx="388843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ru-RU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ЕИС. Планы на 2018 г.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4789991" y="1310444"/>
            <a:ext cx="3250225" cy="504056"/>
            <a:chOff x="4524706" y="5085184"/>
            <a:chExt cx="4288458" cy="504056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" name="Шеврон 4"/>
            <p:cNvSpPr/>
            <p:nvPr/>
          </p:nvSpPr>
          <p:spPr>
            <a:xfrm>
              <a:off x="4524706" y="5085184"/>
              <a:ext cx="4288458" cy="504056"/>
            </a:xfrm>
            <a:prstGeom prst="chevron">
              <a:avLst/>
            </a:prstGeom>
            <a:grpFill/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69392" y="5160821"/>
              <a:ext cx="3250522" cy="369332"/>
            </a:xfrm>
            <a:prstGeom prst="rect">
              <a:avLst/>
            </a:prstGeom>
            <a:grpFill/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atin typeface="Century Gothic" panose="020B0502020202020204" pitchFamily="34" charset="0"/>
                </a:rPr>
                <a:t>АПРЕЛЬ </a:t>
              </a:r>
              <a:r>
                <a:rPr lang="ru-RU" sz="1400" dirty="0">
                  <a:latin typeface="Century Gothic" panose="020B0502020202020204" pitchFamily="34" charset="0"/>
                </a:rPr>
                <a:t>2018</a:t>
              </a:r>
              <a:endParaRPr lang="en-US" sz="14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52" name="Прямоугольник 51"/>
          <p:cNvSpPr/>
          <p:nvPr/>
        </p:nvSpPr>
        <p:spPr>
          <a:xfrm>
            <a:off x="1659942" y="5772225"/>
            <a:ext cx="2897676" cy="686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Пересмотр принципов работы </a:t>
            </a:r>
          </a:p>
          <a:p>
            <a:pPr algn="ctr"/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с обращениями 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клиентов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631063" y="1968017"/>
            <a:ext cx="47595" cy="44907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20" name="Прямоугольник 19"/>
          <p:cNvSpPr/>
          <p:nvPr/>
        </p:nvSpPr>
        <p:spPr>
          <a:xfrm>
            <a:off x="1664152" y="4082440"/>
            <a:ext cx="2893466" cy="680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Возобновление </a:t>
            </a: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предварительного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контроля  ПЗ , ПГЗ, извещений                   для федерального уровня</a:t>
            </a:r>
          </a:p>
        </p:txBody>
      </p:sp>
      <p:sp>
        <p:nvSpPr>
          <p:cNvPr id="21" name="Шеврон 16"/>
          <p:cNvSpPr/>
          <p:nvPr/>
        </p:nvSpPr>
        <p:spPr>
          <a:xfrm rot="5400000">
            <a:off x="3061478" y="1047590"/>
            <a:ext cx="112910" cy="2907562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78248" y="1971890"/>
            <a:ext cx="2867594" cy="4329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Интеграция с </a:t>
            </a: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ПБП 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в части планов закупок ФОИВ, ФКУ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678248" y="3347391"/>
            <a:ext cx="2867595" cy="4849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Формирование сведений о </a:t>
            </a: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принятых 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/>
            </a:r>
            <a:b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БО согласно Приказу МФ РФ 221н (ПИ)</a:t>
            </a:r>
          </a:p>
        </p:txBody>
      </p:sp>
      <p:sp>
        <p:nvSpPr>
          <p:cNvPr id="25" name="Шеврон 16"/>
          <p:cNvSpPr/>
          <p:nvPr/>
        </p:nvSpPr>
        <p:spPr>
          <a:xfrm rot="5400000">
            <a:off x="3054704" y="2481059"/>
            <a:ext cx="112363" cy="2893466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686676" y="2620431"/>
            <a:ext cx="2859167" cy="5152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Доработки в части закупок </a:t>
            </a:r>
            <a:r>
              <a:rPr lang="en-US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МСП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223-ФЗ 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704299" y="3339658"/>
            <a:ext cx="2761659" cy="4884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Электронные контракты и акты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712281" y="5933007"/>
            <a:ext cx="2761660" cy="52575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Мобильный клиент</a:t>
            </a:r>
          </a:p>
        </p:txBody>
      </p:sp>
      <p:sp>
        <p:nvSpPr>
          <p:cNvPr id="45" name="Шеврон 17"/>
          <p:cNvSpPr/>
          <p:nvPr/>
        </p:nvSpPr>
        <p:spPr>
          <a:xfrm rot="5400000">
            <a:off x="6090698" y="2566471"/>
            <a:ext cx="113262" cy="2723540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763645" y="5752174"/>
            <a:ext cx="2757479" cy="6945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Формирование сведений о </a:t>
            </a: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принимаемых 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БО на основании извещений о закупках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7584684" y="1993060"/>
            <a:ext cx="47302" cy="4465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56" name="Прямоугольник 55"/>
          <p:cNvSpPr/>
          <p:nvPr/>
        </p:nvSpPr>
        <p:spPr>
          <a:xfrm>
            <a:off x="4777045" y="2622945"/>
            <a:ext cx="2723541" cy="5127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Внедрение </a:t>
            </a: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ППРФ 615 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по капремонту в промышленную эксплуатацию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1660319" y="1310444"/>
            <a:ext cx="3357219" cy="504056"/>
            <a:chOff x="318943" y="5085184"/>
            <a:chExt cx="4550448" cy="504056"/>
          </a:xfrm>
          <a:solidFill>
            <a:schemeClr val="bg1">
              <a:lumMod val="95000"/>
            </a:schemeClr>
          </a:solidFill>
        </p:grpSpPr>
        <p:sp>
          <p:nvSpPr>
            <p:cNvPr id="3" name="Пятиугольник 2"/>
            <p:cNvSpPr/>
            <p:nvPr/>
          </p:nvSpPr>
          <p:spPr>
            <a:xfrm>
              <a:off x="318943" y="5085184"/>
              <a:ext cx="4550448" cy="504056"/>
            </a:xfrm>
            <a:prstGeom prst="homePlate">
              <a:avLst/>
            </a:prstGeom>
            <a:grp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9550" y="5160821"/>
              <a:ext cx="3529258" cy="369332"/>
            </a:xfrm>
            <a:prstGeom prst="rect">
              <a:avLst/>
            </a:prstGeom>
            <a:grpFill/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atin typeface="Century Gothic" panose="020B0502020202020204" pitchFamily="34" charset="0"/>
                </a:rPr>
                <a:t>ЯНВАРЬ </a:t>
              </a:r>
              <a:r>
                <a:rPr lang="ru-RU" sz="1400" dirty="0">
                  <a:latin typeface="Century Gothic" panose="020B0502020202020204" pitchFamily="34" charset="0"/>
                </a:rPr>
                <a:t>2018</a:t>
              </a:r>
              <a:endParaRPr lang="en-US" sz="14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59" name="Прямоугольник 58"/>
          <p:cNvSpPr/>
          <p:nvPr/>
        </p:nvSpPr>
        <p:spPr>
          <a:xfrm>
            <a:off x="7695548" y="1968018"/>
            <a:ext cx="2761993" cy="4367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Электронные процедуры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4" name="Шеврон 17"/>
          <p:cNvSpPr/>
          <p:nvPr/>
        </p:nvSpPr>
        <p:spPr>
          <a:xfrm rot="5400000">
            <a:off x="6074499" y="3511450"/>
            <a:ext cx="113262" cy="2767341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659942" y="5006936"/>
            <a:ext cx="2893466" cy="4849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Финализация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интеграции ЕИС с </a:t>
            </a: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ИАС 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(лекарственные препараты)</a:t>
            </a:r>
          </a:p>
        </p:txBody>
      </p:sp>
      <p:sp>
        <p:nvSpPr>
          <p:cNvPr id="42" name="Шеврон 16"/>
          <p:cNvSpPr/>
          <p:nvPr/>
        </p:nvSpPr>
        <p:spPr>
          <a:xfrm rot="5400000">
            <a:off x="3050494" y="3438254"/>
            <a:ext cx="112363" cy="2893466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</a:endParaRPr>
          </a:p>
        </p:txBody>
      </p:sp>
      <p:sp>
        <p:nvSpPr>
          <p:cNvPr id="44" name="Шеврон 16"/>
          <p:cNvSpPr/>
          <p:nvPr/>
        </p:nvSpPr>
        <p:spPr>
          <a:xfrm rot="5400000">
            <a:off x="3042928" y="4179795"/>
            <a:ext cx="112363" cy="2893466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734200" y="4092686"/>
            <a:ext cx="2766165" cy="6867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Регистрация ПОСТАВЩИКОВ в ЕИС, ЛК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4755393" y="4090841"/>
            <a:ext cx="2741916" cy="6885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Пилотирование и внедрение </a:t>
            </a: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автоматизированного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контроля </a:t>
            </a:r>
            <a:b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по ч.5ст.99  с ПУР </a:t>
            </a:r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(АС ФК)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7695548" y="2569120"/>
            <a:ext cx="2761993" cy="5735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Развитие и наполнение КТРУ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7731291" y="5006936"/>
            <a:ext cx="2742650" cy="6723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Перевод ЕИС на свободное ПО (1 этап)</a:t>
            </a:r>
          </a:p>
        </p:txBody>
      </p:sp>
      <p:sp>
        <p:nvSpPr>
          <p:cNvPr id="69" name="Шеврон 16"/>
          <p:cNvSpPr/>
          <p:nvPr/>
        </p:nvSpPr>
        <p:spPr>
          <a:xfrm rot="5400000">
            <a:off x="6087643" y="1127602"/>
            <a:ext cx="106699" cy="2747618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</a:endParaRPr>
          </a:p>
        </p:txBody>
      </p:sp>
      <p:sp>
        <p:nvSpPr>
          <p:cNvPr id="70" name="Шеврон 16"/>
          <p:cNvSpPr/>
          <p:nvPr/>
        </p:nvSpPr>
        <p:spPr>
          <a:xfrm rot="5400000">
            <a:off x="3069905" y="1796492"/>
            <a:ext cx="112910" cy="2907562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</a:endParaRPr>
          </a:p>
        </p:txBody>
      </p:sp>
      <p:sp>
        <p:nvSpPr>
          <p:cNvPr id="71" name="Шеврон 16"/>
          <p:cNvSpPr/>
          <p:nvPr/>
        </p:nvSpPr>
        <p:spPr>
          <a:xfrm rot="5400000">
            <a:off x="6080811" y="1865210"/>
            <a:ext cx="106147" cy="2733403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</a:endParaRPr>
          </a:p>
        </p:txBody>
      </p:sp>
      <p:sp>
        <p:nvSpPr>
          <p:cNvPr id="72" name="Шеврон 16"/>
          <p:cNvSpPr/>
          <p:nvPr/>
        </p:nvSpPr>
        <p:spPr>
          <a:xfrm rot="5400000">
            <a:off x="9055866" y="1102424"/>
            <a:ext cx="107995" cy="2781003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</a:endParaRPr>
          </a:p>
        </p:txBody>
      </p:sp>
      <p:sp>
        <p:nvSpPr>
          <p:cNvPr id="73" name="Шеврон 16"/>
          <p:cNvSpPr/>
          <p:nvPr/>
        </p:nvSpPr>
        <p:spPr>
          <a:xfrm rot="5400000">
            <a:off x="9013042" y="1843810"/>
            <a:ext cx="107995" cy="2781003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</a:endParaRPr>
          </a:p>
        </p:txBody>
      </p:sp>
      <p:sp>
        <p:nvSpPr>
          <p:cNvPr id="74" name="Шеврон 16"/>
          <p:cNvSpPr/>
          <p:nvPr/>
        </p:nvSpPr>
        <p:spPr>
          <a:xfrm rot="5400000">
            <a:off x="9048620" y="2548012"/>
            <a:ext cx="107995" cy="2781003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</a:endParaRPr>
          </a:p>
        </p:txBody>
      </p:sp>
      <p:sp>
        <p:nvSpPr>
          <p:cNvPr id="75" name="Шеврон 16"/>
          <p:cNvSpPr/>
          <p:nvPr/>
        </p:nvSpPr>
        <p:spPr>
          <a:xfrm rot="5400000">
            <a:off x="9049030" y="4415670"/>
            <a:ext cx="107995" cy="2781003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</a:endParaRPr>
          </a:p>
        </p:txBody>
      </p:sp>
      <p:sp>
        <p:nvSpPr>
          <p:cNvPr id="77" name="Шеврон 16"/>
          <p:cNvSpPr/>
          <p:nvPr/>
        </p:nvSpPr>
        <p:spPr>
          <a:xfrm rot="5400000">
            <a:off x="9048620" y="3486270"/>
            <a:ext cx="107995" cy="2781003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775503" y="3345178"/>
            <a:ext cx="2723541" cy="4829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Реализация в ЕИС требований </a:t>
            </a:r>
            <a:b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ППРФ 1428 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4758931" y="4990888"/>
            <a:ext cx="2723541" cy="4829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Доработки в части ведения и применения </a:t>
            </a:r>
            <a:r>
              <a:rPr lang="ru-R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КТРУ</a:t>
            </a:r>
          </a:p>
        </p:txBody>
      </p:sp>
      <p:sp>
        <p:nvSpPr>
          <p:cNvPr id="47" name="Шеврон 17"/>
          <p:cNvSpPr/>
          <p:nvPr/>
        </p:nvSpPr>
        <p:spPr>
          <a:xfrm rot="5400000">
            <a:off x="6065044" y="4239034"/>
            <a:ext cx="113262" cy="2767341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2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ЕИС. Опрос для заказчиков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1C1F5-76D5-4B30-890D-562676ECC5B5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7768" y="1149664"/>
            <a:ext cx="4950894" cy="5403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00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19EA-DD80-462F-8F51-E4070C57F146}" type="slidenum">
              <a:rPr lang="ru-RU" altLang="ru-RU" smtClean="0"/>
              <a:pPr/>
              <a:t>5</a:t>
            </a:fld>
            <a:endParaRPr lang="ru-RU" alt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256367" y="260351"/>
            <a:ext cx="7679267" cy="504825"/>
          </a:xfrm>
        </p:spPr>
        <p:txBody>
          <a:bodyPr/>
          <a:lstStyle/>
          <a:p>
            <a:r>
              <a:rPr lang="ru-RU" dirty="0" smtClean="0"/>
              <a:t>ЕИС. Опрос для поставщиков</a:t>
            </a: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3712" y="1196752"/>
            <a:ext cx="4807157" cy="494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851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1C1F5-76D5-4B30-890D-562676ECC5B5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43673" y="3284985"/>
            <a:ext cx="6207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/>
              <a:t>СПАСИБО ЗА ВНИМАНИЕ 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047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Оформление по умолчанию">
  <a:themeElements>
    <a:clrScheme name="1_Оформление по умолчанию 13">
      <a:dk1>
        <a:srgbClr val="003864"/>
      </a:dk1>
      <a:lt1>
        <a:srgbClr val="FFFFFF"/>
      </a:lt1>
      <a:dk2>
        <a:srgbClr val="000066"/>
      </a:dk2>
      <a:lt2>
        <a:srgbClr val="C8C8C8"/>
      </a:lt2>
      <a:accent1>
        <a:srgbClr val="003864"/>
      </a:accent1>
      <a:accent2>
        <a:srgbClr val="333399"/>
      </a:accent2>
      <a:accent3>
        <a:srgbClr val="FFFFFF"/>
      </a:accent3>
      <a:accent4>
        <a:srgbClr val="002E54"/>
      </a:accent4>
      <a:accent5>
        <a:srgbClr val="AAAEB8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3">
        <a:dk1>
          <a:srgbClr val="003864"/>
        </a:dk1>
        <a:lt1>
          <a:srgbClr val="FFFFFF"/>
        </a:lt1>
        <a:dk2>
          <a:srgbClr val="000066"/>
        </a:dk2>
        <a:lt2>
          <a:srgbClr val="C8C8C8"/>
        </a:lt2>
        <a:accent1>
          <a:srgbClr val="003864"/>
        </a:accent1>
        <a:accent2>
          <a:srgbClr val="333399"/>
        </a:accent2>
        <a:accent3>
          <a:srgbClr val="FFFFFF"/>
        </a:accent3>
        <a:accent4>
          <a:srgbClr val="002E54"/>
        </a:accent4>
        <a:accent5>
          <a:srgbClr val="AAAEB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00206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666666"/>
        </a:dk2>
        <a:lt2>
          <a:srgbClr val="D2D2D2"/>
        </a:lt2>
        <a:accent1>
          <a:srgbClr val="FF388C"/>
        </a:accent1>
        <a:accent2>
          <a:srgbClr val="E40059"/>
        </a:accent2>
        <a:accent3>
          <a:srgbClr val="FFFFFF"/>
        </a:accent3>
        <a:accent4>
          <a:srgbClr val="000000"/>
        </a:accent4>
        <a:accent5>
          <a:srgbClr val="FFAEC5"/>
        </a:accent5>
        <a:accent6>
          <a:srgbClr val="CF0050"/>
        </a:accent6>
        <a:hlink>
          <a:srgbClr val="17BBFD"/>
        </a:hlink>
        <a:folHlink>
          <a:srgbClr val="FF79C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333</Words>
  <Application>Microsoft Office PowerPoint</Application>
  <PresentationFormat>Широкоэкранный</PresentationFormat>
  <Paragraphs>66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ＭＳ Ｐゴシック</vt:lpstr>
      <vt:lpstr>ＭＳ Ｐゴシック</vt:lpstr>
      <vt:lpstr>Arial</vt:lpstr>
      <vt:lpstr>Calibri</vt:lpstr>
      <vt:lpstr>Century Gothic</vt:lpstr>
      <vt:lpstr>Times New Roman</vt:lpstr>
      <vt:lpstr>Wingdings</vt:lpstr>
      <vt:lpstr>1_Оформление по умолчанию</vt:lpstr>
      <vt:lpstr>Тема Office</vt:lpstr>
      <vt:lpstr>Презентация PowerPoint</vt:lpstr>
      <vt:lpstr>Презентация PowerPoint</vt:lpstr>
      <vt:lpstr>Презентация PowerPoint</vt:lpstr>
      <vt:lpstr>ЕИС. Опрос для заказчиков</vt:lpstr>
      <vt:lpstr>ЕИС. Опрос для поставщиков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перехода  на современные технологии банковского обслуживания  для ГРБС</dc:title>
  <dc:creator/>
  <cp:lastModifiedBy/>
  <cp:revision>80</cp:revision>
  <dcterms:created xsi:type="dcterms:W3CDTF">2010-11-12T06:22:57Z</dcterms:created>
  <dcterms:modified xsi:type="dcterms:W3CDTF">2018-03-21T11:36:59Z</dcterms:modified>
</cp:coreProperties>
</file>