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  <p:sldMasterId id="2147483843" r:id="rId2"/>
  </p:sldMasterIdLst>
  <p:notesMasterIdLst>
    <p:notesMasterId r:id="rId28"/>
  </p:notesMasterIdLst>
  <p:handoutMasterIdLst>
    <p:handoutMasterId r:id="rId29"/>
  </p:handoutMasterIdLst>
  <p:sldIdLst>
    <p:sldId id="339" r:id="rId3"/>
    <p:sldId id="572" r:id="rId4"/>
    <p:sldId id="493" r:id="rId5"/>
    <p:sldId id="492" r:id="rId6"/>
    <p:sldId id="584" r:id="rId7"/>
    <p:sldId id="582" r:id="rId8"/>
    <p:sldId id="518" r:id="rId9"/>
    <p:sldId id="503" r:id="rId10"/>
    <p:sldId id="557" r:id="rId11"/>
    <p:sldId id="436" r:id="rId12"/>
    <p:sldId id="446" r:id="rId13"/>
    <p:sldId id="402" r:id="rId14"/>
    <p:sldId id="529" r:id="rId15"/>
    <p:sldId id="528" r:id="rId16"/>
    <p:sldId id="585" r:id="rId17"/>
    <p:sldId id="564" r:id="rId18"/>
    <p:sldId id="574" r:id="rId19"/>
    <p:sldId id="579" r:id="rId20"/>
    <p:sldId id="581" r:id="rId21"/>
    <p:sldId id="583" r:id="rId22"/>
    <p:sldId id="586" r:id="rId23"/>
    <p:sldId id="587" r:id="rId24"/>
    <p:sldId id="588" r:id="rId25"/>
    <p:sldId id="589" r:id="rId26"/>
    <p:sldId id="453" r:id="rId27"/>
  </p:sldIdLst>
  <p:sldSz cx="9144000" cy="6985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3D"/>
    <a:srgbClr val="EBF4FF"/>
    <a:srgbClr val="0099FF"/>
    <a:srgbClr val="008000"/>
    <a:srgbClr val="0000FF"/>
    <a:srgbClr val="0DE16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2" autoAdjust="0"/>
    <p:restoredTop sz="78760" autoAdjust="0"/>
  </p:normalViewPr>
  <p:slideViewPr>
    <p:cSldViewPr>
      <p:cViewPr varScale="1">
        <p:scale>
          <a:sx n="111" d="100"/>
          <a:sy n="111" d="100"/>
        </p:scale>
        <p:origin x="-1644" y="-90"/>
      </p:cViewPr>
      <p:guideLst>
        <p:guide orient="horz" pos="2160"/>
        <p:guide orient="horz" pos="2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12"/>
    </p:cViewPr>
  </p:sorterViewPr>
  <p:notesViewPr>
    <p:cSldViewPr>
      <p:cViewPr varScale="1">
        <p:scale>
          <a:sx n="75" d="100"/>
          <a:sy n="75" d="100"/>
        </p:scale>
        <p:origin x="-2154" y="-84"/>
      </p:cViewPr>
      <p:guideLst>
        <p:guide orient="horz" pos="2895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2FBEB7-1EA6-4977-AF95-8DDA69DD505B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3A3388-0933-4680-9C64-8FD2BE88B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2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C3BEEE-C989-4C6F-8B62-4A25B642697B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744538"/>
            <a:ext cx="4870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045604-97F0-4D79-9CB6-41090001F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54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616E96-053C-40A5-BF1B-6134207AF0FF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2EE9B-FDBC-4DE2-8B4A-E96831338EB7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2EE9B-FDBC-4DE2-8B4A-E96831338EB7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6D465-00D3-4DA9-B1A9-02586FC87F5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2025" y="744538"/>
            <a:ext cx="48736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C406B-62B6-4CBE-B4E6-BCE517B88168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2025" y="744538"/>
            <a:ext cx="48736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C406B-62B6-4CBE-B4E6-BCE517B88168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B43E9-82F9-4361-A6F2-BE1ED9D888CD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8D9A0-84AD-4303-BF6C-75CE4BF0182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7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9584D-2FE3-484D-AD5E-0040186FEDF2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2A27B-E2C5-44F7-8D89-CCB6969D2217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48100" y="9426576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290"/>
              <a:t>5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746125"/>
            <a:ext cx="4876800" cy="37242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4050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FF372-B909-4BC3-B60D-AADE26004AAD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A82EA-1BFE-4067-A8A4-206EBD8A543A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7846C-BCB4-4638-9AC7-65359B5AC825}" type="slidenum">
              <a:rPr 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B43E9-82F9-4361-A6F2-BE1ED9D888CD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D1E5F-01D3-48DC-B38A-84A9550C2400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69890"/>
            <a:ext cx="7772400" cy="1497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58166"/>
            <a:ext cx="6400800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0175-D872-410A-A032-C5065BC0D00E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CE4-DFF6-49B6-A5D6-DB7C824E6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CAD8-F5E3-457C-BD96-CBE640AD5614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0117-995B-477C-8DD4-26648D41B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9736"/>
            <a:ext cx="2057400" cy="5959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9736"/>
            <a:ext cx="6019800" cy="5959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7237-8A87-421F-B138-AEF6125341FF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9E41-4746-4030-A04F-0B3771CB1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503D-56E2-401C-BE6E-DC6BE0E8D19D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0DEA-BA7B-4F8F-8B32-BB5C7FAD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8792"/>
            <a:ext cx="5760640" cy="51339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9900-2A74-45A4-9A21-E7DCB807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E79D-9EA3-49C5-B925-9075BC74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88522"/>
            <a:ext cx="7772400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60554"/>
            <a:ext cx="7772400" cy="15279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383E-C205-4F02-9CC5-73EAF512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9846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9846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522C-A59D-4E4F-8B66-F327218F3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63541"/>
            <a:ext cx="4040188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15150"/>
            <a:ext cx="4040188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63541"/>
            <a:ext cx="4041775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215150"/>
            <a:ext cx="4041775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833A-C724-472E-8EC9-D8D976BF3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65B1-2E61-41FC-89A8-E6E71044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BA8C-F7E1-453E-B864-29E6248A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56BEE-153C-469F-8E2F-1EE83FBC9DB6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DE85-6BDA-4CEC-B94D-283C0DB6A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8119"/>
            <a:ext cx="3008313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8109"/>
            <a:ext cx="5111750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61688"/>
            <a:ext cx="3008313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3344-E934-4A4B-9F50-88B6D2711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89500"/>
            <a:ext cx="5486400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24123"/>
            <a:ext cx="5486400" cy="4191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466733"/>
            <a:ext cx="5486400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D716-A24F-44F1-9226-E6226C9F9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C844-B12C-46F0-92E5-5565421B0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9736"/>
            <a:ext cx="2057400" cy="5959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9736"/>
            <a:ext cx="6019800" cy="5959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7DF4-0610-41D1-8209-D9A9A7B61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8047"/>
            <a:ext cx="8229600" cy="612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96D5-9797-4A62-831D-23DF8D807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88522"/>
            <a:ext cx="7772400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60554"/>
            <a:ext cx="7772400" cy="15279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D387-FE05-4FDF-A029-8ED9C8600945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15DD-076C-46DE-8E5A-93E61629F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9846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9846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E551-5900-4EE9-9391-3450BAEB934A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E445-17FC-4440-A006-D21806362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63541"/>
            <a:ext cx="4040188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15150"/>
            <a:ext cx="4040188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63541"/>
            <a:ext cx="4041775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215150"/>
            <a:ext cx="4041775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90E6-4EED-4750-83DF-1FF69AC79A62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CFE0-AB3E-46CF-AC65-099D41813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78A3-9D3D-4084-AB56-05695E06BA03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202-677F-4903-9872-B3827C1FC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DF59-9670-4498-96FB-471F42B9E753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AE34-EBB1-4B11-91A9-290D53868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8119"/>
            <a:ext cx="3008313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8109"/>
            <a:ext cx="5111750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61688"/>
            <a:ext cx="3008313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FD676-7517-4A36-AB25-F3EF739CF349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DCAC-37B5-4F2F-9A92-E24544FF8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89500"/>
            <a:ext cx="5486400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24123"/>
            <a:ext cx="5486400" cy="4191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466733"/>
            <a:ext cx="5486400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27FD-0A25-479E-859E-52AEE32B450B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326E-A6A5-46C4-B328-FC1C6D1DF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9400"/>
            <a:ext cx="82296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30363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3825"/>
            <a:ext cx="2133600" cy="371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6DFC4-B7BE-4CD7-873E-DC097242A7D1}" type="datetimeFigureOut">
              <a:rPr lang="ru-RU"/>
              <a:pPr>
                <a:defRPr/>
              </a:pPr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73825"/>
            <a:ext cx="2895600" cy="371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473825"/>
            <a:ext cx="2133600" cy="371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DF8BD-4110-4A98-A967-0587C113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7475"/>
            <a:ext cx="5759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30363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3825"/>
            <a:ext cx="2133600" cy="371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73825"/>
            <a:ext cx="2895600" cy="371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473825"/>
            <a:ext cx="2133600" cy="371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C74B6-1CE5-4A89-8A08-8A55087B8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186D11681A31339C062F220E31DDCD635F799C999C250524380E7326315397585621D5D4986F059O4HAN" TargetMode="Externa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492500" y="5364708"/>
            <a:ext cx="5445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</a:rPr>
              <a:t>Начальник Управления</a:t>
            </a:r>
          </a:p>
          <a:p>
            <a:pPr algn="ctr"/>
            <a: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</a:rPr>
              <a:t>внутреннего контроля </a:t>
            </a:r>
            <a:r>
              <a:rPr lang="ru-RU" altLang="ru-RU" sz="2000" b="1" dirty="0" smtClean="0">
                <a:solidFill>
                  <a:srgbClr val="00449E"/>
                </a:solidFill>
                <a:latin typeface="Franklin Gothic Demi" pitchFamily="34" charset="0"/>
              </a:rPr>
              <a:t>и аудита</a:t>
            </a:r>
            <a: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</a:rPr>
              <a:t/>
            </a:r>
            <a:b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</a:rPr>
            </a:br>
            <a:r>
              <a:rPr lang="ru-RU" altLang="ru-RU" sz="2000" b="1" dirty="0" smtClean="0">
                <a:solidFill>
                  <a:srgbClr val="00449E"/>
                </a:solidFill>
                <a:latin typeface="Franklin Gothic Demi" pitchFamily="34" charset="0"/>
              </a:rPr>
              <a:t>СОЛОДОВ </a:t>
            </a:r>
            <a:r>
              <a:rPr lang="ru-RU" altLang="ru-RU" sz="2000" b="1" dirty="0">
                <a:solidFill>
                  <a:srgbClr val="00449E"/>
                </a:solidFill>
                <a:latin typeface="Franklin Gothic Demi" pitchFamily="34" charset="0"/>
              </a:rPr>
              <a:t>Алексей Викторович</a:t>
            </a:r>
            <a:endParaRPr lang="ru-RU" altLang="ru-RU" sz="20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252413"/>
            <a:ext cx="8642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7938" y="1692300"/>
            <a:ext cx="9136062" cy="30248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НАПРАВЛЕНИЯ РАЗВИТИЯ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КОНТРОЛЯ И АУДИТА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АНТИКОРРУПЦИОННОЙ ДЕЯТЕЛЬНОСТИ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1"/>
          <p:cNvSpPr>
            <a:spLocks noChangeArrowheads="1"/>
          </p:cNvSpPr>
          <p:nvPr/>
        </p:nvSpPr>
        <p:spPr bwMode="auto">
          <a:xfrm>
            <a:off x="179388" y="925513"/>
            <a:ext cx="8642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53AEBA2-3C1A-44B7-AA51-6683A2F15A31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79388" y="4716235"/>
            <a:ext cx="8713787" cy="80373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Сформирован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еречень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вопросов деятельности,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проверка которых осуществляется с выездом на объект проверки</a:t>
            </a:r>
            <a:endParaRPr lang="ru-RU" altLang="ru-RU" sz="2000" b="1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76213" y="5605115"/>
            <a:ext cx="8713787" cy="45428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Проверка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14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из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23 направлений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– полностью </a:t>
            </a:r>
            <a:r>
              <a:rPr lang="ru-RU" alt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камерально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825" y="107950"/>
            <a:ext cx="86423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контрольно-аудиторской</a:t>
            </a:r>
            <a:b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Федеральном казначействе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79388" y="1044347"/>
            <a:ext cx="8740775" cy="80373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Новации в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организации контрольных и аудиторских мероприятий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(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формат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комбинированных и камеральных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проверок)</a:t>
            </a:r>
            <a:endParaRPr lang="ru-RU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1752" name="Picture 3" descr="http://mirsovetov.ru/images/1470/10.jpg"/>
          <p:cNvPicPr>
            <a:picLocks noChangeAspect="1" noChangeArrowheads="1"/>
          </p:cNvPicPr>
          <p:nvPr/>
        </p:nvPicPr>
        <p:blipFill>
          <a:blip r:embed="rId3" cstate="print"/>
          <a:srcRect t="25806"/>
          <a:stretch>
            <a:fillRect/>
          </a:stretch>
        </p:blipFill>
        <p:spPr bwMode="auto">
          <a:xfrm>
            <a:off x="3059113" y="2555875"/>
            <a:ext cx="2968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5" descr="http://www.neobroker.ru/gallery/5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98663"/>
            <a:ext cx="2890837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7" descr="http://900igr.net/datai/geografija/Nizhnij-Novgorod/0044-017-Upravlenie-federalnogo-kaznachejstva-po-nizhegorodskoj-obla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979613"/>
            <a:ext cx="29051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90500" y="4216400"/>
            <a:ext cx="2879725" cy="287338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УФК – объект контроля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40438" y="4224338"/>
            <a:ext cx="2879725" cy="288925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cs typeface="Times New Roman" pitchFamily="18" charset="0"/>
              </a:rPr>
              <a:t>УФК – субъект контроля </a:t>
            </a:r>
          </a:p>
        </p:txBody>
      </p:sp>
      <p:grpSp>
        <p:nvGrpSpPr>
          <p:cNvPr id="31757" name="Группа 8"/>
          <p:cNvGrpSpPr>
            <a:grpSpLocks/>
          </p:cNvGrpSpPr>
          <p:nvPr/>
        </p:nvGrpSpPr>
        <p:grpSpPr bwMode="auto">
          <a:xfrm>
            <a:off x="7679984" y="828204"/>
            <a:ext cx="1456079" cy="1369089"/>
            <a:chOff x="7668344" y="945867"/>
            <a:chExt cx="1405390" cy="1309697"/>
          </a:xfrm>
        </p:grpSpPr>
        <p:sp>
          <p:nvSpPr>
            <p:cNvPr id="10" name="24-конечная звезда 9"/>
            <p:cNvSpPr/>
            <p:nvPr/>
          </p:nvSpPr>
          <p:spPr>
            <a:xfrm>
              <a:off x="7668344" y="945867"/>
              <a:ext cx="1405390" cy="1309697"/>
            </a:xfrm>
            <a:prstGeom prst="star24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759" name="TextBox 10"/>
            <p:cNvSpPr txBox="1">
              <a:spLocks noChangeArrowheads="1"/>
            </p:cNvSpPr>
            <p:nvPr/>
          </p:nvSpPr>
          <p:spPr bwMode="auto">
            <a:xfrm>
              <a:off x="7843729" y="1308676"/>
              <a:ext cx="1139191" cy="47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800" b="1" dirty="0" smtClean="0">
                  <a:solidFill>
                    <a:schemeClr val="bg1"/>
                  </a:solidFill>
                  <a:latin typeface="Calibri" pitchFamily="34" charset="0"/>
                </a:rPr>
                <a:t>100 </a:t>
              </a:r>
              <a:r>
                <a:rPr lang="ru-RU" altLang="ru-RU" sz="2800" b="1" dirty="0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</p:txBody>
        </p:sp>
      </p:grp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60015" y="6132165"/>
            <a:ext cx="8713787" cy="45428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 проверяющих – по 2 направления (в т. ч. 2 </a:t>
            </a:r>
            <a:r>
              <a:rPr lang="ru-RU" alt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камерально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)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lady.info/wp-content/uploads/2013/05/il-kruglyiy-stol-reshenie-vseh-pro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16238"/>
            <a:ext cx="5005387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"/>
          <p:cNvSpPr txBox="1">
            <a:spLocks noChangeArrowheads="1"/>
          </p:cNvSpPr>
          <p:nvPr/>
        </p:nvSpPr>
        <p:spPr bwMode="auto">
          <a:xfrm>
            <a:off x="0" y="1116013"/>
            <a:ext cx="91360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110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2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DB69D4D-B16D-4A4E-8362-DCB1936E202F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Box 14"/>
          <p:cNvSpPr txBox="1">
            <a:spLocks noChangeArrowheads="1"/>
          </p:cNvSpPr>
          <p:nvPr/>
        </p:nvSpPr>
        <p:spPr bwMode="auto">
          <a:xfrm>
            <a:off x="250825" y="323850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2776"/>
                </a:solidFill>
                <a:latin typeface="Times New Roman" pitchFamily="18" charset="0"/>
                <a:cs typeface="Times New Roman" pitchFamily="18" charset="0"/>
              </a:rPr>
              <a:t>Контрольный совет Федерального казначейства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11188" y="1260475"/>
            <a:ext cx="7877175" cy="1165225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defRPr/>
            </a:pPr>
            <a:r>
              <a:rPr lang="ru-RU" altLang="ru-RU" sz="2000" b="1" dirty="0">
                <a:solidFill>
                  <a:srgbClr val="002776"/>
                </a:solidFill>
                <a:latin typeface="Calibri" pitchFamily="34" charset="0"/>
                <a:cs typeface="Arial" pitchFamily="34" charset="0"/>
              </a:rPr>
              <a:t>Результаты всех проверок деятельности территориальных органов Федерального казначейства рассматриваются на заседаниях Контрольного совета Федерального казначейства</a:t>
            </a:r>
          </a:p>
        </p:txBody>
      </p:sp>
      <p:grpSp>
        <p:nvGrpSpPr>
          <p:cNvPr id="32775" name="Группа 31"/>
          <p:cNvGrpSpPr>
            <a:grpSpLocks/>
          </p:cNvGrpSpPr>
          <p:nvPr/>
        </p:nvGrpSpPr>
        <p:grpSpPr bwMode="auto">
          <a:xfrm>
            <a:off x="5148263" y="2916238"/>
            <a:ext cx="3600450" cy="3457575"/>
            <a:chOff x="5148064" y="2988444"/>
            <a:chExt cx="3600400" cy="3457436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5219500" y="5293401"/>
              <a:ext cx="3528964" cy="1152479"/>
            </a:xfrm>
            <a:prstGeom prst="roundRect">
              <a:avLst>
                <a:gd name="adj" fmla="val 21750"/>
              </a:avLst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25400" cmpd="sng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Перечни основных нарушений, выявленных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в ходе проверок</a:t>
              </a:r>
            </a:p>
          </p:txBody>
        </p:sp>
        <p:pic>
          <p:nvPicPr>
            <p:cNvPr id="32777" name="Picture 4" descr="http://skidel-sky.ru/images/stories/2444357.png"/>
            <p:cNvPicPr>
              <a:picLocks noChangeAspect="1" noChangeArrowheads="1"/>
            </p:cNvPicPr>
            <p:nvPr/>
          </p:nvPicPr>
          <p:blipFill>
            <a:blip r:embed="rId4" cstate="print"/>
            <a:srcRect l="18657" t="1505" r="19438" b="3246"/>
            <a:stretch>
              <a:fillRect/>
            </a:stretch>
          </p:blipFill>
          <p:spPr bwMode="auto">
            <a:xfrm>
              <a:off x="6372200" y="3780532"/>
              <a:ext cx="100811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148064" y="2988444"/>
              <a:ext cx="3528963" cy="803243"/>
            </a:xfrm>
            <a:prstGeom prst="roundRect">
              <a:avLst>
                <a:gd name="adj" fmla="val 21750"/>
              </a:avLst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25400" cmpd="sng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Протокол заседания Контрольного совета</a:t>
              </a:r>
            </a:p>
          </p:txBody>
        </p:sp>
        <p:pic>
          <p:nvPicPr>
            <p:cNvPr id="32779" name="Picture 4" descr="http://skidel-sky.ru/images/stories/2444357.png"/>
            <p:cNvPicPr>
              <a:picLocks noChangeAspect="1" noChangeArrowheads="1"/>
            </p:cNvPicPr>
            <p:nvPr/>
          </p:nvPicPr>
          <p:blipFill>
            <a:blip r:embed="rId4" cstate="print"/>
            <a:srcRect l="18657" t="1505" r="19438" b="3246"/>
            <a:stretch>
              <a:fillRect/>
            </a:stretch>
          </p:blipFill>
          <p:spPr bwMode="auto">
            <a:xfrm>
              <a:off x="6372200" y="4932660"/>
              <a:ext cx="1008112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148064" y="4140923"/>
              <a:ext cx="3528963" cy="803243"/>
            </a:xfrm>
            <a:prstGeom prst="roundRect">
              <a:avLst>
                <a:gd name="adj" fmla="val 21750"/>
              </a:avLst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25400" cmpd="sng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cs typeface="+mn-cs"/>
                </a:rPr>
                <a:t>Решение руководителя Федерального казначейства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53BFBE-59F9-4768-A6FB-21F026A9091E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2700338" y="4213225"/>
            <a:ext cx="6192837" cy="2125663"/>
          </a:xfrm>
          <a:prstGeom prst="roundRect">
            <a:avLst>
              <a:gd name="adj" fmla="val 15857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К</a:t>
            </a:r>
            <a:r>
              <a:rPr lang="ru-RU" altLang="ru-RU" sz="2400" b="1" dirty="0">
                <a:solidFill>
                  <a:schemeClr val="bg1"/>
                </a:solidFill>
                <a:latin typeface="+mn-lt"/>
                <a:cs typeface="+mn-cs"/>
              </a:rPr>
              <a:t>онкурс </a:t>
            </a: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на лучшее освещение в СМИ деятельности по осуществлению внутреннего контроля и внутреннего аудита в Федеральном казначействе</a:t>
            </a:r>
            <a:b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и в территориальных органах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627313" y="2555875"/>
            <a:ext cx="6192837" cy="1363663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  <a:cs typeface="+mn-cs"/>
              </a:rPr>
              <a:t>Конкурс на звание «Лучшее контрольно-аудиторское подразделение</a:t>
            </a:r>
            <a:br>
              <a:rPr lang="ru-RU" altLang="ru-RU" sz="2400" b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+mn-lt"/>
                <a:cs typeface="+mn-cs"/>
              </a:rPr>
              <a:t>Казначейства России»</a:t>
            </a:r>
            <a:endParaRPr lang="ru-RU" altLang="ru-RU" sz="2400" b="1" dirty="0">
              <a:solidFill>
                <a:srgbClr val="66FFFF"/>
              </a:solidFill>
              <a:latin typeface="+mn-lt"/>
              <a:cs typeface="+mn-cs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2627313" y="1331913"/>
            <a:ext cx="6192837" cy="944562"/>
          </a:xfrm>
          <a:prstGeom prst="roundRect">
            <a:avLst>
              <a:gd name="adj" fmla="val 20741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  <a:cs typeface="+mn-cs"/>
              </a:rPr>
              <a:t>Конкурс на звание «Лучший аудитор Казначейства России»</a:t>
            </a:r>
            <a:endParaRPr lang="ru-RU" altLang="ru-RU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33798" name="Picture 2" descr="http://rgor.pnzreg.ru/files/gorodishe_pnzreg_ru/2013goddddd/fevral/25022013/1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47813"/>
            <a:ext cx="2295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 descr="http://go4.imgsmail.ru/imgpreview?key=5aebf08afec03460&amp;mb=imgdb_preview_681"/>
          <p:cNvPicPr>
            <a:picLocks noChangeAspect="1" noChangeArrowheads="1"/>
          </p:cNvPicPr>
          <p:nvPr/>
        </p:nvPicPr>
        <p:blipFill>
          <a:blip r:embed="rId4" cstate="print"/>
          <a:srcRect l="12933" t="12933" r="12698" b="1746"/>
          <a:stretch>
            <a:fillRect/>
          </a:stretch>
        </p:blipFill>
        <p:spPr bwMode="auto">
          <a:xfrm>
            <a:off x="250825" y="3997325"/>
            <a:ext cx="2233613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825" y="57150"/>
            <a:ext cx="86423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СРЕДИ ВНУТРЕННИХ КОНТРОЛЕРОВ</a:t>
            </a:r>
            <a:b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</a:t>
            </a: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УДИТОРОВ ФЕДЕРАЛЬНОГО КАЗНАЧЕЙСТВА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1"/>
          <p:cNvSpPr>
            <a:spLocks noChangeArrowheads="1"/>
          </p:cNvSpPr>
          <p:nvPr/>
        </p:nvSpPr>
        <p:spPr bwMode="auto">
          <a:xfrm>
            <a:off x="179388" y="925513"/>
            <a:ext cx="8642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EEAECC-63DE-49D2-8718-58BF04A6D64E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68313" y="1334463"/>
            <a:ext cx="8207375" cy="2201525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Согласование кандидатов на должности начальников отделов внутреннего контроля </a:t>
            </a:r>
            <a:endParaRPr lang="ru-RU" altLang="ru-RU" sz="3000" b="1" dirty="0" smtClean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 </a:t>
            </a:r>
            <a:r>
              <a:rPr lang="ru-RU" altLang="ru-RU" sz="3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аудита территориальных органов Федерального казначейства</a:t>
            </a:r>
          </a:p>
        </p:txBody>
      </p:sp>
      <p:pic>
        <p:nvPicPr>
          <p:cNvPr id="34822" name="Picture 6" descr="http://cs407824.vk.me/v407824115/761d/SeFmzfTEz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08524"/>
            <a:ext cx="25860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93688" y="74613"/>
            <a:ext cx="86407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КАДРОВОГО ПОТЕНЦИАЛА</a:t>
            </a:r>
            <a:b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 ВНУТРЕННЕГО КОНТРОЛЯ И АУДИТА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AutoShape 12" descr="data:image/jpeg;base64,/9j/4AAQSkZJRgABAQAAAQABAAD/2wCEAAkGBxQTEhUUEhQVFRUWFxQVFxYUFBQVFxYUFxQXFhcVFxQYHCggGBolHBcVITEhJSkrLi4uFx8zODMsNygtLisBCgoKDg0OGhAQGywkICQsLCwsLCwsLCwsLCwsLCwtLCwsLCwsLCwsLCwsLC8sLCwsLCwsLCwsLCwsLCwsLCwsLP/AABEIAPMA0AMBIgACEQEDEQH/xAAcAAABBAMBAAAAAAAAAAAAAAAAAgMEBgEFBwj/xABGEAABAwICBwQHBgQEBAcAAAABAAIDBBEhMQUGEkFRYYEHcZGhEyIyUrHB0RQjQnKS4VNiovBDg7LSFYKkwhYXJCUzY3P/xAAaAQACAwEBAAAAAAAAAAAAAAAAAQIDBAUG/8QALxEAAgEDAwIDBwUBAQAAAAAAAAECAwQREiExBUETUWEUIjJxkbHhM4Gh0fBiBv/aAAwDAQACEQMRAD8A7ehCEACEIQAIQhAAhYK0+lNZ6WnNpZW7XuNu936W3KMpDjGUniKyblCold2mQt9iKQ85HRwj+o38lo5+1R7jaKOK/AGSd3hG35qHiRNMbOs+2PmdXWk07rPBSiz3bT7XEbbF3edzRzNgudP0rpWrwAkjYcy7Zpm26bUh8lrKmioafGuqRO8G/oIr7N/5mglzu97lHxM8F0LJLeb/AGRYn9pcsriKeKM/lbNOR3mJuyPFKfrnpEY+g/6So+TyfJV7/wA0YYgGU9LssGQLmxi3HZa0oj7W8cacW5S/Vijl+ZpVGK4gjdM7UpGG00cQPBwnhPTbYQtvR9p8Ls4nE/8A1SRSf9wPkq0O0ijmGzPC7ZPvNZI3438lAnOgn47Lhya2oA8LWRqfmHs1OXMPodGi1+pz/h1A/wAku/03Uum1zon4emDCd0gdH/qAXK6eLQZNgJG8yZwPEZLf02q9HKy9NUSgcWTmQdWP2h0T1yISs6S7SR1OCdrwCxwcOLSCPEJxcal0JXUZ9JTSelaMSI/upLc4/wD45O6wKsWqfaOyU+iqbMeMNojYseEjDiw88RzUlU33MtSzklmDyv5OhoSWuvklKwxghCEACEIQAIQhAAhCEACiaU0jHBG6SVwa1uZ+QG8qWVw3ti1gfLUimjPqx2BA3yHP5DxUZywi+2o+LPT27mNbe0uWdxjpwWsvYBps535nDHo3xWn0fq1XVGLj6Fp4+p/SPWPVWrVnQEVKwGwdKR6zziQd4bwHxStaNZPszAG2Mrsgcmj3jx5BZmzuQgo+7BGvbqpQ0jduqk2zwOAJ5MHrOUSu1+ZECyjgZGPecAP6G/MqlaQ0g+RxfI4ucd5N/wC+5auaZSSyOo4x5eTb6Y1nqJ7+kmeR7oOy39LbDxWidIlGF2ZsBzKTsN3uv3D5lTSMM6sm9uBBegPTgMfByW10fDxCZWm33GRIltqCN6dBj5eFkv0DTkPApbE1KXZjbaorYaO0q+NwdG9zHDe0kH9+5a59JwPimSC044IwiyNecXuda1f7Qsm1Q/zGj/U35jwW61h0BDWsEsbmtltdkzMnDcHW9oLisFQr32e6eLXmBx9V9yy/4XjEjuPxCg15mlaZLVHktGoGuUlPL9irbtsdlrnH2Tux3tO4rrrXLjmt+hRUs22YTR3LD7w3sPy4FWDsq1sM8f2eY/ex4DazLRgR3jJThPszDeWya8SP7/2dEQhCuOWCEIQAIQhAAhCEANVUwYxzjkAT4BeXK6vMlW+Z2J9Jt/1bS9I62S7NJOR/Df8A6SvLgf6571TU5Or05YTfqdbk0pGI/Slw2LXvfyHPkua6b0mZpXSHfgBwaMgobpFFmkVajudKc1FbDc0iiOThUynoRbakNm8N5+is4OfNOoyFFC55s0Fx4AElTotDuze5rBzO0eobgOpCcfXWGzGA1vLfzPHrdRXknO570NsI0or1JYo4B7Ujz3Brf9yBDTe9J4t/2KJ6MrJiKRZo/wCSV9ghd7MpHJzQfMEHyTMmiZG4ts/8hJP6TZ3kmSwpcczm5Ejlu8EbicIvlfQajqSMCL+RUkFrxxTxqWyYSjH3t/j9b9FDqKR0frA3G5w+BG5PJCUWllboalgLcsR8E7R1Ra4FpsQQQeBBuE7BUg4HA+RUSpbZ5tyRyQjLS8o7JoTTTaiIPGeT2+67eO5aXSznUlVHVxYAuAeBltcTycMFTNA6TdC8ObkcHN3EfXmr1WPbUQOAxD23byO7qCqWmmdOGJxO2aKrmzxMlbk9oPiFMXN+xnS5kpnROOMbsO537grpC1ReUedr0/DqOIIQhSKgQhCABCEIA1mskHpKaVg/Ex46lpAXlSdhDiN4K9dzNu09y80aboGf8SmjODfSyZcLk2Cqqc5OnYPKlH5FaL0y9TNIwBkr2g3AOCagjBNzkMVDJsazsKp4g0bbug+abmlLjcrM0m0fgswx3KBJZ2XAmOK6nMow0XeQ0c/a/T9bJt9QGYMxd73DuUYMc7E+aOSey2isk308I993cQ3ysfisCti/hutycL+d1HbTDeUr7MEsIlioSA+F2Rcz81nDqcLeabqKIgXFiOLcR9R1TDqZJikcw4X+SMeQnJr4kNvjITtPORgcW7wf78lIJEgwFnbx9FDe1Mg490Yq6W2LfZOXJRTffjbithTv/Ccio80ViQpJlM6alugpirDovTBiaWkbQzGNrH6KvRhPNeoyWTRRm4o6V2LVZFVI33mk9Q4H5ld0Xn/sabesJ4Md8QPmu/hWU+Dl3/6ifoZQhCsMQIQhAAhCCgBmsnaxjnuNmtBcSeAF15V01XmSpklGG09zh1JOa6R2u66PMjqOA2aMJSM3OzLe4LlM7chvKpm8s61rSdODk+4hzyccynZfVaB1Kap2+tbn8EqY3cUjRn3ciQE+92yLDM/BIgGKwBtOukNZwKhi3lSAFhqyky6MUjKEBCRZkEh7bpRKwU0RZFc0tNwnZfWG0OvelvFwmYMyOKkUtYY1ZPy+s0O3jAplwsnafeOIQRS3GQsuCGqwy6DDainZe4k2b8jcAjuxSyOMTofYtoRzWPncCNuzW390Yk+NvBddUHRVG2ONrWiwAAHcApyuisI4tep4k2wQhCkUghCEACaq5gxjnHJrXOPQXTq0+uE2xRVDuET/ADbZJ8EoLMkjz7oeD7XXOdJiLukcDvxvbuuQtNpeVpnmcwAN2nbIGVrm1gt9qi7YZVS+7Gbd52j8gqo4+q78wWaPLPQVdo4FUgx6Jsp2mzPcmlMh2HY/ZJSoAkt9k9EuLJA1yOLIWEJFiYpCxdYuglkygrCECyCjvwKkJibNMhIxPmiDNE+aIRiEEO4k59VZIdLCSppja2w5l+/aF/gq3Jme9Zhk2XA8MUmiUX2PXrMglLR6naZFXSRSg4loa4cHtFnD59VvFeuDgTi4yaYIQhMiCEIQAKu9oDraPqf/AM3KxKtdox/9uqfyH4hKXDLKP6kfmjhur4/9HVflA8j9VVnD1XfmCuWqUW3TTt97DqWWHmqiWe23fa/gs0eWd+uvdTE05xCS8YlJjO9PVDcjxUytcCYd44hKhcmwbYpx2BuMigaHVlJBWUh5MoQsIJZMoWEIEBTObk5K6ybGAvvOSYmIkdclLpxj0TSfGDO9BFbvIySrpq4yI0MrXbN3F97kXwaNlUkuTjZMEmiUGk9zqPYbposnfTOPqyAubye0fNt/0hduXmvst2v+JQW96/8Ay7JJ8l6UVtPg5d8lrTXdAhCFMxAhCEABVU7UH20bPbeGjxeFa1otdqL01FOwZlhI7xiPMJS4LKLxUi/U4dqLJ6sg5tPkQtNrLSeiqC4D1XEuHc44joU/qrU+jmLTk67et7j++asOnaATRkfiGLe/h1+iyN4kelcdcMHPZWbLiN2Y7inojcbJ6JL4yfUPtNvs8+LUyxytW5jjmLwxeWBTjHWwOR3pRbti49r4plrrfMFBMcsR3JxrrpDXjjbkfkfql+hviPKx+CQ0ZQsNhfuF/FZ9E7fYd5+QQGGCw59vkskW+p+QTZcBzKA45MNbvcm3vuUOddDGEmwTI88GYmXPxRUSeATkjg0WHUphg3nLdzKBSeNjGzkOpS3RnLecOqsWquixsS1co+7gaSAcpJjhGzmLlpPRaeAEkuzIwHNx3pMEsR9TofYxovaq3y29WMbIPM+r8AfFdzVL7MdCfZ6Vtx6zvXd3nIeCuitgsI5V1PVU+WwIQhTMwIQhAAkTMuCEtCAPNGvOhzSVrwMGuO2w8ib4dy2uitJCZl/xD2h8xyXTO0nVQVkN2j7xty0/EdVwRrpKeSxBa9psQeWYKyzgehtLhTijbaz6M/xWjhtW3Hc75KtuZtYj2h7Q48wrlSaaikbaSzSRYg+yeqq1W0MkJYbtubc2/wB2Tg+zLLiCfvRIccllK9V+eDuPHv8AqlTUoeNppsT5/uoJu02OBUzNGY7JEW5juOYPcUhPR1RHccxmD3jIpe1G7MFvNuXgbpE9nwMB54o9IU/9nbuf4tI+BKPso99vg/8A2pZDDI5KwpPoGDN5Pc23mT8kCVjfZbjxd6x+nkmGF3ER05OJwHE7+4b0p8oaLN6k5nvTU05OJKaaL928oE5Y4DM8t5Wx0Nox9TM2KMYnwa3e4930USngc9zWMaSSbNaMySr8JGaLp9lpDqqUYkYhg7+AxtxOOQSbHCDbyxjXesZGyOgp/YisZD70pGR4kXJPeOCj6kaJE9ZFGRdrPvHc7fuq/Tes4vOJucTmXHEk+J8V0/sYpGufPLcbV2ttvDePcbeSI7vAq/uQ1f7J1qki2WgJ5CFoOCCEIQAIQhAAhCCgCLpKqZFE+SQ2YxpcTyA+K81axVbqieSZwA23XDdzW5NHQWxC7L2jVDpGiCM4A7Tx73BvTNckrqWyz1J74R6jo1lCVNyny+PRfkrbme74HMfUJlz75rYVMXDMZKBUEXByvj1vYpILmlKlJxZmCct5jeFOBbIOPxCk6tiFzi2YA3ADSSQLrc12q0TsYnFjt2Nx9QjWkUezuSyipTaPP4TfkfqorwRmCO9bWqgmhNntuOOYPMOCaFXf2mn4qWSlxlHlGv20bamubEd1uhHwTToI/eP99ECyyPtLDnp/0Uf8x8lIpqWR2EUZ7wLn9RwCMklGT4RDEXvYct5+ifpaV8rgyNtzuA3cyfmt9QaqOJvM7Z5NxceuQW1l0jDSNLIGgu32xx4vd8lFz8i+Fu+ZGaeOPR0e0bSVLxhwaPk34qo11W57nPeS5zsSTvRWVbnuLnm7jiSo0ZuccQPM7gkkSlJR91E++ywN3kXJ4Df13Kx6gabNHUtlN9h1mSN/kORt/Ln48VV2AuPHHE8TuA5BWPRtFlhidyTlhm62to1ISdT4cYPRsUgcAQbggEEbwd6cVU1EqnCEQyG7mD1fycOdla1qi8rJ5GtSdKbg+wIQhMqBCEIAFr9MaQEMZcc8gOLjkpk0oaLrl+sesbZpi0H1GEgHcTvcoVJaUbLK1lcVMJbLdi3TlxJJuSbk8ytFrFRC22BngRz4qeyVKmAe0tO8ee5ZMnpqWaUk1sc4rG26LTyx3LRe1yRfqf2Vn0zTEEqvTR7jkcjwKnFl3Uo60pIi2LDY5raUWl5GZONuDsR+yaYWyepJg4ZOyv1SH6Ne3Kzh4FSaTOVBuPBY6TWBrsJBs8xi3qM1NEMD8bRu7gFSyxzc2uHQ/FJEyjpNCrJ8l0domD3G+J+qQdG04za3q4/VVD0/NJMqNLDxYFv9NSx5ejvyAJ8kzPrEwew0nv8AVCqhmWA4nIE9wJRoIuvFcG1rNNSPwLtkcG4eeZWrkmTjaGQ5jZHFxt5LPomNx9s8TgwfVSSwVOpKXBHbGXYnBvHjyaN5TzG7hhu7h83HeUbZecP1ZYcGjcFNpacBDeC61tpVpehI0dT4jBX7QNIGt2yMTlyCrOhqPacOfwVya4NAAyGAVTZ1LpqEVTgTaasMb2vbmDfv4hdFoapsrGvbkRf9lyeWa2ZW51M1ka2X0BOD8Wk+/wAOvyVtKeHhnBv7Nzp+JFbr7HR0LDXXWVpPPghCj19S2ONz3GzWgkk5AAXJQC3KZ2max/Z4dhh+8ku1vJv4neHmQuOwVJCk6zaaNXUPlN9kmzAfwsGXU5nvWsus03qZ7XpdKNtS0vl8lhotKEb+i3dNWh30VGa9TKasIVTR0Z28Km8eSzaXpA8XGe/mFS62lsSCrTRaU44/FFfRNlG0zPghPBXBYXh1OCjvhO7EcDl04KXouGeR2xExziAXEW2gGjngVKnprGxFl2ns41UFPTB0g+9ms51x7LbeqzoDc8yVbBamcrqdOFrBTT54RxiV8rMJIXDxHxHzTP21hzYfBp+a9HzaEY7NrT0Wun1QgdnEw/8AKFZoOCrqL5R5+dND/D/oCSZYf4X9LR8Su8O1Dpv4LP0hLj1HphlCz9IRpZL2mHr9Tgsc7Pww+TfldbCmoqqXCOEgcdk28XWC7xT6sRNyjaOgWwh0W1uQA7gnoZB3S7I4to3s4qJcZ37P9RHTIKmaU0JJBO+KfF7HW5EZhw5EWK9TsgA3Lnva3q2JIxVRt9eIWfb8UV8+9px7iUpQ22NNjcRnXUKnD/hnG4YVsKSAuIART05cbNCsNJTthFz7Sztnsm40I6Y8k3R9OI28/gOCKmuDeZWqrdJ9FqJ6olLGTPC2c3qmT63SZO+/wWtNU4ODgSCCCCNxGIKYL0glSSNWIQWD0BqNrAKuna+/rj1Hjg8Z9Dgeqsy8+6gaxfZKobR+6ksx/AY+q/ofIlegGOuLrTCWUeD6jbeBWaj8L3Qpct7YdY7NFHGcXAOltuZ+FnUi/cOav+n9LNpYJJn5MGA952TWjmTZedNI1j5pXyyG73uLnHv3DkBYdFGpLGxr6NYutN1Wto/f8EOyzdKskkKg9FKDRkFKaU2s3QOFRxJEcpC2FLXkZrUAp+mjc9zWMF3OIa0cSTYIxk1qtCS986DqboptXMHvaC2IhxNsC78LT8ei67G2wC0Gp+hBTQMjGYxceLzmf73AKxLTTjpR4XqN17RWbT91bL5fkEIQpmEEIQgAQhCABR6yIOaQRcEEEHeDuUhYIQGcbnEtYaEUUjmNFmm7mn+Xh0yVZqa0nJdf7QtX/tEB2R94y7mczbFvUeYC4g5yyzhhnuelXcK9HMviWz/v9xT3pslYWCVE21K5kpN0BZARkyuUpMTZdv7KdY/tFP6CQ/ewADHN0WTHc7eye4cVxNbTVrS7qSpjmZ+E2cPeYfab4ZcwFKEsMz3dg7ik0uVx8/yXztL0t6eX0DT93ETtfzSZHwy77rn9RScF6GqNDRPJJYy5zOyLnrZMjVyD+Gz9IUpUW3nJy7TrULakqcYPb1POL22SV6Sbq9Tj/CZ+lv0Wo1v1WilpXsYxrXe00houHDEfTqjwma49fpTkoyhheefwcEskkJ2WItJBFiCQQdxGFkhVHXnR2yhC6N2T6vbbjVPGDbtivxyc7pkOqpOhNFuqZ2QszecT7rRi53QfEL0VoXRzIYmRsFmsaGgch81bTjnc4PVbl0o+GuX9ibEywS0IWg82CEIQAIQhAAhCEACEIQAxUxXC4b2k6B+zz+laLRyknk2TNw65+K7yVX9bdBNqoHxu3jA+64YgjuUZxyjZZXLoVdXZ7M87FGyn6qmdG90bxZzCWuHMJoBZT2VOm57gAhStHUDppGRs9p5DRy59BivQGitWoI4WR+jadloFy0XPEk8VKMHIovb2nZaU1lvseeGNup0FJxXoA6uU/wDCZ+lqT/4bg3Rs/SFJ0W+5hf8A6OPCpv6m4QhC0HlgSZG3BCUgoA4v2i6vejmMrRZr8+Tv3HwVGliIzXobWbRQnicw7xgeBGRXNdW9VjPVbEjfUiN5L8QcG9SPC6y1ItS27nremdUirZqq/g+3YsfZVqz6GH7RIPvJQLXzbFm0d5z8F0IBIjZYWG5LWmKwsHmbmvKvVdSXcEIQmUAhCEACEIQAFJSkIAxdCyhAGLrDsUpCAOf65akQzytlvI17/u7xhhaCGuLXyA4luAbhxCp9PqjDIxjY5JRO6miqSXbHoRtv2Ni49a9727t67VVQB7HMOTgWmx3EWK5ppemnM0VCxz2xMjiYBcWcGEn0txjlbC+bVTOK8judPvKunQp4077+S/3Bs9SdUoIXulYZHOa58V5A0Alps5zAMQ0kEY3yV9UejjIaASTYZnEnvUlWxSSOTcV51puc3lmLrKLITKQQhCABCEIARIME3TxAXIABOZAz3Y8UIQMfWEIQIFlCEACEIQAIQhAAhCEAYQhCABCEIAExNE3aDrC9rXtjbhdYQgTZIbkhCEDBCE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4826" name="AutoShape 14" descr="data:image/jpeg;base64,/9j/4AAQSkZJRgABAQAAAQABAAD/2wCEAAkGBxQTEhUUEhQVFRUWFxQVFxYUFBQVFxYUFxQXFhcVFxQYHCggGBolHBcVITEhJSkrLi4uFx8zODMsNygtLisBCgoKDg0OGhAQGywkICQsLCwsLCwsLCwsLCwsLCwtLCwsLCwsLCwsLCwsLC8sLCwsLCwsLCwsLCwsLCwsLCwsLP/AABEIAPMA0AMBIgACEQEDEQH/xAAcAAABBAMBAAAAAAAAAAAAAAAAAgMEBgEFBwj/xABGEAABAwICBwQHBgQEBAcAAAABAAIDBBEhMQUGEkFRYYEHcZGhEyIyUrHB0RQjQnKS4VNiovBDg7LSFYKkwhYXJCUzY3P/xAAaAQACAwEBAAAAAAAAAAAAAAAAAQIDBAUG/8QALxEAAgEDAwIDBwUBAQAAAAAAAAECAwQREiExBUETUWEUIjJxkbHhM4Gh0fBiBv/aAAwDAQACEQMRAD8A7ehCEACEIQAIQhAAhYK0+lNZ6WnNpZW7XuNu936W3KMpDjGUniKyblCold2mQt9iKQ85HRwj+o38lo5+1R7jaKOK/AGSd3hG35qHiRNMbOs+2PmdXWk07rPBSiz3bT7XEbbF3edzRzNgudP0rpWrwAkjYcy7Zpm26bUh8lrKmioafGuqRO8G/oIr7N/5mglzu97lHxM8F0LJLeb/AGRYn9pcsriKeKM/lbNOR3mJuyPFKfrnpEY+g/6So+TyfJV7/wA0YYgGU9LssGQLmxi3HZa0oj7W8cacW5S/Vijl+ZpVGK4gjdM7UpGG00cQPBwnhPTbYQtvR9p8Ls4nE/8A1SRSf9wPkq0O0ijmGzPC7ZPvNZI3438lAnOgn47Lhya2oA8LWRqfmHs1OXMPodGi1+pz/h1A/wAku/03Uum1zon4emDCd0gdH/qAXK6eLQZNgJG8yZwPEZLf02q9HKy9NUSgcWTmQdWP2h0T1yISs6S7SR1OCdrwCxwcOLSCPEJxcal0JXUZ9JTSelaMSI/upLc4/wD45O6wKsWqfaOyU+iqbMeMNojYseEjDiw88RzUlU33MtSzklmDyv5OhoSWuvklKwxghCEACEIQAIQhAAhCEACiaU0jHBG6SVwa1uZ+QG8qWVw3ti1gfLUimjPqx2BA3yHP5DxUZywi+2o+LPT27mNbe0uWdxjpwWsvYBps535nDHo3xWn0fq1XVGLj6Fp4+p/SPWPVWrVnQEVKwGwdKR6zziQd4bwHxStaNZPszAG2Mrsgcmj3jx5BZmzuQgo+7BGvbqpQ0jduqk2zwOAJ5MHrOUSu1+ZECyjgZGPecAP6G/MqlaQ0g+RxfI4ucd5N/wC+5auaZSSyOo4x5eTb6Y1nqJ7+kmeR7oOy39LbDxWidIlGF2ZsBzKTsN3uv3D5lTSMM6sm9uBBegPTgMfByW10fDxCZWm33GRIltqCN6dBj5eFkv0DTkPApbE1KXZjbaorYaO0q+NwdG9zHDe0kH9+5a59JwPimSC044IwiyNecXuda1f7Qsm1Q/zGj/U35jwW61h0BDWsEsbmtltdkzMnDcHW9oLisFQr32e6eLXmBx9V9yy/4XjEjuPxCg15mlaZLVHktGoGuUlPL9irbtsdlrnH2Tux3tO4rrrXLjmt+hRUs22YTR3LD7w3sPy4FWDsq1sM8f2eY/ex4DazLRgR3jJThPszDeWya8SP7/2dEQhCuOWCEIQAIQhAAhCEANVUwYxzjkAT4BeXK6vMlW+Z2J9Jt/1bS9I62S7NJOR/Df8A6SvLgf6571TU5Or05YTfqdbk0pGI/Slw2LXvfyHPkua6b0mZpXSHfgBwaMgobpFFmkVajudKc1FbDc0iiOThUynoRbakNm8N5+is4OfNOoyFFC55s0Fx4AElTotDuze5rBzO0eobgOpCcfXWGzGA1vLfzPHrdRXknO570NsI0or1JYo4B7Ujz3Brf9yBDTe9J4t/2KJ6MrJiKRZo/wCSV9ghd7MpHJzQfMEHyTMmiZG4ts/8hJP6TZ3kmSwpcczm5Ejlu8EbicIvlfQajqSMCL+RUkFrxxTxqWyYSjH3t/j9b9FDqKR0frA3G5w+BG5PJCUWllboalgLcsR8E7R1Ra4FpsQQQeBBuE7BUg4HA+RUSpbZ5tyRyQjLS8o7JoTTTaiIPGeT2+67eO5aXSznUlVHVxYAuAeBltcTycMFTNA6TdC8ObkcHN3EfXmr1WPbUQOAxD23byO7qCqWmmdOGJxO2aKrmzxMlbk9oPiFMXN+xnS5kpnROOMbsO537grpC1ReUedr0/DqOIIQhSKgQhCABCEIA1mskHpKaVg/Ex46lpAXlSdhDiN4K9dzNu09y80aboGf8SmjODfSyZcLk2Cqqc5OnYPKlH5FaL0y9TNIwBkr2g3AOCagjBNzkMVDJsazsKp4g0bbug+abmlLjcrM0m0fgswx3KBJZ2XAmOK6nMow0XeQ0c/a/T9bJt9QGYMxd73DuUYMc7E+aOSey2isk308I993cQ3ysfisCti/hutycL+d1HbTDeUr7MEsIlioSA+F2Rcz81nDqcLeabqKIgXFiOLcR9R1TDqZJikcw4X+SMeQnJr4kNvjITtPORgcW7wf78lIJEgwFnbx9FDe1Mg490Yq6W2LfZOXJRTffjbithTv/Ccio80ViQpJlM6alugpirDovTBiaWkbQzGNrH6KvRhPNeoyWTRRm4o6V2LVZFVI33mk9Q4H5ld0Xn/sabesJ4Md8QPmu/hWU+Dl3/6ifoZQhCsMQIQhAAhCCgBmsnaxjnuNmtBcSeAF15V01XmSpklGG09zh1JOa6R2u66PMjqOA2aMJSM3OzLe4LlM7chvKpm8s61rSdODk+4hzyccynZfVaB1Kap2+tbn8EqY3cUjRn3ciQE+92yLDM/BIgGKwBtOukNZwKhi3lSAFhqyky6MUjKEBCRZkEh7bpRKwU0RZFc0tNwnZfWG0OvelvFwmYMyOKkUtYY1ZPy+s0O3jAplwsnafeOIQRS3GQsuCGqwy6DDainZe4k2b8jcAjuxSyOMTofYtoRzWPncCNuzW390Yk+NvBddUHRVG2ONrWiwAAHcApyuisI4tep4k2wQhCkUghCEACaq5gxjnHJrXOPQXTq0+uE2xRVDuET/ADbZJ8EoLMkjz7oeD7XXOdJiLukcDvxvbuuQtNpeVpnmcwAN2nbIGVrm1gt9qi7YZVS+7Gbd52j8gqo4+q78wWaPLPQVdo4FUgx6Jsp2mzPcmlMh2HY/ZJSoAkt9k9EuLJA1yOLIWEJFiYpCxdYuglkygrCECyCjvwKkJibNMhIxPmiDNE+aIRiEEO4k59VZIdLCSppja2w5l+/aF/gq3Jme9Zhk2XA8MUmiUX2PXrMglLR6naZFXSRSg4loa4cHtFnD59VvFeuDgTi4yaYIQhMiCEIQAKu9oDraPqf/AM3KxKtdox/9uqfyH4hKXDLKP6kfmjhur4/9HVflA8j9VVnD1XfmCuWqUW3TTt97DqWWHmqiWe23fa/gs0eWd+uvdTE05xCS8YlJjO9PVDcjxUytcCYd44hKhcmwbYpx2BuMigaHVlJBWUh5MoQsIJZMoWEIEBTObk5K6ybGAvvOSYmIkdclLpxj0TSfGDO9BFbvIySrpq4yI0MrXbN3F97kXwaNlUkuTjZMEmiUGk9zqPYbposnfTOPqyAubye0fNt/0hduXmvst2v+JQW96/8Ay7JJ8l6UVtPg5d8lrTXdAhCFMxAhCEABVU7UH20bPbeGjxeFa1otdqL01FOwZlhI7xiPMJS4LKLxUi/U4dqLJ6sg5tPkQtNrLSeiqC4D1XEuHc44joU/qrU+jmLTk67et7j++asOnaATRkfiGLe/h1+iyN4kelcdcMHPZWbLiN2Y7inojcbJ6JL4yfUPtNvs8+LUyxytW5jjmLwxeWBTjHWwOR3pRbti49r4plrrfMFBMcsR3JxrrpDXjjbkfkfql+hviPKx+CQ0ZQsNhfuF/FZ9E7fYd5+QQGGCw59vkskW+p+QTZcBzKA45MNbvcm3vuUOddDGEmwTI88GYmXPxRUSeATkjg0WHUphg3nLdzKBSeNjGzkOpS3RnLecOqsWquixsS1co+7gaSAcpJjhGzmLlpPRaeAEkuzIwHNx3pMEsR9TofYxovaq3y29WMbIPM+r8AfFdzVL7MdCfZ6Vtx6zvXd3nIeCuitgsI5V1PVU+WwIQhTMwIQhAAkTMuCEtCAPNGvOhzSVrwMGuO2w8ib4dy2uitJCZl/xD2h8xyXTO0nVQVkN2j7xty0/EdVwRrpKeSxBa9psQeWYKyzgehtLhTijbaz6M/xWjhtW3Hc75KtuZtYj2h7Q48wrlSaaikbaSzSRYg+yeqq1W0MkJYbtubc2/wB2Tg+zLLiCfvRIccllK9V+eDuPHv8AqlTUoeNppsT5/uoJu02OBUzNGY7JEW5juOYPcUhPR1RHccxmD3jIpe1G7MFvNuXgbpE9nwMB54o9IU/9nbuf4tI+BKPso99vg/8A2pZDDI5KwpPoGDN5Pc23mT8kCVjfZbjxd6x+nkmGF3ER05OJwHE7+4b0p8oaLN6k5nvTU05OJKaaL928oE5Y4DM8t5Wx0Nox9TM2KMYnwa3e4930USngc9zWMaSSbNaMySr8JGaLp9lpDqqUYkYhg7+AxtxOOQSbHCDbyxjXesZGyOgp/YisZD70pGR4kXJPeOCj6kaJE9ZFGRdrPvHc7fuq/Tes4vOJucTmXHEk+J8V0/sYpGufPLcbV2ttvDePcbeSI7vAq/uQ1f7J1qki2WgJ5CFoOCCEIQAIQhAAhCCgCLpKqZFE+SQ2YxpcTyA+K81axVbqieSZwA23XDdzW5NHQWxC7L2jVDpGiCM4A7Tx73BvTNckrqWyz1J74R6jo1lCVNyny+PRfkrbme74HMfUJlz75rYVMXDMZKBUEXByvj1vYpILmlKlJxZmCct5jeFOBbIOPxCk6tiFzi2YA3ADSSQLrc12q0TsYnFjt2Nx9QjWkUezuSyipTaPP4TfkfqorwRmCO9bWqgmhNntuOOYPMOCaFXf2mn4qWSlxlHlGv20bamubEd1uhHwTToI/eP99ECyyPtLDnp/0Uf8x8lIpqWR2EUZ7wLn9RwCMklGT4RDEXvYct5+ifpaV8rgyNtzuA3cyfmt9QaqOJvM7Z5NxceuQW1l0jDSNLIGgu32xx4vd8lFz8i+Fu+ZGaeOPR0e0bSVLxhwaPk34qo11W57nPeS5zsSTvRWVbnuLnm7jiSo0ZuccQPM7gkkSlJR91E++ywN3kXJ4Df13Kx6gabNHUtlN9h1mSN/kORt/Ln48VV2AuPHHE8TuA5BWPRtFlhidyTlhm62to1ISdT4cYPRsUgcAQbggEEbwd6cVU1EqnCEQyG7mD1fycOdla1qi8rJ5GtSdKbg+wIQhMqBCEIAFr9MaQEMZcc8gOLjkpk0oaLrl+sesbZpi0H1GEgHcTvcoVJaUbLK1lcVMJbLdi3TlxJJuSbk8ytFrFRC22BngRz4qeyVKmAe0tO8ee5ZMnpqWaUk1sc4rG26LTyx3LRe1yRfqf2Vn0zTEEqvTR7jkcjwKnFl3Uo60pIi2LDY5raUWl5GZONuDsR+yaYWyepJg4ZOyv1SH6Ne3Kzh4FSaTOVBuPBY6TWBrsJBs8xi3qM1NEMD8bRu7gFSyxzc2uHQ/FJEyjpNCrJ8l0domD3G+J+qQdG04za3q4/VVD0/NJMqNLDxYFv9NSx5ejvyAJ8kzPrEwew0nv8AVCqhmWA4nIE9wJRoIuvFcG1rNNSPwLtkcG4eeZWrkmTjaGQ5jZHFxt5LPomNx9s8TgwfVSSwVOpKXBHbGXYnBvHjyaN5TzG7hhu7h83HeUbZecP1ZYcGjcFNpacBDeC61tpVpehI0dT4jBX7QNIGt2yMTlyCrOhqPacOfwVya4NAAyGAVTZ1LpqEVTgTaasMb2vbmDfv4hdFoapsrGvbkRf9lyeWa2ZW51M1ka2X0BOD8Wk+/wAOvyVtKeHhnBv7Nzp+JFbr7HR0LDXXWVpPPghCj19S2ONz3GzWgkk5AAXJQC3KZ2max/Z4dhh+8ku1vJv4neHmQuOwVJCk6zaaNXUPlN9kmzAfwsGXU5nvWsus03qZ7XpdKNtS0vl8lhotKEb+i3dNWh30VGa9TKasIVTR0Z28Km8eSzaXpA8XGe/mFS62lsSCrTRaU44/FFfRNlG0zPghPBXBYXh1OCjvhO7EcDl04KXouGeR2xExziAXEW2gGjngVKnprGxFl2ns41UFPTB0g+9ms51x7LbeqzoDc8yVbBamcrqdOFrBTT54RxiV8rMJIXDxHxHzTP21hzYfBp+a9HzaEY7NrT0Wun1QgdnEw/8AKFZoOCrqL5R5+dND/D/oCSZYf4X9LR8Su8O1Dpv4LP0hLj1HphlCz9IRpZL2mHr9Tgsc7Pww+TfldbCmoqqXCOEgcdk28XWC7xT6sRNyjaOgWwh0W1uQA7gnoZB3S7I4to3s4qJcZ37P9RHTIKmaU0JJBO+KfF7HW5EZhw5EWK9TsgA3Lnva3q2JIxVRt9eIWfb8UV8+9px7iUpQ22NNjcRnXUKnD/hnG4YVsKSAuIART05cbNCsNJTthFz7Sztnsm40I6Y8k3R9OI28/gOCKmuDeZWqrdJ9FqJ6olLGTPC2c3qmT63SZO+/wWtNU4ODgSCCCCNxGIKYL0glSSNWIQWD0BqNrAKuna+/rj1Hjg8Z9Dgeqsy8+6gaxfZKobR+6ksx/AY+q/ofIlegGOuLrTCWUeD6jbeBWaj8L3Qpct7YdY7NFHGcXAOltuZ+FnUi/cOav+n9LNpYJJn5MGA952TWjmTZedNI1j5pXyyG73uLnHv3DkBYdFGpLGxr6NYutN1Wto/f8EOyzdKskkKg9FKDRkFKaU2s3QOFRxJEcpC2FLXkZrUAp+mjc9zWMF3OIa0cSTYIxk1qtCS986DqboptXMHvaC2IhxNsC78LT8ei67G2wC0Gp+hBTQMjGYxceLzmf73AKxLTTjpR4XqN17RWbT91bL5fkEIQpmEEIQgAQhCABR6yIOaQRcEEEHeDuUhYIQGcbnEtYaEUUjmNFmm7mn+Xh0yVZqa0nJdf7QtX/tEB2R94y7mczbFvUeYC4g5yyzhhnuelXcK9HMviWz/v9xT3pslYWCVE21K5kpN0BZARkyuUpMTZdv7KdY/tFP6CQ/ewADHN0WTHc7eye4cVxNbTVrS7qSpjmZ+E2cPeYfab4ZcwFKEsMz3dg7ik0uVx8/yXztL0t6eX0DT93ETtfzSZHwy77rn9RScF6GqNDRPJJYy5zOyLnrZMjVyD+Gz9IUpUW3nJy7TrULakqcYPb1POL22SV6Sbq9Tj/CZ+lv0Wo1v1WilpXsYxrXe00houHDEfTqjwma49fpTkoyhheefwcEskkJ2WItJBFiCQQdxGFkhVHXnR2yhC6N2T6vbbjVPGDbtivxyc7pkOqpOhNFuqZ2QszecT7rRi53QfEL0VoXRzIYmRsFmsaGgch81bTjnc4PVbl0o+GuX9ibEywS0IWg82CEIQAIQhAAhCEACEIQAxUxXC4b2k6B+zz+laLRyknk2TNw65+K7yVX9bdBNqoHxu3jA+64YgjuUZxyjZZXLoVdXZ7M87FGyn6qmdG90bxZzCWuHMJoBZT2VOm57gAhStHUDppGRs9p5DRy59BivQGitWoI4WR+jadloFy0XPEk8VKMHIovb2nZaU1lvseeGNup0FJxXoA6uU/wDCZ+lqT/4bg3Rs/SFJ0W+5hf8A6OPCpv6m4QhC0HlgSZG3BCUgoA4v2i6vejmMrRZr8+Tv3HwVGliIzXobWbRQnicw7xgeBGRXNdW9VjPVbEjfUiN5L8QcG9SPC6y1ItS27nremdUirZqq/g+3YsfZVqz6GH7RIPvJQLXzbFm0d5z8F0IBIjZYWG5LWmKwsHmbmvKvVdSXcEIQmUAhCEACEIQAFJSkIAxdCyhAGLrDsUpCAOf65akQzytlvI17/u7xhhaCGuLXyA4luAbhxCp9PqjDIxjY5JRO6miqSXbHoRtv2Ni49a9727t67VVQB7HMOTgWmx3EWK5ppemnM0VCxz2xMjiYBcWcGEn0txjlbC+bVTOK8judPvKunQp4077+S/3Bs9SdUoIXulYZHOa58V5A0Alps5zAMQ0kEY3yV9UejjIaASTYZnEnvUlWxSSOTcV51puc3lmLrKLITKQQhCABCEIARIME3TxAXIABOZAz3Y8UIQMfWEIQIFlCEACEIQAIQhAAhCEAYQhCABCEIAExNE3aDrC9rXtjbhdYQgTZIbkhCEDBCEIA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347864" y="4093984"/>
            <a:ext cx="3816424" cy="94351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2017 год – 9 человек 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2018 год – 2 человека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218" name="Picture 2" descr="C:\Users\2927\Desktop\для слайдов\2387657803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92" y="4356596"/>
            <a:ext cx="1841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ChangeArrowheads="1"/>
          </p:cNvSpPr>
          <p:nvPr/>
        </p:nvSpPr>
        <p:spPr bwMode="auto">
          <a:xfrm>
            <a:off x="117475" y="1116013"/>
            <a:ext cx="8859838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110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D835BB0-E1B5-427E-A8BB-FBE4C4201D1B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275" y="96838"/>
            <a:ext cx="86407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контрольно-аудиторской</a:t>
            </a:r>
            <a:b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Федеральном казначействе 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779838" y="1740337"/>
            <a:ext cx="5126037" cy="1258014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Типовые </a:t>
            </a:r>
            <a:r>
              <a:rPr lang="ru-RU" altLang="ru-RU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программы проверки деятельности территориальных органов Федерального казначейства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323652" y="4051092"/>
            <a:ext cx="5112444" cy="2166580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Перечни основных </a:t>
            </a:r>
            <a:r>
              <a:rPr lang="ru-RU" altLang="ru-RU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нарушений при осуществлении </a:t>
            </a:r>
            <a:r>
              <a:rPr lang="ru-RU" altLang="ru-RU" sz="2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деятельности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территориальных </a:t>
            </a:r>
            <a:r>
              <a:rPr lang="ru-RU" altLang="ru-RU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органов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altLang="ru-RU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Федерального </a:t>
            </a:r>
            <a:r>
              <a:rPr lang="ru-RU" altLang="ru-RU" sz="2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казначейства: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- За </a:t>
            </a:r>
            <a:r>
              <a:rPr lang="en-US" alt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IV </a:t>
            </a:r>
            <a:r>
              <a:rPr lang="ru-RU" alt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квартал 2017 г. – от 26.02.18 № 07-04-05/06-3126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- За </a:t>
            </a:r>
            <a:r>
              <a:rPr lang="en-US" alt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</a:t>
            </a:r>
            <a:r>
              <a:rPr lang="ru-RU" altLang="ru-RU" sz="15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квартал 2018 г. – от 4.06.18 № 07-04-05/06-11264</a:t>
            </a:r>
            <a:endParaRPr lang="ru-RU" altLang="ru-RU" sz="15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5848" name="Picture 8" descr="http://life.kazarin.su/wp-content/uploads/2013/09/1824260_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0475"/>
            <a:ext cx="32416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2927\Desktop\для слайдов\для слайдов, пирамида, световор\au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204468"/>
            <a:ext cx="320301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ChangeArrowheads="1"/>
          </p:cNvSpPr>
          <p:nvPr/>
        </p:nvSpPr>
        <p:spPr bwMode="auto">
          <a:xfrm>
            <a:off x="117475" y="1116236"/>
            <a:ext cx="8859838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110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D835BB0-E1B5-427E-A8BB-FBE4C4201D1B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275" y="96838"/>
            <a:ext cx="864076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роль предварительного контроля в контрольно-аудиторской деятельности </a:t>
            </a:r>
            <a:r>
              <a:rPr lang="ru-RU" sz="2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 </a:t>
            </a:r>
          </a:p>
        </p:txBody>
      </p:sp>
      <p:pic>
        <p:nvPicPr>
          <p:cNvPr id="6146" name="Picture 2" descr="C:\Users\2927\Desktop\для слайдов\для слайдов, пирамида, световор\traffic_light_pictures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96356"/>
            <a:ext cx="4536504" cy="439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07504" y="1060649"/>
            <a:ext cx="8967787" cy="1135707"/>
          </a:xfrm>
          <a:prstGeom prst="roundRect">
            <a:avLst>
              <a:gd name="adj" fmla="val 21750"/>
            </a:avLst>
          </a:prstGeom>
          <a:solidFill>
            <a:schemeClr val="bg1"/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Разновидности предварительного контроля:</a:t>
            </a:r>
          </a:p>
          <a:p>
            <a:pPr algn="just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- «диагностический» включает в себя такие категории, как измерители, эталоны, предупреждающие сигналы и т.п., указывающие на то, что что-то не в порядке;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- «терапевтический» позволяет не только выявлять отклонения от нормативов, но и принять исправительные меры</a:t>
            </a:r>
            <a:endParaRPr lang="ru-RU" altLang="ru-RU" sz="13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88441" y="2313374"/>
            <a:ext cx="3995527" cy="891094"/>
          </a:xfrm>
          <a:prstGeom prst="roundRect">
            <a:avLst>
              <a:gd name="adj" fmla="val 21750"/>
            </a:avLst>
          </a:prstGeom>
          <a:solidFill>
            <a:schemeClr val="accent6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7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от 25.12.15 №368 ПОВАК 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(установлена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осуществления 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ТОФК с 1.01.2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</a:rPr>
              <a:t>017 г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endParaRPr lang="ru-RU" altLang="ru-RU" sz="1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87586" y="3439557"/>
            <a:ext cx="3996382" cy="629007"/>
          </a:xfrm>
          <a:prstGeom prst="roundRect">
            <a:avLst>
              <a:gd name="adj" fmla="val 21750"/>
            </a:avLst>
          </a:prstGeom>
          <a:solidFill>
            <a:schemeClr val="accent2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 осуществления ПОВАК (приказ от 27.04.17 г. №96)</a:t>
            </a:r>
            <a:endParaRPr lang="ru-RU" altLang="ru-RU" sz="15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87586" y="4214172"/>
            <a:ext cx="3996382" cy="646480"/>
          </a:xfrm>
          <a:prstGeom prst="roundRect">
            <a:avLst>
              <a:gd name="adj" fmla="val 21750"/>
            </a:avLst>
          </a:prstGeom>
          <a:solidFill>
            <a:srgbClr val="FFFF00"/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 </a:t>
            </a:r>
            <a:r>
              <a:rPr lang="ru-RU" altLang="ru-RU" sz="1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 </a:t>
            </a:r>
            <a:r>
              <a:rPr lang="ru-RU" altLang="ru-RU" sz="1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реализация </a:t>
            </a:r>
            <a:r>
              <a:rPr lang="ru-RU" altLang="ru-RU" sz="1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доработок АСФК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88441" y="5121686"/>
            <a:ext cx="3996382" cy="891094"/>
          </a:xfrm>
          <a:prstGeom prst="roundRect">
            <a:avLst>
              <a:gd name="adj" fmla="val 21750"/>
            </a:avLst>
          </a:prstGeom>
          <a:solidFill>
            <a:schemeClr val="bg1"/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5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возобновление ПОВАК (приказ)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5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927\Desktop\для слайдов\44723155_Subscription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56596"/>
            <a:ext cx="1977331" cy="20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2927\Desktop\для слайдов\18208d94b9e11ca70e8121a019af77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8284"/>
            <a:ext cx="2304256" cy="20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31"/>
          <p:cNvSpPr>
            <a:spLocks noChangeArrowheads="1"/>
          </p:cNvSpPr>
          <p:nvPr/>
        </p:nvSpPr>
        <p:spPr bwMode="auto">
          <a:xfrm>
            <a:off x="179388" y="925513"/>
            <a:ext cx="8642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 txBox="1">
            <a:spLocks noChangeArrowheads="1"/>
          </p:cNvSpPr>
          <p:nvPr/>
        </p:nvSpPr>
        <p:spPr bwMode="auto">
          <a:xfrm>
            <a:off x="-27558" y="971550"/>
            <a:ext cx="9136062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110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036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857FFC-B15E-47C2-A379-F7A7E90E32D9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23850" y="1116013"/>
            <a:ext cx="8496300" cy="523875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Риск-ориентированный</a:t>
            </a: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подход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267744" y="1918342"/>
            <a:ext cx="4104456" cy="1362849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Риск-ориентированный подход в деятельности </a:t>
            </a:r>
            <a:r>
              <a:rPr lang="ru-RU" alt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УВКиА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2088257" y="4356100"/>
            <a:ext cx="5148039" cy="220186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Разработка организационной модели управления внутренними (операционными) рисками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 Федеральном казначействе, внесение изменений в НПА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23850" y="3708400"/>
            <a:ext cx="8496300" cy="523875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Управление рисками в Федеральном казначействе</a:t>
            </a:r>
          </a:p>
        </p:txBody>
      </p:sp>
      <p:pic>
        <p:nvPicPr>
          <p:cNvPr id="44041" name="Picture 2" descr="http://go3.imgsmail.ru/imgpreview?key=2e07b01baeae1160&amp;mb=imgdb_preview_11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836316"/>
            <a:ext cx="1872010" cy="159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9388" y="95250"/>
            <a:ext cx="88058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Риск-ориентированный</a:t>
            </a: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и аудит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</a:t>
            </a:r>
          </a:p>
        </p:txBody>
      </p:sp>
      <p:pic>
        <p:nvPicPr>
          <p:cNvPr id="7172" name="Picture 4" descr="C:\Users\2927\Desktop\для слайдов\risk_measurement_800_clr-768x7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32275"/>
            <a:ext cx="2304256" cy="24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1"/>
          <p:cNvSpPr>
            <a:spLocks noChangeArrowheads="1"/>
          </p:cNvSpPr>
          <p:nvPr/>
        </p:nvSpPr>
        <p:spPr bwMode="auto">
          <a:xfrm>
            <a:off x="179388" y="925513"/>
            <a:ext cx="8642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388" y="95250"/>
            <a:ext cx="88058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Риск-ориентированный</a:t>
            </a:r>
            <a:r>
              <a:rPr lang="ru-RU" sz="2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и аудит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683568" y="5580732"/>
            <a:ext cx="7848872" cy="803731"/>
          </a:xfrm>
          <a:prstGeom prst="roundRect">
            <a:avLst>
              <a:gd name="adj" fmla="val 21750"/>
            </a:avLst>
          </a:prstGeom>
          <a:solidFill>
            <a:srgbClr val="EBF4FF"/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Интегральная оценка ТОФК по итогам проверки = отлично =</a:t>
            </a:r>
            <a:r>
              <a:rPr lang="en-US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проверяется реже (1 раз в 5 лет)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444208" y="3204468"/>
            <a:ext cx="2304256" cy="1852077"/>
          </a:xfrm>
          <a:prstGeom prst="roundRect">
            <a:avLst>
              <a:gd name="adj" fmla="val 21750"/>
            </a:avLst>
          </a:prstGeom>
          <a:solidFill>
            <a:srgbClr val="EBF4FF"/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самоконтроля и контроля по уровню подчиненности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23528" y="1116236"/>
            <a:ext cx="8570913" cy="1362849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Критерии отбора предмета и объектов контрольно-аудиторских мероприятий в рамках </a:t>
            </a:r>
            <a:r>
              <a:rPr lang="ru-RU" sz="2400" b="1" dirty="0" err="1" smtClean="0">
                <a:solidFill>
                  <a:schemeClr val="bg1"/>
                </a:solidFill>
              </a:rPr>
              <a:t>рискориентированной</a:t>
            </a:r>
            <a:r>
              <a:rPr lang="ru-RU" sz="2400" b="1" dirty="0" smtClean="0">
                <a:solidFill>
                  <a:schemeClr val="bg1"/>
                </a:solidFill>
              </a:rPr>
              <a:t> модели контроля и аудита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23528" y="2988444"/>
            <a:ext cx="2448272" cy="2201525"/>
          </a:xfrm>
          <a:prstGeom prst="roundRect">
            <a:avLst>
              <a:gd name="adj" fmla="val 21750"/>
            </a:avLst>
          </a:prstGeom>
          <a:solidFill>
            <a:srgbClr val="EBF4FF"/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возможных нарушений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объектов контроля и аудита</a:t>
            </a:r>
            <a:endParaRPr lang="ru-RU" alt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857FFC-B15E-47C2-A379-F7A7E90E32D9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2927\Desktop\для слайдов\48152-1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56396"/>
            <a:ext cx="3403476" cy="28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1"/>
          <p:cNvSpPr>
            <a:spLocks noChangeArrowheads="1"/>
          </p:cNvSpPr>
          <p:nvPr/>
        </p:nvSpPr>
        <p:spPr bwMode="auto">
          <a:xfrm>
            <a:off x="179388" y="925513"/>
            <a:ext cx="8642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388" y="95250"/>
            <a:ext cx="880586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предмета и объектов проверки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амках </a:t>
            </a:r>
            <a:r>
              <a:rPr lang="ru-RU" sz="2200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рискориентированной</a:t>
            </a:r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контроля и аудита</a:t>
            </a:r>
            <a:endParaRPr lang="ru-RU" sz="2200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51520" y="1188244"/>
            <a:ext cx="8642350" cy="419338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Кадровые изменения. Риск снижения качества и оперативности работы 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51520" y="1717303"/>
            <a:ext cx="8642350" cy="683835"/>
          </a:xfrm>
          <a:prstGeom prst="roundRect">
            <a:avLst>
              <a:gd name="adj" fmla="val 10068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Сведения о наличии нарушений, содержащиеся в обращениях граждан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организаций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1520" y="2506529"/>
            <a:ext cx="8642350" cy="415766"/>
          </a:xfrm>
          <a:prstGeom prst="roundRect">
            <a:avLst>
              <a:gd name="adj" fmla="val 19818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Наличие нарушений, установленных контрольно-надзорными органами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51520" y="3009851"/>
            <a:ext cx="8642350" cy="415766"/>
          </a:xfrm>
          <a:prstGeom prst="roundRect">
            <a:avLst>
              <a:gd name="adj" fmla="val 19818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Заключение ТОФК </a:t>
            </a:r>
            <a:r>
              <a:rPr lang="ru-RU" alt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сумму, превышающую 2 </a:t>
            </a:r>
            <a:r>
              <a:rPr lang="ru-RU" alt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51520" y="3521075"/>
            <a:ext cx="8642350" cy="422910"/>
          </a:xfrm>
          <a:prstGeom prst="roundRect">
            <a:avLst>
              <a:gd name="adj" fmla="val 22256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Низкое качество финансового менеджмента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51520" y="4096693"/>
            <a:ext cx="8642350" cy="683835"/>
          </a:xfrm>
          <a:prstGeom prst="roundRect">
            <a:avLst>
              <a:gd name="adj" fmla="val 10673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Нарушения, выявленные по результатам мониторинга публикаций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средствах массовой информации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51520" y="4937696"/>
            <a:ext cx="8642350" cy="683835"/>
          </a:xfrm>
          <a:prstGeom prst="roundRect">
            <a:avLst>
              <a:gd name="adj" fmla="val 10673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Нарушения исполнения требований вновь принятых нормативных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равовых актов и иных документов 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43880" y="5740252"/>
            <a:ext cx="8642350" cy="683835"/>
          </a:xfrm>
          <a:prstGeom prst="roundRect">
            <a:avLst>
              <a:gd name="adj" fmla="val 10673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Нахождение ТОФК в числе пяти последних в рейтинге результативности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 ТОФК по итогам года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857FFC-B15E-47C2-A379-F7A7E90E32D9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980332"/>
            <a:ext cx="8883780" cy="4620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3528" y="2728468"/>
            <a:ext cx="2544486" cy="141210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Анализ результатов проверок КНО </a:t>
            </a:r>
            <a:r>
              <a:rPr lang="en-US" sz="1400" b="1" dirty="0" smtClean="0">
                <a:solidFill>
                  <a:schemeClr val="tx1"/>
                </a:solidFill>
              </a:rPr>
              <a:t>(</a:t>
            </a:r>
            <a:r>
              <a:rPr lang="ru-RU" sz="1400" b="1" dirty="0" smtClean="0">
                <a:solidFill>
                  <a:schemeClr val="tx1"/>
                </a:solidFill>
              </a:rPr>
              <a:t>9 месяцев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 момента смены руководителя, заместителя руководителя, начальника отдела ТОФК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323528" y="4284588"/>
            <a:ext cx="2312212" cy="116679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</a:t>
            </a:r>
            <a:r>
              <a:rPr lang="ru-RU" sz="1400" b="1" dirty="0" smtClean="0">
                <a:solidFill>
                  <a:schemeClr val="tx1"/>
                </a:solidFill>
              </a:rPr>
              <a:t>нализ управленческих решений руководителя ТОФК по материалам проверок КНО, </a:t>
            </a:r>
            <a:r>
              <a:rPr lang="ru-RU" sz="1400" b="1" dirty="0" err="1" smtClean="0">
                <a:solidFill>
                  <a:schemeClr val="tx1"/>
                </a:solidFill>
              </a:rPr>
              <a:t>ОВКиА</a:t>
            </a:r>
            <a:r>
              <a:rPr lang="ru-RU" sz="1400" b="1" dirty="0" smtClean="0">
                <a:solidFill>
                  <a:schemeClr val="tx1"/>
                </a:solidFill>
              </a:rPr>
              <a:t>, поручениям ФК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48945" y="2300079"/>
            <a:ext cx="1877077" cy="646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Рост количества выявленных нарушений от  1</a:t>
            </a:r>
            <a:r>
              <a:rPr lang="en-US" sz="1200" b="1" dirty="0" smtClean="0">
                <a:solidFill>
                  <a:schemeClr val="tx1"/>
                </a:solidFill>
              </a:rPr>
              <a:t>5</a:t>
            </a:r>
            <a:r>
              <a:rPr lang="ru-RU" sz="1200" b="1" dirty="0" smtClean="0">
                <a:solidFill>
                  <a:schemeClr val="tx1"/>
                </a:solidFill>
              </a:rPr>
              <a:t> до </a:t>
            </a:r>
            <a:r>
              <a:rPr lang="en-US" sz="1200" b="1" dirty="0" smtClean="0">
                <a:solidFill>
                  <a:schemeClr val="tx1"/>
                </a:solidFill>
              </a:rPr>
              <a:t>30</a:t>
            </a:r>
            <a:r>
              <a:rPr lang="ru-RU" sz="1200" b="1" dirty="0" smtClean="0">
                <a:solidFill>
                  <a:schemeClr val="tx1"/>
                </a:solidFill>
              </a:rPr>
              <a:t> 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38770" y="3082133"/>
            <a:ext cx="1877077" cy="6367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Рост количества выявленных нарушений от </a:t>
            </a:r>
            <a:r>
              <a:rPr lang="en-US" sz="1200" b="1" dirty="0" smtClean="0">
                <a:solidFill>
                  <a:schemeClr val="tx1"/>
                </a:solidFill>
              </a:rPr>
              <a:t>30</a:t>
            </a:r>
            <a:r>
              <a:rPr lang="ru-RU" sz="1200" b="1" dirty="0" smtClean="0">
                <a:solidFill>
                  <a:schemeClr val="tx1"/>
                </a:solidFill>
              </a:rPr>
              <a:t> до 50 %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36148" y="3871953"/>
            <a:ext cx="1877078" cy="600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Рост количества выявленных нарушений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&gt; </a:t>
            </a:r>
            <a:r>
              <a:rPr lang="ru-RU" sz="1200" b="1" dirty="0" smtClean="0">
                <a:solidFill>
                  <a:schemeClr val="tx1"/>
                </a:solidFill>
              </a:rPr>
              <a:t>5</a:t>
            </a:r>
            <a:r>
              <a:rPr lang="en-US" sz="1200" b="1" dirty="0" smtClean="0">
                <a:solidFill>
                  <a:schemeClr val="tx1"/>
                </a:solidFill>
              </a:rPr>
              <a:t>0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64088" y="2196356"/>
            <a:ext cx="3344905" cy="74022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Внеплановая проверка соответствующего направления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 стороны </a:t>
            </a:r>
            <a:r>
              <a:rPr lang="ru-RU" sz="1400" b="1" dirty="0" err="1" smtClean="0">
                <a:solidFill>
                  <a:schemeClr val="tx1"/>
                </a:solidFill>
              </a:rPr>
              <a:t>ОВКиА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ТОФК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72371" y="3039984"/>
            <a:ext cx="3356943" cy="726833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Анализ </a:t>
            </a:r>
            <a:r>
              <a:rPr lang="ru-RU" sz="1400" b="1" dirty="0" smtClean="0">
                <a:solidFill>
                  <a:schemeClr val="tx1"/>
                </a:solidFill>
              </a:rPr>
              <a:t>материалов КНО, в зависимости от результатов – инициирование проверки </a:t>
            </a:r>
            <a:r>
              <a:rPr lang="ru-RU" sz="1400" b="1" dirty="0" err="1" smtClean="0">
                <a:solidFill>
                  <a:schemeClr val="tx1"/>
                </a:solidFill>
              </a:rPr>
              <a:t>ОВКиА</a:t>
            </a:r>
            <a:r>
              <a:rPr lang="ru-RU" sz="1400" b="1" dirty="0" smtClean="0">
                <a:solidFill>
                  <a:schemeClr val="tx1"/>
                </a:solidFill>
              </a:rPr>
              <a:t> или УВК(А)</a:t>
            </a:r>
            <a:r>
              <a:rPr lang="ru-RU" sz="1400" b="1" dirty="0" err="1" smtClean="0">
                <a:solidFill>
                  <a:schemeClr val="tx1"/>
                </a:solidFill>
              </a:rPr>
              <a:t>иОЭД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377720" y="3870564"/>
            <a:ext cx="3365224" cy="600048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Внеплановая проверка УВК(А)</a:t>
            </a:r>
            <a:r>
              <a:rPr lang="ru-RU" sz="1400" b="1" dirty="0" err="1" smtClean="0">
                <a:solidFill>
                  <a:schemeClr val="tx1"/>
                </a:solidFill>
              </a:rPr>
              <a:t>иОЭД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4644628"/>
            <a:ext cx="2160240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Отсутствие (непринятие) мер по результатам проверок </a:t>
            </a:r>
            <a:r>
              <a:rPr lang="ru-RU" sz="1400" b="1" dirty="0" err="1">
                <a:solidFill>
                  <a:schemeClr val="tx1"/>
                </a:solidFill>
              </a:rPr>
              <a:t>ОВКиА</a:t>
            </a:r>
            <a:r>
              <a:rPr lang="ru-RU" sz="1400" b="1" dirty="0">
                <a:solidFill>
                  <a:schemeClr val="tx1"/>
                </a:solidFill>
              </a:rPr>
              <a:t>, КНО, поручений </a:t>
            </a:r>
            <a:r>
              <a:rPr lang="ru-RU" sz="1400" b="1" dirty="0" smtClean="0">
                <a:solidFill>
                  <a:schemeClr val="tx1"/>
                </a:solidFill>
              </a:rPr>
              <a:t>ФК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64088" y="4644628"/>
            <a:ext cx="3384376" cy="1008112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Включение проверки ТОФК в </a:t>
            </a:r>
            <a:r>
              <a:rPr lang="ru-RU" sz="1400" b="1" dirty="0" smtClean="0">
                <a:solidFill>
                  <a:schemeClr val="tx1"/>
                </a:solidFill>
              </a:rPr>
              <a:t>годовой План внутреннего контроля и внутреннего аудита Федерального казначейства на </a:t>
            </a:r>
            <a:r>
              <a:rPr lang="ru-RU" sz="1400" b="1" dirty="0">
                <a:solidFill>
                  <a:schemeClr val="tx1"/>
                </a:solidFill>
              </a:rPr>
              <a:t>следующий </a:t>
            </a:r>
            <a:r>
              <a:rPr lang="ru-RU" sz="1400" b="1" dirty="0" smtClean="0">
                <a:solidFill>
                  <a:schemeClr val="tx1"/>
                </a:solidFill>
              </a:rPr>
              <a:t>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395537" y="5580732"/>
            <a:ext cx="2448272" cy="93610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Анализ сведений о наличии нарушений, содержащихся в обращениях граждан, организаций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4932040" y="2412380"/>
            <a:ext cx="432048" cy="385043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5364089" y="5796756"/>
            <a:ext cx="3240360" cy="587902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См. раздел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2773386" y="2232991"/>
            <a:ext cx="360040" cy="2324029"/>
          </a:xfrm>
          <a:prstGeom prst="leftBrac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355976" y="1764308"/>
            <a:ext cx="723629" cy="432048"/>
          </a:xfrm>
          <a:prstGeom prst="downArrow">
            <a:avLst/>
          </a:prstGeom>
          <a:solidFill>
            <a:schemeClr val="accent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79388" y="95250"/>
            <a:ext cx="880586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изменения.</a:t>
            </a:r>
            <a:endParaRPr lang="en-US" sz="2200" b="1" kern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снижения качества</a:t>
            </a:r>
            <a:r>
              <a:rPr lang="en-US" sz="22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оперативности работы</a:t>
            </a:r>
            <a:endParaRPr lang="ru-RU" sz="2200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251520" y="1044228"/>
            <a:ext cx="8661648" cy="72008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Анализ деятельности вновь назначенных руководителя, </a:t>
            </a:r>
            <a:r>
              <a:rPr lang="ru-RU" b="1" dirty="0">
                <a:solidFill>
                  <a:schemeClr val="accent6"/>
                </a:solidFill>
              </a:rPr>
              <a:t>заместителей руководителя, </a:t>
            </a:r>
            <a:r>
              <a:rPr lang="ru-RU" b="1" dirty="0" smtClean="0">
                <a:solidFill>
                  <a:schemeClr val="accent6"/>
                </a:solidFill>
              </a:rPr>
              <a:t>начальников отделов ТОФК (на постоянной основе)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23528" y="180132"/>
            <a:ext cx="792088" cy="7200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1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4932040" y="3204468"/>
            <a:ext cx="432048" cy="385043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4932040" y="3996556"/>
            <a:ext cx="432048" cy="385043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714109" y="5838825"/>
            <a:ext cx="504056" cy="50405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2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2627784" y="5004668"/>
            <a:ext cx="288032" cy="385043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трелка вправо с вырезом 54"/>
          <p:cNvSpPr/>
          <p:nvPr/>
        </p:nvSpPr>
        <p:spPr>
          <a:xfrm>
            <a:off x="5076056" y="5004668"/>
            <a:ext cx="288032" cy="385043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трелка вправо с вырезом 55"/>
          <p:cNvSpPr/>
          <p:nvPr/>
        </p:nvSpPr>
        <p:spPr>
          <a:xfrm>
            <a:off x="2843808" y="5868764"/>
            <a:ext cx="2520280" cy="385043"/>
          </a:xfrm>
          <a:prstGeom prst="notched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857FFC-B15E-47C2-A379-F7A7E90E32D9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Штриховая стрелка вправо 23"/>
          <p:cNvSpPr/>
          <p:nvPr/>
        </p:nvSpPr>
        <p:spPr>
          <a:xfrm rot="10800000">
            <a:off x="6084888" y="5705475"/>
            <a:ext cx="815975" cy="495300"/>
          </a:xfrm>
          <a:prstGeom prst="stripedRightArrow">
            <a:avLst/>
          </a:prstGeom>
          <a:solidFill>
            <a:schemeClr val="bg1">
              <a:lumMod val="50000"/>
              <a:alpha val="5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0800000">
            <a:off x="5737225" y="4678363"/>
            <a:ext cx="817563" cy="493712"/>
          </a:xfrm>
          <a:prstGeom prst="stripedRightArrow">
            <a:avLst/>
          </a:prstGeom>
          <a:solidFill>
            <a:schemeClr val="bg1">
              <a:lumMod val="50000"/>
              <a:alpha val="5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 rot="10800000">
            <a:off x="5654675" y="3424238"/>
            <a:ext cx="815975" cy="493712"/>
          </a:xfrm>
          <a:prstGeom prst="stripedRightArrow">
            <a:avLst/>
          </a:prstGeom>
          <a:solidFill>
            <a:schemeClr val="bg1">
              <a:lumMod val="50000"/>
              <a:alpha val="5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Штриховая стрелка вправо 30"/>
          <p:cNvSpPr/>
          <p:nvPr/>
        </p:nvSpPr>
        <p:spPr>
          <a:xfrm rot="10800000">
            <a:off x="5797550" y="2078038"/>
            <a:ext cx="815975" cy="493712"/>
          </a:xfrm>
          <a:prstGeom prst="stripedRightArrow">
            <a:avLst/>
          </a:prstGeom>
          <a:solidFill>
            <a:schemeClr val="bg1">
              <a:lumMod val="50000"/>
              <a:alpha val="5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Штриховая стрелка вправо 31"/>
          <p:cNvSpPr/>
          <p:nvPr/>
        </p:nvSpPr>
        <p:spPr>
          <a:xfrm rot="10800000">
            <a:off x="2255838" y="5562600"/>
            <a:ext cx="815975" cy="493713"/>
          </a:xfrm>
          <a:prstGeom prst="stripedRightArrow">
            <a:avLst/>
          </a:prstGeom>
          <a:solidFill>
            <a:schemeClr val="bg1">
              <a:lumMod val="50000"/>
              <a:alpha val="15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Штриховая стрелка вправо 32"/>
          <p:cNvSpPr/>
          <p:nvPr/>
        </p:nvSpPr>
        <p:spPr>
          <a:xfrm rot="10800000">
            <a:off x="1981200" y="4627563"/>
            <a:ext cx="817563" cy="493712"/>
          </a:xfrm>
          <a:prstGeom prst="stripedRightArrow">
            <a:avLst/>
          </a:prstGeom>
          <a:solidFill>
            <a:schemeClr val="bg1">
              <a:lumMod val="50000"/>
              <a:alpha val="15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Штриховая стрелка вправо 33"/>
          <p:cNvSpPr/>
          <p:nvPr/>
        </p:nvSpPr>
        <p:spPr>
          <a:xfrm rot="10800000">
            <a:off x="2022475" y="2312988"/>
            <a:ext cx="817563" cy="493712"/>
          </a:xfrm>
          <a:prstGeom prst="stripedRightArrow">
            <a:avLst/>
          </a:prstGeom>
          <a:solidFill>
            <a:schemeClr val="bg1">
              <a:lumMod val="50000"/>
              <a:alpha val="15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Штриховая стрелка вправо 34"/>
          <p:cNvSpPr/>
          <p:nvPr/>
        </p:nvSpPr>
        <p:spPr>
          <a:xfrm rot="10800000">
            <a:off x="1882775" y="3422650"/>
            <a:ext cx="817563" cy="493713"/>
          </a:xfrm>
          <a:prstGeom prst="stripedRightArrow">
            <a:avLst/>
          </a:prstGeom>
          <a:solidFill>
            <a:schemeClr val="bg1">
              <a:lumMod val="50000"/>
              <a:alpha val="15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011863" y="2030413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проверки структурных подразделений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7788275" y="3068638"/>
            <a:ext cx="1152525" cy="1081087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57150" cmpd="thickThin"/>
          <a:effectLst>
            <a:outerShdw blurRad="50800" dist="50800" dir="2160000" algn="ctr" rotWithShape="0">
              <a:schemeClr val="bg2">
                <a:lumMod val="75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</a:p>
        </p:txBody>
      </p:sp>
      <p:sp>
        <p:nvSpPr>
          <p:cNvPr id="41" name="Дуга 40"/>
          <p:cNvSpPr/>
          <p:nvPr/>
        </p:nvSpPr>
        <p:spPr>
          <a:xfrm rot="10800000">
            <a:off x="5580113" y="1179612"/>
            <a:ext cx="1656184" cy="5184576"/>
          </a:xfrm>
          <a:prstGeom prst="arc">
            <a:avLst>
              <a:gd name="adj1" fmla="val 16200000"/>
              <a:gd name="adj2" fmla="val 5377619"/>
            </a:avLst>
          </a:prstGeom>
          <a:ln w="44450">
            <a:gradFill>
              <a:gsLst>
                <a:gs pos="0">
                  <a:schemeClr val="bg1">
                    <a:lumMod val="65000"/>
                  </a:schemeClr>
                </a:gs>
                <a:gs pos="49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20" name="TextBox 41"/>
          <p:cNvSpPr txBox="1">
            <a:spLocks noChangeArrowheads="1"/>
          </p:cNvSpPr>
          <p:nvPr/>
        </p:nvSpPr>
        <p:spPr bwMode="auto">
          <a:xfrm>
            <a:off x="2314575" y="1223963"/>
            <a:ext cx="1657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ТОФК, ФКУ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структурные подразделения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1700" y="2406650"/>
            <a:ext cx="15827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самоконтроль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24075" y="3300413"/>
            <a:ext cx="15843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</a:t>
            </a:r>
          </a:p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подчиненности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71700" y="4308475"/>
            <a:ext cx="15827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самостоятельно выявляемых нарушений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87600" y="5316538"/>
            <a:ext cx="15843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нарушений, выявляемых ОВКА и ЦАФК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Дуга 46"/>
          <p:cNvSpPr/>
          <p:nvPr/>
        </p:nvSpPr>
        <p:spPr>
          <a:xfrm rot="10800000">
            <a:off x="3707905" y="1196752"/>
            <a:ext cx="1656184" cy="5184576"/>
          </a:xfrm>
          <a:prstGeom prst="arc">
            <a:avLst>
              <a:gd name="adj1" fmla="val 16200000"/>
              <a:gd name="adj2" fmla="val 5377619"/>
            </a:avLst>
          </a:prstGeom>
          <a:ln w="44450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28" name="TextBox 47"/>
          <p:cNvSpPr txBox="1">
            <a:spLocks noChangeArrowheads="1"/>
          </p:cNvSpPr>
          <p:nvPr/>
        </p:nvSpPr>
        <p:spPr bwMode="auto">
          <a:xfrm>
            <a:off x="4356100" y="1227138"/>
            <a:ext cx="1655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ТОФК, ФКУ</a:t>
            </a:r>
          </a:p>
          <a:p>
            <a:pPr algn="ctr"/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ОВКиА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51313" y="2058988"/>
            <a:ext cx="15033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проверки структурных подразделений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4300" y="3068638"/>
            <a:ext cx="1800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результатов контроля методами «самоконтроль», «контроль по уровню подчиненности» в ТОФК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40200" y="4652963"/>
            <a:ext cx="1584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обзорных писем по выявляемым ЦАФК нарушениям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00563" y="5756275"/>
            <a:ext cx="15843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результатов внешнего контроля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Дуга 52"/>
          <p:cNvSpPr/>
          <p:nvPr/>
        </p:nvSpPr>
        <p:spPr>
          <a:xfrm rot="10800000">
            <a:off x="1835150" y="1196975"/>
            <a:ext cx="1657350" cy="5184775"/>
          </a:xfrm>
          <a:prstGeom prst="arc">
            <a:avLst>
              <a:gd name="adj1" fmla="val 16200000"/>
              <a:gd name="adj2" fmla="val 5377619"/>
            </a:avLst>
          </a:prstGeom>
          <a:ln w="793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34" name="TextBox 53"/>
          <p:cNvSpPr txBox="1">
            <a:spLocks noChangeArrowheads="1"/>
          </p:cNvSpPr>
          <p:nvPr/>
        </p:nvSpPr>
        <p:spPr bwMode="auto">
          <a:xfrm>
            <a:off x="5988050" y="1196975"/>
            <a:ext cx="1655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ЦАФК</a:t>
            </a:r>
          </a:p>
          <a:p>
            <a:pPr algn="ctr"/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УВКиА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67400" y="2946400"/>
            <a:ext cx="158432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результатов контроля методами «самоконтроль», «контроль по уровню подчиненности»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11863" y="4508500"/>
            <a:ext cx="15843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обзорных писем по выявляемым нарушениям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72225" y="5629275"/>
            <a:ext cx="1584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результатов внешнего контроля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Дуга 57"/>
          <p:cNvSpPr/>
          <p:nvPr/>
        </p:nvSpPr>
        <p:spPr>
          <a:xfrm rot="10800000">
            <a:off x="7380312" y="1179612"/>
            <a:ext cx="1656184" cy="5184576"/>
          </a:xfrm>
          <a:prstGeom prst="arc">
            <a:avLst>
              <a:gd name="adj1" fmla="val 16200000"/>
              <a:gd name="adj2" fmla="val 5377619"/>
            </a:avLst>
          </a:prstGeom>
          <a:ln w="44450"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9" name="Штриховая стрелка вправо 58"/>
          <p:cNvSpPr/>
          <p:nvPr/>
        </p:nvSpPr>
        <p:spPr>
          <a:xfrm>
            <a:off x="179388" y="2636838"/>
            <a:ext cx="1584325" cy="2368550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50800" dir="324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Штриховая стрелка вправо 59"/>
          <p:cNvSpPr/>
          <p:nvPr/>
        </p:nvSpPr>
        <p:spPr>
          <a:xfrm>
            <a:off x="933450" y="1463675"/>
            <a:ext cx="1000125" cy="1314450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50800" dir="39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pPr algn="ctr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нару-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шений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Штриховая стрелка вправо 60"/>
          <p:cNvSpPr/>
          <p:nvPr/>
        </p:nvSpPr>
        <p:spPr>
          <a:xfrm>
            <a:off x="979488" y="4940300"/>
            <a:ext cx="1000125" cy="1316038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50800" dir="30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pPr algn="ctr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нару-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шений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4" name="TextBox 61"/>
          <p:cNvSpPr txBox="1">
            <a:spLocks noChangeArrowheads="1"/>
          </p:cNvSpPr>
          <p:nvPr/>
        </p:nvSpPr>
        <p:spPr bwMode="auto">
          <a:xfrm>
            <a:off x="7643813" y="1223963"/>
            <a:ext cx="1500187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ЦАФК</a:t>
            </a:r>
          </a:p>
          <a:p>
            <a:pPr algn="ctr"/>
            <a:r>
              <a:rPr lang="ru-RU" altLang="ru-RU" sz="1700">
                <a:latin typeface="Times New Roman" pitchFamily="18" charset="0"/>
                <a:cs typeface="Times New Roman" pitchFamily="18" charset="0"/>
              </a:rPr>
              <a:t>Контрольный</a:t>
            </a:r>
          </a:p>
          <a:p>
            <a:pPr algn="ctr"/>
            <a:r>
              <a:rPr lang="ru-RU" altLang="ru-RU" sz="1700">
                <a:latin typeface="Times New Roman" pitchFamily="18" charset="0"/>
                <a:cs typeface="Times New Roman" pitchFamily="18" charset="0"/>
              </a:rPr>
              <a:t>совет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12088" y="2236788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рассмотрение,</a:t>
            </a:r>
          </a:p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</a:t>
            </a:r>
          </a:p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Штриховая стрелка вправо 63"/>
          <p:cNvSpPr/>
          <p:nvPr/>
        </p:nvSpPr>
        <p:spPr>
          <a:xfrm rot="10800000">
            <a:off x="3924300" y="2159000"/>
            <a:ext cx="815975" cy="493713"/>
          </a:xfrm>
          <a:prstGeom prst="stripedRightArrow">
            <a:avLst/>
          </a:prstGeom>
          <a:solidFill>
            <a:schemeClr val="bg1">
              <a:lumMod val="50000"/>
              <a:alpha val="10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Штриховая стрелка вправо 64"/>
          <p:cNvSpPr/>
          <p:nvPr/>
        </p:nvSpPr>
        <p:spPr>
          <a:xfrm rot="10800000">
            <a:off x="3787775" y="3422650"/>
            <a:ext cx="815975" cy="493713"/>
          </a:xfrm>
          <a:prstGeom prst="stripedRightArrow">
            <a:avLst/>
          </a:prstGeom>
          <a:solidFill>
            <a:schemeClr val="bg1">
              <a:lumMod val="50000"/>
              <a:alpha val="10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Штриховая стрелка вправо 65"/>
          <p:cNvSpPr/>
          <p:nvPr/>
        </p:nvSpPr>
        <p:spPr>
          <a:xfrm rot="10800000">
            <a:off x="3924300" y="4822825"/>
            <a:ext cx="815975" cy="493713"/>
          </a:xfrm>
          <a:prstGeom prst="stripedRightArrow">
            <a:avLst/>
          </a:prstGeom>
          <a:solidFill>
            <a:schemeClr val="bg1">
              <a:lumMod val="50000"/>
              <a:alpha val="10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Штриховая стрелка вправо 66"/>
          <p:cNvSpPr/>
          <p:nvPr/>
        </p:nvSpPr>
        <p:spPr>
          <a:xfrm rot="10800000">
            <a:off x="4346575" y="5832475"/>
            <a:ext cx="815975" cy="493713"/>
          </a:xfrm>
          <a:prstGeom prst="stripedRightArrow">
            <a:avLst/>
          </a:prstGeom>
          <a:solidFill>
            <a:schemeClr val="bg1">
              <a:lumMod val="50000"/>
              <a:alpha val="10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Штриховая стрелка вправо 67"/>
          <p:cNvSpPr/>
          <p:nvPr/>
        </p:nvSpPr>
        <p:spPr>
          <a:xfrm rot="10800000">
            <a:off x="7548563" y="2325688"/>
            <a:ext cx="815975" cy="493712"/>
          </a:xfrm>
          <a:prstGeom prst="stripedRightArrow">
            <a:avLst/>
          </a:prstGeom>
          <a:solidFill>
            <a:schemeClr val="bg1">
              <a:lumMod val="50000"/>
              <a:alpha val="5000"/>
            </a:schemeClr>
          </a:solidFill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51" name="Rectangle 2"/>
          <p:cNvSpPr txBox="1">
            <a:spLocks/>
          </p:cNvSpPr>
          <p:nvPr/>
        </p:nvSpPr>
        <p:spPr bwMode="auto">
          <a:xfrm>
            <a:off x="500063" y="180529"/>
            <a:ext cx="8208962" cy="9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 sz="2400" b="1" dirty="0" smtClean="0">
                <a:solidFill>
                  <a:srgbClr val="162387"/>
                </a:solidFill>
                <a:latin typeface="Times New Roman" pitchFamily="18" charset="0"/>
              </a:rPr>
              <a:t>МНОГОУРОВНЕВЫЙ КОНТРОЛЬ</a:t>
            </a:r>
            <a:endParaRPr lang="ru-RU" altLang="ru-RU" sz="2400" b="1" dirty="0">
              <a:solidFill>
                <a:srgbClr val="162387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altLang="ru-RU" sz="2400" b="1" dirty="0" smtClean="0">
                <a:solidFill>
                  <a:srgbClr val="162387"/>
                </a:solidFill>
                <a:latin typeface="Times New Roman" pitchFamily="18" charset="0"/>
              </a:rPr>
              <a:t>ЗА ДЕЯТЕЛЬНОСТЬЮ ТОФК, ФКУ «ЦОКР»</a:t>
            </a:r>
            <a:endParaRPr lang="ru-RU" altLang="ru-RU" sz="24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42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FA3519E-AFBD-455B-A803-F48AE7906F40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2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53BFBE-59F9-4768-A6FB-21F026A9091E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20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2712889" y="3852540"/>
            <a:ext cx="6264150" cy="506313"/>
          </a:xfrm>
          <a:prstGeom prst="roundRect">
            <a:avLst>
              <a:gd name="adj" fmla="val 15857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Указание на устранение нарушений</a:t>
            </a:r>
            <a:endParaRPr lang="ru-RU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700338" y="2772420"/>
            <a:ext cx="6264150" cy="94351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Проведение служебных проверок в отношении лиц, допустивших нарушения</a:t>
            </a:r>
            <a:endParaRPr lang="ru-RU" altLang="ru-RU" sz="2400" b="1" dirty="0">
              <a:solidFill>
                <a:srgbClr val="66FFFF"/>
              </a:solidFill>
              <a:latin typeface="+mn-lt"/>
              <a:cs typeface="+mn-cs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2700338" y="1196395"/>
            <a:ext cx="6264150" cy="1362849"/>
          </a:xfrm>
          <a:prstGeom prst="roundRect">
            <a:avLst>
              <a:gd name="adj" fmla="val 20741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П. 2 Указа Президента РФ от 3 марта 1998 г.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№ 211: незамедлительное информирование органов прокуратуры</a:t>
            </a:r>
            <a:endParaRPr lang="ru-RU" altLang="ru-RU" sz="1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57150"/>
            <a:ext cx="86423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РЕЗУЛЬТАТОВ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ОНТРОЛЬНО-АУДИТОРСКИХ МЕРОПРИЯТИЙ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79041" y="1193414"/>
            <a:ext cx="2376735" cy="1502628"/>
          </a:xfrm>
          <a:prstGeom prst="roundRect">
            <a:avLst>
              <a:gd name="adj" fmla="val 21750"/>
            </a:avLst>
          </a:prstGeom>
          <a:solidFill>
            <a:srgbClr val="EBF4FF"/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правонарушений в сфере экономики</a:t>
            </a:r>
            <a:endParaRPr lang="ru-RU" alt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04987" y="2842309"/>
            <a:ext cx="2376735" cy="803731"/>
          </a:xfrm>
          <a:prstGeom prst="roundRect">
            <a:avLst>
              <a:gd name="adj" fmla="val 21750"/>
            </a:avLst>
          </a:prstGeom>
          <a:solidFill>
            <a:srgbClr val="EBF4FF"/>
          </a:solidFill>
          <a:ln w="25400" cmpd="sng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нарушения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 и ПА</a:t>
            </a:r>
            <a:endParaRPr lang="ru-RU" alt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712889" y="4511253"/>
            <a:ext cx="6264150" cy="506313"/>
          </a:xfrm>
          <a:prstGeom prst="roundRect">
            <a:avLst>
              <a:gd name="adj" fmla="val 15857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Проведение повторных проверок</a:t>
            </a:r>
            <a:endParaRPr lang="ru-RU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712889" y="5195926"/>
            <a:ext cx="6264150" cy="911364"/>
          </a:xfrm>
          <a:prstGeom prst="roundRect">
            <a:avLst>
              <a:gd name="adj" fmla="val 15857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+mn-cs"/>
              </a:rPr>
              <a:t>Направление результатов проверок в иные органы (напр., в ФАС России)</a:t>
            </a:r>
            <a:endParaRPr lang="ru-RU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596981"/>
              </p:ext>
            </p:extLst>
          </p:nvPr>
        </p:nvGraphicFramePr>
        <p:xfrm>
          <a:off x="611560" y="2054389"/>
          <a:ext cx="3240360" cy="467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Acrobat Document" r:id="rId4" imgW="5667119" imgH="8019810" progId="AcroExch.Document.11">
                  <p:embed/>
                </p:oleObj>
              </mc:Choice>
              <mc:Fallback>
                <p:oleObj name="Acrobat Document" r:id="rId4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054389"/>
                        <a:ext cx="3240360" cy="4670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00812"/>
            <a:ext cx="2133600" cy="37147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98890"/>
            <a:ext cx="8784976" cy="1120813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Федерального казначейства от 19 июня 2018 г. № 168</a:t>
            </a:r>
          </a:p>
          <a:p>
            <a:pPr algn="ctr"/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уведомления представителя нанимателя федеральными государственными гражданскими служащими центрального аппарата Федерального казначейства и федеральными государственными гражданскими служащими территориальных органов Федерального казначейства 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иной оплачиваемой 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работе»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152573"/>
            <a:ext cx="1944216" cy="8819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иной оплачиваемой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1196" y="4152573"/>
            <a:ext cx="2016224" cy="8819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приводит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возникновению конфликта интересов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6817649" y="1915453"/>
            <a:ext cx="293366" cy="4328864"/>
          </a:xfrm>
          <a:prstGeom prst="leftBrace">
            <a:avLst>
              <a:gd name="adj1" fmla="val 10484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8538" y="3641021"/>
            <a:ext cx="2052228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636007"/>
            <a:ext cx="1584176" cy="104015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уведомления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иной оплачиваемой работе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85752" y="5636008"/>
            <a:ext cx="2286000" cy="104015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доходов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имуществе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обязательствах имущественного характера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5400000">
            <a:off x="6090055" y="3453696"/>
            <a:ext cx="293366" cy="4092054"/>
          </a:xfrm>
          <a:prstGeom prst="leftBrace">
            <a:avLst>
              <a:gd name="adj1" fmla="val 10484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10624" y="5001215"/>
            <a:ext cx="2052228" cy="3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4211960" y="2192958"/>
            <a:ext cx="4572000" cy="1506140"/>
          </a:xfrm>
          <a:prstGeom prst="frame">
            <a:avLst>
              <a:gd name="adj1" fmla="val 34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гражданскими служащими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права осуществлять иную оплачиваемую деятельность является основанием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в отношении них проверки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к ответственности в соответствии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579121" y="166116"/>
            <a:ext cx="8208912" cy="5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ПРОФИЛАКТИКА КОРРУПЦИОННЫХ </a:t>
            </a:r>
            <a:b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И ИНЫХ ПРАВОНАРУШЕНИЙ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0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://gpootontk.my1.ru/CPC/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37547"/>
            <a:ext cx="579946" cy="7919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281707" y="2035283"/>
            <a:ext cx="1781944" cy="47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менее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3 000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998890"/>
            <a:ext cx="9073008" cy="1120813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Типовое положение о сообщении отдельными категориями лиц о получении подарка в связи 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 протокольными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мероприятиями, служебными командировками и другими официальными мероприятиями, участие 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которых связано с исполнением ими служебных (должностных) обязанностей, сдаче и оценке подарка, реализации (выкупе) и зачислении средств, вырученных от его реализации, утвержденное Постановлением Правительства Российской Федерации от 9 января 2014 г. №  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2172354"/>
            <a:ext cx="4176464" cy="264029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служащие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вправе получать подарки </a:t>
            </a:r>
            <a:b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физических (юридических) лиц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их должностным положением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исполнением ими служебных (должностных) обязанностей,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подарков, полученных 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протокольными мероприятиями, служебными командировками и другими официальными мероприятиями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связано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исполнением ими служебных (должностных) обязанностей.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5986" y="3136648"/>
            <a:ext cx="2124236" cy="132014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федеральной собственностью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подлежит обязательной передаче по акту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Федеральное казначейство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163657"/>
            <a:ext cx="1872208" cy="5867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получении подарка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2172353"/>
            <a:ext cx="1321856" cy="7334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гражданскому служащему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66064" y="3492500"/>
            <a:ext cx="1368152" cy="5867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оценка подарка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211960" y="2269752"/>
            <a:ext cx="360040" cy="36300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481736" y="2773646"/>
            <a:ext cx="288032" cy="363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888819" y="2482600"/>
            <a:ext cx="288032" cy="1882125"/>
          </a:xfrm>
          <a:prstGeom prst="downArrow">
            <a:avLst/>
          </a:prstGeom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944816" y="1970431"/>
            <a:ext cx="360040" cy="1347934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32836" y="3138757"/>
            <a:ext cx="1695785" cy="282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 неизвестна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992" y="4830267"/>
            <a:ext cx="9073008" cy="1009161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itchFamily="18" charset="0"/>
              </a:rPr>
              <a:t>Проект приказа Федерального казначейства «</a:t>
            </a:r>
            <a:r>
              <a:rPr lang="ru-RU" sz="12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 утверждении Положения о порядке сообщения федеральными государственными гражданскими служащими центрального аппарата Федерального казначейства, его территориальных органов </a:t>
            </a:r>
            <a:r>
              <a:rPr lang="ru-RU" sz="1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обязанностей, сдачи и оценки подарка, реализации (выкупа) и зачисления средств, вырученных от его реализации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99738" y="5998224"/>
            <a:ext cx="1710284" cy="5867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регламент действий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1466" y="5998224"/>
            <a:ext cx="1368152" cy="5867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239698" y="6097975"/>
            <a:ext cx="360040" cy="36300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369180" y="6110089"/>
            <a:ext cx="360040" cy="36300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528779" y="6116770"/>
            <a:ext cx="360040" cy="363002"/>
          </a:xfrm>
          <a:prstGeom prst="down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70610" y="5986110"/>
            <a:ext cx="1710284" cy="5867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ответственные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4816" y="5879650"/>
            <a:ext cx="2163688" cy="7135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оценки подарка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экспертов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579121" y="166116"/>
            <a:ext cx="8208912" cy="5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ПРОФИЛАКТИКА КОРРУПЦИОННЫХ </a:t>
            </a:r>
            <a:b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И ИНЫХ ПРАВОНАРУШЕНИЙ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61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31" y="852207"/>
            <a:ext cx="9073008" cy="1120813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</a:t>
            </a: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1400" b="1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соблюдению требований к служебному поведению федеральных государственных гражданских служащих центрального аппарата Федерального казначейства, руководителей и заместителей руководителей территориальных органов Федерального казначейства, работников </a:t>
            </a: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400" b="1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казенного учреждения «Центр по обеспечению деятельности Казначейства России» </a:t>
            </a: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урегулированию конфликта интересов за 1 полугодие 2018 </a:t>
            </a:r>
            <a:r>
              <a:rPr lang="ru-RU" sz="14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b="1" dirty="0">
              <a:solidFill>
                <a:srgbClr val="162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579121" y="166116"/>
            <a:ext cx="8208912" cy="5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ПРОФИЛАКТИКА КОРРУПЦИОННЫХ </a:t>
            </a:r>
            <a:b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И ИНЫХ ПРАВОНАРУШЕНИЙ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763688" y="1969171"/>
            <a:ext cx="288032" cy="13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300192" y="1983067"/>
            <a:ext cx="288032" cy="117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44204" y="2107560"/>
            <a:ext cx="4288041" cy="29336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Рассмотрено 18 государственных служащих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100142"/>
            <a:ext cx="1872208" cy="29336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заседания комиссии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13655"/>
              </p:ext>
            </p:extLst>
          </p:nvPr>
        </p:nvGraphicFramePr>
        <p:xfrm>
          <a:off x="41671" y="2465719"/>
          <a:ext cx="9073007" cy="4297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186"/>
                <a:gridCol w="360040"/>
                <a:gridCol w="5478781"/>
              </a:tblGrid>
              <a:tr h="209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8391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неполных сведений, предусмотренных </a:t>
                      </a:r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частью 1 статьи 3</a:t>
                      </a:r>
                      <a:r>
                        <a:rPr lang="ru-RU" sz="900" b="0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Федерального </a:t>
                      </a: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закона от 3 декабря 2012 г. № 230-ФЗ «О контроле за соответствием расходов лиц, замещающих государственные должности, и иных лиц их доходам»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Отложить рассмотрение вопроса до следующего заседания Комиссии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10082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руководителем Федерального казначейства материалов проверок, свидетельствующих о несоблюдении ГГС требования предварительного уведомления представителя нанимателя при реализации права выполнять иную оплачиваемую работу (часть 2 статьи 14 Федерального закона № 79-ФЗ)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Установить, что требования Федерального закона № 79-ФЗ в части соблюдения условия предварительного уведомления представителя нанимателя перед выполнением иной оплачиваемой работы не соблюдены; учитывая положительный отзыв непосредственного руководителя и отсутствие умысла, рекомендовать руководителю Федерального казначейства указать на недопустимость нарушения установленного условия предварительного уведомления перед выполнением иной оплачиваемой работы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13090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руководителем Федерального казначейства материалов проверки, свидетельствующих о несоблюдении ГГС требований о предотвращении или урегулировании конфликта интересов и неисполнении им обязанностей, установленных Федеральным законом от 25 декабря 2008 г. № 273-ФЗ «О противодействии коррупции»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2545" algn="l"/>
                          <a:tab pos="63055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Признать, что при исполнении ими должностных обязанностей личная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заинтересованность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приводит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конфликту интересов;</a:t>
                      </a: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2545" algn="l"/>
                          <a:tab pos="63055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Признать, что ГГС не уведомили своевременно представителя нанимателя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возникшем конфликте интересов или о возможности его возникновения;</a:t>
                      </a: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2545" algn="l"/>
                          <a:tab pos="63055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Рекомендовать их непосредственному руководителю принять меры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предотвращению возможности возникновения конфликта интересов;</a:t>
                      </a:r>
                    </a:p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2545" algn="l"/>
                          <a:tab pos="63055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Рекомендовать руководителю Федерального казначейства применить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ГГС меру ответственности в виде замечания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  <a:tr h="9313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 ГГС Федерального казначейства </a:t>
                      </a:r>
                      <a:b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невозможности по объективным причинам представить сведения о доходах, об имуществе </a:t>
                      </a:r>
                      <a:b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обязательствах имущественного характера своих супруги (супруга) и несовершеннолетних детей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одного ГГС – отложить рассмотрение вопроса до следующего заседания Комиссии.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девяти признать, что причины непредставления ГГС сведений 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доходах, об имуществе и обязательствах имущественного характера своих супруги (супруга) и (или) несовершеннолетних детей, являются объективными 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уважительными, из них четырем ГГС рекомендовать принять  исчерпывающие меры по получению необходимых сведений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50" marR="576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0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579121" y="166116"/>
            <a:ext cx="8208912" cy="5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ПРОФИЛАКТИКА КОРРУПЦИОННЫХ </a:t>
            </a:r>
            <a:b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И ИНЫХ ПРАВОНАРУШЕНИЙ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3777" y="1292256"/>
            <a:ext cx="4320480" cy="3227025"/>
          </a:xfrm>
          <a:prstGeom prst="rect">
            <a:avLst/>
          </a:prstGeom>
          <a:solidFill>
            <a:srgbClr val="D9E6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Приказ Федерального казначейства от 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8 апреля 2015</a:t>
            </a:r>
            <a:r>
              <a:rPr lang="ru-RU" sz="1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 г. № </a:t>
            </a: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10 «Об утверждении Порядка уведомления федеральными государственными служащими центрального аппарата Федерального казначейства, территориальных органов Федерального казначейства, работниками федерального казенного учреждения «Центр по обеспечению деятельности Казначейства России» представителя нанимателя (работодателя) </a:t>
            </a:r>
            <a:b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 фактах обращения в целях склонения их к совершению коррупционных правонарушений, регистрации таких уведомлений и организации проверки содержащихся в них сведений»</a:t>
            </a:r>
            <a:endParaRPr lang="ru-RU" sz="1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07726"/>
              </p:ext>
            </p:extLst>
          </p:nvPr>
        </p:nvGraphicFramePr>
        <p:xfrm>
          <a:off x="251521" y="1072231"/>
          <a:ext cx="3884359" cy="559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Acrobat Document" r:id="rId3" imgW="5667119" imgH="8019810" progId="AcroExch.Document.11">
                  <p:embed/>
                </p:oleObj>
              </mc:Choice>
              <mc:Fallback>
                <p:oleObj name="Acrobat Document" r:id="rId3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1" y="1072231"/>
                        <a:ext cx="3884359" cy="5598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 descr="C:\Users\2927\Desktop\для слайдов\photo_1222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72620"/>
            <a:ext cx="38164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2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ChangeArrowheads="1"/>
          </p:cNvSpPr>
          <p:nvPr/>
        </p:nvSpPr>
        <p:spPr bwMode="auto">
          <a:xfrm>
            <a:off x="431800" y="1116013"/>
            <a:ext cx="8280400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110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20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530350"/>
            <a:ext cx="5903913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825" y="179388"/>
            <a:ext cx="86423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1205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547813"/>
            <a:ext cx="3857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" descr="F:\Фото 2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284663"/>
            <a:ext cx="217646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evak-world.web-box.ru/_mod_files/ce_images/books-review.gif"/>
          <p:cNvPicPr>
            <a:picLocks noChangeAspect="1" noChangeArrowheads="1"/>
          </p:cNvPicPr>
          <p:nvPr/>
        </p:nvPicPr>
        <p:blipFill>
          <a:blip r:embed="rId3" cstate="print"/>
          <a:srcRect l="-8" t="739" r="8" b="17699"/>
          <a:stretch>
            <a:fillRect/>
          </a:stretch>
        </p:blipFill>
        <p:spPr bwMode="auto">
          <a:xfrm>
            <a:off x="6623910" y="5135831"/>
            <a:ext cx="2437539" cy="132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FA3519E-AFBD-455B-A803-F48AE7906F40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275" y="-35892"/>
            <a:ext cx="864076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ВНУТРЕННЕГО КОНТРОЛЯ</a:t>
            </a:r>
            <a:b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ВНУТРЕННЕГО АУДИТА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от 29 ноября 2017 г. № 330)</a:t>
            </a:r>
            <a:endParaRPr lang="ru-RU" sz="1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55776" y="972220"/>
            <a:ext cx="3735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cs typeface="+mn-cs"/>
              </a:rPr>
              <a:t>Структура стандартов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0363" y="1474530"/>
            <a:ext cx="8451850" cy="45428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 Организация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внутреннего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контроля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уровню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подведомственности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38138" y="2034866"/>
            <a:ext cx="8458200" cy="45428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2. Организация внутреннего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контроля и аудита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осуществляемых </a:t>
            </a:r>
            <a:r>
              <a:rPr lang="ru-RU" alt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УВКиА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47663" y="2582609"/>
            <a:ext cx="8470900" cy="454283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3. Организация деятельности Контрольного совета ФК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50838" y="3132460"/>
            <a:ext cx="8470900" cy="80373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4. Формирование и организация деятельности пула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контролеров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аудиторов ФК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60363" y="4015021"/>
            <a:ext cx="8470900" cy="80373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5. Организация внутреннего контроля и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аудита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осуществляемых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контрольно-аудиторскими подразделениями ТОФК,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ФКУ «ЦОКР»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393998" y="4904084"/>
            <a:ext cx="6229912" cy="80373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6. Организация деятельности контрольных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советов ТОФК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ФКУ «ЦОКР»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79413" y="5799144"/>
            <a:ext cx="6244497" cy="80373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00863D"/>
                </a:solidFill>
                <a:latin typeface="+mn-lt"/>
                <a:cs typeface="+mn-cs"/>
              </a:rPr>
              <a:t>7</a:t>
            </a:r>
            <a:r>
              <a:rPr lang="ru-RU" altLang="ru-RU" sz="2000" b="1" dirty="0" smtClean="0">
                <a:solidFill>
                  <a:srgbClr val="00863D"/>
                </a:solidFill>
                <a:latin typeface="+mn-lt"/>
                <a:cs typeface="+mn-cs"/>
              </a:rPr>
              <a:t>. </a:t>
            </a:r>
            <a:r>
              <a:rPr lang="ru-RU" altLang="ru-RU" sz="2000" b="1" dirty="0">
                <a:solidFill>
                  <a:srgbClr val="00863D"/>
                </a:solidFill>
                <a:latin typeface="+mn-lt"/>
                <a:cs typeface="+mn-cs"/>
              </a:rPr>
              <a:t>Организация </a:t>
            </a:r>
            <a:r>
              <a:rPr lang="ru-RU" altLang="ru-RU" sz="2000" b="1" dirty="0" smtClean="0">
                <a:solidFill>
                  <a:srgbClr val="00863D"/>
                </a:solidFill>
                <a:latin typeface="+mn-lt"/>
                <a:cs typeface="+mn-cs"/>
              </a:rPr>
              <a:t>экспертно-аналитического мероприятия</a:t>
            </a:r>
            <a:endParaRPr lang="ru-RU" altLang="ru-RU" sz="2000" b="1" dirty="0">
              <a:solidFill>
                <a:srgbClr val="00863D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1"/>
          <p:cNvSpPr>
            <a:spLocks noChangeArrowheads="1"/>
          </p:cNvSpPr>
          <p:nvPr/>
        </p:nvSpPr>
        <p:spPr bwMode="auto">
          <a:xfrm>
            <a:off x="179388" y="1033463"/>
            <a:ext cx="8642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 eaLnBrk="0" hangingPunct="0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Rectangle 1"/>
          <p:cNvSpPr txBox="1">
            <a:spLocks noChangeArrowheads="1"/>
          </p:cNvSpPr>
          <p:nvPr/>
        </p:nvSpPr>
        <p:spPr bwMode="auto">
          <a:xfrm>
            <a:off x="176658" y="1116013"/>
            <a:ext cx="8859838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110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80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333180-CB34-445F-A414-19443D3ABD73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179388" y="1117600"/>
            <a:ext cx="8797925" cy="944563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Стандарт внутреннего контроля</a:t>
            </a:r>
          </a:p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+mn-cs"/>
              </a:rPr>
              <a:t>Федерального казначейства в новой редакции</a:t>
            </a:r>
            <a:endParaRPr lang="ru-RU" sz="24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4583" name="Picture 3" descr="E: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638" y="2911475"/>
            <a:ext cx="207962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92500" y="2771775"/>
            <a:ext cx="25352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cs typeface="+mn-cs"/>
              </a:rPr>
              <a:t>Контроль по уровню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cs typeface="+mn-cs"/>
              </a:rPr>
              <a:t>подчиненности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61100" y="2243138"/>
            <a:ext cx="27162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cs typeface="+mn-cs"/>
              </a:rPr>
              <a:t>Контроль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cs typeface="+mn-cs"/>
              </a:rPr>
              <a:t>по подведомственности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276600" y="5653088"/>
            <a:ext cx="5418138" cy="593725"/>
          </a:xfrm>
          <a:prstGeom prst="roundRect">
            <a:avLst>
              <a:gd name="adj" fmla="val 21750"/>
            </a:avLst>
          </a:prstGeom>
          <a:solidFill>
            <a:srgbClr val="CCFFFF"/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ЦАФК – Управления, осуществляющие бюджетные процедуры;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– все структурные подразделения</a:t>
            </a:r>
          </a:p>
        </p:txBody>
      </p:sp>
      <p:grpSp>
        <p:nvGrpSpPr>
          <p:cNvPr id="24588" name="Группа 15"/>
          <p:cNvGrpSpPr>
            <a:grpSpLocks/>
          </p:cNvGrpSpPr>
          <p:nvPr/>
        </p:nvGrpSpPr>
        <p:grpSpPr bwMode="auto">
          <a:xfrm>
            <a:off x="251520" y="2124348"/>
            <a:ext cx="1800225" cy="1722437"/>
            <a:chOff x="7668344" y="945867"/>
            <a:chExt cx="1405390" cy="1361935"/>
          </a:xfrm>
        </p:grpSpPr>
        <p:sp>
          <p:nvSpPr>
            <p:cNvPr id="20" name="24-конечная звезда 19"/>
            <p:cNvSpPr/>
            <p:nvPr/>
          </p:nvSpPr>
          <p:spPr>
            <a:xfrm>
              <a:off x="7668344" y="945867"/>
              <a:ext cx="1405390" cy="1309215"/>
            </a:xfrm>
            <a:prstGeom prst="star24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591" name="TextBox 20"/>
            <p:cNvSpPr txBox="1">
              <a:spLocks noChangeArrowheads="1"/>
            </p:cNvSpPr>
            <p:nvPr/>
          </p:nvSpPr>
          <p:spPr bwMode="auto">
            <a:xfrm>
              <a:off x="7893206" y="1230584"/>
              <a:ext cx="100013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200" b="1" dirty="0">
                  <a:solidFill>
                    <a:schemeClr val="bg1"/>
                  </a:solidFill>
                  <a:latin typeface="Calibri" pitchFamily="34" charset="0"/>
                </a:rPr>
                <a:t>193 ПП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8275" y="96838"/>
            <a:ext cx="86407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контрольно-аудиторской деятельности </a:t>
            </a:r>
          </a:p>
        </p:txBody>
      </p:sp>
      <p:pic>
        <p:nvPicPr>
          <p:cNvPr id="2050" name="Picture 2" descr="C:\Users\2927\Desktop\для слайдов\4491942_0dc75672aa68c112eff69aa1c50de958_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6895"/>
            <a:ext cx="2441575" cy="22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08046" y="3846785"/>
            <a:ext cx="1855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cs typeface="+mn-cs"/>
              </a:rPr>
              <a:t>Самоконтроль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Franklin Gothic Demi" panose="020B0703020102020204" pitchFamily="34" charset="0"/>
              <a:cs typeface="+mn-cs"/>
            </a:endParaRPr>
          </a:p>
        </p:txBody>
      </p:sp>
      <p:pic>
        <p:nvPicPr>
          <p:cNvPr id="2051" name="Picture 3" descr="C:\Users\2927\Desktop\для слайдов\SelecciónProveedorV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79800"/>
            <a:ext cx="3039914" cy="19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927\Desktop\для слайдов\2cd73dd8-f15b-42d1-abec-ed75649a2b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2" y="1836316"/>
            <a:ext cx="47625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/>
          </p:cNvSpPr>
          <p:nvPr/>
        </p:nvSpPr>
        <p:spPr bwMode="auto">
          <a:xfrm>
            <a:off x="395536" y="237157"/>
            <a:ext cx="8208912" cy="36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Основные показатели контрольно-аудиторской деятельности </a:t>
            </a:r>
          </a:p>
          <a:p>
            <a:pPr algn="ctr" eaLnBrk="0" hangingPunct="0"/>
            <a:r>
              <a:rPr lang="ru-RU" sz="1800" b="1" dirty="0" smtClean="0">
                <a:solidFill>
                  <a:srgbClr val="162387"/>
                </a:solidFill>
                <a:latin typeface="Times New Roman" pitchFamily="18" charset="0"/>
              </a:rPr>
              <a:t>Федерального казначейства, за 2017 и 2018 год </a:t>
            </a:r>
            <a:endParaRPr lang="ru-RU" sz="1800" b="1" dirty="0">
              <a:solidFill>
                <a:srgbClr val="162387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149335"/>
            <a:ext cx="46085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Годовой план внутреннего контроля 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и внутреннего аудита Федерального казначейства 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на 2017 год выполнен на 100%</a:t>
            </a:r>
            <a:endParaRPr lang="ru-RU" sz="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2074743"/>
            <a:ext cx="4104456" cy="1273741"/>
          </a:xfrm>
          <a:prstGeom prst="roundRect">
            <a:avLst/>
          </a:prstGeom>
          <a:gradFill>
            <a:gsLst>
              <a:gs pos="25000">
                <a:srgbClr val="92D050"/>
              </a:gs>
              <a:gs pos="97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проведено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комплексных и </a:t>
            </a:r>
            <a:r>
              <a:rPr lang="ru-RU" sz="1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тематических проверок </a:t>
            </a:r>
            <a:br>
              <a:rPr lang="ru-RU" sz="14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ЦАФК, ТОФК и ФКУ «ЦОКР», в том числе: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21 плановая проверка;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13 внеплановых проверок</a:t>
            </a:r>
            <a:endParaRPr lang="ru-RU" sz="1450" dirty="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321" y="6313557"/>
            <a:ext cx="2133600" cy="371887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4788644"/>
            <a:ext cx="4032448" cy="1512168"/>
          </a:xfrm>
          <a:prstGeom prst="roundRect">
            <a:avLst/>
          </a:prstGeom>
          <a:gradFill>
            <a:gsLst>
              <a:gs pos="40000">
                <a:srgbClr val="A0B6F4"/>
              </a:gs>
              <a:gs pos="17500">
                <a:srgbClr val="C3B0E4"/>
              </a:gs>
              <a:gs pos="0">
                <a:schemeClr val="accent5">
                  <a:lumMod val="40000"/>
                  <a:lumOff val="60000"/>
                </a:schemeClr>
              </a:gs>
              <a:gs pos="93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редусмотрено проведение 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комплексных и </a:t>
            </a:r>
            <a:r>
              <a:rPr lang="ru-RU" sz="14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тематических проверок ЦАФК, ТОФК и ФКУ «ЦОКР», из которых завершены: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11 комплексных проверок;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6 тематических проверок (в том числе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внеплановых)</a:t>
            </a:r>
            <a:endParaRPr lang="ru-RU" sz="14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3859798"/>
            <a:ext cx="46085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Годовой план внутреннего контроля 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и внутреннего аудита Федерального казначейства 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на 2018 год выполнен на 50%</a:t>
            </a:r>
            <a:endParaRPr lang="ru-RU" sz="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26627" name="Rectangle 42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26628" name="Rectangle 45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13693"/>
              </p:ext>
            </p:extLst>
          </p:nvPr>
        </p:nvGraphicFramePr>
        <p:xfrm>
          <a:off x="92074" y="1182515"/>
          <a:ext cx="5848077" cy="4939392"/>
        </p:xfrm>
        <a:graphic>
          <a:graphicData uri="http://schemas.openxmlformats.org/drawingml/2006/table">
            <a:tbl>
              <a:tblPr/>
              <a:tblGrid>
                <a:gridCol w="495393"/>
                <a:gridCol w="4250872"/>
                <a:gridCol w="1101812"/>
              </a:tblGrid>
              <a:tr h="412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№№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Направления деятельности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Интегральная оценка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и осуществление учета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доходов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и осуществление электронных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расчетов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Кассовое исполнение федерального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9,99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Ведение федеральных реестров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9,97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81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6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Кассовое обслуживание исполнения бюджета субъекта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(местного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9,97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Ведение бюджетного учета, составление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отчетности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9,97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9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централизованной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бухгалтерии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9,93*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Правовое обеспечение деятельности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осуществление внутреннего контроля (аудита)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9,91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Информационно-техническое обеспечение деятельности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9,86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кадровой работы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9,83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Антикоррупционная деятельность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9,98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Административно-финансовое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обеспечение деятельности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9,93**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контрактной системы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9,97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Технологическое обеспечение деятельности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9,86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режима секретности и безопасности информации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мероприятий по </a:t>
                      </a:r>
                      <a:r>
                        <a:rPr lang="ru-RU" sz="11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ГОиЧС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Организационно-аналитическое обеспечение контрольной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деятельности в финансово-бюджетной сфере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9,70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контроля в финансово-бюджетной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сфере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9,71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Надзор за деятельностью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аудиторских организаций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9,99***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бюджетных кредитов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Казначейское сопровождение бюджетных средств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9,99*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6637" name="Rectangle 52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07950"/>
            <a:ext cx="769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РИСКОВ В ДЕЯТЕЛЬНОСТИ ТОФК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РЕЗУЛЬТАТАМ ПРОВЕРОК в 2017 и 2018 годах 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0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66AB15-1EC0-4A77-B2C4-DB3C8790E078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8899" y="6225143"/>
            <a:ext cx="282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*** 1 проверка в 2017 году</a:t>
            </a:r>
            <a:endParaRPr lang="ru-RU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2075" y="6211927"/>
            <a:ext cx="262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* 3 проверки в 2018 году</a:t>
            </a:r>
            <a:endParaRPr lang="ru-RU" i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32165" y="2204726"/>
            <a:ext cx="2575272" cy="3083543"/>
            <a:chOff x="6443316" y="1797052"/>
            <a:chExt cx="2575272" cy="3083543"/>
          </a:xfrm>
        </p:grpSpPr>
        <p:sp>
          <p:nvSpPr>
            <p:cNvPr id="26630" name="Rectangle 58"/>
            <p:cNvSpPr>
              <a:spLocks noChangeArrowheads="1"/>
            </p:cNvSpPr>
            <p:nvPr/>
          </p:nvSpPr>
          <p:spPr bwMode="auto">
            <a:xfrm>
              <a:off x="6842125" y="1797052"/>
              <a:ext cx="2176463" cy="80010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0" tIns="46800" rIns="90000" bIns="46800" anchor="ctr" anchorCtr="1"/>
            <a:lstStyle/>
            <a:p>
              <a:pPr algn="ctr"/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10,00 – </a:t>
              </a:r>
              <a:r>
                <a:rPr lang="ru-RU" altLang="ru-RU" sz="2400" dirty="0" smtClean="0">
                  <a:latin typeface="Times New Roman" pitchFamily="18" charset="0"/>
                  <a:cs typeface="Times New Roman" pitchFamily="18" charset="0"/>
                </a:rPr>
                <a:t>9,90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32" name="Rectangle 58"/>
            <p:cNvSpPr>
              <a:spLocks noChangeArrowheads="1"/>
            </p:cNvSpPr>
            <p:nvPr/>
          </p:nvSpPr>
          <p:spPr bwMode="auto">
            <a:xfrm>
              <a:off x="6952233" y="2529781"/>
              <a:ext cx="2003623" cy="80010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0" tIns="46800" rIns="90000" bIns="46800" anchor="ctr" anchorCtr="1"/>
            <a:lstStyle/>
            <a:p>
              <a:pPr algn="ctr"/>
              <a:r>
                <a:rPr lang="ru-RU" altLang="ru-RU" sz="2400" dirty="0" smtClean="0">
                  <a:latin typeface="Times New Roman" pitchFamily="18" charset="0"/>
                  <a:cs typeface="Times New Roman" pitchFamily="18" charset="0"/>
                </a:rPr>
                <a:t>9,89 </a:t>
              </a: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altLang="ru-RU" sz="2400" dirty="0" smtClean="0">
                  <a:latin typeface="Times New Roman" pitchFamily="18" charset="0"/>
                  <a:cs typeface="Times New Roman" pitchFamily="18" charset="0"/>
                </a:rPr>
                <a:t>9,60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33" name="Rectangle 50"/>
            <p:cNvSpPr>
              <a:spLocks noChangeArrowheads="1"/>
            </p:cNvSpPr>
            <p:nvPr/>
          </p:nvSpPr>
          <p:spPr bwMode="auto">
            <a:xfrm>
              <a:off x="6444630" y="4274964"/>
              <a:ext cx="440878" cy="409575"/>
            </a:xfrm>
            <a:prstGeom prst="rect">
              <a:avLst/>
            </a:prstGeom>
            <a:solidFill>
              <a:srgbClr val="E5474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6634" name="Rectangle 58"/>
            <p:cNvSpPr>
              <a:spLocks noChangeArrowheads="1"/>
            </p:cNvSpPr>
            <p:nvPr/>
          </p:nvSpPr>
          <p:spPr bwMode="auto">
            <a:xfrm>
              <a:off x="6812336" y="4078907"/>
              <a:ext cx="1891927" cy="801688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0" tIns="46800" rIns="90000" bIns="46800" anchor="ctr" anchorCtr="1"/>
            <a:lstStyle/>
            <a:p>
              <a:pPr marL="85725" algn="r"/>
              <a:r>
                <a:rPr lang="en-US" altLang="ru-RU" sz="2400" dirty="0">
                  <a:latin typeface="Times New Roman" pitchFamily="18" charset="0"/>
                  <a:cs typeface="Times New Roman" pitchFamily="18" charset="0"/>
                </a:rPr>
                <a:t>&lt; </a:t>
              </a:r>
              <a:r>
                <a:rPr lang="en-US" altLang="ru-RU" sz="2400" dirty="0" smtClean="0">
                  <a:latin typeface="Times New Roman" pitchFamily="18" charset="0"/>
                  <a:cs typeface="Times New Roman" pitchFamily="18" charset="0"/>
                </a:rPr>
                <a:t>9,</a:t>
              </a:r>
              <a:r>
                <a:rPr lang="ru-RU" altLang="ru-RU" sz="24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altLang="ru-RU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42" name="Rectangle 58"/>
            <p:cNvSpPr>
              <a:spLocks noChangeArrowheads="1"/>
            </p:cNvSpPr>
            <p:nvPr/>
          </p:nvSpPr>
          <p:spPr bwMode="auto">
            <a:xfrm>
              <a:off x="6917506" y="3329187"/>
              <a:ext cx="2085975" cy="80010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0" tIns="46800" rIns="90000" bIns="46800" anchor="ctr" anchorCtr="1"/>
            <a:lstStyle/>
            <a:p>
              <a:pPr algn="ctr"/>
              <a:r>
                <a:rPr lang="ru-RU" altLang="ru-RU" sz="2400" dirty="0" smtClean="0">
                  <a:latin typeface="Times New Roman" pitchFamily="18" charset="0"/>
                  <a:cs typeface="Times New Roman" pitchFamily="18" charset="0"/>
                </a:rPr>
                <a:t>9,59 </a:t>
              </a:r>
              <a:r>
                <a:rPr lang="ru-RU" altLang="ru-RU" sz="240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altLang="ru-RU" sz="2400" dirty="0" smtClean="0">
                  <a:latin typeface="Times New Roman" pitchFamily="18" charset="0"/>
                  <a:cs typeface="Times New Roman" pitchFamily="18" charset="0"/>
                </a:rPr>
                <a:t>9,30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auto">
            <a:xfrm>
              <a:off x="6443663" y="3524449"/>
              <a:ext cx="440878" cy="4095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6443316" y="2755900"/>
              <a:ext cx="440878" cy="4095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23" name="Rectangle 50"/>
            <p:cNvSpPr>
              <a:spLocks noChangeArrowheads="1"/>
            </p:cNvSpPr>
            <p:nvPr/>
          </p:nvSpPr>
          <p:spPr bwMode="auto">
            <a:xfrm>
              <a:off x="6443316" y="1978025"/>
              <a:ext cx="440878" cy="40957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>
                <a:solidFill>
                  <a:srgbClr val="00863D"/>
                </a:solidFill>
                <a:latin typeface="Calibri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700165" y="6207720"/>
            <a:ext cx="320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** С учетом передачи в ЦОКР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7"/>
          <p:cNvSpPr txBox="1">
            <a:spLocks noChangeArrowheads="1"/>
          </p:cNvSpPr>
          <p:nvPr/>
        </p:nvSpPr>
        <p:spPr bwMode="auto">
          <a:xfrm>
            <a:off x="3397250" y="4043363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chemeClr val="bg1"/>
                </a:solidFill>
                <a:latin typeface="Calibri" pitchFamily="34" charset="0"/>
              </a:rPr>
              <a:t>280 чел.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825" y="107950"/>
            <a:ext cx="86423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РЕЗУЛЬТАТОВ ПРОВЕРОК</a:t>
            </a:r>
            <a:b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КОНТРОЛЬНО-НАДЗОРНЫХ ОРГАНОВ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2" descr="https://word-view.officeapps.live.com/wv/ResReader.ashx?n=p1.img&amp;FBsrc=http%3A%2F%2Fe.mail.ru%2Fcgi-bin%2Fgetattach%3Fid%3D14240829890000000212%3B0%3B1%26file%3Dmsfile%26mode%3Dcallback%26rid%3Dmsv3037447677222018890928099531351718683201%26notype%3D1&amp;access_token=msv3037447677222018890928099531351718683201&amp;z=1&amp;v=00000000-0000-0000-0000-000000000702&amp;usid=f0f0a78a-c1ec-4422-884c-c2b491ae1eb4&amp;splashscreen=1&amp;waccluster=AM3"/>
          <p:cNvPicPr>
            <a:picLocks noChangeAspect="1" noChangeArrowheads="1"/>
          </p:cNvPicPr>
          <p:nvPr/>
        </p:nvPicPr>
        <p:blipFill>
          <a:blip r:embed="rId2" cstate="print"/>
          <a:srcRect l="6786" t="14398" r="9305" b="18311"/>
          <a:stretch>
            <a:fillRect/>
          </a:stretch>
        </p:blipFill>
        <p:spPr bwMode="auto">
          <a:xfrm>
            <a:off x="376178" y="1191736"/>
            <a:ext cx="8444294" cy="463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rnns.ru/uploads/posts/2010-12/thumbs/1293439065_ef8554f1b41.jpg"/>
          <p:cNvPicPr>
            <a:picLocks noChangeAspect="1" noChangeArrowheads="1"/>
          </p:cNvPicPr>
          <p:nvPr/>
        </p:nvPicPr>
        <p:blipFill>
          <a:blip r:embed="rId3" cstate="print"/>
          <a:srcRect l="8102" t="8102" r="14922" b="2766"/>
          <a:stretch>
            <a:fillRect/>
          </a:stretch>
        </p:blipFill>
        <p:spPr bwMode="auto">
          <a:xfrm>
            <a:off x="394841" y="3199755"/>
            <a:ext cx="1224831" cy="137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labus-lab.ru/blog/wp-content/uploads/2014/11/selectie.png"/>
          <p:cNvPicPr>
            <a:picLocks noChangeAspect="1" noChangeArrowheads="1"/>
          </p:cNvPicPr>
          <p:nvPr/>
        </p:nvPicPr>
        <p:blipFill>
          <a:blip r:embed="rId4" cstate="print"/>
          <a:srcRect l="7411" t="3287" r="2930"/>
          <a:stretch>
            <a:fillRect/>
          </a:stretch>
        </p:blipFill>
        <p:spPr bwMode="auto">
          <a:xfrm>
            <a:off x="7020272" y="1692300"/>
            <a:ext cx="14573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8E280A6-39AB-4197-B284-3530CD8A60E8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76178" y="5672199"/>
            <a:ext cx="8444294" cy="733842"/>
          </a:xfrm>
          <a:prstGeom prst="roundRect">
            <a:avLst>
              <a:gd name="adj" fmla="val 21750"/>
            </a:avLst>
          </a:prstGeom>
          <a:solidFill>
            <a:srgbClr val="CCFFFF"/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! !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информации, поступающей от ТОФК по проверкам</a:t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прокуратуры по субъектам РФ, – более 25 %, от МЧС – более 20 %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97750"/>
              </p:ext>
            </p:extLst>
          </p:nvPr>
        </p:nvGraphicFramePr>
        <p:xfrm>
          <a:off x="5283041" y="2330747"/>
          <a:ext cx="3637638" cy="418761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3637638"/>
              </a:tblGrid>
              <a:tr h="1449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2000" b="1" baseline="0" dirty="0" smtClean="0">
                          <a:latin typeface="+mn-lt"/>
                          <a:cs typeface="Times New Roman" pitchFamily="18" charset="0"/>
                        </a:rPr>
                        <a:t> деятельности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T="46567" marB="46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0218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 согласование участия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 членов пула в проверках с руководителями ТОФК;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T="46567" marB="4656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1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привлечение членов пула</a:t>
                      </a:r>
                      <a:b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к проверкам не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более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 раз в год;</a:t>
                      </a:r>
                    </a:p>
                  </a:txBody>
                  <a:tcPr marT="46567" marB="465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1343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+mn-lt"/>
                          <a:ea typeface="Times New Roman"/>
                        </a:rPr>
                        <a:t> повышение мотивации к проведению качественного контроля и аудита;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T="46567" marB="465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1343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+mn-lt"/>
                          <a:ea typeface="Times New Roman"/>
                        </a:rPr>
                        <a:t> минимизация рисков формирования «слабых» групп проверяющих;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T="46567" marB="465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0489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 материальное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</a:rPr>
                        <a:t> стимулирование</a:t>
                      </a:r>
                      <a:br>
                        <a:rPr lang="ru-RU" sz="1600" baseline="0" dirty="0" smtClean="0">
                          <a:latin typeface="+mn-lt"/>
                          <a:ea typeface="Times New Roman"/>
                        </a:rPr>
                      </a:br>
                      <a:r>
                        <a:rPr lang="ru-RU" sz="1600" baseline="0" dirty="0" smtClean="0">
                          <a:latin typeface="+mn-lt"/>
                          <a:ea typeface="Times New Roman"/>
                        </a:rPr>
                        <a:t>в конце календарного года</a:t>
                      </a:r>
                      <a:br>
                        <a:rPr lang="ru-RU" sz="1600" baseline="0" dirty="0" smtClean="0">
                          <a:latin typeface="+mn-lt"/>
                          <a:ea typeface="Times New Roman"/>
                        </a:rPr>
                      </a:br>
                      <a:r>
                        <a:rPr lang="ru-RU" sz="1600" baseline="0" dirty="0" smtClean="0">
                          <a:latin typeface="+mn-lt"/>
                          <a:ea typeface="Times New Roman"/>
                        </a:rPr>
                        <a:t>в зависимости от количества проверок, метода их проведения и от качества работы;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T="46567" marB="465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3035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 ежеквартальная актуализация пула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T="46567" marB="465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107950" y="3358035"/>
            <a:ext cx="2663850" cy="2376586"/>
          </a:xfrm>
          <a:prstGeom prst="ellipse">
            <a:avLst/>
          </a:prstGeom>
          <a:solidFill>
            <a:schemeClr val="bg2"/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добросовестность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компетентность 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независимость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объективность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профессионализм </a:t>
            </a: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-1" y="2124075"/>
            <a:ext cx="5002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Calibri" pitchFamily="34" charset="0"/>
                <a:cs typeface="Times New Roman" pitchFamily="18" charset="0"/>
              </a:rPr>
              <a:t>Внутренний контролер </a:t>
            </a:r>
            <a:r>
              <a:rPr lang="ru-RU" altLang="ru-RU" sz="2400" b="1" dirty="0">
                <a:latin typeface="Calibri" pitchFamily="34" charset="0"/>
                <a:cs typeface="Times New Roman" pitchFamily="18" charset="0"/>
              </a:rPr>
              <a:t>(аудитор)</a:t>
            </a:r>
          </a:p>
          <a:p>
            <a:pPr algn="ctr"/>
            <a:r>
              <a:rPr lang="ru-RU" altLang="ru-RU" sz="2400" b="1" dirty="0">
                <a:latin typeface="Calibri" pitchFamily="34" charset="0"/>
                <a:cs typeface="Times New Roman" pitchFamily="18" charset="0"/>
              </a:rPr>
              <a:t>Федерального казначейства</a:t>
            </a:r>
          </a:p>
        </p:txBody>
      </p:sp>
      <p:sp>
        <p:nvSpPr>
          <p:cNvPr id="29701" name="AutoShape 21"/>
          <p:cNvSpPr>
            <a:spLocks noChangeArrowheads="1"/>
          </p:cNvSpPr>
          <p:nvPr/>
        </p:nvSpPr>
        <p:spPr bwMode="auto">
          <a:xfrm>
            <a:off x="2790626" y="4495080"/>
            <a:ext cx="2357438" cy="941636"/>
          </a:xfrm>
          <a:prstGeom prst="rightArrow">
            <a:avLst>
              <a:gd name="adj1" fmla="val 50000"/>
              <a:gd name="adj2" fmla="val 47140"/>
            </a:avLst>
          </a:prstGeom>
          <a:solidFill>
            <a:srgbClr val="6699FF"/>
          </a:solidFill>
          <a:ln w="9525" algn="ctr">
            <a:solidFill>
              <a:srgbClr val="EAEAEA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07950" y="1045895"/>
            <a:ext cx="8740775" cy="94351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Пул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внутренних контролеров </a:t>
            </a: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и аудиторов Федерального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казначейства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(Стандарт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№ 4 Стандартов ВК и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ВА</a:t>
            </a:r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)</a:t>
            </a:r>
            <a:r>
              <a:rPr lang="ru-RU" b="1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endParaRPr lang="ru-RU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29704" name="Группа 1"/>
          <p:cNvGrpSpPr>
            <a:grpSpLocks/>
          </p:cNvGrpSpPr>
          <p:nvPr/>
        </p:nvGrpSpPr>
        <p:grpSpPr bwMode="auto">
          <a:xfrm>
            <a:off x="2269307" y="4918794"/>
            <a:ext cx="1798637" cy="1670050"/>
            <a:chOff x="7668945" y="1104211"/>
            <a:chExt cx="1405390" cy="1309697"/>
          </a:xfrm>
        </p:grpSpPr>
        <p:sp>
          <p:nvSpPr>
            <p:cNvPr id="14" name="24-конечная звезда 13"/>
            <p:cNvSpPr/>
            <p:nvPr/>
          </p:nvSpPr>
          <p:spPr>
            <a:xfrm>
              <a:off x="7668945" y="1104211"/>
              <a:ext cx="1405390" cy="1309697"/>
            </a:xfrm>
            <a:prstGeom prst="star24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711" name="TextBox 14"/>
            <p:cNvSpPr txBox="1">
              <a:spLocks noChangeArrowheads="1"/>
            </p:cNvSpPr>
            <p:nvPr/>
          </p:nvSpPr>
          <p:spPr bwMode="auto">
            <a:xfrm>
              <a:off x="7893206" y="1397716"/>
              <a:ext cx="10001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chemeClr val="bg1"/>
                  </a:solidFill>
                  <a:latin typeface="Calibri" pitchFamily="34" charset="0"/>
                </a:rPr>
                <a:t>до 500 чел.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0825" y="107950"/>
            <a:ext cx="86423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 ВНУТРЕННИХ КОНТРОЛЕРОВ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</a:t>
            </a: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УДИТОРОВ ФЕДЕРАЛЬНОГО КАЗНАЧЕЙСТВА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Номер слайда 5"/>
          <p:cNvSpPr txBox="1">
            <a:spLocks noGrp="1"/>
          </p:cNvSpPr>
          <p:nvPr/>
        </p:nvSpPr>
        <p:spPr bwMode="auto">
          <a:xfrm>
            <a:off x="8704263" y="6353175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0B5DC93-88CD-43C5-BB61-41F2CC1A57BC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2927\Desktop\для слайдов\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26" y="2863528"/>
            <a:ext cx="2470751" cy="17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2905\Desktop\4 новая Презентация  - Красноярск (А.Г. Михайлик)\Слайды 2\1st p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97056"/>
            <a:ext cx="3763273" cy="42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3" name="Группа 18"/>
          <p:cNvGrpSpPr>
            <a:grpSpLocks/>
          </p:cNvGrpSpPr>
          <p:nvPr/>
        </p:nvGrpSpPr>
        <p:grpSpPr bwMode="auto">
          <a:xfrm>
            <a:off x="1713135" y="2116797"/>
            <a:ext cx="2066776" cy="1015663"/>
            <a:chOff x="3016162" y="3146041"/>
            <a:chExt cx="1656184" cy="92948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59832" y="3204468"/>
              <a:ext cx="1584528" cy="77925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37" name="TextBox 17"/>
            <p:cNvSpPr txBox="1">
              <a:spLocks noChangeArrowheads="1"/>
            </p:cNvSpPr>
            <p:nvPr/>
          </p:nvSpPr>
          <p:spPr bwMode="auto">
            <a:xfrm>
              <a:off x="3016162" y="3146041"/>
              <a:ext cx="1656184" cy="92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000" b="1" dirty="0" smtClean="0">
                  <a:solidFill>
                    <a:schemeClr val="bg1"/>
                  </a:solidFill>
                  <a:latin typeface="Calibri" pitchFamily="34" charset="0"/>
                </a:rPr>
                <a:t>479 человек</a:t>
              </a:r>
              <a:endParaRPr lang="ru-RU" altLang="ru-RU" sz="3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0825" y="107950"/>
            <a:ext cx="86423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 </a:t>
            </a: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контролеров </a:t>
            </a: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аудиторов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79388" y="1115745"/>
            <a:ext cx="8740775" cy="943511"/>
          </a:xfrm>
          <a:prstGeom prst="roundRect">
            <a:avLst>
              <a:gd name="adj" fmla="val 21750"/>
            </a:avLst>
          </a:prstGeom>
          <a:solidFill>
            <a:schemeClr val="accent6">
              <a:lumMod val="75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Актуализация пула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внутренних контролеров </a:t>
            </a: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и аудиторов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Федерального казначейства (ежеквартально)</a:t>
            </a: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684213" y="5724297"/>
            <a:ext cx="4032250" cy="803731"/>
          </a:xfrm>
          <a:prstGeom prst="roundRect">
            <a:avLst>
              <a:gd name="adj" fmla="val 21750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  <a:ln w="25400" cmpd="sng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Сотрудники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ЦАФК, ТОФК</a:t>
            </a:r>
            <a:b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 ФКУ «ЦОКР»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0730" name="Группа 8"/>
          <p:cNvGrpSpPr>
            <a:grpSpLocks/>
          </p:cNvGrpSpPr>
          <p:nvPr/>
        </p:nvGrpSpPr>
        <p:grpSpPr bwMode="auto">
          <a:xfrm>
            <a:off x="7562477" y="1463630"/>
            <a:ext cx="1512887" cy="1296987"/>
            <a:chOff x="7668344" y="945867"/>
            <a:chExt cx="1405390" cy="1309697"/>
          </a:xfrm>
        </p:grpSpPr>
        <p:sp>
          <p:nvSpPr>
            <p:cNvPr id="25" name="24-конечная звезда 24"/>
            <p:cNvSpPr/>
            <p:nvPr/>
          </p:nvSpPr>
          <p:spPr>
            <a:xfrm>
              <a:off x="7668344" y="945867"/>
              <a:ext cx="1405390" cy="1309697"/>
            </a:xfrm>
            <a:prstGeom prst="star24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33" name="TextBox 25"/>
            <p:cNvSpPr txBox="1">
              <a:spLocks noChangeArrowheads="1"/>
            </p:cNvSpPr>
            <p:nvPr/>
          </p:nvSpPr>
          <p:spPr bwMode="auto">
            <a:xfrm>
              <a:off x="7753286" y="1081710"/>
              <a:ext cx="1249627" cy="1088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200" b="1" dirty="0" smtClean="0">
                  <a:solidFill>
                    <a:schemeClr val="bg1"/>
                  </a:solidFill>
                  <a:latin typeface="Calibri" pitchFamily="34" charset="0"/>
                </a:rPr>
                <a:t>70 </a:t>
              </a:r>
              <a:r>
                <a:rPr lang="ru-RU" altLang="ru-RU" sz="3200" b="1" dirty="0">
                  <a:solidFill>
                    <a:schemeClr val="bg1"/>
                  </a:solidFill>
                  <a:latin typeface="Calibri" pitchFamily="34" charset="0"/>
                </a:rPr>
                <a:t>%</a:t>
              </a:r>
            </a:p>
            <a:p>
              <a:pPr algn="ctr"/>
              <a:r>
                <a:rPr lang="ru-RU" altLang="ru-RU" sz="3200" b="1" dirty="0">
                  <a:solidFill>
                    <a:schemeClr val="bg1"/>
                  </a:solidFill>
                  <a:latin typeface="Calibri" pitchFamily="34" charset="0"/>
                </a:rPr>
                <a:t>КМ</a:t>
              </a:r>
            </a:p>
          </p:txBody>
        </p:sp>
      </p:grpSp>
      <p:sp>
        <p:nvSpPr>
          <p:cNvPr id="30731" name="Номер слайда 5"/>
          <p:cNvSpPr txBox="1">
            <a:spLocks noGrp="1"/>
          </p:cNvSpPr>
          <p:nvPr/>
        </p:nvSpPr>
        <p:spPr bwMode="auto">
          <a:xfrm>
            <a:off x="8488363" y="6286728"/>
            <a:ext cx="43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42A2C35-CDF1-4419-B524-6734594F6C0E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927\Desktop\для слайдов\uty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26" y="3380157"/>
            <a:ext cx="3230563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18467</TotalTime>
  <Words>1722</Words>
  <Application>Microsoft Office PowerPoint</Application>
  <PresentationFormat>Произвольный</PresentationFormat>
  <Paragraphs>375</Paragraphs>
  <Slides>25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Специальное оформление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bc_user</dc:creator>
  <cp:lastModifiedBy>Зеленов Александр Владимирович</cp:lastModifiedBy>
  <cp:revision>1313</cp:revision>
  <cp:lastPrinted>2018-07-02T12:58:47Z</cp:lastPrinted>
  <dcterms:created xsi:type="dcterms:W3CDTF">2014-10-03T18:46:21Z</dcterms:created>
  <dcterms:modified xsi:type="dcterms:W3CDTF">2018-07-03T17:42:43Z</dcterms:modified>
</cp:coreProperties>
</file>