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8" r:id="rId2"/>
    <p:sldId id="399" r:id="rId3"/>
    <p:sldId id="402" r:id="rId4"/>
    <p:sldId id="400" r:id="rId5"/>
    <p:sldId id="408" r:id="rId6"/>
    <p:sldId id="401" r:id="rId7"/>
    <p:sldId id="409" r:id="rId8"/>
    <p:sldId id="410" r:id="rId9"/>
    <p:sldId id="412" r:id="rId10"/>
    <p:sldId id="411" r:id="rId11"/>
    <p:sldId id="403" r:id="rId12"/>
  </p:sldIdLst>
  <p:sldSz cx="12192000" cy="6858000"/>
  <p:notesSz cx="9926638" cy="67976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адрин Евгений Игоревич" initials="ШЕ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89D7"/>
    <a:srgbClr val="BAB0E4"/>
    <a:srgbClr val="F8B742"/>
    <a:srgbClr val="AB81D5"/>
    <a:srgbClr val="E052BB"/>
    <a:srgbClr val="FF9933"/>
    <a:srgbClr val="3483CA"/>
    <a:srgbClr val="F0ECF4"/>
    <a:srgbClr val="FF9A60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31" autoAdjust="0"/>
    <p:restoredTop sz="96416" autoAdjust="0"/>
  </p:normalViewPr>
  <p:slideViewPr>
    <p:cSldViewPr snapToGrid="0">
      <p:cViewPr>
        <p:scale>
          <a:sx n="120" d="100"/>
          <a:sy n="120" d="100"/>
        </p:scale>
        <p:origin x="72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18" d="100"/>
          <a:sy n="118" d="100"/>
        </p:scale>
        <p:origin x="2034" y="54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1">
                  <a:lumMod val="7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rgbClr val="BAB0E4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rgbClr val="F8B742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Лист1!$A$2:$A$6</c:f>
              <c:strCache>
                <c:ptCount val="5"/>
                <c:pt idx="0">
                  <c:v>УВП</c:v>
                </c:pt>
                <c:pt idx="1">
                  <c:v>УКСКО</c:v>
                </c:pt>
                <c:pt idx="2">
                  <c:v>КРУвСС</c:v>
                </c:pt>
                <c:pt idx="3">
                  <c:v>КРУвСРЭ</c:v>
                </c:pt>
                <c:pt idx="4">
                  <c:v>КРУвСНБ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</c:v>
                </c:pt>
                <c:pt idx="1">
                  <c:v>2</c:v>
                </c:pt>
                <c:pt idx="2">
                  <c:v>29</c:v>
                </c:pt>
                <c:pt idx="3">
                  <c:v>28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>
                <a:noFill/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dPt>
          <c:cat>
            <c:strRef>
              <c:f>Лист1!$A$2:$A$6</c:f>
              <c:strCache>
                <c:ptCount val="5"/>
                <c:pt idx="0">
                  <c:v>Поручения МФ</c:v>
                </c:pt>
                <c:pt idx="1">
                  <c:v>ФСБ</c:v>
                </c:pt>
                <c:pt idx="2">
                  <c:v>ФК</c:v>
                </c:pt>
                <c:pt idx="3">
                  <c:v>ГП</c:v>
                </c:pt>
                <c:pt idx="4">
                  <c:v>Иное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50</c:v>
                </c:pt>
                <c:pt idx="1">
                  <c:v>13</c:v>
                </c:pt>
                <c:pt idx="2">
                  <c:v>10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barChart>
        <c:barDir val="col"/>
        <c:grouping val="clustered"/>
        <c:varyColors val="0"/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Поручения МФ</c:v>
                </c:pt>
                <c:pt idx="1">
                  <c:v>ФСБ</c:v>
                </c:pt>
                <c:pt idx="2">
                  <c:v>ФК</c:v>
                </c:pt>
                <c:pt idx="3">
                  <c:v>ГП</c:v>
                </c:pt>
                <c:pt idx="4">
                  <c:v>Иное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Поручения МФ</c:v>
                </c:pt>
                <c:pt idx="1">
                  <c:v>ФСБ</c:v>
                </c:pt>
                <c:pt idx="2">
                  <c:v>ФК</c:v>
                </c:pt>
                <c:pt idx="3">
                  <c:v>ГП</c:v>
                </c:pt>
                <c:pt idx="4">
                  <c:v>Иное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2"/>
        <c:overlap val="100"/>
        <c:axId val="140137008"/>
        <c:axId val="140137568"/>
      </c:barChart>
      <c:catAx>
        <c:axId val="14013700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40137568"/>
        <c:crosses val="autoZero"/>
        <c:auto val="1"/>
        <c:lblAlgn val="ctr"/>
        <c:lblOffset val="100"/>
        <c:noMultiLvlLbl val="0"/>
      </c:catAx>
      <c:valAx>
        <c:axId val="14013756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401370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КРУ в сфере национальной безопасности, правоохранительной деятельности, судебной системе и оборонном комплексе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План</c:v>
                </c:pt>
                <c:pt idx="1">
                  <c:v>Внеплан</c:v>
                </c:pt>
                <c:pt idx="2">
                  <c:v>План/внеплан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15</c:v>
                </c:pt>
                <c:pt idx="1">
                  <c:v>3</c:v>
                </c:pt>
                <c:pt idx="2">
                  <c:v>81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КРУ в социальной сфере, сфере межбюджетных отношений и социального страхования</c:v>
                </c:pt>
              </c:strCache>
            </c:strRef>
          </c:tx>
          <c:spPr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9889D7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9889D7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</c:spPr>
          </c:dPt>
          <c:cat>
            <c:strRef>
              <c:f>Лист1!$A$2:$A$4</c:f>
              <c:strCache>
                <c:ptCount val="3"/>
                <c:pt idx="0">
                  <c:v>План</c:v>
                </c:pt>
                <c:pt idx="1">
                  <c:v>Внеплан</c:v>
                </c:pt>
                <c:pt idx="2">
                  <c:v>План/внеплан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</c:v>
                </c:pt>
                <c:pt idx="1">
                  <c:v>9</c:v>
                </c:pt>
                <c:pt idx="2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КРУ в сфере развития экономики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План</c:v>
                </c:pt>
                <c:pt idx="1">
                  <c:v>Внеплан</c:v>
                </c:pt>
                <c:pt idx="2">
                  <c:v>План/внеплан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14</c:v>
                </c:pt>
                <c:pt idx="1">
                  <c:v>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Управление по контролю в сфере контрактных отношений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План</c:v>
                </c:pt>
                <c:pt idx="1">
                  <c:v>Внеплан</c:v>
                </c:pt>
                <c:pt idx="2">
                  <c:v>План/внеплан</c:v>
                </c:pt>
              </c:strCache>
            </c:strRef>
          </c:cat>
          <c:val>
            <c:numRef>
              <c:f>Лист1!$E$2:$E$4</c:f>
              <c:numCache>
                <c:formatCode>General</c:formatCode>
                <c:ptCount val="3"/>
                <c:pt idx="0">
                  <c:v>28</c:v>
                </c:pt>
                <c:pt idx="1">
                  <c:v>3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Управление ведомственных проектов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</c:spPr>
          <c:invertIfNegative val="0"/>
          <c:cat>
            <c:strRef>
              <c:f>Лист1!$A$2:$A$4</c:f>
              <c:strCache>
                <c:ptCount val="3"/>
                <c:pt idx="0">
                  <c:v>План</c:v>
                </c:pt>
                <c:pt idx="1">
                  <c:v>Внеплан</c:v>
                </c:pt>
                <c:pt idx="2">
                  <c:v>План/внеплан</c:v>
                </c:pt>
              </c:strCache>
            </c:strRef>
          </c:cat>
          <c:val>
            <c:numRef>
              <c:f>Лист1!$F$2:$F$4</c:f>
              <c:numCache>
                <c:formatCode>General</c:formatCode>
                <c:ptCount val="3"/>
                <c:pt idx="0">
                  <c:v>0</c:v>
                </c:pt>
                <c:pt idx="1">
                  <c:v>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2"/>
        <c:overlap val="100"/>
        <c:axId val="141376864"/>
        <c:axId val="141377424"/>
      </c:barChart>
      <c:catAx>
        <c:axId val="14137686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41377424"/>
        <c:crosses val="autoZero"/>
        <c:auto val="1"/>
        <c:lblAlgn val="ctr"/>
        <c:lblOffset val="100"/>
        <c:noMultiLvlLbl val="0"/>
      </c:catAx>
      <c:valAx>
        <c:axId val="14137742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41376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1"/>
            <c:bubble3D val="0"/>
            <c:spPr>
              <a:solidFill>
                <a:schemeClr val="accent4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Кв. 1</c:v>
                </c:pt>
                <c:pt idx="1">
                  <c:v>Кв. 2</c:v>
                </c:pt>
                <c:pt idx="2">
                  <c:v>Кв. 3</c:v>
                </c:pt>
              </c:strCache>
            </c:strRef>
          </c:cat>
          <c:val>
            <c:numRef>
              <c:f>Лист1!$B$2:$B$4</c:f>
              <c:numCache>
                <c:formatCode>#,##0</c:formatCode>
                <c:ptCount val="3"/>
                <c:pt idx="0">
                  <c:v>2644</c:v>
                </c:pt>
                <c:pt idx="1">
                  <c:v>1008</c:v>
                </c:pt>
                <c:pt idx="2">
                  <c:v>1362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0.81469</cdr:y>
    </cdr:from>
    <cdr:to>
      <cdr:x>0.26209</cdr:x>
      <cdr:y>0.88459</cdr:y>
    </cdr:to>
    <cdr:sp macro="" textlink="">
      <cdr:nvSpPr>
        <cdr:cNvPr id="2" name="TextBox 5"/>
        <cdr:cNvSpPr txBox="1"/>
      </cdr:nvSpPr>
      <cdr:spPr>
        <a:xfrm xmlns:a="http://schemas.openxmlformats.org/drawingml/2006/main">
          <a:off x="0" y="3228109"/>
          <a:ext cx="1580754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ru-RU" sz="1200" dirty="0" smtClean="0">
              <a:latin typeface="Arial" panose="020B0604020202020204" pitchFamily="34" charset="0"/>
            </a:rPr>
            <a:t>13 обращений ФСБ</a:t>
          </a:r>
          <a:endParaRPr lang="ru-RU" sz="1200" dirty="0">
            <a:latin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</cdr:x>
      <cdr:y>0.11422</cdr:y>
    </cdr:from>
    <cdr:to>
      <cdr:x>0.2666</cdr:x>
      <cdr:y>0.18413</cdr:y>
    </cdr:to>
    <cdr:sp macro="" textlink="">
      <cdr:nvSpPr>
        <cdr:cNvPr id="3" name="TextBox 5"/>
        <cdr:cNvSpPr txBox="1"/>
      </cdr:nvSpPr>
      <cdr:spPr>
        <a:xfrm xmlns:a="http://schemas.openxmlformats.org/drawingml/2006/main">
          <a:off x="0" y="452582"/>
          <a:ext cx="1607941" cy="27699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ru-RU" sz="1200" dirty="0">
              <a:latin typeface="Arial" panose="020B0604020202020204" pitchFamily="34" charset="0"/>
            </a:rPr>
            <a:t>1</a:t>
          </a:r>
          <a:r>
            <a:rPr lang="ru-RU" sz="1200" dirty="0" smtClean="0">
              <a:latin typeface="Arial" panose="020B0604020202020204" pitchFamily="34" charset="0"/>
            </a:rPr>
            <a:t>0 предложений</a:t>
          </a:r>
          <a:r>
            <a:rPr lang="ru-RU" sz="1200" dirty="0">
              <a:latin typeface="Arial" panose="020B0604020202020204" pitchFamily="34" charset="0"/>
            </a:rPr>
            <a:t> </a:t>
          </a:r>
          <a:r>
            <a:rPr lang="ru-RU" sz="1200" dirty="0" smtClean="0">
              <a:latin typeface="Arial" panose="020B0604020202020204" pitchFamily="34" charset="0"/>
            </a:rPr>
            <a:t>ФК</a:t>
          </a:r>
        </a:p>
      </cdr:txBody>
    </cdr:sp>
  </cdr:relSizeAnchor>
  <cdr:relSizeAnchor xmlns:cdr="http://schemas.openxmlformats.org/drawingml/2006/chartDrawing">
    <cdr:from>
      <cdr:x>0.1444</cdr:x>
      <cdr:y>0.09992</cdr:y>
    </cdr:from>
    <cdr:to>
      <cdr:x>0.43984</cdr:x>
      <cdr:y>0.29342</cdr:y>
    </cdr:to>
    <cdr:sp macro="" textlink="">
      <cdr:nvSpPr>
        <cdr:cNvPr id="5" name="Дуга 4"/>
        <cdr:cNvSpPr/>
      </cdr:nvSpPr>
      <cdr:spPr>
        <a:xfrm xmlns:a="http://schemas.openxmlformats.org/drawingml/2006/main" rot="11085288">
          <a:off x="870904" y="395941"/>
          <a:ext cx="1781901" cy="766725"/>
        </a:xfrm>
        <a:prstGeom xmlns:a="http://schemas.openxmlformats.org/drawingml/2006/main" prst="arc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800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63CD111-65C8-475B-B6C7-AAF85F5C3C94}" type="datetimeFigureOut">
              <a:rPr lang="ru-RU"/>
              <a:pPr>
                <a:defRPr/>
              </a:pPr>
              <a:t>20.06.2017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800" y="6456612"/>
            <a:ext cx="4301543" cy="34106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4AC1A4-BB57-4C9B-9FA2-470B6FFAB7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8814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9713" y="673100"/>
            <a:ext cx="9391650" cy="5283200"/>
          </a:xfrm>
          <a:ln>
            <a:solidFill>
              <a:schemeClr val="bg1"/>
            </a:solidFill>
          </a:ln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25413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67485" y="390944"/>
            <a:ext cx="7820408" cy="4399170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2665" y="5226341"/>
            <a:ext cx="7941310" cy="7216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3633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536540" y="909113"/>
            <a:ext cx="8851970" cy="4979449"/>
          </a:xfrm>
          <a:ln>
            <a:noFill/>
          </a:ln>
        </p:spPr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375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09173" y="461088"/>
            <a:ext cx="6308791" cy="3548849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2665" y="4387442"/>
            <a:ext cx="7941310" cy="156052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5748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39459" y="234892"/>
            <a:ext cx="9246132" cy="5201175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34224" y="5201174"/>
            <a:ext cx="9597006" cy="1442908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0250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81933" y="280449"/>
            <a:ext cx="7961184" cy="4478361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192948" y="4429386"/>
            <a:ext cx="9412446" cy="2105809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00924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797520" y="314005"/>
            <a:ext cx="8330010" cy="4685834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285225" y="4546833"/>
            <a:ext cx="9185945" cy="10234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2136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079116" y="349779"/>
            <a:ext cx="5895227" cy="3316210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1870" y="3841833"/>
            <a:ext cx="7941310" cy="267658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0376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876425" y="352425"/>
            <a:ext cx="6026150" cy="3389313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1870" y="3783110"/>
            <a:ext cx="7941310" cy="2676585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0376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6503" y="520117"/>
            <a:ext cx="9410175" cy="5293454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1870" y="6006517"/>
            <a:ext cx="7941310" cy="52028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0376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55725" y="444500"/>
            <a:ext cx="7042150" cy="3962400"/>
          </a:xfrm>
          <a:ln>
            <a:noFill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992665" y="4798503"/>
            <a:ext cx="7941310" cy="1149463"/>
          </a:xfrm>
        </p:spPr>
        <p:txBody>
          <a:bodyPr/>
          <a:lstStyle/>
          <a:p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9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6037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DF3DC-EBCE-4A1A-9828-6988B5DB6034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0342C-0C9F-4E41-A8AC-7650CAEA5C2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3F44F-B965-4364-B99B-2AD8EDC2F4F8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A38CB-77D7-4D17-B4B0-6266D925BD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21B74-4E37-4CCD-A047-5324F971344B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DE2AD-89BB-478C-B7B8-735FE8F4CE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FDA38-3827-4210-964C-B9BB6950A0CD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75C6-3FCA-44D6-AF79-67455D1720D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6E5E9-4D70-4822-A6CC-72FC147F2DE0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EF523-7AFA-4ABB-9867-AEC8F1EACC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95C68-F951-4A40-AFA3-4E2DB9C3FD0A}" type="datetime1">
              <a:rPr lang="ru-RU" smtClean="0"/>
              <a:t>20.06.2017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9A394-E902-43BA-87A4-D38030AE9B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FBAE1-927B-4D62-B04E-9EB3F14CD156}" type="datetime1">
              <a:rPr lang="ru-RU" smtClean="0"/>
              <a:t>20.06.2017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1716B-40CE-4117-AB71-E7342CDD3A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3BD08-C6C7-4CE2-A6CA-82C3D8F80DEB}" type="datetime1">
              <a:rPr lang="ru-RU" smtClean="0"/>
              <a:t>20.06.2017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8C822-AF92-48F8-AB3F-102CFC42D5C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D56E9-B5D3-4FA1-8FFA-82CCD9E3D40C}" type="datetime1">
              <a:rPr lang="ru-RU" smtClean="0"/>
              <a:t>20.06.2017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8ACC-6DF2-4ECD-9470-6D361C26CF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8969B-9B68-4D38-88E2-7488D7E6A4EE}" type="datetime1">
              <a:rPr lang="ru-RU" smtClean="0"/>
              <a:t>20.06.2017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E0-E23D-4244-8F91-D0C70BB06E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DE32F-9502-4F18-AD58-2FCA4D52F507}" type="datetime1">
              <a:rPr lang="ru-RU" smtClean="0"/>
              <a:t>20.06.2017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89315-0A05-4AEB-86D6-80634A68872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3E5D3B-4D93-49D6-86AB-6A511303C26F}" type="datetime1">
              <a:rPr lang="ru-RU" smtClean="0"/>
              <a:t>20.06.2017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4774A31-8BB6-42C2-AA1C-A27350893D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2"/>
          <p:cNvSpPr txBox="1">
            <a:spLocks noChangeArrowheads="1"/>
          </p:cNvSpPr>
          <p:nvPr/>
        </p:nvSpPr>
        <p:spPr bwMode="auto">
          <a:xfrm>
            <a:off x="8509000" y="5219549"/>
            <a:ext cx="358394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+mn-lt"/>
              </a:rPr>
              <a:t>Начальник Управления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+mn-lt"/>
              </a:rPr>
              <a:t>планирования </a:t>
            </a:r>
            <a:r>
              <a:rPr lang="ru-RU" altLang="ru-RU" sz="1600" dirty="0">
                <a:latin typeface="+mn-lt"/>
              </a:rPr>
              <a:t>и отчетности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>
                <a:latin typeface="+mn-lt"/>
              </a:rPr>
              <a:t>контрольно-надзорной деятельности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+mn-lt"/>
              </a:rPr>
              <a:t>С.Н. Кузьмина</a:t>
            </a: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600488" y="1963037"/>
            <a:ext cx="7889546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latin typeface="+mn-lt"/>
              </a:rPr>
              <a:t>Организация планирования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latin typeface="+mn-lt"/>
              </a:rPr>
              <a:t>контрольно-надзорной деятельности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3200" b="1" dirty="0" smtClean="0">
                <a:latin typeface="+mn-lt"/>
              </a:rPr>
              <a:t>в Федеральном казначействе</a:t>
            </a:r>
            <a:endParaRPr lang="ru-RU" altLang="ru-RU" sz="3200" dirty="0">
              <a:latin typeface="+mn-lt"/>
            </a:endParaRPr>
          </a:p>
        </p:txBody>
      </p:sp>
      <p:sp>
        <p:nvSpPr>
          <p:cNvPr id="4" name="TextBox 2"/>
          <p:cNvSpPr txBox="1">
            <a:spLocks noChangeArrowheads="1"/>
          </p:cNvSpPr>
          <p:nvPr/>
        </p:nvSpPr>
        <p:spPr bwMode="auto">
          <a:xfrm>
            <a:off x="4468664" y="5958213"/>
            <a:ext cx="323424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dirty="0" smtClean="0">
                <a:latin typeface="+mn-lt"/>
              </a:rPr>
              <a:t>г. Барнаул, 21-24 июня 2017 года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Автоматизация процесса планирования</a:t>
            </a:r>
            <a:endParaRPr lang="ru-RU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31231" y="1692175"/>
            <a:ext cx="5412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</a:rPr>
              <a:t>АС Планирование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458607" y="1692175"/>
            <a:ext cx="54128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" panose="020B0604020202020204" pitchFamily="34" charset="0"/>
              </a:rPr>
              <a:t>Подсистема </a:t>
            </a:r>
            <a:r>
              <a:rPr lang="ru-RU" b="1" dirty="0" err="1" smtClean="0">
                <a:latin typeface="Arial" panose="020B0604020202020204" pitchFamily="34" charset="0"/>
              </a:rPr>
              <a:t>финконтроля</a:t>
            </a:r>
            <a:r>
              <a:rPr lang="ru-RU" b="1" dirty="0" smtClean="0">
                <a:latin typeface="Arial" panose="020B0604020202020204" pitchFamily="34" charset="0"/>
              </a:rPr>
              <a:t> в ГИИС ЭБ</a:t>
            </a:r>
            <a:endParaRPr lang="ru-RU" b="1" dirty="0">
              <a:latin typeface="Arial" panose="020B0604020202020204" pitchFamily="34" charset="0"/>
            </a:endParaRPr>
          </a:p>
        </p:txBody>
      </p:sp>
      <p:sp>
        <p:nvSpPr>
          <p:cNvPr id="11" name="Плюс 10"/>
          <p:cNvSpPr/>
          <p:nvPr/>
        </p:nvSpPr>
        <p:spPr>
          <a:xfrm>
            <a:off x="725215" y="2264992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Минус 11"/>
          <p:cNvSpPr/>
          <p:nvPr/>
        </p:nvSpPr>
        <p:spPr>
          <a:xfrm>
            <a:off x="730455" y="3529867"/>
            <a:ext cx="430924" cy="375745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271752" y="2301773"/>
            <a:ext cx="44511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Позволяет вводить наименования КМ</a:t>
            </a:r>
          </a:p>
          <a:p>
            <a:r>
              <a:rPr lang="ru-RU" sz="1400" dirty="0" smtClean="0">
                <a:latin typeface="Arial" panose="020B0604020202020204" pitchFamily="34" charset="0"/>
              </a:rPr>
              <a:t>для формирования Плана и осуществлять  централизованное хранение информации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71752" y="3563850"/>
            <a:ext cx="445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Ручной ввод большого количества информации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0" name="Минус 29"/>
          <p:cNvSpPr/>
          <p:nvPr/>
        </p:nvSpPr>
        <p:spPr>
          <a:xfrm>
            <a:off x="730455" y="4008093"/>
            <a:ext cx="430924" cy="375745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1271752" y="4020874"/>
            <a:ext cx="43460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Отсутствие автоматизации при анализе рисков</a:t>
            </a:r>
          </a:p>
          <a:p>
            <a:r>
              <a:rPr lang="ru-RU" sz="1400" dirty="0" smtClean="0">
                <a:latin typeface="Arial" panose="020B0604020202020204" pitchFamily="34" charset="0"/>
              </a:rPr>
              <a:t>и выборе объектов контроля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2" name="Плюс 31"/>
          <p:cNvSpPr/>
          <p:nvPr/>
        </p:nvSpPr>
        <p:spPr>
          <a:xfrm>
            <a:off x="6773917" y="2273216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7309941" y="2273216"/>
            <a:ext cx="4448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Автоматизация процесса планирования контрольных мероприятий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4" name="Плюс 33"/>
          <p:cNvSpPr/>
          <p:nvPr/>
        </p:nvSpPr>
        <p:spPr>
          <a:xfrm>
            <a:off x="6768662" y="3002030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7309941" y="2913842"/>
            <a:ext cx="44485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Интеграция с внешними информационными системами в части НСИ и статистической информации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7309941" y="3731967"/>
            <a:ext cx="4448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Автоматизированный расчет рейтингов объектов контроля на основе критериев и весов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7" name="Плюс 36"/>
          <p:cNvSpPr/>
          <p:nvPr/>
        </p:nvSpPr>
        <p:spPr>
          <a:xfrm>
            <a:off x="6773917" y="3743006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>
            <a:off x="6096000" y="1692175"/>
            <a:ext cx="0" cy="4529949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"/>
          <p:cNvGrpSpPr/>
          <p:nvPr/>
        </p:nvGrpSpPr>
        <p:grpSpPr>
          <a:xfrm>
            <a:off x="725215" y="5205395"/>
            <a:ext cx="4918843" cy="954107"/>
            <a:chOff x="725215" y="4354085"/>
            <a:chExt cx="4918843" cy="954107"/>
          </a:xfrm>
        </p:grpSpPr>
        <p:sp>
          <p:nvSpPr>
            <p:cNvPr id="48" name="TextBox 47"/>
            <p:cNvSpPr txBox="1"/>
            <p:nvPr/>
          </p:nvSpPr>
          <p:spPr>
            <a:xfrm>
              <a:off x="725215" y="4354085"/>
              <a:ext cx="4918843" cy="954107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endParaRPr lang="ru-RU" sz="1400" b="1" dirty="0" smtClean="0">
                <a:latin typeface="Arial" panose="020B0604020202020204" pitchFamily="34" charset="0"/>
              </a:endParaRPr>
            </a:p>
            <a:p>
              <a:pPr algn="ctr"/>
              <a:r>
                <a:rPr lang="ru-RU" sz="1400" b="1" dirty="0" smtClean="0">
                  <a:latin typeface="Arial" panose="020B0604020202020204" pitchFamily="34" charset="0"/>
                </a:rPr>
                <a:t>Фактически процесс планирования</a:t>
              </a:r>
            </a:p>
            <a:p>
              <a:pPr algn="ctr"/>
              <a:r>
                <a:rPr lang="ru-RU" sz="1400" b="1" dirty="0" smtClean="0">
                  <a:latin typeface="Arial" panose="020B0604020202020204" pitchFamily="34" charset="0"/>
                </a:rPr>
                <a:t>осуществляется в ручном режиме</a:t>
              </a:r>
            </a:p>
            <a:p>
              <a:pPr algn="ctr"/>
              <a:endParaRPr lang="ru-RU" sz="1400" b="1" dirty="0">
                <a:latin typeface="Arial" panose="020B0604020202020204" pitchFamily="34" charset="0"/>
              </a:endParaRPr>
            </a:p>
          </p:txBody>
        </p:sp>
        <p:sp>
          <p:nvSpPr>
            <p:cNvPr id="52" name="Знак запрета 51"/>
            <p:cNvSpPr/>
            <p:nvPr/>
          </p:nvSpPr>
          <p:spPr>
            <a:xfrm>
              <a:off x="919657" y="4603539"/>
              <a:ext cx="457199" cy="457199"/>
            </a:xfrm>
            <a:prstGeom prst="noSmoking">
              <a:avLst/>
            </a:prstGeom>
            <a:solidFill>
              <a:srgbClr val="FF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53" name="Номер слайда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38" name="Минус 37"/>
          <p:cNvSpPr/>
          <p:nvPr/>
        </p:nvSpPr>
        <p:spPr>
          <a:xfrm>
            <a:off x="735715" y="4507323"/>
            <a:ext cx="430924" cy="375745"/>
          </a:xfrm>
          <a:prstGeom prst="mathMinus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люс 38"/>
          <p:cNvSpPr/>
          <p:nvPr/>
        </p:nvSpPr>
        <p:spPr>
          <a:xfrm>
            <a:off x="719965" y="2995442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1271766" y="3057015"/>
            <a:ext cx="44511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Интеграция с ИС только в части НСИ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1271766" y="4546577"/>
            <a:ext cx="44511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Отсутствует расчет нагрузки на контролеров-ревизоров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304691" y="4346807"/>
            <a:ext cx="4448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Автоматизация анализа рисков и выбора объектов контроля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56" name="Плюс 55"/>
          <p:cNvSpPr/>
          <p:nvPr/>
        </p:nvSpPr>
        <p:spPr>
          <a:xfrm>
            <a:off x="6768667" y="4357846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7304691" y="5040467"/>
            <a:ext cx="44485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Оценка рисков в режиме реального времени</a:t>
            </a:r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58" name="Плюс 57"/>
          <p:cNvSpPr/>
          <p:nvPr/>
        </p:nvSpPr>
        <p:spPr>
          <a:xfrm>
            <a:off x="6768667" y="4967426"/>
            <a:ext cx="430924" cy="430924"/>
          </a:xfrm>
          <a:prstGeom prst="mathPlus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28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86025" y="3096975"/>
            <a:ext cx="7229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СПАСИБО ЗА ВНИМАНИЕ!</a:t>
            </a:r>
            <a:endParaRPr lang="ru-RU" sz="36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8553450" y="5556766"/>
            <a:ext cx="3000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latin typeface="Arial" panose="020B0604020202020204" pitchFamily="34" charset="0"/>
              </a:rPr>
              <a:t>skuzmina@roskazna.ru</a:t>
            </a:r>
            <a:endParaRPr lang="ru-RU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747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Презентации\Петрозаводск\356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2546" y="1924574"/>
            <a:ext cx="3086156" cy="4287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5621" y="1939916"/>
            <a:ext cx="3062779" cy="4265849"/>
          </a:xfrm>
          <a:prstGeom prst="rect">
            <a:avLst/>
          </a:prstGeom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4648200" y="525092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НПА по планированию контрольных мероприятий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44014" y="1568946"/>
            <a:ext cx="2903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356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32093" y="1569517"/>
            <a:ext cx="29336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532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09" y="1994913"/>
            <a:ext cx="2946930" cy="4115178"/>
          </a:xfrm>
          <a:prstGeom prst="rect">
            <a:avLst/>
          </a:prstGeom>
          <a:noFill/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918264" y="1568946"/>
            <a:ext cx="2903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1092</a:t>
            </a:r>
            <a:endParaRPr lang="ru-RU" sz="4000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87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" name="Группа 174"/>
          <p:cNvGrpSpPr/>
          <p:nvPr/>
        </p:nvGrpSpPr>
        <p:grpSpPr>
          <a:xfrm>
            <a:off x="2487383" y="1621971"/>
            <a:ext cx="9447442" cy="4596491"/>
            <a:chOff x="2487383" y="1621971"/>
            <a:chExt cx="9447442" cy="4596491"/>
          </a:xfrm>
        </p:grpSpPr>
        <p:sp>
          <p:nvSpPr>
            <p:cNvPr id="29" name="Прямоугольник 28"/>
            <p:cNvSpPr/>
            <p:nvPr/>
          </p:nvSpPr>
          <p:spPr>
            <a:xfrm>
              <a:off x="9493249" y="1629893"/>
              <a:ext cx="2441576" cy="4588569"/>
            </a:xfrm>
            <a:prstGeom prst="rect">
              <a:avLst/>
            </a:prstGeom>
            <a:solidFill>
              <a:srgbClr val="F0EC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74" name="Группа 173"/>
            <p:cNvGrpSpPr/>
            <p:nvPr/>
          </p:nvGrpSpPr>
          <p:grpSpPr>
            <a:xfrm>
              <a:off x="2487383" y="1621971"/>
              <a:ext cx="9419776" cy="4596491"/>
              <a:chOff x="2487383" y="1621971"/>
              <a:chExt cx="9419776" cy="4596491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3332753" y="1621971"/>
                <a:ext cx="1164405" cy="458856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3325583" y="1661390"/>
                <a:ext cx="1171575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rgbClr val="A2C0A0"/>
                    </a:solidFill>
                    <a:latin typeface="Arial Black" panose="020B0A04020102020204" pitchFamily="34" charset="0"/>
                  </a:rPr>
                  <a:t>ИЮЛЬ</a:t>
                </a:r>
                <a:endParaRPr lang="ru-RU" sz="1400" dirty="0">
                  <a:solidFill>
                    <a:srgbClr val="A2C0A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4496966" y="1621971"/>
                <a:ext cx="1071983" cy="4588569"/>
              </a:xfrm>
              <a:prstGeom prst="rect">
                <a:avLst/>
              </a:prstGeom>
              <a:solidFill>
                <a:srgbClr val="F0EC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6" name="Прямоугольник 25"/>
              <p:cNvSpPr/>
              <p:nvPr/>
            </p:nvSpPr>
            <p:spPr>
              <a:xfrm>
                <a:off x="5574029" y="1622926"/>
                <a:ext cx="1528987" cy="458856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7099963" y="1622313"/>
                <a:ext cx="1034387" cy="4589831"/>
              </a:xfrm>
              <a:prstGeom prst="rect">
                <a:avLst/>
              </a:prstGeom>
              <a:solidFill>
                <a:srgbClr val="F0EC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8134350" y="1629893"/>
                <a:ext cx="1358897" cy="458856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2488056" y="1622813"/>
                <a:ext cx="848413" cy="4588569"/>
              </a:xfrm>
              <a:prstGeom prst="rect">
                <a:avLst/>
              </a:prstGeom>
              <a:solidFill>
                <a:srgbClr val="F0EC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87383" y="1661390"/>
                <a:ext cx="842972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bg1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ИЮНЬ</a:t>
                </a:r>
                <a:endPara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476879" y="1658468"/>
                <a:ext cx="110477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bg1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АВГУСТ</a:t>
                </a:r>
                <a:endPara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5581649" y="1662507"/>
                <a:ext cx="152898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rgbClr val="A2C0A0"/>
                    </a:solidFill>
                    <a:latin typeface="Arial Black" panose="020B0A04020102020204" pitchFamily="34" charset="0"/>
                  </a:rPr>
                  <a:t>СЕНТЯБРЬ</a:t>
                </a:r>
                <a:endParaRPr lang="ru-RU" sz="1400" dirty="0">
                  <a:solidFill>
                    <a:srgbClr val="A2C0A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8143762" y="1676443"/>
                <a:ext cx="134948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rgbClr val="A2C0A0"/>
                    </a:solidFill>
                    <a:latin typeface="Arial Black" panose="020B0A04020102020204" pitchFamily="34" charset="0"/>
                  </a:rPr>
                  <a:t>НОЯБРЬ</a:t>
                </a:r>
                <a:endParaRPr lang="ru-RU" sz="1400" dirty="0">
                  <a:solidFill>
                    <a:srgbClr val="A2C0A0"/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9493248" y="1676443"/>
                <a:ext cx="241391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bg1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ДЕКАБРЬ</a:t>
                </a:r>
                <a:endPara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6729636" y="1658510"/>
                <a:ext cx="177047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1400" dirty="0" smtClean="0">
                    <a:solidFill>
                      <a:schemeClr val="bg1">
                        <a:lumMod val="75000"/>
                      </a:schemeClr>
                    </a:solidFill>
                    <a:latin typeface="Arial Black" panose="020B0A04020102020204" pitchFamily="34" charset="0"/>
                  </a:rPr>
                  <a:t>ОКТЯБРЬ</a:t>
                </a:r>
                <a:endParaRPr lang="ru-RU" sz="1400" dirty="0">
                  <a:solidFill>
                    <a:schemeClr val="bg1">
                      <a:lumMod val="75000"/>
                    </a:schemeClr>
                  </a:solidFill>
                  <a:latin typeface="Arial Black" panose="020B0A04020102020204" pitchFamily="34" charset="0"/>
                </a:endParaRPr>
              </a:p>
            </p:txBody>
          </p:sp>
        </p:grpSp>
      </p:grpSp>
      <p:cxnSp>
        <p:nvCxnSpPr>
          <p:cNvPr id="53" name="Прямая соединительная линия 52"/>
          <p:cNvCxnSpPr/>
          <p:nvPr/>
        </p:nvCxnSpPr>
        <p:spPr>
          <a:xfrm flipH="1">
            <a:off x="8140697" y="2145824"/>
            <a:ext cx="6127" cy="3834512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Процесс планирования контрольно-надзорной деятельности</a:t>
            </a:r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 flipH="1">
            <a:off x="2481941" y="1625480"/>
            <a:ext cx="5442" cy="341550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stCxn id="24" idx="0"/>
          </p:cNvCxnSpPr>
          <p:nvPr/>
        </p:nvCxnSpPr>
        <p:spPr>
          <a:xfrm>
            <a:off x="3914956" y="1621971"/>
            <a:ext cx="965" cy="436565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Прямая соединительная линия 120"/>
          <p:cNvCxnSpPr/>
          <p:nvPr/>
        </p:nvCxnSpPr>
        <p:spPr>
          <a:xfrm>
            <a:off x="8926830" y="1622753"/>
            <a:ext cx="0" cy="3418235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5579833" y="1622305"/>
            <a:ext cx="1816" cy="424149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6092822" y="1626841"/>
            <a:ext cx="3178" cy="3414147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9878327" y="1629893"/>
            <a:ext cx="5445" cy="407355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9999240" y="1629893"/>
            <a:ext cx="2009" cy="4015991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flipH="1">
            <a:off x="3341763" y="2057400"/>
            <a:ext cx="2564" cy="330708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flipH="1">
            <a:off x="8350247" y="1617860"/>
            <a:ext cx="3178" cy="341904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4497158" y="1628655"/>
            <a:ext cx="3175" cy="3412333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Прямая соединительная линия 147"/>
          <p:cNvCxnSpPr/>
          <p:nvPr/>
        </p:nvCxnSpPr>
        <p:spPr>
          <a:xfrm>
            <a:off x="11427990" y="1625480"/>
            <a:ext cx="2010" cy="341142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flipH="1">
            <a:off x="8493122" y="1617842"/>
            <a:ext cx="3178" cy="376568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>
            <a:off x="9158512" y="1627068"/>
            <a:ext cx="0" cy="3907107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>
            <a:off x="9791700" y="2057400"/>
            <a:ext cx="0" cy="2979509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457837" y="1627665"/>
            <a:ext cx="0" cy="3736815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>
            <a:off x="6593217" y="1627665"/>
            <a:ext cx="0" cy="3736815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Прямая соединительная линия 114"/>
          <p:cNvCxnSpPr/>
          <p:nvPr/>
        </p:nvCxnSpPr>
        <p:spPr>
          <a:xfrm>
            <a:off x="8698230" y="1622753"/>
            <a:ext cx="0" cy="436710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Прямая соединительная линия 170"/>
          <p:cNvCxnSpPr/>
          <p:nvPr/>
        </p:nvCxnSpPr>
        <p:spPr>
          <a:xfrm>
            <a:off x="11729965" y="2057400"/>
            <a:ext cx="0" cy="3927410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Прямая соединительная линия 148"/>
          <p:cNvCxnSpPr/>
          <p:nvPr/>
        </p:nvCxnSpPr>
        <p:spPr>
          <a:xfrm>
            <a:off x="10923165" y="1625480"/>
            <a:ext cx="2010" cy="4077972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единительная линия 164"/>
          <p:cNvCxnSpPr/>
          <p:nvPr/>
        </p:nvCxnSpPr>
        <p:spPr>
          <a:xfrm flipH="1">
            <a:off x="10709805" y="2057400"/>
            <a:ext cx="8468" cy="367907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0" y="3578036"/>
            <a:ext cx="12192000" cy="360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УПиОКНД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6" name="Прямая соединительная линия 145"/>
          <p:cNvCxnSpPr/>
          <p:nvPr/>
        </p:nvCxnSpPr>
        <p:spPr>
          <a:xfrm>
            <a:off x="10266963" y="1626010"/>
            <a:ext cx="3403" cy="4351374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0" y="4401426"/>
            <a:ext cx="12192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ТОФК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88" y="3984381"/>
            <a:ext cx="12192000" cy="360000"/>
          </a:xfrm>
          <a:prstGeom prst="rect">
            <a:avLst/>
          </a:prstGeom>
          <a:solidFill>
            <a:srgbClr val="988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УПРАВЛЕНИЯ ЦАФК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3182723"/>
            <a:ext cx="12192000" cy="3600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ЗАМ.РУКОВОДИТЕЛЯ ФК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0" y="2370362"/>
            <a:ext cx="12192000" cy="360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МИНФИН РОССИИ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0" y="1982107"/>
            <a:ext cx="12192000" cy="360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ОРГАНЫ ГОС. ВЛАСТИ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71697" y="1412966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1.06</a:t>
            </a:r>
            <a:endParaRPr lang="ru-RU" sz="800" dirty="0"/>
          </a:p>
        </p:txBody>
      </p:sp>
      <p:sp>
        <p:nvSpPr>
          <p:cNvPr id="43" name="Стрелка вниз 42"/>
          <p:cNvSpPr/>
          <p:nvPr/>
        </p:nvSpPr>
        <p:spPr>
          <a:xfrm>
            <a:off x="3836532" y="3932832"/>
            <a:ext cx="144000" cy="24864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3587036" y="1410908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15.07</a:t>
            </a:r>
            <a:endParaRPr lang="ru-RU" sz="800" dirty="0"/>
          </a:p>
        </p:txBody>
      </p:sp>
      <p:sp>
        <p:nvSpPr>
          <p:cNvPr id="46" name="TextBox 45"/>
          <p:cNvSpPr txBox="1"/>
          <p:nvPr/>
        </p:nvSpPr>
        <p:spPr>
          <a:xfrm>
            <a:off x="4184647" y="1406623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1.08</a:t>
            </a:r>
            <a:endParaRPr lang="ru-RU" sz="800" dirty="0"/>
          </a:p>
        </p:txBody>
      </p:sp>
      <p:sp>
        <p:nvSpPr>
          <p:cNvPr id="47" name="Стрелка вниз 46"/>
          <p:cNvSpPr/>
          <p:nvPr/>
        </p:nvSpPr>
        <p:spPr>
          <a:xfrm rot="10800000">
            <a:off x="4425178" y="3726656"/>
            <a:ext cx="144000" cy="257724"/>
          </a:xfrm>
          <a:prstGeom prst="downArrow">
            <a:avLst/>
          </a:prstGeom>
          <a:solidFill>
            <a:srgbClr val="9889D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трелка вниз 47"/>
          <p:cNvSpPr/>
          <p:nvPr/>
        </p:nvSpPr>
        <p:spPr>
          <a:xfrm rot="10800000">
            <a:off x="5374388" y="3326252"/>
            <a:ext cx="144000" cy="25582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5386067" y="1406869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1.09</a:t>
            </a:r>
            <a:endParaRPr lang="ru-RU" sz="800" dirty="0"/>
          </a:p>
        </p:txBody>
      </p:sp>
      <p:sp>
        <p:nvSpPr>
          <p:cNvPr id="51" name="Стрелка вниз 50"/>
          <p:cNvSpPr/>
          <p:nvPr/>
        </p:nvSpPr>
        <p:spPr>
          <a:xfrm>
            <a:off x="5519218" y="3937793"/>
            <a:ext cx="144000" cy="24130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777136" y="1409229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10.09</a:t>
            </a:r>
            <a:endParaRPr lang="ru-RU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6281961" y="1411604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20.09</a:t>
            </a:r>
            <a:endParaRPr lang="ru-RU" sz="8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0" y="2770435"/>
            <a:ext cx="12192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РУКОВОДИТЕЛЬ ФК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2479075" y="4867632"/>
            <a:ext cx="793243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Запросы предложений</a:t>
            </a:r>
            <a:endParaRPr lang="ru-RU" sz="800" dirty="0"/>
          </a:p>
        </p:txBody>
      </p:sp>
      <p:sp>
        <p:nvSpPr>
          <p:cNvPr id="3" name="Стрелка вниз 2"/>
          <p:cNvSpPr/>
          <p:nvPr/>
        </p:nvSpPr>
        <p:spPr>
          <a:xfrm rot="10800000">
            <a:off x="2401668" y="2162107"/>
            <a:ext cx="144000" cy="161187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>
            <a:off x="3339873" y="2730362"/>
            <a:ext cx="144000" cy="104362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>
            <a:off x="3206530" y="2326820"/>
            <a:ext cx="144000" cy="1447162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TextBox 67"/>
          <p:cNvSpPr txBox="1"/>
          <p:nvPr/>
        </p:nvSpPr>
        <p:spPr>
          <a:xfrm>
            <a:off x="2941212" y="5307330"/>
            <a:ext cx="806231" cy="338554"/>
          </a:xfrm>
          <a:prstGeom prst="rect">
            <a:avLst/>
          </a:prstGeom>
          <a:gradFill flip="none" rotWithShape="1">
            <a:gsLst>
              <a:gs pos="66000">
                <a:schemeClr val="accent2">
                  <a:lumMod val="60000"/>
                  <a:lumOff val="40000"/>
                </a:schemeClr>
              </a:gs>
              <a:gs pos="36000">
                <a:schemeClr val="bg1">
                  <a:lumMod val="65000"/>
                </a:schemeClr>
              </a:gs>
              <a:gs pos="0">
                <a:schemeClr val="bg1">
                  <a:lumMod val="65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0" scaled="1"/>
            <a:tileRect/>
          </a:gra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Предложения</a:t>
            </a:r>
          </a:p>
          <a:p>
            <a:r>
              <a:rPr lang="ru-RU" sz="800" dirty="0" smtClean="0"/>
              <a:t>по К М</a:t>
            </a:r>
            <a:endParaRPr lang="ru-RU" sz="800" dirty="0"/>
          </a:p>
        </p:txBody>
      </p:sp>
      <p:sp>
        <p:nvSpPr>
          <p:cNvPr id="73" name="TextBox 72"/>
          <p:cNvSpPr txBox="1"/>
          <p:nvPr/>
        </p:nvSpPr>
        <p:spPr>
          <a:xfrm>
            <a:off x="3313940" y="5863804"/>
            <a:ext cx="1208530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Сводные предложения</a:t>
            </a:r>
          </a:p>
          <a:p>
            <a:r>
              <a:rPr lang="ru-RU" sz="800" dirty="0" smtClean="0"/>
              <a:t>по КМ</a:t>
            </a:r>
            <a:endParaRPr lang="ru-RU" sz="800" dirty="0"/>
          </a:p>
        </p:txBody>
      </p:sp>
      <p:sp>
        <p:nvSpPr>
          <p:cNvPr id="75" name="TextBox 74"/>
          <p:cNvSpPr txBox="1"/>
          <p:nvPr/>
        </p:nvSpPr>
        <p:spPr>
          <a:xfrm>
            <a:off x="4094170" y="4867633"/>
            <a:ext cx="810370" cy="338554"/>
          </a:xfrm>
          <a:prstGeom prst="rect">
            <a:avLst/>
          </a:prstGeom>
          <a:solidFill>
            <a:srgbClr val="9889D7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Предложения</a:t>
            </a:r>
          </a:p>
          <a:p>
            <a:r>
              <a:rPr lang="ru-RU" sz="800" dirty="0" smtClean="0"/>
              <a:t>в План</a:t>
            </a:r>
            <a:endParaRPr lang="ru-RU" sz="800" dirty="0"/>
          </a:p>
        </p:txBody>
      </p:sp>
      <p:sp>
        <p:nvSpPr>
          <p:cNvPr id="76" name="Стрелка вниз 75"/>
          <p:cNvSpPr/>
          <p:nvPr/>
        </p:nvSpPr>
        <p:spPr>
          <a:xfrm rot="10800000">
            <a:off x="5498200" y="2950435"/>
            <a:ext cx="144000" cy="63215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8" name="TextBox 77"/>
          <p:cNvSpPr txBox="1"/>
          <p:nvPr/>
        </p:nvSpPr>
        <p:spPr>
          <a:xfrm>
            <a:off x="4973547" y="1406684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31.08</a:t>
            </a:r>
            <a:endParaRPr lang="ru-RU" sz="800" dirty="0"/>
          </a:p>
        </p:txBody>
      </p:sp>
      <p:sp>
        <p:nvSpPr>
          <p:cNvPr id="79" name="Стрелка вниз 78"/>
          <p:cNvSpPr/>
          <p:nvPr/>
        </p:nvSpPr>
        <p:spPr>
          <a:xfrm rot="10800000">
            <a:off x="6012551" y="3726901"/>
            <a:ext cx="144000" cy="257724"/>
          </a:xfrm>
          <a:prstGeom prst="downArrow">
            <a:avLst/>
          </a:prstGeom>
          <a:solidFill>
            <a:srgbClr val="9889D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TextBox 81"/>
          <p:cNvSpPr txBox="1"/>
          <p:nvPr/>
        </p:nvSpPr>
        <p:spPr>
          <a:xfrm>
            <a:off x="4625370" y="5364898"/>
            <a:ext cx="908608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err="1" smtClean="0"/>
              <a:t>П.Плана</a:t>
            </a:r>
            <a:endParaRPr lang="ru-RU" sz="800" dirty="0" smtClean="0"/>
          </a:p>
          <a:p>
            <a:r>
              <a:rPr lang="ru-RU" sz="800" dirty="0" smtClean="0"/>
              <a:t>на согласование</a:t>
            </a:r>
            <a:endParaRPr lang="ru-RU" sz="800" dirty="0"/>
          </a:p>
        </p:txBody>
      </p:sp>
      <p:sp>
        <p:nvSpPr>
          <p:cNvPr id="85" name="TextBox 84"/>
          <p:cNvSpPr txBox="1"/>
          <p:nvPr/>
        </p:nvSpPr>
        <p:spPr>
          <a:xfrm>
            <a:off x="5114312" y="5850612"/>
            <a:ext cx="933587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err="1" smtClean="0"/>
              <a:t>П.Плана</a:t>
            </a:r>
            <a:endParaRPr lang="ru-RU" sz="800" dirty="0" smtClean="0"/>
          </a:p>
          <a:p>
            <a:r>
              <a:rPr lang="ru-RU" sz="800" dirty="0" smtClean="0"/>
              <a:t>на рассмотрение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494020" y="4867633"/>
            <a:ext cx="1206500" cy="338554"/>
          </a:xfrm>
          <a:prstGeom prst="rect">
            <a:avLst/>
          </a:prstGeom>
          <a:solidFill>
            <a:srgbClr val="9889D7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Предложения</a:t>
            </a:r>
          </a:p>
          <a:p>
            <a:r>
              <a:rPr lang="ru-RU" sz="800" dirty="0"/>
              <a:t>п</a:t>
            </a:r>
            <a:r>
              <a:rPr lang="ru-RU" sz="800" dirty="0" smtClean="0"/>
              <a:t>о ЦЗ и участию ТОФК</a:t>
            </a:r>
            <a:endParaRPr lang="ru-RU" sz="800" dirty="0"/>
          </a:p>
        </p:txBody>
      </p:sp>
      <p:sp>
        <p:nvSpPr>
          <p:cNvPr id="91" name="TextBox 90"/>
          <p:cNvSpPr txBox="1"/>
          <p:nvPr/>
        </p:nvSpPr>
        <p:spPr>
          <a:xfrm>
            <a:off x="5628412" y="5312909"/>
            <a:ext cx="1356747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1. Проект на согласование</a:t>
            </a:r>
          </a:p>
          <a:p>
            <a:r>
              <a:rPr lang="ru-RU" sz="800" dirty="0" smtClean="0"/>
              <a:t>2. Проект, предложения</a:t>
            </a:r>
          </a:p>
          <a:p>
            <a:r>
              <a:rPr lang="ru-RU" sz="800" dirty="0" smtClean="0"/>
              <a:t>      по ЦЗ и участию ТОФК</a:t>
            </a:r>
          </a:p>
        </p:txBody>
      </p:sp>
      <p:sp>
        <p:nvSpPr>
          <p:cNvPr id="94" name="Стрелка вниз 93"/>
          <p:cNvSpPr/>
          <p:nvPr/>
        </p:nvSpPr>
        <p:spPr>
          <a:xfrm>
            <a:off x="6532678" y="3937792"/>
            <a:ext cx="144000" cy="66516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Стрелка вниз 94"/>
          <p:cNvSpPr/>
          <p:nvPr/>
        </p:nvSpPr>
        <p:spPr>
          <a:xfrm rot="10800000">
            <a:off x="6511660" y="2531269"/>
            <a:ext cx="144000" cy="105131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6" name="Стрелка вниз 95"/>
          <p:cNvSpPr/>
          <p:nvPr/>
        </p:nvSpPr>
        <p:spPr>
          <a:xfrm>
            <a:off x="8086273" y="2693916"/>
            <a:ext cx="144000" cy="1043620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7" name="Стрелка вниз 96"/>
          <p:cNvSpPr/>
          <p:nvPr/>
        </p:nvSpPr>
        <p:spPr>
          <a:xfrm rot="10800000">
            <a:off x="8276323" y="2950435"/>
            <a:ext cx="144000" cy="63215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9" name="TextBox 98"/>
          <p:cNvSpPr txBox="1"/>
          <p:nvPr/>
        </p:nvSpPr>
        <p:spPr>
          <a:xfrm>
            <a:off x="7426981" y="5864900"/>
            <a:ext cx="864531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Согласованный План ФК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7472362" y="4867633"/>
            <a:ext cx="974408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На утверждение</a:t>
            </a:r>
          </a:p>
          <a:p>
            <a:r>
              <a:rPr lang="ru-RU" sz="800" dirty="0" smtClean="0"/>
              <a:t>Руководителю ФК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7924333" y="1418699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10.11</a:t>
            </a:r>
            <a:endParaRPr lang="ru-RU" sz="800" dirty="0"/>
          </a:p>
        </p:txBody>
      </p:sp>
      <p:sp>
        <p:nvSpPr>
          <p:cNvPr id="106" name="Стрелка вниз 105"/>
          <p:cNvSpPr/>
          <p:nvPr/>
        </p:nvSpPr>
        <p:spPr>
          <a:xfrm>
            <a:off x="8442207" y="3130435"/>
            <a:ext cx="144000" cy="64354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Стрелка вниз 106"/>
          <p:cNvSpPr/>
          <p:nvPr/>
        </p:nvSpPr>
        <p:spPr>
          <a:xfrm>
            <a:off x="8442207" y="3937792"/>
            <a:ext cx="144000" cy="243684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0" name="TextBox 109"/>
          <p:cNvSpPr txBox="1"/>
          <p:nvPr/>
        </p:nvSpPr>
        <p:spPr>
          <a:xfrm>
            <a:off x="7521981" y="5400403"/>
            <a:ext cx="1048137" cy="338554"/>
          </a:xfrm>
          <a:prstGeom prst="rect">
            <a:avLst/>
          </a:prstGeom>
          <a:gradFill flip="none" rotWithShape="1">
            <a:gsLst>
              <a:gs pos="66000">
                <a:schemeClr val="accent6">
                  <a:lumMod val="60000"/>
                  <a:lumOff val="40000"/>
                </a:schemeClr>
              </a:gs>
              <a:gs pos="36000">
                <a:schemeClr val="accent4">
                  <a:lumMod val="60000"/>
                  <a:lumOff val="40000"/>
                </a:schemeClr>
              </a:gs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5400000" scaled="1"/>
            <a:tileRect/>
          </a:gra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1. </a:t>
            </a:r>
            <a:r>
              <a:rPr lang="ru-RU" sz="800" dirty="0" err="1" smtClean="0"/>
              <a:t>Утвержд</a:t>
            </a:r>
            <a:r>
              <a:rPr lang="ru-RU" sz="800" dirty="0" smtClean="0"/>
              <a:t>. План</a:t>
            </a:r>
          </a:p>
          <a:p>
            <a:r>
              <a:rPr lang="ru-RU" sz="800" dirty="0" smtClean="0"/>
              <a:t>2. Копия утв. Плана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8291512" y="1414449"/>
            <a:ext cx="427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+1</a:t>
            </a:r>
            <a:endParaRPr lang="ru-RU" sz="800" dirty="0"/>
          </a:p>
        </p:txBody>
      </p:sp>
      <p:sp>
        <p:nvSpPr>
          <p:cNvPr id="117" name="TextBox 116"/>
          <p:cNvSpPr txBox="1"/>
          <p:nvPr/>
        </p:nvSpPr>
        <p:spPr>
          <a:xfrm>
            <a:off x="8375068" y="5860137"/>
            <a:ext cx="961337" cy="215444"/>
          </a:xfrm>
          <a:prstGeom prst="rect">
            <a:avLst/>
          </a:prstGeom>
          <a:solidFill>
            <a:srgbClr val="9889D7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Актуализация ЦЗ</a:t>
            </a:r>
          </a:p>
        </p:txBody>
      </p:sp>
      <p:sp>
        <p:nvSpPr>
          <p:cNvPr id="118" name="Стрелка вниз 117"/>
          <p:cNvSpPr/>
          <p:nvPr/>
        </p:nvSpPr>
        <p:spPr>
          <a:xfrm rot="10800000">
            <a:off x="8612876" y="3727814"/>
            <a:ext cx="144000" cy="257724"/>
          </a:xfrm>
          <a:prstGeom prst="downArrow">
            <a:avLst/>
          </a:prstGeom>
          <a:solidFill>
            <a:srgbClr val="9889D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9" name="TextBox 118"/>
          <p:cNvSpPr txBox="1"/>
          <p:nvPr/>
        </p:nvSpPr>
        <p:spPr>
          <a:xfrm>
            <a:off x="8570118" y="1412805"/>
            <a:ext cx="298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+</a:t>
            </a:r>
            <a:r>
              <a:rPr lang="ru-RU" sz="800" dirty="0" smtClean="0"/>
              <a:t>3</a:t>
            </a:r>
            <a:endParaRPr lang="ru-RU" sz="800" dirty="0"/>
          </a:p>
        </p:txBody>
      </p:sp>
      <p:sp>
        <p:nvSpPr>
          <p:cNvPr id="120" name="Стрелка вниз 119"/>
          <p:cNvSpPr/>
          <p:nvPr/>
        </p:nvSpPr>
        <p:spPr>
          <a:xfrm>
            <a:off x="8868275" y="3846513"/>
            <a:ext cx="144000" cy="66516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3" name="TextBox 122"/>
          <p:cNvSpPr txBox="1"/>
          <p:nvPr/>
        </p:nvSpPr>
        <p:spPr>
          <a:xfrm>
            <a:off x="8555446" y="4871711"/>
            <a:ext cx="1115796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Актуализированные предложения по ЦЗ и участию ТОФК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8756876" y="1409858"/>
            <a:ext cx="32951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+</a:t>
            </a:r>
            <a:r>
              <a:rPr lang="ru-RU" sz="800" dirty="0" smtClean="0"/>
              <a:t>3</a:t>
            </a:r>
            <a:endParaRPr lang="ru-RU" sz="800" dirty="0"/>
          </a:p>
        </p:txBody>
      </p:sp>
      <p:sp>
        <p:nvSpPr>
          <p:cNvPr id="128" name="TextBox 127"/>
          <p:cNvSpPr txBox="1"/>
          <p:nvPr/>
        </p:nvSpPr>
        <p:spPr>
          <a:xfrm>
            <a:off x="8929725" y="1412221"/>
            <a:ext cx="4809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20.11</a:t>
            </a:r>
            <a:endParaRPr lang="ru-RU" sz="800" dirty="0"/>
          </a:p>
        </p:txBody>
      </p:sp>
      <p:sp>
        <p:nvSpPr>
          <p:cNvPr id="130" name="TextBox 129"/>
          <p:cNvSpPr txBox="1"/>
          <p:nvPr/>
        </p:nvSpPr>
        <p:spPr>
          <a:xfrm>
            <a:off x="8646478" y="5397920"/>
            <a:ext cx="926148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Проекты Планов ТОФК</a:t>
            </a:r>
          </a:p>
        </p:txBody>
      </p:sp>
      <p:sp>
        <p:nvSpPr>
          <p:cNvPr id="131" name="Стрелка вниз 130"/>
          <p:cNvSpPr/>
          <p:nvPr/>
        </p:nvSpPr>
        <p:spPr>
          <a:xfrm rot="10800000">
            <a:off x="9086392" y="3772077"/>
            <a:ext cx="144000" cy="63215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2" name="Стрелка вниз 131"/>
          <p:cNvSpPr/>
          <p:nvPr/>
        </p:nvSpPr>
        <p:spPr>
          <a:xfrm>
            <a:off x="9731149" y="3932876"/>
            <a:ext cx="144000" cy="66516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TextBox 132"/>
          <p:cNvSpPr txBox="1"/>
          <p:nvPr/>
        </p:nvSpPr>
        <p:spPr>
          <a:xfrm>
            <a:off x="9545481" y="1418699"/>
            <a:ext cx="4210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10.12</a:t>
            </a:r>
            <a:endParaRPr lang="ru-RU" sz="800" dirty="0"/>
          </a:p>
        </p:txBody>
      </p:sp>
      <p:sp>
        <p:nvSpPr>
          <p:cNvPr id="135" name="TextBox 134"/>
          <p:cNvSpPr txBox="1"/>
          <p:nvPr/>
        </p:nvSpPr>
        <p:spPr>
          <a:xfrm>
            <a:off x="9651004" y="5400403"/>
            <a:ext cx="926148" cy="33855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Проекты планов ТОФК на </a:t>
            </a:r>
            <a:r>
              <a:rPr lang="ru-RU" sz="800" dirty="0" err="1" smtClean="0"/>
              <a:t>согл</a:t>
            </a:r>
            <a:r>
              <a:rPr lang="ru-RU" sz="800" dirty="0" smtClean="0"/>
              <a:t>-е</a:t>
            </a:r>
          </a:p>
        </p:txBody>
      </p:sp>
      <p:sp>
        <p:nvSpPr>
          <p:cNvPr id="137" name="Стрелка вниз 136"/>
          <p:cNvSpPr/>
          <p:nvPr/>
        </p:nvSpPr>
        <p:spPr>
          <a:xfrm rot="10800000">
            <a:off x="9793988" y="3326252"/>
            <a:ext cx="144000" cy="255822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8" name="Стрелка вниз 137"/>
          <p:cNvSpPr/>
          <p:nvPr/>
        </p:nvSpPr>
        <p:spPr>
          <a:xfrm rot="10800000">
            <a:off x="9917800" y="2950435"/>
            <a:ext cx="144000" cy="63215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9" name="TextBox 138"/>
          <p:cNvSpPr txBox="1"/>
          <p:nvPr/>
        </p:nvSpPr>
        <p:spPr>
          <a:xfrm>
            <a:off x="9849869" y="1412805"/>
            <a:ext cx="316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+</a:t>
            </a:r>
            <a:r>
              <a:rPr lang="ru-RU" sz="800" dirty="0" smtClean="0"/>
              <a:t>2</a:t>
            </a:r>
            <a:endParaRPr lang="ru-RU" sz="800" dirty="0"/>
          </a:p>
        </p:txBody>
      </p:sp>
      <p:sp>
        <p:nvSpPr>
          <p:cNvPr id="140" name="TextBox 139"/>
          <p:cNvSpPr txBox="1"/>
          <p:nvPr/>
        </p:nvSpPr>
        <p:spPr>
          <a:xfrm>
            <a:off x="9723053" y="4867632"/>
            <a:ext cx="1087821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Проверенные проекты планов ТОФК на </a:t>
            </a:r>
            <a:r>
              <a:rPr lang="ru-RU" sz="800" dirty="0" err="1" smtClean="0"/>
              <a:t>ознакомл</a:t>
            </a:r>
            <a:r>
              <a:rPr lang="ru-RU" sz="800" dirty="0" smtClean="0"/>
              <a:t>-е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10059831" y="1409174"/>
            <a:ext cx="4210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/>
              <a:t>15.12</a:t>
            </a:r>
            <a:endParaRPr lang="ru-RU" sz="800" dirty="0"/>
          </a:p>
        </p:txBody>
      </p:sp>
      <p:sp>
        <p:nvSpPr>
          <p:cNvPr id="151" name="Стрелка вниз 150"/>
          <p:cNvSpPr/>
          <p:nvPr/>
        </p:nvSpPr>
        <p:spPr>
          <a:xfrm rot="10800000">
            <a:off x="10203551" y="3727814"/>
            <a:ext cx="144000" cy="257724"/>
          </a:xfrm>
          <a:prstGeom prst="downArrow">
            <a:avLst/>
          </a:prstGeom>
          <a:solidFill>
            <a:srgbClr val="9889D7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3" name="TextBox 152"/>
          <p:cNvSpPr txBox="1"/>
          <p:nvPr/>
        </p:nvSpPr>
        <p:spPr>
          <a:xfrm>
            <a:off x="9403103" y="5869663"/>
            <a:ext cx="1174049" cy="338554"/>
          </a:xfrm>
          <a:prstGeom prst="rect">
            <a:avLst/>
          </a:prstGeom>
          <a:solidFill>
            <a:srgbClr val="9889D7"/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План-график выполнения Плана ФК</a:t>
            </a:r>
          </a:p>
        </p:txBody>
      </p:sp>
      <p:sp>
        <p:nvSpPr>
          <p:cNvPr id="154" name="Стрелка вниз 153"/>
          <p:cNvSpPr/>
          <p:nvPr/>
        </p:nvSpPr>
        <p:spPr>
          <a:xfrm>
            <a:off x="10642482" y="3130435"/>
            <a:ext cx="144000" cy="643547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6" name="TextBox 155"/>
          <p:cNvSpPr txBox="1"/>
          <p:nvPr/>
        </p:nvSpPr>
        <p:spPr>
          <a:xfrm>
            <a:off x="10641603" y="5409928"/>
            <a:ext cx="1007471" cy="338554"/>
          </a:xfrm>
          <a:prstGeom prst="rect">
            <a:avLst/>
          </a:prstGeom>
          <a:gradFill flip="none" rotWithShape="1">
            <a:gsLst>
              <a:gs pos="25000">
                <a:schemeClr val="accent6">
                  <a:lumMod val="60000"/>
                  <a:lumOff val="40000"/>
                </a:schemeClr>
              </a:gs>
              <a:gs pos="11000">
                <a:schemeClr val="accent4">
                  <a:lumMod val="60000"/>
                  <a:lumOff val="40000"/>
                </a:schemeClr>
              </a:gs>
              <a:gs pos="0">
                <a:schemeClr val="accent4">
                  <a:lumMod val="60000"/>
                  <a:lumOff val="40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0" scaled="1"/>
            <a:tileRect/>
          </a:gra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err="1" smtClean="0"/>
              <a:t>Согласов</a:t>
            </a:r>
            <a:r>
              <a:rPr lang="ru-RU" sz="800" dirty="0" smtClean="0"/>
              <a:t>. проекты планов ТОФК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10754744" y="1412805"/>
            <a:ext cx="316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 smtClean="0"/>
              <a:t>+</a:t>
            </a:r>
            <a:r>
              <a:rPr lang="ru-RU" sz="800" dirty="0" smtClean="0"/>
              <a:t>5</a:t>
            </a:r>
            <a:endParaRPr lang="ru-RU" sz="800" dirty="0"/>
          </a:p>
        </p:txBody>
      </p:sp>
      <p:sp>
        <p:nvSpPr>
          <p:cNvPr id="161" name="Стрелка вниз 160"/>
          <p:cNvSpPr/>
          <p:nvPr/>
        </p:nvSpPr>
        <p:spPr>
          <a:xfrm rot="10800000">
            <a:off x="11653999" y="3779341"/>
            <a:ext cx="144000" cy="632153"/>
          </a:xfrm>
          <a:prstGeom prst="downArrow">
            <a:avLst/>
          </a:prstGeom>
          <a:solidFill>
            <a:schemeClr val="accent5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Стрелка вниз 161"/>
          <p:cNvSpPr/>
          <p:nvPr/>
        </p:nvSpPr>
        <p:spPr>
          <a:xfrm rot="10800000">
            <a:off x="11356075" y="2950435"/>
            <a:ext cx="144000" cy="63215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3" name="Стрелка вниз 162"/>
          <p:cNvSpPr/>
          <p:nvPr/>
        </p:nvSpPr>
        <p:spPr>
          <a:xfrm>
            <a:off x="10864624" y="3932876"/>
            <a:ext cx="144000" cy="665163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8" name="TextBox 167"/>
          <p:cNvSpPr txBox="1"/>
          <p:nvPr/>
        </p:nvSpPr>
        <p:spPr>
          <a:xfrm>
            <a:off x="10999402" y="4867632"/>
            <a:ext cx="1068773" cy="46166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Сводный план-график выполнения плана ФК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1210451" y="1409174"/>
            <a:ext cx="42107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/>
              <a:t>2</a:t>
            </a:r>
            <a:r>
              <a:rPr lang="ru-RU" sz="800" dirty="0" smtClean="0"/>
              <a:t>5.12</a:t>
            </a:r>
            <a:endParaRPr lang="ru-RU" sz="800" dirty="0"/>
          </a:p>
        </p:txBody>
      </p:sp>
      <p:sp>
        <p:nvSpPr>
          <p:cNvPr id="173" name="TextBox 172"/>
          <p:cNvSpPr txBox="1"/>
          <p:nvPr/>
        </p:nvSpPr>
        <p:spPr>
          <a:xfrm>
            <a:off x="10809414" y="5870027"/>
            <a:ext cx="1258761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6350">
            <a:noFill/>
          </a:ln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Копии утвержденных планов ТОФК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3</a:t>
            </a:fld>
            <a:endParaRPr lang="ru-RU" alt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58510" y="1617842"/>
            <a:ext cx="0" cy="3143584"/>
          </a:xfrm>
          <a:prstGeom prst="line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xtBox 113"/>
          <p:cNvSpPr txBox="1"/>
          <p:nvPr/>
        </p:nvSpPr>
        <p:spPr>
          <a:xfrm>
            <a:off x="2759482" y="1418701"/>
            <a:ext cx="63137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00" dirty="0" smtClean="0">
                <a:solidFill>
                  <a:srgbClr val="FF0000"/>
                </a:solidFill>
              </a:rPr>
              <a:t>21.06</a:t>
            </a:r>
            <a:endParaRPr lang="ru-RU" sz="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16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2753805" y="1752600"/>
            <a:ext cx="4095765" cy="4377267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иугольник 21"/>
          <p:cNvSpPr/>
          <p:nvPr/>
        </p:nvSpPr>
        <p:spPr>
          <a:xfrm>
            <a:off x="8894242" y="3448636"/>
            <a:ext cx="2400286" cy="1456267"/>
          </a:xfrm>
          <a:prstGeom prst="homePlate">
            <a:avLst>
              <a:gd name="adj" fmla="val 22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Направление ЦЗ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ятиугольник 22"/>
          <p:cNvSpPr/>
          <p:nvPr/>
        </p:nvSpPr>
        <p:spPr>
          <a:xfrm>
            <a:off x="6832636" y="3450228"/>
            <a:ext cx="2400286" cy="1456267"/>
          </a:xfrm>
          <a:prstGeom prst="homePlate">
            <a:avLst>
              <a:gd name="adj" fmla="val 2267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263"/>
            <a:r>
              <a:rPr lang="ru-RU" dirty="0" smtClean="0">
                <a:solidFill>
                  <a:schemeClr val="tx1"/>
                </a:solidFill>
              </a:rPr>
              <a:t>Согласование</a:t>
            </a:r>
          </a:p>
          <a:p>
            <a:pPr indent="449263"/>
            <a:r>
              <a:rPr lang="ru-RU" dirty="0" smtClean="0">
                <a:solidFill>
                  <a:schemeClr val="tx1"/>
                </a:solidFill>
              </a:rPr>
              <a:t>и утверждение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4783672" y="3450228"/>
            <a:ext cx="2400286" cy="1456267"/>
          </a:xfrm>
          <a:prstGeom prst="homePlate">
            <a:avLst>
              <a:gd name="adj" fmla="val 22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263"/>
            <a:r>
              <a:rPr lang="ru-RU" dirty="0" smtClean="0">
                <a:solidFill>
                  <a:schemeClr val="tx1"/>
                </a:solidFill>
              </a:rPr>
              <a:t>Составление</a:t>
            </a:r>
          </a:p>
          <a:p>
            <a:pPr indent="449263"/>
            <a:r>
              <a:rPr lang="ru-RU" dirty="0" smtClean="0">
                <a:solidFill>
                  <a:schemeClr val="tx1"/>
                </a:solidFill>
              </a:rPr>
              <a:t>Плана ФК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ятиугольник 20"/>
          <p:cNvSpPr/>
          <p:nvPr/>
        </p:nvSpPr>
        <p:spPr>
          <a:xfrm>
            <a:off x="2736871" y="3450228"/>
            <a:ext cx="2400286" cy="1456267"/>
          </a:xfrm>
          <a:prstGeom prst="homePlate">
            <a:avLst>
              <a:gd name="adj" fmla="val 22674"/>
            </a:avLst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263"/>
            <a:r>
              <a:rPr lang="ru-RU" dirty="0" smtClean="0">
                <a:solidFill>
                  <a:schemeClr val="tx1"/>
                </a:solidFill>
              </a:rPr>
              <a:t>Рассмотрение</a:t>
            </a:r>
          </a:p>
          <a:p>
            <a:pPr indent="449263"/>
            <a:r>
              <a:rPr lang="ru-RU" dirty="0" smtClean="0">
                <a:solidFill>
                  <a:schemeClr val="tx1"/>
                </a:solidFill>
              </a:rPr>
              <a:t>предложений,</a:t>
            </a:r>
          </a:p>
          <a:p>
            <a:pPr indent="449263"/>
            <a:r>
              <a:rPr lang="ru-RU" dirty="0" smtClean="0">
                <a:solidFill>
                  <a:schemeClr val="tx1"/>
                </a:solidFill>
              </a:rPr>
              <a:t>отбор КМ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698515" y="3450228"/>
            <a:ext cx="2400286" cy="1456267"/>
          </a:xfrm>
          <a:prstGeom prst="homePlate">
            <a:avLst>
              <a:gd name="adj" fmla="val 22674"/>
            </a:avLst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355600"/>
            <a:r>
              <a:rPr lang="ru-RU" dirty="0" smtClean="0">
                <a:solidFill>
                  <a:schemeClr val="tx1"/>
                </a:solidFill>
              </a:rPr>
              <a:t>Запрос</a:t>
            </a:r>
          </a:p>
          <a:p>
            <a:pPr indent="355600"/>
            <a:r>
              <a:rPr lang="ru-RU" dirty="0" smtClean="0">
                <a:solidFill>
                  <a:schemeClr val="tx1"/>
                </a:solidFill>
              </a:rPr>
              <a:t>предложений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Основные этапы планирования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1548" y="3448579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50072" y="3440112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32870" y="3440115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47932" y="3440112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30715" y="3438972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5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5634" y="1666875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План ФК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раздел Плана УФК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753805" y="2286000"/>
            <a:ext cx="4078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Обеспечение равномерности нагрузки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структурные подразделения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Выделение резерва времени на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внеплан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— 15%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753805" y="5133975"/>
            <a:ext cx="4078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Применение методики</a:t>
            </a:r>
            <a:b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 отбору контрольных мероприятий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0025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3375044" y="1752600"/>
            <a:ext cx="5216505" cy="4377267"/>
          </a:xfrm>
          <a:prstGeom prst="rect">
            <a:avLst/>
          </a:prstGeom>
          <a:gradFill>
            <a:gsLst>
              <a:gs pos="0">
                <a:schemeClr val="bg1"/>
              </a:gs>
              <a:gs pos="49000">
                <a:schemeClr val="accent1">
                  <a:lumMod val="60000"/>
                  <a:lumOff val="40000"/>
                </a:schemeClr>
              </a:gs>
              <a:gs pos="100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иугольник 22"/>
          <p:cNvSpPr/>
          <p:nvPr/>
        </p:nvSpPr>
        <p:spPr>
          <a:xfrm>
            <a:off x="8591550" y="3450228"/>
            <a:ext cx="2876549" cy="1456267"/>
          </a:xfrm>
          <a:prstGeom prst="homePlate">
            <a:avLst>
              <a:gd name="adj" fmla="val 22674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628650"/>
            <a:r>
              <a:rPr lang="ru-RU" dirty="0" smtClean="0">
                <a:solidFill>
                  <a:schemeClr val="tx1"/>
                </a:solidFill>
              </a:rPr>
              <a:t>Согласование с ФК</a:t>
            </a:r>
          </a:p>
          <a:p>
            <a:pPr indent="628650"/>
            <a:r>
              <a:rPr lang="ru-RU" dirty="0" smtClean="0">
                <a:solidFill>
                  <a:schemeClr val="tx1"/>
                </a:solidFill>
              </a:rPr>
              <a:t>и утверждение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4" name="Пятиугольник 23"/>
          <p:cNvSpPr/>
          <p:nvPr/>
        </p:nvSpPr>
        <p:spPr>
          <a:xfrm>
            <a:off x="5915024" y="3450228"/>
            <a:ext cx="3000375" cy="1456267"/>
          </a:xfrm>
          <a:prstGeom prst="homePlate">
            <a:avLst>
              <a:gd name="adj" fmla="val 22674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714375"/>
            <a:r>
              <a:rPr lang="ru-RU" dirty="0" smtClean="0">
                <a:solidFill>
                  <a:schemeClr val="tx1"/>
                </a:solidFill>
              </a:rPr>
              <a:t>Составление</a:t>
            </a:r>
          </a:p>
          <a:p>
            <a:pPr indent="714375"/>
            <a:r>
              <a:rPr lang="ru-RU" dirty="0" smtClean="0">
                <a:solidFill>
                  <a:schemeClr val="tx1"/>
                </a:solidFill>
              </a:rPr>
              <a:t>Плана УФК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Основные этапы планирования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80645" y="3440115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3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548157" y="3440112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4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865634" y="1666875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II</a:t>
            </a:r>
            <a:r>
              <a:rPr lang="ru-RU" dirty="0" smtClean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раздел Плана УФК</a:t>
            </a:r>
            <a:endParaRPr lang="ru-RU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487230" y="2286000"/>
            <a:ext cx="407883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Обеспечение равномерности нагрузки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структурные подразделения</a:t>
            </a:r>
          </a:p>
          <a:p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Выделение резерва времени на </a:t>
            </a:r>
            <a:r>
              <a:rPr lang="ru-RU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внеплан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— 15%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487230" y="5057775"/>
            <a:ext cx="49328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Применение методики по отбору контрольных мероприятий</a:t>
            </a:r>
          </a:p>
          <a:p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Использование </a:t>
            </a:r>
            <a:r>
              <a:rPr lang="ru-RU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типовых наименований </a:t>
            </a: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тем КМ</a:t>
            </a:r>
          </a:p>
        </p:txBody>
      </p:sp>
      <p:sp>
        <p:nvSpPr>
          <p:cNvPr id="30" name="Пятиугольник 29"/>
          <p:cNvSpPr/>
          <p:nvPr/>
        </p:nvSpPr>
        <p:spPr>
          <a:xfrm>
            <a:off x="3375045" y="3440115"/>
            <a:ext cx="2882879" cy="1456267"/>
          </a:xfrm>
          <a:prstGeom prst="homePlate">
            <a:avLst>
              <a:gd name="adj" fmla="val 22674"/>
            </a:avLst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542925"/>
            <a:r>
              <a:rPr lang="ru-RU" dirty="0" smtClean="0">
                <a:solidFill>
                  <a:schemeClr val="tx1"/>
                </a:solidFill>
              </a:rPr>
              <a:t>Учет проекта ЦЗ</a:t>
            </a:r>
          </a:p>
          <a:p>
            <a:pPr indent="542925"/>
            <a:r>
              <a:rPr lang="ru-RU" dirty="0" smtClean="0">
                <a:solidFill>
                  <a:schemeClr val="tx1"/>
                </a:solidFill>
              </a:rPr>
              <a:t>и проекта Плана ФК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83497" y="3440112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2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0" name="Пятиугольник 19"/>
          <p:cNvSpPr/>
          <p:nvPr/>
        </p:nvSpPr>
        <p:spPr>
          <a:xfrm>
            <a:off x="698515" y="3433994"/>
            <a:ext cx="3025760" cy="1456267"/>
          </a:xfrm>
          <a:prstGeom prst="homePlate">
            <a:avLst>
              <a:gd name="adj" fmla="val 22674"/>
            </a:avLst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628650"/>
            <a:r>
              <a:rPr lang="ru-RU" dirty="0" smtClean="0">
                <a:solidFill>
                  <a:schemeClr val="tx1"/>
                </a:solidFill>
              </a:rPr>
              <a:t>Запрос</a:t>
            </a:r>
          </a:p>
          <a:p>
            <a:pPr indent="628650"/>
            <a:r>
              <a:rPr lang="ru-RU" dirty="0" smtClean="0">
                <a:solidFill>
                  <a:schemeClr val="tx1"/>
                </a:solidFill>
              </a:rPr>
              <a:t>предложений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81548" y="3448579"/>
            <a:ext cx="873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1</a:t>
            </a:r>
            <a:endParaRPr lang="ru-RU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384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Прямоугольник 23"/>
          <p:cNvSpPr/>
          <p:nvPr/>
        </p:nvSpPr>
        <p:spPr>
          <a:xfrm>
            <a:off x="8246532" y="3085485"/>
            <a:ext cx="2878667" cy="28750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049865" y="3085486"/>
            <a:ext cx="2878667" cy="287504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Отбор контрольных мероприятий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217334" y="1777997"/>
            <a:ext cx="57531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МЕТОДЫ ПЛАНИРОВАНИЯ</a:t>
            </a:r>
            <a:endParaRPr lang="ru-RU" sz="2000" b="1" dirty="0"/>
          </a:p>
        </p:txBody>
      </p:sp>
      <p:sp>
        <p:nvSpPr>
          <p:cNvPr id="17" name="Арка 16"/>
          <p:cNvSpPr/>
          <p:nvPr/>
        </p:nvSpPr>
        <p:spPr>
          <a:xfrm rot="16200000">
            <a:off x="4358217" y="2633133"/>
            <a:ext cx="3454400" cy="3454400"/>
          </a:xfrm>
          <a:prstGeom prst="blockArc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Арка 17"/>
          <p:cNvSpPr/>
          <p:nvPr/>
        </p:nvSpPr>
        <p:spPr>
          <a:xfrm rot="5400000">
            <a:off x="4351866" y="2633133"/>
            <a:ext cx="3454400" cy="3454400"/>
          </a:xfrm>
          <a:prstGeom prst="blockArc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9865" y="2709295"/>
            <a:ext cx="2878667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Целевой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8246532" y="2707687"/>
            <a:ext cx="2878667" cy="369332"/>
          </a:xfrm>
          <a:prstGeom prst="rect">
            <a:avLst/>
          </a:prstGeom>
          <a:solidFill>
            <a:srgbClr val="FFC000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Риск-ориентированный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143000" y="3293528"/>
            <a:ext cx="268393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Формирование Плана, исходя из стратегических задач, приоритетных направлений деятельности, определенных Правительством Российской Федерации и Министерством финансов Российской Федерации.</a:t>
            </a:r>
            <a:endParaRPr lang="ru-RU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8343898" y="3288645"/>
            <a:ext cx="268393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Формирование Плана на основании вероятности совершения объектом контроля нарушений в финансово-бюджетной сфере, запросов от правоохранительных и надзорных органов, информации с учетом критериев отбора.</a:t>
            </a:r>
            <a:endParaRPr lang="ru-RU" sz="1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3" name="TextBox 2"/>
          <p:cNvSpPr txBox="1"/>
          <p:nvPr/>
        </p:nvSpPr>
        <p:spPr>
          <a:xfrm>
            <a:off x="5234153" y="4078010"/>
            <a:ext cx="16921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Arial Black" panose="020B0A04020102020204" pitchFamily="34" charset="0"/>
              </a:rPr>
              <a:t>ПЛАН</a:t>
            </a:r>
            <a:endParaRPr lang="ru-RU" sz="32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1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План на 2017 год</a:t>
            </a:r>
            <a:endParaRPr lang="ru-RU" sz="2000" b="1" dirty="0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9370630"/>
              </p:ext>
            </p:extLst>
          </p:nvPr>
        </p:nvGraphicFramePr>
        <p:xfrm>
          <a:off x="0" y="2836805"/>
          <a:ext cx="6096000" cy="34369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Диаграмма 2" title="жщгоп"/>
          <p:cNvGraphicFramePr/>
          <p:nvPr>
            <p:extLst>
              <p:ext uri="{D42A27DB-BD31-4B8C-83A1-F6EECF244321}">
                <p14:modId xmlns:p14="http://schemas.microsoft.com/office/powerpoint/2010/main" val="457252650"/>
              </p:ext>
            </p:extLst>
          </p:nvPr>
        </p:nvGraphicFramePr>
        <p:xfrm>
          <a:off x="6160654" y="2585955"/>
          <a:ext cx="6031346" cy="3962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6000" y="1445656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разрезе оснований</a:t>
            </a:r>
          </a:p>
          <a:p>
            <a:pPr algn="ctr"/>
            <a:r>
              <a:rPr lang="ru-RU" dirty="0" smtClean="0"/>
              <a:t>для включения в План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" y="1445656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разрезе ответственных</a:t>
            </a:r>
          </a:p>
          <a:p>
            <a:pPr algn="ctr"/>
            <a:r>
              <a:rPr lang="ru-RU" dirty="0" smtClean="0"/>
              <a:t>исполнителей (пунктов Плана)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224648" y="3038749"/>
            <a:ext cx="18757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</a:rPr>
              <a:t>50 поручений Минфина</a:t>
            </a:r>
            <a:endParaRPr lang="ru-RU" sz="1200" dirty="0">
              <a:latin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74552" y="2403409"/>
            <a:ext cx="14012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latin typeface="Arial" panose="020B0604020202020204" pitchFamily="34" charset="0"/>
              </a:rPr>
              <a:t>3</a:t>
            </a:r>
            <a:r>
              <a:rPr lang="ru-RU" sz="1200" dirty="0" smtClean="0">
                <a:latin typeface="Arial" panose="020B0604020202020204" pitchFamily="34" charset="0"/>
              </a:rPr>
              <a:t> обращения  ГП</a:t>
            </a:r>
            <a:endParaRPr lang="ru-RU" sz="1200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55194" y="2403409"/>
            <a:ext cx="14509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latin typeface="Arial" panose="020B0604020202020204" pitchFamily="34" charset="0"/>
              </a:rPr>
              <a:t>1 иное основание</a:t>
            </a:r>
            <a:endParaRPr lang="ru-RU" sz="1200" dirty="0">
              <a:latin typeface="Arial" panose="020B0604020202020204" pitchFamily="34" charset="0"/>
            </a:endParaRPr>
          </a:p>
        </p:txBody>
      </p:sp>
      <p:sp>
        <p:nvSpPr>
          <p:cNvPr id="18" name="Дуга 17"/>
          <p:cNvSpPr/>
          <p:nvPr/>
        </p:nvSpPr>
        <p:spPr>
          <a:xfrm rot="15511871">
            <a:off x="7017566" y="4899661"/>
            <a:ext cx="1727200" cy="168901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Дуга 18"/>
          <p:cNvSpPr/>
          <p:nvPr/>
        </p:nvSpPr>
        <p:spPr>
          <a:xfrm rot="4978549">
            <a:off x="9693298" y="2676858"/>
            <a:ext cx="1514764" cy="134656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4586273" y="5156957"/>
            <a:ext cx="1413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КРУ в социальной сфере, сфере межбюджетных отношения и социального страхования — 29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3856" y="5597281"/>
            <a:ext cx="17031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КРУ в сфере развития экономики — 28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93856" y="2315337"/>
            <a:ext cx="1497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КРУ в сфере национальной безопасности, правоохранительной деятельности, судебной системе и оборонном комплексе — 16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33136" y="2223720"/>
            <a:ext cx="141316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Управление ведомственных проектов — 4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941617" y="2204207"/>
            <a:ext cx="1413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Arial" panose="020B0604020202020204" pitchFamily="34" charset="0"/>
              </a:rPr>
              <a:t>Управление по контролю в сфере контрактных отношений — 2</a:t>
            </a:r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28" name="Дуга 27"/>
          <p:cNvSpPr/>
          <p:nvPr/>
        </p:nvSpPr>
        <p:spPr>
          <a:xfrm rot="396000">
            <a:off x="3703845" y="4385221"/>
            <a:ext cx="1510144" cy="145939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Дуга 28"/>
          <p:cNvSpPr/>
          <p:nvPr/>
        </p:nvSpPr>
        <p:spPr>
          <a:xfrm rot="17129602">
            <a:off x="785720" y="5215725"/>
            <a:ext cx="1351488" cy="117302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Дуга 29"/>
          <p:cNvSpPr/>
          <p:nvPr/>
        </p:nvSpPr>
        <p:spPr>
          <a:xfrm rot="967038">
            <a:off x="1084244" y="2886985"/>
            <a:ext cx="967817" cy="86568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Дуга 30"/>
          <p:cNvSpPr/>
          <p:nvPr/>
        </p:nvSpPr>
        <p:spPr>
          <a:xfrm>
            <a:off x="2539718" y="2516108"/>
            <a:ext cx="694640" cy="912891"/>
          </a:xfrm>
          <a:prstGeom prst="arc">
            <a:avLst>
              <a:gd name="adj1" fmla="val 16200000"/>
              <a:gd name="adj2" fmla="val 115694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Дуга 31"/>
          <p:cNvSpPr/>
          <p:nvPr/>
        </p:nvSpPr>
        <p:spPr>
          <a:xfrm flipH="1">
            <a:off x="3579088" y="2516110"/>
            <a:ext cx="824743" cy="1143685"/>
          </a:xfrm>
          <a:prstGeom prst="arc">
            <a:avLst>
              <a:gd name="adj1" fmla="val 16200000"/>
              <a:gd name="adj2" fmla="val 726434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Дуга 32"/>
          <p:cNvSpPr/>
          <p:nvPr/>
        </p:nvSpPr>
        <p:spPr>
          <a:xfrm rot="16200000">
            <a:off x="9139776" y="2514600"/>
            <a:ext cx="912339" cy="96695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Дуга 33"/>
          <p:cNvSpPr/>
          <p:nvPr/>
        </p:nvSpPr>
        <p:spPr>
          <a:xfrm>
            <a:off x="7493876" y="2547640"/>
            <a:ext cx="1430718" cy="108926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Номер слайда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925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План на 2017 год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938350" y="2139316"/>
            <a:ext cx="6095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разрезе поручений ФК</a:t>
            </a:r>
          </a:p>
          <a:p>
            <a:pPr algn="ctr"/>
            <a:r>
              <a:rPr lang="ru-RU" dirty="0" smtClean="0"/>
              <a:t>во </a:t>
            </a:r>
            <a:r>
              <a:rPr lang="en-US" dirty="0" smtClean="0"/>
              <a:t>II</a:t>
            </a:r>
            <a:r>
              <a:rPr lang="ru-RU" dirty="0" smtClean="0"/>
              <a:t> разделы планов УФК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36631" y="2139316"/>
            <a:ext cx="6095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 разрезе госпрограмм и ГРБС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72665" y="3011189"/>
            <a:ext cx="5013433" cy="24622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</a:rPr>
              <a:t>Охвачено в плане госпрограмм РФ		</a:t>
            </a:r>
            <a:r>
              <a:rPr lang="ru-RU" sz="1400" b="1" dirty="0" smtClean="0">
                <a:latin typeface="Arial" panose="020B0604020202020204" pitchFamily="34" charset="0"/>
              </a:rPr>
              <a:t>18</a:t>
            </a:r>
            <a:endParaRPr lang="ru-RU" sz="1400" b="1" dirty="0">
              <a:latin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Охвачено в плане ГРБС:</a:t>
            </a:r>
          </a:p>
          <a:p>
            <a:endParaRPr lang="ru-RU" sz="1400" dirty="0" smtClean="0">
              <a:latin typeface="Arial" panose="020B0604020202020204" pitchFamily="34" charset="0"/>
            </a:endParaRPr>
          </a:p>
          <a:p>
            <a:pPr indent="179388"/>
            <a:r>
              <a:rPr lang="ru-RU" sz="1400" dirty="0" smtClean="0">
                <a:latin typeface="Arial" panose="020B0604020202020204" pitchFamily="34" charset="0"/>
              </a:rPr>
              <a:t>— при осуществлении контроля</a:t>
            </a:r>
          </a:p>
          <a:p>
            <a:pPr indent="179388"/>
            <a:r>
              <a:rPr lang="ru-RU" sz="1400" dirty="0" smtClean="0">
                <a:latin typeface="Arial" panose="020B0604020202020204" pitchFamily="34" charset="0"/>
              </a:rPr>
              <a:t>в финансово-бюджетной сфере		</a:t>
            </a:r>
            <a:r>
              <a:rPr lang="ru-RU" sz="1400" b="1" dirty="0" smtClean="0">
                <a:latin typeface="Arial" panose="020B0604020202020204" pitchFamily="34" charset="0"/>
              </a:rPr>
              <a:t>29</a:t>
            </a:r>
          </a:p>
          <a:p>
            <a:pPr indent="179388"/>
            <a:endParaRPr lang="ru-RU" sz="1400" dirty="0" smtClean="0">
              <a:latin typeface="Arial" panose="020B0604020202020204" pitchFamily="34" charset="0"/>
            </a:endParaRPr>
          </a:p>
          <a:p>
            <a:pPr indent="179388"/>
            <a:r>
              <a:rPr lang="ru-RU" sz="1400" dirty="0" smtClean="0">
                <a:latin typeface="Arial" panose="020B0604020202020204" pitchFamily="34" charset="0"/>
              </a:rPr>
              <a:t>— при осуществлении контроля</a:t>
            </a:r>
          </a:p>
          <a:p>
            <a:pPr indent="179388"/>
            <a:r>
              <a:rPr lang="ru-RU" sz="1400" dirty="0" smtClean="0">
                <a:latin typeface="Arial" panose="020B0604020202020204" pitchFamily="34" charset="0"/>
              </a:rPr>
              <a:t>в сфере закупок				</a:t>
            </a:r>
            <a:r>
              <a:rPr lang="ru-RU" sz="1400" b="1" dirty="0" smtClean="0">
                <a:latin typeface="Arial" panose="020B0604020202020204" pitchFamily="34" charset="0"/>
              </a:rPr>
              <a:t>89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endParaRPr lang="ru-RU" sz="1400" dirty="0">
              <a:latin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79632" y="3011189"/>
            <a:ext cx="5013433" cy="24622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Arial" panose="020B0604020202020204" pitchFamily="34" charset="0"/>
              </a:rPr>
              <a:t>На основании обращений: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— ФСБ России				</a:t>
            </a:r>
            <a:r>
              <a:rPr lang="ru-RU" sz="1400" b="1" dirty="0" smtClean="0">
                <a:latin typeface="Arial" panose="020B0604020202020204" pitchFamily="34" charset="0"/>
              </a:rPr>
              <a:t>7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— Генеральная прокуратура РФ			</a:t>
            </a:r>
            <a:r>
              <a:rPr lang="ru-RU" sz="1400" b="1" dirty="0" smtClean="0">
                <a:latin typeface="Arial" panose="020B0604020202020204" pitchFamily="34" charset="0"/>
              </a:rPr>
              <a:t>4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— ЦАФК					</a:t>
            </a:r>
            <a:r>
              <a:rPr lang="ru-RU" sz="1400" b="1" dirty="0" smtClean="0">
                <a:latin typeface="Arial" panose="020B0604020202020204" pitchFamily="34" charset="0"/>
              </a:rPr>
              <a:t>2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— Минфина России				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</a:p>
          <a:p>
            <a:endParaRPr lang="ru-RU" sz="1400" dirty="0">
              <a:latin typeface="Arial" panose="020B0604020202020204" pitchFamily="34" charset="0"/>
            </a:endParaRPr>
          </a:p>
          <a:p>
            <a:r>
              <a:rPr lang="ru-RU" sz="1400" dirty="0" smtClean="0">
                <a:latin typeface="Arial" panose="020B0604020202020204" pitchFamily="34" charset="0"/>
              </a:rPr>
              <a:t>— Минздрав РФ				</a:t>
            </a:r>
            <a:r>
              <a:rPr lang="ru-RU" sz="1400" b="1" dirty="0" smtClean="0">
                <a:latin typeface="Arial" panose="020B0604020202020204" pitchFamily="34" charset="0"/>
              </a:rPr>
              <a:t>1</a:t>
            </a:r>
            <a:endParaRPr lang="ru-RU" sz="1400" b="1" dirty="0">
              <a:latin typeface="Arial" panose="020B0604020202020204" pitchFamily="34" charset="0"/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3262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648200" y="508000"/>
            <a:ext cx="7543800" cy="749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Итоги за 2016 год</a:t>
            </a:r>
            <a:endParaRPr lang="ru-RU" sz="2000" b="1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075C6-3FCA-44D6-AF79-67455D1720D9}" type="slidenum">
              <a:rPr lang="ru-RU" altLang="ru-RU" smtClean="0"/>
              <a:pPr/>
              <a:t>9</a:t>
            </a:fld>
            <a:endParaRPr lang="ru-RU" altLang="ru-RU"/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40508681"/>
              </p:ext>
            </p:extLst>
          </p:nvPr>
        </p:nvGraphicFramePr>
        <p:xfrm>
          <a:off x="353017" y="2133611"/>
          <a:ext cx="5882468" cy="3026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77287" y="2560868"/>
            <a:ext cx="13724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err="1" smtClean="0">
                <a:latin typeface="Arial" panose="020B0604020202020204" pitchFamily="34" charset="0"/>
              </a:rPr>
              <a:t>внеплан</a:t>
            </a:r>
            <a:r>
              <a:rPr lang="ru-RU" sz="1200" b="1" dirty="0" smtClean="0">
                <a:latin typeface="Arial" panose="020B0604020202020204" pitchFamily="34" charset="0"/>
              </a:rPr>
              <a:t> — 28%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20487" y="3941581"/>
            <a:ext cx="1099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план — 62%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702" y="5244674"/>
            <a:ext cx="230177" cy="21887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93683" y="1670824"/>
            <a:ext cx="3258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Количество проведенных </a:t>
            </a:r>
            <a:r>
              <a:rPr lang="ru-RU" sz="1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КМ</a:t>
            </a:r>
            <a:br>
              <a:rPr lang="ru-RU" sz="1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ru-RU" sz="1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в </a:t>
            </a:r>
            <a:r>
              <a:rPr lang="ru-RU" sz="1200" b="1" dirty="0">
                <a:latin typeface="Arial" panose="020B0604020202020204" pitchFamily="34" charset="0"/>
                <a:ea typeface="Times New Roman" panose="02020603050405020304" pitchFamily="18" charset="0"/>
              </a:rPr>
              <a:t>разрезе </a:t>
            </a:r>
            <a:r>
              <a:rPr lang="ru-RU" sz="1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исполнителей (ЦА)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44878" y="5192124"/>
            <a:ext cx="2286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</a:rPr>
              <a:t>КРУ в сфере национальной безопасности, правоохранительной деятельности, судебной </a:t>
            </a:r>
            <a:r>
              <a:rPr lang="ru-RU" sz="900" dirty="0" smtClean="0">
                <a:latin typeface="Arial" panose="020B0604020202020204" pitchFamily="34" charset="0"/>
              </a:rPr>
              <a:t>системе</a:t>
            </a:r>
          </a:p>
          <a:p>
            <a:r>
              <a:rPr lang="ru-RU" sz="900" dirty="0" smtClean="0">
                <a:latin typeface="Arial" panose="020B0604020202020204" pitchFamily="34" charset="0"/>
              </a:rPr>
              <a:t>и </a:t>
            </a:r>
            <a:r>
              <a:rPr lang="ru-RU" sz="900" dirty="0">
                <a:latin typeface="Arial" panose="020B0604020202020204" pitchFamily="34" charset="0"/>
              </a:rPr>
              <a:t>оборонном комплексе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99308" y="5181627"/>
            <a:ext cx="248018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</a:rPr>
              <a:t>КРУ в социальной сфере, сфере межбюджетных отношения и социального </a:t>
            </a:r>
            <a:r>
              <a:rPr lang="ru-RU" sz="900" dirty="0" smtClean="0">
                <a:latin typeface="Arial" panose="020B0604020202020204" pitchFamily="34" charset="0"/>
              </a:rPr>
              <a:t>страхования</a:t>
            </a:r>
            <a:endParaRPr lang="ru-RU" sz="900" dirty="0">
              <a:latin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149" y="1680349"/>
            <a:ext cx="18478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Соотношение количества КМ (ЦА)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99306" y="5642752"/>
            <a:ext cx="24801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</a:rPr>
              <a:t>Управление по контролю в сфере контрактных </a:t>
            </a:r>
            <a:r>
              <a:rPr lang="ru-RU" sz="900" dirty="0" smtClean="0">
                <a:latin typeface="Arial" panose="020B0604020202020204" pitchFamily="34" charset="0"/>
              </a:rPr>
              <a:t>отношений</a:t>
            </a:r>
            <a:endParaRPr lang="ru-RU" sz="9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169130" y="5244674"/>
            <a:ext cx="230177" cy="218879"/>
          </a:xfrm>
          <a:prstGeom prst="rect">
            <a:avLst/>
          </a:prstGeom>
          <a:solidFill>
            <a:srgbClr val="9889D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14702" y="5843328"/>
            <a:ext cx="230177" cy="21887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952499" y="5828088"/>
            <a:ext cx="248018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900" dirty="0">
                <a:latin typeface="Arial" panose="020B0604020202020204" pitchFamily="34" charset="0"/>
              </a:rPr>
              <a:t>КРУ в </a:t>
            </a:r>
            <a:r>
              <a:rPr lang="ru-RU" sz="900" dirty="0" smtClean="0">
                <a:latin typeface="Arial" panose="020B0604020202020204" pitchFamily="34" charset="0"/>
              </a:rPr>
              <a:t>сфере развития экономики</a:t>
            </a:r>
            <a:endParaRPr lang="ru-RU" sz="900" dirty="0"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169129" y="5710932"/>
            <a:ext cx="230177" cy="21887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3170907" y="6074383"/>
            <a:ext cx="230177" cy="2188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3391686" y="6078997"/>
            <a:ext cx="23412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Arial" panose="020B0604020202020204" pitchFamily="34" charset="0"/>
              </a:rPr>
              <a:t>Управление ведомственных проектов</a:t>
            </a:r>
            <a:endParaRPr lang="ru-RU" sz="900" dirty="0"/>
          </a:p>
        </p:txBody>
      </p:sp>
      <p:sp>
        <p:nvSpPr>
          <p:cNvPr id="14" name="TextBox 13"/>
          <p:cNvSpPr txBox="1"/>
          <p:nvPr/>
        </p:nvSpPr>
        <p:spPr>
          <a:xfrm>
            <a:off x="1371600" y="261364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28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62075" y="332801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14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71600" y="398524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24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371600" y="4632942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15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86125" y="2613642"/>
            <a:ext cx="3431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Arial" panose="020B0604020202020204" pitchFamily="34" charset="0"/>
              </a:rPr>
              <a:t>11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333750" y="320419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</a:rPr>
              <a:t>3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333750" y="3604242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</a:rPr>
              <a:t>6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333750" y="424241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</a:rPr>
              <a:t>9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343275" y="4756767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b="1" dirty="0" smtClean="0">
                <a:latin typeface="Arial" panose="020B0604020202020204" pitchFamily="34" charset="0"/>
              </a:rPr>
              <a:t>3</a:t>
            </a:r>
            <a:endParaRPr lang="ru-RU" sz="1200" b="1" dirty="0">
              <a:latin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-276183" y="3513040"/>
            <a:ext cx="2486025" cy="30777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ПЛАНОВЫЕ КМ — 81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 rot="16200000">
            <a:off x="1491424" y="3508996"/>
            <a:ext cx="2741761" cy="30777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ВНЕПЛАНОВЫЕ КМ — 32</a:t>
            </a:r>
            <a:endParaRPr lang="ru-RU" sz="14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152516577"/>
              </p:ext>
            </p:extLst>
          </p:nvPr>
        </p:nvGraphicFramePr>
        <p:xfrm>
          <a:off x="7281862" y="2916338"/>
          <a:ext cx="3409950" cy="3287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7858125" y="1680349"/>
            <a:ext cx="24669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200" b="1">
                <a:latin typeface="Arial" panose="020B0604020202020204" pitchFamily="34" charset="0"/>
                <a:ea typeface="Times New Roman" panose="02020603050405020304" pitchFamily="18" charset="0"/>
              </a:defRPr>
            </a:lvl1pPr>
          </a:lstStyle>
          <a:p>
            <a:r>
              <a:rPr lang="ru-RU" dirty="0"/>
              <a:t>Количество </a:t>
            </a:r>
            <a:r>
              <a:rPr lang="ru-RU" dirty="0" smtClean="0"/>
              <a:t>проведенных </a:t>
            </a:r>
            <a:r>
              <a:rPr lang="ru-RU" dirty="0"/>
              <a:t>КМ в разрезе показателей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325100" y="2292005"/>
            <a:ext cx="1600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>
                <a:latin typeface="Arial" panose="020B0604020202020204" pitchFamily="34" charset="0"/>
              </a:rPr>
              <a:t>проведенных в </a:t>
            </a:r>
            <a:r>
              <a:rPr lang="ru-RU" sz="1000" dirty="0" smtClean="0">
                <a:latin typeface="Arial" panose="020B0604020202020204" pitchFamily="34" charset="0"/>
              </a:rPr>
              <a:t>соответствии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с </a:t>
            </a:r>
            <a:r>
              <a:rPr lang="ru-RU" sz="1000" dirty="0">
                <a:latin typeface="Arial" panose="020B0604020202020204" pitchFamily="34" charset="0"/>
              </a:rPr>
              <a:t>разделами I, II Плана ФК на 2016 год и разделом I Планов УФК на 2016 </a:t>
            </a:r>
            <a:r>
              <a:rPr lang="ru-RU" sz="1000" dirty="0" smtClean="0">
                <a:latin typeface="Arial" panose="020B0604020202020204" pitchFamily="34" charset="0"/>
              </a:rPr>
              <a:t>год</a:t>
            </a:r>
          </a:p>
          <a:p>
            <a:r>
              <a:rPr lang="ru-RU" sz="1000" dirty="0" smtClean="0">
                <a:latin typeface="Arial" panose="020B0604020202020204" pitchFamily="34" charset="0"/>
              </a:rPr>
              <a:t>— </a:t>
            </a:r>
            <a:r>
              <a:rPr lang="ru-RU" sz="1000" b="1" dirty="0" smtClean="0">
                <a:latin typeface="Arial" panose="020B0604020202020204" pitchFamily="34" charset="0"/>
              </a:rPr>
              <a:t>2644</a:t>
            </a:r>
            <a:r>
              <a:rPr lang="ru-RU" sz="1000" dirty="0" smtClean="0">
                <a:latin typeface="Arial" panose="020B0604020202020204" pitchFamily="34" charset="0"/>
              </a:rPr>
              <a:t> (53%)</a:t>
            </a:r>
            <a:endParaRPr lang="ru-RU" sz="1000" dirty="0">
              <a:latin typeface="Arial" panose="020B0604020202020204" pitchFamily="34" charset="0"/>
            </a:endParaRPr>
          </a:p>
          <a:p>
            <a:endParaRPr lang="ru-RU" sz="1000" dirty="0">
              <a:latin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438898" y="5238290"/>
            <a:ext cx="1143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>
                <a:latin typeface="Arial" panose="020B0604020202020204" pitchFamily="34" charset="0"/>
              </a:defRPr>
            </a:lvl1pPr>
          </a:lstStyle>
          <a:p>
            <a:r>
              <a:rPr lang="ru-RU" dirty="0"/>
              <a:t>внеплановых контрольных </a:t>
            </a:r>
            <a:r>
              <a:rPr lang="ru-RU" dirty="0" smtClean="0"/>
              <a:t>мероприятий</a:t>
            </a:r>
          </a:p>
          <a:p>
            <a:r>
              <a:rPr lang="ru-RU" dirty="0" smtClean="0"/>
              <a:t>— </a:t>
            </a:r>
            <a:r>
              <a:rPr lang="ru-RU" b="1" dirty="0" smtClean="0"/>
              <a:t>1008</a:t>
            </a:r>
            <a:r>
              <a:rPr lang="ru-RU" dirty="0" smtClean="0"/>
              <a:t> (20%)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438899" y="2292005"/>
            <a:ext cx="1685926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000">
                <a:latin typeface="Arial" panose="020B0604020202020204" pitchFamily="34" charset="0"/>
              </a:defRPr>
            </a:lvl1pPr>
          </a:lstStyle>
          <a:p>
            <a:pPr eaLnBrk="1" fontAlgn="ctr" hangingPunct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dirty="0"/>
              <a:t>проведенных в </a:t>
            </a:r>
            <a:r>
              <a:rPr lang="ru-RU" dirty="0" smtClean="0"/>
              <a:t>соответствии</a:t>
            </a:r>
          </a:p>
          <a:p>
            <a:pPr eaLnBrk="1" fontAlgn="ctr" hangingPunct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dirty="0" smtClean="0"/>
              <a:t>с </a:t>
            </a:r>
            <a:r>
              <a:rPr lang="ru-RU" dirty="0"/>
              <a:t>разделом II Планов УФК на 2016 </a:t>
            </a:r>
            <a:r>
              <a:rPr lang="ru-RU" dirty="0" smtClean="0"/>
              <a:t>год</a:t>
            </a:r>
            <a:endParaRPr lang="ru-RU" dirty="0"/>
          </a:p>
          <a:p>
            <a:pPr eaLnBrk="1" fontAlgn="ctr" hangingPunct="1">
              <a:lnSpc>
                <a:spcPct val="115000"/>
              </a:lnSpc>
              <a:spcAft>
                <a:spcPts val="0"/>
              </a:spcAft>
              <a:tabLst>
                <a:tab pos="540385" algn="l"/>
              </a:tabLst>
            </a:pPr>
            <a:r>
              <a:rPr lang="ru-RU" dirty="0" smtClean="0"/>
              <a:t>— </a:t>
            </a:r>
            <a:r>
              <a:rPr lang="ru-RU" b="1" dirty="0" smtClean="0"/>
              <a:t>1362</a:t>
            </a:r>
            <a:r>
              <a:rPr lang="ru-RU" dirty="0" smtClean="0"/>
              <a:t> (27%)</a:t>
            </a:r>
          </a:p>
        </p:txBody>
      </p:sp>
      <p:sp>
        <p:nvSpPr>
          <p:cNvPr id="41" name="Дуга 40"/>
          <p:cNvSpPr/>
          <p:nvPr/>
        </p:nvSpPr>
        <p:spPr>
          <a:xfrm>
            <a:off x="7277100" y="2780716"/>
            <a:ext cx="1066800" cy="11291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Дуга 41"/>
          <p:cNvSpPr/>
          <p:nvPr/>
        </p:nvSpPr>
        <p:spPr>
          <a:xfrm rot="16649933">
            <a:off x="9644062" y="2780717"/>
            <a:ext cx="1233488" cy="1380713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Дуга 42"/>
          <p:cNvSpPr/>
          <p:nvPr/>
        </p:nvSpPr>
        <p:spPr>
          <a:xfrm rot="5691026">
            <a:off x="7060500" y="4808852"/>
            <a:ext cx="543364" cy="913965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001000" y="4232480"/>
            <a:ext cx="1876425" cy="646331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5014</a:t>
            </a:r>
            <a:endParaRPr lang="ru-RU" sz="3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63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10563</TotalTime>
  <Words>666</Words>
  <Application>Microsoft Office PowerPoint</Application>
  <PresentationFormat>Широкоэкранный</PresentationFormat>
  <Paragraphs>238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Магаленцева Галина Алексеевна</dc:creator>
  <cp:lastModifiedBy>3015</cp:lastModifiedBy>
  <cp:revision>847</cp:revision>
  <cp:lastPrinted>2017-06-20T12:05:19Z</cp:lastPrinted>
  <dcterms:created xsi:type="dcterms:W3CDTF">2015-03-03T16:27:21Z</dcterms:created>
  <dcterms:modified xsi:type="dcterms:W3CDTF">2017-06-20T12:51:24Z</dcterms:modified>
</cp:coreProperties>
</file>