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8" r:id="rId2"/>
    <p:sldId id="334" r:id="rId3"/>
    <p:sldId id="349" r:id="rId4"/>
    <p:sldId id="350" r:id="rId5"/>
    <p:sldId id="348" r:id="rId6"/>
    <p:sldId id="351" r:id="rId7"/>
    <p:sldId id="353" r:id="rId8"/>
    <p:sldId id="354" r:id="rId9"/>
    <p:sldId id="356" r:id="rId10"/>
    <p:sldId id="357" r:id="rId11"/>
    <p:sldId id="358" r:id="rId12"/>
  </p:sldIdLst>
  <p:sldSz cx="12192000" cy="6858000"/>
  <p:notesSz cx="6797675" cy="9926638"/>
  <p:defaultTex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521415D9-36F7-43E2-AB2F-B90AF26B5E84}">
      <p14:sectionLst xmlns:p14="http://schemas.microsoft.com/office/powerpoint/2010/main">
        <p14:section name="Раздел по умолчанию" id="{4445261E-58C6-4C46-B736-CEB43E9FAF04}">
          <p14:sldIdLst>
            <p14:sldId id="258"/>
            <p14:sldId id="334"/>
            <p14:sldId id="349"/>
            <p14:sldId id="350"/>
            <p14:sldId id="348"/>
            <p14:sldId id="351"/>
            <p14:sldId id="353"/>
            <p14:sldId id="354"/>
            <p14:sldId id="356"/>
            <p14:sldId id="357"/>
            <p14:sldId id="358"/>
          </p14:sldIdLst>
        </p14:section>
      </p14:sectionLst>
    </p:ex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5BD"/>
    <a:srgbClr val="84B4E0"/>
    <a:srgbClr val="CCFFFF"/>
    <a:srgbClr val="FFD9D9"/>
    <a:srgbClr val="F8FCF6"/>
    <a:srgbClr val="FFF7F7"/>
    <a:srgbClr val="FFAFAF"/>
    <a:srgbClr val="EFFFFF"/>
    <a:srgbClr val="FF7171"/>
    <a:srgbClr val="FCB6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E171933-4619-4E11-9A3F-F7608DF75F80}" styleName="Средний стиль 1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Средний стиль 4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D27102A9-8310-4765-A935-A1911B00CA55}" styleName="Светлый стиль 1 - акцент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FECB4D8-DB02-4DC6-A0A2-4F2EBAE1DC90}" styleName="Средний стиль 1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ABFCF23-3B69-468F-B69F-88F6DE6A72F2}" styleName="Средний стиль 1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82" autoAdjust="0"/>
    <p:restoredTop sz="99885" autoAdjust="0"/>
  </p:normalViewPr>
  <p:slideViewPr>
    <p:cSldViewPr snapToGrid="0">
      <p:cViewPr>
        <p:scale>
          <a:sx n="100" d="100"/>
          <a:sy n="100" d="100"/>
        </p:scale>
        <p:origin x="-960" y="-23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6D23B0-ECEB-436F-B0A0-48BA27E878DA}"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ru-RU"/>
        </a:p>
      </dgm:t>
    </dgm:pt>
    <dgm:pt modelId="{50AD409D-52F3-4CE3-8BF2-737E22820F8E}">
      <dgm:prSet phldrT="[Текст]" custT="1"/>
      <dgm:spPr/>
      <dgm:t>
        <a:bodyPr/>
        <a:lstStyle/>
        <a:p>
          <a:r>
            <a:rPr lang="ru-RU" sz="2400" dirty="0" smtClean="0"/>
            <a:t>Анализ </a:t>
          </a:r>
          <a:r>
            <a:rPr lang="ru-RU" sz="1400" dirty="0" smtClean="0"/>
            <a:t>данных </a:t>
          </a:r>
        </a:p>
        <a:p>
          <a:r>
            <a:rPr lang="ru-RU" sz="1400" dirty="0" smtClean="0"/>
            <a:t>об объектах проверки</a:t>
          </a:r>
          <a:endParaRPr lang="ru-RU" sz="1400" dirty="0"/>
        </a:p>
      </dgm:t>
    </dgm:pt>
    <dgm:pt modelId="{3723BDCD-B786-4D6F-91F8-F4EB9F372727}" type="parTrans" cxnId="{5B9E8982-50D6-440E-8B5C-58F4F917B1B5}">
      <dgm:prSet/>
      <dgm:spPr/>
      <dgm:t>
        <a:bodyPr/>
        <a:lstStyle/>
        <a:p>
          <a:endParaRPr lang="ru-RU"/>
        </a:p>
      </dgm:t>
    </dgm:pt>
    <dgm:pt modelId="{8DD37522-54B0-454C-8201-FBECF1A04C40}" type="sibTrans" cxnId="{5B9E8982-50D6-440E-8B5C-58F4F917B1B5}">
      <dgm:prSet/>
      <dgm:spPr/>
      <dgm:t>
        <a:bodyPr/>
        <a:lstStyle/>
        <a:p>
          <a:endParaRPr lang="ru-RU"/>
        </a:p>
      </dgm:t>
    </dgm:pt>
    <dgm:pt modelId="{68124851-01CB-4590-9FFB-6BCA187BD7B4}">
      <dgm:prSet phldrT="[Текст]" custT="1"/>
      <dgm:spPr/>
      <dgm:t>
        <a:bodyPr/>
        <a:lstStyle/>
        <a:p>
          <a:r>
            <a:rPr lang="ru-RU" sz="2000" dirty="0" smtClean="0"/>
            <a:t>Проект плана </a:t>
          </a:r>
          <a:r>
            <a:rPr lang="ru-RU" sz="1400" dirty="0" smtClean="0"/>
            <a:t>контрольной деятельности</a:t>
          </a:r>
        </a:p>
      </dgm:t>
    </dgm:pt>
    <dgm:pt modelId="{E58E3085-9588-4A1B-859D-3D018A8A80DD}" type="parTrans" cxnId="{8EDD6245-8B4F-4E80-A3F8-38D8666D54F4}">
      <dgm:prSet/>
      <dgm:spPr/>
      <dgm:t>
        <a:bodyPr/>
        <a:lstStyle/>
        <a:p>
          <a:endParaRPr lang="ru-RU"/>
        </a:p>
      </dgm:t>
    </dgm:pt>
    <dgm:pt modelId="{5BA7DF31-F3AC-4F43-B26D-64950758597A}" type="sibTrans" cxnId="{8EDD6245-8B4F-4E80-A3F8-38D8666D54F4}">
      <dgm:prSet/>
      <dgm:spPr/>
      <dgm:t>
        <a:bodyPr/>
        <a:lstStyle/>
        <a:p>
          <a:endParaRPr lang="ru-RU"/>
        </a:p>
      </dgm:t>
    </dgm:pt>
    <dgm:pt modelId="{E600BF18-B17C-4450-9672-4081472B5711}">
      <dgm:prSet phldrT="[Текст]" custT="1"/>
      <dgm:spPr/>
      <dgm:t>
        <a:bodyPr/>
        <a:lstStyle/>
        <a:p>
          <a:r>
            <a:rPr lang="ru-RU" sz="2000" dirty="0" smtClean="0"/>
            <a:t>План</a:t>
          </a:r>
          <a:r>
            <a:rPr lang="ru-RU" sz="2400" dirty="0" smtClean="0"/>
            <a:t> </a:t>
          </a:r>
          <a:r>
            <a:rPr lang="ru-RU" sz="1400" dirty="0" smtClean="0"/>
            <a:t>контрольной деятельности</a:t>
          </a:r>
        </a:p>
      </dgm:t>
    </dgm:pt>
    <dgm:pt modelId="{210AFC32-418D-4506-AD42-E4EECA67BF78}" type="parTrans" cxnId="{81654B45-F770-441A-8390-7B5B90AD2F2A}">
      <dgm:prSet/>
      <dgm:spPr/>
      <dgm:t>
        <a:bodyPr/>
        <a:lstStyle/>
        <a:p>
          <a:endParaRPr lang="ru-RU"/>
        </a:p>
      </dgm:t>
    </dgm:pt>
    <dgm:pt modelId="{505B722A-B89D-4370-B2F7-20970921856A}" type="sibTrans" cxnId="{81654B45-F770-441A-8390-7B5B90AD2F2A}">
      <dgm:prSet/>
      <dgm:spPr/>
      <dgm:t>
        <a:bodyPr/>
        <a:lstStyle/>
        <a:p>
          <a:endParaRPr lang="ru-RU"/>
        </a:p>
      </dgm:t>
    </dgm:pt>
    <dgm:pt modelId="{E97EEA0C-B6A3-47ED-86C7-36C397431187}">
      <dgm:prSet phldrT="[Текст]" custT="1"/>
      <dgm:spPr/>
      <dgm:t>
        <a:bodyPr/>
        <a:lstStyle/>
        <a:p>
          <a:pPr>
            <a:spcBef>
              <a:spcPts val="600"/>
            </a:spcBef>
          </a:pPr>
          <a:endParaRPr lang="ru-RU" sz="1000" baseline="0" dirty="0" smtClean="0"/>
        </a:p>
        <a:p>
          <a:pPr>
            <a:spcBef>
              <a:spcPts val="600"/>
            </a:spcBef>
          </a:pPr>
          <a:r>
            <a:rPr lang="ru-RU" sz="2000" dirty="0" smtClean="0"/>
            <a:t>График проведения </a:t>
          </a:r>
          <a:r>
            <a:rPr lang="ru-RU" sz="1400" dirty="0" smtClean="0"/>
            <a:t>проверок Федерального казначейства </a:t>
          </a:r>
        </a:p>
        <a:p>
          <a:pPr>
            <a:spcBef>
              <a:spcPts val="600"/>
            </a:spcBef>
          </a:pPr>
          <a:r>
            <a:rPr lang="ru-RU" sz="1400" dirty="0" smtClean="0"/>
            <a:t>на очередной квартал </a:t>
          </a:r>
        </a:p>
        <a:p>
          <a:pPr>
            <a:spcBef>
              <a:spcPct val="0"/>
            </a:spcBef>
          </a:pPr>
          <a:endParaRPr lang="ru-RU" sz="800" dirty="0"/>
        </a:p>
      </dgm:t>
    </dgm:pt>
    <dgm:pt modelId="{DE59995E-C8F6-444D-BFE5-3005B812104E}" type="parTrans" cxnId="{E04053BB-6027-4871-8D85-9B902B528949}">
      <dgm:prSet/>
      <dgm:spPr/>
      <dgm:t>
        <a:bodyPr/>
        <a:lstStyle/>
        <a:p>
          <a:endParaRPr lang="ru-RU"/>
        </a:p>
      </dgm:t>
    </dgm:pt>
    <dgm:pt modelId="{E929B53D-DD4B-43DF-A6B3-EB5654856BA2}" type="sibTrans" cxnId="{E04053BB-6027-4871-8D85-9B902B528949}">
      <dgm:prSet/>
      <dgm:spPr/>
      <dgm:t>
        <a:bodyPr/>
        <a:lstStyle/>
        <a:p>
          <a:endParaRPr lang="ru-RU"/>
        </a:p>
      </dgm:t>
    </dgm:pt>
    <dgm:pt modelId="{E9625AA0-5C9E-407C-BCB4-AFC595B89576}" type="pres">
      <dgm:prSet presAssocID="{056D23B0-ECEB-436F-B0A0-48BA27E878DA}" presName="Name0" presStyleCnt="0">
        <dgm:presLayoutVars>
          <dgm:dir/>
          <dgm:animLvl val="lvl"/>
          <dgm:resizeHandles val="exact"/>
        </dgm:presLayoutVars>
      </dgm:prSet>
      <dgm:spPr/>
      <dgm:t>
        <a:bodyPr/>
        <a:lstStyle/>
        <a:p>
          <a:endParaRPr lang="ru-RU"/>
        </a:p>
      </dgm:t>
    </dgm:pt>
    <dgm:pt modelId="{2D14A905-DE9A-4F89-A742-CDB9681D6245}" type="pres">
      <dgm:prSet presAssocID="{50AD409D-52F3-4CE3-8BF2-737E22820F8E}" presName="parTxOnly" presStyleLbl="node1" presStyleIdx="0" presStyleCnt="4" custScaleX="119675" custScaleY="168784" custLinFactNeighborX="-4341" custLinFactNeighborY="-1453">
        <dgm:presLayoutVars>
          <dgm:chMax val="0"/>
          <dgm:chPref val="0"/>
          <dgm:bulletEnabled val="1"/>
        </dgm:presLayoutVars>
      </dgm:prSet>
      <dgm:spPr/>
      <dgm:t>
        <a:bodyPr/>
        <a:lstStyle/>
        <a:p>
          <a:endParaRPr lang="ru-RU"/>
        </a:p>
      </dgm:t>
    </dgm:pt>
    <dgm:pt modelId="{7BFEE811-9FC9-41A4-A57C-E6C2EFDE9B37}" type="pres">
      <dgm:prSet presAssocID="{8DD37522-54B0-454C-8201-FBECF1A04C40}" presName="parTxOnlySpace" presStyleCnt="0"/>
      <dgm:spPr/>
    </dgm:pt>
    <dgm:pt modelId="{E90216CE-F15B-4D0E-A1C1-72CF7372D4E3}" type="pres">
      <dgm:prSet presAssocID="{68124851-01CB-4590-9FFB-6BCA187BD7B4}" presName="parTxOnly" presStyleLbl="node1" presStyleIdx="1" presStyleCnt="4" custScaleX="121301" custScaleY="172609" custLinFactNeighborX="16392" custLinFactNeighborY="459">
        <dgm:presLayoutVars>
          <dgm:chMax val="0"/>
          <dgm:chPref val="0"/>
          <dgm:bulletEnabled val="1"/>
        </dgm:presLayoutVars>
      </dgm:prSet>
      <dgm:spPr/>
      <dgm:t>
        <a:bodyPr/>
        <a:lstStyle/>
        <a:p>
          <a:endParaRPr lang="ru-RU"/>
        </a:p>
      </dgm:t>
    </dgm:pt>
    <dgm:pt modelId="{0BB876AA-63D1-49DF-B024-3343427E6B5E}" type="pres">
      <dgm:prSet presAssocID="{5BA7DF31-F3AC-4F43-B26D-64950758597A}" presName="parTxOnlySpace" presStyleCnt="0"/>
      <dgm:spPr/>
    </dgm:pt>
    <dgm:pt modelId="{222C5FC3-6EB1-4AA5-9391-48F384B9F8FC}" type="pres">
      <dgm:prSet presAssocID="{E600BF18-B17C-4450-9672-4081472B5711}" presName="parTxOnly" presStyleLbl="node1" presStyleIdx="2" presStyleCnt="4" custScaleX="125902" custScaleY="177222" custLinFactNeighborX="-3923" custLinFactNeighborY="-811">
        <dgm:presLayoutVars>
          <dgm:chMax val="0"/>
          <dgm:chPref val="0"/>
          <dgm:bulletEnabled val="1"/>
        </dgm:presLayoutVars>
      </dgm:prSet>
      <dgm:spPr/>
      <dgm:t>
        <a:bodyPr/>
        <a:lstStyle/>
        <a:p>
          <a:endParaRPr lang="ru-RU"/>
        </a:p>
      </dgm:t>
    </dgm:pt>
    <dgm:pt modelId="{B4C54320-FF41-4C0D-99CA-FF04E80EFA0E}" type="pres">
      <dgm:prSet presAssocID="{505B722A-B89D-4370-B2F7-20970921856A}" presName="parTxOnlySpace" presStyleCnt="0"/>
      <dgm:spPr/>
    </dgm:pt>
    <dgm:pt modelId="{640F5B68-B5D5-4B8A-BE0F-A81B6FCDB586}" type="pres">
      <dgm:prSet presAssocID="{E97EEA0C-B6A3-47ED-86C7-36C397431187}" presName="parTxOnly" presStyleLbl="node1" presStyleIdx="3" presStyleCnt="4" custScaleX="144678" custScaleY="189747" custLinFactNeighborX="7620" custLinFactNeighborY="1827">
        <dgm:presLayoutVars>
          <dgm:chMax val="0"/>
          <dgm:chPref val="0"/>
          <dgm:bulletEnabled val="1"/>
        </dgm:presLayoutVars>
      </dgm:prSet>
      <dgm:spPr/>
      <dgm:t>
        <a:bodyPr/>
        <a:lstStyle/>
        <a:p>
          <a:endParaRPr lang="ru-RU"/>
        </a:p>
      </dgm:t>
    </dgm:pt>
  </dgm:ptLst>
  <dgm:cxnLst>
    <dgm:cxn modelId="{70D0C52A-5AD7-42CC-9435-A55D66483F31}" type="presOf" srcId="{68124851-01CB-4590-9FFB-6BCA187BD7B4}" destId="{E90216CE-F15B-4D0E-A1C1-72CF7372D4E3}" srcOrd="0" destOrd="0" presId="urn:microsoft.com/office/officeart/2005/8/layout/chevron1"/>
    <dgm:cxn modelId="{1427C778-49DC-46F9-B65D-FEF701B7E973}" type="presOf" srcId="{50AD409D-52F3-4CE3-8BF2-737E22820F8E}" destId="{2D14A905-DE9A-4F89-A742-CDB9681D6245}" srcOrd="0" destOrd="0" presId="urn:microsoft.com/office/officeart/2005/8/layout/chevron1"/>
    <dgm:cxn modelId="{B85DEA2F-8BA0-43C9-9AF1-431A4F7248EF}" type="presOf" srcId="{E600BF18-B17C-4450-9672-4081472B5711}" destId="{222C5FC3-6EB1-4AA5-9391-48F384B9F8FC}" srcOrd="0" destOrd="0" presId="urn:microsoft.com/office/officeart/2005/8/layout/chevron1"/>
    <dgm:cxn modelId="{81654B45-F770-441A-8390-7B5B90AD2F2A}" srcId="{056D23B0-ECEB-436F-B0A0-48BA27E878DA}" destId="{E600BF18-B17C-4450-9672-4081472B5711}" srcOrd="2" destOrd="0" parTransId="{210AFC32-418D-4506-AD42-E4EECA67BF78}" sibTransId="{505B722A-B89D-4370-B2F7-20970921856A}"/>
    <dgm:cxn modelId="{5045291A-0896-49FA-AC7F-25FFE5281E64}" type="presOf" srcId="{E97EEA0C-B6A3-47ED-86C7-36C397431187}" destId="{640F5B68-B5D5-4B8A-BE0F-A81B6FCDB586}" srcOrd="0" destOrd="0" presId="urn:microsoft.com/office/officeart/2005/8/layout/chevron1"/>
    <dgm:cxn modelId="{7F7F67D5-5498-48C7-A991-9909141D29A9}" type="presOf" srcId="{056D23B0-ECEB-436F-B0A0-48BA27E878DA}" destId="{E9625AA0-5C9E-407C-BCB4-AFC595B89576}" srcOrd="0" destOrd="0" presId="urn:microsoft.com/office/officeart/2005/8/layout/chevron1"/>
    <dgm:cxn modelId="{E04053BB-6027-4871-8D85-9B902B528949}" srcId="{056D23B0-ECEB-436F-B0A0-48BA27E878DA}" destId="{E97EEA0C-B6A3-47ED-86C7-36C397431187}" srcOrd="3" destOrd="0" parTransId="{DE59995E-C8F6-444D-BFE5-3005B812104E}" sibTransId="{E929B53D-DD4B-43DF-A6B3-EB5654856BA2}"/>
    <dgm:cxn modelId="{5B9E8982-50D6-440E-8B5C-58F4F917B1B5}" srcId="{056D23B0-ECEB-436F-B0A0-48BA27E878DA}" destId="{50AD409D-52F3-4CE3-8BF2-737E22820F8E}" srcOrd="0" destOrd="0" parTransId="{3723BDCD-B786-4D6F-91F8-F4EB9F372727}" sibTransId="{8DD37522-54B0-454C-8201-FBECF1A04C40}"/>
    <dgm:cxn modelId="{8EDD6245-8B4F-4E80-A3F8-38D8666D54F4}" srcId="{056D23B0-ECEB-436F-B0A0-48BA27E878DA}" destId="{68124851-01CB-4590-9FFB-6BCA187BD7B4}" srcOrd="1" destOrd="0" parTransId="{E58E3085-9588-4A1B-859D-3D018A8A80DD}" sibTransId="{5BA7DF31-F3AC-4F43-B26D-64950758597A}"/>
    <dgm:cxn modelId="{FB46385A-0DBB-419C-A9E6-11D770EE0ED5}" type="presParOf" srcId="{E9625AA0-5C9E-407C-BCB4-AFC595B89576}" destId="{2D14A905-DE9A-4F89-A742-CDB9681D6245}" srcOrd="0" destOrd="0" presId="urn:microsoft.com/office/officeart/2005/8/layout/chevron1"/>
    <dgm:cxn modelId="{E1D64B9C-075B-4F49-A20B-F25D2488C051}" type="presParOf" srcId="{E9625AA0-5C9E-407C-BCB4-AFC595B89576}" destId="{7BFEE811-9FC9-41A4-A57C-E6C2EFDE9B37}" srcOrd="1" destOrd="0" presId="urn:microsoft.com/office/officeart/2005/8/layout/chevron1"/>
    <dgm:cxn modelId="{3C15F947-99A2-48C0-A5B6-BCFDCB00C908}" type="presParOf" srcId="{E9625AA0-5C9E-407C-BCB4-AFC595B89576}" destId="{E90216CE-F15B-4D0E-A1C1-72CF7372D4E3}" srcOrd="2" destOrd="0" presId="urn:microsoft.com/office/officeart/2005/8/layout/chevron1"/>
    <dgm:cxn modelId="{2A4C73AB-2AAB-466B-A05A-9B95D644AC0C}" type="presParOf" srcId="{E9625AA0-5C9E-407C-BCB4-AFC595B89576}" destId="{0BB876AA-63D1-49DF-B024-3343427E6B5E}" srcOrd="3" destOrd="0" presId="urn:microsoft.com/office/officeart/2005/8/layout/chevron1"/>
    <dgm:cxn modelId="{34101FC1-4188-4CF2-ABB0-22F8ABF0272A}" type="presParOf" srcId="{E9625AA0-5C9E-407C-BCB4-AFC595B89576}" destId="{222C5FC3-6EB1-4AA5-9391-48F384B9F8FC}" srcOrd="4" destOrd="0" presId="urn:microsoft.com/office/officeart/2005/8/layout/chevron1"/>
    <dgm:cxn modelId="{A4CFB742-3260-4DBC-822A-B16F5C3ABD19}" type="presParOf" srcId="{E9625AA0-5C9E-407C-BCB4-AFC595B89576}" destId="{B4C54320-FF41-4C0D-99CA-FF04E80EFA0E}" srcOrd="5" destOrd="0" presId="urn:microsoft.com/office/officeart/2005/8/layout/chevron1"/>
    <dgm:cxn modelId="{6CBAA7EC-60D5-4788-A573-00942FC2F8C9}" type="presParOf" srcId="{E9625AA0-5C9E-407C-BCB4-AFC595B89576}" destId="{640F5B68-B5D5-4B8A-BE0F-A81B6FCDB586}"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A779C5C-3856-4415-AA50-EE9BB80A0DA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ru-RU"/>
        </a:p>
      </dgm:t>
    </dgm:pt>
    <dgm:pt modelId="{06EFF93F-1775-4410-867D-F766EE398D7F}">
      <dgm:prSet phldrT="[Текст]" custT="1"/>
      <dgm:spPr/>
      <dgm:t>
        <a:bodyPr/>
        <a:lstStyle/>
        <a:p>
          <a:r>
            <a:rPr lang="ru-RU" sz="2400" b="1" dirty="0" smtClean="0">
              <a:latin typeface="Times New Roman" panose="02020603050405020304" pitchFamily="18" charset="0"/>
              <a:cs typeface="Times New Roman" panose="02020603050405020304" pitchFamily="18" charset="0"/>
            </a:rPr>
            <a:t>2016 год </a:t>
          </a:r>
          <a:endParaRPr lang="ru-RU" sz="2400" b="1" dirty="0">
            <a:latin typeface="Times New Roman" panose="02020603050405020304" pitchFamily="18" charset="0"/>
            <a:cs typeface="Times New Roman" panose="02020603050405020304" pitchFamily="18" charset="0"/>
          </a:endParaRPr>
        </a:p>
      </dgm:t>
    </dgm:pt>
    <dgm:pt modelId="{24C0324F-9276-42CE-B20E-7E82C7CD0D30}" type="parTrans" cxnId="{093CA354-F5F6-4813-AD81-18A9D384EE74}">
      <dgm:prSet/>
      <dgm:spPr/>
      <dgm:t>
        <a:bodyPr/>
        <a:lstStyle/>
        <a:p>
          <a:endParaRPr lang="ru-RU">
            <a:latin typeface="Times New Roman" panose="02020603050405020304" pitchFamily="18" charset="0"/>
            <a:cs typeface="Times New Roman" panose="02020603050405020304" pitchFamily="18" charset="0"/>
          </a:endParaRPr>
        </a:p>
      </dgm:t>
    </dgm:pt>
    <dgm:pt modelId="{3DF16403-18FE-4C49-8A5B-7F1E82D04D41}" type="sibTrans" cxnId="{093CA354-F5F6-4813-AD81-18A9D384EE74}">
      <dgm:prSet/>
      <dgm:spPr/>
      <dgm:t>
        <a:bodyPr/>
        <a:lstStyle/>
        <a:p>
          <a:endParaRPr lang="ru-RU">
            <a:latin typeface="Times New Roman" panose="02020603050405020304" pitchFamily="18" charset="0"/>
            <a:cs typeface="Times New Roman" panose="02020603050405020304" pitchFamily="18" charset="0"/>
          </a:endParaRPr>
        </a:p>
      </dgm:t>
    </dgm:pt>
    <dgm:pt modelId="{B41C5B3C-C84C-4193-BED8-9752CAEB8B1D}">
      <dgm:prSet phldrT="[Текст]" custT="1"/>
      <dgm:spPr/>
      <dgm:t>
        <a:bodyPr/>
        <a:lstStyle/>
        <a:p>
          <a:r>
            <a:rPr lang="ru-RU" sz="2000" dirty="0" smtClean="0">
              <a:solidFill>
                <a:schemeClr val="tx1"/>
              </a:solidFill>
              <a:latin typeface="Times New Roman" panose="02020603050405020304" pitchFamily="18" charset="0"/>
              <a:cs typeface="Times New Roman" panose="02020603050405020304" pitchFamily="18" charset="0"/>
            </a:rPr>
            <a:t>25</a:t>
          </a:r>
          <a:r>
            <a:rPr lang="ru-RU" sz="2000" dirty="0" smtClean="0">
              <a:solidFill>
                <a:schemeClr val="tx2"/>
              </a:solidFill>
              <a:latin typeface="Times New Roman" panose="02020603050405020304" pitchFamily="18" charset="0"/>
              <a:cs typeface="Times New Roman" panose="02020603050405020304" pitchFamily="18" charset="0"/>
            </a:rPr>
            <a:t> комплексных проверок</a:t>
          </a:r>
          <a:endParaRPr lang="ru-RU" sz="2000" dirty="0">
            <a:solidFill>
              <a:schemeClr val="tx2"/>
            </a:solidFill>
            <a:latin typeface="Times New Roman" panose="02020603050405020304" pitchFamily="18" charset="0"/>
            <a:cs typeface="Times New Roman" panose="02020603050405020304" pitchFamily="18" charset="0"/>
          </a:endParaRPr>
        </a:p>
      </dgm:t>
    </dgm:pt>
    <dgm:pt modelId="{4342212C-F366-4202-88ED-9FC73EC43D5C}" type="parTrans" cxnId="{2C58ABBF-D1AC-4B57-A75E-C4A6118D9318}">
      <dgm:prSet/>
      <dgm:spPr/>
      <dgm:t>
        <a:bodyPr/>
        <a:lstStyle/>
        <a:p>
          <a:endParaRPr lang="ru-RU">
            <a:latin typeface="Times New Roman" panose="02020603050405020304" pitchFamily="18" charset="0"/>
            <a:cs typeface="Times New Roman" panose="02020603050405020304" pitchFamily="18" charset="0"/>
          </a:endParaRPr>
        </a:p>
      </dgm:t>
    </dgm:pt>
    <dgm:pt modelId="{6C77B5BB-F6E4-4405-A721-C11F4366AE23}" type="sibTrans" cxnId="{2C58ABBF-D1AC-4B57-A75E-C4A6118D9318}">
      <dgm:prSet/>
      <dgm:spPr/>
      <dgm:t>
        <a:bodyPr/>
        <a:lstStyle/>
        <a:p>
          <a:endParaRPr lang="ru-RU">
            <a:latin typeface="Times New Roman" panose="02020603050405020304" pitchFamily="18" charset="0"/>
            <a:cs typeface="Times New Roman" panose="02020603050405020304" pitchFamily="18" charset="0"/>
          </a:endParaRPr>
        </a:p>
      </dgm:t>
    </dgm:pt>
    <dgm:pt modelId="{BE8E60FC-8217-4DFA-A238-E7ED53571474}">
      <dgm:prSet phldrT="[Текст]" custT="1"/>
      <dgm:spPr/>
      <dgm:t>
        <a:bodyPr/>
        <a:lstStyle/>
        <a:p>
          <a:r>
            <a:rPr lang="ru-RU" sz="2400" b="1" dirty="0" smtClean="0">
              <a:latin typeface="Times New Roman" panose="02020603050405020304" pitchFamily="18" charset="0"/>
              <a:cs typeface="Times New Roman" panose="02020603050405020304" pitchFamily="18" charset="0"/>
            </a:rPr>
            <a:t>2017 год</a:t>
          </a:r>
          <a:endParaRPr lang="ru-RU" sz="2400" b="1" dirty="0">
            <a:latin typeface="Times New Roman" panose="02020603050405020304" pitchFamily="18" charset="0"/>
            <a:cs typeface="Times New Roman" panose="02020603050405020304" pitchFamily="18" charset="0"/>
          </a:endParaRPr>
        </a:p>
      </dgm:t>
    </dgm:pt>
    <dgm:pt modelId="{A1FF1B31-B3E8-4499-AD40-C4B16A283441}" type="parTrans" cxnId="{8481C977-4A80-444A-B803-982C49CCB1B3}">
      <dgm:prSet/>
      <dgm:spPr/>
      <dgm:t>
        <a:bodyPr/>
        <a:lstStyle/>
        <a:p>
          <a:endParaRPr lang="ru-RU">
            <a:latin typeface="Times New Roman" panose="02020603050405020304" pitchFamily="18" charset="0"/>
            <a:cs typeface="Times New Roman" panose="02020603050405020304" pitchFamily="18" charset="0"/>
          </a:endParaRPr>
        </a:p>
      </dgm:t>
    </dgm:pt>
    <dgm:pt modelId="{C8B628A9-ACE6-488D-8557-B718F4464030}" type="sibTrans" cxnId="{8481C977-4A80-444A-B803-982C49CCB1B3}">
      <dgm:prSet/>
      <dgm:spPr/>
      <dgm:t>
        <a:bodyPr/>
        <a:lstStyle/>
        <a:p>
          <a:endParaRPr lang="ru-RU">
            <a:latin typeface="Times New Roman" panose="02020603050405020304" pitchFamily="18" charset="0"/>
            <a:cs typeface="Times New Roman" panose="02020603050405020304" pitchFamily="18" charset="0"/>
          </a:endParaRPr>
        </a:p>
      </dgm:t>
    </dgm:pt>
    <dgm:pt modelId="{5C3ECBA2-C702-4DF2-AE90-8C5EA7FEA1A1}">
      <dgm:prSet phldrT="[Текст]" custT="1"/>
      <dgm:spPr/>
      <dgm:t>
        <a:bodyPr/>
        <a:lstStyle/>
        <a:p>
          <a:r>
            <a:rPr lang="ru-RU" sz="2000" dirty="0" smtClean="0">
              <a:solidFill>
                <a:schemeClr val="tx1"/>
              </a:solidFill>
              <a:latin typeface="Times New Roman" panose="02020603050405020304" pitchFamily="18" charset="0"/>
              <a:cs typeface="Times New Roman" panose="02020603050405020304" pitchFamily="18" charset="0"/>
            </a:rPr>
            <a:t>9</a:t>
          </a:r>
          <a:r>
            <a:rPr lang="ru-RU" sz="2000" dirty="0" smtClean="0">
              <a:solidFill>
                <a:schemeClr val="tx2"/>
              </a:solidFill>
              <a:latin typeface="Times New Roman" panose="02020603050405020304" pitchFamily="18" charset="0"/>
              <a:cs typeface="Times New Roman" panose="02020603050405020304" pitchFamily="18" charset="0"/>
            </a:rPr>
            <a:t> комплексных проверок</a:t>
          </a:r>
          <a:endParaRPr lang="ru-RU" sz="2000" dirty="0">
            <a:solidFill>
              <a:schemeClr val="tx2"/>
            </a:solidFill>
            <a:latin typeface="Times New Roman" panose="02020603050405020304" pitchFamily="18" charset="0"/>
            <a:cs typeface="Times New Roman" panose="02020603050405020304" pitchFamily="18" charset="0"/>
          </a:endParaRPr>
        </a:p>
      </dgm:t>
    </dgm:pt>
    <dgm:pt modelId="{F3E34600-BE4B-4AB5-9D9D-8E4A3417E183}" type="parTrans" cxnId="{B02A7692-FB53-4B27-84EA-8468EE913815}">
      <dgm:prSet/>
      <dgm:spPr/>
      <dgm:t>
        <a:bodyPr/>
        <a:lstStyle/>
        <a:p>
          <a:endParaRPr lang="ru-RU">
            <a:latin typeface="Times New Roman" panose="02020603050405020304" pitchFamily="18" charset="0"/>
            <a:cs typeface="Times New Roman" panose="02020603050405020304" pitchFamily="18" charset="0"/>
          </a:endParaRPr>
        </a:p>
      </dgm:t>
    </dgm:pt>
    <dgm:pt modelId="{74B5D631-D856-49F8-94A6-C2A984F22A4F}" type="sibTrans" cxnId="{B02A7692-FB53-4B27-84EA-8468EE913815}">
      <dgm:prSet/>
      <dgm:spPr/>
      <dgm:t>
        <a:bodyPr/>
        <a:lstStyle/>
        <a:p>
          <a:endParaRPr lang="ru-RU">
            <a:latin typeface="Times New Roman" panose="02020603050405020304" pitchFamily="18" charset="0"/>
            <a:cs typeface="Times New Roman" panose="02020603050405020304" pitchFamily="18" charset="0"/>
          </a:endParaRPr>
        </a:p>
      </dgm:t>
    </dgm:pt>
    <dgm:pt modelId="{EB125291-A1CF-4F2D-9033-01500DDE9FE9}">
      <dgm:prSet custT="1"/>
      <dgm:spPr/>
      <dgm:t>
        <a:bodyPr/>
        <a:lstStyle/>
        <a:p>
          <a:r>
            <a:rPr lang="ru-RU" sz="2000" dirty="0" smtClean="0">
              <a:solidFill>
                <a:schemeClr val="tx1"/>
              </a:solidFill>
              <a:latin typeface="Times New Roman" panose="02020603050405020304" pitchFamily="18" charset="0"/>
              <a:cs typeface="Times New Roman" panose="02020603050405020304" pitchFamily="18" charset="0"/>
            </a:rPr>
            <a:t>1</a:t>
          </a:r>
          <a:r>
            <a:rPr lang="ru-RU" sz="2000" dirty="0" smtClean="0">
              <a:solidFill>
                <a:schemeClr val="tx2"/>
              </a:solidFill>
              <a:latin typeface="Times New Roman" panose="02020603050405020304" pitchFamily="18" charset="0"/>
              <a:cs typeface="Times New Roman" panose="02020603050405020304" pitchFamily="18" charset="0"/>
            </a:rPr>
            <a:t> тематическая проверка</a:t>
          </a:r>
          <a:endParaRPr lang="ru-RU" sz="2000" dirty="0">
            <a:solidFill>
              <a:schemeClr val="tx2"/>
            </a:solidFill>
            <a:latin typeface="Times New Roman" panose="02020603050405020304" pitchFamily="18" charset="0"/>
            <a:cs typeface="Times New Roman" panose="02020603050405020304" pitchFamily="18" charset="0"/>
          </a:endParaRPr>
        </a:p>
      </dgm:t>
    </dgm:pt>
    <dgm:pt modelId="{2D2B637E-F38B-497B-8ACB-D2D028E0DE74}" type="parTrans" cxnId="{21C3983E-6BDC-4D61-AF41-0ECD932D24F7}">
      <dgm:prSet/>
      <dgm:spPr/>
      <dgm:t>
        <a:bodyPr/>
        <a:lstStyle/>
        <a:p>
          <a:endParaRPr lang="ru-RU"/>
        </a:p>
      </dgm:t>
    </dgm:pt>
    <dgm:pt modelId="{F8594DBC-4FD9-48EC-BD7F-01DB43EF9E4E}" type="sibTrans" cxnId="{21C3983E-6BDC-4D61-AF41-0ECD932D24F7}">
      <dgm:prSet/>
      <dgm:spPr/>
      <dgm:t>
        <a:bodyPr/>
        <a:lstStyle/>
        <a:p>
          <a:endParaRPr lang="ru-RU"/>
        </a:p>
      </dgm:t>
    </dgm:pt>
    <dgm:pt modelId="{3D0BBFC4-6604-442A-B229-145C1EB58FB6}">
      <dgm:prSet phldrT="[Текст]" custT="1"/>
      <dgm:spPr/>
      <dgm:t>
        <a:bodyPr/>
        <a:lstStyle/>
        <a:p>
          <a:r>
            <a:rPr lang="ru-RU" sz="2000" dirty="0" smtClean="0">
              <a:solidFill>
                <a:schemeClr val="tx1"/>
              </a:solidFill>
              <a:latin typeface="Times New Roman" panose="02020603050405020304" pitchFamily="18" charset="0"/>
              <a:cs typeface="Times New Roman" panose="02020603050405020304" pitchFamily="18" charset="0"/>
            </a:rPr>
            <a:t>6 </a:t>
          </a:r>
          <a:r>
            <a:rPr lang="ru-RU" sz="2000" dirty="0" smtClean="0">
              <a:solidFill>
                <a:schemeClr val="tx2"/>
              </a:solidFill>
              <a:latin typeface="Times New Roman" panose="02020603050405020304" pitchFamily="18" charset="0"/>
              <a:cs typeface="Times New Roman" panose="02020603050405020304" pitchFamily="18" charset="0"/>
            </a:rPr>
            <a:t>тематических</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smtClean="0">
              <a:solidFill>
                <a:schemeClr val="tx2"/>
              </a:solidFill>
              <a:latin typeface="Times New Roman" panose="02020603050405020304" pitchFamily="18" charset="0"/>
              <a:cs typeface="Times New Roman" panose="02020603050405020304" pitchFamily="18" charset="0"/>
            </a:rPr>
            <a:t>проверок</a:t>
          </a:r>
          <a:endParaRPr lang="ru-RU" sz="2000" dirty="0">
            <a:solidFill>
              <a:schemeClr val="tx2"/>
            </a:solidFill>
            <a:latin typeface="Times New Roman" panose="02020603050405020304" pitchFamily="18" charset="0"/>
            <a:cs typeface="Times New Roman" panose="02020603050405020304" pitchFamily="18" charset="0"/>
          </a:endParaRPr>
        </a:p>
      </dgm:t>
    </dgm:pt>
    <dgm:pt modelId="{14C01E88-417D-4FFB-B8B3-AD2BC203D04D}" type="parTrans" cxnId="{4DEBF958-ECB7-4BCD-A2E3-F1A30392B528}">
      <dgm:prSet/>
      <dgm:spPr/>
      <dgm:t>
        <a:bodyPr/>
        <a:lstStyle/>
        <a:p>
          <a:endParaRPr lang="ru-RU"/>
        </a:p>
      </dgm:t>
    </dgm:pt>
    <dgm:pt modelId="{D5020C2B-FDCA-48E2-A41C-42D3F44BC0D9}" type="sibTrans" cxnId="{4DEBF958-ECB7-4BCD-A2E3-F1A30392B528}">
      <dgm:prSet/>
      <dgm:spPr/>
      <dgm:t>
        <a:bodyPr/>
        <a:lstStyle/>
        <a:p>
          <a:endParaRPr lang="ru-RU"/>
        </a:p>
      </dgm:t>
    </dgm:pt>
    <dgm:pt modelId="{7D7638F1-A901-4D90-9B18-63258E8B23E0}">
      <dgm:prSet phldrT="[Текст]" custT="1"/>
      <dgm:spPr/>
      <dgm:t>
        <a:bodyPr/>
        <a:lstStyle/>
        <a:p>
          <a:endParaRPr lang="ru-RU" sz="1200" dirty="0">
            <a:solidFill>
              <a:schemeClr val="tx2"/>
            </a:solidFill>
            <a:latin typeface="Times New Roman" panose="02020603050405020304" pitchFamily="18" charset="0"/>
            <a:cs typeface="Times New Roman" panose="02020603050405020304" pitchFamily="18" charset="0"/>
          </a:endParaRPr>
        </a:p>
      </dgm:t>
    </dgm:pt>
    <dgm:pt modelId="{390697F4-E0C7-46F0-ADE8-7720D92363C9}" type="parTrans" cxnId="{F86E299C-B656-4797-A621-E3B814B49BC6}">
      <dgm:prSet/>
      <dgm:spPr/>
      <dgm:t>
        <a:bodyPr/>
        <a:lstStyle/>
        <a:p>
          <a:endParaRPr lang="ru-RU"/>
        </a:p>
      </dgm:t>
    </dgm:pt>
    <dgm:pt modelId="{DDC1B039-3A25-4C08-B5E1-543ACFE01EA8}" type="sibTrans" cxnId="{F86E299C-B656-4797-A621-E3B814B49BC6}">
      <dgm:prSet/>
      <dgm:spPr/>
      <dgm:t>
        <a:bodyPr/>
        <a:lstStyle/>
        <a:p>
          <a:endParaRPr lang="ru-RU"/>
        </a:p>
      </dgm:t>
    </dgm:pt>
    <dgm:pt modelId="{6D4A6DAD-2260-47EE-AB55-DA07B9EA18B8}">
      <dgm:prSet phldrT="[Текст]" custT="1"/>
      <dgm:spPr/>
      <dgm:t>
        <a:bodyPr/>
        <a:lstStyle/>
        <a:p>
          <a:endParaRPr lang="ru-RU" sz="1200" dirty="0">
            <a:solidFill>
              <a:schemeClr val="tx2"/>
            </a:solidFill>
            <a:latin typeface="Times New Roman" panose="02020603050405020304" pitchFamily="18" charset="0"/>
            <a:cs typeface="Times New Roman" panose="02020603050405020304" pitchFamily="18" charset="0"/>
          </a:endParaRPr>
        </a:p>
      </dgm:t>
    </dgm:pt>
    <dgm:pt modelId="{2C1DC851-73BA-4407-A8AC-C7E80F756E63}" type="parTrans" cxnId="{F99E581C-CB77-4913-8566-6323C6BB6E49}">
      <dgm:prSet/>
      <dgm:spPr/>
      <dgm:t>
        <a:bodyPr/>
        <a:lstStyle/>
        <a:p>
          <a:endParaRPr lang="ru-RU"/>
        </a:p>
      </dgm:t>
    </dgm:pt>
    <dgm:pt modelId="{9A03F07B-2851-4BCA-BDFE-E118E6E06240}" type="sibTrans" cxnId="{F99E581C-CB77-4913-8566-6323C6BB6E49}">
      <dgm:prSet/>
      <dgm:spPr/>
      <dgm:t>
        <a:bodyPr/>
        <a:lstStyle/>
        <a:p>
          <a:endParaRPr lang="ru-RU"/>
        </a:p>
      </dgm:t>
    </dgm:pt>
    <dgm:pt modelId="{A7FC67A4-254B-4BC0-B8C6-1D2AE071F9CE}" type="pres">
      <dgm:prSet presAssocID="{BA779C5C-3856-4415-AA50-EE9BB80A0DAF}" presName="Name0" presStyleCnt="0">
        <dgm:presLayoutVars>
          <dgm:dir/>
          <dgm:animLvl val="lvl"/>
          <dgm:resizeHandles val="exact"/>
        </dgm:presLayoutVars>
      </dgm:prSet>
      <dgm:spPr/>
      <dgm:t>
        <a:bodyPr/>
        <a:lstStyle/>
        <a:p>
          <a:endParaRPr lang="ru-RU"/>
        </a:p>
      </dgm:t>
    </dgm:pt>
    <dgm:pt modelId="{CA31B05F-1FC2-406C-999D-E8F762048DFD}" type="pres">
      <dgm:prSet presAssocID="{06EFF93F-1775-4410-867D-F766EE398D7F}" presName="composite" presStyleCnt="0"/>
      <dgm:spPr/>
    </dgm:pt>
    <dgm:pt modelId="{5DC774EC-AFEF-4226-84CF-70427C56DFFB}" type="pres">
      <dgm:prSet presAssocID="{06EFF93F-1775-4410-867D-F766EE398D7F}" presName="parTx" presStyleLbl="alignNode1" presStyleIdx="0" presStyleCnt="2" custLinFactNeighborX="925" custLinFactNeighborY="15238">
        <dgm:presLayoutVars>
          <dgm:chMax val="0"/>
          <dgm:chPref val="0"/>
          <dgm:bulletEnabled val="1"/>
        </dgm:presLayoutVars>
      </dgm:prSet>
      <dgm:spPr/>
      <dgm:t>
        <a:bodyPr/>
        <a:lstStyle/>
        <a:p>
          <a:endParaRPr lang="ru-RU"/>
        </a:p>
      </dgm:t>
    </dgm:pt>
    <dgm:pt modelId="{2CA90C9A-5984-4550-AC5E-8C7788D34C66}" type="pres">
      <dgm:prSet presAssocID="{06EFF93F-1775-4410-867D-F766EE398D7F}" presName="desTx" presStyleLbl="alignAccFollowNode1" presStyleIdx="0" presStyleCnt="2" custLinFactNeighborX="0" custLinFactNeighborY="-21379">
        <dgm:presLayoutVars>
          <dgm:bulletEnabled val="1"/>
        </dgm:presLayoutVars>
      </dgm:prSet>
      <dgm:spPr/>
      <dgm:t>
        <a:bodyPr/>
        <a:lstStyle/>
        <a:p>
          <a:endParaRPr lang="ru-RU"/>
        </a:p>
      </dgm:t>
    </dgm:pt>
    <dgm:pt modelId="{5FCA3E26-3957-4551-B203-457C7296AB4A}" type="pres">
      <dgm:prSet presAssocID="{3DF16403-18FE-4C49-8A5B-7F1E82D04D41}" presName="space" presStyleCnt="0"/>
      <dgm:spPr/>
    </dgm:pt>
    <dgm:pt modelId="{3E501954-09B0-4585-BC84-CC4825558969}" type="pres">
      <dgm:prSet presAssocID="{BE8E60FC-8217-4DFA-A238-E7ED53571474}" presName="composite" presStyleCnt="0"/>
      <dgm:spPr/>
    </dgm:pt>
    <dgm:pt modelId="{E8F658B1-C1CC-4375-83D5-A77559A87540}" type="pres">
      <dgm:prSet presAssocID="{BE8E60FC-8217-4DFA-A238-E7ED53571474}" presName="parTx" presStyleLbl="alignNode1" presStyleIdx="1" presStyleCnt="2" custLinFactNeighborX="-242" custLinFactNeighborY="-10395">
        <dgm:presLayoutVars>
          <dgm:chMax val="0"/>
          <dgm:chPref val="0"/>
          <dgm:bulletEnabled val="1"/>
        </dgm:presLayoutVars>
      </dgm:prSet>
      <dgm:spPr/>
      <dgm:t>
        <a:bodyPr/>
        <a:lstStyle/>
        <a:p>
          <a:endParaRPr lang="ru-RU"/>
        </a:p>
      </dgm:t>
    </dgm:pt>
    <dgm:pt modelId="{5E322C71-6DBD-4706-8283-C8DB9A2F117E}" type="pres">
      <dgm:prSet presAssocID="{BE8E60FC-8217-4DFA-A238-E7ED53571474}" presName="desTx" presStyleLbl="alignAccFollowNode1" presStyleIdx="1" presStyleCnt="2" custLinFactNeighborX="0" custLinFactNeighborY="-21379">
        <dgm:presLayoutVars>
          <dgm:bulletEnabled val="1"/>
        </dgm:presLayoutVars>
      </dgm:prSet>
      <dgm:spPr/>
      <dgm:t>
        <a:bodyPr/>
        <a:lstStyle/>
        <a:p>
          <a:endParaRPr lang="ru-RU"/>
        </a:p>
      </dgm:t>
    </dgm:pt>
  </dgm:ptLst>
  <dgm:cxnLst>
    <dgm:cxn modelId="{4DEBF958-ECB7-4BCD-A2E3-F1A30392B528}" srcId="{06EFF93F-1775-4410-867D-F766EE398D7F}" destId="{3D0BBFC4-6604-442A-B229-145C1EB58FB6}" srcOrd="2" destOrd="0" parTransId="{14C01E88-417D-4FFB-B8B3-AD2BC203D04D}" sibTransId="{D5020C2B-FDCA-48E2-A41C-42D3F44BC0D9}"/>
    <dgm:cxn modelId="{B02A7692-FB53-4B27-84EA-8468EE913815}" srcId="{BE8E60FC-8217-4DFA-A238-E7ED53571474}" destId="{5C3ECBA2-C702-4DF2-AE90-8C5EA7FEA1A1}" srcOrd="1" destOrd="0" parTransId="{F3E34600-BE4B-4AB5-9D9D-8E4A3417E183}" sibTransId="{74B5D631-D856-49F8-94A6-C2A984F22A4F}"/>
    <dgm:cxn modelId="{4EE37124-F6D4-4DCB-8907-FA805A252B4E}" type="presOf" srcId="{B41C5B3C-C84C-4193-BED8-9752CAEB8B1D}" destId="{2CA90C9A-5984-4550-AC5E-8C7788D34C66}" srcOrd="0" destOrd="1" presId="urn:microsoft.com/office/officeart/2005/8/layout/hList1"/>
    <dgm:cxn modelId="{C096E4EF-781F-464D-A04E-7A5906747464}" type="presOf" srcId="{3D0BBFC4-6604-442A-B229-145C1EB58FB6}" destId="{2CA90C9A-5984-4550-AC5E-8C7788D34C66}" srcOrd="0" destOrd="2" presId="urn:microsoft.com/office/officeart/2005/8/layout/hList1"/>
    <dgm:cxn modelId="{88A5341B-B66C-4544-AF04-E3C14C308226}" type="presOf" srcId="{BA779C5C-3856-4415-AA50-EE9BB80A0DAF}" destId="{A7FC67A4-254B-4BC0-B8C6-1D2AE071F9CE}" srcOrd="0" destOrd="0" presId="urn:microsoft.com/office/officeart/2005/8/layout/hList1"/>
    <dgm:cxn modelId="{0A975F15-62E0-48D5-ABEE-4D534437425E}" type="presOf" srcId="{EB125291-A1CF-4F2D-9033-01500DDE9FE9}" destId="{5E322C71-6DBD-4706-8283-C8DB9A2F117E}" srcOrd="0" destOrd="2" presId="urn:microsoft.com/office/officeart/2005/8/layout/hList1"/>
    <dgm:cxn modelId="{093CA354-F5F6-4813-AD81-18A9D384EE74}" srcId="{BA779C5C-3856-4415-AA50-EE9BB80A0DAF}" destId="{06EFF93F-1775-4410-867D-F766EE398D7F}" srcOrd="0" destOrd="0" parTransId="{24C0324F-9276-42CE-B20E-7E82C7CD0D30}" sibTransId="{3DF16403-18FE-4C49-8A5B-7F1E82D04D41}"/>
    <dgm:cxn modelId="{21C3983E-6BDC-4D61-AF41-0ECD932D24F7}" srcId="{BE8E60FC-8217-4DFA-A238-E7ED53571474}" destId="{EB125291-A1CF-4F2D-9033-01500DDE9FE9}" srcOrd="2" destOrd="0" parTransId="{2D2B637E-F38B-497B-8ACB-D2D028E0DE74}" sibTransId="{F8594DBC-4FD9-48EC-BD7F-01DB43EF9E4E}"/>
    <dgm:cxn modelId="{2C58ABBF-D1AC-4B57-A75E-C4A6118D9318}" srcId="{06EFF93F-1775-4410-867D-F766EE398D7F}" destId="{B41C5B3C-C84C-4193-BED8-9752CAEB8B1D}" srcOrd="1" destOrd="0" parTransId="{4342212C-F366-4202-88ED-9FC73EC43D5C}" sibTransId="{6C77B5BB-F6E4-4405-A721-C11F4366AE23}"/>
    <dgm:cxn modelId="{6F828C73-3B17-4E31-918C-F0E3116564D5}" type="presOf" srcId="{BE8E60FC-8217-4DFA-A238-E7ED53571474}" destId="{E8F658B1-C1CC-4375-83D5-A77559A87540}" srcOrd="0" destOrd="0" presId="urn:microsoft.com/office/officeart/2005/8/layout/hList1"/>
    <dgm:cxn modelId="{8E3E2DE6-2FEE-4DE5-BCC5-8329B365B8B9}" type="presOf" srcId="{5C3ECBA2-C702-4DF2-AE90-8C5EA7FEA1A1}" destId="{5E322C71-6DBD-4706-8283-C8DB9A2F117E}" srcOrd="0" destOrd="1" presId="urn:microsoft.com/office/officeart/2005/8/layout/hList1"/>
    <dgm:cxn modelId="{3D771C34-9A13-4EE7-9639-1B8E94177438}" type="presOf" srcId="{7D7638F1-A901-4D90-9B18-63258E8B23E0}" destId="{2CA90C9A-5984-4550-AC5E-8C7788D34C66}" srcOrd="0" destOrd="0" presId="urn:microsoft.com/office/officeart/2005/8/layout/hList1"/>
    <dgm:cxn modelId="{F86E299C-B656-4797-A621-E3B814B49BC6}" srcId="{06EFF93F-1775-4410-867D-F766EE398D7F}" destId="{7D7638F1-A901-4D90-9B18-63258E8B23E0}" srcOrd="0" destOrd="0" parTransId="{390697F4-E0C7-46F0-ADE8-7720D92363C9}" sibTransId="{DDC1B039-3A25-4C08-B5E1-543ACFE01EA8}"/>
    <dgm:cxn modelId="{8481C977-4A80-444A-B803-982C49CCB1B3}" srcId="{BA779C5C-3856-4415-AA50-EE9BB80A0DAF}" destId="{BE8E60FC-8217-4DFA-A238-E7ED53571474}" srcOrd="1" destOrd="0" parTransId="{A1FF1B31-B3E8-4499-AD40-C4B16A283441}" sibTransId="{C8B628A9-ACE6-488D-8557-B718F4464030}"/>
    <dgm:cxn modelId="{F99E581C-CB77-4913-8566-6323C6BB6E49}" srcId="{BE8E60FC-8217-4DFA-A238-E7ED53571474}" destId="{6D4A6DAD-2260-47EE-AB55-DA07B9EA18B8}" srcOrd="0" destOrd="0" parTransId="{2C1DC851-73BA-4407-A8AC-C7E80F756E63}" sibTransId="{9A03F07B-2851-4BCA-BDFE-E118E6E06240}"/>
    <dgm:cxn modelId="{2F23C749-3F8A-4221-AE22-FD392707E79F}" type="presOf" srcId="{6D4A6DAD-2260-47EE-AB55-DA07B9EA18B8}" destId="{5E322C71-6DBD-4706-8283-C8DB9A2F117E}" srcOrd="0" destOrd="0" presId="urn:microsoft.com/office/officeart/2005/8/layout/hList1"/>
    <dgm:cxn modelId="{ED22C6B1-3794-4F6C-B182-425446E93EAE}" type="presOf" srcId="{06EFF93F-1775-4410-867D-F766EE398D7F}" destId="{5DC774EC-AFEF-4226-84CF-70427C56DFFB}" srcOrd="0" destOrd="0" presId="urn:microsoft.com/office/officeart/2005/8/layout/hList1"/>
    <dgm:cxn modelId="{A54EAA64-5D89-4F99-A5A8-61351699F0F3}" type="presParOf" srcId="{A7FC67A4-254B-4BC0-B8C6-1D2AE071F9CE}" destId="{CA31B05F-1FC2-406C-999D-E8F762048DFD}" srcOrd="0" destOrd="0" presId="urn:microsoft.com/office/officeart/2005/8/layout/hList1"/>
    <dgm:cxn modelId="{DFB4B782-AFE4-43E0-8EFF-DCC44B6079A5}" type="presParOf" srcId="{CA31B05F-1FC2-406C-999D-E8F762048DFD}" destId="{5DC774EC-AFEF-4226-84CF-70427C56DFFB}" srcOrd="0" destOrd="0" presId="urn:microsoft.com/office/officeart/2005/8/layout/hList1"/>
    <dgm:cxn modelId="{01BFEA86-7452-4BEA-91DD-F99F8C0E2C96}" type="presParOf" srcId="{CA31B05F-1FC2-406C-999D-E8F762048DFD}" destId="{2CA90C9A-5984-4550-AC5E-8C7788D34C66}" srcOrd="1" destOrd="0" presId="urn:microsoft.com/office/officeart/2005/8/layout/hList1"/>
    <dgm:cxn modelId="{C0FA9F3B-0E82-4D57-BDBB-74051DD1340B}" type="presParOf" srcId="{A7FC67A4-254B-4BC0-B8C6-1D2AE071F9CE}" destId="{5FCA3E26-3957-4551-B203-457C7296AB4A}" srcOrd="1" destOrd="0" presId="urn:microsoft.com/office/officeart/2005/8/layout/hList1"/>
    <dgm:cxn modelId="{24E34CBE-7813-49B4-BDAB-C40B9925BB2F}" type="presParOf" srcId="{A7FC67A4-254B-4BC0-B8C6-1D2AE071F9CE}" destId="{3E501954-09B0-4585-BC84-CC4825558969}" srcOrd="2" destOrd="0" presId="urn:microsoft.com/office/officeart/2005/8/layout/hList1"/>
    <dgm:cxn modelId="{6ACB8120-C575-41CE-9230-63A095257BC5}" type="presParOf" srcId="{3E501954-09B0-4585-BC84-CC4825558969}" destId="{E8F658B1-C1CC-4375-83D5-A77559A87540}" srcOrd="0" destOrd="0" presId="urn:microsoft.com/office/officeart/2005/8/layout/hList1"/>
    <dgm:cxn modelId="{D97D8C20-B344-4D73-AFA1-B300B635DEE3}" type="presParOf" srcId="{3E501954-09B0-4585-BC84-CC4825558969}" destId="{5E322C71-6DBD-4706-8283-C8DB9A2F117E}" srcOrd="1" destOrd="0" presId="urn:microsoft.com/office/officeart/2005/8/layout/h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14A905-DE9A-4F89-A742-CDB9681D6245}">
      <dsp:nvSpPr>
        <dsp:cNvPr id="0" name=""/>
        <dsp:cNvSpPr/>
      </dsp:nvSpPr>
      <dsp:spPr>
        <a:xfrm>
          <a:off x="0" y="203383"/>
          <a:ext cx="2909594" cy="1641422"/>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ru-RU" sz="2400" kern="1200" dirty="0" smtClean="0"/>
            <a:t>Анализ </a:t>
          </a:r>
          <a:r>
            <a:rPr lang="ru-RU" sz="1400" kern="1200" dirty="0" smtClean="0"/>
            <a:t>данных </a:t>
          </a:r>
        </a:p>
        <a:p>
          <a:pPr lvl="0" algn="ctr" defTabSz="1066800">
            <a:lnSpc>
              <a:spcPct val="90000"/>
            </a:lnSpc>
            <a:spcBef>
              <a:spcPct val="0"/>
            </a:spcBef>
            <a:spcAft>
              <a:spcPct val="35000"/>
            </a:spcAft>
          </a:pPr>
          <a:r>
            <a:rPr lang="ru-RU" sz="1400" kern="1200" dirty="0" smtClean="0"/>
            <a:t>об объектах проверки</a:t>
          </a:r>
          <a:endParaRPr lang="ru-RU" sz="1400" kern="1200" dirty="0"/>
        </a:p>
      </dsp:txBody>
      <dsp:txXfrm>
        <a:off x="820711" y="203383"/>
        <a:ext cx="1268172" cy="1641422"/>
      </dsp:txXfrm>
    </dsp:sp>
    <dsp:sp modelId="{E90216CE-F15B-4D0E-A1C1-72CF7372D4E3}">
      <dsp:nvSpPr>
        <dsp:cNvPr id="0" name=""/>
        <dsp:cNvSpPr/>
      </dsp:nvSpPr>
      <dsp:spPr>
        <a:xfrm>
          <a:off x="2710290" y="203379"/>
          <a:ext cx="2949126" cy="167862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ru-RU" sz="2000" kern="1200" dirty="0" smtClean="0"/>
            <a:t>Проект плана </a:t>
          </a:r>
          <a:r>
            <a:rPr lang="ru-RU" sz="1400" kern="1200" dirty="0" smtClean="0"/>
            <a:t>контрольной деятельности</a:t>
          </a:r>
        </a:p>
      </dsp:txBody>
      <dsp:txXfrm>
        <a:off x="3549600" y="203379"/>
        <a:ext cx="1270506" cy="1678620"/>
      </dsp:txXfrm>
    </dsp:sp>
    <dsp:sp modelId="{222C5FC3-6EB1-4AA5-9391-48F384B9F8FC}">
      <dsp:nvSpPr>
        <dsp:cNvPr id="0" name=""/>
        <dsp:cNvSpPr/>
      </dsp:nvSpPr>
      <dsp:spPr>
        <a:xfrm>
          <a:off x="5366901" y="168597"/>
          <a:ext cx="3060988" cy="172348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ru-RU" sz="2000" kern="1200" dirty="0" smtClean="0"/>
            <a:t>План</a:t>
          </a:r>
          <a:r>
            <a:rPr lang="ru-RU" sz="2400" kern="1200" dirty="0" smtClean="0"/>
            <a:t> </a:t>
          </a:r>
          <a:r>
            <a:rPr lang="ru-RU" sz="1400" kern="1200" dirty="0" smtClean="0"/>
            <a:t>контрольной деятельности</a:t>
          </a:r>
        </a:p>
      </dsp:txBody>
      <dsp:txXfrm>
        <a:off x="6228642" y="168597"/>
        <a:ext cx="1337507" cy="1723481"/>
      </dsp:txXfrm>
    </dsp:sp>
    <dsp:sp modelId="{640F5B68-B5D5-4B8A-BE0F-A81B6FCDB586}">
      <dsp:nvSpPr>
        <dsp:cNvPr id="0" name=""/>
        <dsp:cNvSpPr/>
      </dsp:nvSpPr>
      <dsp:spPr>
        <a:xfrm>
          <a:off x="8198270" y="133349"/>
          <a:ext cx="3517479" cy="1845287"/>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lvl="0" algn="ctr" defTabSz="444500">
            <a:lnSpc>
              <a:spcPct val="90000"/>
            </a:lnSpc>
            <a:spcBef>
              <a:spcPct val="0"/>
            </a:spcBef>
            <a:spcAft>
              <a:spcPct val="35000"/>
            </a:spcAft>
          </a:pPr>
          <a:endParaRPr lang="ru-RU" sz="1000" kern="1200" baseline="0" dirty="0" smtClean="0"/>
        </a:p>
        <a:p>
          <a:pPr lvl="0" algn="ctr" defTabSz="444500">
            <a:lnSpc>
              <a:spcPct val="90000"/>
            </a:lnSpc>
            <a:spcBef>
              <a:spcPct val="0"/>
            </a:spcBef>
            <a:spcAft>
              <a:spcPct val="35000"/>
            </a:spcAft>
          </a:pPr>
          <a:r>
            <a:rPr lang="ru-RU" sz="2000" kern="1200" dirty="0" smtClean="0"/>
            <a:t>График проведения </a:t>
          </a:r>
          <a:r>
            <a:rPr lang="ru-RU" sz="1400" kern="1200" dirty="0" smtClean="0"/>
            <a:t>проверок Федерального казначейства </a:t>
          </a:r>
        </a:p>
        <a:p>
          <a:pPr lvl="0" algn="ctr" defTabSz="444500">
            <a:lnSpc>
              <a:spcPct val="90000"/>
            </a:lnSpc>
            <a:spcBef>
              <a:spcPct val="0"/>
            </a:spcBef>
            <a:spcAft>
              <a:spcPct val="35000"/>
            </a:spcAft>
          </a:pPr>
          <a:r>
            <a:rPr lang="ru-RU" sz="1400" kern="1200" dirty="0" smtClean="0"/>
            <a:t>на очередной квартал </a:t>
          </a:r>
        </a:p>
        <a:p>
          <a:pPr lvl="0" algn="ctr" defTabSz="444500">
            <a:lnSpc>
              <a:spcPct val="90000"/>
            </a:lnSpc>
            <a:spcBef>
              <a:spcPct val="0"/>
            </a:spcBef>
            <a:spcAft>
              <a:spcPct val="35000"/>
            </a:spcAft>
          </a:pPr>
          <a:endParaRPr lang="ru-RU" sz="800" kern="1200" dirty="0"/>
        </a:p>
      </dsp:txBody>
      <dsp:txXfrm>
        <a:off x="9120914" y="133349"/>
        <a:ext cx="1672192" cy="18452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C774EC-AFEF-4226-84CF-70427C56DFFB}">
      <dsp:nvSpPr>
        <dsp:cNvPr id="0" name=""/>
        <dsp:cNvSpPr/>
      </dsp:nvSpPr>
      <dsp:spPr>
        <a:xfrm>
          <a:off x="60251" y="0"/>
          <a:ext cx="5306950" cy="457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ru-RU" sz="2400" b="1" kern="1200" dirty="0" smtClean="0">
              <a:latin typeface="Times New Roman" panose="02020603050405020304" pitchFamily="18" charset="0"/>
              <a:cs typeface="Times New Roman" panose="02020603050405020304" pitchFamily="18" charset="0"/>
            </a:rPr>
            <a:t>2016 год </a:t>
          </a:r>
          <a:endParaRPr lang="ru-RU" sz="2400" b="1" kern="1200" dirty="0">
            <a:latin typeface="Times New Roman" panose="02020603050405020304" pitchFamily="18" charset="0"/>
            <a:cs typeface="Times New Roman" panose="02020603050405020304" pitchFamily="18" charset="0"/>
          </a:endParaRPr>
        </a:p>
      </dsp:txBody>
      <dsp:txXfrm>
        <a:off x="60251" y="0"/>
        <a:ext cx="5306950" cy="457200"/>
      </dsp:txXfrm>
    </dsp:sp>
    <dsp:sp modelId="{2CA90C9A-5984-4550-AC5E-8C7788D34C66}">
      <dsp:nvSpPr>
        <dsp:cNvPr id="0" name=""/>
        <dsp:cNvSpPr/>
      </dsp:nvSpPr>
      <dsp:spPr>
        <a:xfrm>
          <a:off x="11162" y="449503"/>
          <a:ext cx="5306950" cy="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endParaRPr lang="ru-RU" sz="1200" kern="1200" dirty="0">
            <a:solidFill>
              <a:schemeClr val="tx2"/>
            </a:solidFill>
            <a:latin typeface="Times New Roman" panose="02020603050405020304" pitchFamily="18" charset="0"/>
            <a:cs typeface="Times New Roman" panose="02020603050405020304" pitchFamily="18" charset="0"/>
          </a:endParaRPr>
        </a:p>
        <a:p>
          <a:pPr marL="228600" lvl="1" indent="-228600" algn="l" defTabSz="889000">
            <a:lnSpc>
              <a:spcPct val="90000"/>
            </a:lnSpc>
            <a:spcBef>
              <a:spcPct val="0"/>
            </a:spcBef>
            <a:spcAft>
              <a:spcPct val="15000"/>
            </a:spcAft>
            <a:buChar char="••"/>
          </a:pPr>
          <a:r>
            <a:rPr lang="ru-RU" sz="2000" kern="1200" dirty="0" smtClean="0">
              <a:solidFill>
                <a:schemeClr val="tx1"/>
              </a:solidFill>
              <a:latin typeface="Times New Roman" panose="02020603050405020304" pitchFamily="18" charset="0"/>
              <a:cs typeface="Times New Roman" panose="02020603050405020304" pitchFamily="18" charset="0"/>
            </a:rPr>
            <a:t>25</a:t>
          </a:r>
          <a:r>
            <a:rPr lang="ru-RU" sz="2000" kern="1200" dirty="0" smtClean="0">
              <a:solidFill>
                <a:schemeClr val="tx2"/>
              </a:solidFill>
              <a:latin typeface="Times New Roman" panose="02020603050405020304" pitchFamily="18" charset="0"/>
              <a:cs typeface="Times New Roman" panose="02020603050405020304" pitchFamily="18" charset="0"/>
            </a:rPr>
            <a:t> комплексных проверок</a:t>
          </a:r>
          <a:endParaRPr lang="ru-RU" sz="2000" kern="1200" dirty="0">
            <a:solidFill>
              <a:schemeClr val="tx2"/>
            </a:solidFill>
            <a:latin typeface="Times New Roman" panose="02020603050405020304" pitchFamily="18" charset="0"/>
            <a:cs typeface="Times New Roman" panose="02020603050405020304" pitchFamily="18" charset="0"/>
          </a:endParaRPr>
        </a:p>
        <a:p>
          <a:pPr marL="228600" lvl="1" indent="-228600" algn="l" defTabSz="889000">
            <a:lnSpc>
              <a:spcPct val="90000"/>
            </a:lnSpc>
            <a:spcBef>
              <a:spcPct val="0"/>
            </a:spcBef>
            <a:spcAft>
              <a:spcPct val="15000"/>
            </a:spcAft>
            <a:buChar char="••"/>
          </a:pPr>
          <a:r>
            <a:rPr lang="ru-RU" sz="2000" kern="1200" dirty="0" smtClean="0">
              <a:solidFill>
                <a:schemeClr val="tx1"/>
              </a:solidFill>
              <a:latin typeface="Times New Roman" panose="02020603050405020304" pitchFamily="18" charset="0"/>
              <a:cs typeface="Times New Roman" panose="02020603050405020304" pitchFamily="18" charset="0"/>
            </a:rPr>
            <a:t>6 </a:t>
          </a:r>
          <a:r>
            <a:rPr lang="ru-RU" sz="2000" kern="1200" dirty="0" smtClean="0">
              <a:solidFill>
                <a:schemeClr val="tx2"/>
              </a:solidFill>
              <a:latin typeface="Times New Roman" panose="02020603050405020304" pitchFamily="18" charset="0"/>
              <a:cs typeface="Times New Roman" panose="02020603050405020304" pitchFamily="18" charset="0"/>
            </a:rPr>
            <a:t>тематических</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smtClean="0">
              <a:solidFill>
                <a:schemeClr val="tx2"/>
              </a:solidFill>
              <a:latin typeface="Times New Roman" panose="02020603050405020304" pitchFamily="18" charset="0"/>
              <a:cs typeface="Times New Roman" panose="02020603050405020304" pitchFamily="18" charset="0"/>
            </a:rPr>
            <a:t>проверок</a:t>
          </a:r>
          <a:endParaRPr lang="ru-RU" sz="2000" kern="1200" dirty="0">
            <a:solidFill>
              <a:schemeClr val="tx2"/>
            </a:solidFill>
            <a:latin typeface="Times New Roman" panose="02020603050405020304" pitchFamily="18" charset="0"/>
            <a:cs typeface="Times New Roman" panose="02020603050405020304" pitchFamily="18" charset="0"/>
          </a:endParaRPr>
        </a:p>
      </dsp:txBody>
      <dsp:txXfrm>
        <a:off x="11162" y="449503"/>
        <a:ext cx="5306950" cy="1"/>
      </dsp:txXfrm>
    </dsp:sp>
    <dsp:sp modelId="{E8F658B1-C1CC-4375-83D5-A77559A87540}">
      <dsp:nvSpPr>
        <dsp:cNvPr id="0" name=""/>
        <dsp:cNvSpPr/>
      </dsp:nvSpPr>
      <dsp:spPr>
        <a:xfrm>
          <a:off x="6048243" y="0"/>
          <a:ext cx="5306950" cy="457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ru-RU" sz="2400" b="1" kern="1200" dirty="0" smtClean="0">
              <a:latin typeface="Times New Roman" panose="02020603050405020304" pitchFamily="18" charset="0"/>
              <a:cs typeface="Times New Roman" panose="02020603050405020304" pitchFamily="18" charset="0"/>
            </a:rPr>
            <a:t>2017 год</a:t>
          </a:r>
          <a:endParaRPr lang="ru-RU" sz="2400" b="1" kern="1200" dirty="0">
            <a:latin typeface="Times New Roman" panose="02020603050405020304" pitchFamily="18" charset="0"/>
            <a:cs typeface="Times New Roman" panose="02020603050405020304" pitchFamily="18" charset="0"/>
          </a:endParaRPr>
        </a:p>
      </dsp:txBody>
      <dsp:txXfrm>
        <a:off x="6048243" y="0"/>
        <a:ext cx="5306950" cy="457200"/>
      </dsp:txXfrm>
    </dsp:sp>
    <dsp:sp modelId="{5E322C71-6DBD-4706-8283-C8DB9A2F117E}">
      <dsp:nvSpPr>
        <dsp:cNvPr id="0" name=""/>
        <dsp:cNvSpPr/>
      </dsp:nvSpPr>
      <dsp:spPr>
        <a:xfrm>
          <a:off x="6061086" y="449503"/>
          <a:ext cx="5306950" cy="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endParaRPr lang="ru-RU" sz="1200" kern="1200" dirty="0">
            <a:solidFill>
              <a:schemeClr val="tx2"/>
            </a:solidFill>
            <a:latin typeface="Times New Roman" panose="02020603050405020304" pitchFamily="18" charset="0"/>
            <a:cs typeface="Times New Roman" panose="02020603050405020304" pitchFamily="18" charset="0"/>
          </a:endParaRPr>
        </a:p>
        <a:p>
          <a:pPr marL="228600" lvl="1" indent="-228600" algn="l" defTabSz="889000">
            <a:lnSpc>
              <a:spcPct val="90000"/>
            </a:lnSpc>
            <a:spcBef>
              <a:spcPct val="0"/>
            </a:spcBef>
            <a:spcAft>
              <a:spcPct val="15000"/>
            </a:spcAft>
            <a:buChar char="••"/>
          </a:pPr>
          <a:r>
            <a:rPr lang="ru-RU" sz="2000" kern="1200" dirty="0" smtClean="0">
              <a:solidFill>
                <a:schemeClr val="tx1"/>
              </a:solidFill>
              <a:latin typeface="Times New Roman" panose="02020603050405020304" pitchFamily="18" charset="0"/>
              <a:cs typeface="Times New Roman" panose="02020603050405020304" pitchFamily="18" charset="0"/>
            </a:rPr>
            <a:t>9</a:t>
          </a:r>
          <a:r>
            <a:rPr lang="ru-RU" sz="2000" kern="1200" dirty="0" smtClean="0">
              <a:solidFill>
                <a:schemeClr val="tx2"/>
              </a:solidFill>
              <a:latin typeface="Times New Roman" panose="02020603050405020304" pitchFamily="18" charset="0"/>
              <a:cs typeface="Times New Roman" panose="02020603050405020304" pitchFamily="18" charset="0"/>
            </a:rPr>
            <a:t> комплексных проверок</a:t>
          </a:r>
          <a:endParaRPr lang="ru-RU" sz="2000" kern="1200" dirty="0">
            <a:solidFill>
              <a:schemeClr val="tx2"/>
            </a:solidFill>
            <a:latin typeface="Times New Roman" panose="02020603050405020304" pitchFamily="18" charset="0"/>
            <a:cs typeface="Times New Roman" panose="02020603050405020304" pitchFamily="18" charset="0"/>
          </a:endParaRPr>
        </a:p>
        <a:p>
          <a:pPr marL="228600" lvl="1" indent="-228600" algn="l" defTabSz="889000">
            <a:lnSpc>
              <a:spcPct val="90000"/>
            </a:lnSpc>
            <a:spcBef>
              <a:spcPct val="0"/>
            </a:spcBef>
            <a:spcAft>
              <a:spcPct val="15000"/>
            </a:spcAft>
            <a:buChar char="••"/>
          </a:pPr>
          <a:r>
            <a:rPr lang="ru-RU" sz="2000" kern="1200" dirty="0" smtClean="0">
              <a:solidFill>
                <a:schemeClr val="tx1"/>
              </a:solidFill>
              <a:latin typeface="Times New Roman" panose="02020603050405020304" pitchFamily="18" charset="0"/>
              <a:cs typeface="Times New Roman" panose="02020603050405020304" pitchFamily="18" charset="0"/>
            </a:rPr>
            <a:t>1</a:t>
          </a:r>
          <a:r>
            <a:rPr lang="ru-RU" sz="2000" kern="1200" dirty="0" smtClean="0">
              <a:solidFill>
                <a:schemeClr val="tx2"/>
              </a:solidFill>
              <a:latin typeface="Times New Roman" panose="02020603050405020304" pitchFamily="18" charset="0"/>
              <a:cs typeface="Times New Roman" panose="02020603050405020304" pitchFamily="18" charset="0"/>
            </a:rPr>
            <a:t> тематическая проверка</a:t>
          </a:r>
          <a:endParaRPr lang="ru-RU" sz="2000" kern="1200" dirty="0">
            <a:solidFill>
              <a:schemeClr val="tx2"/>
            </a:solidFill>
            <a:latin typeface="Times New Roman" panose="02020603050405020304" pitchFamily="18" charset="0"/>
            <a:cs typeface="Times New Roman" panose="02020603050405020304" pitchFamily="18" charset="0"/>
          </a:endParaRPr>
        </a:p>
      </dsp:txBody>
      <dsp:txXfrm>
        <a:off x="6061086" y="449503"/>
        <a:ext cx="5306950" cy="1"/>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335EAFC8-5C8C-4031-BCB9-CC4424F37098}" type="datetimeFigureOut">
              <a:rPr lang="ru-RU" smtClean="0"/>
              <a:pPr/>
              <a:t>20.06.2017</a:t>
            </a:fld>
            <a:endParaRPr lang="ru-RU"/>
          </a:p>
        </p:txBody>
      </p:sp>
      <p:sp>
        <p:nvSpPr>
          <p:cNvPr id="4" name="Образ слайда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8D53B17D-305F-4AC9-BC8A-22AAB0D6A65B}" type="slidenum">
              <a:rPr lang="ru-RU" smtClean="0"/>
              <a:pPr/>
              <a:t>‹#›</a:t>
            </a:fld>
            <a:endParaRPr lang="ru-RU"/>
          </a:p>
        </p:txBody>
      </p:sp>
    </p:spTree>
    <p:extLst>
      <p:ext uri="{BB962C8B-B14F-4D97-AF65-F5344CB8AC3E}">
        <p14:creationId xmlns:p14="http://schemas.microsoft.com/office/powerpoint/2010/main" val="540766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654CA1ED-5BC4-4C34-82D5-AFAE681E25B8}" type="datetime1">
              <a:rPr lang="ru-RU" smtClean="0"/>
              <a:pPr>
                <a:defRPr/>
              </a:pPr>
              <a:t>20.06.2017</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BF228ED-B2EE-4F15-A0C7-6C0A4540E08A}" type="slidenum">
              <a:rPr lang="ru-RU"/>
              <a:pPr>
                <a:defRPr/>
              </a:pPr>
              <a:t>‹#›</a:t>
            </a:fld>
            <a:endParaRPr lang="ru-RU"/>
          </a:p>
        </p:txBody>
      </p:sp>
    </p:spTree>
    <p:extLst>
      <p:ext uri="{BB962C8B-B14F-4D97-AF65-F5344CB8AC3E}">
        <p14:creationId xmlns:p14="http://schemas.microsoft.com/office/powerpoint/2010/main" val="985873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214FA6F6-15FC-4BBE-A622-595A49FA394E}" type="datetime1">
              <a:rPr lang="ru-RU" smtClean="0"/>
              <a:pPr>
                <a:defRPr/>
              </a:pPr>
              <a:t>20.06.2017</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18EBDE8-C4F5-46D8-A81D-B6AF711C3B2B}" type="slidenum">
              <a:rPr lang="ru-RU"/>
              <a:pPr>
                <a:defRPr/>
              </a:pPr>
              <a:t>‹#›</a:t>
            </a:fld>
            <a:endParaRPr lang="ru-RU"/>
          </a:p>
        </p:txBody>
      </p:sp>
    </p:spTree>
    <p:extLst>
      <p:ext uri="{BB962C8B-B14F-4D97-AF65-F5344CB8AC3E}">
        <p14:creationId xmlns:p14="http://schemas.microsoft.com/office/powerpoint/2010/main" val="804636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2"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2"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A3BC581E-F83D-40FD-9461-75E271A096A4}" type="datetime1">
              <a:rPr lang="ru-RU" smtClean="0"/>
              <a:pPr>
                <a:defRPr/>
              </a:pPr>
              <a:t>20.06.2017</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499F1A9-CE99-4E9B-9B96-ACE372EA209C}" type="slidenum">
              <a:rPr lang="ru-RU"/>
              <a:pPr>
                <a:defRPr/>
              </a:pPr>
              <a:t>‹#›</a:t>
            </a:fld>
            <a:endParaRPr lang="ru-RU"/>
          </a:p>
        </p:txBody>
      </p:sp>
    </p:spTree>
    <p:extLst>
      <p:ext uri="{BB962C8B-B14F-4D97-AF65-F5344CB8AC3E}">
        <p14:creationId xmlns:p14="http://schemas.microsoft.com/office/powerpoint/2010/main" val="1923424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74093E7D-5154-48EE-BEB7-AC997B202717}" type="datetime1">
              <a:rPr lang="ru-RU" smtClean="0"/>
              <a:pPr>
                <a:defRPr/>
              </a:pPr>
              <a:t>20.06.2017</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71FCD68-0AFD-4048-852E-53B764BC6EED}" type="slidenum">
              <a:rPr lang="ru-RU"/>
              <a:pPr>
                <a:defRPr/>
              </a:pPr>
              <a:t>‹#›</a:t>
            </a:fld>
            <a:endParaRPr lang="ru-RU"/>
          </a:p>
        </p:txBody>
      </p:sp>
    </p:spTree>
    <p:extLst>
      <p:ext uri="{BB962C8B-B14F-4D97-AF65-F5344CB8AC3E}">
        <p14:creationId xmlns:p14="http://schemas.microsoft.com/office/powerpoint/2010/main" val="1891189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1" y="1709742"/>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6AA183D8-39A9-4F0A-AD4E-BEB353AE1A71}" type="datetime1">
              <a:rPr lang="ru-RU" smtClean="0"/>
              <a:pPr>
                <a:defRPr/>
              </a:pPr>
              <a:t>20.06.2017</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A22171C-80CF-4EB9-A959-3CDAA13E4B70}" type="slidenum">
              <a:rPr lang="ru-RU"/>
              <a:pPr>
                <a:defRPr/>
              </a:pPr>
              <a:t>‹#›</a:t>
            </a:fld>
            <a:endParaRPr lang="ru-RU"/>
          </a:p>
        </p:txBody>
      </p:sp>
    </p:spTree>
    <p:extLst>
      <p:ext uri="{BB962C8B-B14F-4D97-AF65-F5344CB8AC3E}">
        <p14:creationId xmlns:p14="http://schemas.microsoft.com/office/powerpoint/2010/main" val="1835377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42D160F0-CE39-493E-90CE-1C7048FEEA42}" type="datetime1">
              <a:rPr lang="ru-RU" smtClean="0"/>
              <a:pPr>
                <a:defRPr/>
              </a:pPr>
              <a:t>20.06.2017</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0B7E1EA-8D70-4860-BF45-409C57149FC5}" type="slidenum">
              <a:rPr lang="ru-RU"/>
              <a:pPr>
                <a:defRPr/>
              </a:pPr>
              <a:t>‹#›</a:t>
            </a:fld>
            <a:endParaRPr lang="ru-RU"/>
          </a:p>
        </p:txBody>
      </p:sp>
    </p:spTree>
    <p:extLst>
      <p:ext uri="{BB962C8B-B14F-4D97-AF65-F5344CB8AC3E}">
        <p14:creationId xmlns:p14="http://schemas.microsoft.com/office/powerpoint/2010/main" val="655932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9"/>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9"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2"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2"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F0976408-DBBA-4F41-B5F7-B3C2ADD49B7F}" type="datetime1">
              <a:rPr lang="ru-RU" smtClean="0"/>
              <a:pPr>
                <a:defRPr/>
              </a:pPr>
              <a:t>20.06.2017</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D9AC3CE3-15E3-41B9-AE14-EA2B846D9B63}" type="slidenum">
              <a:rPr lang="ru-RU"/>
              <a:pPr>
                <a:defRPr/>
              </a:pPr>
              <a:t>‹#›</a:t>
            </a:fld>
            <a:endParaRPr lang="ru-RU"/>
          </a:p>
        </p:txBody>
      </p:sp>
    </p:spTree>
    <p:extLst>
      <p:ext uri="{BB962C8B-B14F-4D97-AF65-F5344CB8AC3E}">
        <p14:creationId xmlns:p14="http://schemas.microsoft.com/office/powerpoint/2010/main" val="1278066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05AEE866-9607-4C45-8FCA-EFC4B269C520}" type="datetime1">
              <a:rPr lang="ru-RU" smtClean="0"/>
              <a:pPr>
                <a:defRPr/>
              </a:pPr>
              <a:t>20.06.2017</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7DDD3E9E-ECEF-4AC7-BCA9-85B732FA39F3}" type="slidenum">
              <a:rPr lang="ru-RU"/>
              <a:pPr>
                <a:defRPr/>
              </a:pPr>
              <a:t>‹#›</a:t>
            </a:fld>
            <a:endParaRPr lang="ru-RU"/>
          </a:p>
        </p:txBody>
      </p:sp>
    </p:spTree>
    <p:extLst>
      <p:ext uri="{BB962C8B-B14F-4D97-AF65-F5344CB8AC3E}">
        <p14:creationId xmlns:p14="http://schemas.microsoft.com/office/powerpoint/2010/main" val="2122313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2A7788A2-4D7C-4904-8D8C-5197731A9569}" type="datetime1">
              <a:rPr lang="ru-RU" smtClean="0"/>
              <a:pPr>
                <a:defRPr/>
              </a:pPr>
              <a:t>20.06.2017</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47EA9584-6FC9-446B-89E9-C9D48C4D1663}" type="slidenum">
              <a:rPr lang="ru-RU"/>
              <a:pPr>
                <a:defRPr/>
              </a:pPr>
              <a:t>‹#›</a:t>
            </a:fld>
            <a:endParaRPr lang="ru-RU"/>
          </a:p>
        </p:txBody>
      </p:sp>
    </p:spTree>
    <p:extLst>
      <p:ext uri="{BB962C8B-B14F-4D97-AF65-F5344CB8AC3E}">
        <p14:creationId xmlns:p14="http://schemas.microsoft.com/office/powerpoint/2010/main" val="1994262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300E2451-0988-434D-A356-A236090A9DB4}" type="datetime1">
              <a:rPr lang="ru-RU" smtClean="0"/>
              <a:pPr>
                <a:defRPr/>
              </a:pPr>
              <a:t>20.06.2017</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60EB9F3-39CE-44E7-B9F9-66414ECE5524}" type="slidenum">
              <a:rPr lang="ru-RU"/>
              <a:pPr>
                <a:defRPr/>
              </a:pPr>
              <a:t>‹#›</a:t>
            </a:fld>
            <a:endParaRPr lang="ru-RU"/>
          </a:p>
        </p:txBody>
      </p:sp>
    </p:spTree>
    <p:extLst>
      <p:ext uri="{BB962C8B-B14F-4D97-AF65-F5344CB8AC3E}">
        <p14:creationId xmlns:p14="http://schemas.microsoft.com/office/powerpoint/2010/main" val="3205878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9"/>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816A4494-2B66-468F-B395-0A6AB33DCDDE}" type="datetime1">
              <a:rPr lang="ru-RU" smtClean="0"/>
              <a:pPr>
                <a:defRPr/>
              </a:pPr>
              <a:t>20.06.2017</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2B2B362C-59B7-4224-B209-68A5E34A71CF}" type="slidenum">
              <a:rPr lang="ru-RU"/>
              <a:pPr>
                <a:defRPr/>
              </a:pPr>
              <a:t>‹#›</a:t>
            </a:fld>
            <a:endParaRPr lang="ru-RU"/>
          </a:p>
        </p:txBody>
      </p:sp>
    </p:spTree>
    <p:extLst>
      <p:ext uri="{BB962C8B-B14F-4D97-AF65-F5344CB8AC3E}">
        <p14:creationId xmlns:p14="http://schemas.microsoft.com/office/powerpoint/2010/main" val="2291016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838200" y="365129"/>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Текст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4" name="Дата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604FF05-6923-449C-805C-C2101D9BFD0E}" type="datetime1">
              <a:rPr lang="ru-RU" smtClean="0"/>
              <a:pPr>
                <a:defRPr/>
              </a:pPr>
              <a:t>20.06.2017</a:t>
            </a:fld>
            <a:endParaRPr lang="ru-RU"/>
          </a:p>
        </p:txBody>
      </p:sp>
      <p:sp>
        <p:nvSpPr>
          <p:cNvPr id="5" name="Нижний колонтитул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AF6D111-74A9-45D9-ADCC-62D41ADA5A71}"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image" Target="../media/image9.jpeg"/><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image" Target="../media/image8.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 Id="rId9" Type="http://schemas.openxmlformats.org/officeDocument/2006/relationships/image" Target="../media/image17.png"/></Relationships>
</file>

<file path=ppt/slides/_rels/slide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a:xfrm>
            <a:off x="933450" y="2048053"/>
            <a:ext cx="10620373" cy="2181047"/>
          </a:xfrm>
          <a:prstGeom prst="rect">
            <a:avLst/>
          </a:prstGeom>
          <a:solidFill>
            <a:sysClr val="window" lastClr="FFFFFF">
              <a:alpha val="0"/>
            </a:sysClr>
          </a:solidFill>
          <a:ln w="25400" cap="flat" cmpd="sng" algn="ctr">
            <a:noFill/>
            <a:prstDash val="solid"/>
          </a:ln>
          <a:effectLst/>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ctr">
              <a:lnSpc>
                <a:spcPts val="5300"/>
              </a:lnSpc>
              <a:spcBef>
                <a:spcPct val="0"/>
              </a:spcBef>
              <a:buNone/>
              <a:defRPr/>
            </a:pPr>
            <a:r>
              <a:rPr lang="ru-RU" sz="6000" b="1" dirty="0" smtClean="0">
                <a:solidFill>
                  <a:schemeClr val="accent1">
                    <a:lumMod val="50000"/>
                  </a:schemeClr>
                </a:solidFill>
                <a:latin typeface="Times New Roman" panose="02020603050405020304" pitchFamily="18" charset="0"/>
                <a:cs typeface="Times New Roman" panose="02020603050405020304" pitchFamily="18" charset="0"/>
              </a:rPr>
              <a:t>Организация</a:t>
            </a:r>
            <a:endParaRPr lang="ru-RU" sz="6000" b="1" dirty="0">
              <a:solidFill>
                <a:schemeClr val="accent1">
                  <a:lumMod val="50000"/>
                </a:schemeClr>
              </a:solidFill>
              <a:latin typeface="Times New Roman" panose="02020603050405020304" pitchFamily="18" charset="0"/>
              <a:cs typeface="Times New Roman" panose="02020603050405020304" pitchFamily="18" charset="0"/>
            </a:endParaRPr>
          </a:p>
          <a:p>
            <a:pPr marL="0" lvl="0" indent="0" algn="ctr">
              <a:lnSpc>
                <a:spcPts val="5300"/>
              </a:lnSpc>
              <a:spcBef>
                <a:spcPct val="0"/>
              </a:spcBef>
              <a:buNone/>
              <a:defRPr/>
            </a:pPr>
            <a:r>
              <a:rPr lang="ru-RU" sz="6000" b="1" dirty="0" smtClean="0">
                <a:solidFill>
                  <a:schemeClr val="accent1">
                    <a:lumMod val="50000"/>
                  </a:schemeClr>
                </a:solidFill>
                <a:latin typeface="Times New Roman" panose="02020603050405020304" pitchFamily="18" charset="0"/>
                <a:cs typeface="Times New Roman" panose="02020603050405020304" pitchFamily="18" charset="0"/>
              </a:rPr>
              <a:t>внутреннего контроля </a:t>
            </a:r>
          </a:p>
          <a:p>
            <a:pPr marL="0" lvl="0" indent="0" algn="ctr">
              <a:lnSpc>
                <a:spcPts val="5300"/>
              </a:lnSpc>
              <a:spcBef>
                <a:spcPct val="0"/>
              </a:spcBef>
              <a:buNone/>
              <a:defRPr/>
            </a:pPr>
            <a:r>
              <a:rPr lang="ru-RU" sz="6000" b="1" dirty="0" smtClean="0">
                <a:solidFill>
                  <a:schemeClr val="accent1">
                    <a:lumMod val="50000"/>
                  </a:schemeClr>
                </a:solidFill>
                <a:latin typeface="Times New Roman" panose="02020603050405020304" pitchFamily="18" charset="0"/>
                <a:cs typeface="Times New Roman" panose="02020603050405020304" pitchFamily="18" charset="0"/>
              </a:rPr>
              <a:t>деятельности ТОФК</a:t>
            </a:r>
            <a:endParaRPr lang="ru-RU" sz="6000" b="1" dirty="0">
              <a:solidFill>
                <a:schemeClr val="accent1">
                  <a:lumMod val="50000"/>
                </a:schemeClr>
              </a:solidFill>
              <a:latin typeface="Times New Roman" panose="02020603050405020304" pitchFamily="18" charset="0"/>
              <a:cs typeface="Times New Roman" panose="02020603050405020304" pitchFamily="18"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4564" y="4533900"/>
            <a:ext cx="3374536" cy="1688626"/>
          </a:xfrm>
          <a:prstGeom prst="rect">
            <a:avLst/>
          </a:prstGeom>
          <a:ln>
            <a:noFill/>
          </a:ln>
          <a:effectLst>
            <a:softEdge rad="112500"/>
          </a:effectLst>
        </p:spPr>
      </p:pic>
      <p:sp>
        <p:nvSpPr>
          <p:cNvPr id="2" name="TextBox 1"/>
          <p:cNvSpPr txBox="1"/>
          <p:nvPr/>
        </p:nvSpPr>
        <p:spPr>
          <a:xfrm>
            <a:off x="4029072" y="552449"/>
            <a:ext cx="7267577" cy="1200329"/>
          </a:xfrm>
          <a:prstGeom prst="rect">
            <a:avLst/>
          </a:prstGeom>
          <a:noFill/>
        </p:spPr>
        <p:txBody>
          <a:bodyPr wrap="square" rtlCol="0">
            <a:spAutoFit/>
          </a:bodyPr>
          <a:lstStyle/>
          <a:p>
            <a:pPr algn="ctr"/>
            <a:r>
              <a:rPr lang="ru-RU" sz="2400" b="1" spc="130" dirty="0" smtClean="0">
                <a:solidFill>
                  <a:schemeClr val="accent1">
                    <a:lumMod val="50000"/>
                  </a:schemeClr>
                </a:solidFill>
                <a:latin typeface="Times New Roman" panose="02020603050405020304" pitchFamily="18" charset="0"/>
                <a:cs typeface="Times New Roman" panose="02020603050405020304" pitchFamily="18" charset="0"/>
              </a:rPr>
              <a:t>УПРАВЛЕНИЕ СОВЕРШЕНСТВОВАНИЯ </a:t>
            </a:r>
          </a:p>
          <a:p>
            <a:pPr algn="ctr"/>
            <a:r>
              <a:rPr lang="ru-RU" sz="2400" b="1" spc="130" dirty="0" smtClean="0">
                <a:solidFill>
                  <a:schemeClr val="accent1">
                    <a:lumMod val="50000"/>
                  </a:schemeClr>
                </a:solidFill>
                <a:latin typeface="Times New Roman" panose="02020603050405020304" pitchFamily="18" charset="0"/>
                <a:cs typeface="Times New Roman" panose="02020603050405020304" pitchFamily="18" charset="0"/>
              </a:rPr>
              <a:t>ВНУТРЕННЕГО ГОСУДАРСТВЕННОГО </a:t>
            </a:r>
          </a:p>
          <a:p>
            <a:pPr algn="ctr"/>
            <a:r>
              <a:rPr lang="ru-RU" sz="2400" b="1" spc="130" dirty="0" smtClean="0">
                <a:solidFill>
                  <a:schemeClr val="accent1">
                    <a:lumMod val="50000"/>
                  </a:schemeClr>
                </a:solidFill>
                <a:latin typeface="Times New Roman" panose="02020603050405020304" pitchFamily="18" charset="0"/>
                <a:cs typeface="Times New Roman" panose="02020603050405020304" pitchFamily="18" charset="0"/>
              </a:rPr>
              <a:t>ФИНАНСОВОГО КОНТРОЛЯ</a:t>
            </a:r>
            <a:endParaRPr lang="ru-RU" sz="2400" b="1" spc="130"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4800600" y="4980990"/>
            <a:ext cx="6410324" cy="830997"/>
          </a:xfrm>
          <a:prstGeom prst="rect">
            <a:avLst/>
          </a:prstGeom>
          <a:noFill/>
        </p:spPr>
        <p:txBody>
          <a:bodyPr wrap="square" rtlCol="0">
            <a:spAutoFit/>
          </a:bodyPr>
          <a:lstStyle/>
          <a:p>
            <a:pPr lvl="0" algn="ctr" eaLnBrk="0" hangingPunct="0">
              <a:defRPr/>
            </a:pPr>
            <a:r>
              <a:rPr lang="ru-RU" sz="2400" dirty="0">
                <a:solidFill>
                  <a:schemeClr val="accent1">
                    <a:lumMod val="50000"/>
                  </a:schemeClr>
                </a:solidFill>
                <a:latin typeface="Times New Roman" panose="02020603050405020304" pitchFamily="18" charset="0"/>
                <a:cs typeface="Times New Roman" panose="02020603050405020304" pitchFamily="18" charset="0"/>
              </a:rPr>
              <a:t>Заместитель начальника Управления</a:t>
            </a:r>
          </a:p>
          <a:p>
            <a:pPr lvl="0" algn="ctr" eaLnBrk="0" hangingPunct="0">
              <a:defRPr/>
            </a:pPr>
            <a:r>
              <a:rPr lang="ru-RU" sz="2400" dirty="0">
                <a:solidFill>
                  <a:schemeClr val="accent1">
                    <a:lumMod val="50000"/>
                  </a:schemeClr>
                </a:solidFill>
                <a:latin typeface="Times New Roman" panose="02020603050405020304" pitchFamily="18" charset="0"/>
                <a:cs typeface="Times New Roman" panose="02020603050405020304" pitchFamily="18" charset="0"/>
              </a:rPr>
              <a:t>КУШНИРЕНКО </a:t>
            </a:r>
            <a:r>
              <a:rPr lang="ru-RU" sz="2400" dirty="0" smtClean="0">
                <a:solidFill>
                  <a:schemeClr val="accent1">
                    <a:lumMod val="50000"/>
                  </a:schemeClr>
                </a:solidFill>
                <a:latin typeface="Times New Roman" panose="02020603050405020304" pitchFamily="18" charset="0"/>
                <a:cs typeface="Times New Roman" panose="02020603050405020304" pitchFamily="18" charset="0"/>
              </a:rPr>
              <a:t>Борис </a:t>
            </a:r>
            <a:r>
              <a:rPr lang="ru-RU" sz="2400" dirty="0">
                <a:solidFill>
                  <a:schemeClr val="accent1">
                    <a:lumMod val="50000"/>
                  </a:schemeClr>
                </a:solidFill>
                <a:latin typeface="Times New Roman" panose="02020603050405020304" pitchFamily="18" charset="0"/>
                <a:cs typeface="Times New Roman" panose="02020603050405020304" pitchFamily="18" charset="0"/>
              </a:rPr>
              <a:t>Константинович</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B71FCD68-0AFD-4048-852E-53B764BC6EED}" type="slidenum">
              <a:rPr lang="ru-RU" smtClean="0"/>
              <a:pPr>
                <a:defRPr/>
              </a:pPr>
              <a:t>10</a:t>
            </a:fld>
            <a:endParaRPr lang="ru-RU"/>
          </a:p>
        </p:txBody>
      </p:sp>
      <p:graphicFrame>
        <p:nvGraphicFramePr>
          <p:cNvPr id="3" name="Таблица 2"/>
          <p:cNvGraphicFramePr>
            <a:graphicFrameLocks noGrp="1"/>
          </p:cNvGraphicFramePr>
          <p:nvPr>
            <p:extLst>
              <p:ext uri="{D42A27DB-BD31-4B8C-83A1-F6EECF244321}">
                <p14:modId xmlns:p14="http://schemas.microsoft.com/office/powerpoint/2010/main" val="4080782883"/>
              </p:ext>
            </p:extLst>
          </p:nvPr>
        </p:nvGraphicFramePr>
        <p:xfrm>
          <a:off x="2168525" y="1209676"/>
          <a:ext cx="8216900" cy="4325143"/>
        </p:xfrm>
        <a:graphic>
          <a:graphicData uri="http://schemas.openxmlformats.org/drawingml/2006/table">
            <a:tbl>
              <a:tblPr/>
              <a:tblGrid>
                <a:gridCol w="152282"/>
                <a:gridCol w="3835611"/>
                <a:gridCol w="1307090"/>
                <a:gridCol w="2807705"/>
                <a:gridCol w="114212"/>
              </a:tblGrid>
              <a:tr h="282075">
                <a:tc>
                  <a:txBody>
                    <a:bodyPr/>
                    <a:lstStyle/>
                    <a:p>
                      <a:pPr algn="l" fontAlgn="b"/>
                      <a:endParaRPr lang="ru-RU" sz="1100" b="0" i="0" u="none" strike="noStrike">
                        <a:solidFill>
                          <a:srgbClr val="000000"/>
                        </a:solidFill>
                        <a:effectLst/>
                        <a:latin typeface="Times New Roman"/>
                      </a:endParaRPr>
                    </a:p>
                  </a:txBody>
                  <a:tcPr marL="9525" marR="9525" marT="9525" marB="0" anchor="b">
                    <a:lnL>
                      <a:noFill/>
                    </a:lnL>
                    <a:lnR>
                      <a:noFill/>
                    </a:lnR>
                    <a:lnT>
                      <a:noFill/>
                    </a:lnT>
                    <a:lnB>
                      <a:noFill/>
                    </a:lnB>
                  </a:tcPr>
                </a:tc>
                <a:tc>
                  <a:txBody>
                    <a:bodyPr/>
                    <a:lstStyle/>
                    <a:p>
                      <a:pPr algn="l" fontAlgn="b"/>
                      <a:endParaRPr lang="ru-RU" sz="1100" b="0" i="0" u="none" strike="noStrike">
                        <a:solidFill>
                          <a:srgbClr val="000000"/>
                        </a:solidFill>
                        <a:effectLst/>
                        <a:latin typeface="Times New Roman"/>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ru-RU" sz="1100" b="0" i="0" u="none" strike="noStrike">
                        <a:solidFill>
                          <a:srgbClr val="000000"/>
                        </a:solidFill>
                        <a:effectLst/>
                        <a:latin typeface="Times New Roman"/>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ru-RU" sz="1100" b="0" i="0" u="none" strike="noStrike">
                        <a:solidFill>
                          <a:srgbClr val="000000"/>
                        </a:solidFill>
                        <a:effectLst/>
                        <a:latin typeface="Times New Roman"/>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ru-RU" sz="1100" b="0" i="0" u="none" strike="noStrike">
                        <a:solidFill>
                          <a:srgbClr val="000000"/>
                        </a:solidFill>
                        <a:effectLst/>
                        <a:latin typeface="Times New Roman"/>
                      </a:endParaRPr>
                    </a:p>
                  </a:txBody>
                  <a:tcPr marL="9525" marR="9525" marT="9525" marB="0" anchor="b">
                    <a:lnL>
                      <a:noFill/>
                    </a:lnL>
                    <a:lnR>
                      <a:noFill/>
                    </a:lnR>
                    <a:lnT>
                      <a:noFill/>
                    </a:lnT>
                    <a:lnB>
                      <a:noFill/>
                    </a:lnB>
                  </a:tcPr>
                </a:tc>
              </a:tr>
              <a:tr h="550717">
                <a:tc>
                  <a:txBody>
                    <a:bodyPr/>
                    <a:lstStyle/>
                    <a:p>
                      <a:pPr algn="l" fontAlgn="b"/>
                      <a:endParaRPr lang="ru-RU" sz="1100" b="1" i="0" u="none" strike="noStrike">
                        <a:solidFill>
                          <a:srgbClr val="000000"/>
                        </a:solidFill>
                        <a:effectLst/>
                        <a:latin typeface="Times New Roman"/>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ru-RU" sz="1100" b="1" i="0" u="none" strike="noStrike">
                          <a:solidFill>
                            <a:srgbClr val="000000"/>
                          </a:solidFill>
                          <a:effectLst/>
                          <a:latin typeface="Times New Roman"/>
                        </a:rPr>
                        <a:t>Показатели</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100" b="1" i="1" u="none" strike="noStrike">
                          <a:solidFill>
                            <a:srgbClr val="000000"/>
                          </a:solidFill>
                          <a:effectLst/>
                          <a:latin typeface="Times New Roman"/>
                        </a:rPr>
                        <a:t>2016 год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100" b="1" i="1" u="none" strike="noStrike">
                          <a:solidFill>
                            <a:srgbClr val="000000"/>
                          </a:solidFill>
                          <a:effectLst/>
                          <a:latin typeface="Times New Roman"/>
                        </a:rPr>
                        <a:t>Реализовывается</a:t>
                      </a:r>
                      <a:br>
                        <a:rPr lang="ru-RU" sz="1100" b="1" i="1" u="none" strike="noStrike">
                          <a:solidFill>
                            <a:srgbClr val="000000"/>
                          </a:solidFill>
                          <a:effectLst/>
                          <a:latin typeface="Times New Roman"/>
                        </a:rPr>
                      </a:br>
                      <a:r>
                        <a:rPr lang="ru-RU" sz="1100" b="1" i="1" u="none" strike="noStrike">
                          <a:solidFill>
                            <a:srgbClr val="000000"/>
                          </a:solidFill>
                          <a:effectLst/>
                          <a:latin typeface="Times New Roman"/>
                        </a:rPr>
                        <a:t>в 2017 году</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b"/>
                      <a:endParaRPr lang="ru-RU" sz="1100" b="1" i="0" u="none" strike="noStrike">
                        <a:solidFill>
                          <a:srgbClr val="000000"/>
                        </a:solidFill>
                        <a:effectLst/>
                        <a:latin typeface="Times New Roman"/>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510421">
                <a:tc>
                  <a:txBody>
                    <a:bodyPr/>
                    <a:lstStyle/>
                    <a:p>
                      <a:pPr algn="l" fontAlgn="b"/>
                      <a:endParaRPr lang="ru-RU" sz="1100" b="0" i="0" u="none" strike="noStrike">
                        <a:solidFill>
                          <a:srgbClr val="000000"/>
                        </a:solidFill>
                        <a:effectLst/>
                        <a:latin typeface="Times New Roman"/>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t"/>
                      <a:r>
                        <a:rPr lang="ru-RU" sz="1100" b="1" i="0" u="none" strike="noStrike">
                          <a:solidFill>
                            <a:srgbClr val="000000"/>
                          </a:solidFill>
                          <a:effectLst/>
                          <a:latin typeface="Times New Roman"/>
                        </a:rPr>
                        <a:t>Количество проверяемых направлений деятельности (единиц), в т.ч.</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ru-RU" sz="1100" b="1" i="0" u="none" strike="noStrike">
                          <a:solidFill>
                            <a:srgbClr val="000000"/>
                          </a:solidFill>
                          <a:effectLst/>
                          <a:latin typeface="Times New Roman"/>
                        </a:rPr>
                        <a:t>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100" b="1" i="1" u="none" strike="noStrike">
                          <a:solidFill>
                            <a:srgbClr val="000000"/>
                          </a:solidFill>
                          <a:effectLst/>
                          <a:latin typeface="Times New Roman"/>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endParaRPr lang="ru-RU" sz="1100" b="0" i="0" u="none" strike="noStrike">
                        <a:solidFill>
                          <a:srgbClr val="000000"/>
                        </a:solidFill>
                        <a:effectLst/>
                        <a:latin typeface="Times New Roman"/>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268642">
                <a:tc>
                  <a:txBody>
                    <a:bodyPr/>
                    <a:lstStyle/>
                    <a:p>
                      <a:pPr algn="l" fontAlgn="b"/>
                      <a:endParaRPr lang="ru-RU" sz="1100" b="0" i="0" u="none" strike="noStrike">
                        <a:solidFill>
                          <a:srgbClr val="000000"/>
                        </a:solidFill>
                        <a:effectLst/>
                        <a:latin typeface="Times New Roman"/>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t"/>
                      <a:r>
                        <a:rPr lang="ru-RU" sz="1100" b="0" i="1" u="none" strike="noStrike">
                          <a:solidFill>
                            <a:srgbClr val="000000"/>
                          </a:solidFill>
                          <a:effectLst/>
                          <a:latin typeface="Times New Roman"/>
                        </a:rPr>
                        <a:t>проверяемых камерально</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100" b="0" i="1" u="none" strike="noStrike">
                          <a:solidFill>
                            <a:srgbClr val="000000"/>
                          </a:solidFill>
                          <a:effectLst/>
                          <a:latin typeface="Times New Roman"/>
                        </a:rPr>
                        <a:t>1/Доходы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100" b="0" i="1" u="none" strike="noStrike">
                          <a:solidFill>
                            <a:srgbClr val="000000"/>
                          </a:solidFill>
                          <a:effectLst/>
                          <a:latin typeface="Times New Roman"/>
                        </a:rPr>
                        <a:t>3/Доходы, Расходы, ТОД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endParaRPr lang="ru-RU" sz="1100" b="0" i="0" u="none" strike="noStrike">
                        <a:solidFill>
                          <a:srgbClr val="000000"/>
                        </a:solidFill>
                        <a:effectLst/>
                        <a:latin typeface="Times New Roman"/>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537285">
                <a:tc>
                  <a:txBody>
                    <a:bodyPr/>
                    <a:lstStyle/>
                    <a:p>
                      <a:pPr algn="l" fontAlgn="b"/>
                      <a:endParaRPr lang="ru-RU" sz="1100" b="0" i="0" u="none" strike="noStrike">
                        <a:solidFill>
                          <a:srgbClr val="000000"/>
                        </a:solidFill>
                        <a:effectLst/>
                        <a:latin typeface="Times New Roman"/>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t"/>
                      <a:r>
                        <a:rPr lang="ru-RU" sz="1100" b="0" i="1" u="none" strike="noStrike" dirty="0">
                          <a:solidFill>
                            <a:srgbClr val="000000"/>
                          </a:solidFill>
                          <a:effectLst/>
                          <a:latin typeface="Times New Roman"/>
                        </a:rPr>
                        <a:t>проверяемых комбинированно в формате неделя </a:t>
                      </a:r>
                      <a:r>
                        <a:rPr lang="ru-RU" sz="1100" b="0" i="1" u="none" strike="noStrike" dirty="0" err="1">
                          <a:solidFill>
                            <a:srgbClr val="000000"/>
                          </a:solidFill>
                          <a:effectLst/>
                          <a:latin typeface="Times New Roman"/>
                        </a:rPr>
                        <a:t>камерально</a:t>
                      </a:r>
                      <a:r>
                        <a:rPr lang="ru-RU" sz="1100" b="0" i="1" u="none" strike="noStrike" dirty="0">
                          <a:solidFill>
                            <a:srgbClr val="000000"/>
                          </a:solidFill>
                          <a:effectLst/>
                          <a:latin typeface="Times New Roman"/>
                        </a:rPr>
                        <a:t> и две недели </a:t>
                      </a:r>
                      <a:r>
                        <a:rPr lang="ru-RU" sz="1100" b="0" i="1" u="none" strike="noStrike" dirty="0" smtClean="0">
                          <a:solidFill>
                            <a:srgbClr val="000000"/>
                          </a:solidFill>
                          <a:effectLst/>
                          <a:latin typeface="Times New Roman"/>
                        </a:rPr>
                        <a:t>выезд</a:t>
                      </a:r>
                      <a:r>
                        <a:rPr lang="en-US" sz="1100" b="0" i="1" u="none" strike="noStrike" dirty="0" smtClean="0">
                          <a:solidFill>
                            <a:srgbClr val="000000"/>
                          </a:solidFill>
                          <a:effectLst/>
                          <a:latin typeface="Times New Roman"/>
                        </a:rPr>
                        <a:t> (</a:t>
                      </a:r>
                      <a:r>
                        <a:rPr lang="ru-RU" sz="1100" b="0" i="1" u="none" strike="noStrike" dirty="0" smtClean="0">
                          <a:solidFill>
                            <a:srgbClr val="000000"/>
                          </a:solidFill>
                          <a:effectLst/>
                          <a:latin typeface="Times New Roman"/>
                        </a:rPr>
                        <a:t>человек)</a:t>
                      </a:r>
                      <a:endParaRPr lang="ru-RU" sz="1100" b="0" i="1" u="none" strike="noStrike" dirty="0">
                        <a:solidFill>
                          <a:srgbClr val="000000"/>
                        </a:solidFill>
                        <a:effectLst/>
                        <a:latin typeface="Times New Roman"/>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100" b="0" i="1" u="none" strike="noStrike" dirty="0" smtClean="0">
                          <a:solidFill>
                            <a:srgbClr val="000000"/>
                          </a:solidFill>
                          <a:effectLst/>
                          <a:latin typeface="Times New Roman"/>
                        </a:rPr>
                        <a:t>10 </a:t>
                      </a:r>
                      <a:r>
                        <a:rPr lang="ru-RU" sz="1100" b="0" i="1" u="none" strike="noStrike" dirty="0">
                          <a:solidFill>
                            <a:srgbClr val="000000"/>
                          </a:solidFill>
                          <a:effectLst/>
                          <a:latin typeface="Times New Roman"/>
                        </a:rPr>
                        <a:t>(9 чел)</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100" b="0" i="1" u="none" strike="noStrike" dirty="0" smtClean="0">
                          <a:solidFill>
                            <a:srgbClr val="000000"/>
                          </a:solidFill>
                          <a:effectLst/>
                          <a:latin typeface="Times New Roman"/>
                        </a:rPr>
                        <a:t>12 </a:t>
                      </a:r>
                      <a:r>
                        <a:rPr lang="ru-RU" sz="1100" b="0" i="1" u="none" strike="noStrike" dirty="0">
                          <a:solidFill>
                            <a:srgbClr val="000000"/>
                          </a:solidFill>
                          <a:effectLst/>
                          <a:latin typeface="Times New Roman"/>
                        </a:rPr>
                        <a:t>(9 чел)</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endParaRPr lang="ru-RU" sz="1100" b="0" i="0" u="none" strike="noStrike">
                        <a:solidFill>
                          <a:srgbClr val="000000"/>
                        </a:solidFill>
                        <a:effectLst/>
                        <a:latin typeface="Times New Roman"/>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537285">
                <a:tc>
                  <a:txBody>
                    <a:bodyPr/>
                    <a:lstStyle/>
                    <a:p>
                      <a:pPr algn="l" fontAlgn="b"/>
                      <a:endParaRPr lang="ru-RU" sz="1100" b="0" i="0" u="none" strike="noStrike">
                        <a:solidFill>
                          <a:srgbClr val="000000"/>
                        </a:solidFill>
                        <a:effectLst/>
                        <a:latin typeface="Times New Roman"/>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t"/>
                      <a:r>
                        <a:rPr lang="ru-RU" sz="1100" b="0" i="1" u="none" strike="noStrike">
                          <a:solidFill>
                            <a:srgbClr val="000000"/>
                          </a:solidFill>
                          <a:effectLst/>
                          <a:latin typeface="Times New Roman"/>
                        </a:rPr>
                        <a:t>проверяемых комбинированно в формате две недели камерально и неделя выезд</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100" b="0" i="1" u="none" strike="noStrike">
                          <a:solidFill>
                            <a:srgbClr val="000000"/>
                          </a:solidFill>
                          <a:effectLst/>
                          <a:latin typeface="Times New Roman"/>
                        </a:rPr>
                        <a:t>4/Расходы, ОБУиО, ОГЗ, ТОД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100" b="0" i="1" u="none" strike="noStrike">
                          <a:solidFill>
                            <a:srgbClr val="000000"/>
                          </a:solidFill>
                          <a:effectLst/>
                          <a:latin typeface="Times New Roman"/>
                        </a:rPr>
                        <a:t>4/ОПЕРО, Ф/реестры, ОБУиО, ОГЗ</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endParaRPr lang="ru-RU" sz="1100" b="0" i="0" u="none" strike="noStrike">
                        <a:solidFill>
                          <a:srgbClr val="000000"/>
                        </a:solidFill>
                        <a:effectLst/>
                        <a:latin typeface="Times New Roman"/>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268642">
                <a:tc>
                  <a:txBody>
                    <a:bodyPr/>
                    <a:lstStyle/>
                    <a:p>
                      <a:pPr algn="l" fontAlgn="b"/>
                      <a:endParaRPr lang="ru-RU" sz="1100" b="0" i="0" u="none" strike="noStrike">
                        <a:solidFill>
                          <a:srgbClr val="000000"/>
                        </a:solidFill>
                        <a:effectLst/>
                        <a:latin typeface="Times New Roman"/>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t"/>
                      <a:r>
                        <a:rPr lang="ru-RU" sz="1100" b="0" i="1" u="none" strike="noStrike" dirty="0">
                          <a:solidFill>
                            <a:srgbClr val="000000"/>
                          </a:solidFill>
                          <a:effectLst/>
                          <a:latin typeface="Times New Roman"/>
                        </a:rPr>
                        <a:t>проверяемых на выездном в формате одной недели</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100" b="0" i="1" u="none" strike="noStrike">
                          <a:solidFill>
                            <a:srgbClr val="000000"/>
                          </a:solidFill>
                          <a:effectLst/>
                          <a:latin typeface="Times New Roman"/>
                        </a:rPr>
                        <a:t>1/МПиГО</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100" b="0" i="1" u="none" strike="noStrike">
                          <a:solidFill>
                            <a:srgbClr val="000000"/>
                          </a:solidFill>
                          <a:effectLst/>
                          <a:latin typeface="Times New Roman"/>
                        </a:rPr>
                        <a:t>1/МПиГО</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endParaRPr lang="ru-RU" sz="1100" b="0" i="0" u="none" strike="noStrike">
                        <a:solidFill>
                          <a:srgbClr val="000000"/>
                        </a:solidFill>
                        <a:effectLst/>
                        <a:latin typeface="Times New Roman"/>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268642">
                <a:tc>
                  <a:txBody>
                    <a:bodyPr/>
                    <a:lstStyle/>
                    <a:p>
                      <a:pPr algn="l" fontAlgn="b"/>
                      <a:endParaRPr lang="ru-RU" sz="1100" b="0" i="0" u="none" strike="noStrike">
                        <a:solidFill>
                          <a:srgbClr val="000000"/>
                        </a:solidFill>
                        <a:effectLst/>
                        <a:latin typeface="Times New Roman"/>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t"/>
                      <a:r>
                        <a:rPr lang="ru-RU" sz="1100" b="0" i="1" u="none" strike="noStrike">
                          <a:solidFill>
                            <a:srgbClr val="000000"/>
                          </a:solidFill>
                          <a:effectLst/>
                          <a:latin typeface="Times New Roman"/>
                        </a:rPr>
                        <a:t>проверяемых на выездном в формате две недели </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100" b="0" i="1" u="none" strike="noStrike">
                          <a:solidFill>
                            <a:srgbClr val="000000"/>
                          </a:solidFill>
                          <a:effectLst/>
                          <a:latin typeface="Times New Roman"/>
                        </a:rPr>
                        <a:t>1/РСиБИ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100" b="0" i="1" u="none" strike="noStrike">
                          <a:solidFill>
                            <a:srgbClr val="000000"/>
                          </a:solidFill>
                          <a:effectLst/>
                          <a:latin typeface="Times New Roman"/>
                        </a:rPr>
                        <a:t>1/РСиБИ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endParaRPr lang="ru-RU" sz="1100" b="0" i="0" u="none" strike="noStrike">
                        <a:solidFill>
                          <a:srgbClr val="000000"/>
                        </a:solidFill>
                        <a:effectLst/>
                        <a:latin typeface="Times New Roman"/>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550717">
                <a:tc>
                  <a:txBody>
                    <a:bodyPr/>
                    <a:lstStyle/>
                    <a:p>
                      <a:pPr algn="l" fontAlgn="b"/>
                      <a:endParaRPr lang="ru-RU" sz="1100" b="0" i="0" u="none" strike="noStrike">
                        <a:solidFill>
                          <a:srgbClr val="000000"/>
                        </a:solidFill>
                        <a:effectLst/>
                        <a:latin typeface="Times New Roman"/>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t"/>
                      <a:r>
                        <a:rPr lang="ru-RU" sz="1100" b="0" i="1" u="none" strike="noStrike">
                          <a:solidFill>
                            <a:srgbClr val="000000"/>
                          </a:solidFill>
                          <a:effectLst/>
                          <a:latin typeface="Times New Roman"/>
                        </a:rPr>
                        <a:t>проверяемых одним человеком по двум направлениям*</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100" b="0" i="1" u="none" strike="noStrike">
                          <a:solidFill>
                            <a:srgbClr val="000000"/>
                          </a:solidFill>
                          <a:effectLst/>
                          <a:latin typeface="Times New Roman"/>
                        </a:rPr>
                        <a:t>11 и 12/Кадры и антикоррупция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100" b="0" i="1" u="none" strike="noStrike">
                          <a:solidFill>
                            <a:srgbClr val="000000"/>
                          </a:solidFill>
                          <a:effectLst/>
                          <a:latin typeface="Times New Roman"/>
                        </a:rPr>
                        <a:t>11+12 и 5+21/Кадры+антикоррупция и ОКОИБ+Кредиты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b"/>
                      <a:endParaRPr lang="ru-RU" sz="1100" b="0" i="0" u="none" strike="noStrike">
                        <a:solidFill>
                          <a:srgbClr val="000000"/>
                        </a:solidFill>
                        <a:effectLst/>
                        <a:latin typeface="Times New Roman"/>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282075">
                <a:tc>
                  <a:txBody>
                    <a:bodyPr/>
                    <a:lstStyle/>
                    <a:p>
                      <a:pPr algn="l" fontAlgn="b"/>
                      <a:endParaRPr lang="ru-RU" sz="1100" b="0" i="0" u="none" strike="noStrike">
                        <a:solidFill>
                          <a:srgbClr val="000000"/>
                        </a:solidFill>
                        <a:effectLst/>
                        <a:latin typeface="Times New Roman"/>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t"/>
                      <a:r>
                        <a:rPr lang="ru-RU" sz="1100" b="1" i="0" u="none" strike="noStrike">
                          <a:solidFill>
                            <a:srgbClr val="000000"/>
                          </a:solidFill>
                          <a:effectLst/>
                          <a:latin typeface="Times New Roman"/>
                        </a:rPr>
                        <a:t>Количество участников в группе проверки (человек)</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ru-RU" sz="1100" b="1" i="0" u="none" strike="noStrike">
                          <a:solidFill>
                            <a:srgbClr val="000000"/>
                          </a:solidFill>
                          <a:effectLst/>
                          <a:latin typeface="Times New Roman"/>
                        </a:rPr>
                        <a:t>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1100" b="1" i="1" u="none" strike="noStrike">
                          <a:solidFill>
                            <a:srgbClr val="000000"/>
                          </a:solidFill>
                          <a:effectLst/>
                          <a:latin typeface="Times New Roman"/>
                        </a:rPr>
                        <a:t>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b"/>
                      <a:endParaRPr lang="ru-RU" sz="1100" b="0" i="0" u="none" strike="noStrike">
                        <a:solidFill>
                          <a:srgbClr val="000000"/>
                        </a:solidFill>
                        <a:effectLst/>
                        <a:latin typeface="Times New Roman"/>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268642">
                <a:tc>
                  <a:txBody>
                    <a:bodyPr/>
                    <a:lstStyle/>
                    <a:p>
                      <a:pPr algn="l" fontAlgn="b"/>
                      <a:endParaRPr lang="ru-RU" sz="1100" b="0" i="0" u="none" strike="noStrike">
                        <a:solidFill>
                          <a:srgbClr val="000000"/>
                        </a:solidFill>
                        <a:effectLst/>
                        <a:latin typeface="Times New Roman"/>
                      </a:endParaRPr>
                    </a:p>
                  </a:txBody>
                  <a:tcPr marL="9525" marR="9525" marT="9525" marB="0" anchor="b">
                    <a:lnL>
                      <a:noFill/>
                    </a:lnL>
                    <a:lnR>
                      <a:noFill/>
                    </a:lnR>
                    <a:lnT>
                      <a:noFill/>
                    </a:lnT>
                    <a:lnB>
                      <a:noFill/>
                    </a:lnB>
                  </a:tcPr>
                </a:tc>
                <a:tc>
                  <a:txBody>
                    <a:bodyPr/>
                    <a:lstStyle/>
                    <a:p>
                      <a:pPr algn="l" fontAlgn="b"/>
                      <a:endParaRPr lang="ru-RU" sz="1100" b="0" i="0" u="none" strike="noStrike">
                        <a:solidFill>
                          <a:srgbClr val="000000"/>
                        </a:solidFill>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ru-RU" sz="1100" b="0" i="0" u="none" strike="noStrike">
                        <a:solidFill>
                          <a:srgbClr val="000000"/>
                        </a:solidFill>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ru-RU" sz="1100" b="0" i="0" u="none" strike="noStrike">
                        <a:solidFill>
                          <a:srgbClr val="000000"/>
                        </a:solidFill>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ru-RU" sz="1100" b="0" i="0" u="none" strike="noStrike" dirty="0">
                        <a:solidFill>
                          <a:srgbClr val="000000"/>
                        </a:solidFill>
                        <a:effectLst/>
                        <a:latin typeface="Times New Roman"/>
                      </a:endParaRPr>
                    </a:p>
                  </a:txBody>
                  <a:tcPr marL="9525" marR="9525" marT="9525" marB="0" anchor="b">
                    <a:lnL>
                      <a:noFill/>
                    </a:lnL>
                    <a:lnR>
                      <a:noFill/>
                    </a:lnR>
                    <a:lnT>
                      <a:noFill/>
                    </a:lnT>
                    <a:lnB>
                      <a:noFill/>
                    </a:lnB>
                  </a:tcPr>
                </a:tc>
              </a:tr>
            </a:tbl>
          </a:graphicData>
        </a:graphic>
      </p:graphicFrame>
    </p:spTree>
    <p:extLst>
      <p:ext uri="{BB962C8B-B14F-4D97-AF65-F5344CB8AC3E}">
        <p14:creationId xmlns:p14="http://schemas.microsoft.com/office/powerpoint/2010/main" val="36138737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B71FCD68-0AFD-4048-852E-53B764BC6EED}" type="slidenum">
              <a:rPr lang="ru-RU" smtClean="0"/>
              <a:pPr>
                <a:defRPr/>
              </a:pPr>
              <a:t>11</a:t>
            </a:fld>
            <a:endParaRPr lang="ru-RU"/>
          </a:p>
        </p:txBody>
      </p:sp>
      <p:sp>
        <p:nvSpPr>
          <p:cNvPr id="5" name="Объект 4"/>
          <p:cNvSpPr>
            <a:spLocks noGrp="1"/>
          </p:cNvSpPr>
          <p:nvPr>
            <p:ph idx="1"/>
          </p:nvPr>
        </p:nvSpPr>
        <p:spPr>
          <a:prstGeom prst="rect">
            <a:avLst/>
          </a:prstGeom>
          <a:noFill/>
        </p:spPr>
        <p:txBody>
          <a:bodyPr wrap="none" lIns="91440" tIns="45720" rIns="91440" bIns="45720">
            <a:spAutoFit/>
          </a:bodyPr>
          <a:lstStyle/>
          <a:p>
            <a:pPr marL="0" indent="0" algn="ctr" fontAlgn="base">
              <a:spcBef>
                <a:spcPct val="0"/>
              </a:spcBef>
              <a:spcAft>
                <a:spcPct val="0"/>
              </a:spcAft>
              <a:buNone/>
            </a:pPr>
            <a:r>
              <a:rPr lang="ru-RU" sz="5400" b="1" dirty="0" smtClean="0">
                <a:ln w="1905"/>
                <a:gradFill>
                  <a:gsLst>
                    <a:gs pos="0">
                      <a:srgbClr val="00349E">
                        <a:shade val="20000"/>
                        <a:satMod val="200000"/>
                      </a:srgbClr>
                    </a:gs>
                    <a:gs pos="78000">
                      <a:srgbClr val="00349E">
                        <a:tint val="90000"/>
                        <a:shade val="89000"/>
                        <a:satMod val="220000"/>
                      </a:srgbClr>
                    </a:gs>
                    <a:gs pos="100000">
                      <a:srgbClr val="00349E">
                        <a:tint val="12000"/>
                        <a:satMod val="255000"/>
                      </a:srgbClr>
                    </a:gs>
                  </a:gsLst>
                  <a:lin ang="5400000"/>
                </a:gradFill>
                <a:effectLst>
                  <a:innerShdw blurRad="69850" dist="43180" dir="5400000">
                    <a:srgbClr val="000000">
                      <a:alpha val="65000"/>
                    </a:srgbClr>
                  </a:innerShdw>
                </a:effectLst>
                <a:latin typeface="Arial" charset="0"/>
                <a:cs typeface="Arial" charset="0"/>
              </a:rPr>
              <a:t>Спасибо за внимание!</a:t>
            </a:r>
            <a:endParaRPr lang="ru-RU" sz="5400" b="1" dirty="0">
              <a:ln w="1905"/>
              <a:gradFill>
                <a:gsLst>
                  <a:gs pos="0">
                    <a:srgbClr val="00349E">
                      <a:shade val="20000"/>
                      <a:satMod val="200000"/>
                    </a:srgbClr>
                  </a:gs>
                  <a:gs pos="78000">
                    <a:srgbClr val="00349E">
                      <a:tint val="90000"/>
                      <a:shade val="89000"/>
                      <a:satMod val="220000"/>
                    </a:srgbClr>
                  </a:gs>
                  <a:gs pos="100000">
                    <a:srgbClr val="00349E">
                      <a:tint val="12000"/>
                      <a:satMod val="255000"/>
                    </a:srgbClr>
                  </a:gs>
                </a:gsLst>
                <a:lin ang="5400000"/>
              </a:gradFill>
              <a:effectLst>
                <a:innerShdw blurRad="69850" dist="43180" dir="5400000">
                  <a:srgbClr val="000000">
                    <a:alpha val="65000"/>
                  </a:srgbClr>
                </a:innerShdw>
              </a:effectLst>
              <a:latin typeface="Arial" charset="0"/>
              <a:cs typeface="Arial" charset="0"/>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80659" y="3145532"/>
            <a:ext cx="3597275" cy="2432050"/>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0510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a:xfrm>
            <a:off x="10172700" y="6356354"/>
            <a:ext cx="1181100" cy="365125"/>
          </a:xfrm>
        </p:spPr>
        <p:txBody>
          <a:bodyPr/>
          <a:lstStyle/>
          <a:p>
            <a:pPr>
              <a:defRPr/>
            </a:pPr>
            <a:fld id="{B71FCD68-0AFD-4048-852E-53B764BC6EED}" type="slidenum">
              <a:rPr lang="ru-RU" smtClean="0"/>
              <a:pPr>
                <a:defRPr/>
              </a:pPr>
              <a:t>2</a:t>
            </a:fld>
            <a:endParaRPr lang="ru-RU"/>
          </a:p>
        </p:txBody>
      </p:sp>
      <p:graphicFrame>
        <p:nvGraphicFramePr>
          <p:cNvPr id="12" name="Таблица 11"/>
          <p:cNvGraphicFramePr>
            <a:graphicFrameLocks noGrp="1"/>
          </p:cNvGraphicFramePr>
          <p:nvPr>
            <p:extLst>
              <p:ext uri="{D42A27DB-BD31-4B8C-83A1-F6EECF244321}">
                <p14:modId xmlns:p14="http://schemas.microsoft.com/office/powerpoint/2010/main" val="882221619"/>
              </p:ext>
            </p:extLst>
          </p:nvPr>
        </p:nvGraphicFramePr>
        <p:xfrm>
          <a:off x="1257300" y="1735135"/>
          <a:ext cx="10123847" cy="4496119"/>
        </p:xfrm>
        <a:graphic>
          <a:graphicData uri="http://schemas.openxmlformats.org/drawingml/2006/table">
            <a:tbl>
              <a:tblPr>
                <a:tableStyleId>{35758FB7-9AC5-4552-8A53-C91805E547FA}</a:tableStyleId>
              </a:tblPr>
              <a:tblGrid>
                <a:gridCol w="333375"/>
                <a:gridCol w="9790472"/>
              </a:tblGrid>
              <a:tr h="180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100" u="none" strike="noStrike" cap="none" normalizeH="0" baseline="0" dirty="0" smtClean="0">
                          <a:ln>
                            <a:noFill/>
                          </a:ln>
                          <a:effectLst/>
                          <a:latin typeface="Times New Roman" panose="02020603050405020304" pitchFamily="18" charset="0"/>
                          <a:cs typeface="Times New Roman" panose="02020603050405020304" pitchFamily="18" charset="0"/>
                        </a:rPr>
                        <a:t>1</a:t>
                      </a:r>
                      <a:endParaRPr kumimoji="0" lang="ru-RU" sz="1100" b="0" i="0" u="none" strike="noStrike" cap="none" normalizeH="0" baseline="0" dirty="0" smtClean="0">
                        <a:ln>
                          <a:noFill/>
                        </a:ln>
                        <a:solidFill>
                          <a:srgbClr val="17375E"/>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100" u="none" strike="noStrike" cap="none" normalizeH="0" baseline="0" dirty="0" smtClean="0">
                          <a:ln>
                            <a:noFill/>
                          </a:ln>
                          <a:effectLst/>
                          <a:latin typeface="Times New Roman" panose="02020603050405020304" pitchFamily="18" charset="0"/>
                          <a:cs typeface="Times New Roman" panose="02020603050405020304" pitchFamily="18" charset="0"/>
                        </a:rPr>
                        <a:t>Бюджетный кодекс Российской Федерации </a:t>
                      </a:r>
                      <a:endParaRPr kumimoji="0" lang="ru-RU" sz="1100" b="0" i="0" u="none" strike="noStrike" cap="none" normalizeH="0" baseline="0" dirty="0" smtClean="0">
                        <a:ln>
                          <a:noFill/>
                        </a:ln>
                        <a:solidFill>
                          <a:srgbClr val="17375E"/>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658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100" u="none" strike="noStrike" cap="none" normalizeH="0" baseline="0" smtClean="0">
                          <a:ln>
                            <a:noFill/>
                          </a:ln>
                          <a:effectLst/>
                          <a:latin typeface="Times New Roman" panose="02020603050405020304" pitchFamily="18" charset="0"/>
                          <a:cs typeface="Times New Roman" panose="02020603050405020304" pitchFamily="18" charset="0"/>
                        </a:rPr>
                        <a:t>2</a:t>
                      </a:r>
                      <a:endParaRPr kumimoji="0" lang="ru-RU" sz="1100" b="0" i="0" u="none" strike="noStrike" cap="none" normalizeH="0" baseline="0" smtClean="0">
                        <a:ln>
                          <a:noFill/>
                        </a:ln>
                        <a:solidFill>
                          <a:srgbClr val="17375E"/>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ru-RU" sz="1100" u="none" strike="noStrike" cap="none" normalizeH="0" baseline="0" dirty="0" smtClean="0">
                          <a:ln>
                            <a:noFill/>
                          </a:ln>
                          <a:effectLst/>
                          <a:latin typeface="Times New Roman" panose="02020603050405020304" pitchFamily="18" charset="0"/>
                          <a:cs typeface="Times New Roman" panose="02020603050405020304" pitchFamily="18" charset="0"/>
                        </a:rPr>
                        <a:t>Указ Президента Российской Федерации от 25 июля 1996 г. № 1095 «О мерах по обеспечению государственного финансового контроля в Российской Федерации»</a:t>
                      </a:r>
                      <a:endParaRPr kumimoji="0" lang="ru-RU" sz="1100" b="0" i="0" u="none" strike="noStrike" cap="none" normalizeH="0" baseline="0" dirty="0" smtClean="0">
                        <a:ln>
                          <a:noFill/>
                        </a:ln>
                        <a:solidFill>
                          <a:srgbClr val="17375E"/>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658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100" u="none" strike="noStrike" cap="none" normalizeH="0" baseline="0" smtClean="0">
                          <a:ln>
                            <a:noFill/>
                          </a:ln>
                          <a:effectLst/>
                          <a:latin typeface="Times New Roman" panose="02020603050405020304" pitchFamily="18" charset="0"/>
                          <a:cs typeface="Times New Roman" panose="02020603050405020304" pitchFamily="18" charset="0"/>
                        </a:rPr>
                        <a:t>3</a:t>
                      </a:r>
                      <a:endParaRPr kumimoji="0" lang="ru-RU" sz="1100" b="0" i="0" u="none" strike="noStrike" cap="none" normalizeH="0" baseline="0" smtClean="0">
                        <a:ln>
                          <a:noFill/>
                        </a:ln>
                        <a:solidFill>
                          <a:srgbClr val="17375E"/>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ru-RU" sz="1100" u="none" strike="noStrike" cap="none" normalizeH="0" baseline="0" dirty="0" smtClean="0">
                          <a:ln>
                            <a:noFill/>
                          </a:ln>
                          <a:effectLst/>
                          <a:latin typeface="Times New Roman" panose="02020603050405020304" pitchFamily="18" charset="0"/>
                          <a:cs typeface="Times New Roman" panose="02020603050405020304" pitchFamily="18" charset="0"/>
                        </a:rPr>
                        <a:t>Постановление Правительства Российской Федерации от 1 декабря 2004 г. № 703 «О Федеральном казначействе»</a:t>
                      </a:r>
                      <a:endParaRPr kumimoji="0" lang="ru-RU" sz="1100" b="0" i="0" u="none" strike="noStrike" cap="none" normalizeH="0" baseline="0" dirty="0" smtClean="0">
                        <a:ln>
                          <a:noFill/>
                        </a:ln>
                        <a:solidFill>
                          <a:srgbClr val="17375E"/>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8698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100" u="none" strike="noStrike" cap="none" normalizeH="0" baseline="0" smtClean="0">
                          <a:ln>
                            <a:noFill/>
                          </a:ln>
                          <a:effectLst/>
                          <a:latin typeface="Times New Roman" panose="02020603050405020304" pitchFamily="18" charset="0"/>
                          <a:cs typeface="Times New Roman" panose="02020603050405020304" pitchFamily="18" charset="0"/>
                        </a:rPr>
                        <a:t>4</a:t>
                      </a:r>
                      <a:endParaRPr kumimoji="0" lang="ru-RU" sz="1100" b="0" i="0" u="none" strike="noStrike" cap="none" normalizeH="0" baseline="0" smtClean="0">
                        <a:ln>
                          <a:noFill/>
                        </a:ln>
                        <a:solidFill>
                          <a:srgbClr val="17375E"/>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ru-RU" sz="1100" u="none" strike="noStrike" cap="none" normalizeH="0" baseline="0" dirty="0" smtClean="0">
                          <a:ln>
                            <a:noFill/>
                          </a:ln>
                          <a:effectLst/>
                          <a:latin typeface="Times New Roman" panose="02020603050405020304" pitchFamily="18" charset="0"/>
                          <a:cs typeface="Times New Roman" panose="02020603050405020304" pitchFamily="18" charset="0"/>
                        </a:rPr>
                        <a:t>Правила осуществления главными распорядителями (распорядителями) средств федерального бюджета (бюджета государственного внебюджетного фонда Российской Федерации), главными администраторами (администраторами) доходов федерального бюджета (бюджета государственного внебюджетного фонда Российской Федерации), главными администраторами (администраторами) источников финансирования дефицита федерального бюджета (бюджета государственного внебюджетного фонда Российской Федерации) внутреннего финансового контроля и внутреннего финансового аудита </a:t>
                      </a:r>
                      <a:br>
                        <a:rPr kumimoji="0" lang="ru-RU" sz="1100" u="none" strike="noStrike" cap="none" normalizeH="0" baseline="0" dirty="0" smtClean="0">
                          <a:ln>
                            <a:noFill/>
                          </a:ln>
                          <a:effectLst/>
                          <a:latin typeface="Times New Roman" panose="02020603050405020304" pitchFamily="18" charset="0"/>
                          <a:cs typeface="Times New Roman" panose="02020603050405020304" pitchFamily="18" charset="0"/>
                        </a:rPr>
                      </a:br>
                      <a:r>
                        <a:rPr kumimoji="0" lang="ru-RU" sz="1100" u="none" strike="noStrike" cap="none" normalizeH="0" baseline="0" dirty="0" smtClean="0">
                          <a:ln>
                            <a:noFill/>
                          </a:ln>
                          <a:effectLst/>
                          <a:latin typeface="Times New Roman" panose="02020603050405020304" pitchFamily="18" charset="0"/>
                          <a:cs typeface="Times New Roman" panose="02020603050405020304" pitchFamily="18" charset="0"/>
                        </a:rPr>
                        <a:t>(утверждены Постановлением Правительства Российской Федерации от 17 март 2014 г. № 193</a:t>
                      </a:r>
                      <a:endParaRPr kumimoji="0" lang="ru-RU" sz="1100" b="1" i="0" u="none" strike="noStrike" cap="none" normalizeH="0" baseline="0" dirty="0" smtClean="0">
                        <a:ln>
                          <a:noFill/>
                        </a:ln>
                        <a:solidFill>
                          <a:srgbClr val="17375E"/>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996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100" u="none" strike="noStrike" cap="none" normalizeH="0" baseline="0" dirty="0" smtClean="0">
                          <a:ln>
                            <a:noFill/>
                          </a:ln>
                          <a:effectLst/>
                          <a:latin typeface="Times New Roman" panose="02020603050405020304" pitchFamily="18" charset="0"/>
                          <a:cs typeface="Times New Roman" panose="02020603050405020304" pitchFamily="18" charset="0"/>
                        </a:rPr>
                        <a:t>5</a:t>
                      </a:r>
                      <a:endParaRPr kumimoji="0" lang="ru-RU" sz="1100" b="0" i="0" u="none" strike="noStrike" cap="none" normalizeH="0" baseline="0" dirty="0" smtClean="0">
                        <a:ln>
                          <a:noFill/>
                        </a:ln>
                        <a:solidFill>
                          <a:srgbClr val="17375E"/>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ru-RU" sz="1100" u="none" strike="noStrike" cap="none" normalizeH="0" baseline="0" dirty="0" smtClean="0">
                          <a:ln>
                            <a:noFill/>
                          </a:ln>
                          <a:effectLst/>
                          <a:latin typeface="Times New Roman" panose="02020603050405020304" pitchFamily="18" charset="0"/>
                          <a:cs typeface="Times New Roman" panose="02020603050405020304" pitchFamily="18" charset="0"/>
                        </a:rPr>
                        <a:t>Положение об управлении внутренними (операционными) казначейскими рисками, внутреннем контроле и внутреннем аудите в Федеральном казначействе (утверждено </a:t>
                      </a:r>
                      <a:r>
                        <a:rPr kumimoji="0" lang="ru-RU" sz="1100" u="none" strike="noStrike" kern="1200" cap="none" spc="0" normalizeH="0" baseline="0" noProof="0" dirty="0" smtClean="0">
                          <a:ln>
                            <a:noFill/>
                          </a:ln>
                          <a:effectLst/>
                          <a:uLnTx/>
                          <a:uFillTx/>
                          <a:latin typeface="Times New Roman" panose="02020603050405020304" pitchFamily="18" charset="0"/>
                          <a:cs typeface="Times New Roman" panose="02020603050405020304" pitchFamily="18" charset="0"/>
                        </a:rPr>
                        <a:t>приказом Федерального казначейства от 19.12.2016 № 478)</a:t>
                      </a:r>
                      <a:endParaRPr kumimoji="0" lang="ru-RU" sz="1100" b="0" i="0" u="none" strike="noStrike" kern="1200" cap="none" spc="0" normalizeH="0" baseline="0" noProof="0" dirty="0" smtClean="0">
                        <a:ln>
                          <a:noFill/>
                        </a:ln>
                        <a:solidFill>
                          <a:srgbClr val="17375E"/>
                        </a:solidFill>
                        <a:effectLst/>
                        <a:uLnTx/>
                        <a:uFillTx/>
                        <a:latin typeface="Times New Roman" pitchFamily="18" charset="0"/>
                        <a:ea typeface="+mn-ea"/>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658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100" u="none" strike="noStrike" cap="none" normalizeH="0" baseline="0" dirty="0" smtClean="0">
                          <a:ln>
                            <a:noFill/>
                          </a:ln>
                          <a:effectLst/>
                          <a:latin typeface="Times New Roman" panose="02020603050405020304" pitchFamily="18" charset="0"/>
                          <a:cs typeface="Times New Roman" panose="02020603050405020304" pitchFamily="18" charset="0"/>
                        </a:rPr>
                        <a:t>6</a:t>
                      </a:r>
                      <a:endParaRPr kumimoji="0" lang="ru-RU" sz="1100" b="0" i="0" u="none" strike="noStrike" cap="none" normalizeH="0" baseline="0" dirty="0" smtClean="0">
                        <a:ln>
                          <a:noFill/>
                        </a:ln>
                        <a:solidFill>
                          <a:srgbClr val="17375E"/>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100" u="none" strike="noStrike" cap="none" normalizeH="0" baseline="0" dirty="0" smtClean="0">
                          <a:ln>
                            <a:noFill/>
                          </a:ln>
                          <a:effectLst/>
                          <a:latin typeface="Times New Roman" panose="02020603050405020304" pitchFamily="18" charset="0"/>
                          <a:cs typeface="Times New Roman" panose="02020603050405020304" pitchFamily="18" charset="0"/>
                        </a:rPr>
                        <a:t>Приказ Минфина России от 25 декабря 2008 г. № 146н «Об обеспечении деятельности по осуществлению государственного финансового контроля»</a:t>
                      </a:r>
                      <a:endParaRPr kumimoji="0" lang="ru-RU" sz="1100" b="0" i="0" u="none" strike="noStrike" cap="none" normalizeH="0" baseline="0" dirty="0" smtClean="0">
                        <a:ln>
                          <a:noFill/>
                        </a:ln>
                        <a:solidFill>
                          <a:srgbClr val="17375E"/>
                        </a:solidFill>
                        <a:effectLst/>
                        <a:latin typeface="Times New Roman" panose="02020603050405020304" pitchFamily="18" charset="0"/>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717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100" u="none" strike="noStrike" cap="none" normalizeH="0" baseline="0" dirty="0" smtClean="0">
                          <a:ln>
                            <a:noFill/>
                          </a:ln>
                          <a:effectLst/>
                          <a:latin typeface="Times New Roman" panose="02020603050405020304" pitchFamily="18" charset="0"/>
                          <a:cs typeface="Times New Roman" panose="02020603050405020304" pitchFamily="18" charset="0"/>
                        </a:rPr>
                        <a:t>8</a:t>
                      </a:r>
                      <a:endParaRPr kumimoji="0" lang="ru-RU" sz="1100" b="0" i="0" u="none" strike="noStrike" cap="none" normalizeH="0" baseline="0" dirty="0" smtClean="0">
                        <a:ln>
                          <a:noFill/>
                        </a:ln>
                        <a:solidFill>
                          <a:srgbClr val="17375E"/>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100" u="none" strike="noStrike" cap="none" normalizeH="0" baseline="0" dirty="0" smtClean="0">
                          <a:ln>
                            <a:noFill/>
                          </a:ln>
                          <a:effectLst/>
                          <a:latin typeface="Times New Roman" panose="02020603050405020304" pitchFamily="18" charset="0"/>
                          <a:cs typeface="Times New Roman" panose="02020603050405020304" pitchFamily="18" charset="0"/>
                        </a:rPr>
                        <a:t>Стандарты внутреннего контроля и внутреннего аудита Федерального казначейства, применяемые контрольно-аудиторскими подразделениями Федерального казначейства при осуществлении ими контрольной и аудиторской деятельности (утверждены приказом Федерального казначейства от 31 марта 2016 г. № 73)</a:t>
                      </a:r>
                      <a:endParaRPr kumimoji="0" lang="ru-RU" sz="1100" b="1" i="0" u="none" strike="noStrike" cap="none" normalizeH="0" baseline="0" dirty="0" smtClean="0">
                        <a:ln>
                          <a:noFill/>
                        </a:ln>
                        <a:solidFill>
                          <a:srgbClr val="17375E"/>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658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100" u="none" strike="noStrike" cap="none" normalizeH="0" baseline="0" dirty="0" smtClean="0">
                          <a:ln>
                            <a:noFill/>
                          </a:ln>
                          <a:effectLst/>
                          <a:latin typeface="Times New Roman" panose="02020603050405020304" pitchFamily="18" charset="0"/>
                          <a:cs typeface="Times New Roman" panose="02020603050405020304" pitchFamily="18" charset="0"/>
                        </a:rPr>
                        <a:t>9</a:t>
                      </a:r>
                      <a:endParaRPr kumimoji="0" lang="ru-RU" sz="1100" b="0" i="0" u="none" strike="noStrike" cap="none" normalizeH="0" baseline="0" dirty="0" smtClean="0">
                        <a:ln>
                          <a:noFill/>
                        </a:ln>
                        <a:solidFill>
                          <a:srgbClr val="17375E"/>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100" u="none" strike="noStrike" cap="none" normalizeH="0" baseline="0" dirty="0" smtClean="0">
                          <a:ln>
                            <a:noFill/>
                          </a:ln>
                          <a:effectLst/>
                          <a:latin typeface="Times New Roman" panose="02020603050405020304" pitchFamily="18" charset="0"/>
                          <a:cs typeface="Times New Roman" panose="02020603050405020304" pitchFamily="18" charset="0"/>
                        </a:rPr>
                        <a:t>Положение об Управлении внутреннего контроля (аудита) и оценки эффективности деятельности Федерального казначейства (утверждено приказом Федерального казначейства от 21 апреля 2016 г. № 116)</a:t>
                      </a:r>
                      <a:endParaRPr kumimoji="0" lang="ru-RU" sz="1100" b="1" i="0" u="none" strike="noStrike" cap="none" normalizeH="0" baseline="0" dirty="0" smtClean="0">
                        <a:ln>
                          <a:noFill/>
                        </a:ln>
                        <a:solidFill>
                          <a:srgbClr val="17375E"/>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658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100" b="0" i="0" u="none" strike="noStrike" cap="none" normalizeH="0" baseline="0" dirty="0" smtClean="0">
                          <a:ln>
                            <a:noFill/>
                          </a:ln>
                          <a:solidFill>
                            <a:schemeClr val="tx1"/>
                          </a:solidFill>
                          <a:effectLst/>
                          <a:latin typeface="Times New Roman" pitchFamily="18" charset="0"/>
                          <a:cs typeface="Times New Roman" pitchFamily="18" charset="0"/>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lang="ru-RU"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Порядок осуществления интегральной оценки деятельности территориальных органов Федерального казначейства по итогам контрольных и аудиторских мероприятий (утвержден приказом Федерального казначейства от 29 сентября 2014 г. № 229)</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Прямоугольник 4"/>
          <p:cNvSpPr/>
          <p:nvPr/>
        </p:nvSpPr>
        <p:spPr>
          <a:xfrm>
            <a:off x="4114799" y="494506"/>
            <a:ext cx="7058025" cy="646113"/>
          </a:xfrm>
          <a:prstGeom prst="rect">
            <a:avLst/>
          </a:prstGeom>
          <a:noFill/>
        </p:spPr>
        <p:txBody>
          <a:bodyPr wrap="square">
            <a:spAutoFit/>
          </a:bodyPr>
          <a:lstStyle/>
          <a:p>
            <a:pPr algn="ctr" eaLnBrk="1" fontAlgn="auto" hangingPunct="1">
              <a:spcBef>
                <a:spcPts val="0"/>
              </a:spcBef>
              <a:spcAft>
                <a:spcPts val="0"/>
              </a:spcAft>
              <a:defRPr/>
            </a:pPr>
            <a:r>
              <a:rPr lang="ru-RU" b="1" dirty="0">
                <a:solidFill>
                  <a:schemeClr val="accent1">
                    <a:lumMod val="50000"/>
                  </a:schemeClr>
                </a:solidFill>
                <a:latin typeface="Times New Roman" pitchFamily="18" charset="0"/>
                <a:cs typeface="Times New Roman" pitchFamily="18" charset="0"/>
              </a:rPr>
              <a:t>НОРМАТИВНО-ПРАВОВОЕ РЕГУЛИРОВАНИЕ</a:t>
            </a:r>
          </a:p>
          <a:p>
            <a:pPr algn="ctr" eaLnBrk="1" fontAlgn="auto" hangingPunct="1">
              <a:spcBef>
                <a:spcPts val="0"/>
              </a:spcBef>
              <a:spcAft>
                <a:spcPts val="0"/>
              </a:spcAft>
              <a:defRPr/>
            </a:pPr>
            <a:r>
              <a:rPr lang="ru-RU" b="1" dirty="0">
                <a:solidFill>
                  <a:schemeClr val="accent1">
                    <a:lumMod val="50000"/>
                  </a:schemeClr>
                </a:solidFill>
                <a:latin typeface="Times New Roman" pitchFamily="18" charset="0"/>
                <a:cs typeface="Times New Roman" pitchFamily="18" charset="0"/>
              </a:rPr>
              <a:t>КОНТРОЛЬНО-АУДИТОРСКОЙ ДЕЯТЕЛЬНОСТИ В ТОФК</a:t>
            </a:r>
          </a:p>
        </p:txBody>
      </p:sp>
    </p:spTree>
    <p:extLst>
      <p:ext uri="{BB962C8B-B14F-4D97-AF65-F5344CB8AC3E}">
        <p14:creationId xmlns:p14="http://schemas.microsoft.com/office/powerpoint/2010/main" val="41224974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p:nvPr/>
        </p:nvSpPr>
        <p:spPr>
          <a:xfrm>
            <a:off x="4114799" y="494506"/>
            <a:ext cx="7058025" cy="646331"/>
          </a:xfrm>
          <a:prstGeom prst="rect">
            <a:avLst/>
          </a:prstGeom>
          <a:noFill/>
        </p:spPr>
        <p:txBody>
          <a:bodyPr wrap="square">
            <a:spAutoFit/>
          </a:bodyPr>
          <a:lstStyle/>
          <a:p>
            <a:pPr algn="ctr" eaLnBrk="1" fontAlgn="auto" hangingPunct="1">
              <a:spcBef>
                <a:spcPts val="0"/>
              </a:spcBef>
              <a:spcAft>
                <a:spcPts val="0"/>
              </a:spcAft>
              <a:defRPr/>
            </a:pPr>
            <a:r>
              <a:rPr lang="ru-RU" b="1" dirty="0" smtClean="0">
                <a:solidFill>
                  <a:schemeClr val="accent1">
                    <a:lumMod val="50000"/>
                  </a:schemeClr>
                </a:solidFill>
                <a:latin typeface="Times New Roman" pitchFamily="18" charset="0"/>
                <a:cs typeface="Times New Roman" pitchFamily="18" charset="0"/>
              </a:rPr>
              <a:t>МЕТОДЫ И СПОСОБЫ ОСУЩЕСТВЛЕНИЯ ПРОВЕРКИ, ВИДЫ ПРОВЕРКИ</a:t>
            </a:r>
            <a:endParaRPr lang="ru-RU" b="1" dirty="0">
              <a:solidFill>
                <a:schemeClr val="accent1">
                  <a:lumMod val="50000"/>
                </a:schemeClr>
              </a:solidFill>
              <a:latin typeface="Times New Roman" pitchFamily="18" charset="0"/>
              <a:cs typeface="Times New Roman" pitchFamily="18" charset="0"/>
            </a:endParaRPr>
          </a:p>
        </p:txBody>
      </p:sp>
      <p:grpSp>
        <p:nvGrpSpPr>
          <p:cNvPr id="11" name="Группа 5"/>
          <p:cNvGrpSpPr>
            <a:grpSpLocks/>
          </p:cNvGrpSpPr>
          <p:nvPr/>
        </p:nvGrpSpPr>
        <p:grpSpPr bwMode="auto">
          <a:xfrm>
            <a:off x="1468017" y="2452619"/>
            <a:ext cx="3889375" cy="455476"/>
            <a:chOff x="576074" y="2"/>
            <a:chExt cx="2070056" cy="968027"/>
          </a:xfrm>
        </p:grpSpPr>
        <p:sp>
          <p:nvSpPr>
            <p:cNvPr id="12" name="Скругленный прямоугольник 11"/>
            <p:cNvSpPr/>
            <p:nvPr/>
          </p:nvSpPr>
          <p:spPr>
            <a:xfrm>
              <a:off x="576074" y="2"/>
              <a:ext cx="2070056" cy="956976"/>
            </a:xfrm>
            <a:prstGeom prst="roundRect">
              <a:avLst>
                <a:gd name="adj" fmla="val 10000"/>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13" name="Скругленный прямоугольник 4"/>
            <p:cNvSpPr/>
            <p:nvPr/>
          </p:nvSpPr>
          <p:spPr>
            <a:xfrm>
              <a:off x="612406" y="36532"/>
              <a:ext cx="1997393" cy="931497"/>
            </a:xfrm>
            <a:prstGeom prst="rect">
              <a:avLst/>
            </a:prstGeom>
          </p:spPr>
          <p:style>
            <a:lnRef idx="0">
              <a:scrgbClr r="0" g="0" b="0"/>
            </a:lnRef>
            <a:fillRef idx="0">
              <a:scrgbClr r="0" g="0" b="0"/>
            </a:fillRef>
            <a:effectRef idx="0">
              <a:scrgbClr r="0" g="0" b="0"/>
            </a:effectRef>
            <a:fontRef idx="minor">
              <a:schemeClr val="lt1"/>
            </a:fontRef>
          </p:style>
          <p:txBody>
            <a:bodyPr lIns="68580" tIns="68580" rIns="68580" bIns="68580" spcCol="1270" anchor="ctr"/>
            <a:lstStyle/>
            <a:p>
              <a:pPr algn="ctr" defTabSz="800100">
                <a:lnSpc>
                  <a:spcPct val="90000"/>
                </a:lnSpc>
                <a:spcAft>
                  <a:spcPct val="35000"/>
                </a:spcAft>
                <a:defRPr/>
              </a:pPr>
              <a:r>
                <a:rPr lang="ru-RU" sz="3200" b="1" dirty="0" smtClean="0"/>
                <a:t>М Е Т О Д Ы</a:t>
              </a:r>
              <a:endParaRPr lang="ru-RU" sz="3200" b="1" dirty="0"/>
            </a:p>
          </p:txBody>
        </p:sp>
      </p:grpSp>
      <p:grpSp>
        <p:nvGrpSpPr>
          <p:cNvPr id="14" name="Группа 5"/>
          <p:cNvGrpSpPr>
            <a:grpSpLocks/>
          </p:cNvGrpSpPr>
          <p:nvPr/>
        </p:nvGrpSpPr>
        <p:grpSpPr bwMode="auto">
          <a:xfrm>
            <a:off x="6273643" y="2476295"/>
            <a:ext cx="3889375" cy="431800"/>
            <a:chOff x="576074" y="0"/>
            <a:chExt cx="2070056" cy="1242033"/>
          </a:xfrm>
        </p:grpSpPr>
        <p:sp>
          <p:nvSpPr>
            <p:cNvPr id="15" name="Скругленный прямоугольник 14"/>
            <p:cNvSpPr/>
            <p:nvPr/>
          </p:nvSpPr>
          <p:spPr>
            <a:xfrm>
              <a:off x="576074" y="0"/>
              <a:ext cx="2070056" cy="1242033"/>
            </a:xfrm>
            <a:prstGeom prst="roundRect">
              <a:avLst>
                <a:gd name="adj" fmla="val 10000"/>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16" name="Скругленный прямоугольник 4"/>
            <p:cNvSpPr/>
            <p:nvPr/>
          </p:nvSpPr>
          <p:spPr>
            <a:xfrm>
              <a:off x="612406" y="36530"/>
              <a:ext cx="1997393" cy="1168972"/>
            </a:xfrm>
            <a:prstGeom prst="rect">
              <a:avLst/>
            </a:prstGeom>
          </p:spPr>
          <p:style>
            <a:lnRef idx="0">
              <a:scrgbClr r="0" g="0" b="0"/>
            </a:lnRef>
            <a:fillRef idx="0">
              <a:scrgbClr r="0" g="0" b="0"/>
            </a:fillRef>
            <a:effectRef idx="0">
              <a:scrgbClr r="0" g="0" b="0"/>
            </a:effectRef>
            <a:fontRef idx="minor">
              <a:schemeClr val="lt1"/>
            </a:fontRef>
          </p:style>
          <p:txBody>
            <a:bodyPr lIns="68580" tIns="68580" rIns="68580" bIns="68580" spcCol="1270" anchor="ctr"/>
            <a:lstStyle/>
            <a:p>
              <a:pPr algn="ctr" defTabSz="800100">
                <a:lnSpc>
                  <a:spcPct val="90000"/>
                </a:lnSpc>
                <a:spcAft>
                  <a:spcPct val="35000"/>
                </a:spcAft>
                <a:defRPr/>
              </a:pPr>
              <a:r>
                <a:rPr lang="ru-RU" sz="3200" b="1" dirty="0" smtClean="0"/>
                <a:t>С П О С О Б Ы</a:t>
              </a:r>
              <a:endParaRPr lang="ru-RU" sz="3200" b="1" dirty="0"/>
            </a:p>
          </p:txBody>
        </p:sp>
      </p:grpSp>
      <p:grpSp>
        <p:nvGrpSpPr>
          <p:cNvPr id="17" name="Группа 5"/>
          <p:cNvGrpSpPr>
            <a:grpSpLocks/>
          </p:cNvGrpSpPr>
          <p:nvPr/>
        </p:nvGrpSpPr>
        <p:grpSpPr bwMode="auto">
          <a:xfrm>
            <a:off x="1458492" y="4378567"/>
            <a:ext cx="8704525" cy="431800"/>
            <a:chOff x="576074" y="0"/>
            <a:chExt cx="2070056" cy="1242033"/>
          </a:xfrm>
        </p:grpSpPr>
        <p:sp>
          <p:nvSpPr>
            <p:cNvPr id="18" name="Скругленный прямоугольник 17"/>
            <p:cNvSpPr/>
            <p:nvPr/>
          </p:nvSpPr>
          <p:spPr>
            <a:xfrm>
              <a:off x="576074" y="0"/>
              <a:ext cx="2070056" cy="1242033"/>
            </a:xfrm>
            <a:prstGeom prst="roundRect">
              <a:avLst>
                <a:gd name="adj" fmla="val 10000"/>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19" name="Скругленный прямоугольник 4"/>
            <p:cNvSpPr/>
            <p:nvPr/>
          </p:nvSpPr>
          <p:spPr>
            <a:xfrm>
              <a:off x="612406" y="36530"/>
              <a:ext cx="1997393" cy="1168972"/>
            </a:xfrm>
            <a:prstGeom prst="rect">
              <a:avLst/>
            </a:prstGeom>
          </p:spPr>
          <p:style>
            <a:lnRef idx="0">
              <a:scrgbClr r="0" g="0" b="0"/>
            </a:lnRef>
            <a:fillRef idx="0">
              <a:scrgbClr r="0" g="0" b="0"/>
            </a:fillRef>
            <a:effectRef idx="0">
              <a:scrgbClr r="0" g="0" b="0"/>
            </a:effectRef>
            <a:fontRef idx="minor">
              <a:schemeClr val="lt1"/>
            </a:fontRef>
          </p:style>
          <p:txBody>
            <a:bodyPr lIns="68580" tIns="68580" rIns="68580" bIns="68580" spcCol="1270" anchor="ctr"/>
            <a:lstStyle/>
            <a:p>
              <a:pPr algn="ctr" defTabSz="800100">
                <a:lnSpc>
                  <a:spcPct val="90000"/>
                </a:lnSpc>
                <a:spcAft>
                  <a:spcPct val="35000"/>
                </a:spcAft>
                <a:defRPr/>
              </a:pPr>
              <a:r>
                <a:rPr lang="ru-RU" sz="3200" b="1" dirty="0" smtClean="0"/>
                <a:t>В  И  Д  Ы</a:t>
              </a:r>
              <a:endParaRPr lang="ru-RU" sz="3200" b="1" dirty="0"/>
            </a:p>
          </p:txBody>
        </p:sp>
      </p:grpSp>
      <p:sp>
        <p:nvSpPr>
          <p:cNvPr id="20" name="Прямоугольник 19"/>
          <p:cNvSpPr/>
          <p:nvPr/>
        </p:nvSpPr>
        <p:spPr>
          <a:xfrm>
            <a:off x="1518819" y="3176347"/>
            <a:ext cx="1816099" cy="717943"/>
          </a:xfrm>
          <a:prstGeom prst="rect">
            <a:avLst/>
          </a:prstGeom>
          <a:solidFill>
            <a:schemeClr val="accent4">
              <a:alpha val="15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600">
                <a:solidFill>
                  <a:schemeClr val="tx1"/>
                </a:solidFill>
                <a:latin typeface="Times New Roman" pitchFamily="18" charset="0"/>
                <a:cs typeface="Arial" pitchFamily="34" charset="0"/>
              </a:defRPr>
            </a:lvl1pPr>
            <a:lvl2pPr marL="742950" indent="-285750">
              <a:defRPr sz="1600">
                <a:solidFill>
                  <a:schemeClr val="tx1"/>
                </a:solidFill>
                <a:latin typeface="Times New Roman" pitchFamily="18" charset="0"/>
                <a:cs typeface="Arial" pitchFamily="34" charset="0"/>
              </a:defRPr>
            </a:lvl2pPr>
            <a:lvl3pPr marL="1143000" indent="-228600">
              <a:defRPr sz="1600">
                <a:solidFill>
                  <a:schemeClr val="tx1"/>
                </a:solidFill>
                <a:latin typeface="Times New Roman" pitchFamily="18" charset="0"/>
                <a:cs typeface="Arial" pitchFamily="34" charset="0"/>
              </a:defRPr>
            </a:lvl3pPr>
            <a:lvl4pPr marL="1600200" indent="-228600">
              <a:defRPr sz="1600">
                <a:solidFill>
                  <a:schemeClr val="tx1"/>
                </a:solidFill>
                <a:latin typeface="Times New Roman" pitchFamily="18" charset="0"/>
                <a:cs typeface="Arial" pitchFamily="34" charset="0"/>
              </a:defRPr>
            </a:lvl4pPr>
            <a:lvl5pPr marL="2057400" indent="-228600">
              <a:defRPr sz="16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pitchFamily="34" charset="0"/>
              </a:defRPr>
            </a:lvl9pPr>
          </a:lstStyle>
          <a:p>
            <a:pPr algn="ctr"/>
            <a:r>
              <a:rPr lang="ru-RU" altLang="ru-RU" sz="2000" dirty="0" smtClean="0">
                <a:solidFill>
                  <a:srgbClr val="843C0C"/>
                </a:solidFill>
                <a:ea typeface="MS PGothic" pitchFamily="34" charset="-128"/>
              </a:rPr>
              <a:t>комплексная проверка</a:t>
            </a:r>
            <a:endParaRPr lang="ru-RU" altLang="ru-RU" sz="2000" dirty="0">
              <a:solidFill>
                <a:srgbClr val="843C0C"/>
              </a:solidFill>
              <a:ea typeface="MS PGothic" pitchFamily="34" charset="-128"/>
            </a:endParaRPr>
          </a:p>
        </p:txBody>
      </p:sp>
      <p:sp>
        <p:nvSpPr>
          <p:cNvPr id="21" name="Прямоугольник 20"/>
          <p:cNvSpPr/>
          <p:nvPr/>
        </p:nvSpPr>
        <p:spPr>
          <a:xfrm>
            <a:off x="3468686" y="3180712"/>
            <a:ext cx="1844676" cy="713578"/>
          </a:xfrm>
          <a:prstGeom prst="rect">
            <a:avLst/>
          </a:prstGeom>
          <a:solidFill>
            <a:schemeClr val="accent4">
              <a:alpha val="15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600">
                <a:solidFill>
                  <a:schemeClr val="tx1"/>
                </a:solidFill>
                <a:latin typeface="Times New Roman" pitchFamily="18" charset="0"/>
                <a:cs typeface="Arial" pitchFamily="34" charset="0"/>
              </a:defRPr>
            </a:lvl1pPr>
            <a:lvl2pPr marL="742950" indent="-285750">
              <a:defRPr sz="1600">
                <a:solidFill>
                  <a:schemeClr val="tx1"/>
                </a:solidFill>
                <a:latin typeface="Times New Roman" pitchFamily="18" charset="0"/>
                <a:cs typeface="Arial" pitchFamily="34" charset="0"/>
              </a:defRPr>
            </a:lvl2pPr>
            <a:lvl3pPr marL="1143000" indent="-228600">
              <a:defRPr sz="1600">
                <a:solidFill>
                  <a:schemeClr val="tx1"/>
                </a:solidFill>
                <a:latin typeface="Times New Roman" pitchFamily="18" charset="0"/>
                <a:cs typeface="Arial" pitchFamily="34" charset="0"/>
              </a:defRPr>
            </a:lvl3pPr>
            <a:lvl4pPr marL="1600200" indent="-228600">
              <a:defRPr sz="1600">
                <a:solidFill>
                  <a:schemeClr val="tx1"/>
                </a:solidFill>
                <a:latin typeface="Times New Roman" pitchFamily="18" charset="0"/>
                <a:cs typeface="Arial" pitchFamily="34" charset="0"/>
              </a:defRPr>
            </a:lvl4pPr>
            <a:lvl5pPr marL="2057400" indent="-228600">
              <a:defRPr sz="16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pitchFamily="34" charset="0"/>
              </a:defRPr>
            </a:lvl9pPr>
          </a:lstStyle>
          <a:p>
            <a:pPr algn="ctr"/>
            <a:r>
              <a:rPr lang="ru-RU" altLang="ru-RU" sz="2000" dirty="0" smtClean="0">
                <a:solidFill>
                  <a:srgbClr val="843C0C"/>
                </a:solidFill>
                <a:ea typeface="MS PGothic" pitchFamily="34" charset="-128"/>
              </a:rPr>
              <a:t>тематическая проверка</a:t>
            </a:r>
            <a:endParaRPr lang="ru-RU" altLang="ru-RU" sz="2000" dirty="0">
              <a:solidFill>
                <a:srgbClr val="843C0C"/>
              </a:solidFill>
              <a:ea typeface="MS PGothic" pitchFamily="34" charset="-128"/>
            </a:endParaRPr>
          </a:p>
        </p:txBody>
      </p:sp>
      <p:sp>
        <p:nvSpPr>
          <p:cNvPr id="22" name="Прямоугольник 21"/>
          <p:cNvSpPr/>
          <p:nvPr/>
        </p:nvSpPr>
        <p:spPr>
          <a:xfrm>
            <a:off x="6126162" y="3190647"/>
            <a:ext cx="1816099" cy="707622"/>
          </a:xfrm>
          <a:prstGeom prst="rect">
            <a:avLst/>
          </a:prstGeom>
          <a:solidFill>
            <a:schemeClr val="accent4">
              <a:alpha val="15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600">
                <a:solidFill>
                  <a:schemeClr val="tx1"/>
                </a:solidFill>
                <a:latin typeface="Times New Roman" pitchFamily="18" charset="0"/>
                <a:cs typeface="Arial" pitchFamily="34" charset="0"/>
              </a:defRPr>
            </a:lvl1pPr>
            <a:lvl2pPr marL="742950" indent="-285750">
              <a:defRPr sz="1600">
                <a:solidFill>
                  <a:schemeClr val="tx1"/>
                </a:solidFill>
                <a:latin typeface="Times New Roman" pitchFamily="18" charset="0"/>
                <a:cs typeface="Arial" pitchFamily="34" charset="0"/>
              </a:defRPr>
            </a:lvl2pPr>
            <a:lvl3pPr marL="1143000" indent="-228600">
              <a:defRPr sz="1600">
                <a:solidFill>
                  <a:schemeClr val="tx1"/>
                </a:solidFill>
                <a:latin typeface="Times New Roman" pitchFamily="18" charset="0"/>
                <a:cs typeface="Arial" pitchFamily="34" charset="0"/>
              </a:defRPr>
            </a:lvl3pPr>
            <a:lvl4pPr marL="1600200" indent="-228600">
              <a:defRPr sz="1600">
                <a:solidFill>
                  <a:schemeClr val="tx1"/>
                </a:solidFill>
                <a:latin typeface="Times New Roman" pitchFamily="18" charset="0"/>
                <a:cs typeface="Arial" pitchFamily="34" charset="0"/>
              </a:defRPr>
            </a:lvl4pPr>
            <a:lvl5pPr marL="2057400" indent="-228600">
              <a:defRPr sz="16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pitchFamily="34" charset="0"/>
              </a:defRPr>
            </a:lvl9pPr>
          </a:lstStyle>
          <a:p>
            <a:pPr algn="ctr"/>
            <a:r>
              <a:rPr lang="ru-RU" altLang="ru-RU" sz="2000" dirty="0" smtClean="0">
                <a:solidFill>
                  <a:srgbClr val="843C0C"/>
                </a:solidFill>
                <a:ea typeface="MS PGothic" pitchFamily="34" charset="-128"/>
              </a:rPr>
              <a:t>сплошная проверка</a:t>
            </a:r>
            <a:endParaRPr lang="ru-RU" altLang="ru-RU" sz="2000" dirty="0">
              <a:solidFill>
                <a:srgbClr val="843C0C"/>
              </a:solidFill>
              <a:ea typeface="MS PGothic" pitchFamily="34" charset="-128"/>
            </a:endParaRPr>
          </a:p>
        </p:txBody>
      </p:sp>
      <p:sp>
        <p:nvSpPr>
          <p:cNvPr id="23" name="Прямоугольник 22"/>
          <p:cNvSpPr/>
          <p:nvPr/>
        </p:nvSpPr>
        <p:spPr>
          <a:xfrm>
            <a:off x="8278657" y="3194626"/>
            <a:ext cx="1816099" cy="707622"/>
          </a:xfrm>
          <a:prstGeom prst="rect">
            <a:avLst/>
          </a:prstGeom>
          <a:solidFill>
            <a:schemeClr val="accent4">
              <a:alpha val="15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600">
                <a:solidFill>
                  <a:schemeClr val="tx1"/>
                </a:solidFill>
                <a:latin typeface="Times New Roman" pitchFamily="18" charset="0"/>
                <a:cs typeface="Arial" pitchFamily="34" charset="0"/>
              </a:defRPr>
            </a:lvl1pPr>
            <a:lvl2pPr marL="742950" indent="-285750">
              <a:defRPr sz="1600">
                <a:solidFill>
                  <a:schemeClr val="tx1"/>
                </a:solidFill>
                <a:latin typeface="Times New Roman" pitchFamily="18" charset="0"/>
                <a:cs typeface="Arial" pitchFamily="34" charset="0"/>
              </a:defRPr>
            </a:lvl2pPr>
            <a:lvl3pPr marL="1143000" indent="-228600">
              <a:defRPr sz="1600">
                <a:solidFill>
                  <a:schemeClr val="tx1"/>
                </a:solidFill>
                <a:latin typeface="Times New Roman" pitchFamily="18" charset="0"/>
                <a:cs typeface="Arial" pitchFamily="34" charset="0"/>
              </a:defRPr>
            </a:lvl3pPr>
            <a:lvl4pPr marL="1600200" indent="-228600">
              <a:defRPr sz="1600">
                <a:solidFill>
                  <a:schemeClr val="tx1"/>
                </a:solidFill>
                <a:latin typeface="Times New Roman" pitchFamily="18" charset="0"/>
                <a:cs typeface="Arial" pitchFamily="34" charset="0"/>
              </a:defRPr>
            </a:lvl4pPr>
            <a:lvl5pPr marL="2057400" indent="-228600">
              <a:defRPr sz="16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pitchFamily="34" charset="0"/>
              </a:defRPr>
            </a:lvl9pPr>
          </a:lstStyle>
          <a:p>
            <a:pPr algn="ctr"/>
            <a:r>
              <a:rPr lang="ru-RU" altLang="ru-RU" sz="2000" dirty="0" smtClean="0">
                <a:solidFill>
                  <a:srgbClr val="843C0C"/>
                </a:solidFill>
                <a:ea typeface="MS PGothic" pitchFamily="34" charset="-128"/>
              </a:rPr>
              <a:t>выборочная проверка</a:t>
            </a:r>
            <a:endParaRPr lang="ru-RU" altLang="ru-RU" sz="2000" dirty="0">
              <a:solidFill>
                <a:srgbClr val="843C0C"/>
              </a:solidFill>
              <a:ea typeface="MS PGothic" pitchFamily="34" charset="-128"/>
            </a:endParaRPr>
          </a:p>
        </p:txBody>
      </p:sp>
      <p:sp>
        <p:nvSpPr>
          <p:cNvPr id="24" name="Прямоугольник 23"/>
          <p:cNvSpPr/>
          <p:nvPr/>
        </p:nvSpPr>
        <p:spPr>
          <a:xfrm>
            <a:off x="1458492" y="5079211"/>
            <a:ext cx="2470149" cy="717943"/>
          </a:xfrm>
          <a:prstGeom prst="rect">
            <a:avLst/>
          </a:prstGeom>
          <a:solidFill>
            <a:schemeClr val="accent4">
              <a:alpha val="15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600">
                <a:solidFill>
                  <a:schemeClr val="tx1"/>
                </a:solidFill>
                <a:latin typeface="Times New Roman" pitchFamily="18" charset="0"/>
                <a:cs typeface="Arial" pitchFamily="34" charset="0"/>
              </a:defRPr>
            </a:lvl1pPr>
            <a:lvl2pPr marL="742950" indent="-285750">
              <a:defRPr sz="1600">
                <a:solidFill>
                  <a:schemeClr val="tx1"/>
                </a:solidFill>
                <a:latin typeface="Times New Roman" pitchFamily="18" charset="0"/>
                <a:cs typeface="Arial" pitchFamily="34" charset="0"/>
              </a:defRPr>
            </a:lvl2pPr>
            <a:lvl3pPr marL="1143000" indent="-228600">
              <a:defRPr sz="1600">
                <a:solidFill>
                  <a:schemeClr val="tx1"/>
                </a:solidFill>
                <a:latin typeface="Times New Roman" pitchFamily="18" charset="0"/>
                <a:cs typeface="Arial" pitchFamily="34" charset="0"/>
              </a:defRPr>
            </a:lvl3pPr>
            <a:lvl4pPr marL="1600200" indent="-228600">
              <a:defRPr sz="1600">
                <a:solidFill>
                  <a:schemeClr val="tx1"/>
                </a:solidFill>
                <a:latin typeface="Times New Roman" pitchFamily="18" charset="0"/>
                <a:cs typeface="Arial" pitchFamily="34" charset="0"/>
              </a:defRPr>
            </a:lvl4pPr>
            <a:lvl5pPr marL="2057400" indent="-228600">
              <a:defRPr sz="16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pitchFamily="34" charset="0"/>
              </a:defRPr>
            </a:lvl9pPr>
          </a:lstStyle>
          <a:p>
            <a:pPr algn="ctr"/>
            <a:r>
              <a:rPr lang="ru-RU" altLang="ru-RU" sz="2000" dirty="0" smtClean="0">
                <a:solidFill>
                  <a:srgbClr val="843C0C"/>
                </a:solidFill>
                <a:ea typeface="MS PGothic" pitchFamily="34" charset="-128"/>
              </a:rPr>
              <a:t>камеральная проверка</a:t>
            </a:r>
            <a:endParaRPr lang="ru-RU" altLang="ru-RU" sz="2000" dirty="0">
              <a:solidFill>
                <a:srgbClr val="843C0C"/>
              </a:solidFill>
              <a:ea typeface="MS PGothic" pitchFamily="34" charset="-128"/>
            </a:endParaRPr>
          </a:p>
        </p:txBody>
      </p:sp>
      <p:sp>
        <p:nvSpPr>
          <p:cNvPr id="25" name="Прямоугольник 24"/>
          <p:cNvSpPr/>
          <p:nvPr/>
        </p:nvSpPr>
        <p:spPr>
          <a:xfrm>
            <a:off x="4646613" y="5079210"/>
            <a:ext cx="2197100" cy="717943"/>
          </a:xfrm>
          <a:prstGeom prst="rect">
            <a:avLst/>
          </a:prstGeom>
          <a:solidFill>
            <a:schemeClr val="accent4">
              <a:alpha val="15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600">
                <a:solidFill>
                  <a:schemeClr val="tx1"/>
                </a:solidFill>
                <a:latin typeface="Times New Roman" pitchFamily="18" charset="0"/>
                <a:cs typeface="Arial" pitchFamily="34" charset="0"/>
              </a:defRPr>
            </a:lvl1pPr>
            <a:lvl2pPr marL="742950" indent="-285750">
              <a:defRPr sz="1600">
                <a:solidFill>
                  <a:schemeClr val="tx1"/>
                </a:solidFill>
                <a:latin typeface="Times New Roman" pitchFamily="18" charset="0"/>
                <a:cs typeface="Arial" pitchFamily="34" charset="0"/>
              </a:defRPr>
            </a:lvl2pPr>
            <a:lvl3pPr marL="1143000" indent="-228600">
              <a:defRPr sz="1600">
                <a:solidFill>
                  <a:schemeClr val="tx1"/>
                </a:solidFill>
                <a:latin typeface="Times New Roman" pitchFamily="18" charset="0"/>
                <a:cs typeface="Arial" pitchFamily="34" charset="0"/>
              </a:defRPr>
            </a:lvl3pPr>
            <a:lvl4pPr marL="1600200" indent="-228600">
              <a:defRPr sz="1600">
                <a:solidFill>
                  <a:schemeClr val="tx1"/>
                </a:solidFill>
                <a:latin typeface="Times New Roman" pitchFamily="18" charset="0"/>
                <a:cs typeface="Arial" pitchFamily="34" charset="0"/>
              </a:defRPr>
            </a:lvl4pPr>
            <a:lvl5pPr marL="2057400" indent="-228600">
              <a:defRPr sz="16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pitchFamily="34" charset="0"/>
              </a:defRPr>
            </a:lvl9pPr>
          </a:lstStyle>
          <a:p>
            <a:pPr algn="ctr"/>
            <a:r>
              <a:rPr lang="ru-RU" altLang="ru-RU" sz="2000" dirty="0" smtClean="0">
                <a:solidFill>
                  <a:srgbClr val="843C0C"/>
                </a:solidFill>
                <a:ea typeface="MS PGothic" pitchFamily="34" charset="-128"/>
              </a:rPr>
              <a:t>выездная проверка</a:t>
            </a:r>
            <a:endParaRPr lang="ru-RU" altLang="ru-RU" sz="2000" dirty="0">
              <a:solidFill>
                <a:srgbClr val="843C0C"/>
              </a:solidFill>
              <a:ea typeface="MS PGothic" pitchFamily="34" charset="-128"/>
            </a:endParaRPr>
          </a:p>
        </p:txBody>
      </p:sp>
      <p:sp>
        <p:nvSpPr>
          <p:cNvPr id="26" name="Прямоугольник 25"/>
          <p:cNvSpPr/>
          <p:nvPr/>
        </p:nvSpPr>
        <p:spPr>
          <a:xfrm>
            <a:off x="7993620" y="5078619"/>
            <a:ext cx="2169398" cy="717943"/>
          </a:xfrm>
          <a:prstGeom prst="rect">
            <a:avLst/>
          </a:prstGeom>
          <a:solidFill>
            <a:schemeClr val="accent4">
              <a:alpha val="15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600">
                <a:solidFill>
                  <a:schemeClr val="tx1"/>
                </a:solidFill>
                <a:latin typeface="Times New Roman" pitchFamily="18" charset="0"/>
                <a:cs typeface="Arial" pitchFamily="34" charset="0"/>
              </a:defRPr>
            </a:lvl1pPr>
            <a:lvl2pPr marL="742950" indent="-285750">
              <a:defRPr sz="1600">
                <a:solidFill>
                  <a:schemeClr val="tx1"/>
                </a:solidFill>
                <a:latin typeface="Times New Roman" pitchFamily="18" charset="0"/>
                <a:cs typeface="Arial" pitchFamily="34" charset="0"/>
              </a:defRPr>
            </a:lvl2pPr>
            <a:lvl3pPr marL="1143000" indent="-228600">
              <a:defRPr sz="1600">
                <a:solidFill>
                  <a:schemeClr val="tx1"/>
                </a:solidFill>
                <a:latin typeface="Times New Roman" pitchFamily="18" charset="0"/>
                <a:cs typeface="Arial" pitchFamily="34" charset="0"/>
              </a:defRPr>
            </a:lvl3pPr>
            <a:lvl4pPr marL="1600200" indent="-228600">
              <a:defRPr sz="1600">
                <a:solidFill>
                  <a:schemeClr val="tx1"/>
                </a:solidFill>
                <a:latin typeface="Times New Roman" pitchFamily="18" charset="0"/>
                <a:cs typeface="Arial" pitchFamily="34" charset="0"/>
              </a:defRPr>
            </a:lvl4pPr>
            <a:lvl5pPr marL="2057400" indent="-228600">
              <a:defRPr sz="16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pitchFamily="34" charset="0"/>
              </a:defRPr>
            </a:lvl9pPr>
          </a:lstStyle>
          <a:p>
            <a:pPr algn="ctr"/>
            <a:r>
              <a:rPr lang="ru-RU" altLang="ru-RU" sz="2000" dirty="0" smtClean="0">
                <a:solidFill>
                  <a:srgbClr val="843C0C"/>
                </a:solidFill>
                <a:ea typeface="MS PGothic" pitchFamily="34" charset="-128"/>
              </a:rPr>
              <a:t>комбинированная проверка</a:t>
            </a:r>
            <a:endParaRPr lang="ru-RU" altLang="ru-RU" sz="2000" dirty="0">
              <a:solidFill>
                <a:srgbClr val="843C0C"/>
              </a:solidFill>
              <a:ea typeface="MS PGothic" pitchFamily="34" charset="-128"/>
            </a:endParaRPr>
          </a:p>
        </p:txBody>
      </p:sp>
      <p:sp>
        <p:nvSpPr>
          <p:cNvPr id="27" name="TextBox 26"/>
          <p:cNvSpPr txBox="1"/>
          <p:nvPr/>
        </p:nvSpPr>
        <p:spPr>
          <a:xfrm>
            <a:off x="1385731" y="1588939"/>
            <a:ext cx="9912349" cy="584775"/>
          </a:xfrm>
          <a:prstGeom prst="rect">
            <a:avLst/>
          </a:prstGeom>
          <a:noFill/>
        </p:spPr>
        <p:txBody>
          <a:bodyPr wrap="square" rtlCol="0">
            <a:spAutoFit/>
          </a:bodyPr>
          <a:lstStyle/>
          <a:p>
            <a:pPr lvl="0" algn="ctr" eaLnBrk="0" hangingPunct="0">
              <a:defRPr/>
            </a:pPr>
            <a:r>
              <a:rPr lang="ru-RU" sz="1600" dirty="0" smtClean="0">
                <a:solidFill>
                  <a:schemeClr val="accent1">
                    <a:lumMod val="50000"/>
                  </a:schemeClr>
                </a:solidFill>
                <a:latin typeface="Times New Roman" panose="02020603050405020304" pitchFamily="18" charset="0"/>
                <a:cs typeface="Times New Roman" panose="02020603050405020304" pitchFamily="18" charset="0"/>
              </a:rPr>
              <a:t>Стандарт № 2 «Организация внутреннего контроля и внутреннего аудита, осуществляемого </a:t>
            </a:r>
          </a:p>
          <a:p>
            <a:pPr lvl="0" algn="ctr" eaLnBrk="0" hangingPunct="0">
              <a:defRPr/>
            </a:pPr>
            <a:r>
              <a:rPr lang="ru-RU" sz="1600" dirty="0" smtClean="0">
                <a:solidFill>
                  <a:schemeClr val="accent1">
                    <a:lumMod val="50000"/>
                  </a:schemeClr>
                </a:solidFill>
                <a:latin typeface="Times New Roman" panose="02020603050405020304" pitchFamily="18" charset="0"/>
                <a:cs typeface="Times New Roman" panose="02020603050405020304" pitchFamily="18" charset="0"/>
              </a:rPr>
              <a:t>контрольно-аудиторским подразделением Федерального казначейства</a:t>
            </a:r>
            <a:endParaRPr lang="ru-RU" sz="1600" dirty="0">
              <a:solidFill>
                <a:schemeClr val="accent1">
                  <a:lumMod val="50000"/>
                </a:schemeClr>
              </a:solidFill>
              <a:latin typeface="Times New Roman" panose="02020603050405020304" pitchFamily="18" charset="0"/>
              <a:cs typeface="Times New Roman" panose="02020603050405020304" pitchFamily="18" charset="0"/>
            </a:endParaRPr>
          </a:p>
        </p:txBody>
      </p:sp>
      <p:cxnSp>
        <p:nvCxnSpPr>
          <p:cNvPr id="29" name="Прямая со стрелкой 28"/>
          <p:cNvCxnSpPr/>
          <p:nvPr/>
        </p:nvCxnSpPr>
        <p:spPr>
          <a:xfrm>
            <a:off x="2520949" y="2895395"/>
            <a:ext cx="0" cy="268252"/>
          </a:xfrm>
          <a:prstGeom prst="straightConnector1">
            <a:avLst/>
          </a:prstGeom>
          <a:ln w="1270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9" name="Прямая со стрелкой 38"/>
          <p:cNvCxnSpPr/>
          <p:nvPr/>
        </p:nvCxnSpPr>
        <p:spPr>
          <a:xfrm>
            <a:off x="4362448" y="2908095"/>
            <a:ext cx="0" cy="268252"/>
          </a:xfrm>
          <a:prstGeom prst="straightConnector1">
            <a:avLst/>
          </a:prstGeom>
          <a:ln w="1270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0" name="Прямая со стрелкой 39"/>
          <p:cNvCxnSpPr/>
          <p:nvPr/>
        </p:nvCxnSpPr>
        <p:spPr>
          <a:xfrm>
            <a:off x="7034212" y="2912460"/>
            <a:ext cx="0" cy="268252"/>
          </a:xfrm>
          <a:prstGeom prst="straightConnector1">
            <a:avLst/>
          </a:prstGeom>
          <a:ln w="1270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1" name="Прямая со стрелкой 40"/>
          <p:cNvCxnSpPr/>
          <p:nvPr/>
        </p:nvCxnSpPr>
        <p:spPr>
          <a:xfrm>
            <a:off x="9303030" y="2895395"/>
            <a:ext cx="0" cy="268252"/>
          </a:xfrm>
          <a:prstGeom prst="straightConnector1">
            <a:avLst/>
          </a:prstGeom>
          <a:ln w="1270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2" name="Прямая со стрелкой 41"/>
          <p:cNvCxnSpPr/>
          <p:nvPr/>
        </p:nvCxnSpPr>
        <p:spPr>
          <a:xfrm>
            <a:off x="2703091" y="4822094"/>
            <a:ext cx="0" cy="268252"/>
          </a:xfrm>
          <a:prstGeom prst="straightConnector1">
            <a:avLst/>
          </a:prstGeom>
          <a:ln w="1270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3" name="Прямая со стрелкой 42"/>
          <p:cNvCxnSpPr/>
          <p:nvPr/>
        </p:nvCxnSpPr>
        <p:spPr>
          <a:xfrm>
            <a:off x="5822949" y="4810367"/>
            <a:ext cx="0" cy="268252"/>
          </a:xfrm>
          <a:prstGeom prst="straightConnector1">
            <a:avLst/>
          </a:prstGeom>
          <a:ln w="1270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4" name="Прямая со стрелкой 43"/>
          <p:cNvCxnSpPr/>
          <p:nvPr/>
        </p:nvCxnSpPr>
        <p:spPr>
          <a:xfrm>
            <a:off x="9078319" y="4797667"/>
            <a:ext cx="0" cy="268252"/>
          </a:xfrm>
          <a:prstGeom prst="straightConnector1">
            <a:avLst/>
          </a:prstGeom>
          <a:ln w="1270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1002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Скругленный прямоугольник 38"/>
          <p:cNvSpPr/>
          <p:nvPr/>
        </p:nvSpPr>
        <p:spPr>
          <a:xfrm>
            <a:off x="3800476" y="2638425"/>
            <a:ext cx="4581524" cy="3733799"/>
          </a:xfrm>
          <a:prstGeom prst="roundRect">
            <a:avLst/>
          </a:prstGeom>
          <a:blipFill>
            <a:blip r:embed="rId2"/>
            <a:tile tx="0" ty="0" sx="100000" sy="100000" flip="none" algn="tl"/>
          </a:blipFill>
          <a:scene3d>
            <a:camera prst="orthographicFront"/>
            <a:lightRig rig="threePt" dir="t">
              <a:rot lat="0" lon="0" rev="2400000"/>
            </a:lightRig>
          </a:scene3d>
          <a:sp3d prstMaterial="dkEdge">
            <a:bevelT/>
          </a:sp3d>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ru-RU" sz="1400" dirty="0"/>
          </a:p>
        </p:txBody>
      </p:sp>
      <p:sp>
        <p:nvSpPr>
          <p:cNvPr id="32" name="Прямоугольник 31"/>
          <p:cNvSpPr/>
          <p:nvPr/>
        </p:nvSpPr>
        <p:spPr>
          <a:xfrm>
            <a:off x="4095754" y="501868"/>
            <a:ext cx="7058025" cy="646331"/>
          </a:xfrm>
          <a:prstGeom prst="rect">
            <a:avLst/>
          </a:prstGeom>
          <a:noFill/>
        </p:spPr>
        <p:txBody>
          <a:bodyPr wrap="square">
            <a:spAutoFit/>
          </a:bodyPr>
          <a:lstStyle/>
          <a:p>
            <a:pPr algn="ctr" eaLnBrk="1" fontAlgn="auto" hangingPunct="1">
              <a:spcBef>
                <a:spcPts val="0"/>
              </a:spcBef>
              <a:spcAft>
                <a:spcPts val="0"/>
              </a:spcAft>
              <a:defRPr/>
            </a:pPr>
            <a:r>
              <a:rPr lang="ru-RU" b="1" dirty="0" smtClean="0">
                <a:solidFill>
                  <a:schemeClr val="accent1">
                    <a:lumMod val="50000"/>
                  </a:schemeClr>
                </a:solidFill>
                <a:latin typeface="Times New Roman" pitchFamily="18" charset="0"/>
                <a:cs typeface="Times New Roman" pitchFamily="18" charset="0"/>
              </a:rPr>
              <a:t>ОРГАНИЗАЦИЯ ВНУТРЕННЕГО КОНТРОЛЯ </a:t>
            </a:r>
          </a:p>
          <a:p>
            <a:pPr algn="ctr" eaLnBrk="1" fontAlgn="auto" hangingPunct="1">
              <a:spcBef>
                <a:spcPts val="0"/>
              </a:spcBef>
              <a:spcAft>
                <a:spcPts val="0"/>
              </a:spcAft>
              <a:defRPr/>
            </a:pPr>
            <a:r>
              <a:rPr lang="ru-RU" b="1" dirty="0" smtClean="0">
                <a:solidFill>
                  <a:schemeClr val="accent1">
                    <a:lumMod val="50000"/>
                  </a:schemeClr>
                </a:solidFill>
                <a:latin typeface="Times New Roman" pitchFamily="18" charset="0"/>
                <a:cs typeface="Times New Roman" pitchFamily="18" charset="0"/>
              </a:rPr>
              <a:t>И ВНУТРЕННЕГО АУДИТА</a:t>
            </a:r>
            <a:endParaRPr lang="ru-RU" b="1" dirty="0">
              <a:solidFill>
                <a:schemeClr val="accent1">
                  <a:lumMod val="50000"/>
                </a:schemeClr>
              </a:solidFill>
              <a:latin typeface="Times New Roman" pitchFamily="18" charset="0"/>
              <a:cs typeface="Times New Roman" pitchFamily="18" charset="0"/>
            </a:endParaRPr>
          </a:p>
        </p:txBody>
      </p:sp>
      <p:sp>
        <p:nvSpPr>
          <p:cNvPr id="34" name="TextBox 33"/>
          <p:cNvSpPr txBox="1"/>
          <p:nvPr/>
        </p:nvSpPr>
        <p:spPr>
          <a:xfrm>
            <a:off x="1392237" y="1278740"/>
            <a:ext cx="9912349" cy="584775"/>
          </a:xfrm>
          <a:prstGeom prst="rect">
            <a:avLst/>
          </a:prstGeom>
          <a:noFill/>
        </p:spPr>
        <p:txBody>
          <a:bodyPr wrap="square" rtlCol="0">
            <a:spAutoFit/>
          </a:bodyPr>
          <a:lstStyle/>
          <a:p>
            <a:pPr lvl="0" algn="ctr" eaLnBrk="0" hangingPunct="0">
              <a:defRPr/>
            </a:pPr>
            <a:r>
              <a:rPr lang="ru-RU" sz="1600" dirty="0" smtClean="0">
                <a:solidFill>
                  <a:schemeClr val="accent1">
                    <a:lumMod val="50000"/>
                  </a:schemeClr>
                </a:solidFill>
                <a:latin typeface="Times New Roman" panose="02020603050405020304" pitchFamily="18" charset="0"/>
                <a:cs typeface="Times New Roman" panose="02020603050405020304" pitchFamily="18" charset="0"/>
              </a:rPr>
              <a:t>Стандарт № 2 «Организация внутреннего контроля и внутреннего аудита, осуществляемого </a:t>
            </a:r>
          </a:p>
          <a:p>
            <a:pPr lvl="0" algn="ctr" eaLnBrk="0" hangingPunct="0">
              <a:defRPr/>
            </a:pPr>
            <a:r>
              <a:rPr lang="ru-RU" sz="1600" dirty="0" smtClean="0">
                <a:solidFill>
                  <a:schemeClr val="accent1">
                    <a:lumMod val="50000"/>
                  </a:schemeClr>
                </a:solidFill>
                <a:latin typeface="Times New Roman" panose="02020603050405020304" pitchFamily="18" charset="0"/>
                <a:cs typeface="Times New Roman" panose="02020603050405020304" pitchFamily="18" charset="0"/>
              </a:rPr>
              <a:t>контрольно-аудиторским подразделением Федерального казначейства</a:t>
            </a:r>
            <a:endParaRPr lang="ru-RU" sz="1600"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33" name="Скругленный прямоугольник 32"/>
          <p:cNvSpPr/>
          <p:nvPr/>
        </p:nvSpPr>
        <p:spPr>
          <a:xfrm>
            <a:off x="676806" y="2638425"/>
            <a:ext cx="2819401" cy="3752850"/>
          </a:xfrm>
          <a:prstGeom prst="roundRect">
            <a:avLst/>
          </a:prstGeom>
          <a:blipFill>
            <a:blip r:embed="rId2"/>
            <a:tile tx="0" ty="0" sx="100000" sy="100000" flip="none" algn="tl"/>
          </a:blipFill>
          <a:scene3d>
            <a:camera prst="orthographicFront"/>
            <a:lightRig rig="threePt" dir="t">
              <a:rot lat="0" lon="0" rev="2400000"/>
            </a:lightRig>
          </a:scene3d>
          <a:sp3d prstMaterial="dkEdge">
            <a:bevelT/>
          </a:sp3d>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ru-RU" sz="1400" dirty="0"/>
          </a:p>
        </p:txBody>
      </p:sp>
      <p:sp>
        <p:nvSpPr>
          <p:cNvPr id="35" name="Пятиугольник 34"/>
          <p:cNvSpPr/>
          <p:nvPr/>
        </p:nvSpPr>
        <p:spPr>
          <a:xfrm>
            <a:off x="666749" y="1958975"/>
            <a:ext cx="2962275" cy="679450"/>
          </a:xfrm>
          <a:prstGeom prst="homePlate">
            <a:avLst>
              <a:gd name="adj" fmla="val 18010"/>
            </a:avLst>
          </a:prstGeom>
          <a:solidFill>
            <a:srgbClr val="FFFF00"/>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lIns="68580" tIns="34290" rIns="68580" bIns="34290" anchor="ctr" anchorCtr="0"/>
          <a:lstStyle/>
          <a:p>
            <a:pPr algn="r">
              <a:defRPr/>
            </a:pPr>
            <a:r>
              <a:rPr lang="ru-RU" sz="2000" b="1" u="sng" dirty="0" smtClean="0">
                <a:solidFill>
                  <a:schemeClr val="tx1"/>
                </a:solidFill>
                <a:latin typeface="Times New Roman" pitchFamily="18" charset="0"/>
                <a:cs typeface="Times New Roman" pitchFamily="18" charset="0"/>
              </a:rPr>
              <a:t>ПЛАНИРОВАНИЕ</a:t>
            </a:r>
            <a:endParaRPr lang="ru-RU" sz="2000" b="1" u="sng" dirty="0">
              <a:solidFill>
                <a:schemeClr val="tx1"/>
              </a:solidFill>
              <a:latin typeface="Times New Roman" pitchFamily="18" charset="0"/>
              <a:cs typeface="Times New Roman" pitchFamily="18" charset="0"/>
            </a:endParaRPr>
          </a:p>
        </p:txBody>
      </p:sp>
      <p:sp>
        <p:nvSpPr>
          <p:cNvPr id="40" name="Пятиугольник 39"/>
          <p:cNvSpPr/>
          <p:nvPr/>
        </p:nvSpPr>
        <p:spPr>
          <a:xfrm>
            <a:off x="3800476" y="1968500"/>
            <a:ext cx="4695824" cy="669925"/>
          </a:xfrm>
          <a:prstGeom prst="homePlate">
            <a:avLst>
              <a:gd name="adj" fmla="val 18010"/>
            </a:avLst>
          </a:prstGeom>
          <a:solidFill>
            <a:srgbClr val="92D050"/>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lIns="68580" tIns="34290" rIns="68580" bIns="34290" anchor="ctr" anchorCtr="0"/>
          <a:lstStyle/>
          <a:p>
            <a:pPr algn="ctr">
              <a:defRPr/>
            </a:pPr>
            <a:r>
              <a:rPr lang="ru-RU" sz="2000" b="1" u="sng" dirty="0" smtClean="0">
                <a:solidFill>
                  <a:schemeClr val="tx1"/>
                </a:solidFill>
                <a:latin typeface="Times New Roman" pitchFamily="18" charset="0"/>
                <a:cs typeface="Times New Roman" pitchFamily="18" charset="0"/>
              </a:rPr>
              <a:t>ПРОВЕДЕНИЕ</a:t>
            </a:r>
            <a:endParaRPr lang="ru-RU" sz="2000" b="1" u="sng" dirty="0">
              <a:solidFill>
                <a:schemeClr val="tx1"/>
              </a:solidFill>
              <a:latin typeface="Times New Roman" pitchFamily="18" charset="0"/>
              <a:cs typeface="Times New Roman" pitchFamily="18" charset="0"/>
            </a:endParaRPr>
          </a:p>
        </p:txBody>
      </p:sp>
      <p:sp>
        <p:nvSpPr>
          <p:cNvPr id="42" name="Скругленный прямоугольник 41"/>
          <p:cNvSpPr/>
          <p:nvPr/>
        </p:nvSpPr>
        <p:spPr>
          <a:xfrm>
            <a:off x="8696325" y="2647950"/>
            <a:ext cx="2876550" cy="3752850"/>
          </a:xfrm>
          <a:prstGeom prst="roundRect">
            <a:avLst/>
          </a:prstGeom>
          <a:blipFill>
            <a:blip r:embed="rId2"/>
            <a:tile tx="0" ty="0" sx="100000" sy="100000" flip="none" algn="tl"/>
          </a:blipFill>
          <a:scene3d>
            <a:camera prst="orthographicFront"/>
            <a:lightRig rig="threePt" dir="t">
              <a:rot lat="0" lon="0" rev="2400000"/>
            </a:lightRig>
          </a:scene3d>
          <a:sp3d prstMaterial="dkEdge">
            <a:bevelT/>
          </a:sp3d>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ru-RU" sz="1400" dirty="0"/>
          </a:p>
        </p:txBody>
      </p:sp>
      <p:sp>
        <p:nvSpPr>
          <p:cNvPr id="43" name="Скругленный прямоугольник 42"/>
          <p:cNvSpPr/>
          <p:nvPr/>
        </p:nvSpPr>
        <p:spPr>
          <a:xfrm>
            <a:off x="791638" y="4463297"/>
            <a:ext cx="2589738" cy="464136"/>
          </a:xfrm>
          <a:prstGeom prst="roundRect">
            <a:avLst/>
          </a:prstGeom>
          <a:solidFill>
            <a:schemeClr val="bg1"/>
          </a:solidFill>
          <a:ln>
            <a:solidFill>
              <a:schemeClr val="tx1"/>
            </a:solidFill>
          </a:ln>
        </p:spPr>
        <p:style>
          <a:lnRef idx="1">
            <a:schemeClr val="accent2"/>
          </a:lnRef>
          <a:fillRef idx="3">
            <a:schemeClr val="accent2"/>
          </a:fillRef>
          <a:effectRef idx="2">
            <a:schemeClr val="accent2"/>
          </a:effectRef>
          <a:fontRef idx="minor">
            <a:schemeClr val="lt1"/>
          </a:fontRef>
        </p:style>
        <p:txBody>
          <a:bodyPr anchor="ctr"/>
          <a:lstStyle/>
          <a:p>
            <a:pPr algn="ctr">
              <a:defRPr/>
            </a:pPr>
            <a:r>
              <a:rPr lang="ru-RU" sz="1400" dirty="0" smtClean="0">
                <a:solidFill>
                  <a:srgbClr val="7030A0"/>
                </a:solidFill>
              </a:rPr>
              <a:t>График проведения </a:t>
            </a:r>
          </a:p>
          <a:p>
            <a:pPr algn="ctr">
              <a:defRPr/>
            </a:pPr>
            <a:r>
              <a:rPr lang="ru-RU" sz="1400" dirty="0" smtClean="0">
                <a:solidFill>
                  <a:srgbClr val="7030A0"/>
                </a:solidFill>
              </a:rPr>
              <a:t>проверок</a:t>
            </a:r>
            <a:endParaRPr lang="ru-RU" sz="1400" dirty="0">
              <a:solidFill>
                <a:srgbClr val="7030A0"/>
              </a:solidFill>
            </a:endParaRPr>
          </a:p>
        </p:txBody>
      </p:sp>
      <p:sp>
        <p:nvSpPr>
          <p:cNvPr id="44" name="Скругленный прямоугольник 43"/>
          <p:cNvSpPr/>
          <p:nvPr/>
        </p:nvSpPr>
        <p:spPr>
          <a:xfrm>
            <a:off x="791638" y="3900019"/>
            <a:ext cx="2589738" cy="483084"/>
          </a:xfrm>
          <a:prstGeom prst="roundRect">
            <a:avLst/>
          </a:prstGeom>
          <a:solidFill>
            <a:schemeClr val="bg1"/>
          </a:solidFill>
          <a:ln>
            <a:solidFill>
              <a:schemeClr val="tx1"/>
            </a:solidFill>
          </a:ln>
        </p:spPr>
        <p:style>
          <a:lnRef idx="1">
            <a:schemeClr val="accent2"/>
          </a:lnRef>
          <a:fillRef idx="3">
            <a:schemeClr val="accent2"/>
          </a:fillRef>
          <a:effectRef idx="2">
            <a:schemeClr val="accent2"/>
          </a:effectRef>
          <a:fontRef idx="minor">
            <a:schemeClr val="lt1"/>
          </a:fontRef>
        </p:style>
        <p:txBody>
          <a:bodyPr anchor="ctr"/>
          <a:lstStyle/>
          <a:p>
            <a:pPr algn="ctr">
              <a:defRPr/>
            </a:pPr>
            <a:r>
              <a:rPr lang="ru-RU" sz="1400" dirty="0" smtClean="0">
                <a:solidFill>
                  <a:srgbClr val="7030A0"/>
                </a:solidFill>
              </a:rPr>
              <a:t>Годовой план ВК и ВА ФК </a:t>
            </a:r>
          </a:p>
          <a:p>
            <a:pPr algn="ctr">
              <a:defRPr/>
            </a:pPr>
            <a:r>
              <a:rPr lang="ru-RU" sz="1400" dirty="0" smtClean="0">
                <a:solidFill>
                  <a:srgbClr val="7030A0"/>
                </a:solidFill>
              </a:rPr>
              <a:t>на … год</a:t>
            </a:r>
            <a:endParaRPr lang="ru-RU" sz="1400" dirty="0">
              <a:solidFill>
                <a:srgbClr val="7030A0"/>
              </a:solidFill>
            </a:endParaRPr>
          </a:p>
        </p:txBody>
      </p:sp>
      <p:sp>
        <p:nvSpPr>
          <p:cNvPr id="45" name="Скругленный прямоугольник 44"/>
          <p:cNvSpPr/>
          <p:nvPr/>
        </p:nvSpPr>
        <p:spPr>
          <a:xfrm>
            <a:off x="3920600" y="3009784"/>
            <a:ext cx="4347100" cy="469431"/>
          </a:xfrm>
          <a:prstGeom prst="roundRect">
            <a:avLst/>
          </a:prstGeom>
          <a:solidFill>
            <a:schemeClr val="bg1"/>
          </a:solidFill>
          <a:ln>
            <a:solidFill>
              <a:schemeClr val="tx1"/>
            </a:solidFill>
          </a:ln>
        </p:spPr>
        <p:style>
          <a:lnRef idx="1">
            <a:schemeClr val="accent2"/>
          </a:lnRef>
          <a:fillRef idx="3">
            <a:schemeClr val="accent2"/>
          </a:fillRef>
          <a:effectRef idx="2">
            <a:schemeClr val="accent2"/>
          </a:effectRef>
          <a:fontRef idx="minor">
            <a:schemeClr val="lt1"/>
          </a:fontRef>
        </p:style>
        <p:txBody>
          <a:bodyPr anchor="ctr"/>
          <a:lstStyle/>
          <a:p>
            <a:pPr algn="ctr">
              <a:defRPr/>
            </a:pPr>
            <a:r>
              <a:rPr lang="ru-RU" sz="1400" dirty="0" smtClean="0">
                <a:solidFill>
                  <a:srgbClr val="7030A0"/>
                </a:solidFill>
              </a:rPr>
              <a:t>Приказ на проведении проверки ТОФК</a:t>
            </a:r>
            <a:endParaRPr lang="ru-RU" sz="1400" dirty="0">
              <a:solidFill>
                <a:srgbClr val="7030A0"/>
              </a:solidFill>
            </a:endParaRPr>
          </a:p>
        </p:txBody>
      </p:sp>
      <p:sp>
        <p:nvSpPr>
          <p:cNvPr id="46" name="Скругленный прямоугольник 45"/>
          <p:cNvSpPr/>
          <p:nvPr/>
        </p:nvSpPr>
        <p:spPr>
          <a:xfrm>
            <a:off x="3920601" y="3536813"/>
            <a:ext cx="4347100" cy="475355"/>
          </a:xfrm>
          <a:prstGeom prst="roundRect">
            <a:avLst/>
          </a:prstGeom>
          <a:solidFill>
            <a:schemeClr val="bg1"/>
          </a:solidFill>
          <a:ln>
            <a:solidFill>
              <a:schemeClr val="tx1"/>
            </a:solidFill>
          </a:ln>
        </p:spPr>
        <p:style>
          <a:lnRef idx="1">
            <a:schemeClr val="accent2"/>
          </a:lnRef>
          <a:fillRef idx="3">
            <a:schemeClr val="accent2"/>
          </a:fillRef>
          <a:effectRef idx="2">
            <a:schemeClr val="accent2"/>
          </a:effectRef>
          <a:fontRef idx="minor">
            <a:schemeClr val="lt1"/>
          </a:fontRef>
        </p:style>
        <p:txBody>
          <a:bodyPr anchor="ctr"/>
          <a:lstStyle/>
          <a:p>
            <a:pPr algn="ctr">
              <a:defRPr/>
            </a:pPr>
            <a:r>
              <a:rPr lang="ru-RU" sz="1400" dirty="0" smtClean="0">
                <a:solidFill>
                  <a:srgbClr val="7030A0"/>
                </a:solidFill>
              </a:rPr>
              <a:t>Программа проверки ТОФК</a:t>
            </a:r>
            <a:endParaRPr lang="ru-RU" sz="1400" dirty="0">
              <a:solidFill>
                <a:srgbClr val="7030A0"/>
              </a:solidFill>
            </a:endParaRPr>
          </a:p>
        </p:txBody>
      </p:sp>
      <p:sp>
        <p:nvSpPr>
          <p:cNvPr id="47" name="Скругленный прямоугольник 46"/>
          <p:cNvSpPr/>
          <p:nvPr/>
        </p:nvSpPr>
        <p:spPr>
          <a:xfrm>
            <a:off x="3911075" y="4071322"/>
            <a:ext cx="4356625" cy="434002"/>
          </a:xfrm>
          <a:prstGeom prst="roundRect">
            <a:avLst/>
          </a:prstGeom>
          <a:solidFill>
            <a:schemeClr val="bg1"/>
          </a:solidFill>
          <a:ln>
            <a:solidFill>
              <a:schemeClr val="tx1"/>
            </a:solidFill>
          </a:ln>
        </p:spPr>
        <p:style>
          <a:lnRef idx="1">
            <a:schemeClr val="accent2"/>
          </a:lnRef>
          <a:fillRef idx="3">
            <a:schemeClr val="accent2"/>
          </a:fillRef>
          <a:effectRef idx="2">
            <a:schemeClr val="accent2"/>
          </a:effectRef>
          <a:fontRef idx="minor">
            <a:schemeClr val="lt1"/>
          </a:fontRef>
        </p:style>
        <p:txBody>
          <a:bodyPr anchor="ctr"/>
          <a:lstStyle/>
          <a:p>
            <a:pPr algn="ctr">
              <a:defRPr/>
            </a:pPr>
            <a:r>
              <a:rPr lang="ru-RU" sz="1400" dirty="0" smtClean="0">
                <a:solidFill>
                  <a:srgbClr val="7030A0"/>
                </a:solidFill>
              </a:rPr>
              <a:t>План-график проверки</a:t>
            </a:r>
            <a:endParaRPr lang="ru-RU" sz="1400" dirty="0">
              <a:solidFill>
                <a:srgbClr val="7030A0"/>
              </a:solidFill>
            </a:endParaRPr>
          </a:p>
        </p:txBody>
      </p:sp>
      <p:sp>
        <p:nvSpPr>
          <p:cNvPr id="49" name="Скругленный прямоугольник 48"/>
          <p:cNvSpPr/>
          <p:nvPr/>
        </p:nvSpPr>
        <p:spPr>
          <a:xfrm>
            <a:off x="3901550" y="4561235"/>
            <a:ext cx="4347099" cy="450798"/>
          </a:xfrm>
          <a:prstGeom prst="roundRect">
            <a:avLst/>
          </a:prstGeom>
          <a:solidFill>
            <a:schemeClr val="bg1"/>
          </a:solidFill>
          <a:ln>
            <a:solidFill>
              <a:schemeClr val="tx1"/>
            </a:solidFill>
          </a:ln>
        </p:spPr>
        <p:style>
          <a:lnRef idx="1">
            <a:schemeClr val="accent2"/>
          </a:lnRef>
          <a:fillRef idx="3">
            <a:schemeClr val="accent2"/>
          </a:fillRef>
          <a:effectRef idx="2">
            <a:schemeClr val="accent2"/>
          </a:effectRef>
          <a:fontRef idx="minor">
            <a:schemeClr val="lt1"/>
          </a:fontRef>
        </p:style>
        <p:txBody>
          <a:bodyPr anchor="ctr"/>
          <a:lstStyle/>
          <a:p>
            <a:pPr algn="r">
              <a:defRPr/>
            </a:pPr>
            <a:r>
              <a:rPr lang="ru-RU" sz="1400" dirty="0" smtClean="0">
                <a:solidFill>
                  <a:srgbClr val="7030A0"/>
                </a:solidFill>
              </a:rPr>
              <a:t>Запрос-требование на представление документов</a:t>
            </a:r>
            <a:endParaRPr lang="ru-RU" sz="1400" dirty="0">
              <a:solidFill>
                <a:srgbClr val="7030A0"/>
              </a:solidFill>
            </a:endParaRPr>
          </a:p>
        </p:txBody>
      </p:sp>
      <p:sp>
        <p:nvSpPr>
          <p:cNvPr id="50" name="Скругленный прямоугольник 49"/>
          <p:cNvSpPr/>
          <p:nvPr/>
        </p:nvSpPr>
        <p:spPr>
          <a:xfrm>
            <a:off x="3901549" y="5075779"/>
            <a:ext cx="4347099" cy="445423"/>
          </a:xfrm>
          <a:prstGeom prst="roundRect">
            <a:avLst/>
          </a:prstGeom>
          <a:solidFill>
            <a:schemeClr val="bg1"/>
          </a:solidFill>
          <a:ln>
            <a:solidFill>
              <a:schemeClr val="tx1"/>
            </a:solidFill>
          </a:ln>
        </p:spPr>
        <p:style>
          <a:lnRef idx="1">
            <a:schemeClr val="accent2"/>
          </a:lnRef>
          <a:fillRef idx="3">
            <a:schemeClr val="accent2"/>
          </a:fillRef>
          <a:effectRef idx="2">
            <a:schemeClr val="accent2"/>
          </a:effectRef>
          <a:fontRef idx="minor">
            <a:schemeClr val="lt1"/>
          </a:fontRef>
        </p:style>
        <p:txBody>
          <a:bodyPr anchor="ctr"/>
          <a:lstStyle/>
          <a:p>
            <a:pPr algn="r">
              <a:defRPr/>
            </a:pPr>
            <a:r>
              <a:rPr lang="ru-RU" sz="1400" dirty="0" smtClean="0">
                <a:solidFill>
                  <a:srgbClr val="7030A0"/>
                </a:solidFill>
              </a:rPr>
              <a:t>Справка по результатам проверки деятельности</a:t>
            </a:r>
            <a:endParaRPr lang="ru-RU" sz="1400" dirty="0">
              <a:solidFill>
                <a:srgbClr val="7030A0"/>
              </a:solidFill>
            </a:endParaRPr>
          </a:p>
        </p:txBody>
      </p:sp>
      <p:sp>
        <p:nvSpPr>
          <p:cNvPr id="51" name="Скругленный прямоугольник 50"/>
          <p:cNvSpPr/>
          <p:nvPr/>
        </p:nvSpPr>
        <p:spPr>
          <a:xfrm>
            <a:off x="3901551" y="5586739"/>
            <a:ext cx="4347098" cy="385762"/>
          </a:xfrm>
          <a:prstGeom prst="roundRect">
            <a:avLst/>
          </a:prstGeom>
          <a:solidFill>
            <a:schemeClr val="bg1"/>
          </a:solidFill>
          <a:ln>
            <a:solidFill>
              <a:schemeClr val="tx1"/>
            </a:solidFill>
          </a:ln>
        </p:spPr>
        <p:style>
          <a:lnRef idx="1">
            <a:schemeClr val="accent2"/>
          </a:lnRef>
          <a:fillRef idx="3">
            <a:schemeClr val="accent2"/>
          </a:fillRef>
          <a:effectRef idx="2">
            <a:schemeClr val="accent2"/>
          </a:effectRef>
          <a:fontRef idx="minor">
            <a:schemeClr val="lt1"/>
          </a:fontRef>
        </p:style>
        <p:txBody>
          <a:bodyPr anchor="ctr"/>
          <a:lstStyle/>
          <a:p>
            <a:pPr algn="ctr">
              <a:defRPr/>
            </a:pPr>
            <a:r>
              <a:rPr lang="ru-RU" sz="1400" dirty="0" smtClean="0">
                <a:solidFill>
                  <a:srgbClr val="7030A0"/>
                </a:solidFill>
              </a:rPr>
              <a:t>Акт проверки</a:t>
            </a:r>
            <a:endParaRPr lang="ru-RU" sz="1400" dirty="0">
              <a:solidFill>
                <a:srgbClr val="7030A0"/>
              </a:solidFill>
            </a:endParaRPr>
          </a:p>
        </p:txBody>
      </p:sp>
      <p:sp>
        <p:nvSpPr>
          <p:cNvPr id="52" name="Скругленный прямоугольник 51"/>
          <p:cNvSpPr/>
          <p:nvPr/>
        </p:nvSpPr>
        <p:spPr>
          <a:xfrm>
            <a:off x="8817506" y="3158792"/>
            <a:ext cx="2634188" cy="501282"/>
          </a:xfrm>
          <a:prstGeom prst="roundRect">
            <a:avLst/>
          </a:prstGeom>
          <a:solidFill>
            <a:schemeClr val="bg1"/>
          </a:solidFill>
          <a:ln>
            <a:solidFill>
              <a:schemeClr val="tx1"/>
            </a:solidFill>
          </a:ln>
        </p:spPr>
        <p:style>
          <a:lnRef idx="1">
            <a:schemeClr val="accent2"/>
          </a:lnRef>
          <a:fillRef idx="3">
            <a:schemeClr val="accent2"/>
          </a:fillRef>
          <a:effectRef idx="2">
            <a:schemeClr val="accent2"/>
          </a:effectRef>
          <a:fontRef idx="minor">
            <a:schemeClr val="lt1"/>
          </a:fontRef>
        </p:style>
        <p:txBody>
          <a:bodyPr anchor="ctr"/>
          <a:lstStyle/>
          <a:p>
            <a:pPr algn="ctr">
              <a:defRPr/>
            </a:pPr>
            <a:r>
              <a:rPr lang="ru-RU" sz="1400" dirty="0" smtClean="0">
                <a:solidFill>
                  <a:srgbClr val="7030A0"/>
                </a:solidFill>
              </a:rPr>
              <a:t>Отчет</a:t>
            </a:r>
            <a:endParaRPr lang="ru-RU" sz="1400" dirty="0">
              <a:solidFill>
                <a:srgbClr val="7030A0"/>
              </a:solidFill>
            </a:endParaRPr>
          </a:p>
        </p:txBody>
      </p:sp>
      <p:sp>
        <p:nvSpPr>
          <p:cNvPr id="53" name="Скругленный прямоугольник 52"/>
          <p:cNvSpPr/>
          <p:nvPr/>
        </p:nvSpPr>
        <p:spPr>
          <a:xfrm>
            <a:off x="8817506" y="3718286"/>
            <a:ext cx="2634188" cy="501282"/>
          </a:xfrm>
          <a:prstGeom prst="roundRect">
            <a:avLst/>
          </a:prstGeom>
          <a:solidFill>
            <a:schemeClr val="bg1"/>
          </a:solidFill>
          <a:ln>
            <a:solidFill>
              <a:schemeClr val="tx1"/>
            </a:solidFill>
          </a:ln>
        </p:spPr>
        <p:style>
          <a:lnRef idx="1">
            <a:schemeClr val="accent2"/>
          </a:lnRef>
          <a:fillRef idx="3">
            <a:schemeClr val="accent2"/>
          </a:fillRef>
          <a:effectRef idx="2">
            <a:schemeClr val="accent2"/>
          </a:effectRef>
          <a:fontRef idx="minor">
            <a:schemeClr val="lt1"/>
          </a:fontRef>
        </p:style>
        <p:txBody>
          <a:bodyPr anchor="ctr"/>
          <a:lstStyle/>
          <a:p>
            <a:pPr algn="ctr">
              <a:defRPr/>
            </a:pPr>
            <a:r>
              <a:rPr lang="ru-RU" sz="1400" dirty="0" smtClean="0">
                <a:solidFill>
                  <a:srgbClr val="7030A0"/>
                </a:solidFill>
              </a:rPr>
              <a:t>Проект протокола КС ФК</a:t>
            </a:r>
            <a:endParaRPr lang="ru-RU" sz="1400" dirty="0">
              <a:solidFill>
                <a:srgbClr val="7030A0"/>
              </a:solidFill>
            </a:endParaRPr>
          </a:p>
        </p:txBody>
      </p:sp>
      <p:sp>
        <p:nvSpPr>
          <p:cNvPr id="54" name="Скругленный прямоугольник 53"/>
          <p:cNvSpPr/>
          <p:nvPr/>
        </p:nvSpPr>
        <p:spPr>
          <a:xfrm>
            <a:off x="8817507" y="4290949"/>
            <a:ext cx="2634188" cy="501282"/>
          </a:xfrm>
          <a:prstGeom prst="roundRect">
            <a:avLst/>
          </a:prstGeom>
          <a:solidFill>
            <a:schemeClr val="bg1"/>
          </a:solidFill>
          <a:ln>
            <a:solidFill>
              <a:schemeClr val="tx1"/>
            </a:solidFill>
          </a:ln>
        </p:spPr>
        <p:style>
          <a:lnRef idx="1">
            <a:schemeClr val="accent2"/>
          </a:lnRef>
          <a:fillRef idx="3">
            <a:schemeClr val="accent2"/>
          </a:fillRef>
          <a:effectRef idx="2">
            <a:schemeClr val="accent2"/>
          </a:effectRef>
          <a:fontRef idx="minor">
            <a:schemeClr val="lt1"/>
          </a:fontRef>
        </p:style>
        <p:txBody>
          <a:bodyPr anchor="ctr"/>
          <a:lstStyle/>
          <a:p>
            <a:pPr algn="r">
              <a:defRPr/>
            </a:pPr>
            <a:r>
              <a:rPr lang="ru-RU" sz="1400" dirty="0" smtClean="0">
                <a:solidFill>
                  <a:srgbClr val="7030A0"/>
                </a:solidFill>
              </a:rPr>
              <a:t>Протокол заседания КС ФК</a:t>
            </a:r>
            <a:endParaRPr lang="ru-RU" sz="1400" dirty="0">
              <a:solidFill>
                <a:srgbClr val="7030A0"/>
              </a:solidFill>
            </a:endParaRPr>
          </a:p>
        </p:txBody>
      </p:sp>
      <p:sp>
        <p:nvSpPr>
          <p:cNvPr id="55" name="Скругленный прямоугольник 54"/>
          <p:cNvSpPr/>
          <p:nvPr/>
        </p:nvSpPr>
        <p:spPr>
          <a:xfrm>
            <a:off x="8817508" y="4869462"/>
            <a:ext cx="2634188" cy="501282"/>
          </a:xfrm>
          <a:prstGeom prst="roundRect">
            <a:avLst/>
          </a:prstGeom>
          <a:solidFill>
            <a:schemeClr val="bg1"/>
          </a:solidFill>
          <a:ln>
            <a:solidFill>
              <a:schemeClr val="tx1"/>
            </a:solidFill>
          </a:ln>
        </p:spPr>
        <p:style>
          <a:lnRef idx="1">
            <a:schemeClr val="accent2"/>
          </a:lnRef>
          <a:fillRef idx="3">
            <a:schemeClr val="accent2"/>
          </a:fillRef>
          <a:effectRef idx="2">
            <a:schemeClr val="accent2"/>
          </a:effectRef>
          <a:fontRef idx="minor">
            <a:schemeClr val="lt1"/>
          </a:fontRef>
        </p:style>
        <p:txBody>
          <a:bodyPr anchor="ctr"/>
          <a:lstStyle/>
          <a:p>
            <a:pPr algn="ctr">
              <a:defRPr/>
            </a:pPr>
            <a:r>
              <a:rPr lang="ru-RU" sz="1400" dirty="0" smtClean="0">
                <a:solidFill>
                  <a:srgbClr val="7030A0"/>
                </a:solidFill>
              </a:rPr>
              <a:t>Указания</a:t>
            </a:r>
            <a:endParaRPr lang="ru-RU" sz="1400" dirty="0">
              <a:solidFill>
                <a:srgbClr val="7030A0"/>
              </a:solidFill>
            </a:endParaRPr>
          </a:p>
        </p:txBody>
      </p:sp>
      <p:pic>
        <p:nvPicPr>
          <p:cNvPr id="29" name="Picture 4" descr="Картинки по запросу документ 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8673" y="3968927"/>
            <a:ext cx="295276" cy="295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 name="Picture 4" descr="Картинки по запросу документ 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3911" y="4533735"/>
            <a:ext cx="295276" cy="295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 name="Picture 4" descr="Картинки по запросу документ 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48116" y="3096861"/>
            <a:ext cx="295276" cy="295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 name="Picture 4" descr="Картинки по запросу документ 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48116" y="3626852"/>
            <a:ext cx="295276" cy="295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 name="Picture 4" descr="Картинки по запросу документ 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39661" y="4136735"/>
            <a:ext cx="295276" cy="295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 name="Picture 4" descr="Картинки по запросу документ 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48116" y="4660151"/>
            <a:ext cx="295276" cy="295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 name="Picture 4" descr="Картинки по запросу документ 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63466" y="5174664"/>
            <a:ext cx="295276" cy="295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 name="Picture 4" descr="Картинки по запросу документ 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68232" y="5631982"/>
            <a:ext cx="295276" cy="295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 name="Picture 4" descr="Картинки по запросу документ 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59578" y="3821289"/>
            <a:ext cx="295276" cy="295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 name="Picture 4" descr="Картинки по запросу документ 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59578" y="4376737"/>
            <a:ext cx="295276" cy="295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 name="Picture 4" descr="Картинки по запросу документ 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59578" y="3261795"/>
            <a:ext cx="295276" cy="295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 name="Picture 4" descr="Картинки по запросу документ 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78362" y="4965115"/>
            <a:ext cx="295276" cy="295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6" descr="C:\Users\МмМ\Desktop\iconmonstr-calendar-5-icon.png"/>
          <p:cNvPicPr>
            <a:picLocks noChangeAspect="1" noChangeArrowheads="1"/>
          </p:cNvPicPr>
          <p:nvPr/>
        </p:nvPicPr>
        <p:blipFill>
          <a:blip r:embed="rId4" cstate="print"/>
          <a:srcRect/>
          <a:stretch>
            <a:fillRect/>
          </a:stretch>
        </p:blipFill>
        <p:spPr bwMode="auto">
          <a:xfrm>
            <a:off x="781050" y="2085975"/>
            <a:ext cx="371475" cy="371475"/>
          </a:xfrm>
          <a:prstGeom prst="rect">
            <a:avLst/>
          </a:prstGeom>
          <a:noFill/>
        </p:spPr>
      </p:pic>
      <p:pic>
        <p:nvPicPr>
          <p:cNvPr id="4103" name="Picture 7" descr="C:\Users\МмМ\Desktop\3.png"/>
          <p:cNvPicPr>
            <a:picLocks noChangeAspect="1" noChangeArrowheads="1"/>
          </p:cNvPicPr>
          <p:nvPr/>
        </p:nvPicPr>
        <p:blipFill>
          <a:blip r:embed="rId5" cstate="print"/>
          <a:srcRect/>
          <a:stretch>
            <a:fillRect/>
          </a:stretch>
        </p:blipFill>
        <p:spPr bwMode="auto">
          <a:xfrm>
            <a:off x="4660900" y="2098675"/>
            <a:ext cx="508000" cy="508000"/>
          </a:xfrm>
          <a:prstGeom prst="rect">
            <a:avLst/>
          </a:prstGeom>
          <a:noFill/>
        </p:spPr>
      </p:pic>
      <p:sp>
        <p:nvSpPr>
          <p:cNvPr id="37" name="Пятиугольник 36"/>
          <p:cNvSpPr/>
          <p:nvPr/>
        </p:nvSpPr>
        <p:spPr>
          <a:xfrm>
            <a:off x="8696325" y="1968500"/>
            <a:ext cx="2962275" cy="679450"/>
          </a:xfrm>
          <a:prstGeom prst="homePlate">
            <a:avLst>
              <a:gd name="adj" fmla="val 18010"/>
            </a:avLst>
          </a:prstGeom>
          <a:solidFill>
            <a:srgbClr val="FFC000"/>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lIns="68580" tIns="34290" rIns="68580" bIns="34290" anchor="ctr" anchorCtr="0"/>
          <a:lstStyle/>
          <a:p>
            <a:pPr algn="ctr">
              <a:defRPr/>
            </a:pPr>
            <a:r>
              <a:rPr lang="ru-RU" sz="2000" b="1" u="sng" dirty="0">
                <a:solidFill>
                  <a:schemeClr val="tx1"/>
                </a:solidFill>
                <a:latin typeface="Times New Roman" pitchFamily="18" charset="0"/>
                <a:cs typeface="Times New Roman" pitchFamily="18" charset="0"/>
              </a:rPr>
              <a:t>РЕАЛИЗАЦИЯ</a:t>
            </a:r>
          </a:p>
        </p:txBody>
      </p:sp>
      <p:pic>
        <p:nvPicPr>
          <p:cNvPr id="4104" name="Picture 8" descr="C:\Users\МмМ\Desktop\Very-Basic-Checkmark-icon.png"/>
          <p:cNvPicPr>
            <a:picLocks noChangeAspect="1" noChangeArrowheads="1"/>
          </p:cNvPicPr>
          <p:nvPr/>
        </p:nvPicPr>
        <p:blipFill>
          <a:blip r:embed="rId6" cstate="print"/>
          <a:srcRect/>
          <a:stretch>
            <a:fillRect/>
          </a:stretch>
        </p:blipFill>
        <p:spPr bwMode="auto">
          <a:xfrm>
            <a:off x="8767237" y="2097087"/>
            <a:ext cx="412749" cy="412749"/>
          </a:xfrm>
          <a:prstGeom prst="rect">
            <a:avLst/>
          </a:prstGeom>
          <a:noFill/>
        </p:spPr>
      </p:pic>
    </p:spTree>
    <p:extLst>
      <p:ext uri="{BB962C8B-B14F-4D97-AF65-F5344CB8AC3E}">
        <p14:creationId xmlns:p14="http://schemas.microsoft.com/office/powerpoint/2010/main" val="39611477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Номер слайда 5"/>
          <p:cNvSpPr>
            <a:spLocks noGrp="1"/>
          </p:cNvSpPr>
          <p:nvPr>
            <p:ph type="sldNum" sz="quarter" idx="12"/>
          </p:nvPr>
        </p:nvSpPr>
        <p:spPr>
          <a:xfrm>
            <a:off x="11630025" y="6346828"/>
            <a:ext cx="400051" cy="365125"/>
          </a:xfrm>
        </p:spPr>
        <p:txBody>
          <a:bodyPr/>
          <a:lstStyle/>
          <a:p>
            <a:pPr>
              <a:defRPr/>
            </a:pPr>
            <a:fld id="{B71FCD68-0AFD-4048-852E-53B764BC6EED}" type="slidenum">
              <a:rPr lang="ru-RU" smtClean="0">
                <a:solidFill>
                  <a:prstClr val="black"/>
                </a:solidFill>
                <a:latin typeface="Times New Roman" panose="02020603050405020304" pitchFamily="18" charset="0"/>
                <a:cs typeface="Times New Roman" panose="02020603050405020304" pitchFamily="18" charset="0"/>
              </a:rPr>
              <a:pPr>
                <a:defRPr/>
              </a:pPr>
              <a:t>5</a:t>
            </a:fld>
            <a:endParaRPr lang="ru-RU" dirty="0">
              <a:solidFill>
                <a:prstClr val="black"/>
              </a:solidFill>
              <a:latin typeface="Times New Roman" panose="02020603050405020304" pitchFamily="18" charset="0"/>
              <a:cs typeface="Times New Roman" panose="02020603050405020304" pitchFamily="18" charset="0"/>
            </a:endParaRPr>
          </a:p>
        </p:txBody>
      </p:sp>
      <p:graphicFrame>
        <p:nvGraphicFramePr>
          <p:cNvPr id="5" name="Схема 4"/>
          <p:cNvGraphicFramePr/>
          <p:nvPr>
            <p:extLst>
              <p:ext uri="{D42A27DB-BD31-4B8C-83A1-F6EECF244321}">
                <p14:modId xmlns:p14="http://schemas.microsoft.com/office/powerpoint/2010/main" val="1917561625"/>
              </p:ext>
            </p:extLst>
          </p:nvPr>
        </p:nvGraphicFramePr>
        <p:xfrm>
          <a:off x="190500" y="1504950"/>
          <a:ext cx="11715750" cy="20764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Схема 5"/>
          <p:cNvGraphicFramePr/>
          <p:nvPr>
            <p:extLst>
              <p:ext uri="{D42A27DB-BD31-4B8C-83A1-F6EECF244321}">
                <p14:modId xmlns:p14="http://schemas.microsoft.com/office/powerpoint/2010/main" val="2751785107"/>
              </p:ext>
            </p:extLst>
          </p:nvPr>
        </p:nvGraphicFramePr>
        <p:xfrm>
          <a:off x="309563" y="4838701"/>
          <a:ext cx="11379200" cy="457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pSp>
        <p:nvGrpSpPr>
          <p:cNvPr id="8" name="Группа 16"/>
          <p:cNvGrpSpPr>
            <a:grpSpLocks/>
          </p:cNvGrpSpPr>
          <p:nvPr/>
        </p:nvGrpSpPr>
        <p:grpSpPr bwMode="auto">
          <a:xfrm>
            <a:off x="10828496" y="2508771"/>
            <a:ext cx="1100001" cy="792590"/>
            <a:chOff x="8091328" y="3577202"/>
            <a:chExt cx="1099806" cy="791543"/>
          </a:xfrm>
        </p:grpSpPr>
        <p:sp>
          <p:nvSpPr>
            <p:cNvPr id="12" name="Скругленный прямоугольник 11"/>
            <p:cNvSpPr/>
            <p:nvPr/>
          </p:nvSpPr>
          <p:spPr>
            <a:xfrm>
              <a:off x="8091328" y="3577202"/>
              <a:ext cx="664438" cy="455870"/>
            </a:xfrm>
            <a:prstGeom prst="roundRect">
              <a:avLst/>
            </a:prstGeom>
            <a:ln>
              <a:solidFill>
                <a:schemeClr val="tx1"/>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ru-RU" dirty="0"/>
            </a:p>
          </p:txBody>
        </p:sp>
        <p:sp>
          <p:nvSpPr>
            <p:cNvPr id="13" name="Скругленный прямоугольник 12"/>
            <p:cNvSpPr/>
            <p:nvPr/>
          </p:nvSpPr>
          <p:spPr>
            <a:xfrm>
              <a:off x="8190600" y="3688235"/>
              <a:ext cx="686261" cy="456957"/>
            </a:xfrm>
            <a:prstGeom prst="roundRect">
              <a:avLst/>
            </a:prstGeom>
            <a:ln>
              <a:solidFill>
                <a:schemeClr val="tx1"/>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ru-RU"/>
            </a:p>
          </p:txBody>
        </p:sp>
        <p:sp>
          <p:nvSpPr>
            <p:cNvPr id="14" name="Скругленный прямоугольник 13"/>
            <p:cNvSpPr/>
            <p:nvPr/>
          </p:nvSpPr>
          <p:spPr>
            <a:xfrm>
              <a:off x="8317185" y="3816226"/>
              <a:ext cx="723339" cy="433691"/>
            </a:xfrm>
            <a:prstGeom prst="roundRect">
              <a:avLst/>
            </a:prstGeom>
            <a:ln>
              <a:solidFill>
                <a:schemeClr val="tx1"/>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dirty="0" smtClean="0">
                  <a:solidFill>
                    <a:schemeClr val="tx2"/>
                  </a:solidFill>
                  <a:latin typeface="Times New Roman" panose="02020603050405020304" pitchFamily="18" charset="0"/>
                  <a:cs typeface="Times New Roman" panose="02020603050405020304" pitchFamily="18" charset="0"/>
                </a:rPr>
                <a:t>IV</a:t>
              </a:r>
              <a:endParaRPr lang="ru-RU" dirty="0"/>
            </a:p>
          </p:txBody>
        </p:sp>
        <p:sp>
          <p:nvSpPr>
            <p:cNvPr id="15" name="Скругленный прямоугольник 14"/>
            <p:cNvSpPr/>
            <p:nvPr/>
          </p:nvSpPr>
          <p:spPr>
            <a:xfrm>
              <a:off x="8423547" y="3928119"/>
              <a:ext cx="767587" cy="440626"/>
            </a:xfrm>
            <a:prstGeom prst="roundRect">
              <a:avLst/>
            </a:prstGeom>
            <a:ln>
              <a:solidFill>
                <a:schemeClr val="tx1"/>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sz="800" dirty="0">
                  <a:solidFill>
                    <a:schemeClr val="tx2"/>
                  </a:solidFill>
                  <a:latin typeface="Times New Roman" panose="02020603050405020304" pitchFamily="18" charset="0"/>
                  <a:cs typeface="Times New Roman" panose="02020603050405020304" pitchFamily="18" charset="0"/>
                </a:rPr>
                <a:t>IV</a:t>
              </a:r>
              <a:r>
                <a:rPr lang="ru-RU" sz="800" dirty="0">
                  <a:solidFill>
                    <a:schemeClr val="tx2"/>
                  </a:solidFill>
                  <a:latin typeface="Times New Roman" panose="02020603050405020304" pitchFamily="18" charset="0"/>
                  <a:cs typeface="Times New Roman" panose="02020603050405020304" pitchFamily="18" charset="0"/>
                </a:rPr>
                <a:t> квартал</a:t>
              </a:r>
            </a:p>
          </p:txBody>
        </p:sp>
      </p:grpSp>
      <p:sp>
        <p:nvSpPr>
          <p:cNvPr id="16" name="Прямоугольник 15"/>
          <p:cNvSpPr/>
          <p:nvPr/>
        </p:nvSpPr>
        <p:spPr>
          <a:xfrm>
            <a:off x="4114799" y="494506"/>
            <a:ext cx="7058025" cy="646331"/>
          </a:xfrm>
          <a:prstGeom prst="rect">
            <a:avLst/>
          </a:prstGeom>
          <a:noFill/>
        </p:spPr>
        <p:txBody>
          <a:bodyPr wrap="square">
            <a:spAutoFit/>
          </a:bodyPr>
          <a:lstStyle/>
          <a:p>
            <a:pPr algn="ctr" eaLnBrk="1" fontAlgn="auto" hangingPunct="1">
              <a:spcBef>
                <a:spcPts val="0"/>
              </a:spcBef>
              <a:spcAft>
                <a:spcPts val="0"/>
              </a:spcAft>
              <a:defRPr/>
            </a:pPr>
            <a:r>
              <a:rPr lang="ru-RU" b="1" dirty="0" smtClean="0">
                <a:solidFill>
                  <a:schemeClr val="accent1">
                    <a:lumMod val="50000"/>
                  </a:schemeClr>
                </a:solidFill>
                <a:latin typeface="Times New Roman" pitchFamily="18" charset="0"/>
                <a:cs typeface="Times New Roman" pitchFamily="18" charset="0"/>
              </a:rPr>
              <a:t>ПЛАНИРОВАНИЕ И ОСУЩЕСТВЛЕНИЕ КОНТРОЛЬНОЙ </a:t>
            </a:r>
            <a:br>
              <a:rPr lang="ru-RU" b="1" dirty="0" smtClean="0">
                <a:solidFill>
                  <a:schemeClr val="accent1">
                    <a:lumMod val="50000"/>
                  </a:schemeClr>
                </a:solidFill>
                <a:latin typeface="Times New Roman" pitchFamily="18" charset="0"/>
                <a:cs typeface="Times New Roman" pitchFamily="18" charset="0"/>
              </a:rPr>
            </a:br>
            <a:r>
              <a:rPr lang="ru-RU" b="1" dirty="0" smtClean="0">
                <a:solidFill>
                  <a:schemeClr val="accent1">
                    <a:lumMod val="50000"/>
                  </a:schemeClr>
                </a:solidFill>
                <a:latin typeface="Times New Roman" pitchFamily="18" charset="0"/>
                <a:cs typeface="Times New Roman" pitchFamily="18" charset="0"/>
              </a:rPr>
              <a:t>И АУДИТОРСКОЙ ДЕЯТЕЛЬНОСТИ</a:t>
            </a:r>
            <a:r>
              <a:rPr lang="en-US" b="1" dirty="0" smtClean="0">
                <a:solidFill>
                  <a:schemeClr val="accent1">
                    <a:lumMod val="50000"/>
                  </a:schemeClr>
                </a:solidFill>
                <a:latin typeface="Times New Roman" pitchFamily="18" charset="0"/>
                <a:cs typeface="Times New Roman" pitchFamily="18" charset="0"/>
              </a:rPr>
              <a:t> </a:t>
            </a:r>
            <a:r>
              <a:rPr lang="ru-RU" b="1" dirty="0" smtClean="0">
                <a:solidFill>
                  <a:schemeClr val="accent1">
                    <a:lumMod val="50000"/>
                  </a:schemeClr>
                </a:solidFill>
                <a:latin typeface="Times New Roman" pitchFamily="18" charset="0"/>
                <a:cs typeface="Times New Roman" pitchFamily="18" charset="0"/>
              </a:rPr>
              <a:t>ТОФК</a:t>
            </a:r>
            <a:endParaRPr lang="ru-RU" b="1" dirty="0">
              <a:solidFill>
                <a:schemeClr val="accent1">
                  <a:lumMod val="50000"/>
                </a:schemeClr>
              </a:solidFill>
              <a:latin typeface="Times New Roman" pitchFamily="18" charset="0"/>
              <a:cs typeface="Times New Roman" pitchFamily="18" charset="0"/>
            </a:endParaRPr>
          </a:p>
        </p:txBody>
      </p:sp>
      <p:sp>
        <p:nvSpPr>
          <p:cNvPr id="17" name="Прямоугольник 16"/>
          <p:cNvSpPr/>
          <p:nvPr/>
        </p:nvSpPr>
        <p:spPr>
          <a:xfrm>
            <a:off x="3409950" y="3448735"/>
            <a:ext cx="1647825" cy="600164"/>
          </a:xfrm>
          <a:prstGeom prst="rect">
            <a:avLst/>
          </a:prstGeom>
        </p:spPr>
        <p:txBody>
          <a:bodyPr wrap="square">
            <a:spAutoFit/>
          </a:bodyPr>
          <a:lstStyle/>
          <a:p>
            <a:pPr lvl="0" algn="ctr"/>
            <a:r>
              <a:rPr lang="ru-RU" sz="1100" dirty="0" smtClean="0"/>
              <a:t>не позднее 25 июня года, предшествующего очередному году</a:t>
            </a:r>
            <a:endParaRPr lang="ru-RU" sz="1100" dirty="0"/>
          </a:p>
        </p:txBody>
      </p:sp>
      <p:sp>
        <p:nvSpPr>
          <p:cNvPr id="18" name="Прямоугольник 17"/>
          <p:cNvSpPr/>
          <p:nvPr/>
        </p:nvSpPr>
        <p:spPr>
          <a:xfrm>
            <a:off x="6029325" y="3486835"/>
            <a:ext cx="2009775" cy="600164"/>
          </a:xfrm>
          <a:prstGeom prst="rect">
            <a:avLst/>
          </a:prstGeom>
        </p:spPr>
        <p:txBody>
          <a:bodyPr wrap="square">
            <a:spAutoFit/>
          </a:bodyPr>
          <a:lstStyle/>
          <a:p>
            <a:pPr lvl="0" algn="ctr"/>
            <a:r>
              <a:rPr lang="ru-RU" sz="1100" dirty="0" smtClean="0"/>
              <a:t>не позднее 1 июля </a:t>
            </a:r>
          </a:p>
          <a:p>
            <a:pPr lvl="0" algn="ctr"/>
            <a:r>
              <a:rPr lang="ru-RU" sz="1100" dirty="0" smtClean="0"/>
              <a:t>года, предшествующего очередному </a:t>
            </a:r>
            <a:r>
              <a:rPr lang="ru-RU" sz="1100" dirty="0" smtClean="0"/>
              <a:t>году</a:t>
            </a:r>
            <a:endParaRPr lang="ru-RU" sz="1100" dirty="0"/>
          </a:p>
        </p:txBody>
      </p:sp>
      <p:sp>
        <p:nvSpPr>
          <p:cNvPr id="19" name="Прямоугольник 18"/>
          <p:cNvSpPr/>
          <p:nvPr/>
        </p:nvSpPr>
        <p:spPr>
          <a:xfrm>
            <a:off x="8696324" y="3491210"/>
            <a:ext cx="3400426" cy="769441"/>
          </a:xfrm>
          <a:prstGeom prst="rect">
            <a:avLst/>
          </a:prstGeom>
        </p:spPr>
        <p:txBody>
          <a:bodyPr wrap="square">
            <a:spAutoFit/>
          </a:bodyPr>
          <a:lstStyle/>
          <a:p>
            <a:pPr lvl="0" algn="ctr"/>
            <a:r>
              <a:rPr lang="ru-RU" sz="1100" dirty="0" smtClean="0"/>
              <a:t>не позднее чем за 45 дней до наступления </a:t>
            </a:r>
          </a:p>
          <a:p>
            <a:pPr lvl="0" algn="ctr"/>
            <a:r>
              <a:rPr lang="ru-RU" sz="1100" dirty="0" smtClean="0"/>
              <a:t>квартала, в котором запланировано </a:t>
            </a:r>
          </a:p>
          <a:p>
            <a:pPr lvl="0" algn="ctr"/>
            <a:r>
              <a:rPr lang="ru-RU" sz="1100" dirty="0" smtClean="0"/>
              <a:t>осуществление контрольной и аудиторской деятельности</a:t>
            </a:r>
          </a:p>
        </p:txBody>
      </p:sp>
      <p:pic>
        <p:nvPicPr>
          <p:cNvPr id="1027" name="Picture 3" descr="C:\Users\МмМ\Desktop\calendar-icon-116 (1).jpg"/>
          <p:cNvPicPr>
            <a:picLocks noChangeAspect="1" noChangeArrowheads="1"/>
          </p:cNvPicPr>
          <p:nvPr/>
        </p:nvPicPr>
        <p:blipFill>
          <a:blip r:embed="rId12" cstate="print"/>
          <a:srcRect/>
          <a:stretch>
            <a:fillRect/>
          </a:stretch>
        </p:blipFill>
        <p:spPr bwMode="auto">
          <a:xfrm>
            <a:off x="2871789" y="3468127"/>
            <a:ext cx="538161" cy="539464"/>
          </a:xfrm>
          <a:prstGeom prst="rect">
            <a:avLst/>
          </a:prstGeom>
          <a:noFill/>
        </p:spPr>
      </p:pic>
      <p:pic>
        <p:nvPicPr>
          <p:cNvPr id="20" name="Picture 3" descr="C:\Users\МмМ\Desktop\calendar-icon-116 (1).jpg"/>
          <p:cNvPicPr>
            <a:picLocks noChangeAspect="1" noChangeArrowheads="1"/>
          </p:cNvPicPr>
          <p:nvPr/>
        </p:nvPicPr>
        <p:blipFill>
          <a:blip r:embed="rId12" cstate="print"/>
          <a:srcRect/>
          <a:stretch>
            <a:fillRect/>
          </a:stretch>
        </p:blipFill>
        <p:spPr bwMode="auto">
          <a:xfrm>
            <a:off x="5584033" y="3491210"/>
            <a:ext cx="538161" cy="539464"/>
          </a:xfrm>
          <a:prstGeom prst="rect">
            <a:avLst/>
          </a:prstGeom>
          <a:noFill/>
        </p:spPr>
      </p:pic>
      <p:pic>
        <p:nvPicPr>
          <p:cNvPr id="21" name="Picture 3" descr="C:\Users\МмМ\Desktop\calendar-icon-116 (1).jpg"/>
          <p:cNvPicPr>
            <a:picLocks noChangeAspect="1" noChangeArrowheads="1"/>
          </p:cNvPicPr>
          <p:nvPr/>
        </p:nvPicPr>
        <p:blipFill>
          <a:blip r:embed="rId12" cstate="print"/>
          <a:srcRect/>
          <a:stretch>
            <a:fillRect/>
          </a:stretch>
        </p:blipFill>
        <p:spPr bwMode="auto">
          <a:xfrm>
            <a:off x="8427243" y="3547535"/>
            <a:ext cx="538161" cy="539464"/>
          </a:xfrm>
          <a:prstGeom prst="rect">
            <a:avLst/>
          </a:prstGeom>
          <a:solidFill>
            <a:schemeClr val="bg1"/>
          </a:solidFill>
        </p:spPr>
      </p:pic>
      <p:pic>
        <p:nvPicPr>
          <p:cNvPr id="1026" name="Picture 2" descr="http://rslaw.ru/wp-content/uploads/2016/05/firma_2016.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28599" y="3379384"/>
            <a:ext cx="2085975" cy="1434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76436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Скругленный прямоугольник 47"/>
          <p:cNvSpPr/>
          <p:nvPr/>
        </p:nvSpPr>
        <p:spPr>
          <a:xfrm>
            <a:off x="6019800" y="3981450"/>
            <a:ext cx="2257425" cy="2076450"/>
          </a:xfrm>
          <a:prstGeom prst="round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dk1"/>
          </a:lnRef>
          <a:fillRef idx="1">
            <a:schemeClr val="lt1"/>
          </a:fillRef>
          <a:effectRef idx="0">
            <a:schemeClr val="dk1"/>
          </a:effectRef>
          <a:fontRef idx="minor">
            <a:schemeClr val="dk1"/>
          </a:fontRef>
        </p:style>
        <p:txBody>
          <a:bodyPr anchor="t" anchorCtr="0"/>
          <a:lstStyle/>
          <a:p>
            <a:pPr algn="ctr">
              <a:defRPr/>
            </a:pPr>
            <a:r>
              <a:rPr lang="ru-RU" sz="1400" dirty="0" smtClean="0">
                <a:ln>
                  <a:solidFill>
                    <a:schemeClr val="tx1"/>
                  </a:solidFill>
                </a:ln>
                <a:latin typeface="Times New Roman" pitchFamily="18" charset="0"/>
                <a:cs typeface="Times New Roman" pitchFamily="18" charset="0"/>
              </a:rPr>
              <a:t>Проведение проверки</a:t>
            </a:r>
            <a:endParaRPr lang="ru-RU" sz="1400" dirty="0">
              <a:ln>
                <a:solidFill>
                  <a:schemeClr val="tx1"/>
                </a:solidFill>
              </a:ln>
              <a:latin typeface="Times New Roman" pitchFamily="18" charset="0"/>
              <a:cs typeface="Times New Roman" pitchFamily="18" charset="0"/>
            </a:endParaRPr>
          </a:p>
        </p:txBody>
      </p:sp>
      <p:sp>
        <p:nvSpPr>
          <p:cNvPr id="17" name="Скругленный прямоугольник 16"/>
          <p:cNvSpPr/>
          <p:nvPr/>
        </p:nvSpPr>
        <p:spPr>
          <a:xfrm>
            <a:off x="323850" y="1647826"/>
            <a:ext cx="2133600" cy="1943099"/>
          </a:xfrm>
          <a:prstGeom prst="round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dk1"/>
          </a:lnRef>
          <a:fillRef idx="1">
            <a:schemeClr val="lt1"/>
          </a:fillRef>
          <a:effectRef idx="0">
            <a:schemeClr val="dk1"/>
          </a:effectRef>
          <a:fontRef idx="minor">
            <a:schemeClr val="dk1"/>
          </a:fontRef>
        </p:style>
        <p:txBody>
          <a:bodyPr anchor="t" anchorCtr="0">
            <a:normAutofit/>
          </a:bodyPr>
          <a:lstStyle/>
          <a:p>
            <a:pPr algn="ctr">
              <a:defRPr/>
            </a:pPr>
            <a:r>
              <a:rPr lang="ru-RU" sz="1400" dirty="0" smtClean="0">
                <a:ln>
                  <a:solidFill>
                    <a:schemeClr val="tx1"/>
                  </a:solidFill>
                </a:ln>
                <a:latin typeface="Times New Roman" pitchFamily="18" charset="0"/>
                <a:cs typeface="Times New Roman" pitchFamily="18" charset="0"/>
              </a:rPr>
              <a:t>Кандидаты от ТОФК для участия </a:t>
            </a:r>
          </a:p>
          <a:p>
            <a:pPr algn="ctr">
              <a:defRPr/>
            </a:pPr>
            <a:r>
              <a:rPr lang="ru-RU" sz="1400" dirty="0" smtClean="0">
                <a:ln>
                  <a:solidFill>
                    <a:schemeClr val="tx1"/>
                  </a:solidFill>
                </a:ln>
                <a:latin typeface="Times New Roman" pitchFamily="18" charset="0"/>
                <a:cs typeface="Times New Roman" pitchFamily="18" charset="0"/>
              </a:rPr>
              <a:t>в проверках</a:t>
            </a:r>
            <a:endParaRPr lang="ru-RU" sz="1400" dirty="0">
              <a:ln>
                <a:solidFill>
                  <a:schemeClr val="tx1"/>
                </a:solidFill>
              </a:ln>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pPr>
              <a:defRPr/>
            </a:pPr>
            <a:fld id="{B71FCD68-0AFD-4048-852E-53B764BC6EED}" type="slidenum">
              <a:rPr lang="ru-RU" smtClean="0"/>
              <a:pPr>
                <a:defRPr/>
              </a:pPr>
              <a:t>6</a:t>
            </a:fld>
            <a:endParaRPr lang="ru-RU"/>
          </a:p>
        </p:txBody>
      </p:sp>
      <p:sp>
        <p:nvSpPr>
          <p:cNvPr id="11" name="Прямоугольник 15"/>
          <p:cNvSpPr>
            <a:spLocks noChangeArrowheads="1"/>
          </p:cNvSpPr>
          <p:nvPr/>
        </p:nvSpPr>
        <p:spPr bwMode="auto">
          <a:xfrm>
            <a:off x="6324600" y="6249988"/>
            <a:ext cx="362108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ru-RU" altLang="ru-RU" sz="1600" dirty="0">
                <a:latin typeface="Times New Roman" pitchFamily="18" charset="0"/>
                <a:cs typeface="Times New Roman" pitchFamily="18" charset="0"/>
              </a:rPr>
              <a:t>КАГ – контрольно-аудиторская группа</a:t>
            </a:r>
            <a:endParaRPr lang="ru-RU" altLang="ru-RU" sz="1800" dirty="0">
              <a:latin typeface="Arial" charset="0"/>
            </a:endParaRPr>
          </a:p>
        </p:txBody>
      </p:sp>
      <p:sp>
        <p:nvSpPr>
          <p:cNvPr id="15" name="Прямоугольник 14"/>
          <p:cNvSpPr/>
          <p:nvPr/>
        </p:nvSpPr>
        <p:spPr>
          <a:xfrm>
            <a:off x="4105274" y="646906"/>
            <a:ext cx="7058025" cy="369332"/>
          </a:xfrm>
          <a:prstGeom prst="rect">
            <a:avLst/>
          </a:prstGeom>
          <a:noFill/>
        </p:spPr>
        <p:txBody>
          <a:bodyPr wrap="square">
            <a:spAutoFit/>
          </a:bodyPr>
          <a:lstStyle/>
          <a:p>
            <a:pPr algn="ctr" eaLnBrk="1" fontAlgn="auto" hangingPunct="1">
              <a:spcBef>
                <a:spcPts val="0"/>
              </a:spcBef>
              <a:spcAft>
                <a:spcPts val="0"/>
              </a:spcAft>
              <a:defRPr/>
            </a:pPr>
            <a:r>
              <a:rPr lang="ru-RU" b="1" dirty="0" smtClean="0">
                <a:solidFill>
                  <a:schemeClr val="accent1">
                    <a:lumMod val="50000"/>
                  </a:schemeClr>
                </a:solidFill>
                <a:latin typeface="Times New Roman" pitchFamily="18" charset="0"/>
                <a:cs typeface="Times New Roman" pitchFamily="18" charset="0"/>
              </a:rPr>
              <a:t>ОРГАНИЗАЦИЯ ПОДГОТОВКИ И ПРОВЕДЕНИЕ ПРОВЕРКИ</a:t>
            </a:r>
            <a:endParaRPr lang="ru-RU" b="1" dirty="0">
              <a:solidFill>
                <a:schemeClr val="accent1">
                  <a:lumMod val="50000"/>
                </a:schemeClr>
              </a:solidFill>
              <a:latin typeface="Times New Roman" pitchFamily="18" charset="0"/>
              <a:cs typeface="Times New Roman" pitchFamily="18" charset="0"/>
            </a:endParaRPr>
          </a:p>
        </p:txBody>
      </p:sp>
      <p:sp>
        <p:nvSpPr>
          <p:cNvPr id="36" name="Скругленный прямоугольник 35"/>
          <p:cNvSpPr/>
          <p:nvPr/>
        </p:nvSpPr>
        <p:spPr>
          <a:xfrm>
            <a:off x="3095625" y="1619250"/>
            <a:ext cx="2276475" cy="1981200"/>
          </a:xfrm>
          <a:prstGeom prst="round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dk1"/>
          </a:lnRef>
          <a:fillRef idx="1">
            <a:schemeClr val="lt1"/>
          </a:fillRef>
          <a:effectRef idx="0">
            <a:schemeClr val="dk1"/>
          </a:effectRef>
          <a:fontRef idx="minor">
            <a:schemeClr val="dk1"/>
          </a:fontRef>
        </p:style>
        <p:txBody>
          <a:bodyPr anchor="t" anchorCtr="0"/>
          <a:lstStyle/>
          <a:p>
            <a:pPr algn="ctr">
              <a:defRPr/>
            </a:pPr>
            <a:r>
              <a:rPr lang="ru-RU" sz="1400" dirty="0" smtClean="0">
                <a:ln>
                  <a:solidFill>
                    <a:schemeClr val="tx1"/>
                  </a:solidFill>
                </a:ln>
                <a:latin typeface="Times New Roman" pitchFamily="18" charset="0"/>
                <a:cs typeface="Times New Roman" pitchFamily="18" charset="0"/>
              </a:rPr>
              <a:t>Отбор кандидатов </a:t>
            </a:r>
          </a:p>
          <a:p>
            <a:pPr algn="ctr">
              <a:defRPr/>
            </a:pPr>
            <a:r>
              <a:rPr lang="ru-RU" sz="1400" dirty="0" smtClean="0">
                <a:ln>
                  <a:solidFill>
                    <a:schemeClr val="tx1"/>
                  </a:solidFill>
                </a:ln>
                <a:latin typeface="Times New Roman" pitchFamily="18" charset="0"/>
                <a:cs typeface="Times New Roman" pitchFamily="18" charset="0"/>
              </a:rPr>
              <a:t>в КАГ </a:t>
            </a:r>
          </a:p>
          <a:p>
            <a:pPr algn="ctr">
              <a:defRPr/>
            </a:pPr>
            <a:r>
              <a:rPr lang="ru-RU" sz="1400" dirty="0" smtClean="0">
                <a:ln>
                  <a:solidFill>
                    <a:schemeClr val="tx1"/>
                  </a:solidFill>
                </a:ln>
                <a:latin typeface="Times New Roman" pitchFamily="18" charset="0"/>
                <a:cs typeface="Times New Roman" pitchFamily="18" charset="0"/>
              </a:rPr>
              <a:t>(по критериям)</a:t>
            </a:r>
            <a:endParaRPr lang="ru-RU" sz="1400" dirty="0">
              <a:ln>
                <a:solidFill>
                  <a:schemeClr val="tx1"/>
                </a:solidFill>
              </a:ln>
              <a:latin typeface="Times New Roman" pitchFamily="18" charset="0"/>
              <a:cs typeface="Times New Roman" pitchFamily="18" charset="0"/>
            </a:endParaRPr>
          </a:p>
        </p:txBody>
      </p:sp>
      <p:sp>
        <p:nvSpPr>
          <p:cNvPr id="39" name="Скругленный прямоугольник 38"/>
          <p:cNvSpPr/>
          <p:nvPr/>
        </p:nvSpPr>
        <p:spPr>
          <a:xfrm>
            <a:off x="5991226" y="1581150"/>
            <a:ext cx="2295524" cy="1981201"/>
          </a:xfrm>
          <a:prstGeom prst="round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dk1"/>
          </a:lnRef>
          <a:fillRef idx="1">
            <a:schemeClr val="lt1"/>
          </a:fillRef>
          <a:effectRef idx="0">
            <a:schemeClr val="dk1"/>
          </a:effectRef>
          <a:fontRef idx="minor">
            <a:schemeClr val="dk1"/>
          </a:fontRef>
        </p:style>
        <p:txBody>
          <a:bodyPr anchor="t" anchorCtr="0"/>
          <a:lstStyle/>
          <a:p>
            <a:pPr algn="ctr">
              <a:defRPr/>
            </a:pPr>
            <a:r>
              <a:rPr lang="ru-RU" sz="1400" dirty="0" smtClean="0">
                <a:ln>
                  <a:solidFill>
                    <a:schemeClr val="tx1"/>
                  </a:solidFill>
                </a:ln>
                <a:latin typeface="Times New Roman" pitchFamily="18" charset="0"/>
                <a:cs typeface="Times New Roman" pitchFamily="18" charset="0"/>
              </a:rPr>
              <a:t>Согласование кандидатов в КАГ </a:t>
            </a:r>
          </a:p>
          <a:p>
            <a:pPr algn="ctr">
              <a:defRPr/>
            </a:pPr>
            <a:r>
              <a:rPr lang="ru-RU" sz="1400" dirty="0" smtClean="0">
                <a:ln>
                  <a:solidFill>
                    <a:schemeClr val="tx1"/>
                  </a:solidFill>
                </a:ln>
                <a:latin typeface="Times New Roman" pitchFamily="18" charset="0"/>
                <a:cs typeface="Times New Roman" pitchFamily="18" charset="0"/>
              </a:rPr>
              <a:t>с руководителями ТОФК</a:t>
            </a:r>
            <a:endParaRPr lang="ru-RU" sz="1400" dirty="0">
              <a:ln>
                <a:solidFill>
                  <a:schemeClr val="tx1"/>
                </a:solidFill>
              </a:ln>
              <a:latin typeface="Times New Roman" pitchFamily="18" charset="0"/>
              <a:cs typeface="Times New Roman" pitchFamily="18" charset="0"/>
            </a:endParaRPr>
          </a:p>
        </p:txBody>
      </p:sp>
      <p:sp>
        <p:nvSpPr>
          <p:cNvPr id="42" name="Скругленный прямоугольник 41"/>
          <p:cNvSpPr/>
          <p:nvPr/>
        </p:nvSpPr>
        <p:spPr>
          <a:xfrm>
            <a:off x="8915399" y="1552575"/>
            <a:ext cx="2305051" cy="1962150"/>
          </a:xfrm>
          <a:prstGeom prst="round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dk1"/>
          </a:lnRef>
          <a:fillRef idx="1">
            <a:schemeClr val="lt1"/>
          </a:fillRef>
          <a:effectRef idx="0">
            <a:schemeClr val="dk1"/>
          </a:effectRef>
          <a:fontRef idx="minor">
            <a:schemeClr val="dk1"/>
          </a:fontRef>
        </p:style>
        <p:txBody>
          <a:bodyPr anchor="t" anchorCtr="0"/>
          <a:lstStyle/>
          <a:p>
            <a:pPr algn="ctr">
              <a:defRPr/>
            </a:pPr>
            <a:r>
              <a:rPr lang="ru-RU" sz="1400" dirty="0" smtClean="0">
                <a:ln>
                  <a:solidFill>
                    <a:schemeClr val="tx1"/>
                  </a:solidFill>
                </a:ln>
                <a:latin typeface="Times New Roman" pitchFamily="18" charset="0"/>
                <a:cs typeface="Times New Roman" pitchFamily="18" charset="0"/>
              </a:rPr>
              <a:t>Проект приказа </a:t>
            </a:r>
          </a:p>
          <a:p>
            <a:pPr algn="ctr">
              <a:defRPr/>
            </a:pPr>
            <a:r>
              <a:rPr lang="ru-RU" sz="1400" dirty="0" smtClean="0">
                <a:ln>
                  <a:solidFill>
                    <a:schemeClr val="tx1"/>
                  </a:solidFill>
                </a:ln>
                <a:latin typeface="Times New Roman" pitchFamily="18" charset="0"/>
                <a:cs typeface="Times New Roman" pitchFamily="18" charset="0"/>
              </a:rPr>
              <a:t>о проведении проверки</a:t>
            </a:r>
            <a:endParaRPr lang="ru-RU" sz="1400" dirty="0">
              <a:ln>
                <a:solidFill>
                  <a:schemeClr val="tx1"/>
                </a:solidFill>
              </a:ln>
              <a:latin typeface="Times New Roman" pitchFamily="18" charset="0"/>
              <a:cs typeface="Times New Roman" pitchFamily="18" charset="0"/>
            </a:endParaRPr>
          </a:p>
        </p:txBody>
      </p:sp>
      <p:sp>
        <p:nvSpPr>
          <p:cNvPr id="43" name="Скругленный прямоугольник 42"/>
          <p:cNvSpPr/>
          <p:nvPr/>
        </p:nvSpPr>
        <p:spPr>
          <a:xfrm>
            <a:off x="8972550" y="3943350"/>
            <a:ext cx="2276476" cy="2114550"/>
          </a:xfrm>
          <a:prstGeom prst="round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dk1"/>
          </a:lnRef>
          <a:fillRef idx="1">
            <a:schemeClr val="lt1"/>
          </a:fillRef>
          <a:effectRef idx="0">
            <a:schemeClr val="dk1"/>
          </a:effectRef>
          <a:fontRef idx="minor">
            <a:schemeClr val="dk1"/>
          </a:fontRef>
        </p:style>
        <p:txBody>
          <a:bodyPr anchor="t" anchorCtr="0"/>
          <a:lstStyle/>
          <a:p>
            <a:pPr lvl="0" algn="ctr"/>
            <a:r>
              <a:rPr lang="ru-RU" sz="1400" b="1" dirty="0" smtClean="0">
                <a:effectLst>
                  <a:outerShdw blurRad="38100" dist="38100" dir="2700000" algn="tl">
                    <a:srgbClr val="000000">
                      <a:alpha val="43137"/>
                    </a:srgbClr>
                  </a:outerShdw>
                </a:effectLst>
                <a:latin typeface="Times New Roman" pitchFamily="18" charset="0"/>
                <a:cs typeface="Times New Roman" pitchFamily="18" charset="0"/>
              </a:rPr>
              <a:t>Приказ о проведении проверки</a:t>
            </a:r>
            <a:endParaRPr lang="ru-RU" sz="14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7" name="Прямоугольник 56"/>
          <p:cNvSpPr/>
          <p:nvPr/>
        </p:nvSpPr>
        <p:spPr>
          <a:xfrm>
            <a:off x="295275" y="4733926"/>
            <a:ext cx="2190749" cy="1446550"/>
          </a:xfrm>
          <a:prstGeom prst="rect">
            <a:avLst/>
          </a:prstGeom>
        </p:spPr>
        <p:txBody>
          <a:bodyPr wrap="square">
            <a:spAutoFit/>
          </a:bodyPr>
          <a:lstStyle/>
          <a:p>
            <a:pPr algn="ctr"/>
            <a:r>
              <a:rPr lang="ru-RU" altLang="ru-RU" sz="1100" b="1" dirty="0" smtClean="0">
                <a:solidFill>
                  <a:srgbClr val="FF0000"/>
                </a:solidFill>
                <a:latin typeface="Times New Roman" pitchFamily="18" charset="0"/>
                <a:cs typeface="Times New Roman" pitchFamily="18" charset="0"/>
              </a:rPr>
              <a:t>включение или исключение кандидатов по результатам проведенных проверок  </a:t>
            </a:r>
          </a:p>
          <a:p>
            <a:pPr algn="ctr"/>
            <a:r>
              <a:rPr lang="ru-RU" altLang="ru-RU" sz="1100" b="1" dirty="0" smtClean="0">
                <a:solidFill>
                  <a:srgbClr val="FF0000"/>
                </a:solidFill>
                <a:latin typeface="Times New Roman" pitchFamily="18" charset="0"/>
                <a:cs typeface="Times New Roman" pitchFamily="18" charset="0"/>
              </a:rPr>
              <a:t>и ежеквартальная актуализация </a:t>
            </a:r>
            <a:br>
              <a:rPr lang="ru-RU" altLang="ru-RU" sz="1100" b="1" dirty="0" smtClean="0">
                <a:solidFill>
                  <a:srgbClr val="FF0000"/>
                </a:solidFill>
                <a:latin typeface="Times New Roman" pitchFamily="18" charset="0"/>
                <a:cs typeface="Times New Roman" pitchFamily="18" charset="0"/>
              </a:rPr>
            </a:br>
            <a:r>
              <a:rPr lang="ru-RU" altLang="ru-RU" sz="1100" b="1" dirty="0" smtClean="0">
                <a:solidFill>
                  <a:srgbClr val="FF0000"/>
                </a:solidFill>
                <a:latin typeface="Times New Roman" pitchFamily="18" charset="0"/>
                <a:cs typeface="Times New Roman" pitchFamily="18" charset="0"/>
              </a:rPr>
              <a:t>(сегодня – 411 человек</a:t>
            </a:r>
            <a:r>
              <a:rPr lang="ru-RU" altLang="ru-RU" sz="1100" b="1" dirty="0" smtClean="0">
                <a:solidFill>
                  <a:srgbClr val="FF0000"/>
                </a:solidFill>
                <a:latin typeface="Times New Roman" pitchFamily="18" charset="0"/>
                <a:cs typeface="Times New Roman" pitchFamily="18" charset="0"/>
              </a:rPr>
              <a:t>), </a:t>
            </a:r>
          </a:p>
          <a:p>
            <a:r>
              <a:rPr lang="ru-RU" altLang="ru-RU" sz="1100" b="1" dirty="0" smtClean="0">
                <a:solidFill>
                  <a:srgbClr val="92D050"/>
                </a:solidFill>
                <a:latin typeface="Times New Roman" pitchFamily="18" charset="0"/>
                <a:cs typeface="Times New Roman" pitchFamily="18" charset="0"/>
              </a:rPr>
              <a:t>готов проект </a:t>
            </a:r>
          </a:p>
          <a:p>
            <a:r>
              <a:rPr lang="ru-RU" altLang="ru-RU" sz="1100" b="1" dirty="0">
                <a:solidFill>
                  <a:srgbClr val="92D050"/>
                </a:solidFill>
                <a:latin typeface="Times New Roman" pitchFamily="18" charset="0"/>
                <a:cs typeface="Times New Roman" pitchFamily="18" charset="0"/>
              </a:rPr>
              <a:t>(</a:t>
            </a:r>
            <a:r>
              <a:rPr lang="ru-RU" altLang="ru-RU" sz="1100" b="1" dirty="0" smtClean="0">
                <a:solidFill>
                  <a:srgbClr val="92D050"/>
                </a:solidFill>
                <a:latin typeface="Times New Roman" pitchFamily="18" charset="0"/>
                <a:cs typeface="Times New Roman" pitchFamily="18" charset="0"/>
              </a:rPr>
              <a:t>421 человек)</a:t>
            </a:r>
            <a:endParaRPr lang="ru-RU" altLang="ru-RU" sz="1100" b="1" dirty="0">
              <a:solidFill>
                <a:srgbClr val="92D050"/>
              </a:solidFill>
              <a:latin typeface="Times New Roman" pitchFamily="18" charset="0"/>
              <a:cs typeface="Times New Roman" pitchFamily="18" charset="0"/>
            </a:endParaRPr>
          </a:p>
        </p:txBody>
      </p:sp>
      <p:sp>
        <p:nvSpPr>
          <p:cNvPr id="62" name="Вертикальный свиток 61"/>
          <p:cNvSpPr/>
          <p:nvPr/>
        </p:nvSpPr>
        <p:spPr>
          <a:xfrm>
            <a:off x="2486025" y="4105275"/>
            <a:ext cx="3381376" cy="1866900"/>
          </a:xfrm>
          <a:prstGeom prst="verticalScroll">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a:defRPr/>
            </a:pPr>
            <a:endParaRPr lang="ru-RU" sz="1050" dirty="0" smtClean="0">
              <a:solidFill>
                <a:schemeClr val="tx2">
                  <a:lumMod val="75000"/>
                </a:schemeClr>
              </a:solidFill>
              <a:latin typeface="Times New Roman" panose="02020603050405020304" pitchFamily="18" charset="0"/>
              <a:cs typeface="Times New Roman" panose="02020603050405020304" pitchFamily="18" charset="0"/>
            </a:endParaRPr>
          </a:p>
          <a:p>
            <a:pPr marL="285750" indent="-285750">
              <a:buFontTx/>
              <a:buChar char="-"/>
              <a:defRPr/>
            </a:pPr>
            <a:r>
              <a:rPr lang="ru-RU" sz="1050" b="1" dirty="0" smtClean="0">
                <a:solidFill>
                  <a:schemeClr val="tx2">
                    <a:lumMod val="75000"/>
                  </a:schemeClr>
                </a:solidFill>
                <a:latin typeface="Times New Roman" panose="02020603050405020304" pitchFamily="18" charset="0"/>
                <a:cs typeface="Times New Roman" panose="02020603050405020304" pitchFamily="18" charset="0"/>
              </a:rPr>
              <a:t>отпуск;</a:t>
            </a:r>
          </a:p>
          <a:p>
            <a:pPr marL="285750" indent="-285750">
              <a:buFontTx/>
              <a:buChar char="-"/>
              <a:defRPr/>
            </a:pPr>
            <a:r>
              <a:rPr lang="ru-RU" sz="1050" b="1" dirty="0" smtClean="0">
                <a:solidFill>
                  <a:schemeClr val="tx2">
                    <a:lumMod val="75000"/>
                  </a:schemeClr>
                </a:solidFill>
                <a:latin typeface="Times New Roman" panose="02020603050405020304" pitchFamily="18" charset="0"/>
                <a:cs typeface="Times New Roman" panose="02020603050405020304" pitchFamily="18" charset="0"/>
              </a:rPr>
              <a:t>отсутствие «конфликта интересов» </a:t>
            </a:r>
          </a:p>
          <a:p>
            <a:pPr>
              <a:defRPr/>
            </a:pPr>
            <a:r>
              <a:rPr lang="ru-RU" sz="1050" b="1" dirty="0" smtClean="0">
                <a:solidFill>
                  <a:schemeClr val="tx2">
                    <a:lumMod val="75000"/>
                  </a:schemeClr>
                </a:solidFill>
                <a:latin typeface="Times New Roman" panose="02020603050405020304" pitchFamily="18" charset="0"/>
                <a:cs typeface="Times New Roman" panose="02020603050405020304" pitchFamily="18" charset="0"/>
              </a:rPr>
              <a:t>(недопущение перекрестного участия </a:t>
            </a:r>
            <a:r>
              <a:rPr lang="ru-RU" sz="1050" b="1" dirty="0" smtClean="0">
                <a:solidFill>
                  <a:schemeClr val="tx2">
                    <a:lumMod val="75000"/>
                  </a:schemeClr>
                </a:solidFill>
                <a:latin typeface="Times New Roman" panose="02020603050405020304" pitchFamily="18" charset="0"/>
                <a:cs typeface="Times New Roman" panose="02020603050405020304" pitchFamily="18" charset="0"/>
              </a:rPr>
              <a:t>друг у друга в </a:t>
            </a:r>
            <a:r>
              <a:rPr lang="ru-RU" sz="1050" b="1" dirty="0" smtClean="0">
                <a:solidFill>
                  <a:schemeClr val="tx2">
                    <a:lumMod val="75000"/>
                  </a:schemeClr>
                </a:solidFill>
                <a:latin typeface="Times New Roman" panose="02020603050405020304" pitchFamily="18" charset="0"/>
                <a:cs typeface="Times New Roman" panose="02020603050405020304" pitchFamily="18" charset="0"/>
              </a:rPr>
              <a:t>проверках и др.);</a:t>
            </a:r>
          </a:p>
          <a:p>
            <a:pPr marL="285750" indent="-285750">
              <a:buFontTx/>
              <a:buChar char="-"/>
              <a:defRPr/>
            </a:pPr>
            <a:r>
              <a:rPr lang="ru-RU" sz="1050" b="1" dirty="0" smtClean="0">
                <a:solidFill>
                  <a:schemeClr val="tx2">
                    <a:lumMod val="75000"/>
                  </a:schemeClr>
                </a:solidFill>
                <a:latin typeface="Times New Roman" panose="02020603050405020304" pitchFamily="18" charset="0"/>
                <a:cs typeface="Times New Roman" panose="02020603050405020304" pitchFamily="18" charset="0"/>
              </a:rPr>
              <a:t>вариант КО (1, 2 или 3);</a:t>
            </a:r>
          </a:p>
          <a:p>
            <a:pPr marL="285750" indent="-285750">
              <a:buFontTx/>
              <a:buChar char="-"/>
              <a:defRPr/>
            </a:pPr>
            <a:r>
              <a:rPr lang="ru-RU" sz="1050" b="1" dirty="0" smtClean="0">
                <a:solidFill>
                  <a:schemeClr val="tx2">
                    <a:lumMod val="75000"/>
                  </a:schemeClr>
                </a:solidFill>
                <a:latin typeface="Times New Roman" panose="02020603050405020304" pitchFamily="18" charset="0"/>
                <a:cs typeface="Times New Roman" panose="02020603050405020304" pitchFamily="18" charset="0"/>
              </a:rPr>
              <a:t>логистика;</a:t>
            </a:r>
          </a:p>
          <a:p>
            <a:pPr marL="285750" indent="-285750">
              <a:buFontTx/>
              <a:buChar char="-"/>
              <a:defRPr/>
            </a:pPr>
            <a:r>
              <a:rPr lang="ru-RU" sz="1050" b="1" dirty="0" smtClean="0">
                <a:solidFill>
                  <a:schemeClr val="tx2">
                    <a:lumMod val="75000"/>
                  </a:schemeClr>
                </a:solidFill>
                <a:latin typeface="Times New Roman" panose="02020603050405020304" pitchFamily="18" charset="0"/>
                <a:cs typeface="Times New Roman" panose="02020603050405020304" pitchFamily="18" charset="0"/>
              </a:rPr>
              <a:t>не менее 75% из </a:t>
            </a:r>
            <a:r>
              <a:rPr lang="ru-RU" sz="1050" b="1" dirty="0" smtClean="0">
                <a:solidFill>
                  <a:schemeClr val="tx2">
                    <a:lumMod val="75000"/>
                  </a:schemeClr>
                </a:solidFill>
                <a:latin typeface="Times New Roman" panose="02020603050405020304" pitchFamily="18" charset="0"/>
                <a:cs typeface="Times New Roman" panose="02020603050405020304" pitchFamily="18" charset="0"/>
              </a:rPr>
              <a:t>пула;</a:t>
            </a:r>
            <a:endParaRPr lang="ru-RU" sz="1050" b="1" dirty="0" smtClean="0">
              <a:solidFill>
                <a:schemeClr val="tx2">
                  <a:lumMod val="75000"/>
                </a:schemeClr>
              </a:solidFill>
              <a:latin typeface="Times New Roman" panose="02020603050405020304" pitchFamily="18" charset="0"/>
              <a:cs typeface="Times New Roman" panose="02020603050405020304" pitchFamily="18" charset="0"/>
            </a:endParaRPr>
          </a:p>
          <a:p>
            <a:pPr marL="285750" indent="-285750">
              <a:buFontTx/>
              <a:buChar char="-"/>
              <a:defRPr/>
            </a:pPr>
            <a:r>
              <a:rPr lang="ru-RU" sz="1050" b="1" dirty="0" smtClean="0">
                <a:solidFill>
                  <a:schemeClr val="tx2">
                    <a:lumMod val="75000"/>
                  </a:schemeClr>
                </a:solidFill>
                <a:latin typeface="Times New Roman" panose="02020603050405020304" pitchFamily="18" charset="0"/>
                <a:cs typeface="Times New Roman" panose="02020603050405020304" pitchFamily="18" charset="0"/>
              </a:rPr>
              <a:t>и др.</a:t>
            </a:r>
          </a:p>
          <a:p>
            <a:pPr algn="ctr">
              <a:defRPr/>
            </a:pPr>
            <a:endParaRPr lang="ru-RU" sz="1600" dirty="0">
              <a:solidFill>
                <a:schemeClr val="tx1"/>
              </a:solidFill>
            </a:endParaRPr>
          </a:p>
        </p:txBody>
      </p:sp>
      <p:sp>
        <p:nvSpPr>
          <p:cNvPr id="63" name="5-конечная звезда 62"/>
          <p:cNvSpPr/>
          <p:nvPr/>
        </p:nvSpPr>
        <p:spPr>
          <a:xfrm>
            <a:off x="428625" y="3600450"/>
            <a:ext cx="1766888" cy="1104900"/>
          </a:xfrm>
          <a:prstGeom prst="star5">
            <a:avLst>
              <a:gd name="adj" fmla="val 23388"/>
              <a:gd name="hf" fmla="val 105146"/>
              <a:gd name="vf" fmla="val 110557"/>
            </a:avLst>
          </a:prstGeom>
          <a:ln>
            <a:solidFill>
              <a:srgbClr val="FF0000"/>
            </a:solidFill>
          </a:ln>
        </p:spPr>
        <p:style>
          <a:lnRef idx="2">
            <a:schemeClr val="accent1"/>
          </a:lnRef>
          <a:fillRef idx="1">
            <a:schemeClr val="lt1"/>
          </a:fillRef>
          <a:effectRef idx="0">
            <a:schemeClr val="accent1"/>
          </a:effectRef>
          <a:fontRef idx="minor">
            <a:schemeClr val="dk1"/>
          </a:fontRef>
        </p:style>
        <p:txBody>
          <a:bodyPr anchor="ctr"/>
          <a:lstStyle/>
          <a:p>
            <a:pPr algn="ctr">
              <a:defRPr/>
            </a:pPr>
            <a:r>
              <a:rPr lang="ru-RU" sz="1200" dirty="0">
                <a:solidFill>
                  <a:srgbClr val="FF0000"/>
                </a:solidFill>
                <a:latin typeface="Times New Roman" panose="02020603050405020304" pitchFamily="18" charset="0"/>
                <a:cs typeface="Times New Roman" panose="02020603050405020304" pitchFamily="18" charset="0"/>
              </a:rPr>
              <a:t>с 2015 года</a:t>
            </a:r>
          </a:p>
          <a:p>
            <a:pPr algn="ctr">
              <a:defRPr/>
            </a:pPr>
            <a:r>
              <a:rPr lang="ru-RU" sz="1200" dirty="0">
                <a:solidFill>
                  <a:srgbClr val="FF0000"/>
                </a:solidFill>
                <a:latin typeface="Times New Roman" panose="02020603050405020304" pitchFamily="18" charset="0"/>
                <a:cs typeface="Times New Roman" panose="02020603050405020304" pitchFamily="18" charset="0"/>
              </a:rPr>
              <a:t>пул </a:t>
            </a:r>
            <a:r>
              <a:rPr lang="ru-RU" sz="1200" dirty="0" err="1">
                <a:solidFill>
                  <a:srgbClr val="FF0000"/>
                </a:solidFill>
                <a:latin typeface="Times New Roman" panose="02020603050405020304" pitchFamily="18" charset="0"/>
                <a:cs typeface="Times New Roman" panose="02020603050405020304" pitchFamily="18" charset="0"/>
              </a:rPr>
              <a:t>КиА</a:t>
            </a:r>
            <a:endParaRPr lang="ru-RU" sz="1200" dirty="0">
              <a:solidFill>
                <a:srgbClr val="FF0000"/>
              </a:solidFill>
              <a:latin typeface="Times New Roman" panose="02020603050405020304" pitchFamily="18" charset="0"/>
              <a:cs typeface="Times New Roman" panose="02020603050405020304" pitchFamily="18" charset="0"/>
            </a:endParaRPr>
          </a:p>
        </p:txBody>
      </p:sp>
      <p:sp>
        <p:nvSpPr>
          <p:cNvPr id="64" name="Выгнутая вверх стрелка 63"/>
          <p:cNvSpPr/>
          <p:nvPr/>
        </p:nvSpPr>
        <p:spPr>
          <a:xfrm rot="11145981">
            <a:off x="1274579" y="6096133"/>
            <a:ext cx="5085053" cy="490134"/>
          </a:xfrm>
          <a:prstGeom prst="curvedDownArrow">
            <a:avLst>
              <a:gd name="adj1" fmla="val 26322"/>
              <a:gd name="adj2" fmla="val 50000"/>
              <a:gd name="adj3" fmla="val 54039"/>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solidFill>
                <a:schemeClr val="tx1"/>
              </a:solidFill>
            </a:endParaRPr>
          </a:p>
        </p:txBody>
      </p:sp>
      <p:pic>
        <p:nvPicPr>
          <p:cNvPr id="87" name="Picture 10" descr="http://sparkysite.ru/small/check/check01/scheck59.png"/>
          <p:cNvPicPr>
            <a:picLocks noChangeAspect="1" noChangeArrowheads="1"/>
          </p:cNvPicPr>
          <p:nvPr/>
        </p:nvPicPr>
        <p:blipFill>
          <a:blip r:embed="rId3" cstate="print"/>
          <a:srcRect/>
          <a:stretch>
            <a:fillRect/>
          </a:stretch>
        </p:blipFill>
        <p:spPr bwMode="auto">
          <a:xfrm>
            <a:off x="2743200" y="4352925"/>
            <a:ext cx="239374" cy="153988"/>
          </a:xfrm>
          <a:prstGeom prst="rect">
            <a:avLst/>
          </a:prstGeom>
          <a:noFill/>
          <a:ln w="9525">
            <a:noFill/>
            <a:miter lim="800000"/>
            <a:headEnd/>
            <a:tailEnd/>
          </a:ln>
        </p:spPr>
      </p:pic>
      <p:pic>
        <p:nvPicPr>
          <p:cNvPr id="1028" name="Picture 4" descr="C:\Users\МмМ\Desktop\Рисунок5.png"/>
          <p:cNvPicPr>
            <a:picLocks noChangeAspect="1" noChangeArrowheads="1"/>
          </p:cNvPicPr>
          <p:nvPr/>
        </p:nvPicPr>
        <p:blipFill>
          <a:blip r:embed="rId4" cstate="print"/>
          <a:srcRect/>
          <a:stretch>
            <a:fillRect/>
          </a:stretch>
        </p:blipFill>
        <p:spPr bwMode="auto">
          <a:xfrm>
            <a:off x="6592889" y="2573929"/>
            <a:ext cx="956355" cy="950321"/>
          </a:xfrm>
          <a:prstGeom prst="rect">
            <a:avLst/>
          </a:prstGeom>
          <a:noFill/>
        </p:spPr>
      </p:pic>
      <p:pic>
        <p:nvPicPr>
          <p:cNvPr id="1029" name="Picture 5" descr="C:\Users\МмМ\Desktop\dokument.png"/>
          <p:cNvPicPr>
            <a:picLocks noChangeAspect="1" noChangeArrowheads="1"/>
          </p:cNvPicPr>
          <p:nvPr/>
        </p:nvPicPr>
        <p:blipFill>
          <a:blip r:embed="rId5" cstate="print"/>
          <a:srcRect/>
          <a:stretch>
            <a:fillRect/>
          </a:stretch>
        </p:blipFill>
        <p:spPr bwMode="auto">
          <a:xfrm>
            <a:off x="9639301" y="4667249"/>
            <a:ext cx="952500" cy="952500"/>
          </a:xfrm>
          <a:prstGeom prst="rect">
            <a:avLst/>
          </a:prstGeom>
          <a:noFill/>
        </p:spPr>
      </p:pic>
      <p:pic>
        <p:nvPicPr>
          <p:cNvPr id="1030" name="Picture 6" descr="C:\Users\МмМ\Desktop\Рисунок1.png"/>
          <p:cNvPicPr>
            <a:picLocks noChangeAspect="1" noChangeArrowheads="1"/>
          </p:cNvPicPr>
          <p:nvPr/>
        </p:nvPicPr>
        <p:blipFill>
          <a:blip r:embed="rId6" cstate="print"/>
          <a:srcRect/>
          <a:stretch>
            <a:fillRect/>
          </a:stretch>
        </p:blipFill>
        <p:spPr bwMode="auto">
          <a:xfrm>
            <a:off x="9450388" y="2373313"/>
            <a:ext cx="1046162" cy="1046162"/>
          </a:xfrm>
          <a:prstGeom prst="rect">
            <a:avLst/>
          </a:prstGeom>
          <a:noFill/>
        </p:spPr>
      </p:pic>
      <p:pic>
        <p:nvPicPr>
          <p:cNvPr id="1031" name="Picture 7" descr="C:\Users\МмМ\Desktop\explore_audience_explorer_internet_folder-512.png"/>
          <p:cNvPicPr>
            <a:picLocks noChangeAspect="1" noChangeArrowheads="1"/>
          </p:cNvPicPr>
          <p:nvPr/>
        </p:nvPicPr>
        <p:blipFill>
          <a:blip r:embed="rId7" cstate="print"/>
          <a:srcRect/>
          <a:stretch>
            <a:fillRect/>
          </a:stretch>
        </p:blipFill>
        <p:spPr bwMode="auto">
          <a:xfrm>
            <a:off x="3705225" y="2562225"/>
            <a:ext cx="866775" cy="866775"/>
          </a:xfrm>
          <a:prstGeom prst="rect">
            <a:avLst/>
          </a:prstGeom>
          <a:noFill/>
        </p:spPr>
      </p:pic>
      <p:pic>
        <p:nvPicPr>
          <p:cNvPr id="1035" name="Picture 11" descr="C:\Users\МмМ\Desktop\User-group-256.png"/>
          <p:cNvPicPr>
            <a:picLocks noChangeAspect="1" noChangeArrowheads="1"/>
          </p:cNvPicPr>
          <p:nvPr/>
        </p:nvPicPr>
        <p:blipFill>
          <a:blip r:embed="rId8" cstate="print"/>
          <a:srcRect/>
          <a:stretch>
            <a:fillRect/>
          </a:stretch>
        </p:blipFill>
        <p:spPr bwMode="auto">
          <a:xfrm>
            <a:off x="933450" y="2524125"/>
            <a:ext cx="962026" cy="962026"/>
          </a:xfrm>
          <a:prstGeom prst="rect">
            <a:avLst/>
          </a:prstGeom>
          <a:noFill/>
        </p:spPr>
      </p:pic>
      <p:sp>
        <p:nvSpPr>
          <p:cNvPr id="94" name="Равнобедренный треугольник 93"/>
          <p:cNvSpPr/>
          <p:nvPr/>
        </p:nvSpPr>
        <p:spPr>
          <a:xfrm rot="5399997">
            <a:off x="2557870" y="2431734"/>
            <a:ext cx="542108" cy="184781"/>
          </a:xfrm>
          <a:prstGeom prst="triangle">
            <a:avLst/>
          </a:prstGeom>
          <a:solidFill>
            <a:srgbClr val="0070C0"/>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95" name="Равнобедренный треугольник 94"/>
          <p:cNvSpPr/>
          <p:nvPr/>
        </p:nvSpPr>
        <p:spPr>
          <a:xfrm rot="5399997">
            <a:off x="5405846" y="2403160"/>
            <a:ext cx="542108" cy="184781"/>
          </a:xfrm>
          <a:prstGeom prst="triangle">
            <a:avLst/>
          </a:prstGeom>
          <a:solidFill>
            <a:srgbClr val="0070C0"/>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96" name="Равнобедренный треугольник 95"/>
          <p:cNvSpPr/>
          <p:nvPr/>
        </p:nvSpPr>
        <p:spPr>
          <a:xfrm rot="5399997">
            <a:off x="8349071" y="2422207"/>
            <a:ext cx="542108" cy="184781"/>
          </a:xfrm>
          <a:prstGeom prst="triangle">
            <a:avLst/>
          </a:prstGeom>
          <a:solidFill>
            <a:srgbClr val="0070C0"/>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97" name="Равнобедренный треугольник 96"/>
          <p:cNvSpPr/>
          <p:nvPr/>
        </p:nvSpPr>
        <p:spPr>
          <a:xfrm rot="10800000">
            <a:off x="9825446" y="3650934"/>
            <a:ext cx="542108" cy="184781"/>
          </a:xfrm>
          <a:prstGeom prst="triangle">
            <a:avLst/>
          </a:prstGeom>
          <a:solidFill>
            <a:srgbClr val="0070C0"/>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98" name="Равнобедренный треугольник 97"/>
          <p:cNvSpPr/>
          <p:nvPr/>
        </p:nvSpPr>
        <p:spPr>
          <a:xfrm rot="16199988">
            <a:off x="8349071" y="4812984"/>
            <a:ext cx="542108" cy="184781"/>
          </a:xfrm>
          <a:prstGeom prst="triangle">
            <a:avLst/>
          </a:prstGeom>
          <a:solidFill>
            <a:srgbClr val="0070C0"/>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cxnSp>
        <p:nvCxnSpPr>
          <p:cNvPr id="99" name="Прямая со стрелкой 98"/>
          <p:cNvCxnSpPr/>
          <p:nvPr/>
        </p:nvCxnSpPr>
        <p:spPr>
          <a:xfrm flipH="1" flipV="1">
            <a:off x="3505201" y="3657600"/>
            <a:ext cx="9524" cy="400050"/>
          </a:xfrm>
          <a:prstGeom prst="straightConnector1">
            <a:avLst/>
          </a:prstGeom>
          <a:ln w="28575">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01" name="Прямая со стрелкой 100"/>
          <p:cNvCxnSpPr/>
          <p:nvPr/>
        </p:nvCxnSpPr>
        <p:spPr>
          <a:xfrm flipH="1" flipV="1">
            <a:off x="3848101" y="3667125"/>
            <a:ext cx="9524" cy="400050"/>
          </a:xfrm>
          <a:prstGeom prst="straightConnector1">
            <a:avLst/>
          </a:prstGeom>
          <a:ln w="28575">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02" name="Прямая со стрелкой 101"/>
          <p:cNvCxnSpPr/>
          <p:nvPr/>
        </p:nvCxnSpPr>
        <p:spPr>
          <a:xfrm flipH="1" flipV="1">
            <a:off x="4219576" y="3667125"/>
            <a:ext cx="9524" cy="400050"/>
          </a:xfrm>
          <a:prstGeom prst="straightConnector1">
            <a:avLst/>
          </a:prstGeom>
          <a:ln w="28575">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03" name="Прямая со стрелкой 102"/>
          <p:cNvCxnSpPr/>
          <p:nvPr/>
        </p:nvCxnSpPr>
        <p:spPr>
          <a:xfrm flipH="1" flipV="1">
            <a:off x="4610101" y="3667125"/>
            <a:ext cx="9524" cy="400050"/>
          </a:xfrm>
          <a:prstGeom prst="straightConnector1">
            <a:avLst/>
          </a:prstGeom>
          <a:ln w="28575">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04" name="Прямая со стрелкой 103"/>
          <p:cNvCxnSpPr/>
          <p:nvPr/>
        </p:nvCxnSpPr>
        <p:spPr>
          <a:xfrm flipH="1" flipV="1">
            <a:off x="5010151" y="3667125"/>
            <a:ext cx="9524" cy="400050"/>
          </a:xfrm>
          <a:prstGeom prst="straightConnector1">
            <a:avLst/>
          </a:prstGeom>
          <a:ln w="28575">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pic>
        <p:nvPicPr>
          <p:cNvPr id="105" name="Picture 10" descr="http://sparkysite.ru/small/check/check01/scheck59.png"/>
          <p:cNvPicPr>
            <a:picLocks noChangeAspect="1" noChangeArrowheads="1"/>
          </p:cNvPicPr>
          <p:nvPr/>
        </p:nvPicPr>
        <p:blipFill>
          <a:blip r:embed="rId3" cstate="print"/>
          <a:srcRect/>
          <a:stretch>
            <a:fillRect/>
          </a:stretch>
        </p:blipFill>
        <p:spPr bwMode="auto">
          <a:xfrm>
            <a:off x="2724150" y="4486275"/>
            <a:ext cx="239374" cy="153988"/>
          </a:xfrm>
          <a:prstGeom prst="rect">
            <a:avLst/>
          </a:prstGeom>
          <a:noFill/>
          <a:ln w="9525">
            <a:noFill/>
            <a:miter lim="800000"/>
            <a:headEnd/>
            <a:tailEnd/>
          </a:ln>
        </p:spPr>
      </p:pic>
      <p:pic>
        <p:nvPicPr>
          <p:cNvPr id="106" name="Picture 10" descr="http://sparkysite.ru/small/check/check01/scheck59.png"/>
          <p:cNvPicPr>
            <a:picLocks noChangeAspect="1" noChangeArrowheads="1"/>
          </p:cNvPicPr>
          <p:nvPr/>
        </p:nvPicPr>
        <p:blipFill>
          <a:blip r:embed="rId3" cstate="print"/>
          <a:srcRect/>
          <a:stretch>
            <a:fillRect/>
          </a:stretch>
        </p:blipFill>
        <p:spPr bwMode="auto">
          <a:xfrm>
            <a:off x="2733675" y="5048250"/>
            <a:ext cx="239374" cy="153988"/>
          </a:xfrm>
          <a:prstGeom prst="rect">
            <a:avLst/>
          </a:prstGeom>
          <a:noFill/>
          <a:ln w="9525">
            <a:noFill/>
            <a:miter lim="800000"/>
            <a:headEnd/>
            <a:tailEnd/>
          </a:ln>
        </p:spPr>
      </p:pic>
      <p:pic>
        <p:nvPicPr>
          <p:cNvPr id="107" name="Picture 10" descr="http://sparkysite.ru/small/check/check01/scheck59.png"/>
          <p:cNvPicPr>
            <a:picLocks noChangeAspect="1" noChangeArrowheads="1"/>
          </p:cNvPicPr>
          <p:nvPr/>
        </p:nvPicPr>
        <p:blipFill>
          <a:blip r:embed="rId3" cstate="print"/>
          <a:srcRect/>
          <a:stretch>
            <a:fillRect/>
          </a:stretch>
        </p:blipFill>
        <p:spPr bwMode="auto">
          <a:xfrm>
            <a:off x="2733675" y="5219700"/>
            <a:ext cx="239374" cy="153988"/>
          </a:xfrm>
          <a:prstGeom prst="rect">
            <a:avLst/>
          </a:prstGeom>
          <a:noFill/>
          <a:ln w="9525">
            <a:noFill/>
            <a:miter lim="800000"/>
            <a:headEnd/>
            <a:tailEnd/>
          </a:ln>
        </p:spPr>
      </p:pic>
      <p:pic>
        <p:nvPicPr>
          <p:cNvPr id="108" name="Picture 10" descr="http://sparkysite.ru/small/check/check01/scheck59.png"/>
          <p:cNvPicPr>
            <a:picLocks noChangeAspect="1" noChangeArrowheads="1"/>
          </p:cNvPicPr>
          <p:nvPr/>
        </p:nvPicPr>
        <p:blipFill>
          <a:blip r:embed="rId3" cstate="print"/>
          <a:srcRect/>
          <a:stretch>
            <a:fillRect/>
          </a:stretch>
        </p:blipFill>
        <p:spPr bwMode="auto">
          <a:xfrm>
            <a:off x="2743200" y="5381625"/>
            <a:ext cx="239374" cy="153988"/>
          </a:xfrm>
          <a:prstGeom prst="rect">
            <a:avLst/>
          </a:prstGeom>
          <a:noFill/>
          <a:ln w="9525">
            <a:noFill/>
            <a:miter lim="800000"/>
            <a:headEnd/>
            <a:tailEnd/>
          </a:ln>
        </p:spPr>
      </p:pic>
      <p:pic>
        <p:nvPicPr>
          <p:cNvPr id="1041" name="Picture 17" descr="C:\Users\МмМ\Desktop\docs.png"/>
          <p:cNvPicPr>
            <a:picLocks noChangeAspect="1" noChangeArrowheads="1"/>
          </p:cNvPicPr>
          <p:nvPr/>
        </p:nvPicPr>
        <p:blipFill>
          <a:blip r:embed="rId9" cstate="print"/>
          <a:srcRect/>
          <a:stretch>
            <a:fillRect/>
          </a:stretch>
        </p:blipFill>
        <p:spPr bwMode="auto">
          <a:xfrm>
            <a:off x="6592889" y="4554537"/>
            <a:ext cx="1196864" cy="1098550"/>
          </a:xfrm>
          <a:prstGeom prst="rect">
            <a:avLst/>
          </a:prstGeom>
          <a:noFill/>
        </p:spPr>
      </p:pic>
      <p:pic>
        <p:nvPicPr>
          <p:cNvPr id="37" name="Picture 10" descr="http://sparkysite.ru/small/check/check01/scheck59.png"/>
          <p:cNvPicPr>
            <a:picLocks noChangeAspect="1" noChangeArrowheads="1"/>
          </p:cNvPicPr>
          <p:nvPr/>
        </p:nvPicPr>
        <p:blipFill>
          <a:blip r:embed="rId3" cstate="print"/>
          <a:srcRect/>
          <a:stretch>
            <a:fillRect/>
          </a:stretch>
        </p:blipFill>
        <p:spPr bwMode="auto">
          <a:xfrm>
            <a:off x="2743200" y="5543550"/>
            <a:ext cx="239374" cy="153988"/>
          </a:xfrm>
          <a:prstGeom prst="rect">
            <a:avLst/>
          </a:prstGeom>
          <a:noFill/>
          <a:ln w="9525">
            <a:noFill/>
            <a:miter lim="800000"/>
            <a:headEnd/>
            <a:tailEnd/>
          </a:ln>
        </p:spPr>
      </p:pic>
    </p:spTree>
    <p:extLst>
      <p:ext uri="{BB962C8B-B14F-4D97-AF65-F5344CB8AC3E}">
        <p14:creationId xmlns:p14="http://schemas.microsoft.com/office/powerpoint/2010/main" val="37921878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B71FCD68-0AFD-4048-852E-53B764BC6EED}" type="slidenum">
              <a:rPr lang="ru-RU" smtClean="0"/>
              <a:pPr>
                <a:defRPr/>
              </a:pPr>
              <a:t>7</a:t>
            </a:fld>
            <a:endParaRPr lang="ru-RU" dirty="0"/>
          </a:p>
        </p:txBody>
      </p:sp>
      <p:sp>
        <p:nvSpPr>
          <p:cNvPr id="6" name="Прямоугольник 5"/>
          <p:cNvSpPr/>
          <p:nvPr/>
        </p:nvSpPr>
        <p:spPr>
          <a:xfrm>
            <a:off x="4114799" y="494506"/>
            <a:ext cx="7058025" cy="646331"/>
          </a:xfrm>
          <a:prstGeom prst="rect">
            <a:avLst/>
          </a:prstGeom>
          <a:noFill/>
        </p:spPr>
        <p:txBody>
          <a:bodyPr wrap="square">
            <a:spAutoFit/>
          </a:bodyPr>
          <a:lstStyle/>
          <a:p>
            <a:pPr algn="ctr" eaLnBrk="1" fontAlgn="auto" hangingPunct="1">
              <a:spcBef>
                <a:spcPts val="0"/>
              </a:spcBef>
              <a:spcAft>
                <a:spcPts val="0"/>
              </a:spcAft>
              <a:defRPr/>
            </a:pPr>
            <a:r>
              <a:rPr lang="ru-RU" b="1" dirty="0" smtClean="0">
                <a:solidFill>
                  <a:schemeClr val="accent1">
                    <a:lumMod val="50000"/>
                  </a:schemeClr>
                </a:solidFill>
                <a:latin typeface="Times New Roman" pitchFamily="18" charset="0"/>
                <a:cs typeface="Times New Roman" pitchFamily="18" charset="0"/>
              </a:rPr>
              <a:t>БИЗНЕС-СХЕМА ПРОВЕДЕНИЯ И РЕАЛИЗАЦИИ МАТЕРИАЛОВ ПРОВЕРОК</a:t>
            </a:r>
            <a:endParaRPr lang="ru-RU" b="1" dirty="0">
              <a:solidFill>
                <a:schemeClr val="accent1">
                  <a:lumMod val="50000"/>
                </a:schemeClr>
              </a:solidFill>
              <a:latin typeface="Times New Roman" pitchFamily="18" charset="0"/>
              <a:cs typeface="Times New Roman" pitchFamily="18" charset="0"/>
            </a:endParaRPr>
          </a:p>
        </p:txBody>
      </p:sp>
      <p:sp>
        <p:nvSpPr>
          <p:cNvPr id="11" name="Прямоугольник 10"/>
          <p:cNvSpPr/>
          <p:nvPr/>
        </p:nvSpPr>
        <p:spPr bwMode="auto">
          <a:xfrm>
            <a:off x="1378457" y="1352550"/>
            <a:ext cx="10156318" cy="1476375"/>
          </a:xfrm>
          <a:prstGeom prst="rect">
            <a:avLst/>
          </a:prstGeom>
          <a:solidFill>
            <a:srgbClr val="9C711C">
              <a:alpha val="14902"/>
            </a:srgbClr>
          </a:solidFill>
          <a:ln w="9525" algn="ctr">
            <a:noFill/>
            <a:round/>
            <a:headEnd/>
            <a:tailEnd/>
          </a:ln>
        </p:spPr>
        <p:txBody>
          <a:bodyPr wrap="none" anchor="t" anchorCtr="0"/>
          <a:lstStyle/>
          <a:p>
            <a:pPr>
              <a:defRPr/>
            </a:pPr>
            <a:r>
              <a:rPr lang="en-US" altLang="ru-RU" sz="1600" b="1" dirty="0" smtClean="0">
                <a:effectLst>
                  <a:outerShdw blurRad="38100" dist="38100" dir="2700000" algn="tl">
                    <a:srgbClr val="000000">
                      <a:alpha val="43137"/>
                    </a:srgbClr>
                  </a:outerShdw>
                </a:effectLst>
                <a:latin typeface="Times New Roman" pitchFamily="18" charset="0"/>
                <a:cs typeface="Times New Roman" pitchFamily="18" charset="0"/>
              </a:rPr>
              <a:t>I. </a:t>
            </a:r>
            <a:r>
              <a:rPr lang="ru-RU" altLang="ru-RU" sz="1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На объекте проверки</a:t>
            </a:r>
            <a:endParaRPr lang="ru-RU" altLang="ru-RU" sz="16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5" name="Прямоугольник 14"/>
          <p:cNvSpPr/>
          <p:nvPr/>
        </p:nvSpPr>
        <p:spPr bwMode="auto">
          <a:xfrm>
            <a:off x="1390649" y="2867026"/>
            <a:ext cx="10144126" cy="2438399"/>
          </a:xfrm>
          <a:prstGeom prst="rect">
            <a:avLst/>
          </a:prstGeom>
          <a:solidFill>
            <a:srgbClr val="077A3E">
              <a:alpha val="14902"/>
            </a:srgbClr>
          </a:solidFill>
          <a:ln w="9525" algn="ctr">
            <a:noFill/>
            <a:round/>
            <a:headEnd/>
            <a:tailEnd/>
          </a:ln>
        </p:spPr>
        <p:txBody>
          <a:bodyPr wrap="none" anchor="t" anchorCtr="0"/>
          <a:lstStyle/>
          <a:p>
            <a:pPr>
              <a:defRPr/>
            </a:pPr>
            <a:r>
              <a:rPr lang="en-US" altLang="ru-RU" sz="1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II. </a:t>
            </a:r>
            <a:r>
              <a:rPr lang="ru-RU" altLang="ru-RU" sz="1600" b="1" dirty="0" smtClean="0">
                <a:effectLst>
                  <a:outerShdw blurRad="38100" dist="38100" dir="2700000" algn="tl">
                    <a:srgbClr val="000000">
                      <a:alpha val="43137"/>
                    </a:srgbClr>
                  </a:outerShdw>
                </a:effectLst>
                <a:latin typeface="Times New Roman" pitchFamily="18" charset="0"/>
                <a:cs typeface="Times New Roman" pitchFamily="18" charset="0"/>
              </a:rPr>
              <a:t>В УСВГФК</a:t>
            </a:r>
            <a:endParaRPr lang="ru-RU" altLang="ru-RU" sz="16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7" name="Блок-схема: альтернативный процесс 16"/>
          <p:cNvSpPr/>
          <p:nvPr/>
        </p:nvSpPr>
        <p:spPr>
          <a:xfrm>
            <a:off x="1745971" y="1743154"/>
            <a:ext cx="2435504" cy="876221"/>
          </a:xfrm>
          <a:prstGeom prst="flowChartAlternateProcess">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a:lstStyle/>
          <a:p>
            <a:pPr algn="ctr"/>
            <a:r>
              <a:rPr lang="ru-RU" sz="1600" dirty="0" smtClean="0">
                <a:latin typeface="Times New Roman" pitchFamily="18" charset="0"/>
                <a:cs typeface="Times New Roman" pitchFamily="18" charset="0"/>
              </a:rPr>
              <a:t>Запрос-требование</a:t>
            </a:r>
            <a:endParaRPr lang="ru-RU" sz="1600" dirty="0">
              <a:latin typeface="Times New Roman" pitchFamily="18" charset="0"/>
              <a:cs typeface="Times New Roman" pitchFamily="18" charset="0"/>
            </a:endParaRPr>
          </a:p>
        </p:txBody>
      </p:sp>
      <p:sp>
        <p:nvSpPr>
          <p:cNvPr id="40" name="Блок-схема: альтернативный процесс 39"/>
          <p:cNvSpPr/>
          <p:nvPr/>
        </p:nvSpPr>
        <p:spPr>
          <a:xfrm>
            <a:off x="5270221" y="1762204"/>
            <a:ext cx="2435504" cy="838121"/>
          </a:xfrm>
          <a:prstGeom prst="flowChartAlternateProcess">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a:lstStyle/>
          <a:p>
            <a:pPr algn="ctr"/>
            <a:r>
              <a:rPr lang="ru-RU" sz="1600" dirty="0" smtClean="0">
                <a:latin typeface="Times New Roman" pitchFamily="18" charset="0"/>
                <a:cs typeface="Times New Roman" pitchFamily="18" charset="0"/>
              </a:rPr>
              <a:t>Справка по результатам проверки</a:t>
            </a:r>
            <a:endParaRPr lang="ru-RU" sz="1600" dirty="0">
              <a:latin typeface="Times New Roman" pitchFamily="18" charset="0"/>
              <a:cs typeface="Times New Roman" pitchFamily="18" charset="0"/>
            </a:endParaRPr>
          </a:p>
        </p:txBody>
      </p:sp>
      <p:sp>
        <p:nvSpPr>
          <p:cNvPr id="41" name="Блок-схема: альтернативный процесс 40"/>
          <p:cNvSpPr/>
          <p:nvPr/>
        </p:nvSpPr>
        <p:spPr>
          <a:xfrm>
            <a:off x="8765896" y="1762204"/>
            <a:ext cx="2435504" cy="800021"/>
          </a:xfrm>
          <a:prstGeom prst="flowChartAlternateProcess">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a:lstStyle/>
          <a:p>
            <a:pPr algn="ctr"/>
            <a:r>
              <a:rPr lang="ru-RU" sz="1600" dirty="0" smtClean="0">
                <a:latin typeface="Times New Roman" pitchFamily="18" charset="0"/>
                <a:cs typeface="Times New Roman" pitchFamily="18" charset="0"/>
              </a:rPr>
              <a:t>Акт проверки</a:t>
            </a:r>
            <a:endParaRPr lang="ru-RU" sz="1600" dirty="0">
              <a:latin typeface="Times New Roman" pitchFamily="18" charset="0"/>
              <a:cs typeface="Times New Roman" pitchFamily="18" charset="0"/>
            </a:endParaRPr>
          </a:p>
        </p:txBody>
      </p:sp>
      <p:sp>
        <p:nvSpPr>
          <p:cNvPr id="42" name="Блок-схема: альтернативный процесс 41"/>
          <p:cNvSpPr/>
          <p:nvPr/>
        </p:nvSpPr>
        <p:spPr>
          <a:xfrm>
            <a:off x="1745971" y="3228975"/>
            <a:ext cx="2435504" cy="809625"/>
          </a:xfrm>
          <a:prstGeom prst="flowChartAlternateProcess">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a:lstStyle/>
          <a:p>
            <a:pPr algn="ctr"/>
            <a:r>
              <a:rPr lang="ru-RU" sz="1600" dirty="0" smtClean="0">
                <a:latin typeface="Times New Roman" pitchFamily="18" charset="0"/>
                <a:cs typeface="Times New Roman" pitchFamily="18" charset="0"/>
              </a:rPr>
              <a:t>Проект протокола заседания Контрольного совета</a:t>
            </a:r>
            <a:endParaRPr lang="ru-RU" sz="1600" dirty="0">
              <a:latin typeface="Times New Roman" pitchFamily="18" charset="0"/>
              <a:cs typeface="Times New Roman" pitchFamily="18" charset="0"/>
            </a:endParaRPr>
          </a:p>
        </p:txBody>
      </p:sp>
      <p:sp>
        <p:nvSpPr>
          <p:cNvPr id="43" name="Блок-схема: альтернативный процесс 42"/>
          <p:cNvSpPr/>
          <p:nvPr/>
        </p:nvSpPr>
        <p:spPr>
          <a:xfrm>
            <a:off x="5298796" y="3200479"/>
            <a:ext cx="2435504" cy="838121"/>
          </a:xfrm>
          <a:prstGeom prst="flowChartAlternateProcess">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a:lstStyle/>
          <a:p>
            <a:pPr algn="ctr"/>
            <a:r>
              <a:rPr lang="ru-RU" sz="1600" dirty="0" smtClean="0">
                <a:latin typeface="Times New Roman" pitchFamily="18" charset="0"/>
                <a:cs typeface="Times New Roman" pitchFamily="18" charset="0"/>
              </a:rPr>
              <a:t>Интегральная оценка деятельности ТОФК</a:t>
            </a:r>
            <a:endParaRPr lang="ru-RU" sz="1600" dirty="0">
              <a:latin typeface="Times New Roman" pitchFamily="18" charset="0"/>
              <a:cs typeface="Times New Roman" pitchFamily="18" charset="0"/>
            </a:endParaRPr>
          </a:p>
        </p:txBody>
      </p:sp>
      <p:sp>
        <p:nvSpPr>
          <p:cNvPr id="44" name="Блок-схема: альтернативный процесс 43"/>
          <p:cNvSpPr/>
          <p:nvPr/>
        </p:nvSpPr>
        <p:spPr>
          <a:xfrm>
            <a:off x="8746846" y="3181429"/>
            <a:ext cx="2435504" cy="838121"/>
          </a:xfrm>
          <a:prstGeom prst="flowChartAlternateProcess">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a:lstStyle/>
          <a:p>
            <a:pPr algn="ctr"/>
            <a:r>
              <a:rPr lang="ru-RU" sz="1600" dirty="0" smtClean="0">
                <a:latin typeface="Times New Roman" pitchFamily="18" charset="0"/>
                <a:cs typeface="Times New Roman" pitchFamily="18" charset="0"/>
              </a:rPr>
              <a:t>Отчет по результатам проверки</a:t>
            </a:r>
            <a:endParaRPr lang="ru-RU" sz="1600" dirty="0">
              <a:latin typeface="Times New Roman" pitchFamily="18" charset="0"/>
              <a:cs typeface="Times New Roman" pitchFamily="18" charset="0"/>
            </a:endParaRPr>
          </a:p>
        </p:txBody>
      </p:sp>
      <p:sp>
        <p:nvSpPr>
          <p:cNvPr id="45" name="Блок-схема: альтернативный процесс 44"/>
          <p:cNvSpPr/>
          <p:nvPr/>
        </p:nvSpPr>
        <p:spPr>
          <a:xfrm>
            <a:off x="1717396" y="4400629"/>
            <a:ext cx="2435504" cy="838121"/>
          </a:xfrm>
          <a:prstGeom prst="flowChartAlternateProcess">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a:lstStyle/>
          <a:p>
            <a:pPr algn="ctr"/>
            <a:r>
              <a:rPr lang="ru-RU" sz="1600" dirty="0" smtClean="0">
                <a:latin typeface="Times New Roman" pitchFamily="18" charset="0"/>
                <a:cs typeface="Times New Roman" pitchFamily="18" charset="0"/>
              </a:rPr>
              <a:t>Протокол заседания Контрольного совета</a:t>
            </a:r>
            <a:endParaRPr lang="ru-RU" sz="1600" dirty="0">
              <a:latin typeface="Times New Roman" pitchFamily="18" charset="0"/>
              <a:cs typeface="Times New Roman" pitchFamily="18" charset="0"/>
            </a:endParaRPr>
          </a:p>
        </p:txBody>
      </p:sp>
      <p:sp>
        <p:nvSpPr>
          <p:cNvPr id="46" name="Блок-схема: альтернативный процесс 45"/>
          <p:cNvSpPr/>
          <p:nvPr/>
        </p:nvSpPr>
        <p:spPr>
          <a:xfrm>
            <a:off x="5327371" y="4353004"/>
            <a:ext cx="2435504" cy="838121"/>
          </a:xfrm>
          <a:prstGeom prst="flowChartAlternateProcess">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a:lstStyle/>
          <a:p>
            <a:pPr algn="ctr"/>
            <a:r>
              <a:rPr lang="ru-RU" sz="1600" dirty="0" smtClean="0">
                <a:latin typeface="Times New Roman" pitchFamily="18" charset="0"/>
                <a:cs typeface="Times New Roman" pitchFamily="18" charset="0"/>
              </a:rPr>
              <a:t>Указания</a:t>
            </a:r>
            <a:endParaRPr lang="ru-RU" sz="1600" dirty="0">
              <a:latin typeface="Times New Roman" pitchFamily="18" charset="0"/>
              <a:cs typeface="Times New Roman" pitchFamily="18" charset="0"/>
            </a:endParaRPr>
          </a:p>
        </p:txBody>
      </p:sp>
      <p:sp>
        <p:nvSpPr>
          <p:cNvPr id="47" name="Блок-схема: альтернативный процесс 46"/>
          <p:cNvSpPr/>
          <p:nvPr/>
        </p:nvSpPr>
        <p:spPr>
          <a:xfrm>
            <a:off x="8765896" y="4333954"/>
            <a:ext cx="2435504" cy="838121"/>
          </a:xfrm>
          <a:prstGeom prst="flowChartAlternateProcess">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a:lstStyle/>
          <a:p>
            <a:pPr algn="ctr"/>
            <a:r>
              <a:rPr lang="ru-RU" sz="1600" dirty="0" smtClean="0">
                <a:latin typeface="Times New Roman" pitchFamily="18" charset="0"/>
                <a:cs typeface="Times New Roman" pitchFamily="18" charset="0"/>
              </a:rPr>
              <a:t>Контроль выполнения указаний</a:t>
            </a:r>
            <a:endParaRPr lang="ru-RU" sz="1600" dirty="0">
              <a:latin typeface="Times New Roman" pitchFamily="18" charset="0"/>
              <a:cs typeface="Times New Roman" pitchFamily="18" charset="0"/>
            </a:endParaRPr>
          </a:p>
        </p:txBody>
      </p:sp>
      <p:grpSp>
        <p:nvGrpSpPr>
          <p:cNvPr id="55" name="Группа 54"/>
          <p:cNvGrpSpPr/>
          <p:nvPr/>
        </p:nvGrpSpPr>
        <p:grpSpPr>
          <a:xfrm>
            <a:off x="4525083" y="2020449"/>
            <a:ext cx="570792" cy="265552"/>
            <a:chOff x="6707015" y="458028"/>
            <a:chExt cx="284335" cy="645404"/>
          </a:xfrm>
          <a:solidFill>
            <a:srgbClr val="0070C0"/>
          </a:solidFill>
        </p:grpSpPr>
        <p:sp>
          <p:nvSpPr>
            <p:cNvPr id="56" name="Стрелка вправо 55"/>
            <p:cNvSpPr/>
            <p:nvPr/>
          </p:nvSpPr>
          <p:spPr>
            <a:xfrm>
              <a:off x="6707015" y="458028"/>
              <a:ext cx="284335" cy="645404"/>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57" name="Стрелка вправо 4"/>
            <p:cNvSpPr/>
            <p:nvPr/>
          </p:nvSpPr>
          <p:spPr>
            <a:xfrm>
              <a:off x="6707015" y="587109"/>
              <a:ext cx="199035" cy="38724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ru-RU" sz="1800" kern="1200">
                <a:latin typeface="Times New Roman" panose="02020603050405020304" pitchFamily="18" charset="0"/>
                <a:cs typeface="Times New Roman" panose="02020603050405020304" pitchFamily="18" charset="0"/>
              </a:endParaRPr>
            </a:p>
          </p:txBody>
        </p:sp>
      </p:grpSp>
      <p:grpSp>
        <p:nvGrpSpPr>
          <p:cNvPr id="67" name="Группа 66"/>
          <p:cNvGrpSpPr/>
          <p:nvPr/>
        </p:nvGrpSpPr>
        <p:grpSpPr>
          <a:xfrm>
            <a:off x="9916673" y="2736304"/>
            <a:ext cx="284602" cy="340272"/>
            <a:chOff x="8282742" y="1990725"/>
            <a:chExt cx="645404" cy="451944"/>
          </a:xfrm>
          <a:solidFill>
            <a:srgbClr val="0070C0"/>
          </a:solidFill>
        </p:grpSpPr>
        <p:sp>
          <p:nvSpPr>
            <p:cNvPr id="68" name="Стрелка вправо 67"/>
            <p:cNvSpPr/>
            <p:nvPr/>
          </p:nvSpPr>
          <p:spPr>
            <a:xfrm rot="16199983" flipH="1">
              <a:off x="8379472" y="1893995"/>
              <a:ext cx="451944" cy="645404"/>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69" name="Стрелка вправо 4"/>
            <p:cNvSpPr/>
            <p:nvPr/>
          </p:nvSpPr>
          <p:spPr>
            <a:xfrm rot="10799983">
              <a:off x="8411823" y="1990725"/>
              <a:ext cx="387242" cy="31636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ru-RU" sz="1800" kern="1200">
                <a:latin typeface="Times New Roman" panose="02020603050405020304" pitchFamily="18" charset="0"/>
                <a:cs typeface="Times New Roman" panose="02020603050405020304" pitchFamily="18" charset="0"/>
              </a:endParaRPr>
            </a:p>
          </p:txBody>
        </p:sp>
      </p:grpSp>
      <p:grpSp>
        <p:nvGrpSpPr>
          <p:cNvPr id="73" name="Группа 72"/>
          <p:cNvGrpSpPr/>
          <p:nvPr/>
        </p:nvGrpSpPr>
        <p:grpSpPr>
          <a:xfrm>
            <a:off x="7934324" y="3487298"/>
            <a:ext cx="619125" cy="294127"/>
            <a:chOff x="3028560" y="3892144"/>
            <a:chExt cx="324240" cy="645404"/>
          </a:xfrm>
          <a:solidFill>
            <a:srgbClr val="0070C0"/>
          </a:solidFill>
        </p:grpSpPr>
        <p:sp>
          <p:nvSpPr>
            <p:cNvPr id="74" name="Стрелка вправо 73"/>
            <p:cNvSpPr/>
            <p:nvPr/>
          </p:nvSpPr>
          <p:spPr>
            <a:xfrm rot="10800000">
              <a:off x="3028560" y="3892144"/>
              <a:ext cx="324240" cy="645404"/>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75" name="Стрелка вправо 4"/>
            <p:cNvSpPr/>
            <p:nvPr/>
          </p:nvSpPr>
          <p:spPr>
            <a:xfrm rot="21600000">
              <a:off x="3125832" y="4021225"/>
              <a:ext cx="226968" cy="38724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ru-RU" sz="1800" kern="1200">
                <a:latin typeface="Times New Roman" panose="02020603050405020304" pitchFamily="18" charset="0"/>
                <a:cs typeface="Times New Roman" panose="02020603050405020304" pitchFamily="18" charset="0"/>
              </a:endParaRPr>
            </a:p>
          </p:txBody>
        </p:sp>
      </p:grpSp>
      <p:grpSp>
        <p:nvGrpSpPr>
          <p:cNvPr id="79" name="Группа 78"/>
          <p:cNvGrpSpPr/>
          <p:nvPr/>
        </p:nvGrpSpPr>
        <p:grpSpPr>
          <a:xfrm>
            <a:off x="7925508" y="2049024"/>
            <a:ext cx="570792" cy="265552"/>
            <a:chOff x="6707015" y="458028"/>
            <a:chExt cx="284335" cy="645404"/>
          </a:xfrm>
          <a:solidFill>
            <a:srgbClr val="0070C0"/>
          </a:solidFill>
        </p:grpSpPr>
        <p:sp>
          <p:nvSpPr>
            <p:cNvPr id="80" name="Стрелка вправо 79"/>
            <p:cNvSpPr/>
            <p:nvPr/>
          </p:nvSpPr>
          <p:spPr>
            <a:xfrm>
              <a:off x="6707015" y="458028"/>
              <a:ext cx="284335" cy="645404"/>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81" name="Стрелка вправо 4"/>
            <p:cNvSpPr/>
            <p:nvPr/>
          </p:nvSpPr>
          <p:spPr>
            <a:xfrm>
              <a:off x="6707015" y="587109"/>
              <a:ext cx="199035" cy="38724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ru-RU" sz="1800" kern="1200">
                <a:latin typeface="Times New Roman" panose="02020603050405020304" pitchFamily="18" charset="0"/>
                <a:cs typeface="Times New Roman" panose="02020603050405020304" pitchFamily="18" charset="0"/>
              </a:endParaRPr>
            </a:p>
          </p:txBody>
        </p:sp>
      </p:grpSp>
      <p:grpSp>
        <p:nvGrpSpPr>
          <p:cNvPr id="85" name="Группа 84"/>
          <p:cNvGrpSpPr/>
          <p:nvPr/>
        </p:nvGrpSpPr>
        <p:grpSpPr>
          <a:xfrm>
            <a:off x="4429833" y="4763649"/>
            <a:ext cx="570792" cy="265552"/>
            <a:chOff x="6707015" y="458028"/>
            <a:chExt cx="284335" cy="645404"/>
          </a:xfrm>
          <a:solidFill>
            <a:srgbClr val="0070C0"/>
          </a:solidFill>
        </p:grpSpPr>
        <p:sp>
          <p:nvSpPr>
            <p:cNvPr id="86" name="Стрелка вправо 85"/>
            <p:cNvSpPr/>
            <p:nvPr/>
          </p:nvSpPr>
          <p:spPr>
            <a:xfrm>
              <a:off x="6707015" y="458028"/>
              <a:ext cx="284335" cy="645404"/>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87" name="Стрелка вправо 4"/>
            <p:cNvSpPr/>
            <p:nvPr/>
          </p:nvSpPr>
          <p:spPr>
            <a:xfrm>
              <a:off x="6707015" y="587109"/>
              <a:ext cx="199035" cy="38724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ru-RU" sz="1800" kern="1200">
                <a:latin typeface="Times New Roman" panose="02020603050405020304" pitchFamily="18" charset="0"/>
                <a:cs typeface="Times New Roman" panose="02020603050405020304" pitchFamily="18" charset="0"/>
              </a:endParaRPr>
            </a:p>
          </p:txBody>
        </p:sp>
      </p:grpSp>
      <p:grpSp>
        <p:nvGrpSpPr>
          <p:cNvPr id="88" name="Группа 87"/>
          <p:cNvGrpSpPr/>
          <p:nvPr/>
        </p:nvGrpSpPr>
        <p:grpSpPr>
          <a:xfrm>
            <a:off x="7982658" y="4639824"/>
            <a:ext cx="570792" cy="265552"/>
            <a:chOff x="6707015" y="458028"/>
            <a:chExt cx="284335" cy="645404"/>
          </a:xfrm>
          <a:solidFill>
            <a:srgbClr val="0070C0"/>
          </a:solidFill>
        </p:grpSpPr>
        <p:sp>
          <p:nvSpPr>
            <p:cNvPr id="89" name="Стрелка вправо 88"/>
            <p:cNvSpPr/>
            <p:nvPr/>
          </p:nvSpPr>
          <p:spPr>
            <a:xfrm>
              <a:off x="6707015" y="458028"/>
              <a:ext cx="284335" cy="645404"/>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90" name="Стрелка вправо 4"/>
            <p:cNvSpPr/>
            <p:nvPr/>
          </p:nvSpPr>
          <p:spPr>
            <a:xfrm>
              <a:off x="6707015" y="587109"/>
              <a:ext cx="199035" cy="38724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ru-RU" sz="1800" kern="1200">
                <a:latin typeface="Times New Roman" panose="02020603050405020304" pitchFamily="18" charset="0"/>
                <a:cs typeface="Times New Roman" panose="02020603050405020304" pitchFamily="18" charset="0"/>
              </a:endParaRPr>
            </a:p>
          </p:txBody>
        </p:sp>
      </p:grpSp>
      <p:grpSp>
        <p:nvGrpSpPr>
          <p:cNvPr id="91" name="Группа 90"/>
          <p:cNvGrpSpPr/>
          <p:nvPr/>
        </p:nvGrpSpPr>
        <p:grpSpPr>
          <a:xfrm>
            <a:off x="2839598" y="4060279"/>
            <a:ext cx="284602" cy="321222"/>
            <a:chOff x="8282742" y="1990725"/>
            <a:chExt cx="645404" cy="451944"/>
          </a:xfrm>
          <a:solidFill>
            <a:srgbClr val="0070C0"/>
          </a:solidFill>
        </p:grpSpPr>
        <p:sp>
          <p:nvSpPr>
            <p:cNvPr id="92" name="Стрелка вправо 91"/>
            <p:cNvSpPr/>
            <p:nvPr/>
          </p:nvSpPr>
          <p:spPr>
            <a:xfrm rot="16199983" flipH="1">
              <a:off x="8379472" y="1893995"/>
              <a:ext cx="451944" cy="645404"/>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93" name="Стрелка вправо 4"/>
            <p:cNvSpPr/>
            <p:nvPr/>
          </p:nvSpPr>
          <p:spPr>
            <a:xfrm rot="10799983">
              <a:off x="8411823" y="1990725"/>
              <a:ext cx="387242" cy="31636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ru-RU" sz="1800" kern="1200">
                <a:latin typeface="Times New Roman" panose="02020603050405020304" pitchFamily="18" charset="0"/>
                <a:cs typeface="Times New Roman" panose="02020603050405020304" pitchFamily="18" charset="0"/>
              </a:endParaRPr>
            </a:p>
          </p:txBody>
        </p:sp>
      </p:grpSp>
      <p:grpSp>
        <p:nvGrpSpPr>
          <p:cNvPr id="94" name="Группа 93"/>
          <p:cNvGrpSpPr/>
          <p:nvPr/>
        </p:nvGrpSpPr>
        <p:grpSpPr>
          <a:xfrm>
            <a:off x="4419599" y="3487298"/>
            <a:ext cx="619125" cy="294127"/>
            <a:chOff x="3028560" y="3892144"/>
            <a:chExt cx="324240" cy="645404"/>
          </a:xfrm>
          <a:solidFill>
            <a:srgbClr val="0070C0"/>
          </a:solidFill>
        </p:grpSpPr>
        <p:sp>
          <p:nvSpPr>
            <p:cNvPr id="95" name="Стрелка вправо 94"/>
            <p:cNvSpPr/>
            <p:nvPr/>
          </p:nvSpPr>
          <p:spPr>
            <a:xfrm rot="10800000">
              <a:off x="3028560" y="3892144"/>
              <a:ext cx="324240" cy="645404"/>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96" name="Стрелка вправо 4"/>
            <p:cNvSpPr/>
            <p:nvPr/>
          </p:nvSpPr>
          <p:spPr>
            <a:xfrm rot="21600000">
              <a:off x="3125832" y="4021225"/>
              <a:ext cx="226968" cy="38724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ru-RU" sz="1800" kern="1200">
                <a:latin typeface="Times New Roman" panose="02020603050405020304" pitchFamily="18" charset="0"/>
                <a:cs typeface="Times New Roman" panose="02020603050405020304" pitchFamily="18" charset="0"/>
              </a:endParaRPr>
            </a:p>
          </p:txBody>
        </p:sp>
      </p:grpSp>
      <p:sp>
        <p:nvSpPr>
          <p:cNvPr id="97" name="Блок-схема: документ 96"/>
          <p:cNvSpPr/>
          <p:nvPr/>
        </p:nvSpPr>
        <p:spPr>
          <a:xfrm>
            <a:off x="1370013" y="5600699"/>
            <a:ext cx="6707187" cy="704851"/>
          </a:xfrm>
          <a:prstGeom prst="flowChartDocument">
            <a:avLst/>
          </a:prstGeom>
          <a:ln>
            <a:noFill/>
          </a:ln>
        </p:spPr>
        <p:style>
          <a:lnRef idx="1">
            <a:schemeClr val="accent1"/>
          </a:lnRef>
          <a:fillRef idx="2">
            <a:schemeClr val="accent1"/>
          </a:fillRef>
          <a:effectRef idx="1">
            <a:schemeClr val="accent1"/>
          </a:effectRef>
          <a:fontRef idx="minor">
            <a:schemeClr val="dk1"/>
          </a:fontRef>
        </p:style>
        <p:txBody>
          <a:bodyPr anchor="ctr"/>
          <a:lstStyle/>
          <a:p>
            <a:pPr algn="just">
              <a:defRPr/>
            </a:pPr>
            <a:r>
              <a:rPr lang="ru-RU" sz="1400" b="1" dirty="0">
                <a:solidFill>
                  <a:srgbClr val="FF0000"/>
                </a:solidFill>
                <a:latin typeface="Times New Roman" panose="02020603050405020304" pitchFamily="18" charset="0"/>
                <a:cs typeface="Times New Roman" panose="02020603050405020304" pitchFamily="18" charset="0"/>
              </a:rPr>
              <a:t>Если по итогам интегральной оценки результативность деятельности ТОФК была признана отличной, очередная проверка ТОФК может быть проведена через 5 </a:t>
            </a:r>
            <a:r>
              <a:rPr lang="ru-RU" sz="1400" b="1" dirty="0" smtClean="0">
                <a:solidFill>
                  <a:srgbClr val="FF0000"/>
                </a:solidFill>
                <a:latin typeface="Times New Roman" panose="02020603050405020304" pitchFamily="18" charset="0"/>
                <a:cs typeface="Times New Roman" panose="02020603050405020304" pitchFamily="18" charset="0"/>
              </a:rPr>
              <a:t>лет ()</a:t>
            </a:r>
            <a:endParaRPr lang="ru-RU" sz="1400" b="1" dirty="0">
              <a:solidFill>
                <a:srgbClr val="FF0000"/>
              </a:solidFill>
              <a:latin typeface="Times New Roman" panose="02020603050405020304" pitchFamily="18" charset="0"/>
              <a:cs typeface="Times New Roman" panose="02020603050405020304" pitchFamily="18" charset="0"/>
            </a:endParaRPr>
          </a:p>
        </p:txBody>
      </p:sp>
      <p:cxnSp>
        <p:nvCxnSpPr>
          <p:cNvPr id="98" name="Прямая со стрелкой 97"/>
          <p:cNvCxnSpPr/>
          <p:nvPr/>
        </p:nvCxnSpPr>
        <p:spPr>
          <a:xfrm>
            <a:off x="2809875" y="5286375"/>
            <a:ext cx="9525" cy="266700"/>
          </a:xfrm>
          <a:prstGeom prst="straightConnector1">
            <a:avLst/>
          </a:prstGeom>
          <a:ln w="28575">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pic>
        <p:nvPicPr>
          <p:cNvPr id="2050" name="Picture 2" descr="C:\Users\МмМ\Desktop\зеленая галка.jpg"/>
          <p:cNvPicPr>
            <a:picLocks noChangeAspect="1" noChangeArrowheads="1"/>
          </p:cNvPicPr>
          <p:nvPr/>
        </p:nvPicPr>
        <p:blipFill>
          <a:blip r:embed="rId2" cstate="print"/>
          <a:srcRect/>
          <a:stretch>
            <a:fillRect/>
          </a:stretch>
        </p:blipFill>
        <p:spPr bwMode="auto">
          <a:xfrm>
            <a:off x="8067675" y="5303043"/>
            <a:ext cx="1695450" cy="1271587"/>
          </a:xfrm>
          <a:prstGeom prst="rect">
            <a:avLst/>
          </a:prstGeom>
          <a:noFill/>
        </p:spPr>
      </p:pic>
      <p:sp>
        <p:nvSpPr>
          <p:cNvPr id="2" name="Прямоугольник 1"/>
          <p:cNvSpPr/>
          <p:nvPr/>
        </p:nvSpPr>
        <p:spPr>
          <a:xfrm>
            <a:off x="9363435" y="5829399"/>
            <a:ext cx="2467855" cy="307777"/>
          </a:xfrm>
          <a:prstGeom prst="rect">
            <a:avLst/>
          </a:prstGeom>
        </p:spPr>
        <p:txBody>
          <a:bodyPr wrap="none">
            <a:spAutoFit/>
          </a:bodyPr>
          <a:lstStyle/>
          <a:p>
            <a:r>
              <a:rPr lang="ru-RU" sz="1400" b="1" dirty="0">
                <a:solidFill>
                  <a:srgbClr val="002060"/>
                </a:solidFill>
                <a:latin typeface="Times New Roman" panose="02020603050405020304" pitchFamily="18" charset="0"/>
                <a:cs typeface="Times New Roman" panose="02020603050405020304" pitchFamily="18" charset="0"/>
              </a:rPr>
              <a:t>проект Плана </a:t>
            </a:r>
            <a:r>
              <a:rPr lang="ru-RU" sz="1400" b="1" dirty="0" err="1">
                <a:solidFill>
                  <a:srgbClr val="002060"/>
                </a:solidFill>
                <a:latin typeface="Times New Roman" panose="02020603050405020304" pitchFamily="18" charset="0"/>
                <a:cs typeface="Times New Roman" panose="02020603050405020304" pitchFamily="18" charset="0"/>
              </a:rPr>
              <a:t>ВКиВА</a:t>
            </a:r>
            <a:r>
              <a:rPr lang="ru-RU" sz="1400" b="1" dirty="0">
                <a:solidFill>
                  <a:srgbClr val="002060"/>
                </a:solidFill>
                <a:latin typeface="Times New Roman" panose="02020603050405020304" pitchFamily="18" charset="0"/>
                <a:cs typeface="Times New Roman" panose="02020603050405020304" pitchFamily="18" charset="0"/>
              </a:rPr>
              <a:t> </a:t>
            </a:r>
            <a:r>
              <a:rPr lang="ru-RU" sz="1400" b="1" dirty="0" smtClean="0">
                <a:solidFill>
                  <a:srgbClr val="002060"/>
                </a:solidFill>
                <a:latin typeface="Times New Roman" panose="02020603050405020304" pitchFamily="18" charset="0"/>
                <a:cs typeface="Times New Roman" panose="02020603050405020304" pitchFamily="18" charset="0"/>
              </a:rPr>
              <a:t>2018г.</a:t>
            </a:r>
            <a:endParaRPr lang="ru-RU" dirty="0">
              <a:solidFill>
                <a:srgbClr val="002060"/>
              </a:solidFill>
            </a:endParaRPr>
          </a:p>
        </p:txBody>
      </p:sp>
    </p:spTree>
    <p:extLst>
      <p:ext uri="{BB962C8B-B14F-4D97-AF65-F5344CB8AC3E}">
        <p14:creationId xmlns:p14="http://schemas.microsoft.com/office/powerpoint/2010/main" val="38429820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B71FCD68-0AFD-4048-852E-53B764BC6EED}" type="slidenum">
              <a:rPr lang="ru-RU" smtClean="0"/>
              <a:pPr>
                <a:defRPr/>
              </a:pPr>
              <a:t>8</a:t>
            </a:fld>
            <a:endParaRPr lang="ru-RU"/>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647950"/>
            <a:ext cx="1876425" cy="2066926"/>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Прямоугольник 4"/>
          <p:cNvSpPr/>
          <p:nvPr/>
        </p:nvSpPr>
        <p:spPr>
          <a:xfrm>
            <a:off x="4114799" y="494506"/>
            <a:ext cx="7058025" cy="369332"/>
          </a:xfrm>
          <a:prstGeom prst="rect">
            <a:avLst/>
          </a:prstGeom>
          <a:noFill/>
        </p:spPr>
        <p:txBody>
          <a:bodyPr wrap="square">
            <a:spAutoFit/>
          </a:bodyPr>
          <a:lstStyle/>
          <a:p>
            <a:pPr algn="ctr" eaLnBrk="1" fontAlgn="auto" hangingPunct="1">
              <a:spcBef>
                <a:spcPts val="0"/>
              </a:spcBef>
              <a:spcAft>
                <a:spcPts val="0"/>
              </a:spcAft>
              <a:defRPr/>
            </a:pPr>
            <a:r>
              <a:rPr lang="ru-RU" b="1" dirty="0" smtClean="0">
                <a:solidFill>
                  <a:schemeClr val="accent1">
                    <a:lumMod val="50000"/>
                  </a:schemeClr>
                </a:solidFill>
                <a:latin typeface="Times New Roman" pitchFamily="18" charset="0"/>
                <a:cs typeface="Times New Roman" pitchFamily="18" charset="0"/>
              </a:rPr>
              <a:t>ПРОВЕРЯЕМЫЕ НАПРАВЛЕНИЯ ДЕЯТЕЛЬНОСТИ ТОФК</a:t>
            </a:r>
            <a:endParaRPr lang="ru-RU" b="1" dirty="0">
              <a:solidFill>
                <a:schemeClr val="accent1">
                  <a:lumMod val="50000"/>
                </a:schemeClr>
              </a:solidFill>
              <a:latin typeface="Times New Roman" pitchFamily="18" charset="0"/>
              <a:cs typeface="Times New Roman"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919932519"/>
              </p:ext>
            </p:extLst>
          </p:nvPr>
        </p:nvGraphicFramePr>
        <p:xfrm>
          <a:off x="1962150" y="1020754"/>
          <a:ext cx="9944100" cy="4889992"/>
        </p:xfrm>
        <a:graphic>
          <a:graphicData uri="http://schemas.openxmlformats.org/drawingml/2006/table">
            <a:tbl>
              <a:tblPr>
                <a:tableStyleId>{5C22544A-7EE6-4342-B048-85BDC9FD1C3A}</a:tableStyleId>
              </a:tblPr>
              <a:tblGrid>
                <a:gridCol w="381000"/>
                <a:gridCol w="9563100"/>
              </a:tblGrid>
              <a:tr h="239180">
                <a:tc>
                  <a:txBody>
                    <a:bodyPr/>
                    <a:lstStyle/>
                    <a:p>
                      <a:pPr algn="ctr" fontAlgn="ctr"/>
                      <a:r>
                        <a:rPr lang="ru-RU" sz="1000" b="1" u="none" strike="noStrike" dirty="0">
                          <a:effectLst/>
                          <a:latin typeface="Times New Roman" panose="02020603050405020304" pitchFamily="18" charset="0"/>
                          <a:cs typeface="Times New Roman" panose="02020603050405020304" pitchFamily="18" charset="0"/>
                        </a:rPr>
                        <a:t>№</a:t>
                      </a:r>
                      <a:br>
                        <a:rPr lang="ru-RU" sz="1000" b="1" u="none" strike="noStrike" dirty="0">
                          <a:effectLst/>
                          <a:latin typeface="Times New Roman" panose="02020603050405020304" pitchFamily="18" charset="0"/>
                          <a:cs typeface="Times New Roman" panose="02020603050405020304" pitchFamily="18" charset="0"/>
                        </a:rPr>
                      </a:br>
                      <a:r>
                        <a:rPr lang="ru-RU" sz="1000" b="1" u="none" strike="noStrike" dirty="0">
                          <a:effectLst/>
                          <a:latin typeface="Times New Roman" panose="02020603050405020304" pitchFamily="18" charset="0"/>
                          <a:cs typeface="Times New Roman" panose="02020603050405020304" pitchFamily="18" charset="0"/>
                        </a:rPr>
                        <a:t>п/п</a:t>
                      </a:r>
                      <a:endParaRPr lang="ru-RU" sz="10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000" b="1" u="none" strike="noStrike" dirty="0">
                          <a:effectLst/>
                          <a:latin typeface="Times New Roman" panose="02020603050405020304" pitchFamily="18" charset="0"/>
                          <a:cs typeface="Times New Roman" panose="02020603050405020304" pitchFamily="18" charset="0"/>
                        </a:rPr>
                        <a:t>Проверяемое направление деятельности в </a:t>
                      </a:r>
                      <a:r>
                        <a:rPr lang="ru-RU" sz="1000" b="1" u="none" strike="noStrike" dirty="0" smtClean="0">
                          <a:effectLst/>
                          <a:latin typeface="Times New Roman" panose="02020603050405020304" pitchFamily="18" charset="0"/>
                          <a:cs typeface="Times New Roman" panose="02020603050405020304" pitchFamily="18" charset="0"/>
                        </a:rPr>
                        <a:t>соответствии </a:t>
                      </a:r>
                      <a:r>
                        <a:rPr lang="ru-RU" sz="1000" b="1" u="none" strike="noStrike" dirty="0">
                          <a:effectLst/>
                          <a:latin typeface="Times New Roman" panose="02020603050405020304" pitchFamily="18" charset="0"/>
                          <a:cs typeface="Times New Roman" panose="02020603050405020304" pitchFamily="18" charset="0"/>
                        </a:rPr>
                        <a:t>с программой проверки</a:t>
                      </a:r>
                      <a:endParaRPr lang="ru-RU" sz="10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000">
                <a:tc>
                  <a:txBody>
                    <a:bodyPr/>
                    <a:lstStyle/>
                    <a:p>
                      <a:pPr algn="ctr" fontAlgn="ctr"/>
                      <a:r>
                        <a:rPr lang="ru-RU" sz="1000" u="none" strike="noStrike" dirty="0">
                          <a:effectLst/>
                          <a:latin typeface="Times New Roman" panose="02020603050405020304" pitchFamily="18" charset="0"/>
                          <a:cs typeface="Times New Roman" panose="02020603050405020304" pitchFamily="18" charset="0"/>
                        </a:rPr>
                        <a:t>1</a:t>
                      </a:r>
                      <a:endParaRPr lang="ru-RU"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050" u="none" strike="noStrike" dirty="0">
                          <a:effectLst/>
                          <a:latin typeface="Times New Roman" panose="02020603050405020304" pitchFamily="18" charset="0"/>
                          <a:cs typeface="Times New Roman" panose="02020603050405020304" pitchFamily="18" charset="0"/>
                        </a:rPr>
                        <a:t>Организация и осуществление учета поступлений в бюджетную систему Российской Федерации и их распределения между бюджетами бюджетной системы Российской Федерации</a:t>
                      </a:r>
                      <a:endParaRPr lang="ru-RU" sz="105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000">
                <a:tc>
                  <a:txBody>
                    <a:bodyPr/>
                    <a:lstStyle/>
                    <a:p>
                      <a:pPr algn="ctr" fontAlgn="ctr"/>
                      <a:r>
                        <a:rPr lang="ru-RU" sz="1000" u="none" strike="noStrike">
                          <a:effectLst/>
                          <a:latin typeface="Times New Roman" panose="02020603050405020304" pitchFamily="18" charset="0"/>
                          <a:cs typeface="Times New Roman" panose="02020603050405020304" pitchFamily="18" charset="0"/>
                        </a:rPr>
                        <a:t>2</a:t>
                      </a:r>
                      <a:endParaRPr lang="ru-RU" sz="1000" b="0" i="0" u="none" strike="noStrike">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050" u="none" strike="noStrike" dirty="0">
                          <a:effectLst/>
                          <a:latin typeface="Times New Roman" panose="02020603050405020304" pitchFamily="18" charset="0"/>
                          <a:cs typeface="Times New Roman" panose="02020603050405020304" pitchFamily="18" charset="0"/>
                        </a:rPr>
                        <a:t>Организация и осуществление электронных расчетов в системе банковских расчетов между УФК и подразделением Центрального банка Российской Федерации, кредитными организациями</a:t>
                      </a:r>
                      <a:endParaRPr lang="ru-RU" sz="105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000">
                <a:tc>
                  <a:txBody>
                    <a:bodyPr/>
                    <a:lstStyle/>
                    <a:p>
                      <a:pPr algn="ctr" fontAlgn="ctr"/>
                      <a:r>
                        <a:rPr lang="ru-RU" sz="1000" u="none" strike="noStrike">
                          <a:effectLst/>
                          <a:latin typeface="Times New Roman" panose="02020603050405020304" pitchFamily="18" charset="0"/>
                          <a:cs typeface="Times New Roman" panose="02020603050405020304" pitchFamily="18" charset="0"/>
                        </a:rPr>
                        <a:t>3</a:t>
                      </a:r>
                      <a:endParaRPr lang="ru-RU" sz="1000" b="0" i="0" u="none" strike="noStrike">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050" u="none" strike="noStrike" dirty="0">
                          <a:effectLst/>
                          <a:latin typeface="Times New Roman" panose="02020603050405020304" pitchFamily="18" charset="0"/>
                          <a:cs typeface="Times New Roman" panose="02020603050405020304" pitchFamily="18" charset="0"/>
                        </a:rPr>
                        <a:t>Осуществление и учет операций со средствами федерального бюджета, средствами дополнительного бюджетного финансирования, средствами, поступающими во временное распоряжение получателей средств федерального бюджета, средствами бюджета Союзного государства, средствами для финансирования мероприятий по оперативно-розыскной деятельности, средствами федеральных бюджетных (автономных) учреждений и иных </a:t>
                      </a:r>
                      <a:r>
                        <a:rPr lang="ru-RU" sz="1050" u="none" strike="noStrike" dirty="0" err="1">
                          <a:effectLst/>
                          <a:latin typeface="Times New Roman" panose="02020603050405020304" pitchFamily="18" charset="0"/>
                          <a:cs typeface="Times New Roman" panose="02020603050405020304" pitchFamily="18" charset="0"/>
                        </a:rPr>
                        <a:t>неучастников</a:t>
                      </a:r>
                      <a:r>
                        <a:rPr lang="ru-RU" sz="1050" u="none" strike="noStrike" dirty="0">
                          <a:effectLst/>
                          <a:latin typeface="Times New Roman" panose="02020603050405020304" pitchFamily="18" charset="0"/>
                          <a:cs typeface="Times New Roman" panose="02020603050405020304" pitchFamily="18" charset="0"/>
                        </a:rPr>
                        <a:t> бюджетного процесса, средствами обязательного медицинского страхования, поступающими федеральным бюджетным (автономным) учреждениям, обеспечение казначейского сопровождения</a:t>
                      </a:r>
                      <a:endParaRPr lang="ru-RU" sz="105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000">
                <a:tc>
                  <a:txBody>
                    <a:bodyPr/>
                    <a:lstStyle/>
                    <a:p>
                      <a:pPr algn="ctr" fontAlgn="ctr"/>
                      <a:r>
                        <a:rPr lang="ru-RU" sz="1000" u="none" strike="noStrike">
                          <a:effectLst/>
                          <a:latin typeface="Times New Roman" panose="02020603050405020304" pitchFamily="18" charset="0"/>
                          <a:cs typeface="Times New Roman" panose="02020603050405020304" pitchFamily="18" charset="0"/>
                        </a:rPr>
                        <a:t>4</a:t>
                      </a:r>
                      <a:endParaRPr lang="ru-RU" sz="1000" b="0" i="0" u="none" strike="noStrike">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050" u="none" strike="noStrike" dirty="0">
                          <a:effectLst/>
                          <a:latin typeface="Times New Roman" panose="02020603050405020304" pitchFamily="18" charset="0"/>
                          <a:cs typeface="Times New Roman" panose="02020603050405020304" pitchFamily="18" charset="0"/>
                        </a:rPr>
                        <a:t>Ведение федеральных реестров</a:t>
                      </a:r>
                      <a:endParaRPr lang="ru-RU" sz="105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000">
                <a:tc>
                  <a:txBody>
                    <a:bodyPr/>
                    <a:lstStyle/>
                    <a:p>
                      <a:pPr algn="ctr" fontAlgn="ctr"/>
                      <a:r>
                        <a:rPr lang="ru-RU" sz="1000" u="none" strike="noStrike">
                          <a:effectLst/>
                          <a:latin typeface="Times New Roman" panose="02020603050405020304" pitchFamily="18" charset="0"/>
                          <a:cs typeface="Times New Roman" panose="02020603050405020304" pitchFamily="18" charset="0"/>
                        </a:rPr>
                        <a:t>5</a:t>
                      </a:r>
                      <a:endParaRPr lang="ru-RU" sz="1000" b="0" i="0" u="none" strike="noStrike">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050" u="none" strike="noStrike" dirty="0">
                          <a:effectLst/>
                          <a:latin typeface="Times New Roman" panose="02020603050405020304" pitchFamily="18" charset="0"/>
                          <a:cs typeface="Times New Roman" panose="02020603050405020304" pitchFamily="18" charset="0"/>
                        </a:rPr>
                        <a:t>Кассовое обслуживание исполнения бюджета субъекта Российской Федерации (местных бюджетов), бюджетов государственных внебюджетных фондов</a:t>
                      </a:r>
                      <a:endParaRPr lang="ru-RU" sz="105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000">
                <a:tc>
                  <a:txBody>
                    <a:bodyPr/>
                    <a:lstStyle/>
                    <a:p>
                      <a:pPr algn="ctr" fontAlgn="ctr"/>
                      <a:r>
                        <a:rPr lang="ru-RU" sz="1000" u="none" strike="noStrike">
                          <a:effectLst/>
                          <a:latin typeface="Times New Roman" panose="02020603050405020304" pitchFamily="18" charset="0"/>
                          <a:cs typeface="Times New Roman" panose="02020603050405020304" pitchFamily="18" charset="0"/>
                        </a:rPr>
                        <a:t>6</a:t>
                      </a:r>
                      <a:endParaRPr lang="ru-RU" sz="1000" b="0" i="0" u="none" strike="noStrike">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050" u="none" strike="noStrike" dirty="0">
                          <a:effectLst/>
                          <a:latin typeface="Times New Roman" panose="02020603050405020304" pitchFamily="18" charset="0"/>
                          <a:cs typeface="Times New Roman" panose="02020603050405020304" pitchFamily="18" charset="0"/>
                        </a:rPr>
                        <a:t>Ведение бюджетного и казначейского  учета и формирование отчетности по операциям бюджетов бюджетной системы Российской Федерации, операциям со средствами </a:t>
                      </a:r>
                      <a:r>
                        <a:rPr lang="ru-RU" sz="1050" u="none" strike="noStrike" dirty="0" err="1">
                          <a:effectLst/>
                          <a:latin typeface="Times New Roman" panose="02020603050405020304" pitchFamily="18" charset="0"/>
                          <a:cs typeface="Times New Roman" panose="02020603050405020304" pitchFamily="18" charset="0"/>
                        </a:rPr>
                        <a:t>неучастников</a:t>
                      </a:r>
                      <a:r>
                        <a:rPr lang="ru-RU" sz="1050" u="none" strike="noStrike" dirty="0">
                          <a:effectLst/>
                          <a:latin typeface="Times New Roman" panose="02020603050405020304" pitchFamily="18" charset="0"/>
                          <a:cs typeface="Times New Roman" panose="02020603050405020304" pitchFamily="18" charset="0"/>
                        </a:rPr>
                        <a:t> бюджетного процесса</a:t>
                      </a:r>
                      <a:endParaRPr lang="ru-RU" sz="105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000">
                <a:tc>
                  <a:txBody>
                    <a:bodyPr/>
                    <a:lstStyle/>
                    <a:p>
                      <a:pPr algn="ctr" fontAlgn="ctr"/>
                      <a:r>
                        <a:rPr lang="ru-RU" sz="1000" u="none" strike="noStrike">
                          <a:effectLst/>
                          <a:latin typeface="Times New Roman" panose="02020603050405020304" pitchFamily="18" charset="0"/>
                          <a:cs typeface="Times New Roman" panose="02020603050405020304" pitchFamily="18" charset="0"/>
                        </a:rPr>
                        <a:t>7</a:t>
                      </a:r>
                      <a:endParaRPr lang="ru-RU" sz="1000" b="0" i="0" u="none" strike="noStrike">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050" u="none" strike="noStrike" dirty="0">
                          <a:effectLst/>
                          <a:latin typeface="Times New Roman" panose="02020603050405020304" pitchFamily="18" charset="0"/>
                          <a:cs typeface="Times New Roman" panose="02020603050405020304" pitchFamily="18" charset="0"/>
                        </a:rPr>
                        <a:t>Ведение бюджетного, налогового и управленческого учета при исполнении бюджетной сметы</a:t>
                      </a:r>
                      <a:endParaRPr lang="ru-RU" sz="105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000">
                <a:tc>
                  <a:txBody>
                    <a:bodyPr/>
                    <a:lstStyle/>
                    <a:p>
                      <a:pPr algn="ctr" fontAlgn="ctr"/>
                      <a:r>
                        <a:rPr lang="ru-RU" sz="1000" u="none" strike="noStrike">
                          <a:effectLst/>
                          <a:latin typeface="Times New Roman" panose="02020603050405020304" pitchFamily="18" charset="0"/>
                          <a:cs typeface="Times New Roman" panose="02020603050405020304" pitchFamily="18" charset="0"/>
                        </a:rPr>
                        <a:t>8</a:t>
                      </a:r>
                      <a:endParaRPr lang="ru-RU" sz="1000" b="0" i="0" u="none" strike="noStrike">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050" u="none" strike="noStrike" dirty="0">
                          <a:effectLst/>
                          <a:latin typeface="Times New Roman" panose="02020603050405020304" pitchFamily="18" charset="0"/>
                          <a:cs typeface="Times New Roman" panose="02020603050405020304" pitchFamily="18" charset="0"/>
                        </a:rPr>
                        <a:t>Правовое обеспечение деятельности</a:t>
                      </a:r>
                      <a:endParaRPr lang="ru-RU" sz="105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000">
                <a:tc>
                  <a:txBody>
                    <a:bodyPr/>
                    <a:lstStyle/>
                    <a:p>
                      <a:pPr algn="ctr" fontAlgn="ctr"/>
                      <a:r>
                        <a:rPr lang="ru-RU" sz="1000" u="none" strike="noStrike">
                          <a:effectLst/>
                          <a:latin typeface="Times New Roman" panose="02020603050405020304" pitchFamily="18" charset="0"/>
                          <a:cs typeface="Times New Roman" panose="02020603050405020304" pitchFamily="18" charset="0"/>
                        </a:rPr>
                        <a:t>9</a:t>
                      </a:r>
                      <a:endParaRPr lang="ru-RU" sz="1000" b="0" i="0" u="none" strike="noStrike">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050" u="none" strike="noStrike" dirty="0">
                          <a:effectLst/>
                          <a:latin typeface="Times New Roman" panose="02020603050405020304" pitchFamily="18" charset="0"/>
                          <a:cs typeface="Times New Roman" panose="02020603050405020304" pitchFamily="18" charset="0"/>
                        </a:rPr>
                        <a:t>Организация и осуществление внутреннего контроля и внутреннего аудита</a:t>
                      </a:r>
                      <a:endParaRPr lang="ru-RU" sz="105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000">
                <a:tc>
                  <a:txBody>
                    <a:bodyPr/>
                    <a:lstStyle/>
                    <a:p>
                      <a:pPr algn="ctr" fontAlgn="ctr"/>
                      <a:r>
                        <a:rPr lang="ru-RU" sz="1000" u="none" strike="noStrike">
                          <a:effectLst/>
                          <a:latin typeface="Times New Roman" panose="02020603050405020304" pitchFamily="18" charset="0"/>
                          <a:cs typeface="Times New Roman" panose="02020603050405020304" pitchFamily="18" charset="0"/>
                        </a:rPr>
                        <a:t>10</a:t>
                      </a:r>
                      <a:endParaRPr lang="ru-RU" sz="1000" b="0" i="0" u="none" strike="noStrike">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050" u="none" strike="noStrike" dirty="0">
                          <a:effectLst/>
                          <a:latin typeface="Times New Roman" panose="02020603050405020304" pitchFamily="18" charset="0"/>
                          <a:cs typeface="Times New Roman" panose="02020603050405020304" pitchFamily="18" charset="0"/>
                        </a:rPr>
                        <a:t>Информационно-техническое обеспечение деятельности</a:t>
                      </a:r>
                      <a:endParaRPr lang="ru-RU" sz="105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000">
                <a:tc>
                  <a:txBody>
                    <a:bodyPr/>
                    <a:lstStyle/>
                    <a:p>
                      <a:pPr algn="ctr" fontAlgn="ctr"/>
                      <a:r>
                        <a:rPr lang="ru-RU" sz="1000" u="none" strike="noStrike">
                          <a:effectLst/>
                          <a:latin typeface="Times New Roman" panose="02020603050405020304" pitchFamily="18" charset="0"/>
                          <a:cs typeface="Times New Roman" panose="02020603050405020304" pitchFamily="18" charset="0"/>
                        </a:rPr>
                        <a:t>11</a:t>
                      </a:r>
                      <a:endParaRPr lang="ru-RU" sz="1000" b="0" i="0" u="none" strike="noStrike">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050" u="none" strike="noStrike" dirty="0">
                          <a:effectLst/>
                          <a:latin typeface="Times New Roman" panose="02020603050405020304" pitchFamily="18" charset="0"/>
                          <a:cs typeface="Times New Roman" panose="02020603050405020304" pitchFamily="18" charset="0"/>
                        </a:rPr>
                        <a:t>Организация кадровой работы</a:t>
                      </a:r>
                      <a:endParaRPr lang="ru-RU" sz="105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000">
                <a:tc>
                  <a:txBody>
                    <a:bodyPr/>
                    <a:lstStyle/>
                    <a:p>
                      <a:pPr algn="ctr" fontAlgn="ctr"/>
                      <a:r>
                        <a:rPr lang="ru-RU" sz="1000" u="none" strike="noStrike">
                          <a:effectLst/>
                          <a:latin typeface="Times New Roman" panose="02020603050405020304" pitchFamily="18" charset="0"/>
                          <a:cs typeface="Times New Roman" panose="02020603050405020304" pitchFamily="18" charset="0"/>
                        </a:rPr>
                        <a:t>12</a:t>
                      </a:r>
                      <a:endParaRPr lang="ru-RU" sz="1000" b="0" i="0" u="none" strike="noStrike">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050" u="none" strike="noStrike" dirty="0">
                          <a:effectLst/>
                          <a:latin typeface="Times New Roman" panose="02020603050405020304" pitchFamily="18" charset="0"/>
                          <a:cs typeface="Times New Roman" panose="02020603050405020304" pitchFamily="18" charset="0"/>
                        </a:rPr>
                        <a:t>Организация работы по профилактике коррупционных и иных правонарушений</a:t>
                      </a:r>
                      <a:endParaRPr lang="ru-RU" sz="105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000">
                <a:tc>
                  <a:txBody>
                    <a:bodyPr/>
                    <a:lstStyle/>
                    <a:p>
                      <a:pPr algn="ctr" fontAlgn="ctr"/>
                      <a:r>
                        <a:rPr lang="ru-RU" sz="1000" u="none" strike="noStrike">
                          <a:effectLst/>
                          <a:latin typeface="Times New Roman" panose="02020603050405020304" pitchFamily="18" charset="0"/>
                          <a:cs typeface="Times New Roman" panose="02020603050405020304" pitchFamily="18" charset="0"/>
                        </a:rPr>
                        <a:t>13</a:t>
                      </a:r>
                      <a:endParaRPr lang="ru-RU" sz="1000" b="0" i="0" u="none" strike="noStrike">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050" u="none" strike="noStrike" dirty="0">
                          <a:effectLst/>
                          <a:latin typeface="Times New Roman" panose="02020603050405020304" pitchFamily="18" charset="0"/>
                          <a:cs typeface="Times New Roman" panose="02020603050405020304" pitchFamily="18" charset="0"/>
                        </a:rPr>
                        <a:t>Административно-хозяйственное обеспечение деятельности</a:t>
                      </a:r>
                      <a:endParaRPr lang="ru-RU" sz="105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000">
                <a:tc>
                  <a:txBody>
                    <a:bodyPr/>
                    <a:lstStyle/>
                    <a:p>
                      <a:pPr algn="ctr" fontAlgn="ctr"/>
                      <a:r>
                        <a:rPr lang="ru-RU" sz="1000" u="none" strike="noStrike">
                          <a:effectLst/>
                          <a:latin typeface="Times New Roman" panose="02020603050405020304" pitchFamily="18" charset="0"/>
                          <a:cs typeface="Times New Roman" panose="02020603050405020304" pitchFamily="18" charset="0"/>
                        </a:rPr>
                        <a:t>14</a:t>
                      </a:r>
                      <a:endParaRPr lang="ru-RU" sz="1000" b="0" i="0" u="none" strike="noStrike">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050" u="none" strike="noStrike" dirty="0">
                          <a:effectLst/>
                          <a:latin typeface="Times New Roman" panose="02020603050405020304" pitchFamily="18" charset="0"/>
                          <a:cs typeface="Times New Roman" panose="02020603050405020304" pitchFamily="18" charset="0"/>
                        </a:rPr>
                        <a:t>Организация работы в сфере закупок товаров, работ, услуг для обеспечения государственных нужд</a:t>
                      </a:r>
                      <a:endParaRPr lang="ru-RU" sz="105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000">
                <a:tc>
                  <a:txBody>
                    <a:bodyPr/>
                    <a:lstStyle/>
                    <a:p>
                      <a:pPr algn="ctr" fontAlgn="ctr"/>
                      <a:r>
                        <a:rPr lang="ru-RU" sz="1000" u="none" strike="noStrike">
                          <a:effectLst/>
                          <a:latin typeface="Times New Roman" panose="02020603050405020304" pitchFamily="18" charset="0"/>
                          <a:cs typeface="Times New Roman" panose="02020603050405020304" pitchFamily="18" charset="0"/>
                        </a:rPr>
                        <a:t>15</a:t>
                      </a:r>
                      <a:endParaRPr lang="ru-RU" sz="1000" b="0" i="0" u="none" strike="noStrike">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050" u="none" strike="noStrike" dirty="0">
                          <a:effectLst/>
                          <a:latin typeface="Times New Roman" panose="02020603050405020304" pitchFamily="18" charset="0"/>
                          <a:cs typeface="Times New Roman" panose="02020603050405020304" pitchFamily="18" charset="0"/>
                        </a:rPr>
                        <a:t>Технологическое обеспечение деятельности</a:t>
                      </a:r>
                      <a:endParaRPr lang="ru-RU" sz="105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000">
                <a:tc>
                  <a:txBody>
                    <a:bodyPr/>
                    <a:lstStyle/>
                    <a:p>
                      <a:pPr algn="ctr" fontAlgn="ctr"/>
                      <a:r>
                        <a:rPr lang="ru-RU" sz="1000" u="none" strike="noStrike">
                          <a:effectLst/>
                          <a:latin typeface="Times New Roman" panose="02020603050405020304" pitchFamily="18" charset="0"/>
                          <a:cs typeface="Times New Roman" panose="02020603050405020304" pitchFamily="18" charset="0"/>
                        </a:rPr>
                        <a:t>16</a:t>
                      </a:r>
                      <a:endParaRPr lang="ru-RU" sz="1000" b="0" i="0" u="none" strike="noStrike">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050" u="none" strike="noStrike" dirty="0">
                          <a:effectLst/>
                          <a:latin typeface="Times New Roman" panose="02020603050405020304" pitchFamily="18" charset="0"/>
                          <a:cs typeface="Times New Roman" panose="02020603050405020304" pitchFamily="18" charset="0"/>
                        </a:rPr>
                        <a:t>Обеспечение режима секретности и безопасности информации</a:t>
                      </a:r>
                      <a:endParaRPr lang="ru-RU" sz="105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000">
                <a:tc>
                  <a:txBody>
                    <a:bodyPr/>
                    <a:lstStyle/>
                    <a:p>
                      <a:pPr algn="ctr" fontAlgn="ctr"/>
                      <a:r>
                        <a:rPr lang="ru-RU" sz="1000" u="none" strike="noStrike" dirty="0">
                          <a:effectLst/>
                          <a:latin typeface="Times New Roman" panose="02020603050405020304" pitchFamily="18" charset="0"/>
                          <a:cs typeface="Times New Roman" panose="02020603050405020304" pitchFamily="18" charset="0"/>
                        </a:rPr>
                        <a:t>17</a:t>
                      </a:r>
                      <a:endParaRPr lang="ru-RU"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050" u="none" strike="noStrike" dirty="0">
                          <a:effectLst/>
                          <a:latin typeface="Times New Roman" panose="02020603050405020304" pitchFamily="18" charset="0"/>
                          <a:cs typeface="Times New Roman" panose="02020603050405020304" pitchFamily="18" charset="0"/>
                        </a:rPr>
                        <a:t>Организация мобилизационной подготовки, гражданской обороны и обеспечения устойчивости деятельности Федерального казначейства</a:t>
                      </a:r>
                      <a:endParaRPr lang="ru-RU" sz="105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000">
                <a:tc>
                  <a:txBody>
                    <a:bodyPr/>
                    <a:lstStyle/>
                    <a:p>
                      <a:pPr algn="ctr" fontAlgn="ctr"/>
                      <a:r>
                        <a:rPr lang="ru-RU" sz="1000" u="none" strike="noStrike">
                          <a:effectLst/>
                          <a:latin typeface="Times New Roman" panose="02020603050405020304" pitchFamily="18" charset="0"/>
                          <a:cs typeface="Times New Roman" panose="02020603050405020304" pitchFamily="18" charset="0"/>
                        </a:rPr>
                        <a:t>18</a:t>
                      </a:r>
                      <a:endParaRPr lang="ru-RU" sz="1000" b="0" i="0" u="none" strike="noStrike">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050" u="none" strike="noStrike" dirty="0">
                          <a:effectLst/>
                          <a:latin typeface="Times New Roman" panose="02020603050405020304" pitchFamily="18" charset="0"/>
                          <a:cs typeface="Times New Roman" panose="02020603050405020304" pitchFamily="18" charset="0"/>
                        </a:rPr>
                        <a:t>Осуществление контроля в сфере национальной безопасности, правоохранительной деятельности, судебной системе и оборонном комплексе, в социальной сфере, в сфере межбюджетных отношений и социального страхования, в сфере развития экономики</a:t>
                      </a:r>
                      <a:endParaRPr lang="ru-RU" sz="105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000">
                <a:tc>
                  <a:txBody>
                    <a:bodyPr/>
                    <a:lstStyle/>
                    <a:p>
                      <a:pPr algn="ctr" fontAlgn="ctr"/>
                      <a:r>
                        <a:rPr lang="ru-RU" sz="1000" u="none" strike="noStrike">
                          <a:effectLst/>
                          <a:latin typeface="Times New Roman" panose="02020603050405020304" pitchFamily="18" charset="0"/>
                          <a:cs typeface="Times New Roman" panose="02020603050405020304" pitchFamily="18" charset="0"/>
                        </a:rPr>
                        <a:t>19</a:t>
                      </a:r>
                      <a:endParaRPr lang="ru-RU" sz="1000" b="0" i="0" u="none" strike="noStrike">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050" u="none" strike="noStrike" dirty="0">
                          <a:effectLst/>
                          <a:latin typeface="Times New Roman" panose="02020603050405020304" pitchFamily="18" charset="0"/>
                          <a:cs typeface="Times New Roman" panose="02020603050405020304" pitchFamily="18" charset="0"/>
                        </a:rPr>
                        <a:t>Осуществление контроля в сфере контрактных отношений</a:t>
                      </a:r>
                      <a:endParaRPr lang="ru-RU" sz="105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000">
                <a:tc>
                  <a:txBody>
                    <a:bodyPr/>
                    <a:lstStyle/>
                    <a:p>
                      <a:pPr algn="ctr" fontAlgn="ctr"/>
                      <a:r>
                        <a:rPr lang="ru-RU" sz="1000" i="1" u="none" strike="noStrike" dirty="0">
                          <a:effectLst/>
                          <a:latin typeface="Times New Roman" panose="02020603050405020304" pitchFamily="18" charset="0"/>
                          <a:cs typeface="Times New Roman" panose="02020603050405020304" pitchFamily="18" charset="0"/>
                        </a:rPr>
                        <a:t>20</a:t>
                      </a:r>
                      <a:endParaRPr lang="ru-RU" sz="1000" b="0" i="1" u="none" strike="noStrike" dirty="0">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050" i="1" u="none" strike="noStrike" dirty="0">
                          <a:effectLst/>
                          <a:latin typeface="Times New Roman" panose="02020603050405020304" pitchFamily="18" charset="0"/>
                          <a:cs typeface="Times New Roman" panose="02020603050405020304" pitchFamily="18" charset="0"/>
                        </a:rPr>
                        <a:t>Осуществление надзора за аудиторской </a:t>
                      </a:r>
                      <a:r>
                        <a:rPr lang="ru-RU" sz="1050" i="1" u="none" strike="noStrike" dirty="0" smtClean="0">
                          <a:effectLst/>
                          <a:latin typeface="Times New Roman" panose="02020603050405020304" pitchFamily="18" charset="0"/>
                          <a:cs typeface="Times New Roman" panose="02020603050405020304" pitchFamily="18" charset="0"/>
                        </a:rPr>
                        <a:t>деятельностью*</a:t>
                      </a:r>
                      <a:endParaRPr lang="ru-RU" sz="1050" b="0" i="1" u="none" strike="noStrike" dirty="0">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000">
                <a:tc>
                  <a:txBody>
                    <a:bodyPr/>
                    <a:lstStyle/>
                    <a:p>
                      <a:pPr algn="ctr" fontAlgn="ctr"/>
                      <a:r>
                        <a:rPr lang="ru-RU" sz="1000" u="none" strike="noStrike" dirty="0">
                          <a:effectLst/>
                          <a:latin typeface="Times New Roman" panose="02020603050405020304" pitchFamily="18" charset="0"/>
                          <a:cs typeface="Times New Roman" panose="02020603050405020304" pitchFamily="18" charset="0"/>
                        </a:rPr>
                        <a:t>21</a:t>
                      </a:r>
                      <a:endParaRPr lang="ru-RU"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050" u="none" strike="noStrike" dirty="0">
                          <a:effectLst/>
                          <a:latin typeface="Times New Roman" panose="02020603050405020304" pitchFamily="18" charset="0"/>
                          <a:cs typeface="Times New Roman" panose="02020603050405020304" pitchFamily="18" charset="0"/>
                        </a:rPr>
                        <a:t>Предоставление бюджетного кредита на пополнение остатков средств на счетах бюджета субъекта Российской Федерации (местных бюджетов)</a:t>
                      </a:r>
                      <a:endParaRPr lang="ru-RU" sz="105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56" marR="4756" marT="47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TextBox 5"/>
          <p:cNvSpPr txBox="1"/>
          <p:nvPr/>
        </p:nvSpPr>
        <p:spPr>
          <a:xfrm>
            <a:off x="323849" y="5922814"/>
            <a:ext cx="11677651" cy="430887"/>
          </a:xfrm>
          <a:prstGeom prst="rect">
            <a:avLst/>
          </a:prstGeom>
          <a:noFill/>
        </p:spPr>
        <p:txBody>
          <a:bodyPr wrap="square" rtlCol="0">
            <a:spAutoFit/>
          </a:bodyPr>
          <a:lstStyle/>
          <a:p>
            <a:pPr eaLnBrk="0" hangingPunct="0">
              <a:defRPr/>
            </a:pPr>
            <a:r>
              <a:rPr lang="ru-RU" sz="1100" dirty="0" smtClean="0">
                <a:solidFill>
                  <a:schemeClr val="accent1">
                    <a:lumMod val="50000"/>
                  </a:schemeClr>
                </a:solidFill>
                <a:latin typeface="Times New Roman" panose="02020603050405020304" pitchFamily="18" charset="0"/>
                <a:cs typeface="Times New Roman" panose="02020603050405020304" pitchFamily="18" charset="0"/>
              </a:rPr>
              <a:t>* - в </a:t>
            </a:r>
            <a:r>
              <a:rPr lang="ru-RU" sz="1100" dirty="0">
                <a:solidFill>
                  <a:schemeClr val="accent1">
                    <a:lumMod val="50000"/>
                  </a:schemeClr>
                </a:solidFill>
                <a:latin typeface="Times New Roman" panose="02020603050405020304" pitchFamily="18" charset="0"/>
                <a:cs typeface="Times New Roman" panose="02020603050405020304" pitchFamily="18" charset="0"/>
              </a:rPr>
              <a:t>УФК по Республике </a:t>
            </a:r>
            <a:r>
              <a:rPr lang="ru-RU" sz="1100" dirty="0" smtClean="0">
                <a:solidFill>
                  <a:schemeClr val="accent1">
                    <a:lumMod val="50000"/>
                  </a:schemeClr>
                </a:solidFill>
                <a:latin typeface="Times New Roman" panose="02020603050405020304" pitchFamily="18" charset="0"/>
                <a:cs typeface="Times New Roman" panose="02020603050405020304" pitchFamily="18" charset="0"/>
              </a:rPr>
              <a:t>Татарстан, </a:t>
            </a:r>
            <a:r>
              <a:rPr lang="ru-RU" sz="1100" dirty="0">
                <a:solidFill>
                  <a:schemeClr val="accent1">
                    <a:lumMod val="50000"/>
                  </a:schemeClr>
                </a:solidFill>
                <a:latin typeface="Times New Roman" panose="02020603050405020304" pitchFamily="18" charset="0"/>
                <a:cs typeface="Times New Roman" panose="02020603050405020304" pitchFamily="18" charset="0"/>
              </a:rPr>
              <a:t>УФК по Ставропольскому краю, УФК по Краснодарскому </a:t>
            </a:r>
            <a:r>
              <a:rPr lang="ru-RU" sz="1100" dirty="0" smtClean="0">
                <a:solidFill>
                  <a:schemeClr val="accent1">
                    <a:lumMod val="50000"/>
                  </a:schemeClr>
                </a:solidFill>
                <a:latin typeface="Times New Roman" panose="02020603050405020304" pitchFamily="18" charset="0"/>
                <a:cs typeface="Times New Roman" panose="02020603050405020304" pitchFamily="18" charset="0"/>
              </a:rPr>
              <a:t>краю, </a:t>
            </a:r>
            <a:r>
              <a:rPr lang="ru-RU" sz="1100" dirty="0">
                <a:solidFill>
                  <a:schemeClr val="accent1">
                    <a:lumMod val="50000"/>
                  </a:schemeClr>
                </a:solidFill>
                <a:latin typeface="Times New Roman" panose="02020603050405020304" pitchFamily="18" charset="0"/>
                <a:cs typeface="Times New Roman" panose="02020603050405020304" pitchFamily="18" charset="0"/>
              </a:rPr>
              <a:t>УФК по Хабаровскому </a:t>
            </a:r>
            <a:r>
              <a:rPr lang="ru-RU" sz="1100" dirty="0" smtClean="0">
                <a:solidFill>
                  <a:schemeClr val="accent1">
                    <a:lumMod val="50000"/>
                  </a:schemeClr>
                </a:solidFill>
                <a:latin typeface="Times New Roman" panose="02020603050405020304" pitchFamily="18" charset="0"/>
                <a:cs typeface="Times New Roman" panose="02020603050405020304" pitchFamily="18" charset="0"/>
              </a:rPr>
              <a:t>краю, УФК </a:t>
            </a:r>
            <a:r>
              <a:rPr lang="ru-RU" sz="1100" dirty="0">
                <a:solidFill>
                  <a:schemeClr val="accent1">
                    <a:lumMod val="50000"/>
                  </a:schemeClr>
                </a:solidFill>
                <a:latin typeface="Times New Roman" panose="02020603050405020304" pitchFamily="18" charset="0"/>
                <a:cs typeface="Times New Roman" panose="02020603050405020304" pitchFamily="18" charset="0"/>
              </a:rPr>
              <a:t>по Московской области, </a:t>
            </a:r>
            <a:r>
              <a:rPr lang="ru-RU" sz="1100" dirty="0" smtClean="0">
                <a:solidFill>
                  <a:schemeClr val="accent1">
                    <a:lumMod val="50000"/>
                  </a:schemeClr>
                </a:solidFill>
                <a:latin typeface="Times New Roman" panose="02020603050405020304" pitchFamily="18" charset="0"/>
                <a:cs typeface="Times New Roman" panose="02020603050405020304" pitchFamily="18" charset="0"/>
              </a:rPr>
              <a:t>УФК </a:t>
            </a:r>
            <a:r>
              <a:rPr lang="ru-RU" sz="1100" dirty="0">
                <a:solidFill>
                  <a:schemeClr val="accent1">
                    <a:lumMod val="50000"/>
                  </a:schemeClr>
                </a:solidFill>
                <a:latin typeface="Times New Roman" panose="02020603050405020304" pitchFamily="18" charset="0"/>
                <a:cs typeface="Times New Roman" panose="02020603050405020304" pitchFamily="18" charset="0"/>
              </a:rPr>
              <a:t>по Ростовской области, УФК по Нижегородской </a:t>
            </a:r>
            <a:r>
              <a:rPr lang="ru-RU" sz="1100" dirty="0" smtClean="0">
                <a:solidFill>
                  <a:schemeClr val="accent1">
                    <a:lumMod val="50000"/>
                  </a:schemeClr>
                </a:solidFill>
                <a:latin typeface="Times New Roman" panose="02020603050405020304" pitchFamily="18" charset="0"/>
                <a:cs typeface="Times New Roman" panose="02020603050405020304" pitchFamily="18" charset="0"/>
              </a:rPr>
              <a:t>области, </a:t>
            </a:r>
            <a:r>
              <a:rPr lang="ru-RU" sz="1100" dirty="0">
                <a:solidFill>
                  <a:schemeClr val="accent1">
                    <a:lumMod val="50000"/>
                  </a:schemeClr>
                </a:solidFill>
                <a:latin typeface="Times New Roman" panose="02020603050405020304" pitchFamily="18" charset="0"/>
                <a:cs typeface="Times New Roman" panose="02020603050405020304" pitchFamily="18" charset="0"/>
              </a:rPr>
              <a:t>УФК по Свердловской области, УФК по Новосибирской </a:t>
            </a:r>
            <a:r>
              <a:rPr lang="ru-RU" sz="1100" dirty="0" smtClean="0">
                <a:solidFill>
                  <a:schemeClr val="accent1">
                    <a:lumMod val="50000"/>
                  </a:schemeClr>
                </a:solidFill>
                <a:latin typeface="Times New Roman" panose="02020603050405020304" pitchFamily="18" charset="0"/>
                <a:cs typeface="Times New Roman" panose="02020603050405020304" pitchFamily="18" charset="0"/>
              </a:rPr>
              <a:t>области, УФК </a:t>
            </a:r>
            <a:r>
              <a:rPr lang="ru-RU" sz="1100" dirty="0">
                <a:solidFill>
                  <a:schemeClr val="accent1">
                    <a:lumMod val="50000"/>
                  </a:schemeClr>
                </a:solidFill>
                <a:latin typeface="Times New Roman" panose="02020603050405020304" pitchFamily="18" charset="0"/>
                <a:cs typeface="Times New Roman" panose="02020603050405020304" pitchFamily="18" charset="0"/>
              </a:rPr>
              <a:t>по г. </a:t>
            </a:r>
            <a:r>
              <a:rPr lang="ru-RU" sz="1100" dirty="0" smtClean="0">
                <a:solidFill>
                  <a:schemeClr val="accent1">
                    <a:lumMod val="50000"/>
                  </a:schemeClr>
                </a:solidFill>
                <a:latin typeface="Times New Roman" panose="02020603050405020304" pitchFamily="18" charset="0"/>
                <a:cs typeface="Times New Roman" panose="02020603050405020304" pitchFamily="18" charset="0"/>
              </a:rPr>
              <a:t>Москве, УФК </a:t>
            </a:r>
            <a:r>
              <a:rPr lang="ru-RU" sz="1100" dirty="0">
                <a:solidFill>
                  <a:schemeClr val="accent1">
                    <a:lumMod val="50000"/>
                  </a:schemeClr>
                </a:solidFill>
                <a:latin typeface="Times New Roman" panose="02020603050405020304" pitchFamily="18" charset="0"/>
                <a:cs typeface="Times New Roman" panose="02020603050405020304" pitchFamily="18" charset="0"/>
              </a:rPr>
              <a:t>по г. </a:t>
            </a:r>
            <a:r>
              <a:rPr lang="ru-RU" sz="1100" dirty="0" smtClean="0">
                <a:solidFill>
                  <a:schemeClr val="accent1">
                    <a:lumMod val="50000"/>
                  </a:schemeClr>
                </a:solidFill>
                <a:latin typeface="Times New Roman" panose="02020603050405020304" pitchFamily="18" charset="0"/>
                <a:cs typeface="Times New Roman" panose="02020603050405020304" pitchFamily="18" charset="0"/>
              </a:rPr>
              <a:t>Санкт-Петербургу</a:t>
            </a:r>
            <a:endParaRPr lang="ru-RU" sz="1100" dirty="0">
              <a:solidFill>
                <a:schemeClr val="accent1">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7018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B71FCD68-0AFD-4048-852E-53B764BC6EED}" type="slidenum">
              <a:rPr lang="ru-RU" smtClean="0"/>
              <a:pPr>
                <a:defRPr/>
              </a:pPr>
              <a:t>9</a:t>
            </a:fld>
            <a:endParaRPr lang="ru-RU"/>
          </a:p>
        </p:txBody>
      </p:sp>
      <p:sp>
        <p:nvSpPr>
          <p:cNvPr id="5" name="Прямоугольник 4"/>
          <p:cNvSpPr/>
          <p:nvPr/>
        </p:nvSpPr>
        <p:spPr>
          <a:xfrm>
            <a:off x="4114799" y="494506"/>
            <a:ext cx="7058025" cy="646331"/>
          </a:xfrm>
          <a:prstGeom prst="rect">
            <a:avLst/>
          </a:prstGeom>
          <a:noFill/>
        </p:spPr>
        <p:txBody>
          <a:bodyPr wrap="square">
            <a:spAutoFit/>
          </a:bodyPr>
          <a:lstStyle/>
          <a:p>
            <a:pPr algn="ctr" eaLnBrk="1" fontAlgn="auto" hangingPunct="1">
              <a:spcBef>
                <a:spcPts val="0"/>
              </a:spcBef>
              <a:spcAft>
                <a:spcPts val="0"/>
              </a:spcAft>
              <a:defRPr/>
            </a:pPr>
            <a:r>
              <a:rPr lang="ru-RU" b="1" dirty="0" smtClean="0">
                <a:solidFill>
                  <a:schemeClr val="accent1">
                    <a:lumMod val="50000"/>
                  </a:schemeClr>
                </a:solidFill>
                <a:latin typeface="Times New Roman" pitchFamily="18" charset="0"/>
                <a:cs typeface="Times New Roman" pitchFamily="18" charset="0"/>
              </a:rPr>
              <a:t>ИНТЕГРАЛЬНАЯ ОЦЕНКА ТОФК В РАЗРЕЗЕ ПРОВЕРЯЕМЫХ НАПРАВЛЕНИЙ ДЕЯТЕЛЬНОСТИ</a:t>
            </a:r>
            <a:endParaRPr lang="ru-RU" b="1" dirty="0">
              <a:solidFill>
                <a:schemeClr val="accent1">
                  <a:lumMod val="50000"/>
                </a:schemeClr>
              </a:solidFill>
              <a:latin typeface="Times New Roman" pitchFamily="18" charset="0"/>
              <a:cs typeface="Times New Roman"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4002681629"/>
              </p:ext>
            </p:extLst>
          </p:nvPr>
        </p:nvGraphicFramePr>
        <p:xfrm>
          <a:off x="1327156" y="1243806"/>
          <a:ext cx="10121893" cy="5128415"/>
        </p:xfrm>
        <a:graphic>
          <a:graphicData uri="http://schemas.openxmlformats.org/drawingml/2006/table">
            <a:tbl>
              <a:tblPr/>
              <a:tblGrid>
                <a:gridCol w="635525"/>
                <a:gridCol w="592898"/>
                <a:gridCol w="592898"/>
                <a:gridCol w="592898"/>
                <a:gridCol w="592898"/>
                <a:gridCol w="592898"/>
                <a:gridCol w="592898"/>
                <a:gridCol w="592898"/>
                <a:gridCol w="592898"/>
                <a:gridCol w="592898"/>
                <a:gridCol w="592898"/>
                <a:gridCol w="592898"/>
                <a:gridCol w="592898"/>
                <a:gridCol w="592898"/>
                <a:gridCol w="592898"/>
                <a:gridCol w="592898"/>
                <a:gridCol w="592898"/>
              </a:tblGrid>
              <a:tr h="1313238">
                <a:tc>
                  <a:txBody>
                    <a:bodyPr/>
                    <a:lstStyle/>
                    <a:p>
                      <a:pPr algn="ctr" fontAlgn="ctr"/>
                      <a:r>
                        <a:rPr lang="ru-RU" sz="800" b="1" i="0" u="none" strike="noStrike" dirty="0">
                          <a:solidFill>
                            <a:srgbClr val="000000"/>
                          </a:solidFill>
                          <a:effectLst/>
                          <a:latin typeface="Times New Roman"/>
                        </a:rPr>
                        <a:t>Направление</a:t>
                      </a:r>
                    </a:p>
                  </a:txBody>
                  <a:tcPr marL="0" marR="0" marT="0" marB="0" vert="vert27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800" b="1" i="0" u="none" strike="noStrike" dirty="0">
                          <a:solidFill>
                            <a:srgbClr val="000000"/>
                          </a:solidFill>
                          <a:effectLst/>
                          <a:latin typeface="Times New Roman"/>
                        </a:rPr>
                        <a:t>УФК по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800" b="1" i="0" u="none" strike="noStrike" dirty="0">
                          <a:solidFill>
                            <a:srgbClr val="000000"/>
                          </a:solidFill>
                          <a:effectLst/>
                          <a:latin typeface="Times New Roman"/>
                        </a:rPr>
                        <a:t>УФК по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800" b="1" i="0" u="none" strike="noStrike" dirty="0">
                          <a:solidFill>
                            <a:srgbClr val="000000"/>
                          </a:solidFill>
                          <a:effectLst/>
                          <a:latin typeface="Times New Roman"/>
                        </a:rPr>
                        <a:t>УФК по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800" b="1" i="0" u="none" strike="noStrike" dirty="0">
                          <a:solidFill>
                            <a:srgbClr val="000000"/>
                          </a:solidFill>
                          <a:effectLst/>
                          <a:latin typeface="Times New Roman"/>
                        </a:rPr>
                        <a:t>УФК по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800" b="1" i="0" u="none" strike="noStrike" dirty="0">
                          <a:solidFill>
                            <a:srgbClr val="000000"/>
                          </a:solidFill>
                          <a:effectLst/>
                          <a:latin typeface="Times New Roman"/>
                        </a:rPr>
                        <a:t>УФК по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800" b="1" i="0" u="none" strike="noStrike" dirty="0">
                          <a:solidFill>
                            <a:srgbClr val="000000"/>
                          </a:solidFill>
                          <a:effectLst/>
                          <a:latin typeface="Times New Roman"/>
                        </a:rPr>
                        <a:t>УФК по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800" b="1" i="0" u="none" strike="noStrike" dirty="0">
                          <a:solidFill>
                            <a:srgbClr val="000000"/>
                          </a:solidFill>
                          <a:effectLst/>
                          <a:latin typeface="Times New Roman"/>
                        </a:rPr>
                        <a:t>УФК по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800" b="1" i="0" u="none" strike="noStrike" dirty="0">
                          <a:solidFill>
                            <a:srgbClr val="000000"/>
                          </a:solidFill>
                          <a:effectLst/>
                          <a:latin typeface="Times New Roman"/>
                        </a:rPr>
                        <a:t>УФК по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800" b="1" i="0" u="none" strike="noStrike" dirty="0">
                          <a:solidFill>
                            <a:srgbClr val="000000"/>
                          </a:solidFill>
                          <a:effectLst/>
                          <a:latin typeface="Times New Roman"/>
                        </a:rPr>
                        <a:t>УФК по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800" b="1" i="0" u="none" strike="noStrike" dirty="0">
                          <a:solidFill>
                            <a:srgbClr val="000000"/>
                          </a:solidFill>
                          <a:effectLst/>
                          <a:latin typeface="Times New Roman"/>
                        </a:rPr>
                        <a:t>УФК по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800" b="1" i="0" u="none" strike="noStrike" dirty="0">
                          <a:solidFill>
                            <a:srgbClr val="000000"/>
                          </a:solidFill>
                          <a:effectLst/>
                          <a:latin typeface="Times New Roman"/>
                        </a:rPr>
                        <a:t>УФК по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800" b="1" i="0" u="none" strike="noStrike" dirty="0">
                          <a:solidFill>
                            <a:srgbClr val="000000"/>
                          </a:solidFill>
                          <a:effectLst/>
                          <a:latin typeface="Times New Roman"/>
                        </a:rPr>
                        <a:t>УФК по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800" b="1" i="0" u="none" strike="noStrike" dirty="0">
                          <a:solidFill>
                            <a:srgbClr val="000000"/>
                          </a:solidFill>
                          <a:effectLst/>
                          <a:latin typeface="Times New Roman"/>
                        </a:rPr>
                        <a:t>УФК по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800" b="1" i="0" u="none" strike="noStrike" dirty="0">
                          <a:solidFill>
                            <a:srgbClr val="000000"/>
                          </a:solidFill>
                          <a:effectLst/>
                          <a:latin typeface="Times New Roman"/>
                        </a:rPr>
                        <a:t>УФК по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800" b="1" i="0" u="none" strike="noStrike" dirty="0">
                          <a:solidFill>
                            <a:srgbClr val="000000"/>
                          </a:solidFill>
                          <a:effectLst/>
                          <a:latin typeface="Times New Roman"/>
                        </a:rPr>
                        <a:t>УФК по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800" b="1" i="0" u="none" strike="noStrike" dirty="0">
                          <a:solidFill>
                            <a:srgbClr val="000000"/>
                          </a:solidFill>
                          <a:effectLst/>
                          <a:latin typeface="Times New Roman"/>
                        </a:rPr>
                        <a:t>УФК по ########</a:t>
                      </a:r>
                    </a:p>
                  </a:txBody>
                  <a:tcPr marL="0" marR="0" marT="0" marB="0" vert="vert27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457">
                <a:tc>
                  <a:txBody>
                    <a:bodyPr/>
                    <a:lstStyle/>
                    <a:p>
                      <a:pPr algn="ctr" fontAlgn="b"/>
                      <a:r>
                        <a:rPr lang="ru-RU" sz="1000" b="1" i="0" u="none" strike="noStrike">
                          <a:solidFill>
                            <a:srgbClr val="000000"/>
                          </a:solidFill>
                          <a:effectLst/>
                          <a:latin typeface="Times New Roman"/>
                        </a:rPr>
                        <a:t>1</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9,98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dirty="0">
                          <a:solidFill>
                            <a:srgbClr val="000000"/>
                          </a:solidFill>
                          <a:effectLst/>
                          <a:latin typeface="Times New Roman"/>
                        </a:rPr>
                        <a:t>9,91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9,75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192457">
                <a:tc>
                  <a:txBody>
                    <a:bodyPr/>
                    <a:lstStyle/>
                    <a:p>
                      <a:pPr algn="ctr" fontAlgn="b"/>
                      <a:r>
                        <a:rPr lang="ru-RU" sz="1000" b="1" i="0" u="none" strike="noStrike">
                          <a:solidFill>
                            <a:srgbClr val="000000"/>
                          </a:solidFill>
                          <a:effectLst/>
                          <a:latin typeface="Times New Roman"/>
                        </a:rPr>
                        <a:t>2</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9,99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192457">
                <a:tc>
                  <a:txBody>
                    <a:bodyPr/>
                    <a:lstStyle/>
                    <a:p>
                      <a:pPr algn="ctr" fontAlgn="b"/>
                      <a:r>
                        <a:rPr lang="ru-RU" sz="1000" b="1" i="0" u="none" strike="noStrike">
                          <a:solidFill>
                            <a:srgbClr val="000000"/>
                          </a:solidFill>
                          <a:effectLst/>
                          <a:latin typeface="Times New Roman"/>
                        </a:rPr>
                        <a:t>3</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9,86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2457">
                <a:tc>
                  <a:txBody>
                    <a:bodyPr/>
                    <a:lstStyle/>
                    <a:p>
                      <a:pPr algn="ctr" fontAlgn="b"/>
                      <a:r>
                        <a:rPr lang="ru-RU" sz="1000" b="1" i="0" u="none" strike="noStrike">
                          <a:solidFill>
                            <a:srgbClr val="000000"/>
                          </a:solidFill>
                          <a:effectLst/>
                          <a:latin typeface="Times New Roman"/>
                        </a:rPr>
                        <a:t>4</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9,82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2457">
                <a:tc>
                  <a:txBody>
                    <a:bodyPr/>
                    <a:lstStyle/>
                    <a:p>
                      <a:pPr algn="ctr" fontAlgn="b"/>
                      <a:r>
                        <a:rPr lang="ru-RU" sz="1000" b="1" i="0" u="none" strike="noStrike">
                          <a:solidFill>
                            <a:srgbClr val="000000"/>
                          </a:solidFill>
                          <a:effectLst/>
                          <a:latin typeface="Times New Roman"/>
                        </a:rPr>
                        <a:t>5</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9,84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0" i="0" u="none" strike="noStrike">
                          <a:solidFill>
                            <a:srgbClr val="000000"/>
                          </a:solidFill>
                          <a:effectLst/>
                          <a:latin typeface="Times New Roman"/>
                        </a:rPr>
                        <a:t>9,98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2457">
                <a:tc>
                  <a:txBody>
                    <a:bodyPr/>
                    <a:lstStyle/>
                    <a:p>
                      <a:pPr algn="ctr" fontAlgn="b"/>
                      <a:r>
                        <a:rPr lang="ru-RU" sz="1000" b="1" i="0" u="none" strike="noStrike">
                          <a:solidFill>
                            <a:srgbClr val="000000"/>
                          </a:solidFill>
                          <a:effectLst/>
                          <a:latin typeface="Times New Roman"/>
                        </a:rPr>
                        <a:t>6</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solidFill>
                            <a:srgbClr val="000000"/>
                          </a:solidFill>
                          <a:effectLst/>
                          <a:latin typeface="Times New Roman"/>
                        </a:rPr>
                        <a:t>9,95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dirty="0">
                          <a:solidFill>
                            <a:srgbClr val="000000"/>
                          </a:solidFill>
                          <a:effectLst/>
                          <a:latin typeface="Times New Roman"/>
                        </a:rPr>
                        <a:t>9,99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2457">
                <a:tc>
                  <a:txBody>
                    <a:bodyPr/>
                    <a:lstStyle/>
                    <a:p>
                      <a:pPr algn="ctr" fontAlgn="b"/>
                      <a:r>
                        <a:rPr lang="ru-RU" sz="1000" b="1" i="0" u="none" strike="noStrike">
                          <a:solidFill>
                            <a:srgbClr val="000000"/>
                          </a:solidFill>
                          <a:effectLst/>
                          <a:latin typeface="Times New Roman"/>
                        </a:rPr>
                        <a:t>7</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9,76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0" i="0" u="none" strike="noStrike">
                          <a:solidFill>
                            <a:srgbClr val="000000"/>
                          </a:solidFill>
                          <a:effectLst/>
                          <a:latin typeface="Times New Roman"/>
                        </a:rPr>
                        <a:t>9,95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0" i="0" u="none" strike="noStrike">
                          <a:solidFill>
                            <a:srgbClr val="000000"/>
                          </a:solidFill>
                          <a:effectLst/>
                          <a:latin typeface="Times New Roman"/>
                        </a:rPr>
                        <a:t>9,87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0" i="0" u="none" strike="noStrike">
                          <a:solidFill>
                            <a:srgbClr val="000000"/>
                          </a:solidFill>
                          <a:effectLst/>
                          <a:latin typeface="Times New Roman"/>
                        </a:rPr>
                        <a:t>9,89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4743"/>
                    </a:solidFill>
                  </a:tcPr>
                </a:tc>
                <a:tc>
                  <a:txBody>
                    <a:bodyPr/>
                    <a:lstStyle/>
                    <a:p>
                      <a:pPr algn="ctr" fontAlgn="ctr"/>
                      <a:r>
                        <a:rPr lang="ru-RU" sz="1000" b="0" i="0" u="none" strike="noStrike">
                          <a:solidFill>
                            <a:srgbClr val="000000"/>
                          </a:solidFill>
                          <a:effectLst/>
                          <a:latin typeface="Times New Roman"/>
                        </a:rPr>
                        <a:t>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0" i="0" u="none" strike="noStrike">
                          <a:solidFill>
                            <a:srgbClr val="000000"/>
                          </a:solidFill>
                          <a:effectLst/>
                          <a:latin typeface="Times New Roman"/>
                        </a:rPr>
                        <a:t>9,97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0" i="0" u="none" strike="noStrike">
                          <a:solidFill>
                            <a:srgbClr val="000000"/>
                          </a:solidFill>
                          <a:effectLst/>
                          <a:latin typeface="Times New Roman"/>
                        </a:rPr>
                        <a:t>9,97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9,62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192457">
                <a:tc>
                  <a:txBody>
                    <a:bodyPr/>
                    <a:lstStyle/>
                    <a:p>
                      <a:pPr algn="ctr" fontAlgn="b"/>
                      <a:r>
                        <a:rPr lang="ru-RU" sz="1000" b="1" i="0" u="none" strike="noStrike">
                          <a:solidFill>
                            <a:srgbClr val="000000"/>
                          </a:solidFill>
                          <a:effectLst/>
                          <a:latin typeface="Times New Roman"/>
                        </a:rPr>
                        <a:t>8</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9,99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9,99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2457">
                <a:tc>
                  <a:txBody>
                    <a:bodyPr/>
                    <a:lstStyle/>
                    <a:p>
                      <a:pPr algn="ctr" fontAlgn="b"/>
                      <a:r>
                        <a:rPr lang="ru-RU" sz="1000" b="1" i="0" u="none" strike="noStrike">
                          <a:solidFill>
                            <a:srgbClr val="000000"/>
                          </a:solidFill>
                          <a:effectLst/>
                          <a:latin typeface="Times New Roman"/>
                        </a:rPr>
                        <a:t>9</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9,99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0" i="0" u="none" strike="noStrike">
                          <a:solidFill>
                            <a:srgbClr val="000000"/>
                          </a:solidFill>
                          <a:effectLst/>
                          <a:latin typeface="Times New Roman"/>
                        </a:rPr>
                        <a:t>9,67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0" i="0" u="none" strike="noStrike">
                          <a:solidFill>
                            <a:srgbClr val="000000"/>
                          </a:solidFill>
                          <a:effectLst/>
                          <a:latin typeface="Times New Roman"/>
                        </a:rPr>
                        <a:t>9,99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474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ru-RU" sz="1000" b="0" i="0" u="none" strike="noStrike">
                          <a:solidFill>
                            <a:srgbClr val="000000"/>
                          </a:solidFill>
                          <a:effectLst/>
                          <a:latin typeface="Times New Roman"/>
                        </a:rPr>
                        <a:t>9,98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0" i="0" u="none" strike="noStrike">
                          <a:solidFill>
                            <a:srgbClr val="000000"/>
                          </a:solidFill>
                          <a:effectLst/>
                          <a:latin typeface="Times New Roman"/>
                        </a:rPr>
                        <a:t>9,99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r>
              <a:tr h="192457">
                <a:tc>
                  <a:txBody>
                    <a:bodyPr/>
                    <a:lstStyle/>
                    <a:p>
                      <a:pPr algn="ctr" fontAlgn="b"/>
                      <a:r>
                        <a:rPr lang="ru-RU" sz="1000" b="1" i="0" u="none" strike="noStrike">
                          <a:solidFill>
                            <a:srgbClr val="000000"/>
                          </a:solidFill>
                          <a:effectLst/>
                          <a:latin typeface="Times New Roman"/>
                        </a:rPr>
                        <a:t>10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8,95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4743"/>
                    </a:solidFill>
                  </a:tcPr>
                </a:tc>
                <a:tc>
                  <a:txBody>
                    <a:bodyPr/>
                    <a:lstStyle/>
                    <a:p>
                      <a:pPr algn="ctr" fontAlgn="ctr"/>
                      <a:r>
                        <a:rPr lang="ru-RU" sz="1000" b="0" i="0" u="none" strike="noStrike">
                          <a:solidFill>
                            <a:srgbClr val="000000"/>
                          </a:solidFill>
                          <a:effectLst/>
                          <a:latin typeface="Times New Roman"/>
                        </a:rPr>
                        <a:t>9,98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2457">
                <a:tc>
                  <a:txBody>
                    <a:bodyPr/>
                    <a:lstStyle/>
                    <a:p>
                      <a:pPr algn="ctr" fontAlgn="b"/>
                      <a:r>
                        <a:rPr lang="ru-RU" sz="1000" b="1" i="0" u="none" strike="noStrike">
                          <a:solidFill>
                            <a:srgbClr val="000000"/>
                          </a:solidFill>
                          <a:effectLst/>
                          <a:latin typeface="Times New Roman"/>
                        </a:rPr>
                        <a:t>11</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9,74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0" i="0" u="none" strike="noStrike">
                          <a:solidFill>
                            <a:srgbClr val="000000"/>
                          </a:solidFill>
                          <a:effectLst/>
                          <a:latin typeface="Times New Roman"/>
                        </a:rPr>
                        <a:t>9,88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8,82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4743"/>
                    </a:solidFill>
                  </a:tcPr>
                </a:tc>
                <a:tc>
                  <a:txBody>
                    <a:bodyPr/>
                    <a:lstStyle/>
                    <a:p>
                      <a:pPr algn="ctr" fontAlgn="ctr"/>
                      <a:r>
                        <a:rPr lang="ru-RU" sz="1000" b="0" i="0" u="none" strike="noStrike">
                          <a:solidFill>
                            <a:srgbClr val="000000"/>
                          </a:solidFill>
                          <a:effectLst/>
                          <a:latin typeface="Times New Roman"/>
                        </a:rPr>
                        <a:t>9,83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0" i="0" u="none" strike="noStrike">
                          <a:solidFill>
                            <a:srgbClr val="000000"/>
                          </a:solidFill>
                          <a:effectLst/>
                          <a:latin typeface="Times New Roman"/>
                        </a:rPr>
                        <a:t>9,91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9,79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192457">
                <a:tc>
                  <a:txBody>
                    <a:bodyPr/>
                    <a:lstStyle/>
                    <a:p>
                      <a:pPr algn="ctr" fontAlgn="b"/>
                      <a:r>
                        <a:rPr lang="ru-RU" sz="1000" b="1" i="0" u="none" strike="noStrike">
                          <a:solidFill>
                            <a:srgbClr val="000000"/>
                          </a:solidFill>
                          <a:effectLst/>
                          <a:latin typeface="Times New Roman"/>
                        </a:rPr>
                        <a:t>12</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9,71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0" i="0" u="none" strike="noStrike">
                          <a:solidFill>
                            <a:srgbClr val="000000"/>
                          </a:solidFill>
                          <a:effectLst/>
                          <a:latin typeface="Times New Roman"/>
                        </a:rPr>
                        <a:t>9,95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9,96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9,77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r>
              <a:tr h="192457">
                <a:tc>
                  <a:txBody>
                    <a:bodyPr/>
                    <a:lstStyle/>
                    <a:p>
                      <a:pPr algn="ctr" fontAlgn="b"/>
                      <a:r>
                        <a:rPr lang="ru-RU" sz="1000" b="1" i="0" u="none" strike="noStrike">
                          <a:solidFill>
                            <a:srgbClr val="000000"/>
                          </a:solidFill>
                          <a:effectLst/>
                          <a:latin typeface="Times New Roman"/>
                        </a:rPr>
                        <a:t>13</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9,73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0" i="0" u="none" strike="noStrike">
                          <a:solidFill>
                            <a:srgbClr val="000000"/>
                          </a:solidFill>
                          <a:effectLst/>
                          <a:latin typeface="Times New Roman"/>
                        </a:rPr>
                        <a:t>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0" i="0" u="none" strike="noStrike">
                          <a:solidFill>
                            <a:srgbClr val="000000"/>
                          </a:solidFill>
                          <a:effectLst/>
                          <a:latin typeface="Times New Roman"/>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ru-RU" sz="1000" b="0" i="0" u="none" strike="noStrike">
                          <a:solidFill>
                            <a:srgbClr val="000000"/>
                          </a:solidFill>
                          <a:effectLst/>
                          <a:latin typeface="Times New Roman"/>
                        </a:rPr>
                        <a:t>9,59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0" i="0" u="none" strike="noStrike">
                          <a:solidFill>
                            <a:srgbClr val="000000"/>
                          </a:solidFill>
                          <a:effectLst/>
                          <a:latin typeface="Times New Roman"/>
                        </a:rPr>
                        <a:t>9,96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8,21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4743"/>
                    </a:solidFill>
                  </a:tcPr>
                </a:tc>
                <a:tc>
                  <a:txBody>
                    <a:bodyPr/>
                    <a:lstStyle/>
                    <a:p>
                      <a:pPr algn="ctr" fontAlgn="ctr"/>
                      <a:r>
                        <a:rPr lang="ru-RU" sz="1000" b="0" i="0" u="none" strike="noStrike">
                          <a:solidFill>
                            <a:srgbClr val="000000"/>
                          </a:solidFill>
                          <a:effectLst/>
                          <a:latin typeface="Times New Roman"/>
                        </a:rPr>
                        <a:t>9,97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0" i="0" u="none" strike="noStrike">
                          <a:solidFill>
                            <a:srgbClr val="000000"/>
                          </a:solidFill>
                          <a:effectLst/>
                          <a:latin typeface="Times New Roman"/>
                        </a:rPr>
                        <a:t>9,93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r>
              <a:tr h="192457">
                <a:tc>
                  <a:txBody>
                    <a:bodyPr/>
                    <a:lstStyle/>
                    <a:p>
                      <a:pPr algn="ctr" fontAlgn="b"/>
                      <a:r>
                        <a:rPr lang="ru-RU" sz="1000" b="1" i="0" u="none" strike="noStrike">
                          <a:solidFill>
                            <a:srgbClr val="000000"/>
                          </a:solidFill>
                          <a:effectLst/>
                          <a:latin typeface="Times New Roman"/>
                        </a:rPr>
                        <a:t>14</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7,56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4743"/>
                    </a:solidFill>
                  </a:tcPr>
                </a:tc>
                <a:tc>
                  <a:txBody>
                    <a:bodyPr/>
                    <a:lstStyle/>
                    <a:p>
                      <a:pPr algn="ctr" fontAlgn="ctr"/>
                      <a:r>
                        <a:rPr lang="ru-RU" sz="1000" b="0" i="0" u="none" strike="noStrike">
                          <a:solidFill>
                            <a:srgbClr val="000000"/>
                          </a:solidFill>
                          <a:effectLst/>
                          <a:latin typeface="Times New Roman"/>
                        </a:rPr>
                        <a:t>9,59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ru-RU" sz="1000" b="0" i="0" u="none" strike="noStrike">
                          <a:solidFill>
                            <a:srgbClr val="000000"/>
                          </a:solidFill>
                          <a:effectLst/>
                          <a:latin typeface="Times New Roman"/>
                        </a:rPr>
                        <a:t>8,85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ru-RU" sz="1000" b="0" i="0" u="none" strike="noStrike">
                          <a:solidFill>
                            <a:srgbClr val="000000"/>
                          </a:solidFill>
                          <a:effectLst/>
                          <a:latin typeface="Times New Roman"/>
                        </a:rPr>
                        <a:t>9,63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4743"/>
                    </a:solidFill>
                  </a:tcPr>
                </a:tc>
                <a:tc>
                  <a:txBody>
                    <a:bodyPr/>
                    <a:lstStyle/>
                    <a:p>
                      <a:pPr algn="ctr" fontAlgn="ctr"/>
                      <a:r>
                        <a:rPr lang="ru-RU" sz="1000" b="0" i="0" u="none" strike="noStrike">
                          <a:solidFill>
                            <a:srgbClr val="000000"/>
                          </a:solidFill>
                          <a:effectLst/>
                          <a:latin typeface="Times New Roman"/>
                        </a:rPr>
                        <a:t>9,93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0" i="0" u="none" strike="noStrike">
                          <a:solidFill>
                            <a:srgbClr val="000000"/>
                          </a:solidFill>
                          <a:effectLst/>
                          <a:latin typeface="Times New Roman"/>
                        </a:rPr>
                        <a:t>9,73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0" i="0" u="none" strike="noStrike">
                          <a:solidFill>
                            <a:srgbClr val="000000"/>
                          </a:solidFill>
                          <a:effectLst/>
                          <a:latin typeface="Times New Roman"/>
                        </a:rPr>
                        <a:t>9,82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192457">
                <a:tc>
                  <a:txBody>
                    <a:bodyPr/>
                    <a:lstStyle/>
                    <a:p>
                      <a:pPr algn="ctr" fontAlgn="b"/>
                      <a:r>
                        <a:rPr lang="ru-RU" sz="1000" b="1" i="0" u="none" strike="noStrike">
                          <a:solidFill>
                            <a:srgbClr val="000000"/>
                          </a:solidFill>
                          <a:effectLst/>
                          <a:latin typeface="Times New Roman"/>
                        </a:rPr>
                        <a:t>15</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9,68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9,99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2457">
                <a:tc>
                  <a:txBody>
                    <a:bodyPr/>
                    <a:lstStyle/>
                    <a:p>
                      <a:pPr algn="ctr" fontAlgn="b"/>
                      <a:r>
                        <a:rPr lang="ru-RU" sz="1000" b="1" i="0" u="none" strike="noStrike">
                          <a:solidFill>
                            <a:srgbClr val="000000"/>
                          </a:solidFill>
                          <a:effectLst/>
                          <a:latin typeface="Times New Roman"/>
                        </a:rPr>
                        <a:t>16</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0" i="0" u="none" strike="noStrike">
                          <a:solidFill>
                            <a:srgbClr val="000000"/>
                          </a:solidFill>
                          <a:effectLst/>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4743"/>
                    </a:solidFill>
                  </a:tcPr>
                </a:tc>
                <a:tc>
                  <a:txBody>
                    <a:bodyPr/>
                    <a:lstStyle/>
                    <a:p>
                      <a:pPr algn="ctr" fontAlgn="ctr"/>
                      <a:r>
                        <a:rPr lang="ru-RU" sz="1000" b="0" i="0" u="none" strike="noStrike">
                          <a:solidFill>
                            <a:srgbClr val="000000"/>
                          </a:solidFill>
                          <a:effectLst/>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4743"/>
                    </a:solidFill>
                  </a:tcPr>
                </a:tc>
                <a:tc>
                  <a:txBody>
                    <a:bodyPr/>
                    <a:lstStyle/>
                    <a:p>
                      <a:pPr algn="ctr" fontAlgn="ctr"/>
                      <a:r>
                        <a:rPr lang="ru-RU" sz="1000" b="0" i="0" u="none" strike="noStrike">
                          <a:solidFill>
                            <a:srgbClr val="000000"/>
                          </a:solidFill>
                          <a:effectLst/>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457">
                <a:tc>
                  <a:txBody>
                    <a:bodyPr/>
                    <a:lstStyle/>
                    <a:p>
                      <a:pPr algn="ctr" fontAlgn="b"/>
                      <a:r>
                        <a:rPr lang="ru-RU" sz="1000" b="1" i="0" u="none" strike="noStrike">
                          <a:solidFill>
                            <a:srgbClr val="000000"/>
                          </a:solidFill>
                          <a:effectLst/>
                          <a:latin typeface="Times New Roman"/>
                        </a:rPr>
                        <a:t>17</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0" i="0" u="none" strike="noStrike">
                          <a:solidFill>
                            <a:srgbClr val="000000"/>
                          </a:solidFill>
                          <a:effectLst/>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0" i="0" u="none" strike="noStrike">
                          <a:solidFill>
                            <a:srgbClr val="000000"/>
                          </a:solidFill>
                          <a:effectLst/>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0" i="0" u="none" strike="noStrike">
                          <a:solidFill>
                            <a:srgbClr val="000000"/>
                          </a:solidFill>
                          <a:effectLst/>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457">
                <a:tc>
                  <a:txBody>
                    <a:bodyPr/>
                    <a:lstStyle/>
                    <a:p>
                      <a:pPr algn="ctr" fontAlgn="ctr"/>
                      <a:r>
                        <a:rPr lang="ru-RU" sz="1000" b="1" i="0" u="none" strike="noStrike">
                          <a:solidFill>
                            <a:srgbClr val="000000"/>
                          </a:solidFill>
                          <a:effectLst/>
                          <a:latin typeface="Times New Roman"/>
                        </a:rPr>
                        <a:t>Итого</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1" i="0" u="none" strike="noStrike">
                          <a:solidFill>
                            <a:srgbClr val="000000"/>
                          </a:solidFill>
                          <a:effectLst/>
                          <a:latin typeface="Times New Roman"/>
                        </a:rPr>
                        <a:t>9,85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1" i="0" u="none" strike="noStrike">
                          <a:solidFill>
                            <a:srgbClr val="000000"/>
                          </a:solidFill>
                          <a:effectLst/>
                          <a:latin typeface="Times New Roman"/>
                        </a:rPr>
                        <a:t>9,96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1" i="0" u="none" strike="noStrike">
                          <a:solidFill>
                            <a:srgbClr val="000000"/>
                          </a:solidFill>
                          <a:effectLst/>
                          <a:latin typeface="Times New Roman"/>
                        </a:rPr>
                        <a:t>9,92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1" i="0" u="none" strike="noStrike">
                          <a:solidFill>
                            <a:srgbClr val="000000"/>
                          </a:solidFill>
                          <a:effectLst/>
                          <a:latin typeface="Times New Roman"/>
                        </a:rPr>
                        <a:t>9,83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1" i="0" u="none" strike="noStrike">
                          <a:solidFill>
                            <a:srgbClr val="000000"/>
                          </a:solidFill>
                          <a:effectLst/>
                          <a:latin typeface="Times New Roman"/>
                        </a:rPr>
                        <a:t>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1" i="0" u="none" strike="noStrike">
                          <a:solidFill>
                            <a:srgbClr val="000000"/>
                          </a:solidFill>
                          <a:effectLst/>
                          <a:latin typeface="Times New Roman"/>
                        </a:rPr>
                        <a:t>9,98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1" i="0" u="none" strike="noStrike">
                          <a:solidFill>
                            <a:srgbClr val="000000"/>
                          </a:solidFill>
                          <a:effectLst/>
                          <a:latin typeface="Times New Roman"/>
                        </a:rPr>
                        <a:t>8,98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4743"/>
                    </a:solidFill>
                  </a:tcPr>
                </a:tc>
                <a:tc>
                  <a:txBody>
                    <a:bodyPr/>
                    <a:lstStyle/>
                    <a:p>
                      <a:pPr algn="ctr" fontAlgn="ctr"/>
                      <a:r>
                        <a:rPr lang="ru-RU" sz="1000" b="1" i="0" u="none" strike="noStrike">
                          <a:solidFill>
                            <a:srgbClr val="000000"/>
                          </a:solidFill>
                          <a:effectLst/>
                          <a:latin typeface="Times New Roman"/>
                        </a:rPr>
                        <a:t>9,89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ru-RU" sz="1000" b="1" i="0" u="none" strike="noStrike">
                          <a:solidFill>
                            <a:srgbClr val="000000"/>
                          </a:solidFill>
                          <a:effectLst/>
                          <a:latin typeface="Times New Roman"/>
                        </a:rPr>
                        <a:t>9,88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ru-RU" sz="1000" b="1" i="0" u="none" strike="noStrike">
                          <a:solidFill>
                            <a:srgbClr val="000000"/>
                          </a:solidFill>
                          <a:effectLst/>
                          <a:latin typeface="Times New Roman"/>
                        </a:rPr>
                        <a:t>9,94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1" i="0" u="none" strike="noStrike">
                          <a:solidFill>
                            <a:srgbClr val="000000"/>
                          </a:solidFill>
                          <a:effectLst/>
                          <a:latin typeface="Times New Roman"/>
                        </a:rPr>
                        <a:t>9,92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ru-RU" sz="1000" b="1" i="0" u="none" strike="noStrike">
                          <a:solidFill>
                            <a:srgbClr val="000000"/>
                          </a:solidFill>
                          <a:effectLst/>
                          <a:latin typeface="Times New Roman"/>
                        </a:rPr>
                        <a:t>9,99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1" i="0" u="none" strike="noStrike">
                          <a:solidFill>
                            <a:srgbClr val="000000"/>
                          </a:solidFill>
                          <a:effectLst/>
                          <a:latin typeface="Times New Roman"/>
                        </a:rPr>
                        <a:t>9,99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1" i="0" u="none" strike="noStrike">
                          <a:solidFill>
                            <a:srgbClr val="000000"/>
                          </a:solidFill>
                          <a:effectLst/>
                          <a:latin typeface="Times New Roman"/>
                        </a:rPr>
                        <a:t>9,93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1" i="0" u="none" strike="noStrike">
                          <a:solidFill>
                            <a:srgbClr val="000000"/>
                          </a:solidFill>
                          <a:effectLst/>
                          <a:latin typeface="Times New Roman"/>
                        </a:rPr>
                        <a:t>9,96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1000" b="1" i="0" u="none" strike="noStrike">
                          <a:solidFill>
                            <a:srgbClr val="000000"/>
                          </a:solidFill>
                          <a:effectLst/>
                          <a:latin typeface="Times New Roman"/>
                        </a:rPr>
                        <a:t>9,86</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169815">
                <a:tc>
                  <a:txBody>
                    <a:bodyPr/>
                    <a:lstStyle/>
                    <a:p>
                      <a:pPr algn="l" fontAlgn="b"/>
                      <a:r>
                        <a:rPr lang="ru-RU" sz="800" b="1" i="0" u="none" strike="noStrike">
                          <a:solidFill>
                            <a:srgbClr val="000000"/>
                          </a:solidFill>
                          <a:effectLst/>
                          <a:latin typeface="Times New Roman"/>
                        </a:rPr>
                        <a:t>Справочно</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800" b="0" i="1" u="none" strike="noStrike">
                          <a:solidFill>
                            <a:srgbClr val="000000"/>
                          </a:solidFill>
                          <a:effectLst/>
                          <a:latin typeface="Times New Roman"/>
                        </a:rPr>
                        <a:t>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800" b="0" i="1" u="none" strike="noStrike">
                          <a:solidFill>
                            <a:srgbClr val="000000"/>
                          </a:solidFill>
                          <a:effectLst/>
                          <a:latin typeface="Times New Roman"/>
                        </a:rPr>
                        <a:t>9,95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800" b="0" i="1" u="none" strike="noStrike">
                          <a:solidFill>
                            <a:srgbClr val="000000"/>
                          </a:solidFill>
                          <a:effectLst/>
                          <a:latin typeface="Times New Roman"/>
                        </a:rPr>
                        <a:t>9,93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800" b="0" i="1" u="none" strike="noStrike">
                          <a:solidFill>
                            <a:srgbClr val="000000"/>
                          </a:solidFill>
                          <a:effectLst/>
                          <a:latin typeface="Times New Roman"/>
                        </a:rPr>
                        <a:t>9,98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800" b="0" i="1" u="none" strike="noStrike">
                          <a:solidFill>
                            <a:srgbClr val="000000"/>
                          </a:solidFill>
                          <a:effectLst/>
                          <a:latin typeface="Times New Roman"/>
                        </a:rPr>
                        <a:t>9,62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800" b="0" i="1" u="none" strike="noStrike">
                          <a:solidFill>
                            <a:srgbClr val="000000"/>
                          </a:solidFill>
                          <a:effectLst/>
                          <a:latin typeface="Times New Roman"/>
                        </a:rPr>
                        <a:t>9,65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800" b="0" i="1" u="none" strike="noStrike">
                          <a:solidFill>
                            <a:srgbClr val="000000"/>
                          </a:solidFill>
                          <a:effectLst/>
                          <a:latin typeface="Times New Roman"/>
                        </a:rPr>
                        <a:t>8,87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4743"/>
                    </a:solidFill>
                  </a:tcPr>
                </a:tc>
                <a:tc>
                  <a:txBody>
                    <a:bodyPr/>
                    <a:lstStyle/>
                    <a:p>
                      <a:pPr algn="ctr" fontAlgn="ctr"/>
                      <a:r>
                        <a:rPr lang="ru-RU" sz="800" b="0" i="0" u="none" strike="noStrike">
                          <a:solidFill>
                            <a:srgbClr val="000000"/>
                          </a:solidFill>
                          <a:effectLst/>
                          <a:latin typeface="Times New Roman"/>
                        </a:rPr>
                        <a:t>9,72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800" b="0" i="1" u="none" strike="noStrike">
                          <a:solidFill>
                            <a:srgbClr val="000000"/>
                          </a:solidFill>
                          <a:effectLst/>
                          <a:latin typeface="Times New Roman"/>
                        </a:rPr>
                        <a:t>9,76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800" b="0" i="1" u="none" strike="noStrike">
                          <a:solidFill>
                            <a:srgbClr val="000000"/>
                          </a:solidFill>
                          <a:effectLst/>
                          <a:latin typeface="Times New Roman"/>
                        </a:rPr>
                        <a:t>9,94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800" b="0" i="1" u="none" strike="noStrike">
                          <a:solidFill>
                            <a:srgbClr val="000000"/>
                          </a:solidFill>
                          <a:effectLst/>
                          <a:latin typeface="Times New Roman"/>
                        </a:rPr>
                        <a:t>9,99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800" b="0" i="1" u="none" strike="noStrike">
                          <a:solidFill>
                            <a:srgbClr val="000000"/>
                          </a:solidFill>
                          <a:effectLst/>
                          <a:latin typeface="Times New Roman"/>
                        </a:rPr>
                        <a:t>9,99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800" b="0" i="1" u="none" strike="noStrike">
                          <a:solidFill>
                            <a:srgbClr val="000000"/>
                          </a:solidFill>
                          <a:effectLst/>
                          <a:latin typeface="Times New Roman"/>
                        </a:rPr>
                        <a:t>9,99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800" b="0" i="1" u="none" strike="noStrike">
                          <a:solidFill>
                            <a:srgbClr val="000000"/>
                          </a:solidFill>
                          <a:effectLst/>
                          <a:latin typeface="Times New Roman"/>
                        </a:rPr>
                        <a:t>9,97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D4A3"/>
                    </a:solidFill>
                  </a:tcPr>
                </a:tc>
                <a:tc>
                  <a:txBody>
                    <a:bodyPr/>
                    <a:lstStyle/>
                    <a:p>
                      <a:pPr algn="ctr" fontAlgn="ctr"/>
                      <a:r>
                        <a:rPr lang="ru-RU" sz="800" b="0" i="1" u="none" strike="noStrike">
                          <a:solidFill>
                            <a:srgbClr val="000000"/>
                          </a:solidFill>
                          <a:effectLst/>
                          <a:latin typeface="Times New Roman"/>
                        </a:rPr>
                        <a:t>9,74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800" b="0" i="1" u="none" strike="noStrike">
                          <a:solidFill>
                            <a:srgbClr val="000000"/>
                          </a:solidFill>
                          <a:effectLst/>
                          <a:latin typeface="Times New Roman"/>
                        </a:rPr>
                        <a:t>9,86</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181136">
                <a:tc>
                  <a:txBody>
                    <a:bodyPr/>
                    <a:lstStyle/>
                    <a:p>
                      <a:pPr algn="ctr" fontAlgn="ctr"/>
                      <a:r>
                        <a:rPr lang="ru-RU" sz="800" b="1" i="0" u="none" strike="noStrike">
                          <a:solidFill>
                            <a:srgbClr val="000000"/>
                          </a:solidFill>
                          <a:effectLst/>
                          <a:latin typeface="Times New Roman"/>
                        </a:rPr>
                        <a:t>Оценка</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800" b="0" i="0" u="none" strike="noStrike">
                          <a:solidFill>
                            <a:srgbClr val="000000"/>
                          </a:solidFill>
                          <a:effectLst/>
                          <a:latin typeface="Times New Roman"/>
                        </a:rPr>
                        <a:t>Хорошо</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800" b="0" i="0" u="none" strike="noStrike">
                          <a:solidFill>
                            <a:srgbClr val="000000"/>
                          </a:solidFill>
                          <a:effectLst/>
                          <a:latin typeface="Times New Roman"/>
                        </a:rPr>
                        <a:t>Отлично</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fontAlgn="ctr"/>
                      <a:r>
                        <a:rPr lang="ru-RU" sz="800" b="0" i="0" u="none" strike="noStrike">
                          <a:solidFill>
                            <a:srgbClr val="000000"/>
                          </a:solidFill>
                          <a:effectLst/>
                          <a:latin typeface="Times New Roman"/>
                        </a:rPr>
                        <a:t>Отлично</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fontAlgn="ctr"/>
                      <a:r>
                        <a:rPr lang="ru-RU" sz="800" b="0" i="0" u="none" strike="noStrike">
                          <a:solidFill>
                            <a:srgbClr val="000000"/>
                          </a:solidFill>
                          <a:effectLst/>
                          <a:latin typeface="Times New Roman"/>
                        </a:rPr>
                        <a:t>Отлично</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fontAlgn="ctr"/>
                      <a:r>
                        <a:rPr lang="ru-RU" sz="800" b="0" i="0" u="none" strike="noStrike">
                          <a:solidFill>
                            <a:srgbClr val="000000"/>
                          </a:solidFill>
                          <a:effectLst/>
                          <a:latin typeface="Times New Roman"/>
                        </a:rPr>
                        <a:t>Хорошо</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800" b="0" i="0" u="none" strike="noStrike">
                          <a:solidFill>
                            <a:srgbClr val="000000"/>
                          </a:solidFill>
                          <a:effectLst/>
                          <a:latin typeface="Times New Roman"/>
                        </a:rPr>
                        <a:t>Отлично</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fontAlgn="ctr"/>
                      <a:r>
                        <a:rPr lang="ru-RU" sz="800" b="0" i="0" u="none" strike="noStrike">
                          <a:solidFill>
                            <a:srgbClr val="000000"/>
                          </a:solidFill>
                          <a:effectLst/>
                          <a:latin typeface="Times New Roman"/>
                        </a:rPr>
                        <a:t>Неуд</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fontAlgn="ctr"/>
                      <a:r>
                        <a:rPr lang="ru-RU" sz="800" b="0" i="0" u="none" strike="noStrike">
                          <a:solidFill>
                            <a:srgbClr val="000000"/>
                          </a:solidFill>
                          <a:effectLst/>
                          <a:latin typeface="Times New Roman"/>
                        </a:rPr>
                        <a:t>Удовл</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800" b="0" i="0" u="none" strike="noStrike">
                          <a:solidFill>
                            <a:srgbClr val="000000"/>
                          </a:solidFill>
                          <a:effectLst/>
                          <a:latin typeface="Times New Roman"/>
                        </a:rPr>
                        <a:t>Удовл</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800" b="0" i="0" u="none" strike="noStrike">
                          <a:solidFill>
                            <a:srgbClr val="000000"/>
                          </a:solidFill>
                          <a:effectLst/>
                          <a:latin typeface="Times New Roman"/>
                        </a:rPr>
                        <a:t>Отлично</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fontAlgn="ctr"/>
                      <a:r>
                        <a:rPr lang="ru-RU" sz="800" b="0" i="0" u="none" strike="noStrike">
                          <a:solidFill>
                            <a:srgbClr val="000000"/>
                          </a:solidFill>
                          <a:effectLst/>
                          <a:latin typeface="Times New Roman"/>
                        </a:rPr>
                        <a:t>Удовл</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800" b="0" i="0" u="none" strike="noStrike">
                          <a:solidFill>
                            <a:srgbClr val="000000"/>
                          </a:solidFill>
                          <a:effectLst/>
                          <a:latin typeface="Times New Roman"/>
                        </a:rPr>
                        <a:t>Отлично</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fontAlgn="ctr"/>
                      <a:r>
                        <a:rPr lang="ru-RU" sz="800" b="0" i="0" u="none" strike="noStrike">
                          <a:solidFill>
                            <a:srgbClr val="000000"/>
                          </a:solidFill>
                          <a:effectLst/>
                          <a:latin typeface="Times New Roman"/>
                        </a:rPr>
                        <a:t>Отлично</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fontAlgn="ctr"/>
                      <a:r>
                        <a:rPr lang="ru-RU" sz="800" b="0" i="0" u="none" strike="noStrike">
                          <a:solidFill>
                            <a:srgbClr val="000000"/>
                          </a:solidFill>
                          <a:effectLst/>
                          <a:latin typeface="Times New Roman"/>
                        </a:rPr>
                        <a:t>Отлично</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fontAlgn="ctr"/>
                      <a:r>
                        <a:rPr lang="ru-RU" sz="800" b="0" i="0" u="none" strike="noStrike">
                          <a:solidFill>
                            <a:srgbClr val="000000"/>
                          </a:solidFill>
                          <a:effectLst/>
                          <a:latin typeface="Times New Roman"/>
                        </a:rPr>
                        <a:t>Отлично</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fontAlgn="ctr"/>
                      <a:r>
                        <a:rPr lang="ru-RU" sz="800" b="0" i="0" u="none" strike="noStrike" dirty="0">
                          <a:solidFill>
                            <a:srgbClr val="000000"/>
                          </a:solidFill>
                          <a:effectLst/>
                          <a:latin typeface="Times New Roman"/>
                        </a:rPr>
                        <a:t>Хорошо</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26611191"/>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spPr>
      <a:bodyPr anchor="t" anchorCtr="0"/>
      <a:lstStyle>
        <a:defPPr algn="ctr">
          <a:defRPr sz="1400" b="1" dirty="0" smtClean="0">
            <a:effectLst>
              <a:outerShdw blurRad="38100" dist="38100" dir="2700000" algn="tl">
                <a:srgbClr val="000000">
                  <a:alpha val="43137"/>
                </a:srgbClr>
              </a:outerShdw>
            </a:effectLst>
            <a:latin typeface="Times New Roman" pitchFamily="18" charset="0"/>
            <a:cs typeface="Times New Roman" pitchFamily="18" charset="0"/>
          </a:defRPr>
        </a:defPPr>
      </a:lstStyle>
      <a:style>
        <a:lnRef idx="2">
          <a:schemeClr val="dk1"/>
        </a:lnRef>
        <a:fillRef idx="1">
          <a:schemeClr val="lt1"/>
        </a:fillRef>
        <a:effectRef idx="0">
          <a:schemeClr val="dk1"/>
        </a:effectRef>
        <a:fontRef idx="minor">
          <a:schemeClr val="dk1"/>
        </a:fontRef>
      </a: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17144</TotalTime>
  <Words>1473</Words>
  <Application>Microsoft Office PowerPoint</Application>
  <PresentationFormat>Произвольный</PresentationFormat>
  <Paragraphs>565</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Mazur Nataliya</dc:creator>
  <cp:lastModifiedBy>2927</cp:lastModifiedBy>
  <cp:revision>677</cp:revision>
  <cp:lastPrinted>2016-08-12T09:19:38Z</cp:lastPrinted>
  <dcterms:created xsi:type="dcterms:W3CDTF">2015-03-03T16:27:21Z</dcterms:created>
  <dcterms:modified xsi:type="dcterms:W3CDTF">2017-06-20T17:37:57Z</dcterms:modified>
</cp:coreProperties>
</file>