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1" r:id="rId2"/>
    <p:sldId id="303" r:id="rId3"/>
    <p:sldId id="304" r:id="rId4"/>
    <p:sldId id="306" r:id="rId5"/>
    <p:sldId id="305" r:id="rId6"/>
    <p:sldId id="299" r:id="rId7"/>
    <p:sldId id="308" r:id="rId8"/>
    <p:sldId id="309" r:id="rId9"/>
    <p:sldId id="287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9657" autoAdjust="0"/>
  </p:normalViewPr>
  <p:slideViewPr>
    <p:cSldViewPr showGuides="1">
      <p:cViewPr varScale="1">
        <p:scale>
          <a:sx n="156" d="100"/>
          <a:sy n="156" d="100"/>
        </p:scale>
        <p:origin x="-684" y="-84"/>
      </p:cViewPr>
      <p:guideLst>
        <p:guide orient="horz"/>
        <p:guide pos="5284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5A3D-CB51-48AF-BEF0-6A2FA4D2DE31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EACF-BB39-4698-AAE6-FE159583BE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46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75B2F-798A-40AE-A5DC-AE8F4D260E0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BDDA-7326-4F54-BDF2-D196C3B08D80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4770-AF80-4C93-BF30-46E07E87A761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EF56-6EFF-4E0C-B30A-7EF8B0278C80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71A9-F005-4CA8-BF75-4EDB4FD5B7D7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86917"/>
            <a:ext cx="2057400" cy="45077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6917"/>
            <a:ext cx="6019800" cy="45077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FC2F-5A81-43C6-87EC-D2F6979E8F47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C3A6-D73E-4383-8ABF-A11AD7C57ED2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BBC9-0C69-4743-B546-F995C73AB719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DAF-7F45-43D3-A3F5-C0493C8B1E41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0CFE-3B0A-49DC-89D5-C6DEA8726358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B6EB-CD35-4C1F-9D33-8D64E61A19C7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0371-B61D-4623-AECA-56A1BB6A2834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9283-3146-4673-AAA8-C63386D4EC21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6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260D-5DB3-4E5B-B818-38A171905A1B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4CAF-DF6A-4403-9B4F-6F54636A12D3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2665-600C-4BC3-9576-357A4FC2EAC9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45C6-7794-4DCD-97C4-05C859607707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FCFF-65CC-4F1E-9682-E06CA97E19FC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5903-E946-429D-ADEE-F74AE8782E9F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0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08C8-87EA-4EEC-9AD3-AFA0C30378B4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2ACCB-2C6A-4384-AE73-E6A03B586213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3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510E-AEA2-4806-A22F-01D5AADE86EF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1C9F-69F1-4166-AC99-E3562E65FF4D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86916"/>
            <a:ext cx="57594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2784E8-3B1D-4C9C-B748-A19683204790}" type="datetime1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14.03.2017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19B8F6-15DB-4987-942C-E82D2EC856E7}" type="slidenum">
              <a:rPr lang="ru-RU">
                <a:solidFill>
                  <a:srgbClr val="00206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20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39546"/>
            <a:ext cx="9144000" cy="420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355058" y="786932"/>
            <a:ext cx="8424936" cy="39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ru-RU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Об основных задачах Казначейства России </a:t>
            </a:r>
            <a:b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по развитию системы государственных и муниципальных закупок, а также закупок иных юридических лиц на 2017 год</a:t>
            </a:r>
            <a:b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</a:br>
            <a:endParaRPr kumimoji="0"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endParaRPr kumimoji="0"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r" eaLnBrk="0" hangingPunct="0"/>
            <a:endParaRPr kumimoji="0" 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8" algn="r" eaLnBrk="0" hangingPunct="0"/>
            <a:r>
              <a:rPr kumimoji="0" lang="ru-RU" sz="1400" b="1" dirty="0" smtClean="0">
                <a:solidFill>
                  <a:srgbClr val="002060"/>
                </a:solidFill>
                <a:cs typeface="Arial" pitchFamily="34" charset="0"/>
              </a:rPr>
              <a:t>Заместитель Руководителя</a:t>
            </a:r>
          </a:p>
          <a:p>
            <a:pPr lvl="8" algn="r" eaLnBrk="0" hangingPunct="0"/>
            <a:r>
              <a:rPr kumimoji="0" lang="ru-RU" sz="1400" b="1" dirty="0" smtClean="0">
                <a:solidFill>
                  <a:srgbClr val="002060"/>
                </a:solidFill>
                <a:cs typeface="Arial" pitchFamily="34" charset="0"/>
              </a:rPr>
              <a:t>Казначейства </a:t>
            </a:r>
            <a:r>
              <a:rPr kumimoji="0" lang="ru-RU" sz="1400" b="1" dirty="0">
                <a:solidFill>
                  <a:srgbClr val="002060"/>
                </a:solidFill>
                <a:cs typeface="Arial" pitchFamily="34" charset="0"/>
              </a:rPr>
              <a:t>России </a:t>
            </a: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pPr lvl="8" algn="r" eaLnBrk="0" hangingPunct="0"/>
            <a:r>
              <a:rPr kumimoji="0" lang="ru-RU" sz="1400" b="1" dirty="0" smtClean="0">
                <a:solidFill>
                  <a:srgbClr val="002060"/>
                </a:solidFill>
                <a:cs typeface="Arial" pitchFamily="34" charset="0"/>
              </a:rPr>
              <a:t>А.Т</a:t>
            </a:r>
            <a:r>
              <a:rPr kumimoji="0" lang="ru-RU" sz="1400" b="1" dirty="0">
                <a:solidFill>
                  <a:srgbClr val="002060"/>
                </a:solidFill>
                <a:cs typeface="Arial" pitchFamily="34" charset="0"/>
              </a:rPr>
              <a:t>. Катамадзе </a:t>
            </a:r>
            <a:r>
              <a:rPr kumimoji="0" lang="ru-RU" sz="2400" b="1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kumimoji="0" lang="ru-RU" sz="2400" b="1" dirty="0">
                <a:solidFill>
                  <a:srgbClr val="002060"/>
                </a:solidFill>
                <a:cs typeface="Arial" pitchFamily="34" charset="0"/>
              </a:rPr>
            </a:br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hangingPunct="0"/>
            <a:r>
              <a:rPr lang="ru-RU" sz="1200" b="1" dirty="0" smtClean="0">
                <a:solidFill>
                  <a:srgbClr val="002060"/>
                </a:solidFill>
                <a:cs typeface="Arial" pitchFamily="34" charset="0"/>
              </a:rPr>
              <a:t>14</a:t>
            </a:r>
            <a:r>
              <a:rPr kumimoji="0" lang="ru-RU" sz="1200" b="1" dirty="0" smtClean="0">
                <a:solidFill>
                  <a:srgbClr val="002060"/>
                </a:solidFill>
                <a:cs typeface="Arial" pitchFamily="34" charset="0"/>
              </a:rPr>
              <a:t> марта 2017 </a:t>
            </a:r>
            <a:r>
              <a:rPr kumimoji="0" lang="ru-RU" sz="1200" b="1" dirty="0">
                <a:solidFill>
                  <a:srgbClr val="002060"/>
                </a:solidFill>
                <a:cs typeface="Arial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736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467"/>
            <a:ext cx="6984776" cy="7078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Роль Федерального Казначейства</a:t>
            </a:r>
            <a:br>
              <a:rPr lang="ru-RU" sz="2000" b="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2000" b="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в сфере </a:t>
            </a:r>
            <a:r>
              <a:rPr lang="ru-RU" sz="2000" b="0" kern="12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госзакупок</a:t>
            </a:r>
            <a:endParaRPr lang="ru-RU" sz="2000" b="0" kern="1200" dirty="0">
              <a:solidFill>
                <a:srgbClr val="C00000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6303" y="4930923"/>
            <a:ext cx="271251" cy="205743"/>
          </a:xfrm>
        </p:spPr>
        <p:txBody>
          <a:bodyPr vert="horz" lIns="91440" tIns="45720" rIns="91440" bIns="45720" rtlCol="0" anchor="ctr"/>
          <a:lstStyle/>
          <a:p>
            <a:fld id="{093A1101-C0A6-4F69-B0F4-84BD5FA01C91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98319" y="3090683"/>
            <a:ext cx="8755627" cy="17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ФК является ответственным ФОИВ по задачам 3,4,5. </a:t>
            </a:r>
            <a:r>
              <a:rPr lang="ru-RU" sz="180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Учитывая, что качество исполнения задач 3,4,5 зависит от задач 1,2, ФК будет принимать активное участие в исполнении задач 1,2 совместно с другими ФОИВ. ФК также инициирует поправки в регламент Правительства Российской Федерации, предполагающие обязательное согласование поправок в НПА </a:t>
            </a:r>
            <a:br>
              <a:rPr lang="ru-RU" sz="180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</a:br>
            <a:r>
              <a:rPr lang="ru-RU" sz="1800" kern="12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Times New Roman" pitchFamily="18" charset="0"/>
              </a:rPr>
              <a:t>с ФК в случае, если они затрагивают ЕИС и смежные ИС.</a:t>
            </a:r>
            <a:endParaRPr lang="ru-RU" sz="1800" kern="1200" dirty="0">
              <a:solidFill>
                <a:srgbClr val="C00000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2620" y="838718"/>
            <a:ext cx="1921942" cy="716536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Методология.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Регулирование сферы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578655" y="1859868"/>
            <a:ext cx="721658" cy="700676"/>
          </a:xfrm>
          <a:prstGeom prst="ellipse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ФК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46377" y="838718"/>
            <a:ext cx="1702848" cy="716536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НПА.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Правовое обеспечение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711040" y="838718"/>
            <a:ext cx="1718874" cy="868936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Технология.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ФТ, ППО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391729" y="838718"/>
            <a:ext cx="1584176" cy="868936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Работа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клиентом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37722" y="838718"/>
            <a:ext cx="2016224" cy="868936"/>
          </a:xfrm>
          <a:prstGeom prst="roundRect">
            <a:avLst>
              <a:gd name="adj" fmla="val 3307"/>
            </a:avLst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Претензионная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</a:t>
            </a:r>
          </a:p>
        </p:txBody>
      </p:sp>
      <p:sp>
        <p:nvSpPr>
          <p:cNvPr id="50" name="Овал 49"/>
          <p:cNvSpPr/>
          <p:nvPr/>
        </p:nvSpPr>
        <p:spPr>
          <a:xfrm>
            <a:off x="5964691" y="1859868"/>
            <a:ext cx="721658" cy="700676"/>
          </a:xfrm>
          <a:prstGeom prst="ellipse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ФК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350728" y="1859868"/>
            <a:ext cx="721658" cy="700676"/>
          </a:xfrm>
          <a:prstGeom prst="ellipse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ФК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10892" y="1859868"/>
            <a:ext cx="721658" cy="700676"/>
          </a:xfrm>
          <a:prstGeom prst="ellipse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38684" y="1859868"/>
            <a:ext cx="721658" cy="700676"/>
          </a:xfrm>
          <a:prstGeom prst="ellipse">
            <a:avLst/>
          </a:prstGeom>
          <a:noFill/>
          <a:ln w="6350"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 vert="horz" lIns="91440" tIns="45720" rIns="91440" bIns="45720" rtlCol="0" anchor="ctr"/>
          <a:lstStyle/>
          <a:p>
            <a:fld id="{4C6C5903-E946-429D-ADEE-F74AE8782E9F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08030" y="714400"/>
            <a:ext cx="8784975" cy="41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Предпосылки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В связи с большим числом новых НПА в рамках 44-ФЗ, отраслевых актов, </a:t>
            </a:r>
            <a:b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а также большим числом новых бизнес-процессов, заложенных в ЕИС и ИС, </a:t>
            </a:r>
            <a:b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с которыми взаимодействует ЕИС, возникла необходимость оптимизации бизнес-процессов, изменения подходов к управлению ИТ в ФК, совершенствования применяемых технологий, улучшения качества претензионной работы.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Цели на 2017 г.</a:t>
            </a:r>
          </a:p>
          <a:p>
            <a:pPr indent="541338" algn="ctr" eaLnBrk="0" hangingPunct="0">
              <a:spcBef>
                <a:spcPts val="600"/>
              </a:spcBef>
              <a:tabLst>
                <a:tab pos="914400" algn="l"/>
              </a:tabLst>
            </a:pP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Оптимизировать ключевые бизнес-процессы, предложить изменения в НПА </a:t>
            </a:r>
            <a:b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(при необходимости), решить назревшие задачи ЕИС и смежных систем, вытекающие из вступающих в силу норм, поручений Президента Российской Федерации и Правительства </a:t>
            </a:r>
            <a:r>
              <a:rPr lang="ru-RU" altLang="ru-RU" dirty="0">
                <a:solidFill>
                  <a:srgbClr val="002060"/>
                </a:solidFill>
                <a:cs typeface="Times New Roman" pitchFamily="18" charset="0"/>
              </a:rPr>
              <a:t>Российской </a:t>
            </a:r>
            <a:r>
              <a:rPr lang="ru-RU" altLang="ru-RU" dirty="0" smtClean="0">
                <a:solidFill>
                  <a:srgbClr val="002060"/>
                </a:solidFill>
                <a:cs typeface="Times New Roman" pitchFamily="18" charset="0"/>
              </a:rPr>
              <a:t>Федерации, сформировать Стратегию развития НПА, ЕИС и смежных систем на 3 года. </a:t>
            </a:r>
            <a:endParaRPr lang="ru-RU" alt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0" y="15541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Предпосылки и цели на 2017 г.</a:t>
            </a:r>
            <a:endParaRPr lang="ru-RU" altLang="ru-RU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357291" y="73963"/>
            <a:ext cx="6715171" cy="5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Основные задачи на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2017 г. (1)</a:t>
            </a:r>
            <a:endParaRPr lang="ru-RU" altLang="ru-RU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19" y="809871"/>
            <a:ext cx="8641656" cy="4063818"/>
          </a:xfrm>
          <a:prstGeom prst="roundRect">
            <a:avLst>
              <a:gd name="adj" fmla="val 12531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939" y="1131590"/>
            <a:ext cx="6786227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C00000"/>
                </a:solidFill>
              </a:rPr>
              <a:t>Стабилизация работы ЕИС и смежных ИС, включая </a:t>
            </a:r>
            <a:r>
              <a:rPr lang="ru-RU" sz="1600" dirty="0" err="1" smtClean="0">
                <a:solidFill>
                  <a:srgbClr val="C00000"/>
                </a:solidFill>
              </a:rPr>
              <a:t>взаимодейст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с </a:t>
            </a:r>
            <a:r>
              <a:rPr lang="ru-RU" sz="1600" dirty="0">
                <a:solidFill>
                  <a:srgbClr val="C00000"/>
                </a:solidFill>
              </a:rPr>
              <a:t>РМИС 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совершенствование и утверждение схемы взаимодействия всех участников при </a:t>
            </a:r>
            <a:r>
              <a:rPr lang="ru-RU" sz="1400" b="1" dirty="0" smtClean="0">
                <a:solidFill>
                  <a:srgbClr val="002060"/>
                </a:solidFill>
              </a:rPr>
              <a:t>претензионной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работе</a:t>
            </a:r>
            <a:r>
              <a:rPr lang="ru-RU" sz="1400" dirty="0" smtClean="0">
                <a:solidFill>
                  <a:srgbClr val="002060"/>
                </a:solidFill>
              </a:rPr>
              <a:t> (ЦАФК, УФК, ЭО, Контакт-центр и пр.)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улучшение качества ППО, в том числе путем соблюдения производственного цикла </a:t>
            </a:r>
            <a:r>
              <a:rPr lang="ru-RU" sz="1400" b="1" dirty="0" smtClean="0">
                <a:solidFill>
                  <a:srgbClr val="002060"/>
                </a:solidFill>
              </a:rPr>
              <a:t>разработки и внедрения ППО в эксплуатацию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</a:rPr>
              <a:t>Оптимизация </a:t>
            </a:r>
            <a:r>
              <a:rPr lang="ru-RU" sz="1600" dirty="0">
                <a:solidFill>
                  <a:srgbClr val="C00000"/>
                </a:solidFill>
              </a:rPr>
              <a:t>бизнес-процессов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</a:rPr>
              <a:t>упрощение</a:t>
            </a:r>
            <a:r>
              <a:rPr lang="ru-RU" sz="1400" dirty="0">
                <a:solidFill>
                  <a:srgbClr val="002060"/>
                </a:solidFill>
              </a:rPr>
              <a:t> порядка формирования Плана-закупок и Плана-графика, в том числе путем объединения </a:t>
            </a:r>
            <a:r>
              <a:rPr lang="ru-RU" sz="1400" b="1" dirty="0">
                <a:solidFill>
                  <a:srgbClr val="002060"/>
                </a:solidFill>
              </a:rPr>
              <a:t>планов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совершенствование функционала, направленного на реализацию </a:t>
            </a:r>
            <a:r>
              <a:rPr lang="ru-RU" sz="1400" b="1" dirty="0">
                <a:solidFill>
                  <a:srgbClr val="002060"/>
                </a:solidFill>
              </a:rPr>
              <a:t>ч.5 ст.99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внедрение </a:t>
            </a:r>
            <a:r>
              <a:rPr lang="ru-RU" sz="1400" b="1" dirty="0">
                <a:solidFill>
                  <a:srgbClr val="002060"/>
                </a:solidFill>
              </a:rPr>
              <a:t>независимого регистратора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электронный контракт и </a:t>
            </a:r>
            <a:r>
              <a:rPr lang="ru-RU" sz="1400" b="1" dirty="0" smtClean="0">
                <a:solidFill>
                  <a:srgbClr val="002060"/>
                </a:solidFill>
              </a:rPr>
              <a:t>электронное актирование </a:t>
            </a:r>
            <a:r>
              <a:rPr lang="ru-RU" sz="1400" dirty="0" smtClean="0">
                <a:solidFill>
                  <a:srgbClr val="002060"/>
                </a:solidFill>
              </a:rPr>
              <a:t>по контрактам (пилот)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346741" y="848891"/>
            <a:ext cx="0" cy="4000594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392042" y="843558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НПА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8246" y="843558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ЕИС</a:t>
            </a:r>
            <a:endParaRPr lang="ru-RU" sz="14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994813" y="852505"/>
            <a:ext cx="0" cy="4000594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15829" y="1555651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15829" y="3075806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8058" y="1563638"/>
            <a:ext cx="32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058" y="3075806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5829" y="3550245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238058" y="3550245"/>
            <a:ext cx="32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5829" y="3838277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8058" y="3838277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5829" y="4126309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8058" y="4126309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5829" y="2038077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238058" y="2067694"/>
            <a:ext cx="32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6303" y="4930923"/>
            <a:ext cx="271251" cy="205743"/>
          </a:xfrm>
        </p:spPr>
        <p:txBody>
          <a:bodyPr vert="horz" lIns="91440" tIns="45720" rIns="91440" bIns="45720" rtlCol="0" anchor="ctr"/>
          <a:lstStyle/>
          <a:p>
            <a:fld id="{093A1101-C0A6-4F69-B0F4-84BD5FA01C91}" type="slidenum">
              <a:rPr lang="ru-RU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357291" y="73963"/>
            <a:ext cx="6715171" cy="57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Основные задачи на 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2017 г. (2)</a:t>
            </a:r>
            <a:endParaRPr lang="ru-RU" altLang="ru-RU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825" y="809871"/>
            <a:ext cx="8641655" cy="4063818"/>
          </a:xfrm>
          <a:prstGeom prst="roundRect">
            <a:avLst>
              <a:gd name="adj" fmla="val 12531"/>
            </a:avLst>
          </a:prstGeom>
          <a:noFill/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803" y="1131590"/>
            <a:ext cx="6690982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</a:rPr>
              <a:t>Срочные </a:t>
            </a:r>
            <a:r>
              <a:rPr lang="ru-RU" sz="1600" dirty="0">
                <a:solidFill>
                  <a:srgbClr val="C00000"/>
                </a:solidFill>
              </a:rPr>
              <a:t>НПА, поручения Президента РФ, Правительства РФ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внедрение совместно с Минздравом России инструментов структурирования информации по </a:t>
            </a:r>
            <a:r>
              <a:rPr lang="ru-RU" sz="1400" b="1" dirty="0" smtClean="0">
                <a:solidFill>
                  <a:srgbClr val="002060"/>
                </a:solidFill>
              </a:rPr>
              <a:t>лекарственным препаратам 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внедрение </a:t>
            </a:r>
            <a:r>
              <a:rPr lang="ru-RU" sz="1400" b="1" dirty="0" smtClean="0">
                <a:solidFill>
                  <a:srgbClr val="002060"/>
                </a:solidFill>
              </a:rPr>
              <a:t>каталога</a:t>
            </a:r>
            <a:r>
              <a:rPr lang="ru-RU" sz="1400" dirty="0" smtClean="0">
                <a:solidFill>
                  <a:srgbClr val="002060"/>
                </a:solidFill>
              </a:rPr>
              <a:t> товаров, работ, услуг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единый </a:t>
            </a:r>
            <a:r>
              <a:rPr lang="ru-RU" sz="1400" b="1" dirty="0" smtClean="0">
                <a:solidFill>
                  <a:srgbClr val="002060"/>
                </a:solidFill>
              </a:rPr>
              <a:t>реестр аккредитованных участников закупок</a:t>
            </a:r>
            <a:r>
              <a:rPr lang="ru-RU" sz="1400" dirty="0" smtClean="0">
                <a:solidFill>
                  <a:srgbClr val="002060"/>
                </a:solidFill>
              </a:rPr>
              <a:t> совместно с ЭТП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</a:rPr>
              <a:t>изменение</a:t>
            </a:r>
            <a:r>
              <a:rPr lang="ru-RU" sz="1400" dirty="0" smtClean="0">
                <a:solidFill>
                  <a:srgbClr val="002060"/>
                </a:solidFill>
              </a:rPr>
              <a:t> порядка регистрации участников закупок и </a:t>
            </a:r>
            <a:r>
              <a:rPr lang="ru-RU" sz="1400" b="1" dirty="0" smtClean="0">
                <a:solidFill>
                  <a:srgbClr val="002060"/>
                </a:solidFill>
              </a:rPr>
              <a:t>ведения реестра контрактов </a:t>
            </a:r>
            <a:r>
              <a:rPr lang="ru-RU" sz="1400" dirty="0" smtClean="0">
                <a:solidFill>
                  <a:srgbClr val="002060"/>
                </a:solidFill>
              </a:rPr>
              <a:t>(в связи с задачами в рамках каталога, </a:t>
            </a:r>
            <a:r>
              <a:rPr lang="ru-RU" sz="1400" dirty="0" err="1" smtClean="0">
                <a:solidFill>
                  <a:srgbClr val="002060"/>
                </a:solidFill>
              </a:rPr>
              <a:t>референтных</a:t>
            </a:r>
            <a:r>
              <a:rPr lang="ru-RU" sz="1400" dirty="0" smtClean="0">
                <a:solidFill>
                  <a:srgbClr val="002060"/>
                </a:solidFill>
              </a:rPr>
              <a:t> цен, контрольно-надзорной деятельности, казначейского сопровождения контрактов </a:t>
            </a:r>
            <a:r>
              <a:rPr lang="ru-RU" sz="1400" b="1" dirty="0" smtClean="0">
                <a:solidFill>
                  <a:srgbClr val="002060"/>
                </a:solidFill>
              </a:rPr>
              <a:t>по всей цепочке подрядчиков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отбор квалифицированных </a:t>
            </a:r>
            <a:r>
              <a:rPr lang="ru-RU" sz="1400" b="1" dirty="0" smtClean="0">
                <a:solidFill>
                  <a:srgbClr val="002060"/>
                </a:solidFill>
              </a:rPr>
              <a:t>подрядных организаций для кап. ремонта 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 многоквартирных домах в спец. реестр, особенности регистрации, ЭА, реестра договора, РНП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C00000"/>
                </a:solidFill>
              </a:rPr>
              <a:t>Стратегия развития НПА, ЕИС и смежных систем</a:t>
            </a: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392042" y="843558"/>
            <a:ext cx="57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НПА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8246" y="843558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ЕИС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90429" y="1343422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346741" y="848891"/>
            <a:ext cx="0" cy="4000594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994813" y="852505"/>
            <a:ext cx="0" cy="4000594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90429" y="3435846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23726" y="1347614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0429" y="1822053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23726" y="1822053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90429" y="2211710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23726" y="2211710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23726" y="2542133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0429" y="2542133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23726" y="3435846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90429" y="4126309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23726" y="4126309"/>
            <a:ext cx="3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+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6303" y="4930923"/>
            <a:ext cx="271251" cy="205743"/>
          </a:xfrm>
        </p:spPr>
        <p:txBody>
          <a:bodyPr vert="horz" lIns="91440" tIns="45720" rIns="91440" bIns="45720" rtlCol="0" anchor="ctr"/>
          <a:lstStyle/>
          <a:p>
            <a:fld id="{093A1101-C0A6-4F69-B0F4-84BD5FA01C91}" type="slidenum">
              <a:rPr lang="ru-RU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1519253" y="195487"/>
            <a:ext cx="6105494" cy="3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Организация работы в 2017 г.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772" y="1338765"/>
            <a:ext cx="2160000" cy="1061169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Формирование предложений </a:t>
            </a:r>
            <a:b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НПА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" name="Номер слайда 1"/>
          <p:cNvSpPr txBox="1">
            <a:spLocks/>
          </p:cNvSpPr>
          <p:nvPr/>
        </p:nvSpPr>
        <p:spPr>
          <a:xfrm>
            <a:off x="8788322" y="5466405"/>
            <a:ext cx="310320" cy="20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F75B9C9-99CE-48F6-AE89-BF4FF066E65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4" name="Пятиугольник 33"/>
          <p:cNvSpPr/>
          <p:nvPr/>
        </p:nvSpPr>
        <p:spPr>
          <a:xfrm>
            <a:off x="6396633" y="1036449"/>
            <a:ext cx="2668729" cy="135000"/>
          </a:xfrm>
          <a:prstGeom prst="homePlate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4257681" y="1036449"/>
            <a:ext cx="2422045" cy="1350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2047528" y="1036449"/>
            <a:ext cx="2308414" cy="135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131840" y="771550"/>
            <a:ext cx="558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5292080" y="771550"/>
            <a:ext cx="6078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7438286" y="771550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74225" y="1036450"/>
            <a:ext cx="2201140" cy="1350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98224" y="1338765"/>
            <a:ext cx="2160000" cy="1061169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Разработка поправок в НПА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380112" y="1366565"/>
            <a:ext cx="2399760" cy="1061169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Согласование пакета поправок с МФ,</a:t>
            </a:r>
            <a:endParaRPr lang="ru-RU" altLang="ru-RU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МЭР, ФАС, ЭТП, общественными организациями </a:t>
            </a:r>
            <a:endParaRPr lang="ru-RU" altLang="ru-RU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749385" y="1366565"/>
            <a:ext cx="2275733" cy="1061169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Предложение поправок для рассмотрения</a:t>
            </a:r>
            <a:b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Правительстве РФ </a:t>
            </a:r>
            <a:b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0772" y="3184232"/>
            <a:ext cx="2160000" cy="999672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Стабилизация претензионной работы,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Ключевые ФТ</a:t>
            </a:r>
            <a:endParaRPr lang="ru-RU" altLang="ru-RU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298224" y="3184232"/>
            <a:ext cx="2160000" cy="999672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Разработка функциональных требований, заключение ГК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499992" y="3184232"/>
            <a:ext cx="2160000" cy="999672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Доработки ППО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644992" y="3184232"/>
            <a:ext cx="2160000" cy="999672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Внедрение ППО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75364" y="1171449"/>
            <a:ext cx="4485451" cy="3273371"/>
            <a:chOff x="2275364" y="728395"/>
            <a:chExt cx="4485451" cy="371642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275364" y="771550"/>
              <a:ext cx="0" cy="3673271"/>
            </a:xfrm>
            <a:prstGeom prst="line">
              <a:avLst/>
            </a:prstGeom>
            <a:ln w="3175">
              <a:solidFill>
                <a:srgbClr val="002060">
                  <a:alpha val="45098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370834" y="728395"/>
              <a:ext cx="0" cy="3673271"/>
            </a:xfrm>
            <a:prstGeom prst="line">
              <a:avLst/>
            </a:prstGeom>
            <a:ln w="3175">
              <a:solidFill>
                <a:srgbClr val="002060">
                  <a:alpha val="45098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760815" y="770687"/>
              <a:ext cx="0" cy="3673271"/>
            </a:xfrm>
            <a:prstGeom prst="line">
              <a:avLst/>
            </a:prstGeom>
            <a:ln w="3175">
              <a:solidFill>
                <a:srgbClr val="002060">
                  <a:alpha val="45098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11"/>
          <p:cNvSpPr txBox="1">
            <a:spLocks noChangeArrowheads="1"/>
          </p:cNvSpPr>
          <p:nvPr/>
        </p:nvSpPr>
        <p:spPr bwMode="auto">
          <a:xfrm>
            <a:off x="950199" y="771550"/>
            <a:ext cx="50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кв.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560967" y="-1603206"/>
            <a:ext cx="0" cy="9050942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6303" y="4930923"/>
            <a:ext cx="271251" cy="205743"/>
          </a:xfrm>
        </p:spPr>
        <p:txBody>
          <a:bodyPr vert="horz" lIns="91440" tIns="45720" rIns="91440" bIns="45720" rtlCol="0" anchor="ctr"/>
          <a:lstStyle/>
          <a:p>
            <a:fld id="{093A1101-C0A6-4F69-B0F4-84BD5FA01C91}" type="slidenum">
              <a:rPr lang="ru-RU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 txBox="1">
            <a:spLocks/>
          </p:cNvSpPr>
          <p:nvPr/>
        </p:nvSpPr>
        <p:spPr bwMode="auto">
          <a:xfrm>
            <a:off x="1519253" y="195487"/>
            <a:ext cx="6105494" cy="31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Матрица ролей в ФК при осуществлении </a:t>
            </a:r>
            <a:br>
              <a:rPr lang="ru-RU" alt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полномочий в сфере </a:t>
            </a:r>
            <a:r>
              <a:rPr lang="ru-RU" altLang="ru-RU" sz="2000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закупок </a:t>
            </a:r>
            <a:endParaRPr lang="ru-RU" altLang="ru-RU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" name="Номер слайда 1"/>
          <p:cNvSpPr txBox="1">
            <a:spLocks/>
          </p:cNvSpPr>
          <p:nvPr/>
        </p:nvSpPr>
        <p:spPr>
          <a:xfrm>
            <a:off x="8788322" y="5466405"/>
            <a:ext cx="310320" cy="20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F75B9C9-99CE-48F6-AE89-BF4FF066E65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3216548" y="778391"/>
            <a:ext cx="516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775670" y="778391"/>
            <a:ext cx="1105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6785105" y="778391"/>
            <a:ext cx="16160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клиентом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>
            <a:off x="1200324" y="778391"/>
            <a:ext cx="11889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  <a:endParaRPr lang="ru-RU" alt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69" y="2688836"/>
            <a:ext cx="787215" cy="495044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pPr algn="ctr"/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УИС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УРСиБИ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5618" y="1388084"/>
            <a:ext cx="916051" cy="254036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УРКС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618" y="3399904"/>
            <a:ext cx="916051" cy="254036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МОУ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5618" y="2131406"/>
            <a:ext cx="916051" cy="254036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ЦОКР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5618" y="3827760"/>
            <a:ext cx="916051" cy="254036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ТОФК</a:t>
            </a:r>
            <a:endParaRPr lang="ru-RU" altLang="ru-RU" sz="1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553823" y="-1925865"/>
            <a:ext cx="0" cy="8986845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553823" y="-1203627"/>
            <a:ext cx="0" cy="8986845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553823" y="-735513"/>
            <a:ext cx="0" cy="8986845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867149" y="1052900"/>
            <a:ext cx="1947238" cy="805244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Подходы для НПА и развития ИС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Обучение, тренинги ТОФК и ФОИВ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Представительство в гос. органах и общественных организациях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Координация ТОФК </a:t>
            </a:r>
            <a:endParaRPr lang="ru-RU" altLang="ru-RU" sz="9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41216" y="1052900"/>
            <a:ext cx="1300150" cy="724793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Разработка и утверждение НПА, 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Согласование НПА другим ФОИВ , 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Разъяснения НПА ФК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43710" y="1052900"/>
            <a:ext cx="1867566" cy="876999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Функциональные требования,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Финансовое обоснование,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Технические решения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Регламенты ведения ИС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Выгрузка статистики 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Приемка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243710" y="2569716"/>
            <a:ext cx="2352956" cy="722054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Требования к инфраструктуре и ИБ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ЦОД и инфраструктура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Эксплуатация и сопровождение ИС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Работа с контакт-центром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Устранение технических проблем</a:t>
            </a:r>
          </a:p>
          <a:p>
            <a:endParaRPr lang="ru-RU" altLang="ru-RU" sz="900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84466" y="2569716"/>
            <a:ext cx="2338971" cy="450040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Свод всех претензионных обращений </a:t>
            </a:r>
            <a:b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 их распределение между участниками Матрицы ролей</a:t>
            </a:r>
          </a:p>
          <a:p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43710" y="1983410"/>
            <a:ext cx="2063801" cy="581386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Финансовое обеспечение (с УИС)</a:t>
            </a:r>
            <a:endParaRPr lang="ru-RU" altLang="ru-RU" sz="9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Конкурсные процедуры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Контрактация </a:t>
            </a:r>
          </a:p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Приемка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484466" y="3318412"/>
            <a:ext cx="2385984" cy="450040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Когда: в случае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претензионной работы*</a:t>
            </a: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либо в случае документарной проверки.  </a:t>
            </a:r>
            <a:b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Кого: тех, кого обслуживает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6303" y="4930923"/>
            <a:ext cx="271251" cy="205743"/>
          </a:xfrm>
        </p:spPr>
        <p:txBody>
          <a:bodyPr vert="horz" lIns="91440" tIns="45720" rIns="91440" bIns="45720" rtlCol="0" anchor="ctr"/>
          <a:lstStyle/>
          <a:p>
            <a:fld id="{093A1101-C0A6-4F69-B0F4-84BD5FA01C91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243710" y="3789660"/>
            <a:ext cx="2139051" cy="345598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10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Выгрузка и формирование статистики, отчетности, выписок</a:t>
            </a:r>
          </a:p>
          <a:p>
            <a:endParaRPr lang="ru-RU" altLang="ru-RU" sz="1000" dirty="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ru-RU" altLang="ru-RU" sz="10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67149" y="3318412"/>
            <a:ext cx="2055166" cy="445584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Анализ претензионной работы, формирование предложений для НПА, ЕИС</a:t>
            </a:r>
            <a:endParaRPr lang="ru-RU" altLang="ru-RU" sz="900" b="1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67149" y="3789660"/>
            <a:ext cx="2034818" cy="454540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Анализ претензионной работы, формирование предложений для НПА, ЕИС</a:t>
            </a:r>
            <a:endParaRPr lang="ru-RU" altLang="ru-RU" sz="900" b="1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84466" y="3789660"/>
            <a:ext cx="2385984" cy="450040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Когда: в случае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претензионной работы*</a:t>
            </a: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либо в случае документарной проверки.  </a:t>
            </a:r>
            <a:b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Кого: тех, кого обслуживает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04997" y="1007933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24660" y="1017135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40284" y="1006350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431045" y="1021109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9047245" y="1021109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0400" y="1006350"/>
            <a:ext cx="0" cy="3258419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559235" y="-2594207"/>
            <a:ext cx="0" cy="8997670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4559235" y="-3492486"/>
            <a:ext cx="0" cy="8997670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4559235" y="-219309"/>
            <a:ext cx="0" cy="8997670"/>
          </a:xfrm>
          <a:prstGeom prst="line">
            <a:avLst/>
          </a:prstGeom>
          <a:ln w="3175">
            <a:solidFill>
              <a:srgbClr val="002060">
                <a:alpha val="4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81278" y="4360714"/>
            <a:ext cx="8976792" cy="487328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* Виды претензионной работы</a:t>
            </a: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1. Запросы о функциональности ЕИС 2. Запросы по НПА 3. Запросы по тех. неполадкам 4. Запросы по работе контакт-центра </a:t>
            </a:r>
            <a:b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5. Запросы информации из ЕИС (выписки, отчетность). </a:t>
            </a:r>
            <a: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ТОФК обрабатывают указанные запросы на основании типовых ответов, разработанных УРКС, </a:t>
            </a:r>
            <a:b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9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в части запросов от ОИВ СФ (кроме ВОИВ СФ), законодательных органов СФ, ОМСУ, судов 1 инстанции, юридических лиц, за исключением крупнейших.</a:t>
            </a:r>
            <a:endParaRPr lang="ru-RU" altLang="ru-RU" sz="9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84466" y="1052900"/>
            <a:ext cx="2282353" cy="495044"/>
          </a:xfrm>
          <a:prstGeom prst="roundRect">
            <a:avLst>
              <a:gd name="adj" fmla="val 819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t"/>
          <a:lstStyle/>
          <a:p>
            <a:r>
              <a:rPr lang="ru-RU" altLang="ru-RU" sz="900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Ответы на обращения и запросы всех гос. органов и организаций, кроме указанных под *</a:t>
            </a:r>
            <a:endParaRPr lang="ru-RU" altLang="ru-RU" sz="900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25841" y="226324"/>
            <a:ext cx="4692318" cy="38048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Ключевые документы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60014" y="837465"/>
            <a:ext cx="2198368" cy="400110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r>
              <a:rPr lang="ru-RU" sz="1000" dirty="0" smtClean="0"/>
              <a:t>План проведения совещаний</a:t>
            </a:r>
          </a:p>
          <a:p>
            <a:r>
              <a:rPr lang="ru-RU" sz="1000" dirty="0" smtClean="0"/>
              <a:t>с </a:t>
            </a:r>
            <a:r>
              <a:rPr lang="ru-RU" sz="1000" dirty="0"/>
              <a:t>представителями </a:t>
            </a:r>
            <a:r>
              <a:rPr lang="ru-RU" sz="1000" dirty="0" smtClean="0"/>
              <a:t>ГРБС</a:t>
            </a:r>
            <a:endParaRPr lang="ru-RU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14684" r="54494" b="10348"/>
          <a:stretch/>
        </p:blipFill>
        <p:spPr bwMode="auto">
          <a:xfrm>
            <a:off x="179512" y="843558"/>
            <a:ext cx="4584626" cy="2333627"/>
          </a:xfrm>
          <a:prstGeom prst="rect">
            <a:avLst/>
          </a:prstGeom>
          <a:noFill/>
          <a:ln w="3175">
            <a:solidFill>
              <a:srgbClr val="002060">
                <a:alpha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1" t="21652" r="3812" b="4212"/>
          <a:stretch/>
        </p:blipFill>
        <p:spPr bwMode="auto">
          <a:xfrm>
            <a:off x="395537" y="1545636"/>
            <a:ext cx="4799615" cy="2170592"/>
          </a:xfrm>
          <a:prstGeom prst="rect">
            <a:avLst/>
          </a:prstGeom>
          <a:noFill/>
          <a:ln w="3175">
            <a:solidFill>
              <a:srgbClr val="002060">
                <a:alpha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7" t="22737" r="3351" b="2955"/>
          <a:stretch/>
        </p:blipFill>
        <p:spPr bwMode="auto">
          <a:xfrm>
            <a:off x="827585" y="2353042"/>
            <a:ext cx="4706093" cy="2054912"/>
          </a:xfrm>
          <a:prstGeom prst="rect">
            <a:avLst/>
          </a:prstGeom>
          <a:noFill/>
          <a:ln w="3175">
            <a:solidFill>
              <a:srgbClr val="002060">
                <a:alpha val="4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94740" y="2333514"/>
            <a:ext cx="2913764" cy="615553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r>
              <a:rPr lang="ru-RU" sz="1000" dirty="0" smtClean="0"/>
              <a:t>План проведения видеоконференций </a:t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представителями органов государственной власти </a:t>
            </a:r>
            <a:r>
              <a:rPr lang="ru-RU" sz="1000" dirty="0" smtClean="0"/>
              <a:t>субъектов РФ </a:t>
            </a:r>
            <a:br>
              <a:rPr lang="ru-RU" sz="1000" dirty="0" smtClean="0"/>
            </a:br>
            <a:r>
              <a:rPr lang="ru-RU" sz="1000" dirty="0" smtClean="0"/>
              <a:t>и ТОФК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60014" y="1545636"/>
            <a:ext cx="2660026" cy="400110"/>
          </a:xfrm>
          <a:prstGeom prst="rect">
            <a:avLst/>
          </a:prstGeom>
        </p:spPr>
        <p:txBody>
          <a:bodyPr wrap="square" lIns="72000">
            <a:spAutoFit/>
          </a:bodyPr>
          <a:lstStyle/>
          <a:p>
            <a:r>
              <a:rPr lang="ru-RU" sz="1000" dirty="0" smtClean="0"/>
              <a:t>План проведения видеоконференций </a:t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владельцами </a:t>
            </a:r>
            <a:r>
              <a:rPr lang="ru-RU" sz="1000" dirty="0" smtClean="0"/>
              <a:t>РМИС</a:t>
            </a:r>
            <a:endParaRPr lang="ru-RU" sz="1000" dirty="0"/>
          </a:p>
        </p:txBody>
      </p:sp>
      <p:cxnSp>
        <p:nvCxnSpPr>
          <p:cNvPr id="13" name="Соединительная линия уступом 26"/>
          <p:cNvCxnSpPr>
            <a:stCxn id="11" idx="1"/>
          </p:cNvCxnSpPr>
          <p:nvPr/>
        </p:nvCxnSpPr>
        <p:spPr>
          <a:xfrm flipH="1">
            <a:off x="4764138" y="1037520"/>
            <a:ext cx="1495876" cy="76069"/>
          </a:xfrm>
          <a:prstGeom prst="straightConnector1">
            <a:avLst/>
          </a:prstGeom>
          <a:ln w="3175">
            <a:solidFill>
              <a:srgbClr val="00206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26"/>
          <p:cNvCxnSpPr/>
          <p:nvPr/>
        </p:nvCxnSpPr>
        <p:spPr>
          <a:xfrm rot="60000" flipH="1">
            <a:off x="5195152" y="1702272"/>
            <a:ext cx="1064863" cy="119989"/>
          </a:xfrm>
          <a:prstGeom prst="straightConnector1">
            <a:avLst/>
          </a:prstGeom>
          <a:ln w="3175">
            <a:solidFill>
              <a:srgbClr val="00206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6"/>
          <p:cNvCxnSpPr/>
          <p:nvPr/>
        </p:nvCxnSpPr>
        <p:spPr>
          <a:xfrm flipH="1">
            <a:off x="5533678" y="2533334"/>
            <a:ext cx="667849" cy="89738"/>
          </a:xfrm>
          <a:prstGeom prst="straightConnector1">
            <a:avLst/>
          </a:prstGeom>
          <a:ln w="3175">
            <a:solidFill>
              <a:srgbClr val="00206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 txBox="1">
            <a:spLocks/>
          </p:cNvSpPr>
          <p:nvPr/>
        </p:nvSpPr>
        <p:spPr>
          <a:xfrm>
            <a:off x="8788322" y="4919774"/>
            <a:ext cx="310320" cy="20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F75B9C9-99CE-48F6-AE89-BF4FF066E65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3287028"/>
            <a:ext cx="3024336" cy="1461939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pPr algn="just"/>
            <a:r>
              <a:rPr lang="ru-RU" sz="1000" dirty="0" smtClean="0"/>
              <a:t>Дорожная карта основных мероприятий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1000" dirty="0" smtClean="0"/>
              <a:t>Схема взаимодействия всех участников </a:t>
            </a:r>
            <a:br>
              <a:rPr lang="ru-RU" sz="1000" dirty="0" smtClean="0"/>
            </a:br>
            <a:r>
              <a:rPr lang="ru-RU" sz="1000" dirty="0" smtClean="0"/>
              <a:t>в рамках претензионной работы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1000" dirty="0" smtClean="0"/>
              <a:t>Схема взаимодействия всех участников </a:t>
            </a:r>
            <a:br>
              <a:rPr lang="ru-RU" sz="1000" dirty="0" smtClean="0"/>
            </a:br>
            <a:r>
              <a:rPr lang="ru-RU" sz="1000" dirty="0" smtClean="0"/>
              <a:t>в рамках ответов на запросы, обращения граждан и разъяснения НПА</a:t>
            </a:r>
          </a:p>
          <a:p>
            <a:pPr algn="just"/>
            <a:endParaRPr lang="ru-RU" sz="500" dirty="0"/>
          </a:p>
          <a:p>
            <a:pPr algn="just"/>
            <a:r>
              <a:rPr lang="ru-RU" sz="1000" dirty="0" smtClean="0"/>
              <a:t>Схема взаимодействия в рамках формирования функциональных требований и новых доработок 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7602" y="3287028"/>
            <a:ext cx="239910" cy="1308050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pPr algn="just"/>
            <a:r>
              <a:rPr lang="ru-RU" sz="1000" dirty="0" smtClean="0"/>
              <a:t>+</a:t>
            </a:r>
          </a:p>
          <a:p>
            <a:pPr algn="just"/>
            <a:endParaRPr lang="ru-RU" sz="500" dirty="0" smtClean="0"/>
          </a:p>
          <a:p>
            <a:pPr algn="just"/>
            <a:r>
              <a:rPr lang="ru-RU" sz="1000" dirty="0" smtClean="0"/>
              <a:t>+</a:t>
            </a:r>
          </a:p>
          <a:p>
            <a:pPr algn="just"/>
            <a:endParaRPr lang="ru-RU" sz="500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1000" dirty="0" smtClean="0"/>
              <a:t>+</a:t>
            </a:r>
          </a:p>
          <a:p>
            <a:pPr algn="just"/>
            <a:endParaRPr lang="ru-RU" sz="500" dirty="0"/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000" dirty="0" smtClean="0"/>
              <a:t>+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274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754058"/>
            <a:ext cx="9144000" cy="420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2301720"/>
            <a:ext cx="9144000" cy="503590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002060"/>
                </a:solidFill>
                <a:cs typeface="Arial" pitchFamily="34" charset="0"/>
              </a:rPr>
              <a:t>Спасибо за внимание!</a:t>
            </a:r>
            <a:endParaRPr lang="ru-RU" sz="28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541</Words>
  <Application>Microsoft Office PowerPoint</Application>
  <PresentationFormat>Экран (16:9)</PresentationFormat>
  <Paragraphs>166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Презентация PowerPoint</vt:lpstr>
      <vt:lpstr>Роль Федерального Казначейства в сфере госзакупок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Перекодировки. Применение суррогата</dc:title>
  <dc:creator>Докучаев Александр Анатольевич</dc:creator>
  <cp:lastModifiedBy>Дорожинская Галина Алексеевна</cp:lastModifiedBy>
  <cp:revision>248</cp:revision>
  <cp:lastPrinted>2017-03-13T16:31:26Z</cp:lastPrinted>
  <dcterms:created xsi:type="dcterms:W3CDTF">2016-10-06T07:53:52Z</dcterms:created>
  <dcterms:modified xsi:type="dcterms:W3CDTF">2017-03-14T10:18:14Z</dcterms:modified>
</cp:coreProperties>
</file>