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3" r:id="rId2"/>
    <p:sldId id="344" r:id="rId3"/>
    <p:sldId id="345" r:id="rId4"/>
    <p:sldId id="346" r:id="rId5"/>
    <p:sldId id="342" r:id="rId6"/>
    <p:sldId id="327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29" r:id="rId16"/>
    <p:sldId id="328" r:id="rId17"/>
    <p:sldId id="338" r:id="rId18"/>
    <p:sldId id="339" r:id="rId19"/>
    <p:sldId id="340" r:id="rId20"/>
    <p:sldId id="341" r:id="rId21"/>
    <p:sldId id="347" r:id="rId22"/>
    <p:sldId id="271" r:id="rId2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74547360061803E-2"/>
          <c:y val="2.0329166666666679E-2"/>
          <c:w val="0.60926984584676636"/>
          <c:h val="0.9593097222222222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ПНМСА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-2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D5B-49DE-AD1A-3515B6C07C3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Верхнее предельное знач ПНМСА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D5B-49DE-AD1A-3515B6C07C3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ХСр ПНМСА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D5B-49DE-AD1A-3515B6C07C3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Нижнее предельное знач ПНМСА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Лист1!$A$2:$A$9</c:f>
              <c:numCache>
                <c:formatCode>General</c:formatCode>
                <c:ptCount val="8"/>
              </c:numCache>
            </c:num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-2</c:v>
                </c:pt>
                <c:pt idx="1">
                  <c:v>-2</c:v>
                </c:pt>
                <c:pt idx="2">
                  <c:v>-2</c:v>
                </c:pt>
                <c:pt idx="3">
                  <c:v>-2</c:v>
                </c:pt>
                <c:pt idx="4">
                  <c:v>-2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D5B-49DE-AD1A-3515B6C07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922880"/>
        <c:axId val="80928768"/>
      </c:lineChart>
      <c:catAx>
        <c:axId val="8092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928768"/>
        <c:crosses val="autoZero"/>
        <c:auto val="1"/>
        <c:lblAlgn val="ctr"/>
        <c:lblOffset val="100"/>
        <c:noMultiLvlLbl val="0"/>
      </c:catAx>
      <c:valAx>
        <c:axId val="80928768"/>
        <c:scaling>
          <c:orientation val="minMax"/>
          <c:max val="5"/>
          <c:min val="-3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09228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722760795245309E-2"/>
          <c:y val="1.5257638888888861E-2"/>
          <c:w val="0.63837650170935789"/>
          <c:h val="0.9045145833333333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ПНТиКА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341-47C7-89E2-9F3D2C7580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Верхнее предельное знач ПНТиКА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341-47C7-89E2-9F3D2C75807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Хср ПНТиКа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341-47C7-89E2-9F3D2C75807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Нижнее предельное знач ПНТиКа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341-47C7-89E2-9F3D2C758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363456"/>
        <c:axId val="81200256"/>
      </c:lineChart>
      <c:catAx>
        <c:axId val="7936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00256"/>
        <c:crosses val="autoZero"/>
        <c:auto val="1"/>
        <c:lblAlgn val="ctr"/>
        <c:lblOffset val="100"/>
        <c:noMultiLvlLbl val="0"/>
      </c:catAx>
      <c:valAx>
        <c:axId val="81200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936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65562190553108046"/>
          <c:h val="0.9197722222222222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ПДНА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13-4CE2-8D4D-CF8793A527B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Верхнее предельное знач ПДНА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213-4CE2-8D4D-CF8793A527B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Хср  ПДНА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7213-4CE2-8D4D-CF8793A527B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Нижнее предельное знач ПДНа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213-4CE2-8D4D-CF8793A527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32640"/>
        <c:axId val="81234176"/>
      </c:lineChart>
      <c:catAx>
        <c:axId val="8123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34176"/>
        <c:crosses val="autoZero"/>
        <c:auto val="1"/>
        <c:lblAlgn val="ctr"/>
        <c:lblOffset val="100"/>
        <c:noMultiLvlLbl val="0"/>
      </c:catAx>
      <c:valAx>
        <c:axId val="812341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123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722760795245309E-2"/>
          <c:y val="9.7013888888888886E-2"/>
          <c:w val="0.63894103548279346"/>
          <c:h val="0.7786611111111111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ПОНА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4.5</c:v>
                </c:pt>
                <c:pt idx="5">
                  <c:v>3</c:v>
                </c:pt>
                <c:pt idx="6">
                  <c:v>4.5</c:v>
                </c:pt>
                <c:pt idx="7">
                  <c:v>3</c:v>
                </c:pt>
                <c:pt idx="8">
                  <c:v>4.5</c:v>
                </c:pt>
                <c:pt idx="9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7BB-416A-892C-21928C761E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Верхнее предельное знач ПОНА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7BB-416A-892C-21928C761EA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Хср  ПОНА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7BB-416A-892C-21928C761EA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Нижнее предельное знач ПОНА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7BB-416A-892C-21928C761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429824"/>
        <c:axId val="82431360"/>
      </c:lineChart>
      <c:catAx>
        <c:axId val="8242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431360"/>
        <c:crosses val="autoZero"/>
        <c:auto val="1"/>
        <c:lblAlgn val="ctr"/>
        <c:lblOffset val="100"/>
        <c:noMultiLvlLbl val="0"/>
      </c:catAx>
      <c:valAx>
        <c:axId val="824313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242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3574C-2EB9-46AB-9109-54BDE7294F2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EB513-0D69-4CCA-AE7E-5773D6311723}">
      <dgm:prSet phldrT="[Текст]"/>
      <dgm:spPr>
        <a:solidFill>
          <a:schemeClr val="accent1">
            <a:lumMod val="20000"/>
            <a:lumOff val="80000"/>
          </a:schemeClr>
        </a:solidFill>
        <a:ln w="19050">
          <a:solidFill>
            <a:srgbClr val="000099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ПОДХОДЫ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623BF9-3A36-4A16-950C-93C114CDAE67}" type="parTrans" cxnId="{A3DAAF6F-569C-47D9-B383-15837F43345F}">
      <dgm:prSet/>
      <dgm:spPr/>
      <dgm:t>
        <a:bodyPr/>
        <a:lstStyle/>
        <a:p>
          <a:endParaRPr lang="ru-RU"/>
        </a:p>
      </dgm:t>
    </dgm:pt>
    <dgm:pt modelId="{06277C05-9548-4512-9AE0-30211C820FC7}" type="sibTrans" cxnId="{A3DAAF6F-569C-47D9-B383-15837F43345F}">
      <dgm:prSet/>
      <dgm:spPr/>
      <dgm:t>
        <a:bodyPr/>
        <a:lstStyle/>
        <a:p>
          <a:endParaRPr lang="ru-RU"/>
        </a:p>
      </dgm:t>
    </dgm:pt>
    <dgm:pt modelId="{A8DF5ED0-167C-438F-A052-7B6205475288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00099"/>
          </a:solidFill>
        </a:ln>
      </dgm:spPr>
      <dgm:t>
        <a:bodyPr/>
        <a:lstStyle/>
        <a:p>
          <a:r>
            <a:rPr lang="ru-RU" sz="33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 1: </a:t>
          </a:r>
          <a:r>
            <a:rPr lang="ru-RU" sz="3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связан с потребностью пользователей при отборе аудиторской организации для проведения аудита</a:t>
          </a:r>
          <a:endParaRPr lang="ru-RU" sz="33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62E3C9-700C-4A67-BCF3-BF4966AAE40F}" type="parTrans" cxnId="{32A092FF-399B-48DD-85E5-3103B6A9C6D2}">
      <dgm:prSet/>
      <dgm:spPr>
        <a:ln w="19050">
          <a:solidFill>
            <a:srgbClr val="000099"/>
          </a:solidFill>
        </a:ln>
      </dgm:spPr>
      <dgm:t>
        <a:bodyPr/>
        <a:lstStyle/>
        <a:p>
          <a:endParaRPr lang="ru-RU"/>
        </a:p>
      </dgm:t>
    </dgm:pt>
    <dgm:pt modelId="{F13CFF68-E117-4DC4-AF64-F86380C16556}" type="sibTrans" cxnId="{32A092FF-399B-48DD-85E5-3103B6A9C6D2}">
      <dgm:prSet/>
      <dgm:spPr/>
      <dgm:t>
        <a:bodyPr/>
        <a:lstStyle/>
        <a:p>
          <a:endParaRPr lang="ru-RU"/>
        </a:p>
      </dgm:t>
    </dgm:pt>
    <dgm:pt modelId="{20F94D14-CAA0-408E-82A8-E8EEFAB2E8BF}">
      <dgm:prSet custT="1"/>
      <dgm:spPr>
        <a:solidFill>
          <a:schemeClr val="accent1">
            <a:lumMod val="20000"/>
            <a:lumOff val="80000"/>
          </a:schemeClr>
        </a:solidFill>
        <a:ln w="19050">
          <a:solidFill>
            <a:srgbClr val="000099"/>
          </a:solidFill>
        </a:ln>
      </dgm:spPr>
      <dgm:t>
        <a:bodyPr/>
        <a:lstStyle/>
        <a:p>
          <a:pPr algn="ctr"/>
          <a:r>
            <a:rPr lang="ru-RU" sz="33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 2: </a:t>
          </a:r>
          <a:r>
            <a:rPr lang="ru-RU" sz="3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обусловлен необходимостью оценки качества работы аудиторов по результатам внешнего контроля</a:t>
          </a:r>
          <a:endParaRPr lang="ru-RU" sz="33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8813D-7939-4062-BEE7-FA5E779FAE14}" type="parTrans" cxnId="{949E2354-158D-4A53-B481-D177FAF0489A}">
      <dgm:prSet/>
      <dgm:spPr>
        <a:ln w="19050">
          <a:solidFill>
            <a:srgbClr val="000099"/>
          </a:solidFill>
        </a:ln>
      </dgm:spPr>
      <dgm:t>
        <a:bodyPr/>
        <a:lstStyle/>
        <a:p>
          <a:endParaRPr lang="ru-RU"/>
        </a:p>
      </dgm:t>
    </dgm:pt>
    <dgm:pt modelId="{D03D4B74-E055-4DB5-8F2F-2B724121BA70}" type="sibTrans" cxnId="{949E2354-158D-4A53-B481-D177FAF0489A}">
      <dgm:prSet/>
      <dgm:spPr/>
      <dgm:t>
        <a:bodyPr/>
        <a:lstStyle/>
        <a:p>
          <a:endParaRPr lang="ru-RU"/>
        </a:p>
      </dgm:t>
    </dgm:pt>
    <dgm:pt modelId="{F61A3234-B8E1-450E-BFE9-28A3D2C45B61}" type="pres">
      <dgm:prSet presAssocID="{88D3574C-2EB9-46AB-9109-54BDE7294F2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008969-2716-45A2-A6DB-258269D8D117}" type="pres">
      <dgm:prSet presAssocID="{13EEB513-0D69-4CCA-AE7E-5773D6311723}" presName="root1" presStyleCnt="0"/>
      <dgm:spPr/>
    </dgm:pt>
    <dgm:pt modelId="{7D1E6E4A-5A01-477E-81D8-06C58538C8F8}" type="pres">
      <dgm:prSet presAssocID="{13EEB513-0D69-4CCA-AE7E-5773D6311723}" presName="LevelOneTextNode" presStyleLbl="node0" presStyleIdx="0" presStyleCnt="1" custScaleY="815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35FB77-0B5B-454E-9AAC-3A92D36A0D1D}" type="pres">
      <dgm:prSet presAssocID="{13EEB513-0D69-4CCA-AE7E-5773D6311723}" presName="level2hierChild" presStyleCnt="0"/>
      <dgm:spPr/>
    </dgm:pt>
    <dgm:pt modelId="{73FA7B2A-6B3E-46F8-AD3E-AC3729E66FF7}" type="pres">
      <dgm:prSet presAssocID="{1562E3C9-700C-4A67-BCF3-BF4966AAE40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4909D9D5-3362-481B-B576-BB8B4A793368}" type="pres">
      <dgm:prSet presAssocID="{1562E3C9-700C-4A67-BCF3-BF4966AAE40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69739E3-CAB2-47C9-831C-7967CC2733C2}" type="pres">
      <dgm:prSet presAssocID="{A8DF5ED0-167C-438F-A052-7B6205475288}" presName="root2" presStyleCnt="0"/>
      <dgm:spPr/>
    </dgm:pt>
    <dgm:pt modelId="{2B5F5E25-6027-4154-8D09-473E7935AB88}" type="pres">
      <dgm:prSet presAssocID="{A8DF5ED0-167C-438F-A052-7B6205475288}" presName="LevelTwoTextNode" presStyleLbl="node2" presStyleIdx="0" presStyleCnt="2" custScaleX="302972" custScaleY="2187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3614A1-4337-4DFD-987E-87A4EF2C92D2}" type="pres">
      <dgm:prSet presAssocID="{A8DF5ED0-167C-438F-A052-7B6205475288}" presName="level3hierChild" presStyleCnt="0"/>
      <dgm:spPr/>
    </dgm:pt>
    <dgm:pt modelId="{7114CA58-69E6-46B7-8711-1C930FBC739F}" type="pres">
      <dgm:prSet presAssocID="{C828813D-7939-4062-BEE7-FA5E779FAE1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BF659F4C-2E1C-4893-B9A3-B736CAE91869}" type="pres">
      <dgm:prSet presAssocID="{C828813D-7939-4062-BEE7-FA5E779FAE1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A6619FC5-0DC9-4BFA-B6C3-3DAAE327E9AB}" type="pres">
      <dgm:prSet presAssocID="{20F94D14-CAA0-408E-82A8-E8EEFAB2E8BF}" presName="root2" presStyleCnt="0"/>
      <dgm:spPr/>
    </dgm:pt>
    <dgm:pt modelId="{FD13ABD0-D7FB-4F55-B1AB-6132F33238F8}" type="pres">
      <dgm:prSet presAssocID="{20F94D14-CAA0-408E-82A8-E8EEFAB2E8BF}" presName="LevelTwoTextNode" presStyleLbl="node2" presStyleIdx="1" presStyleCnt="2" custScaleX="303640" custScaleY="2679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F82377-C882-4F3A-A0D7-DA254A18AA26}" type="pres">
      <dgm:prSet presAssocID="{20F94D14-CAA0-408E-82A8-E8EEFAB2E8BF}" presName="level3hierChild" presStyleCnt="0"/>
      <dgm:spPr/>
    </dgm:pt>
  </dgm:ptLst>
  <dgm:cxnLst>
    <dgm:cxn modelId="{81667DBA-8C8C-4D65-A428-A43826C92CC1}" type="presOf" srcId="{A8DF5ED0-167C-438F-A052-7B6205475288}" destId="{2B5F5E25-6027-4154-8D09-473E7935AB88}" srcOrd="0" destOrd="0" presId="urn:microsoft.com/office/officeart/2008/layout/HorizontalMultiLevelHierarchy"/>
    <dgm:cxn modelId="{6F9ADD9D-5623-4D31-9FB9-95823F989F2D}" type="presOf" srcId="{88D3574C-2EB9-46AB-9109-54BDE7294F24}" destId="{F61A3234-B8E1-450E-BFE9-28A3D2C45B61}" srcOrd="0" destOrd="0" presId="urn:microsoft.com/office/officeart/2008/layout/HorizontalMultiLevelHierarchy"/>
    <dgm:cxn modelId="{F6CFD747-E357-4C91-9494-A707D28A8A18}" type="presOf" srcId="{20F94D14-CAA0-408E-82A8-E8EEFAB2E8BF}" destId="{FD13ABD0-D7FB-4F55-B1AB-6132F33238F8}" srcOrd="0" destOrd="0" presId="urn:microsoft.com/office/officeart/2008/layout/HorizontalMultiLevelHierarchy"/>
    <dgm:cxn modelId="{A3DAAF6F-569C-47D9-B383-15837F43345F}" srcId="{88D3574C-2EB9-46AB-9109-54BDE7294F24}" destId="{13EEB513-0D69-4CCA-AE7E-5773D6311723}" srcOrd="0" destOrd="0" parTransId="{44623BF9-3A36-4A16-950C-93C114CDAE67}" sibTransId="{06277C05-9548-4512-9AE0-30211C820FC7}"/>
    <dgm:cxn modelId="{949E2354-158D-4A53-B481-D177FAF0489A}" srcId="{13EEB513-0D69-4CCA-AE7E-5773D6311723}" destId="{20F94D14-CAA0-408E-82A8-E8EEFAB2E8BF}" srcOrd="1" destOrd="0" parTransId="{C828813D-7939-4062-BEE7-FA5E779FAE14}" sibTransId="{D03D4B74-E055-4DB5-8F2F-2B724121BA70}"/>
    <dgm:cxn modelId="{7FE82A97-E8EE-4CB2-8F6A-3DF4F7267B65}" type="presOf" srcId="{C828813D-7939-4062-BEE7-FA5E779FAE14}" destId="{7114CA58-69E6-46B7-8711-1C930FBC739F}" srcOrd="0" destOrd="0" presId="urn:microsoft.com/office/officeart/2008/layout/HorizontalMultiLevelHierarchy"/>
    <dgm:cxn modelId="{32A092FF-399B-48DD-85E5-3103B6A9C6D2}" srcId="{13EEB513-0D69-4CCA-AE7E-5773D6311723}" destId="{A8DF5ED0-167C-438F-A052-7B6205475288}" srcOrd="0" destOrd="0" parTransId="{1562E3C9-700C-4A67-BCF3-BF4966AAE40F}" sibTransId="{F13CFF68-E117-4DC4-AF64-F86380C16556}"/>
    <dgm:cxn modelId="{DCDE6E0C-A9F5-4A0C-AF90-EF40E45795A0}" type="presOf" srcId="{1562E3C9-700C-4A67-BCF3-BF4966AAE40F}" destId="{73FA7B2A-6B3E-46F8-AD3E-AC3729E66FF7}" srcOrd="0" destOrd="0" presId="urn:microsoft.com/office/officeart/2008/layout/HorizontalMultiLevelHierarchy"/>
    <dgm:cxn modelId="{D5E6C8EA-D796-4420-9606-E13B816EAC96}" type="presOf" srcId="{1562E3C9-700C-4A67-BCF3-BF4966AAE40F}" destId="{4909D9D5-3362-481B-B576-BB8B4A793368}" srcOrd="1" destOrd="0" presId="urn:microsoft.com/office/officeart/2008/layout/HorizontalMultiLevelHierarchy"/>
    <dgm:cxn modelId="{90E90915-7DEE-4B9B-BD99-0FC0BC76AAAB}" type="presOf" srcId="{13EEB513-0D69-4CCA-AE7E-5773D6311723}" destId="{7D1E6E4A-5A01-477E-81D8-06C58538C8F8}" srcOrd="0" destOrd="0" presId="urn:microsoft.com/office/officeart/2008/layout/HorizontalMultiLevelHierarchy"/>
    <dgm:cxn modelId="{45845E7C-5A8F-4130-8A12-50DBB00F532D}" type="presOf" srcId="{C828813D-7939-4062-BEE7-FA5E779FAE14}" destId="{BF659F4C-2E1C-4893-B9A3-B736CAE91869}" srcOrd="1" destOrd="0" presId="urn:microsoft.com/office/officeart/2008/layout/HorizontalMultiLevelHierarchy"/>
    <dgm:cxn modelId="{47ACEF5B-F2BC-46F3-8655-71427B9B5953}" type="presParOf" srcId="{F61A3234-B8E1-450E-BFE9-28A3D2C45B61}" destId="{E0008969-2716-45A2-A6DB-258269D8D117}" srcOrd="0" destOrd="0" presId="urn:microsoft.com/office/officeart/2008/layout/HorizontalMultiLevelHierarchy"/>
    <dgm:cxn modelId="{F62B2A12-78A0-4F22-BAB3-A576263FD2A5}" type="presParOf" srcId="{E0008969-2716-45A2-A6DB-258269D8D117}" destId="{7D1E6E4A-5A01-477E-81D8-06C58538C8F8}" srcOrd="0" destOrd="0" presId="urn:microsoft.com/office/officeart/2008/layout/HorizontalMultiLevelHierarchy"/>
    <dgm:cxn modelId="{575E6C62-5ABF-47F2-9142-7BC4A61101A5}" type="presParOf" srcId="{E0008969-2716-45A2-A6DB-258269D8D117}" destId="{2335FB77-0B5B-454E-9AAC-3A92D36A0D1D}" srcOrd="1" destOrd="0" presId="urn:microsoft.com/office/officeart/2008/layout/HorizontalMultiLevelHierarchy"/>
    <dgm:cxn modelId="{1BEA07C4-09E5-4BAD-B22C-8F1EF7B1EFD2}" type="presParOf" srcId="{2335FB77-0B5B-454E-9AAC-3A92D36A0D1D}" destId="{73FA7B2A-6B3E-46F8-AD3E-AC3729E66FF7}" srcOrd="0" destOrd="0" presId="urn:microsoft.com/office/officeart/2008/layout/HorizontalMultiLevelHierarchy"/>
    <dgm:cxn modelId="{9DAD350D-2C3E-4DE8-AEB5-C475496CD64E}" type="presParOf" srcId="{73FA7B2A-6B3E-46F8-AD3E-AC3729E66FF7}" destId="{4909D9D5-3362-481B-B576-BB8B4A793368}" srcOrd="0" destOrd="0" presId="urn:microsoft.com/office/officeart/2008/layout/HorizontalMultiLevelHierarchy"/>
    <dgm:cxn modelId="{933E13D4-5FF0-48C0-82E6-078A26739E49}" type="presParOf" srcId="{2335FB77-0B5B-454E-9AAC-3A92D36A0D1D}" destId="{069739E3-CAB2-47C9-831C-7967CC2733C2}" srcOrd="1" destOrd="0" presId="urn:microsoft.com/office/officeart/2008/layout/HorizontalMultiLevelHierarchy"/>
    <dgm:cxn modelId="{81D976CE-4A66-4E79-B5D4-7F3E88FC3443}" type="presParOf" srcId="{069739E3-CAB2-47C9-831C-7967CC2733C2}" destId="{2B5F5E25-6027-4154-8D09-473E7935AB88}" srcOrd="0" destOrd="0" presId="urn:microsoft.com/office/officeart/2008/layout/HorizontalMultiLevelHierarchy"/>
    <dgm:cxn modelId="{7B3662EC-094E-48D1-95FA-1D26D520768F}" type="presParOf" srcId="{069739E3-CAB2-47C9-831C-7967CC2733C2}" destId="{083614A1-4337-4DFD-987E-87A4EF2C92D2}" srcOrd="1" destOrd="0" presId="urn:microsoft.com/office/officeart/2008/layout/HorizontalMultiLevelHierarchy"/>
    <dgm:cxn modelId="{93B1AE2E-76B8-4066-AD4D-04451FA3CF14}" type="presParOf" srcId="{2335FB77-0B5B-454E-9AAC-3A92D36A0D1D}" destId="{7114CA58-69E6-46B7-8711-1C930FBC739F}" srcOrd="2" destOrd="0" presId="urn:microsoft.com/office/officeart/2008/layout/HorizontalMultiLevelHierarchy"/>
    <dgm:cxn modelId="{CCE702F2-B0B2-4AC5-BB18-B9C3197EFA91}" type="presParOf" srcId="{7114CA58-69E6-46B7-8711-1C930FBC739F}" destId="{BF659F4C-2E1C-4893-B9A3-B736CAE91869}" srcOrd="0" destOrd="0" presId="urn:microsoft.com/office/officeart/2008/layout/HorizontalMultiLevelHierarchy"/>
    <dgm:cxn modelId="{F38A7D85-1DCE-4EE8-8D7D-6983EB1E84E1}" type="presParOf" srcId="{2335FB77-0B5B-454E-9AAC-3A92D36A0D1D}" destId="{A6619FC5-0DC9-4BFA-B6C3-3DAAE327E9AB}" srcOrd="3" destOrd="0" presId="urn:microsoft.com/office/officeart/2008/layout/HorizontalMultiLevelHierarchy"/>
    <dgm:cxn modelId="{B3BE8C96-3D90-4EA0-976D-B10CEB27E797}" type="presParOf" srcId="{A6619FC5-0DC9-4BFA-B6C3-3DAAE327E9AB}" destId="{FD13ABD0-D7FB-4F55-B1AB-6132F33238F8}" srcOrd="0" destOrd="0" presId="urn:microsoft.com/office/officeart/2008/layout/HorizontalMultiLevelHierarchy"/>
    <dgm:cxn modelId="{A3965199-F910-4613-9435-D802DF2AE586}" type="presParOf" srcId="{A6619FC5-0DC9-4BFA-B6C3-3DAAE327E9AB}" destId="{B2F82377-C882-4F3A-A0D7-DA254A18AA2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4CA58-69E6-46B7-8711-1C930FBC739F}">
      <dsp:nvSpPr>
        <dsp:cNvPr id="0" name=""/>
        <dsp:cNvSpPr/>
      </dsp:nvSpPr>
      <dsp:spPr>
        <a:xfrm>
          <a:off x="716544" y="2402456"/>
          <a:ext cx="464500" cy="863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250" y="0"/>
              </a:lnTo>
              <a:lnTo>
                <a:pt x="232250" y="863035"/>
              </a:lnTo>
              <a:lnTo>
                <a:pt x="464500" y="863035"/>
              </a:lnTo>
            </a:path>
          </a:pathLst>
        </a:custGeom>
        <a:noFill/>
        <a:ln w="19050" cap="flat" cmpd="sng" algn="ctr">
          <a:solidFill>
            <a:srgbClr val="0000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24292" y="2809471"/>
        <a:ext cx="49004" cy="49004"/>
      </dsp:txXfrm>
    </dsp:sp>
    <dsp:sp modelId="{73FA7B2A-6B3E-46F8-AD3E-AC3729E66FF7}">
      <dsp:nvSpPr>
        <dsp:cNvPr id="0" name=""/>
        <dsp:cNvSpPr/>
      </dsp:nvSpPr>
      <dsp:spPr>
        <a:xfrm>
          <a:off x="716544" y="1365353"/>
          <a:ext cx="464500" cy="1037102"/>
        </a:xfrm>
        <a:custGeom>
          <a:avLst/>
          <a:gdLst/>
          <a:ahLst/>
          <a:cxnLst/>
          <a:rect l="0" t="0" r="0" b="0"/>
          <a:pathLst>
            <a:path>
              <a:moveTo>
                <a:pt x="0" y="1037102"/>
              </a:moveTo>
              <a:lnTo>
                <a:pt x="232250" y="1037102"/>
              </a:lnTo>
              <a:lnTo>
                <a:pt x="232250" y="0"/>
              </a:lnTo>
              <a:lnTo>
                <a:pt x="464500" y="0"/>
              </a:lnTo>
            </a:path>
          </a:pathLst>
        </a:custGeom>
        <a:noFill/>
        <a:ln w="19050" cap="flat" cmpd="sng" algn="ctr">
          <a:solidFill>
            <a:srgbClr val="0000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20385" y="1855495"/>
        <a:ext cx="56818" cy="56818"/>
      </dsp:txXfrm>
    </dsp:sp>
    <dsp:sp modelId="{7D1E6E4A-5A01-477E-81D8-06C58538C8F8}">
      <dsp:nvSpPr>
        <dsp:cNvPr id="0" name=""/>
        <dsp:cNvSpPr/>
      </dsp:nvSpPr>
      <dsp:spPr>
        <a:xfrm rot="16200000">
          <a:off x="-1157555" y="2048416"/>
          <a:ext cx="3040120" cy="70807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000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ПОДХОДЫ</a:t>
          </a:r>
          <a:endParaRPr lang="ru-RU" sz="47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157555" y="2048416"/>
        <a:ext cx="3040120" cy="708079"/>
      </dsp:txXfrm>
    </dsp:sp>
    <dsp:sp modelId="{2B5F5E25-6027-4154-8D09-473E7935AB88}">
      <dsp:nvSpPr>
        <dsp:cNvPr id="0" name=""/>
        <dsp:cNvSpPr/>
      </dsp:nvSpPr>
      <dsp:spPr>
        <a:xfrm>
          <a:off x="1181044" y="590828"/>
          <a:ext cx="7036526" cy="154905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000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u="sng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 1: </a:t>
          </a:r>
          <a:r>
            <a:rPr lang="ru-RU" sz="3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связан с потребностью пользователей при отборе аудиторской организации для проведения аудита</a:t>
          </a:r>
          <a:endParaRPr lang="ru-RU" sz="3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1044" y="590828"/>
        <a:ext cx="7036526" cy="1549051"/>
      </dsp:txXfrm>
    </dsp:sp>
    <dsp:sp modelId="{FD13ABD0-D7FB-4F55-B1AB-6132F33238F8}">
      <dsp:nvSpPr>
        <dsp:cNvPr id="0" name=""/>
        <dsp:cNvSpPr/>
      </dsp:nvSpPr>
      <dsp:spPr>
        <a:xfrm>
          <a:off x="1181044" y="2316899"/>
          <a:ext cx="7052040" cy="189718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rgbClr val="0000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u="sng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 2: </a:t>
          </a:r>
          <a:r>
            <a:rPr lang="ru-RU" sz="33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обусловлен необходимостью оценки качества работы аудиторов по результатам внешнего контроля</a:t>
          </a:r>
          <a:endParaRPr lang="ru-RU" sz="33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1044" y="2316899"/>
        <a:ext cx="7052040" cy="189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79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63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4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5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4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6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60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27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9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4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9610-FB81-43C9-9F56-F7014C0472E1}" type="datetimeFigureOut">
              <a:rPr lang="ru-RU" smtClean="0"/>
              <a:t>11.09.2019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5596E-3F31-487D-A12F-B88122A3C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6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4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92189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kern="0" spc="-7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Комплексный анализ ключевых проблем аудиторской деятельности: задачи и некоторые решения</a:t>
            </a:r>
            <a: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Picture 2" descr="http://jobclab.ru/images/vuzi/0345422ddcb43c580d78147360d8e84a_X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8" y="891097"/>
            <a:ext cx="1859656" cy="139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8264" y="891097"/>
            <a:ext cx="1473693" cy="154111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22279" y="4737139"/>
            <a:ext cx="3037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Чая Владимир </a:t>
            </a:r>
            <a:r>
              <a:rPr lang="ru-RU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Тигранович</a:t>
            </a:r>
            <a:endParaRPr lang="ru-RU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1236" y="5106471"/>
            <a:ext cx="4258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экономических наук, профессор,</a:t>
            </a:r>
          </a:p>
          <a:p>
            <a:pPr algn="r">
              <a:spcBef>
                <a:spcPct val="0"/>
              </a:spcBef>
              <a:defRPr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научный сотрудник кафедры</a:t>
            </a:r>
          </a:p>
          <a:p>
            <a:pPr algn="r">
              <a:spcBef>
                <a:spcPct val="0"/>
              </a:spcBef>
              <a:defRPr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учета, анализа и аудита МГУ имени М.В. Ломоносова,</a:t>
            </a:r>
          </a:p>
          <a:p>
            <a:pPr algn="r">
              <a:spcBef>
                <a:spcPct val="0"/>
              </a:spcBef>
              <a:defRPr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Правления СРО ААС, председатель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 по контролю качества СРО ААС,</a:t>
            </a:r>
          </a:p>
          <a:p>
            <a:pPr algn="r">
              <a:spcBef>
                <a:spcPct val="0"/>
              </a:spcBef>
              <a:defRPr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Рабочего органа Совета по аудиторской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1402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Элементы Концепции качества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IAASB 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1705" y="1966671"/>
            <a:ext cx="416655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исходные параметры;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процесса;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результаты;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взаимодействия в системе финансовой отчетности;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внешней среды.</a:t>
            </a:r>
          </a:p>
        </p:txBody>
      </p:sp>
      <p:pic>
        <p:nvPicPr>
          <p:cNvPr id="4" name="Объект 3" descr="base_1_211241_32768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2272"/>
            <a:ext cx="4140994" cy="4006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8226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Уровни атрибутов качества аудита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5554" y="2898324"/>
            <a:ext cx="760849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аудиторского задания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аудиторской организации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уровень </a:t>
            </a:r>
          </a:p>
        </p:txBody>
      </p:sp>
    </p:spTree>
    <p:extLst>
      <p:ext uri="{BB962C8B-B14F-4D97-AF65-F5344CB8AC3E}">
        <p14:creationId xmlns:p14="http://schemas.microsoft.com/office/powerpoint/2010/main" val="126282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Исходные параметры предполагают: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88520" y="2639532"/>
            <a:ext cx="76084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Ценности, этические нормы и подход: уровень задания/ уровень аудиторской организации/ уровень страны.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 навыки, опыт и время: уровень задания/ уровень аудиторской организации/ уровень страны.</a:t>
            </a:r>
          </a:p>
        </p:txBody>
      </p:sp>
    </p:spTree>
    <p:extLst>
      <p:ext uri="{BB962C8B-B14F-4D97-AF65-F5344CB8AC3E}">
        <p14:creationId xmlns:p14="http://schemas.microsoft.com/office/powerpoint/2010/main" val="3346424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Параметры процесса предполагают: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14068" y="1198185"/>
            <a:ext cx="8462513" cy="464189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аудита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процедуры контроля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качества;</a:t>
            </a:r>
          </a:p>
          <a:p>
            <a:pPr marL="0" lvl="0" indent="0" algn="ctr">
              <a:buNone/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</a:p>
          <a:p>
            <a:pPr marL="0" lvl="0" indent="0" algn="ctr">
              <a:buNone/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аудиторской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страны.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070058" y="4573760"/>
            <a:ext cx="1171569" cy="40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070059" y="3500493"/>
            <a:ext cx="1171569" cy="40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30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Подходы к определению системы показателей качества аудита (ПКА)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787276"/>
              </p:ext>
            </p:extLst>
          </p:nvPr>
        </p:nvGraphicFramePr>
        <p:xfrm>
          <a:off x="448211" y="1380226"/>
          <a:ext cx="8241551" cy="480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88281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Общая блок-схема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605" y="986406"/>
            <a:ext cx="8672763" cy="9459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блок-схема классификатора нарушений и недостатков, выявленных в ходе внешнего контроля качества работы аудиторских организаций, аудиторов, с учетом предлагаемых изменений и дополнений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97946" y="2142346"/>
            <a:ext cx="1676430" cy="1601518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Б.4.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правил независимости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30511" y="2142346"/>
            <a:ext cx="1687808" cy="1601518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Б.2.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ФСАД и ФПСАД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512" y="2142346"/>
            <a:ext cx="1687807" cy="1601518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Б.1.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307-ФЗ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08510" y="2142346"/>
            <a:ext cx="1699325" cy="1601518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Б.3.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Кодекса профессиональной этики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70268" y="4531742"/>
            <a:ext cx="2786292" cy="1739661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Б.5.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международных стандартов аудита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(МСА, МСКК, МСОП, МСЗОУ, МССУ)</a:t>
            </a:r>
          </a:p>
        </p:txBody>
      </p:sp>
      <p:cxnSp>
        <p:nvCxnSpPr>
          <p:cNvPr id="10" name="Прямая со стрелкой 9"/>
          <p:cNvCxnSpPr>
            <a:stCxn id="6" idx="3"/>
            <a:endCxn id="5" idx="1"/>
          </p:cNvCxnSpPr>
          <p:nvPr/>
        </p:nvCxnSpPr>
        <p:spPr>
          <a:xfrm>
            <a:off x="1840319" y="2943105"/>
            <a:ext cx="690192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607835" y="2928847"/>
            <a:ext cx="690192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18318" y="2930225"/>
            <a:ext cx="690192" cy="0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956560" y="5391507"/>
            <a:ext cx="2186776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4" idx="2"/>
          </p:cNvCxnSpPr>
          <p:nvPr/>
        </p:nvCxnSpPr>
        <p:spPr>
          <a:xfrm flipV="1">
            <a:off x="8136161" y="3743864"/>
            <a:ext cx="0" cy="165627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6" idx="2"/>
          </p:cNvCxnSpPr>
          <p:nvPr/>
        </p:nvCxnSpPr>
        <p:spPr>
          <a:xfrm flipV="1">
            <a:off x="996416" y="3743864"/>
            <a:ext cx="0" cy="165627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8" idx="1"/>
          </p:cNvCxnSpPr>
          <p:nvPr/>
        </p:nvCxnSpPr>
        <p:spPr>
          <a:xfrm>
            <a:off x="1000664" y="5400136"/>
            <a:ext cx="2169604" cy="143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589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2" y="0"/>
            <a:ext cx="8805463" cy="8195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Укрупненная классификационная схема нарушений аудита и восьмимерная объемная матричная группировка показателей качества аудита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3249457" y="3726611"/>
            <a:ext cx="2622431" cy="2415397"/>
          </a:xfrm>
          <a:prstGeom prst="cube">
            <a:avLst>
              <a:gd name="adj" fmla="val 41429"/>
            </a:avLst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61449" y="3726611"/>
            <a:ext cx="25879" cy="14061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249458" y="5124091"/>
            <a:ext cx="1037870" cy="101791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287328" y="5124091"/>
            <a:ext cx="1584560" cy="862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753155" y="3726611"/>
            <a:ext cx="1009290" cy="9920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4512966" y="3733799"/>
            <a:ext cx="1009290" cy="9920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622409" y="3735237"/>
            <a:ext cx="1009290" cy="9920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4873925" y="3838755"/>
            <a:ext cx="997963" cy="10179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863273" y="3975337"/>
            <a:ext cx="997963" cy="10179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884577" y="4087482"/>
            <a:ext cx="997963" cy="10179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249456" y="3833005"/>
            <a:ext cx="1017918" cy="102366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246494" y="3975337"/>
            <a:ext cx="1017918" cy="102366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3260108" y="4087482"/>
            <a:ext cx="1017918" cy="102366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375977" y="5132718"/>
            <a:ext cx="1014868" cy="10064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498098" y="5129841"/>
            <a:ext cx="1014868" cy="10064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3620219" y="5126964"/>
            <a:ext cx="1014868" cy="10064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127653" y="3833005"/>
            <a:ext cx="162616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060841" y="3907767"/>
            <a:ext cx="162616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996906" y="3983963"/>
            <a:ext cx="162616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605821" y="3992589"/>
            <a:ext cx="0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682784" y="3907767"/>
            <a:ext cx="0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753820" y="3838750"/>
            <a:ext cx="0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192438" y="5246296"/>
            <a:ext cx="15613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112512" y="5322500"/>
            <a:ext cx="15613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042740" y="5404446"/>
            <a:ext cx="156138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996906" y="3992589"/>
            <a:ext cx="45834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070863" y="3889795"/>
            <a:ext cx="45834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77" y="3820063"/>
            <a:ext cx="45834" cy="1407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871888" y="5132718"/>
            <a:ext cx="347757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4261449" y="3329796"/>
            <a:ext cx="0" cy="39681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>
            <a:off x="3001992" y="6142008"/>
            <a:ext cx="244502" cy="25016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569337" y="1854021"/>
            <a:ext cx="1907220" cy="880553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нарушения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(ПКОН)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87135" y="1854021"/>
            <a:ext cx="1907220" cy="880553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Документационные нарушения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(ПКДН)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658818" y="1857675"/>
            <a:ext cx="1907220" cy="876899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технологий проверок и контроля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(ПК НТИК)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700060" y="1857675"/>
            <a:ext cx="1883775" cy="859646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международных стандартов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(ПК НМС)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759999" y="956091"/>
            <a:ext cx="3601346" cy="688679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и недостатки проведения аудита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2337758" y="2631057"/>
            <a:ext cx="2222914" cy="2769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3923409" y="2636807"/>
            <a:ext cx="0" cy="19057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5612428" y="2631057"/>
            <a:ext cx="748917" cy="17986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>
            <a:off x="4412911" y="2631057"/>
            <a:ext cx="2442389" cy="1361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64" idx="1"/>
          </p:cNvCxnSpPr>
          <p:nvPr/>
        </p:nvCxnSpPr>
        <p:spPr>
          <a:xfrm rot="10800000" flipV="1">
            <a:off x="479017" y="2294298"/>
            <a:ext cx="90321" cy="4097876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485434" y="310550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483078" y="335279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483077" y="35925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82468" y="3837315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483076" y="40961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483075" y="43563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491094" y="461082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483074" y="485667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483073" y="5114026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483072" y="538288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83071" y="5635922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482468" y="589183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482468" y="61420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482468" y="6392174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Соединительная линия уступом 108"/>
          <p:cNvCxnSpPr/>
          <p:nvPr/>
        </p:nvCxnSpPr>
        <p:spPr>
          <a:xfrm rot="10800000" flipV="1">
            <a:off x="2537991" y="2294298"/>
            <a:ext cx="90321" cy="4097876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2544408" y="310550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2542052" y="335279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2542051" y="35925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2541442" y="3837315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2542050" y="40961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2542049" y="43563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550068" y="461082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2542048" y="485667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2542047" y="5114026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2542046" y="538288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2542045" y="5635922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2541442" y="589183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2541442" y="61420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2541442" y="6392174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/>
          <p:nvPr/>
        </p:nvCxnSpPr>
        <p:spPr>
          <a:xfrm rot="10800000" flipV="1">
            <a:off x="4564314" y="2294298"/>
            <a:ext cx="90321" cy="4097876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4570731" y="310550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4568375" y="335279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4568374" y="35925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4567765" y="3837315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4568373" y="40961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568372" y="43563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4576391" y="461082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>
            <a:off x="4568371" y="485667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4568370" y="5114026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4568369" y="538288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4568368" y="5635922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4567765" y="589183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4567765" y="61420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4567765" y="6392174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38"/>
          <p:cNvCxnSpPr/>
          <p:nvPr/>
        </p:nvCxnSpPr>
        <p:spPr>
          <a:xfrm rot="10800000" flipV="1">
            <a:off x="6634942" y="2294298"/>
            <a:ext cx="90321" cy="4097876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6641359" y="310550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>
            <a:off x="6639003" y="335279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>
            <a:off x="6639002" y="35925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>
            <a:off x="6638393" y="3837315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6639001" y="40961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6639000" y="435634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>
            <a:off x="6647019" y="4610820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6638999" y="485667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638998" y="5114026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6638997" y="5382883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>
            <a:off x="6638996" y="5635922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6638393" y="5891839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6638393" y="6142008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6638393" y="6392174"/>
            <a:ext cx="199408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 flipH="1">
            <a:off x="4408092" y="3966711"/>
            <a:ext cx="102178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 flipH="1">
            <a:off x="5552525" y="4403786"/>
            <a:ext cx="102178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 flipH="1">
            <a:off x="4500108" y="5352678"/>
            <a:ext cx="102178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 flipH="1">
            <a:off x="3879014" y="4524545"/>
            <a:ext cx="102178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688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79"/>
            <a:ext cx="9144000" cy="81528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623843"/>
                <a:ext cx="9144000" cy="6234157"/>
              </a:xfrm>
            </p:spPr>
            <p:txBody>
              <a:bodyPr>
                <a:normAutofit/>
              </a:bodyPr>
              <a:lstStyle/>
              <a:p>
                <a:endParaRPr lang="en-US" sz="24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ПОН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sub>
                      </m:sSub>
                      <m:r>
                        <a:rPr lang="ru-RU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5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21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22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𝑝𝑖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𝑝𝑚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𝑛𝑖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𝑛𝑖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ru-RU" sz="2400" i="1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ПОН</m:t>
                                        </m:r>
                                        <m:r>
                                          <a:rPr lang="ru-RU" sz="2400" b="0" i="1" smtClean="0">
                                            <a:latin typeface="Cambria Math" panose="02040503050406030204" pitchFamily="18" charset="0"/>
                                          </a:rPr>
                                          <m:t>А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 panose="02040503050406030204" pitchFamily="18" charset="0"/>
                                          </a:rPr>
                                          <m:t>𝑛𝑚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eqArr>
                        </m:e>
                      </m:d>
                      <m:r>
                        <a:rPr lang="ru-RU" sz="2400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400" i="1">
                              <a:latin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ПОН</m:t>
                                </m:r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  <m:t>А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ПОН</m:t>
                                </m:r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  <m:t>А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  <m:m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ПОН</m:t>
                                </m:r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  <m:t>А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1=</m:t>
                                </m:r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ru-RU" sz="2400" dirty="0" smtClean="0"/>
                  <a:t>где </a:t>
                </a:r>
                <a:r>
                  <a:rPr lang="en-US" sz="2400" dirty="0" err="1"/>
                  <a:t>i</a:t>
                </a:r>
                <a:r>
                  <a:rPr lang="en-US" sz="2400" dirty="0" smtClean="0"/>
                  <a:t> = 1:m; p=1:n 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Обобщенная модель матрицы показателей организационных нарушений аудита</a:t>
                </a:r>
                <a:endParaRPr lang="en-US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>
                            <a:latin typeface="Cambria Math" panose="02040503050406030204" pitchFamily="18" charset="0"/>
                          </a:rPr>
                          <m:t>ПОНа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ru-RU" b="0" i="1">
                            <a:latin typeface="Cambria Math" panose="02040503050406030204" pitchFamily="18" charset="0"/>
                          </a:rPr>
                          <m:t>ПОНа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 (1: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количество </a:t>
                </a:r>
                <a:r>
                  <a:rPr lang="ru-RU" sz="2400" dirty="0" err="1" smtClean="0"/>
                  <a:t>подгруппировок</a:t>
                </a:r>
                <a:r>
                  <a:rPr lang="ru-RU" sz="2400" dirty="0" smtClean="0"/>
                  <a:t> нарушений (</a:t>
                </a:r>
                <a:r>
                  <a:rPr lang="ru-RU" sz="2400" b="1" dirty="0" smtClean="0"/>
                  <a:t>выбранной</a:t>
                </a:r>
                <a:r>
                  <a:rPr lang="ru-RU" sz="2400" dirty="0" smtClean="0"/>
                  <a:t> модели нарушений)</a:t>
                </a:r>
              </a:p>
              <a:p>
                <a:pPr marL="0" indent="0" algn="ctr">
                  <a:buNone/>
                </a:pPr>
                <a:r>
                  <a:rPr lang="ru-RU" sz="2400" dirty="0" smtClean="0"/>
                  <a:t>Суммарный объем показателей нарушения аудита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ru-RU" sz="22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ПНА=</m:t>
                          </m:r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ru-RU" sz="2200" i="1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ПОНА+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ПДНА</m:t>
                                  </m:r>
                                </m:e>
                              </m:nary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ПНТиК</m:t>
                                  </m:r>
                                </m:e>
                              </m:nary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200" i="1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ПНМСА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ru-RU" sz="2200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23843"/>
                <a:ext cx="9144000" cy="6234157"/>
              </a:xfrm>
              <a:blipFill rotWithShape="0">
                <a:blip r:embed="rId4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070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8022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8022"/>
            <a:ext cx="9144000" cy="605997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Обозначения : </a:t>
            </a:r>
            <a:r>
              <a:rPr lang="ru-RU" dirty="0" err="1" smtClean="0"/>
              <a:t>ПНар</a:t>
            </a:r>
            <a:r>
              <a:rPr lang="ru-RU" dirty="0" smtClean="0"/>
              <a:t> = </a:t>
            </a:r>
            <a:r>
              <a:rPr lang="ru-RU" sz="1600" dirty="0" smtClean="0"/>
              <a:t>1:4- группировки показателей нарушений</a:t>
            </a:r>
          </a:p>
          <a:p>
            <a:pPr marL="2243138" indent="0">
              <a:buNone/>
            </a:pPr>
            <a:r>
              <a:rPr lang="ru-RU" dirty="0" err="1" smtClean="0"/>
              <a:t>Тпнар</a:t>
            </a:r>
            <a:r>
              <a:rPr lang="ru-RU" dirty="0" smtClean="0"/>
              <a:t> = </a:t>
            </a:r>
            <a:r>
              <a:rPr lang="ru-RU" sz="1600" dirty="0" err="1" smtClean="0"/>
              <a:t>Тпнар</a:t>
            </a:r>
            <a:r>
              <a:rPr lang="ru-RU" sz="1600" dirty="0" smtClean="0"/>
              <a:t> степень долевого влияния </a:t>
            </a:r>
            <a:r>
              <a:rPr lang="ru-RU" sz="1600" dirty="0"/>
              <a:t>показателей нарушений </a:t>
            </a:r>
            <a:r>
              <a:rPr lang="ru-RU" sz="1600" dirty="0" smtClean="0"/>
              <a:t>аудита ПНА на группировки показателей % или в весовой части от 0 до 1</a:t>
            </a:r>
          </a:p>
          <a:p>
            <a:pPr marL="2243138" indent="0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2400" dirty="0" smtClean="0"/>
              <a:t>Количество нарушений аудита по их группировкам и видам</a:t>
            </a:r>
          </a:p>
          <a:p>
            <a:pPr marL="0" indent="0" algn="ctr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79909"/>
              </p:ext>
            </p:extLst>
          </p:nvPr>
        </p:nvGraphicFramePr>
        <p:xfrm>
          <a:off x="146647" y="2734095"/>
          <a:ext cx="8850705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081">
                  <a:extLst>
                    <a:ext uri="{9D8B030D-6E8A-4147-A177-3AD203B41FA5}">
                      <a16:colId xmlns:a16="http://schemas.microsoft.com/office/drawing/2014/main" xmlns="" val="4210897942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xmlns="" val="591815227"/>
                    </a:ext>
                  </a:extLst>
                </a:gridCol>
                <a:gridCol w="1871932">
                  <a:extLst>
                    <a:ext uri="{9D8B030D-6E8A-4147-A177-3AD203B41FA5}">
                      <a16:colId xmlns:a16="http://schemas.microsoft.com/office/drawing/2014/main" xmlns="" val="636968230"/>
                    </a:ext>
                  </a:extLst>
                </a:gridCol>
                <a:gridCol w="2527540">
                  <a:extLst>
                    <a:ext uri="{9D8B030D-6E8A-4147-A177-3AD203B41FA5}">
                      <a16:colId xmlns:a16="http://schemas.microsoft.com/office/drawing/2014/main" xmlns="" val="1801166502"/>
                    </a:ext>
                  </a:extLst>
                </a:gridCol>
                <a:gridCol w="1785669">
                  <a:extLst>
                    <a:ext uri="{9D8B030D-6E8A-4147-A177-3AD203B41FA5}">
                      <a16:colId xmlns:a16="http://schemas.microsoft.com/office/drawing/2014/main" xmlns="" val="424713719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Распределение весовых частей ПНА по группировкам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6825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0,25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16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 п/п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Организационные нарушения (ПОНА)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Документационные нарушения (ПДНА)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Нарушений технологий проверок и контроля(</a:t>
                      </a:r>
                      <a:r>
                        <a:rPr lang="ru-RU" sz="1200" dirty="0" err="1" smtClean="0"/>
                        <a:t>ПНТиКА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Нарушения международных стандартов (ПНМСА)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616388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нарушений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2671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ПОНА</a:t>
                      </a:r>
                      <a:r>
                        <a:rPr lang="ru-RU" baseline="-25000" dirty="0" smtClean="0"/>
                        <a:t>1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</a:t>
                      </a:r>
                      <a:r>
                        <a:rPr lang="en-US" baseline="-25000" dirty="0" smtClean="0"/>
                        <a:t>m</a:t>
                      </a:r>
                      <a:endParaRPr lang="ru-R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ПДНА</a:t>
                      </a:r>
                      <a:r>
                        <a:rPr lang="ru-RU" baseline="-25000" dirty="0" smtClean="0"/>
                        <a:t>1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</a:t>
                      </a:r>
                      <a:r>
                        <a:rPr lang="en-US" baseline="-25000" dirty="0" smtClean="0"/>
                        <a:t>m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ПНТиКА</a:t>
                      </a:r>
                      <a:r>
                        <a:rPr lang="ru-RU" baseline="-25000" dirty="0" smtClean="0"/>
                        <a:t>1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</a:t>
                      </a:r>
                      <a:r>
                        <a:rPr lang="en-US" baseline="-25000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ПНМСА</a:t>
                      </a:r>
                      <a:r>
                        <a:rPr lang="ru-RU" baseline="-25000" dirty="0" smtClean="0"/>
                        <a:t>1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</a:t>
                      </a:r>
                      <a:r>
                        <a:rPr lang="en-US" baseline="-25000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511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ПОНА</a:t>
                      </a:r>
                      <a:r>
                        <a:rPr lang="ru-RU" baseline="-25000" dirty="0" smtClean="0"/>
                        <a:t>2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1..2</a:t>
                      </a:r>
                      <a:r>
                        <a:rPr lang="en-US" baseline="-25000" dirty="0" smtClean="0"/>
                        <a:t>m</a:t>
                      </a:r>
                      <a:endParaRPr lang="ru-R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ПДНА</a:t>
                      </a:r>
                      <a:r>
                        <a:rPr lang="ru-RU" baseline="-25000" dirty="0" smtClean="0"/>
                        <a:t>2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1..2</a:t>
                      </a:r>
                      <a:r>
                        <a:rPr lang="en-US" baseline="-25000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ПНТиКА</a:t>
                      </a:r>
                      <a:r>
                        <a:rPr lang="ru-RU" baseline="-25000" dirty="0" smtClean="0"/>
                        <a:t>2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1..2</a:t>
                      </a:r>
                      <a:r>
                        <a:rPr lang="en-US" baseline="-25000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ПНМСА</a:t>
                      </a:r>
                      <a:r>
                        <a:rPr lang="ru-RU" baseline="-25000" dirty="0" smtClean="0"/>
                        <a:t>2</a:t>
                      </a:r>
                      <a:r>
                        <a:rPr lang="en-US" baseline="-25000" dirty="0" smtClean="0"/>
                        <a:t>.</a:t>
                      </a:r>
                      <a:r>
                        <a:rPr lang="ru-RU" baseline="-25000" dirty="0" smtClean="0"/>
                        <a:t>1..2</a:t>
                      </a:r>
                      <a:r>
                        <a:rPr lang="en-US" baseline="-25000" dirty="0" smtClean="0"/>
                        <a:t>m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1890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6118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ПОНА</a:t>
                      </a:r>
                      <a:r>
                        <a:rPr lang="ru-RU" baseline="-25000" dirty="0" smtClean="0"/>
                        <a:t>р1:</a:t>
                      </a:r>
                      <a:r>
                        <a:rPr lang="en-US" baseline="-25000" dirty="0" smtClean="0"/>
                        <a:t>nm</a:t>
                      </a:r>
                      <a:endParaRPr lang="ru-RU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ПДНА</a:t>
                      </a:r>
                      <a:r>
                        <a:rPr lang="ru-RU" baseline="-25000" dirty="0" smtClean="0"/>
                        <a:t>р1:</a:t>
                      </a:r>
                      <a:r>
                        <a:rPr lang="en-US" baseline="-25000" dirty="0" smtClean="0"/>
                        <a:t>nm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ПНТиКА</a:t>
                      </a:r>
                      <a:r>
                        <a:rPr lang="ru-RU" baseline="-25000" dirty="0" smtClean="0"/>
                        <a:t>р1:</a:t>
                      </a:r>
                      <a:r>
                        <a:rPr lang="en-US" baseline="-25000" dirty="0" smtClean="0"/>
                        <a:t>nm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ПНМСА</a:t>
                      </a:r>
                      <a:r>
                        <a:rPr lang="ru-RU" baseline="-25000" dirty="0" smtClean="0"/>
                        <a:t>р1:</a:t>
                      </a:r>
                      <a:r>
                        <a:rPr lang="en-US" baseline="-25000" dirty="0" smtClean="0"/>
                        <a:t>nm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554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6681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822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069"/>
            <a:ext cx="9144000" cy="816693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632980"/>
              </p:ext>
            </p:extLst>
          </p:nvPr>
        </p:nvGraphicFramePr>
        <p:xfrm>
          <a:off x="258792" y="862712"/>
          <a:ext cx="8885208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364044945"/>
              </p:ext>
            </p:extLst>
          </p:nvPr>
        </p:nvGraphicFramePr>
        <p:xfrm>
          <a:off x="258792" y="2328662"/>
          <a:ext cx="8885208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481602003"/>
              </p:ext>
            </p:extLst>
          </p:nvPr>
        </p:nvGraphicFramePr>
        <p:xfrm>
          <a:off x="258792" y="3794612"/>
          <a:ext cx="8885208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924603351"/>
              </p:ext>
            </p:extLst>
          </p:nvPr>
        </p:nvGraphicFramePr>
        <p:xfrm>
          <a:off x="258792" y="5234612"/>
          <a:ext cx="8885208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801211"/>
            <a:ext cx="461665" cy="59349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Количество нарушений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795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139" y="1"/>
            <a:ext cx="7886700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Основы комплексного анализа в различных сферах хозяйственной деятельности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18408" y="109195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Фундаментальные основы комплексного анализа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64064" y="4085471"/>
            <a:ext cx="2769833" cy="95410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инфраструктуры и аналитического сопровождения регионального рынка ценных бумаг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4063" y="2854826"/>
            <a:ext cx="2769833" cy="95410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системы комплексного анализа А.Д.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Шеремета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разных сферах экономики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4065" y="207237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Антология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анализа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4063" y="6058619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хода экономических реформ в регионах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6254" y="5274035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в России облигационные займы, в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жилищной сфере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574" y="2854826"/>
            <a:ext cx="2769833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Гносеологический разрез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8574" y="351795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Теоретико-познавательный подход (теория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познания)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575" y="207237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Онтология комплексного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8573" y="5155251"/>
            <a:ext cx="2769833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Тектология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А.А. Богданова,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системном подходе Л. Фон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Берталанфи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574" y="432612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анализ, системно-структурный подход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6319" y="4700052"/>
            <a:ext cx="2769833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Встраивание целых блоков показателей в новую систему комплексного анализа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6319" y="5800214"/>
            <a:ext cx="276983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методологии других видов анализа (в частности ФСА) 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>
            <a:stCxn id="12" idx="2"/>
            <a:endCxn id="10" idx="0"/>
          </p:cNvCxnSpPr>
          <p:nvPr/>
        </p:nvCxnSpPr>
        <p:spPr>
          <a:xfrm flipH="1">
            <a:off x="1633491" y="2595594"/>
            <a:ext cx="1" cy="25923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2"/>
          </p:cNvCxnSpPr>
          <p:nvPr/>
        </p:nvCxnSpPr>
        <p:spPr>
          <a:xfrm flipH="1">
            <a:off x="1633489" y="3162603"/>
            <a:ext cx="2" cy="351699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1" idx="2"/>
          </p:cNvCxnSpPr>
          <p:nvPr/>
        </p:nvCxnSpPr>
        <p:spPr>
          <a:xfrm flipH="1">
            <a:off x="1633489" y="4041174"/>
            <a:ext cx="2" cy="305907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3" idx="0"/>
          </p:cNvCxnSpPr>
          <p:nvPr/>
        </p:nvCxnSpPr>
        <p:spPr>
          <a:xfrm flipH="1">
            <a:off x="1633490" y="4847474"/>
            <a:ext cx="1" cy="307777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2" idx="0"/>
          </p:cNvCxnSpPr>
          <p:nvPr/>
        </p:nvCxnSpPr>
        <p:spPr>
          <a:xfrm flipH="1">
            <a:off x="1633492" y="1615174"/>
            <a:ext cx="1384914" cy="457200"/>
          </a:xfrm>
          <a:prstGeom prst="straightConnector1">
            <a:avLst/>
          </a:prstGeom>
          <a:ln w="28575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0"/>
          </p:cNvCxnSpPr>
          <p:nvPr/>
        </p:nvCxnSpPr>
        <p:spPr>
          <a:xfrm>
            <a:off x="5788241" y="1615174"/>
            <a:ext cx="1760741" cy="457200"/>
          </a:xfrm>
          <a:prstGeom prst="straightConnector1">
            <a:avLst/>
          </a:prstGeom>
          <a:ln w="28575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7559335" y="2587289"/>
            <a:ext cx="1" cy="25923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571172" y="3824580"/>
            <a:ext cx="1" cy="25923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9" idx="0"/>
          </p:cNvCxnSpPr>
          <p:nvPr/>
        </p:nvCxnSpPr>
        <p:spPr>
          <a:xfrm flipH="1">
            <a:off x="7571171" y="5037557"/>
            <a:ext cx="1" cy="236478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7559335" y="5799387"/>
            <a:ext cx="1" cy="259232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5" idx="0"/>
          </p:cNvCxnSpPr>
          <p:nvPr/>
        </p:nvCxnSpPr>
        <p:spPr>
          <a:xfrm flipH="1">
            <a:off x="4591236" y="3803886"/>
            <a:ext cx="1571348" cy="896166"/>
          </a:xfrm>
          <a:prstGeom prst="straightConnector1">
            <a:avLst/>
          </a:prstGeom>
          <a:ln w="28575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15" idx="0"/>
          </p:cNvCxnSpPr>
          <p:nvPr/>
        </p:nvCxnSpPr>
        <p:spPr>
          <a:xfrm>
            <a:off x="3018406" y="3160213"/>
            <a:ext cx="1572830" cy="1539839"/>
          </a:xfrm>
          <a:prstGeom prst="straightConnector1">
            <a:avLst/>
          </a:prstGeom>
          <a:ln w="28575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16" idx="0"/>
          </p:cNvCxnSpPr>
          <p:nvPr/>
        </p:nvCxnSpPr>
        <p:spPr>
          <a:xfrm>
            <a:off x="4591235" y="5438716"/>
            <a:ext cx="1" cy="361498"/>
          </a:xfrm>
          <a:prstGeom prst="lin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155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363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630"/>
            <a:ext cx="9144000" cy="6064369"/>
          </a:xfrm>
        </p:spPr>
        <p:txBody>
          <a:bodyPr/>
          <a:lstStyle/>
          <a:p>
            <a:r>
              <a:rPr lang="ru-RU" dirty="0" smtClean="0"/>
              <a:t>Ломаные обработаны по способу наименьших квадратов с линейной функцией</a:t>
            </a:r>
          </a:p>
          <a:p>
            <a:r>
              <a:rPr lang="ru-RU" dirty="0" smtClean="0"/>
              <a:t>Персептрон – техническая (электронная) </a:t>
            </a:r>
            <a:r>
              <a:rPr lang="ru-RU" dirty="0" err="1" smtClean="0"/>
              <a:t>нейросетевая</a:t>
            </a:r>
            <a:r>
              <a:rPr lang="ru-RU" dirty="0" smtClean="0"/>
              <a:t> модель оценки множественных показателей качества аудита</a:t>
            </a:r>
          </a:p>
          <a:p>
            <a:r>
              <a:rPr lang="ru-RU" dirty="0" smtClean="0"/>
              <a:t>Архитектура персептрона представлена ниже как базовая, фундаментальная часть обеспечения управления (регулирования) качества аудита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343" y="4297752"/>
            <a:ext cx="30384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60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92189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kern="0" spc="-7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Учение о комплексном экономическом анализе и его информационном обеспечении является всеобщим и адекватным инструментом реалистичного познания и отражения окружающей нас хозяйственной деятельности</a:t>
            </a:r>
            <a: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798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1431" y="3435364"/>
            <a:ext cx="7857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7893" y="2398718"/>
            <a:ext cx="7740605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000"/>
              </a:lnSpc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928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1873" y="1042565"/>
            <a:ext cx="3417903" cy="73866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Антология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942" y="6378579"/>
            <a:ext cx="826067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Гносеологические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(онтологические) корни комплексного анализа позволяют вбирать все самое лучшее из других видов экономического анализа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72488" y="1926088"/>
            <a:ext cx="431055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аналитических триггеров – в антикризисном управлении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72489" y="2454129"/>
            <a:ext cx="4310550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ФСА в системе комплексного стратегического анализа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72489" y="2808703"/>
            <a:ext cx="4310550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комплексного контроля качества аудита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2489" y="3163277"/>
            <a:ext cx="4310550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основы адаптации МСФО и МСА в России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72489" y="3511610"/>
            <a:ext cx="4310550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трансформации отчетности российских предприятий в соответствии с МСФО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72489" y="4059026"/>
            <a:ext cx="4310550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Рейтинговая оценка деятельности аудиторских организаций 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65089" y="4398442"/>
            <a:ext cx="4317949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качества аудита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72488" y="4738565"/>
            <a:ext cx="4310549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Целый ряд разнонаправленных экономических исследований, начиная с формирования новых платежных банковских систем, экономико-экологического анализа, управленческого учета в агрохолдингах, учета операций с использованием платежных банковских карт и заканчивая формированием отчетности горнодобывающих (золотодобывающих) предприятий и анализом эффективности деятельности газоконденсатных месторождений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0490" y="1925885"/>
            <a:ext cx="431055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МСФО в деятельность крупнейших хозяйственных субъектов 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489" y="2478093"/>
            <a:ext cx="431055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обеспечение системообразующих предприятий оборонного комплекса  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489" y="3027971"/>
            <a:ext cx="4310551" cy="138499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деятельности: Федеральной миграционной службы; Трёхсторонней комиссии по регулированию социально-трудовых отношений; координационного комитета содействия занятости населения; управления внешнеэкономических связей; в области лицензирования  отдельных видов деятельности; а также «Ассоциации «Большая Волга» 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0489" y="4506194"/>
            <a:ext cx="4310551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обеспечение первых вариантов Уставов субъектов РФ; договоров и соглашений о разграничении предметов ведения и полномочий между федеральным центром, Правительством и субъектами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0489" y="5448175"/>
            <a:ext cx="4310551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обеспечение реализации одного из крупнейших в национальной экономики страны инфраструктурного инвестиционного проекта – завершения строительства моста через реку Волга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>
            <a:stCxn id="6" idx="3"/>
            <a:endCxn id="14" idx="0"/>
          </p:cNvCxnSpPr>
          <p:nvPr/>
        </p:nvCxnSpPr>
        <p:spPr>
          <a:xfrm>
            <a:off x="6329776" y="1411897"/>
            <a:ext cx="597988" cy="514191"/>
          </a:xfrm>
          <a:prstGeom prst="straightConnector1">
            <a:avLst/>
          </a:prstGeom>
          <a:ln w="190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1"/>
          </p:cNvCxnSpPr>
          <p:nvPr/>
        </p:nvCxnSpPr>
        <p:spPr>
          <a:xfrm flipH="1">
            <a:off x="2121761" y="1411897"/>
            <a:ext cx="790112" cy="483341"/>
          </a:xfrm>
          <a:prstGeom prst="straightConnector1">
            <a:avLst/>
          </a:prstGeom>
          <a:ln w="190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56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1873" y="1042565"/>
            <a:ext cx="3417903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Антология ключевых проблем аудиторской деятельности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2556" y="1789506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основы развития аудиторской деятельности 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1345" y="1789506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(формат) ведения/хранения аудиторской документации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1345" y="2506752"/>
            <a:ext cx="3761172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подписания аудиторского заключения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556" y="2660641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основы развития аудиторской деятельности 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556" y="3542021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МСА к отечественной системе аудиторской деятельности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078" y="4417014"/>
            <a:ext cx="3761172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аудиторского заключения по МСА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078" y="5097934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Трехуровневый разрез проблем развития аудиторской деятельности в России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1345" y="2966065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аудиторского задания в отсутствии пояснений к финансовой отчетности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1345" y="4315577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ЛОКУ в различных хозяйственных ситуациях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91345" y="3640821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согласования условий аудиторских заданий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1345" y="4990333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деятельности и вопросы модификации аудиторского заключения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2665" y="6383230"/>
            <a:ext cx="7291526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аудиторской деятельности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91345" y="5680077"/>
            <a:ext cx="3761172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раскрытия информации о конечном бенефициаре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аудируемой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stCxn id="5" idx="2"/>
            <a:endCxn id="7" idx="0"/>
          </p:cNvCxnSpPr>
          <p:nvPr/>
        </p:nvCxnSpPr>
        <p:spPr>
          <a:xfrm>
            <a:off x="4620825" y="1565785"/>
            <a:ext cx="2351106" cy="223721"/>
          </a:xfrm>
          <a:prstGeom prst="straightConnector1">
            <a:avLst/>
          </a:prstGeom>
          <a:ln w="190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2"/>
            <a:endCxn id="6" idx="0"/>
          </p:cNvCxnSpPr>
          <p:nvPr/>
        </p:nvCxnSpPr>
        <p:spPr>
          <a:xfrm flipH="1">
            <a:off x="2203142" y="1565785"/>
            <a:ext cx="2417683" cy="223721"/>
          </a:xfrm>
          <a:prstGeom prst="straightConnector1">
            <a:avLst/>
          </a:prstGeom>
          <a:ln w="190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87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921895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kern="0" spc="-7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</a:t>
            </a:r>
            <a:r>
              <a:rPr lang="ru-RU" sz="4000" b="1" kern="0" spc="-7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цифровизации</a:t>
            </a:r>
            <a:r>
              <a:rPr lang="ru-RU" sz="4000" b="1" kern="0" spc="-7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показателей качества аудиторской </a:t>
            </a:r>
            <a:r>
              <a:rPr lang="ru-RU" sz="4000" b="1" kern="0" spc="-7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</a:t>
            </a:r>
            <a: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kern="0" spc="-7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334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Современный этап развития аудиторской</a:t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деятельности в России </a:t>
            </a:r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385808" y="1173194"/>
            <a:ext cx="8413089" cy="4252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Претензии  пользователей, регулирующих органов и других заинтересованных сторон к качеству работы аудиторов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Кризис  отрасли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путей повышения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эффективности регулирования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аудиторской деятельности</a:t>
            </a:r>
          </a:p>
          <a:p>
            <a:pPr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Целостная концепция качества аудита, </a:t>
            </a:r>
          </a:p>
          <a:p>
            <a:pPr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показателей</a:t>
            </a:r>
          </a:p>
          <a:p>
            <a:pPr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качества работы аудиторов</a:t>
            </a:r>
          </a:p>
        </p:txBody>
      </p:sp>
      <p:sp>
        <p:nvSpPr>
          <p:cNvPr id="30" name="Стрелка вниз 29"/>
          <p:cNvSpPr/>
          <p:nvPr/>
        </p:nvSpPr>
        <p:spPr>
          <a:xfrm>
            <a:off x="4259820" y="1903567"/>
            <a:ext cx="665155" cy="40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18837157">
            <a:off x="5851893" y="2705556"/>
            <a:ext cx="519991" cy="876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6996878" y="4062292"/>
            <a:ext cx="646468" cy="409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3536585">
            <a:off x="3934883" y="2784377"/>
            <a:ext cx="506881" cy="6380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42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Необходимость понятийного аппарата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2693" y="2967335"/>
            <a:ext cx="8333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специальной литературе единых подходов к определению «качество аудита»</a:t>
            </a:r>
          </a:p>
        </p:txBody>
      </p:sp>
    </p:spTree>
    <p:extLst>
      <p:ext uri="{BB962C8B-B14F-4D97-AF65-F5344CB8AC3E}">
        <p14:creationId xmlns:p14="http://schemas.microsoft.com/office/powerpoint/2010/main" val="1564891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Сложности  описания и оценки качества аудита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6210" y="1405954"/>
            <a:ext cx="833311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или отсутствие существенных искажений в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проаудированной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финансовой отчетности дает лишь частичное представление о качестве аудита.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аудиторские задания разные, и вопрос о том, какие аудиторские доказательства будут достаточными и надлежащими для подтверждения мнения аудитора, в некоторой степени является предметом суждения.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заинтересованные стороны имеют разные представления о качестве аудита.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 ограниченная информация о выполненной работе и результатах аудита.</a:t>
            </a:r>
          </a:p>
        </p:txBody>
      </p:sp>
    </p:spTree>
    <p:extLst>
      <p:ext uri="{BB962C8B-B14F-4D97-AF65-F5344CB8AC3E}">
        <p14:creationId xmlns:p14="http://schemas.microsoft.com/office/powerpoint/2010/main" val="110273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9" y="24466"/>
            <a:ext cx="8905216" cy="75191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Концепция качества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IAASB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716" y="2682664"/>
            <a:ext cx="83331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исходные параметры, а также параметры процесса и результаты, оказывающие влияние на качество аудита финансовой отчетности на уровне отдельного аудиторского задания, аудиторской организации и на уровне страны в целом, призвана стать инструментом решения этих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2128463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1886</TotalTime>
  <Words>1225</Words>
  <Application>Microsoft Office PowerPoint</Application>
  <PresentationFormat>Экран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Комплексный анализ ключевых проблем аудиторской деятельности: задачи и некоторые решения </vt:lpstr>
      <vt:lpstr>Основы комплексного анализа в различных сферах хозяйственной деятельности</vt:lpstr>
      <vt:lpstr>Презентация PowerPoint</vt:lpstr>
      <vt:lpstr>Презентация PowerPoint</vt:lpstr>
      <vt:lpstr>Основы цифровизации показателей качества аудиторской деятельности </vt:lpstr>
      <vt:lpstr>Современный этап развития аудиторской деятельности в России </vt:lpstr>
      <vt:lpstr>Необходимость понятийного аппарата</vt:lpstr>
      <vt:lpstr>Сложности  описания и оценки качества аудита</vt:lpstr>
      <vt:lpstr>Концепция качества IAASB</vt:lpstr>
      <vt:lpstr>Элементы Концепции качества IAASB </vt:lpstr>
      <vt:lpstr>Уровни атрибутов качества аудита</vt:lpstr>
      <vt:lpstr>Исходные параметры предполагают:</vt:lpstr>
      <vt:lpstr>Параметры процесса предполагают:</vt:lpstr>
      <vt:lpstr>Подходы к определению системы показателей качества аудита (ПКА)</vt:lpstr>
      <vt:lpstr>Общая блок-схема</vt:lpstr>
      <vt:lpstr>Укрупненная классификационная схема нарушений аудита и восьмимерная объемная матричная группировка показателей качества аудита</vt:lpstr>
      <vt:lpstr> </vt:lpstr>
      <vt:lpstr> </vt:lpstr>
      <vt:lpstr> </vt:lpstr>
      <vt:lpstr> </vt:lpstr>
      <vt:lpstr>Учение о комплексном экономическом анализе и его информационном обеспечении является всеобщим и адекватным инструментом реалистичного познания и отражения окружающей нас хозяйственной деятельности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Гришаев</dc:creator>
  <cp:lastModifiedBy>Владимир</cp:lastModifiedBy>
  <cp:revision>184</cp:revision>
  <cp:lastPrinted>2017-04-04T09:49:37Z</cp:lastPrinted>
  <dcterms:created xsi:type="dcterms:W3CDTF">2016-02-11T13:48:17Z</dcterms:created>
  <dcterms:modified xsi:type="dcterms:W3CDTF">2019-09-11T17:50:38Z</dcterms:modified>
</cp:coreProperties>
</file>