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00" r:id="rId1"/>
  </p:sldMasterIdLst>
  <p:notesMasterIdLst>
    <p:notesMasterId r:id="rId10"/>
  </p:notesMasterIdLst>
  <p:sldIdLst>
    <p:sldId id="370" r:id="rId2"/>
    <p:sldId id="376" r:id="rId3"/>
    <p:sldId id="377" r:id="rId4"/>
    <p:sldId id="380" r:id="rId5"/>
    <p:sldId id="382" r:id="rId6"/>
    <p:sldId id="379" r:id="rId7"/>
    <p:sldId id="383" r:id="rId8"/>
    <p:sldId id="381" r:id="rId9"/>
  </p:sldIdLst>
  <p:sldSz cx="9144000" cy="6858000" type="screen4x3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2A7E"/>
    <a:srgbClr val="BDF395"/>
    <a:srgbClr val="CCCCFF"/>
    <a:srgbClr val="FBE9EC"/>
    <a:srgbClr val="F9EBE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6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564" cy="497287"/>
          </a:xfrm>
          <a:prstGeom prst="rect">
            <a:avLst/>
          </a:prstGeom>
        </p:spPr>
        <p:txBody>
          <a:bodyPr vert="horz" lIns="92237" tIns="46118" rIns="92237" bIns="461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445" y="0"/>
            <a:ext cx="2948564" cy="497287"/>
          </a:xfrm>
          <a:prstGeom prst="rect">
            <a:avLst/>
          </a:prstGeom>
        </p:spPr>
        <p:txBody>
          <a:bodyPr vert="horz" lIns="92237" tIns="46118" rIns="92237" bIns="461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1157B2-9DC3-4055-A83C-411CDED5AB39}" type="datetimeFigureOut">
              <a:rPr lang="ru-RU"/>
              <a:pPr>
                <a:defRPr/>
              </a:pPr>
              <a:t>27.01.2017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7" tIns="46118" rIns="92237" bIns="4611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1827"/>
            <a:ext cx="5444490" cy="4472382"/>
          </a:xfrm>
          <a:prstGeom prst="rect">
            <a:avLst/>
          </a:prstGeom>
        </p:spPr>
        <p:txBody>
          <a:bodyPr vert="horz" lIns="92237" tIns="46118" rIns="92237" bIns="4611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453"/>
            <a:ext cx="2948564" cy="497287"/>
          </a:xfrm>
          <a:prstGeom prst="rect">
            <a:avLst/>
          </a:prstGeom>
        </p:spPr>
        <p:txBody>
          <a:bodyPr vert="horz" lIns="92237" tIns="46118" rIns="92237" bIns="461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445" y="9440453"/>
            <a:ext cx="2948564" cy="497287"/>
          </a:xfrm>
          <a:prstGeom prst="rect">
            <a:avLst/>
          </a:prstGeom>
        </p:spPr>
        <p:txBody>
          <a:bodyPr vert="horz" lIns="92237" tIns="46118" rIns="92237" bIns="461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577F140-5445-4B72-90F6-D671B1AB4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446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61524-2EEF-4D35-9BA2-419B27F5948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45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6BBEE-396A-4F11-9E30-03ECE3C0A05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2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B238A-AF06-4133-88AA-19E1582B82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529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541339" y="6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/>
          </a:p>
        </p:txBody>
      </p:sp>
      <p:sp>
        <p:nvSpPr>
          <p:cNvPr id="3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600" smtClean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altLang="ru-RU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3"/>
          <p:cNvSpPr txBox="1">
            <a:spLocks noChangeArrowheads="1"/>
          </p:cNvSpPr>
          <p:nvPr userDrawn="1"/>
        </p:nvSpPr>
        <p:spPr bwMode="auto">
          <a:xfrm>
            <a:off x="774700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8977315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8915402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8875714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41339" y="6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/>
          </a:p>
        </p:txBody>
      </p:sp>
      <p:sp>
        <p:nvSpPr>
          <p:cNvPr id="13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600" smtClean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altLang="ru-RU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774700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9" y="-1588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Номер слайда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3D86A6C2-4A76-4FAD-8711-853133DBD3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80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EC480-DF72-4FB8-A0BE-8F7547C4F86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17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AD432-F635-43B8-A888-21BD53375DB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34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E62D-5E43-4F1E-85C8-42A1316882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15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41DF-A042-45FC-9757-DE835BFF8AA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28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99EFF-3BAF-42CC-9F2B-88892EA97E2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5736-C094-4AC9-B4EA-AC43E29B276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55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1795-C144-478F-BD5D-C08F1117CDD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64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FFCF-C78E-40DD-BECB-82779D5F05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97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9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5AB894-143D-463C-90B4-F5AE23A5B76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42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699" r:id="rId12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Relationship Id="rId4" Type="http://schemas.openxmlformats.org/officeDocument/2006/relationships/hyperlink" Target="https://www.asfk-support.ru/jira/browse/KB-647).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3150029" y="332656"/>
            <a:ext cx="5472608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 ЗАВЕРШЕНИЯ 2016 ФИНАНСОВОГО ГОДА</a:t>
            </a:r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5861" y="1340768"/>
            <a:ext cx="828092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Проблема: Не осуществлено своевременное подкрепление с 14 л/с. Итог – образование кредиторской задолженности федерального бюджета (отрицательный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остаток по коду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на начало 2017 года).</a:t>
            </a:r>
          </a:p>
          <a:p>
            <a:pPr lvl="0" algn="just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 дебиторской задолженности прошлых лет, «незамеченной» отделом кассового обслуживания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сбой, после которого не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восстановился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запрос на подкрепление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клиента представлены в срок (до 28 декабря включительно), но обработаны только 29 или 30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клиента представлены и приняты ТОФК после 28 декабря.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Росавтодор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было в кратчайшие сроки уточнить поступления по 793 коду цели на код цели 977 по направлению Т6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Действия ТОФК:</a:t>
            </a:r>
          </a:p>
          <a:p>
            <a:pPr lvl="0" algn="just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орган субъекта РФ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 с описанием ситуации и ее причинами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взаимодействия между отделом кассового обслуживания (отделом расходов) и отделом доходов ТОФК!!!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Усилить контроль в конце финансового года при проведении операций с целевыми средствами!!!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964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3147175" y="548680"/>
            <a:ext cx="5472608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 ЗАВЕРШЕНИЯ 2016 ФИНАНСОВОГО ГОДА</a:t>
            </a:r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5569" y="1772816"/>
            <a:ext cx="748883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 Исполнение приказов по взысканию МБТ.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отдельных ТОФК после операции по взысканию проводили подкрепление на сумму взыскания.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 направило письмо от 29.12.2016 № 07-04-05/05-1060 о необходимости увеличения входящего остатка на 2016 год по соответствующему коду цели перед процедурой взыскания.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ряде субъектов РФ сформировался «отрицательный» остаток по МБТ, взысканным до получения письма Федерального казначейства.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ТОФК:</a:t>
            </a:r>
          </a:p>
          <a:p>
            <a:pPr lvl="0" algn="just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провести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межотчетный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2015-2016 годов операцию по увеличению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входящего остатка на 2016 год по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соответствующим кодам цели.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124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3147175" y="548680"/>
            <a:ext cx="5472608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 ЗАВЕРШЕНИЯ 2016 ФИНАНСОВОГО ГОДА</a:t>
            </a:r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3216" y="2060848"/>
            <a:ext cx="7488832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 отражение в отчете 888 субсидий по коду цели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381 по операциям пенсионного фонда.</a:t>
            </a:r>
          </a:p>
          <a:p>
            <a:pPr lvl="0" algn="just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 федеральном бюджете на 2016 год не предусмотрен учет операций со средствами ГВБФ на лицевых счетах ТОФК. Полномочия по перечислению этих средств из бюджета субъекта РФ в бюджет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ГВБФ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также не могут быть переданы ТОФК.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/>
          </a:p>
          <a:p>
            <a:pPr lvl="0"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ТОФК:</a:t>
            </a:r>
          </a:p>
          <a:p>
            <a:pPr lvl="0" algn="just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снять федеральные коды целей со всех операций ГВБФ – как по поступлениям, так и по выплатам.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быть обеспечено соответствие показателей отчета 888 и отчета 324.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55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2987824" y="1052736"/>
            <a:ext cx="5472608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УРОВНЯ СОФИНАНСИРОВАНИЯ ПРИ ПРЕДОСТАВЛЕНИИ СУБСИДИЙ</a:t>
            </a:r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3216" y="2348880"/>
            <a:ext cx="748883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Тем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ТОФК, у которых доступный к распределению остаток целевых средств на едином счете бюджета отразился по кодам цели 2016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вследствие доведения лимитов бюджетных обязательств в конце 2016 года, для отражения указанного показателя по кодам целей 2017 года в ППО АСФК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выполнить процедуру «Подготовка остатков по контрольным показателям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lvl="0"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изменениями в ППО АСФК алгоритма вычисления КБК доходов, по которому отражаются на лицевом счете администратора доходов бюджета субъекта Российской Федерации поступившие из федерального бюджета в бюджет субъекта Российской Федерации межбюджетные трансферты, ТОФК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провести работу по предоставлению администраторами доходов бюджета субъекта Российской Федерации актуального реестра администрируемых доходов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241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2987824" y="1052736"/>
            <a:ext cx="5472608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УРОВНЯ СОФИНАНСИРОВАНИЯ ПРИ ПРЕДОСТАВЛЕНИИ СУБСИДИЙ</a:t>
            </a:r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3216" y="2348880"/>
            <a:ext cx="748883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 ТОФК не разрешают проводить целевые выплаты до заключения соглашения за счет собственных средств бюджета субъекта РФ (в том числе социальные выплаты, зарплату и т.п.)</a:t>
            </a:r>
          </a:p>
          <a:p>
            <a:pPr lvl="0" algn="just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ТОФК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Запрета на проведение целевых выплат за счет собственных средств бюджета субъекта НЕТ!!!</a:t>
            </a:r>
          </a:p>
          <a:p>
            <a:pPr lvl="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выбрана схема обслуживания, не позволяющая провести такую операцию, – в случае обращения ВОИВ субъекта, схему необходимо временно поменять и провести платежи.</a:t>
            </a:r>
          </a:p>
          <a:p>
            <a:pPr lvl="0"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!!!Сумма к подкреплению сформируется только на федеральную часть.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223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62418" y="6492875"/>
            <a:ext cx="2057400" cy="365125"/>
          </a:xfrm>
        </p:spPr>
        <p:txBody>
          <a:bodyPr/>
          <a:lstStyle/>
          <a:p>
            <a:pPr>
              <a:defRPr/>
            </a:pPr>
            <a:fld id="{53EB0F3A-E4BA-4B83-B1DE-2BA1A7D7EAE1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6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3278169" y="404664"/>
            <a:ext cx="5472608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УРОВНЯ СОФИНАНСИРОВАНИЯ ПРИ ПРЕДОСТАВЛЕНИИ СУБСИДИЙ</a:t>
            </a:r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772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00681" y="2200606"/>
            <a:ext cx="1114098" cy="652330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40201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14л/с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00192" y="2210479"/>
            <a:ext cx="1131268" cy="642457"/>
          </a:xfrm>
          <a:prstGeom prst="rect">
            <a:avLst/>
          </a:prstGeom>
          <a:noFill/>
          <a:ln w="2222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40204</a:t>
            </a:r>
          </a:p>
          <a:p>
            <a:pPr algn="ctr"/>
            <a:r>
              <a:rPr lang="ru-RU" sz="14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03(02)л/с</a:t>
            </a:r>
            <a:endParaRPr lang="ru-RU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91235" y="4852908"/>
            <a:ext cx="1123543" cy="664324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40201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03(02)л/с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00193" y="4852908"/>
            <a:ext cx="1131267" cy="664324"/>
          </a:xfrm>
          <a:prstGeom prst="rect">
            <a:avLst/>
          </a:prstGeom>
          <a:noFill/>
          <a:ln w="2222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40204</a:t>
            </a:r>
          </a:p>
          <a:p>
            <a:pPr algn="ctr"/>
            <a:r>
              <a:rPr lang="ru-RU" sz="16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03(02)л/с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852908"/>
            <a:ext cx="1075449" cy="664324"/>
          </a:xfrm>
          <a:prstGeom prst="rect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40105</a:t>
            </a:r>
          </a:p>
          <a:p>
            <a:pPr algn="ctr"/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14л/с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15896" y="1302329"/>
            <a:ext cx="6810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 уровне субъекта и МО: «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софинансирование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 механизм «под потребность»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2200607"/>
            <a:ext cx="1084582" cy="652329"/>
          </a:xfrm>
          <a:prstGeom prst="rect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40105</a:t>
            </a:r>
          </a:p>
          <a:p>
            <a:pPr algn="ctr"/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14л/с</a:t>
            </a:r>
            <a:endParaRPr lang="ru-RU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0134" y="3861048"/>
            <a:ext cx="7920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На уровне субъекта  и МО: БЕЗ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механизма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«под потребность»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(уровень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 не контролируется ТОФК)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1441" y="1788205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3260" y="4437112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8168" y="4437112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b="1" dirty="0" smtClean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1600" b="1" dirty="0" smtClean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b="1" dirty="0">
              <a:solidFill>
                <a:srgbClr val="002A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78169" y="1798781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b="1" dirty="0" smtClean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1600" b="1" dirty="0" smtClean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b="1" dirty="0">
              <a:solidFill>
                <a:srgbClr val="002A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57504" y="1798781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1600" b="1" dirty="0" smtClean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1600" b="1" dirty="0" smtClean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b="1" dirty="0">
              <a:solidFill>
                <a:srgbClr val="002A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13083" y="1797272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16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9841" y="4473841"/>
            <a:ext cx="1351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контроля</a:t>
            </a:r>
            <a:endParaRPr lang="ru-RU" sz="1200" b="1" dirty="0">
              <a:solidFill>
                <a:srgbClr val="002A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480117" y="2508384"/>
            <a:ext cx="1920564" cy="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6" idx="3"/>
            <a:endCxn id="7" idx="1"/>
          </p:cNvCxnSpPr>
          <p:nvPr/>
        </p:nvCxnSpPr>
        <p:spPr>
          <a:xfrm>
            <a:off x="4514779" y="2526771"/>
            <a:ext cx="1785413" cy="4937"/>
          </a:xfrm>
          <a:prstGeom prst="straightConnector1">
            <a:avLst/>
          </a:prstGeom>
          <a:ln w="22225">
            <a:solidFill>
              <a:srgbClr val="002A7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431460" y="2518257"/>
            <a:ext cx="1387058" cy="0"/>
          </a:xfrm>
          <a:prstGeom prst="straightConnector1">
            <a:avLst/>
          </a:prstGeom>
          <a:ln w="2222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0" idx="3"/>
            <a:endCxn id="8" idx="1"/>
          </p:cNvCxnSpPr>
          <p:nvPr/>
        </p:nvCxnSpPr>
        <p:spPr>
          <a:xfrm>
            <a:off x="1470985" y="5185070"/>
            <a:ext cx="1920250" cy="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8" idx="3"/>
            <a:endCxn id="9" idx="1"/>
          </p:cNvCxnSpPr>
          <p:nvPr/>
        </p:nvCxnSpPr>
        <p:spPr>
          <a:xfrm>
            <a:off x="4514778" y="5185070"/>
            <a:ext cx="1785415" cy="0"/>
          </a:xfrm>
          <a:prstGeom prst="straightConnector1">
            <a:avLst/>
          </a:prstGeom>
          <a:ln w="22225">
            <a:solidFill>
              <a:srgbClr val="002A7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3"/>
          </p:cNvCxnSpPr>
          <p:nvPr/>
        </p:nvCxnSpPr>
        <p:spPr>
          <a:xfrm flipV="1">
            <a:off x="7431460" y="5176584"/>
            <a:ext cx="1319317" cy="8486"/>
          </a:xfrm>
          <a:prstGeom prst="straightConnector1">
            <a:avLst/>
          </a:prstGeom>
          <a:ln w="2222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59633" y="2200607"/>
            <a:ext cx="1774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54руб = 90руб х 60%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55884" y="2210480"/>
            <a:ext cx="19163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90руб = 100руб х 90%</a:t>
            </a:r>
            <a:endParaRPr lang="ru-RU" sz="1400" dirty="0">
              <a:solidFill>
                <a:srgbClr val="002A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95900" y="2200606"/>
            <a:ext cx="77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sz="14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endParaRPr lang="ru-RU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02704" y="4868807"/>
            <a:ext cx="186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b="0" dirty="0" smtClean="0"/>
              <a:t>60руб = 100руб </a:t>
            </a:r>
            <a:r>
              <a:rPr lang="ru-RU" b="0" dirty="0"/>
              <a:t>х 60</a:t>
            </a:r>
            <a:r>
              <a:rPr lang="ru-RU" b="0" dirty="0" smtClean="0"/>
              <a:t>%</a:t>
            </a:r>
            <a:endParaRPr lang="ru-RU" b="0" dirty="0"/>
          </a:p>
        </p:txBody>
      </p:sp>
      <p:sp>
        <p:nvSpPr>
          <p:cNvPr id="31" name="TextBox 30"/>
          <p:cNvSpPr txBox="1"/>
          <p:nvPr/>
        </p:nvSpPr>
        <p:spPr>
          <a:xfrm>
            <a:off x="4674187" y="4852909"/>
            <a:ext cx="1364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400" b="1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b="0" dirty="0" smtClean="0"/>
              <a:t>100</a:t>
            </a:r>
            <a:r>
              <a:rPr lang="en-US" b="0" dirty="0" smtClean="0"/>
              <a:t> </a:t>
            </a:r>
            <a:r>
              <a:rPr lang="ru-RU" b="0" dirty="0" err="1" smtClean="0"/>
              <a:t>руб</a:t>
            </a:r>
            <a:endParaRPr lang="ru-RU" b="0" dirty="0"/>
          </a:p>
        </p:txBody>
      </p:sp>
      <p:sp>
        <p:nvSpPr>
          <p:cNvPr id="33" name="TextBox 32"/>
          <p:cNvSpPr txBox="1"/>
          <p:nvPr/>
        </p:nvSpPr>
        <p:spPr>
          <a:xfrm>
            <a:off x="5884653" y="4472978"/>
            <a:ext cx="1287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контроля</a:t>
            </a:r>
            <a:endParaRPr lang="ru-RU" sz="12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78470" y="3052636"/>
            <a:ext cx="5247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100 руб. = 54 руб. ФБ   +   36 руб. БС   +   10 руб.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615733" y="4852908"/>
            <a:ext cx="765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sz="14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endParaRPr lang="ru-RU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890781" y="5724422"/>
            <a:ext cx="5247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100 руб. =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руб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ФБ   +   40 руб. БС   +   0 руб.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 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40447" y="1268759"/>
            <a:ext cx="8724041" cy="2232249"/>
          </a:xfrm>
          <a:prstGeom prst="rect">
            <a:avLst/>
          </a:prstGeom>
          <a:noFill/>
          <a:ln w="15875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40446" y="3789040"/>
            <a:ext cx="8724041" cy="2448272"/>
          </a:xfrm>
          <a:prstGeom prst="rect">
            <a:avLst/>
          </a:prstGeom>
          <a:noFill/>
          <a:ln w="15875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96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3059832" y="404664"/>
            <a:ext cx="5472608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ДОРАБОТКИ ОТЧЕТНЫХ ФОРМ</a:t>
            </a:r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894118"/>
              </p:ext>
            </p:extLst>
          </p:nvPr>
        </p:nvGraphicFramePr>
        <p:xfrm>
          <a:off x="1187625" y="1196752"/>
          <a:ext cx="6403773" cy="5004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7"/>
                <a:gridCol w="4176464"/>
                <a:gridCol w="1795262"/>
              </a:tblGrid>
              <a:tr h="432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№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Наименование отчета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Срок реализации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326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Справка о свободном остатке средств бюджета (код формы по КФД 0531859)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10.02.2017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326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Справка к ведомости по движению свободного остатка средств бюджета (код формы по КФД 0531820)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10.02.2017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326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Ведомость по движению свободного остатка средств бюджета на счете № 40201 (код формы по КФД 0531819)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10.02.2017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184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Выписка из лицевого счета бюджета (код формы по КФД 0531775)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22.02.2017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326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Приложение к выписке из лицевого счета бюджета (код формы по КФД 0531784)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22.02.2017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326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Отчет о состоянии лицевого счета бюджета (код формы по КФД 0531793)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22.02.2017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326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Процедура расчета остатков по показателю ВЫБЫТИЯ_МБТ и ПОФР_БДЖ_МБТ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29.02.2017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326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Сводная ведомость по кассовым выплатам из бюджетов (ежедневная) (код формы по КФД 0531813)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22.02.2017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326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Справка о кассовых операциях со средствами бюджета (код формы по КФД 0531855)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22.02.2017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326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Сводная справка по кассовым операциям (ежедневная) (код формы по КФД 0531856)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22.02.2017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326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Сводная ведомость по кассовым выплатам из бюджетов (месячная) (код формы по КФД 0531815)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22.02.2017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326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Ведомость по кассовым выплатам из бюджетов (месячная) (код формы по КФД 0531816)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03.03.2017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326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Сводная справка по кассовым операциям со средствами бюджета (месячная) (код формы по КФД 0531857)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03.03.2017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  <a:tr h="471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Сводная справка по кассовым операциям со средствами консолидированного бюджета (месячная) (код формы по КФД 0531858)</a:t>
                      </a:r>
                      <a:endParaRPr lang="ru-RU" sz="100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03.03.2017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24818" marR="24818" marT="16545" marB="1654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498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2987824" y="1052736"/>
            <a:ext cx="5472608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УРОВНЯ СОФИНАНСИРОВАНИЯ ПРИ ПРЕДОСТАВЛЕНИИ СУБСИДИЙ</a:t>
            </a:r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3216" y="2348880"/>
            <a:ext cx="748883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FAQ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встречающиеся проблемы при проведении кассовых выплат МБТ в 2017 г. и методы 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размещены по адресу:</a:t>
            </a:r>
          </a:p>
          <a:p>
            <a:pPr lvl="0"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://www.asfk-support.ru/jira/browse/KB-647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)</a:t>
            </a:r>
          </a:p>
          <a:p>
            <a:pPr lvl="0"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lvl="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воспользоваться рекомендациями, описанными более подробно в комментариях от января 2017 года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KB-647.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4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5032</TotalTime>
  <Words>839</Words>
  <Application>Microsoft Office PowerPoint</Application>
  <PresentationFormat>Экран (4:3)</PresentationFormat>
  <Paragraphs>141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2303</dc:creator>
  <cp:lastModifiedBy>Вольф Елена Владимировна</cp:lastModifiedBy>
  <cp:revision>365</cp:revision>
  <cp:lastPrinted>2015-09-29T10:51:45Z</cp:lastPrinted>
  <dcterms:created xsi:type="dcterms:W3CDTF">2013-02-18T08:51:06Z</dcterms:created>
  <dcterms:modified xsi:type="dcterms:W3CDTF">2017-01-27T09:04:36Z</dcterms:modified>
</cp:coreProperties>
</file>