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7" r:id="rId2"/>
    <p:sldId id="324" r:id="rId3"/>
    <p:sldId id="319" r:id="rId4"/>
    <p:sldId id="315" r:id="rId5"/>
    <p:sldId id="326" r:id="rId6"/>
    <p:sldId id="325" r:id="rId7"/>
    <p:sldId id="330" r:id="rId8"/>
    <p:sldId id="322" r:id="rId9"/>
    <p:sldId id="317" r:id="rId10"/>
    <p:sldId id="329" r:id="rId11"/>
    <p:sldId id="331" r:id="rId12"/>
    <p:sldId id="327" r:id="rId13"/>
    <p:sldId id="320" r:id="rId14"/>
    <p:sldId id="328" r:id="rId15"/>
    <p:sldId id="321" r:id="rId16"/>
    <p:sldId id="323" r:id="rId17"/>
    <p:sldId id="309" r:id="rId18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2"/>
    <a:srgbClr val="FFC000"/>
    <a:srgbClr val="2FF154"/>
    <a:srgbClr val="FF5800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9" autoAdjust="0"/>
    <p:restoredTop sz="98167" autoAdjust="0"/>
  </p:normalViewPr>
  <p:slideViewPr>
    <p:cSldViewPr snapToGrid="0">
      <p:cViewPr varScale="1">
        <p:scale>
          <a:sx n="117" d="100"/>
          <a:sy n="117" d="100"/>
        </p:scale>
        <p:origin x="-4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8D5E16-1F21-4D32-9A50-37A12B375FCD}" type="datetimeFigureOut">
              <a:rPr lang="ru-RU"/>
              <a:pPr>
                <a:defRPr/>
              </a:pPr>
              <a:t>29.09.2015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D43FA16-405E-4EF4-9E0B-A621DDAFF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78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35CD1-CD60-4C9E-974F-D32D04ECF8BF}" type="datetime1">
              <a:rPr lang="ru-RU"/>
              <a:pPr>
                <a:defRPr/>
              </a:pPr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3674-C675-4A64-A530-308739C8D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00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BEE0F-10D3-454F-BCB3-0295060C0F8D}" type="datetime1">
              <a:rPr lang="ru-RU"/>
              <a:pPr>
                <a:defRPr/>
              </a:pPr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5CF53-8683-4833-89A7-E30D527BE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72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E8745-6454-4FC2-8C03-BF0CAEF1B090}" type="datetime1">
              <a:rPr lang="ru-RU"/>
              <a:pPr>
                <a:defRPr/>
              </a:pPr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8617-0A86-4593-9458-02006CE44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75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3AE66-23D5-4EB3-82C2-C302C4877E5B}" type="datetime1">
              <a:rPr lang="ru-RU"/>
              <a:pPr>
                <a:defRPr/>
              </a:pPr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98DB-4A65-40ED-B6F6-BD631913E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9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809B0-BB95-4F2B-8441-01B62C48C480}" type="datetime1">
              <a:rPr lang="ru-RU"/>
              <a:pPr>
                <a:defRPr/>
              </a:pPr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1B11-673A-44F8-B4A5-CCB013743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1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C744-7185-4C70-ABD5-5929153E6097}" type="datetime1">
              <a:rPr lang="ru-RU"/>
              <a:pPr>
                <a:defRPr/>
              </a:pPr>
              <a:t>29.09.2015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8F9D2-FED7-4A48-AAEF-BAB5A6066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4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36176-DE6D-4B37-9EC4-3EB0793FF7CA}" type="datetime1">
              <a:rPr lang="ru-RU"/>
              <a:pPr>
                <a:defRPr/>
              </a:pPr>
              <a:t>29.09.2015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A1DC-F5D8-408F-85EE-62A2442FC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2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FF837-E0EA-48D1-BEDE-2F73F38A006F}" type="datetime1">
              <a:rPr lang="ru-RU"/>
              <a:pPr>
                <a:defRPr/>
              </a:pPr>
              <a:t>29.09.2015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F527-AE88-4CAB-AD39-FE7876169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C96FE-B285-4022-9DEB-5C78925CA5E9}" type="datetime1">
              <a:rPr lang="ru-RU"/>
              <a:pPr>
                <a:defRPr/>
              </a:pPr>
              <a:t>29.09.2015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9472A-A5EB-46C2-8D87-CF2C2ADC8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7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06761-5B05-4F07-A190-E7D5DDFE1F8B}" type="datetime1">
              <a:rPr lang="ru-RU"/>
              <a:pPr>
                <a:defRPr/>
              </a:pPr>
              <a:t>29.09.2015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91F38-8CBA-4176-AA1F-32C8FEEBE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5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A6C8-AA7B-4057-95AA-221316EAF868}" type="datetime1">
              <a:rPr lang="ru-RU"/>
              <a:pPr>
                <a:defRPr/>
              </a:pPr>
              <a:t>29.09.2015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FB3A-72A1-416C-8185-4B6BFFDFB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61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866D8D-4CEE-4C01-94B2-EA225CAE8F39}" type="datetime1">
              <a:rPr lang="ru-RU"/>
              <a:pPr>
                <a:defRPr/>
              </a:pPr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9B88B2-DDD2-4786-9E2F-489426B7A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3575050" y="2073275"/>
            <a:ext cx="72882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Trebuchet MS" pitchFamily="34" charset="0"/>
              </a:rPr>
              <a:t>О плане мероприятий по реализации новых положений Бюджетного кодекса Российской Федерации в части системы казначейских платежей 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571875" y="5045075"/>
            <a:ext cx="5432425" cy="1077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endParaRPr lang="ru-RU" sz="1600" kern="0" dirty="0">
              <a:sym typeface="Lucida Grande"/>
            </a:endParaRPr>
          </a:p>
          <a:p>
            <a:pPr>
              <a:spcBef>
                <a:spcPts val="0"/>
              </a:spcBef>
              <a:defRPr/>
            </a:pPr>
            <a:endParaRPr lang="ru-RU" sz="1600" kern="0" dirty="0">
              <a:sym typeface="Lucida Grande"/>
            </a:endParaRPr>
          </a:p>
          <a:p>
            <a:pPr>
              <a:spcBef>
                <a:spcPts val="0"/>
              </a:spcBef>
              <a:defRPr/>
            </a:pPr>
            <a:endParaRPr lang="ru-RU" sz="1600" kern="0" dirty="0">
              <a:sym typeface="Lucida Grande"/>
            </a:endParaRPr>
          </a:p>
          <a:p>
            <a:pPr>
              <a:spcBef>
                <a:spcPts val="0"/>
              </a:spcBef>
              <a:defRPr/>
            </a:pPr>
            <a:endParaRPr lang="ru-RU" sz="1600" kern="0" dirty="0">
              <a:sym typeface="Lucida Grande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571875" y="4933950"/>
            <a:ext cx="5432425" cy="1076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600" kern="0" dirty="0">
                <a:sym typeface="Lucida Grande"/>
              </a:rPr>
              <a:t>Начальник Управления </a:t>
            </a:r>
          </a:p>
          <a:p>
            <a:pPr>
              <a:spcBef>
                <a:spcPts val="0"/>
              </a:spcBef>
              <a:defRPr/>
            </a:pPr>
            <a:r>
              <a:rPr lang="ru-RU" sz="1600" kern="0" dirty="0">
                <a:sym typeface="Lucida Grande"/>
              </a:rPr>
              <a:t>развития бюджетных платежей</a:t>
            </a:r>
          </a:p>
          <a:p>
            <a:pPr>
              <a:spcBef>
                <a:spcPts val="0"/>
              </a:spcBef>
              <a:defRPr/>
            </a:pPr>
            <a:endParaRPr lang="ru-RU" sz="1600" kern="0" dirty="0">
              <a:sym typeface="Lucida Grande"/>
            </a:endParaRPr>
          </a:p>
          <a:p>
            <a:pPr>
              <a:spcBef>
                <a:spcPts val="0"/>
              </a:spcBef>
              <a:defRPr/>
            </a:pPr>
            <a:r>
              <a:rPr lang="ru-RU" sz="1600" kern="0" dirty="0">
                <a:sym typeface="Lucida Grande"/>
              </a:rPr>
              <a:t>О.Н. Рудь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732588" y="6218238"/>
            <a:ext cx="3697287" cy="585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1600" kern="0" dirty="0">
                <a:sym typeface="Lucida Grande"/>
              </a:rPr>
              <a:t>29 сентября 2015 года</a:t>
            </a:r>
          </a:p>
          <a:p>
            <a:pPr algn="r">
              <a:spcBef>
                <a:spcPts val="0"/>
              </a:spcBef>
              <a:defRPr/>
            </a:pPr>
            <a:r>
              <a:rPr lang="ru-RU" sz="1600" kern="0" dirty="0">
                <a:sym typeface="Lucida Grande"/>
              </a:rPr>
              <a:t>Коллегия Федерального казначейства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ижний колонтитул 3"/>
          <p:cNvSpPr txBox="1">
            <a:spLocks noGrp="1"/>
          </p:cNvSpPr>
          <p:nvPr/>
        </p:nvSpPr>
        <p:spPr bwMode="auto">
          <a:xfrm>
            <a:off x="4060825" y="0"/>
            <a:ext cx="81184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Интеграция с банковской системой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Создание интегрированной платежной среды</a:t>
            </a:r>
          </a:p>
        </p:txBody>
      </p:sp>
      <p:pic>
        <p:nvPicPr>
          <p:cNvPr id="11267" name="Picture 2" descr="F:\Коллегия ФК\Картинки лоя коллегии\p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352675"/>
            <a:ext cx="44354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5211763" y="1058863"/>
            <a:ext cx="6567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1. Ориентир на ТОП – 15 кредитных организаций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5211763" y="1782763"/>
            <a:ext cx="6567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2. Нейтральность контекста платежа, оптимизированный перечень реквизитов бюджетных платежей</a:t>
            </a:r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5211763" y="2582863"/>
            <a:ext cx="65674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3. Унифицированная форма распоряжения физического лица</a:t>
            </a:r>
          </a:p>
        </p:txBody>
      </p:sp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5211763" y="3306763"/>
            <a:ext cx="6567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4. Каталог платежных реквизитов</a:t>
            </a:r>
          </a:p>
        </p:txBody>
      </p:sp>
      <p:sp>
        <p:nvSpPr>
          <p:cNvPr id="11272" name="TextBox 4"/>
          <p:cNvSpPr txBox="1">
            <a:spLocks noChangeArrowheads="1"/>
          </p:cNvSpPr>
          <p:nvPr/>
        </p:nvSpPr>
        <p:spPr bwMode="auto">
          <a:xfrm>
            <a:off x="5211763" y="4030663"/>
            <a:ext cx="6567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5. ГИС ГМП – мастер система при оплате начислений</a:t>
            </a:r>
          </a:p>
        </p:txBody>
      </p:sp>
      <p:sp>
        <p:nvSpPr>
          <p:cNvPr id="11273" name="TextBox 4"/>
          <p:cNvSpPr txBox="1">
            <a:spLocks noChangeArrowheads="1"/>
          </p:cNvSpPr>
          <p:nvPr/>
        </p:nvSpPr>
        <p:spPr bwMode="auto">
          <a:xfrm>
            <a:off x="5211763" y="4754563"/>
            <a:ext cx="6567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6. В зонах отсутствия интернета прием бюджетных платежей  с использованием штрих-кода</a:t>
            </a:r>
          </a:p>
        </p:txBody>
      </p:sp>
      <p:sp>
        <p:nvSpPr>
          <p:cNvPr id="11274" name="TextBox 4"/>
          <p:cNvSpPr txBox="1">
            <a:spLocks noChangeArrowheads="1"/>
          </p:cNvSpPr>
          <p:nvPr/>
        </p:nvSpPr>
        <p:spPr bwMode="auto">
          <a:xfrm>
            <a:off x="5211763" y="5554663"/>
            <a:ext cx="6567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7. В платежах </a:t>
            </a:r>
            <a:r>
              <a:rPr lang="en-US" altLang="ru-RU" sz="1800"/>
              <a:t>P2G </a:t>
            </a:r>
            <a:r>
              <a:rPr lang="ru-RU" altLang="ru-RU" sz="1800"/>
              <a:t>– акцент на мобильные платежи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37900" y="6356350"/>
            <a:ext cx="1028700" cy="365125"/>
          </a:xfrm>
        </p:spPr>
        <p:txBody>
          <a:bodyPr/>
          <a:lstStyle/>
          <a:p>
            <a:pPr algn="ctr">
              <a:defRPr/>
            </a:pPr>
            <a:fld id="{2B85CD72-51B6-48A1-B954-2AD22AE91609}" type="slidenum">
              <a:rPr lang="ru-RU" sz="2000" b="1" smtClean="0"/>
              <a:pPr algn="ctr">
                <a:defRPr/>
              </a:pPr>
              <a:t>10</a:t>
            </a:fld>
            <a:endParaRPr lang="ru-RU" sz="2000" b="1" dirty="0"/>
          </a:p>
        </p:txBody>
      </p:sp>
      <p:sp>
        <p:nvSpPr>
          <p:cNvPr id="11276" name="TextBox 2"/>
          <p:cNvSpPr txBox="1">
            <a:spLocks noChangeArrowheads="1"/>
          </p:cNvSpPr>
          <p:nvPr/>
        </p:nvSpPr>
        <p:spPr bwMode="auto">
          <a:xfrm>
            <a:off x="452438" y="5094288"/>
            <a:ext cx="1093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000"/>
              <a:t>Принцип Парето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25CB4-E801-45D4-8924-121BAABF3CC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2291" name="Нижний колонтитул 3"/>
          <p:cNvSpPr txBox="1">
            <a:spLocks noGrp="1"/>
          </p:cNvSpPr>
          <p:nvPr/>
        </p:nvSpPr>
        <p:spPr bwMode="auto">
          <a:xfrm>
            <a:off x="4060825" y="0"/>
            <a:ext cx="81184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Интеграция с банковской системой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Взаимодействие с ГИС ГМП, платежным приложением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495300" y="1851025"/>
            <a:ext cx="11217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По состоянию на 25.09.2015 года на территории Российской Федерации действует 757 кредитных организаций,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из них 739 обеспечивают взаимодействие с ГИС ГМП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28638" y="2630488"/>
            <a:ext cx="1099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162300"/>
            <a:ext cx="4675188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9" name="TextBox 16"/>
          <p:cNvSpPr txBox="1">
            <a:spLocks noChangeArrowheads="1"/>
          </p:cNvSpPr>
          <p:nvPr/>
        </p:nvSpPr>
        <p:spPr bwMode="auto">
          <a:xfrm>
            <a:off x="368300" y="5708650"/>
            <a:ext cx="467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Платежное приложение</a:t>
            </a: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Единого портала бюджетной системы</a:t>
            </a:r>
          </a:p>
        </p:txBody>
      </p:sp>
      <p:sp>
        <p:nvSpPr>
          <p:cNvPr id="12296" name="TextBox 3"/>
          <p:cNvSpPr txBox="1">
            <a:spLocks noChangeArrowheads="1"/>
          </p:cNvSpPr>
          <p:nvPr/>
        </p:nvSpPr>
        <p:spPr bwMode="auto">
          <a:xfrm>
            <a:off x="5915025" y="3233738"/>
            <a:ext cx="5435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/>
              <a:t>Доступ к приложению предоставляется операторам по переводу денежных средств, являющимся банками и включенными в предусмотренный законодательством Российской Федерации о налогах и сборах перечень банков, отвечающих установленным требованиям для принятия банковских гарантий в целях налогообложения</a:t>
            </a:r>
          </a:p>
        </p:txBody>
      </p:sp>
      <p:sp>
        <p:nvSpPr>
          <p:cNvPr id="12297" name="TextBox 4"/>
          <p:cNvSpPr txBox="1">
            <a:spLocks noChangeArrowheads="1"/>
          </p:cNvSpPr>
          <p:nvPr/>
        </p:nvSpPr>
        <p:spPr bwMode="auto">
          <a:xfrm>
            <a:off x="5915025" y="5708650"/>
            <a:ext cx="5435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По состоянию на 01.08.2015 года в перечень включены 344 кредитные организации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ижний колонтитул 3"/>
          <p:cNvSpPr txBox="1">
            <a:spLocks noGrp="1"/>
          </p:cNvSpPr>
          <p:nvPr/>
        </p:nvSpPr>
        <p:spPr bwMode="auto">
          <a:xfrm>
            <a:off x="4060825" y="0"/>
            <a:ext cx="81184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Интеграция с банковской системой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Минимизация наличного денежного обращения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2913" y="1989138"/>
          <a:ext cx="4746625" cy="15083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382"/>
                <a:gridCol w="1224792"/>
                <a:gridCol w="1484850"/>
                <a:gridCol w="1028601"/>
              </a:tblGrid>
              <a:tr h="2741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Год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6" marR="91456" marT="45681" marB="45681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Счета 40116 в кредитных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организациях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6" marR="91456" marT="45681" marB="4568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6" marR="91456" marT="45692" marB="45692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6" marR="91456" marT="45692" marB="45692"/>
                </a:tc>
              </a:tr>
              <a:tr h="457036">
                <a:tc vMerge="1">
                  <a:txBody>
                    <a:bodyPr/>
                    <a:lstStyle/>
                    <a:p>
                      <a:pPr algn="ctr"/>
                      <a:endParaRPr lang="ru-RU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6" marR="91456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Общее количество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6" marR="91456" marT="45681" marB="4568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для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платежных карт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6" marR="91456" marT="45681" marB="4568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для чеков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6" marR="91456" marT="45681" marB="45681">
                    <a:solidFill>
                      <a:srgbClr val="FFC000"/>
                    </a:solidFill>
                  </a:tcPr>
                </a:tc>
              </a:tr>
              <a:tr h="258963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6" marR="91456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27 114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6" marR="91456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3 867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6" marR="91456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23 247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6" marR="91456" marT="45681" marB="45681"/>
                </a:tc>
              </a:tr>
              <a:tr h="258963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2013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6" marR="91456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34 435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6" marR="91456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5 923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6" marR="91456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28 512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6" marR="91456" marT="45681" marB="45681"/>
                </a:tc>
              </a:tr>
              <a:tr h="258963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6" marR="91456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56 778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6" marR="91456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20 198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6" marR="91456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36 580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6" marR="91456" marT="45681" marB="45681"/>
                </a:tc>
              </a:tr>
            </a:tbl>
          </a:graphicData>
        </a:graphic>
      </p:graphicFrame>
      <p:sp>
        <p:nvSpPr>
          <p:cNvPr id="13347" name="TextBox 4"/>
          <p:cNvSpPr txBox="1">
            <a:spLocks noChangeArrowheads="1"/>
          </p:cNvSpPr>
          <p:nvPr/>
        </p:nvSpPr>
        <p:spPr bwMode="auto">
          <a:xfrm>
            <a:off x="423863" y="3490913"/>
            <a:ext cx="4530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/>
              <a:t>Источник: паспорт ТОФК</a:t>
            </a:r>
          </a:p>
        </p:txBody>
      </p:sp>
      <p:sp>
        <p:nvSpPr>
          <p:cNvPr id="13348" name="TextBox 5"/>
          <p:cNvSpPr txBox="1">
            <a:spLocks noChangeArrowheads="1"/>
          </p:cNvSpPr>
          <p:nvPr/>
        </p:nvSpPr>
        <p:spPr bwMode="auto">
          <a:xfrm>
            <a:off x="423863" y="4056063"/>
            <a:ext cx="4802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/>
              <a:t>Платежная карта для клиентов Федерального казначейства – инструмент для обналичивания, а не для платежей, альтернатива чеку</a:t>
            </a:r>
          </a:p>
        </p:txBody>
      </p:sp>
      <p:sp>
        <p:nvSpPr>
          <p:cNvPr id="13349" name="TextBox 6"/>
          <p:cNvSpPr txBox="1">
            <a:spLocks noChangeArrowheads="1"/>
          </p:cNvSpPr>
          <p:nvPr/>
        </p:nvSpPr>
        <p:spPr bwMode="auto">
          <a:xfrm>
            <a:off x="5535613" y="2011363"/>
            <a:ext cx="62436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/>
              <a:t>1.1. Перевод без открытия счета</a:t>
            </a:r>
          </a:p>
          <a:p>
            <a:pPr eaLnBrk="1" hangingPunct="1"/>
            <a:r>
              <a:rPr lang="ru-RU" altLang="ru-RU"/>
              <a:t>Почтовый банк и (или) Почта России – 42 000 отделений</a:t>
            </a:r>
          </a:p>
        </p:txBody>
      </p:sp>
      <p:sp>
        <p:nvSpPr>
          <p:cNvPr id="13350" name="TextBox 7"/>
          <p:cNvSpPr txBox="1">
            <a:spLocks noChangeArrowheads="1"/>
          </p:cNvSpPr>
          <p:nvPr/>
        </p:nvSpPr>
        <p:spPr bwMode="auto">
          <a:xfrm>
            <a:off x="5535613" y="3014663"/>
            <a:ext cx="6243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1.2. </a:t>
            </a:r>
            <a:r>
              <a:rPr lang="en-US" altLang="ru-RU"/>
              <a:t>Cash By Code – </a:t>
            </a:r>
            <a:r>
              <a:rPr lang="ru-RU" altLang="ru-RU"/>
              <a:t>для внесения наличных без карты</a:t>
            </a:r>
          </a:p>
        </p:txBody>
      </p:sp>
      <p:sp>
        <p:nvSpPr>
          <p:cNvPr id="13351" name="TextBox 4"/>
          <p:cNvSpPr txBox="1">
            <a:spLocks noChangeArrowheads="1"/>
          </p:cNvSpPr>
          <p:nvPr/>
        </p:nvSpPr>
        <p:spPr bwMode="auto">
          <a:xfrm>
            <a:off x="5535613" y="1468438"/>
            <a:ext cx="6040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1</a:t>
            </a:r>
            <a:r>
              <a:rPr lang="en-US" altLang="ru-RU"/>
              <a:t>.</a:t>
            </a:r>
            <a:r>
              <a:rPr lang="ru-RU" altLang="ru-RU"/>
              <a:t> Применение альтернативных способов для наличных:</a:t>
            </a:r>
          </a:p>
        </p:txBody>
      </p:sp>
      <p:sp>
        <p:nvSpPr>
          <p:cNvPr id="13352" name="TextBox 8"/>
          <p:cNvSpPr txBox="1">
            <a:spLocks noChangeArrowheads="1"/>
          </p:cNvSpPr>
          <p:nvPr/>
        </p:nvSpPr>
        <p:spPr bwMode="auto">
          <a:xfrm>
            <a:off x="5535613" y="3446463"/>
            <a:ext cx="568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Объединенная расчетная система – 250 кредитных организаций – 37 000 банкоматов</a:t>
            </a:r>
          </a:p>
          <a:p>
            <a:pPr eaLnBrk="1" hangingPunct="1"/>
            <a:r>
              <a:rPr lang="ru-RU" altLang="ru-RU"/>
              <a:t>ПАО Сбербанк – 44 500 банкоматов </a:t>
            </a:r>
          </a:p>
          <a:p>
            <a:pPr eaLnBrk="1" hangingPunct="1"/>
            <a:endParaRPr lang="ru-RU" altLang="ru-RU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37900" y="6356350"/>
            <a:ext cx="1028700" cy="365125"/>
          </a:xfrm>
        </p:spPr>
        <p:txBody>
          <a:bodyPr/>
          <a:lstStyle/>
          <a:p>
            <a:pPr algn="ctr">
              <a:defRPr/>
            </a:pPr>
            <a:fld id="{A0D244FE-A034-4829-8964-A7EDF72482BB}" type="slidenum">
              <a:rPr lang="ru-RU" sz="2000" b="1" smtClean="0"/>
              <a:pPr algn="ctr">
                <a:defRPr/>
              </a:pPr>
              <a:t>12</a:t>
            </a:fld>
            <a:endParaRPr lang="ru-RU" sz="2000" b="1" dirty="0"/>
          </a:p>
        </p:txBody>
      </p:sp>
      <p:sp>
        <p:nvSpPr>
          <p:cNvPr id="13354" name="TextBox 9"/>
          <p:cNvSpPr txBox="1">
            <a:spLocks noChangeArrowheads="1"/>
          </p:cNvSpPr>
          <p:nvPr/>
        </p:nvSpPr>
        <p:spPr bwMode="auto">
          <a:xfrm>
            <a:off x="5535613" y="4886325"/>
            <a:ext cx="568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2. Продвижение корпоративной карты как инструмента безналичной оплаты административно-хозяйственных и командировочных расходов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ижний колонтитул 3"/>
          <p:cNvSpPr txBox="1">
            <a:spLocks noGrp="1"/>
          </p:cNvSpPr>
          <p:nvPr/>
        </p:nvSpPr>
        <p:spPr bwMode="auto">
          <a:xfrm>
            <a:off x="4060825" y="0"/>
            <a:ext cx="81184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Интеграция с банковской системой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Интеграция с национальной системой платежных карт</a:t>
            </a:r>
          </a:p>
        </p:txBody>
      </p:sp>
      <p:pic>
        <p:nvPicPr>
          <p:cNvPr id="14339" name="Picture 48" descr="M:\01\All\!!Презентации УРБП\2015 год\2015-09-29 Коллегия ФК\Картинки лоя коллегии\торт желтый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3505200"/>
            <a:ext cx="300355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32"/>
          <p:cNvSpPr txBox="1">
            <a:spLocks noChangeArrowheads="1"/>
          </p:cNvSpPr>
          <p:nvPr/>
        </p:nvSpPr>
        <p:spPr bwMode="auto">
          <a:xfrm>
            <a:off x="5815411" y="3518092"/>
            <a:ext cx="1933934" cy="4571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619400"/>
              </a:avLst>
            </a:prstTxWarp>
            <a:spAutoFit/>
          </a:bodyPr>
          <a:lstStyle>
            <a:defPPr>
              <a:defRPr lang="ru-RU"/>
            </a:defPPr>
            <a:lvl1pPr algn="ctr">
              <a:defRPr sz="1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ru-RU" altLang="ru-RU" dirty="0"/>
              <a:t>п</a:t>
            </a:r>
            <a:r>
              <a:rPr lang="ru-RU" altLang="ru-RU" dirty="0" smtClean="0"/>
              <a:t>латежных карт</a:t>
            </a:r>
          </a:p>
        </p:txBody>
      </p:sp>
      <p:pic>
        <p:nvPicPr>
          <p:cNvPr id="14341" name="Picture 51" descr="E:\Коллегия ФК\Картинки лоя коллегии\синяя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740025"/>
            <a:ext cx="391795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Номер слайда 3"/>
          <p:cNvSpPr txBox="1">
            <a:spLocks/>
          </p:cNvSpPr>
          <p:nvPr/>
        </p:nvSpPr>
        <p:spPr bwMode="auto">
          <a:xfrm>
            <a:off x="11150600" y="6356350"/>
            <a:ext cx="1028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EE2878A-9EFD-4547-8105-2EAB1A6D1125}" type="slidenum">
              <a:rPr lang="ru-RU" altLang="ru-RU" sz="2000" b="1">
                <a:solidFill>
                  <a:srgbClr val="898989"/>
                </a:solidFill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2000" b="1">
              <a:solidFill>
                <a:srgbClr val="898989"/>
              </a:solidFill>
            </a:endParaRPr>
          </a:p>
        </p:txBody>
      </p:sp>
      <p:sp>
        <p:nvSpPr>
          <p:cNvPr id="14343" name="TextBox 43"/>
          <p:cNvSpPr txBox="1">
            <a:spLocks noChangeArrowheads="1"/>
          </p:cNvSpPr>
          <p:nvPr/>
        </p:nvSpPr>
        <p:spPr bwMode="auto">
          <a:xfrm>
            <a:off x="8920163" y="3668713"/>
            <a:ext cx="1152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УФК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по г. Москве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610609" y="2745009"/>
            <a:ext cx="2784474" cy="138670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619400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 казначейских платежей</a:t>
            </a:r>
          </a:p>
        </p:txBody>
      </p:sp>
      <p:sp>
        <p:nvSpPr>
          <p:cNvPr id="14345" name="TextBox 43"/>
          <p:cNvSpPr txBox="1">
            <a:spLocks noChangeArrowheads="1"/>
          </p:cNvSpPr>
          <p:nvPr/>
        </p:nvSpPr>
        <p:spPr bwMode="auto">
          <a:xfrm>
            <a:off x="10010775" y="3646488"/>
            <a:ext cx="115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УФК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по Московской области</a:t>
            </a:r>
          </a:p>
        </p:txBody>
      </p:sp>
      <p:sp>
        <p:nvSpPr>
          <p:cNvPr id="14346" name="TextBox 43"/>
          <p:cNvSpPr txBox="1">
            <a:spLocks noChangeArrowheads="1"/>
          </p:cNvSpPr>
          <p:nvPr/>
        </p:nvSpPr>
        <p:spPr bwMode="auto">
          <a:xfrm>
            <a:off x="8426450" y="4506913"/>
            <a:ext cx="115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УФК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по Ростовской области</a:t>
            </a:r>
          </a:p>
        </p:txBody>
      </p:sp>
      <p:sp>
        <p:nvSpPr>
          <p:cNvPr id="14347" name="TextBox 43"/>
          <p:cNvSpPr txBox="1">
            <a:spLocks noChangeArrowheads="1"/>
          </p:cNvSpPr>
          <p:nvPr/>
        </p:nvSpPr>
        <p:spPr bwMode="auto">
          <a:xfrm>
            <a:off x="10404475" y="4576763"/>
            <a:ext cx="115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УФК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по Нижегородской области</a:t>
            </a:r>
          </a:p>
        </p:txBody>
      </p:sp>
      <p:sp>
        <p:nvSpPr>
          <p:cNvPr id="14348" name="TextBox 43"/>
          <p:cNvSpPr txBox="1">
            <a:spLocks noChangeArrowheads="1"/>
          </p:cNvSpPr>
          <p:nvPr/>
        </p:nvSpPr>
        <p:spPr bwMode="auto">
          <a:xfrm>
            <a:off x="8832850" y="5430838"/>
            <a:ext cx="115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УФК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по Республике Башкортостан</a:t>
            </a:r>
          </a:p>
        </p:txBody>
      </p:sp>
      <p:sp>
        <p:nvSpPr>
          <p:cNvPr id="14349" name="TextBox 34"/>
          <p:cNvSpPr txBox="1">
            <a:spLocks noChangeArrowheads="1"/>
          </p:cNvSpPr>
          <p:nvPr/>
        </p:nvSpPr>
        <p:spPr bwMode="auto">
          <a:xfrm>
            <a:off x="10002838" y="5483225"/>
            <a:ext cx="1152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иные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УФК</a:t>
            </a:r>
          </a:p>
        </p:txBody>
      </p:sp>
      <p:sp>
        <p:nvSpPr>
          <p:cNvPr id="36" name="Овал 35"/>
          <p:cNvSpPr/>
          <p:nvPr/>
        </p:nvSpPr>
        <p:spPr>
          <a:xfrm>
            <a:off x="9786938" y="4562475"/>
            <a:ext cx="449262" cy="431800"/>
          </a:xfrm>
          <a:prstGeom prst="ellipse">
            <a:avLst/>
          </a:prstGeom>
          <a:noFill/>
          <a:ln w="25400" cmpd="sng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51" name="TextBox 36"/>
          <p:cNvSpPr txBox="1">
            <a:spLocks noChangeArrowheads="1"/>
          </p:cNvSpPr>
          <p:nvPr/>
        </p:nvSpPr>
        <p:spPr bwMode="auto">
          <a:xfrm>
            <a:off x="9805988" y="4589463"/>
            <a:ext cx="422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/>
              <a:t>МОУ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/>
              <a:t>ФК</a:t>
            </a: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5815411" y="3287059"/>
            <a:ext cx="1933934" cy="4571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619400"/>
              </a:avLst>
            </a:prstTxWarp>
            <a:spAutoFit/>
          </a:bodyPr>
          <a:lstStyle>
            <a:defPPr>
              <a:defRPr lang="ru-RU"/>
            </a:defPPr>
            <a:lvl1pPr algn="ctr">
              <a:defRPr sz="1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ru-RU" altLang="ru-RU" dirty="0" smtClean="0"/>
              <a:t>Национальная система</a:t>
            </a:r>
          </a:p>
        </p:txBody>
      </p:sp>
      <p:pic>
        <p:nvPicPr>
          <p:cNvPr id="14353" name="Picture 18" descr="F:\Коллегия ФК\Картинки лоя коллегии\МИ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4365625"/>
            <a:ext cx="18113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602413" y="4640263"/>
            <a:ext cx="1166812" cy="55245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55" name="TextBox 2"/>
          <p:cNvSpPr txBox="1">
            <a:spLocks noChangeArrowheads="1"/>
          </p:cNvSpPr>
          <p:nvPr/>
        </p:nvSpPr>
        <p:spPr bwMode="auto">
          <a:xfrm>
            <a:off x="217488" y="1560513"/>
            <a:ext cx="5389562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b="1"/>
              <a:t>Статья 30.5. 161-ФЗ</a:t>
            </a:r>
          </a:p>
          <a:p>
            <a:pPr algn="just" eaLnBrk="1" hangingPunct="1"/>
            <a:r>
              <a:rPr lang="ru-RU" altLang="ru-RU" sz="1100" b="1"/>
              <a:t>3. Кредитная организация, являющаяся индивидуальным участником НСПК, обязана обеспечить прием национальных платежных инструментов всеми организациями, индивидуальными предпринимателями, с которыми у такой кредитной организации заключены договоры об осуществлении расчетов по операциям с использованием платежных карт или национальных платежных инструментов.</a:t>
            </a:r>
          </a:p>
          <a:p>
            <a:pPr algn="just" eaLnBrk="1" hangingPunct="1"/>
            <a:r>
              <a:rPr lang="ru-RU" altLang="ru-RU" sz="1100" b="1"/>
              <a:t>4. Оператор платежной системы, являющейся системным участником НСПК, обязан обеспечить прием национальных платежных инструментов всеми организациями, индивидуальными предпринимателями, с которыми у кредитных организаций, являющихся участниками платежной системы, заключены договоры об осуществлении расчетов по операциям с использованием платежных карт или национальных платежных инструментов.</a:t>
            </a:r>
          </a:p>
          <a:p>
            <a:pPr algn="just" eaLnBrk="1" hangingPunct="1"/>
            <a:r>
              <a:rPr lang="ru-RU" altLang="ru-RU" sz="1100" b="1"/>
              <a:t>5. Кредитные организации, являющиеся индивидуальными участниками НСПК, обязаны предоставить клиентам национальные платежные инструменты </a:t>
            </a:r>
            <a:r>
              <a:rPr lang="ru-RU" altLang="ru-RU" sz="1100" b="1">
                <a:solidFill>
                  <a:srgbClr val="FF0000"/>
                </a:solidFill>
              </a:rPr>
              <a:t>при получении указанными клиентами за счет средств бюджетов бюджетной системы Российской Федерации, государственных внебюджетных фондов заработной платы, пенсий, социальных пособий, стипендий и денежного довольствия военнослужащих в случае их перевода на банковские счета, операции по которым осуществляются с использованием электронного средства платежа</a:t>
            </a:r>
            <a:r>
              <a:rPr lang="ru-RU" altLang="ru-RU" sz="1100" b="1"/>
              <a:t>. Правительство Российской Федерации вправе установить перечень иных выплат, осуществляемых на банковские счета, с соблюдением кредитными организациями требований настоящей части.</a:t>
            </a:r>
          </a:p>
          <a:p>
            <a:pPr algn="just" eaLnBrk="1" hangingPunct="1"/>
            <a:r>
              <a:rPr lang="ru-RU" altLang="ru-RU" sz="1100" b="1"/>
              <a:t>6. Оператор национально значимой платежной системы, являющейся системным участником НСПК, обязан обеспечить предоставление национальных платежных инструментов клиентам в целях, предусмотренных частью 5 настоящей статьи, всеми участниками платежной системы</a:t>
            </a:r>
          </a:p>
          <a:p>
            <a:pPr eaLnBrk="1" hangingPunct="1"/>
            <a:endParaRPr lang="ru-RU" altLang="ru-RU" sz="1100"/>
          </a:p>
        </p:txBody>
      </p:sp>
      <p:sp>
        <p:nvSpPr>
          <p:cNvPr id="14356" name="TextBox 4"/>
          <p:cNvSpPr txBox="1">
            <a:spLocks noChangeArrowheads="1"/>
          </p:cNvSpPr>
          <p:nvPr/>
        </p:nvSpPr>
        <p:spPr bwMode="auto">
          <a:xfrm>
            <a:off x="5891213" y="1031875"/>
            <a:ext cx="6223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 b="1"/>
              <a:t>Статья 274 новой редакции Бюджетного кодекса:</a:t>
            </a:r>
          </a:p>
          <a:p>
            <a:pPr eaLnBrk="1" hangingPunct="1"/>
            <a:r>
              <a:rPr lang="ru-RU" altLang="ru-RU" sz="1200" b="1"/>
              <a:t>14. Прием бюджетных платежей с использованием платежных карт, являющихся национальными платежными инструментами, осуществляется кредитными организациями без взимания платы.</a:t>
            </a:r>
          </a:p>
          <a:p>
            <a:pPr eaLnBrk="1" hangingPunct="1"/>
            <a:r>
              <a:rPr lang="ru-RU" altLang="ru-RU" sz="1200" b="1"/>
              <a:t>15. Эмиссия платежных карт национальной системы платежных карт для участников системы казначейских платежей осуществляется без взимания комиссионного вознаграждения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96988" y="1628775"/>
          <a:ext cx="9609137" cy="409416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45264"/>
                <a:gridCol w="9163873"/>
              </a:tblGrid>
              <a:tr h="727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Наименование законодательного и нормативного правового акта Российской Федерации, требующего принятия (внесения изменений, признания утратившим силу)</a:t>
                      </a:r>
                    </a:p>
                  </a:txBody>
                  <a:tcPr marL="56740" marR="56740" marT="0" marB="0" anchor="ctr"/>
                </a:tc>
              </a:tr>
              <a:tr h="63105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39750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1.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26670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Приказ Минфина России "Об установлении особенностей взаимодействия системы казначейских платежей с платежными системами, связанного с осуществлением перевода денежных средств"</a:t>
                      </a:r>
                    </a:p>
                    <a:p>
                      <a:pPr marL="26670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56740" marR="56740" marT="0" marB="0" anchor="ctr"/>
                </a:tc>
              </a:tr>
              <a:tr h="63105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39750" algn="l"/>
                        </a:tabLs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2.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26670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Приказ Банка России и Минфина России «Об особенностях приема кредитными организациями бюджетных платежей с использованием платежных карт»</a:t>
                      </a:r>
                    </a:p>
                    <a:p>
                      <a:pPr marL="2667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56740" marR="56740" marT="0" marB="0" anchor="ctr"/>
                </a:tc>
              </a:tr>
              <a:tr h="8416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3.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26670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Приказ Федерального казначейства "О порядке взаимодействия платежного приложения с информационными системами банков и участников системы казначейских платежей, с перечнем источников доходов бюджетов и Государственной информационной системой о государственных и муниципальных платежах, а также с иными информационными системами, с использованием которых осуществляются бюджетные платежи"</a:t>
                      </a:r>
                    </a:p>
                  </a:txBody>
                  <a:tcPr marL="56740" marR="56740" marT="0" marB="0" anchor="ctr"/>
                </a:tc>
              </a:tr>
              <a:tr h="63123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4.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26670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Приказ Банка России и Минфина России «Об особенностях эмиссии платежных карт национальной системы платежных карт для участников системы казначейских платежей»</a:t>
                      </a:r>
                    </a:p>
                    <a:p>
                      <a:pPr marL="2667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56740" marR="56740" marT="0" marB="0" anchor="ctr"/>
                </a:tc>
              </a:tr>
              <a:tr h="63123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5.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56740" marR="56740" marT="0" marB="0" anchor="ctr"/>
                </a:tc>
                <a:tc>
                  <a:txBody>
                    <a:bodyPr/>
                    <a:lstStyle/>
                    <a:p>
                      <a:pPr marL="26670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Приказ Федерального казначейства «О порядке осуществления возврата излишне или ошибочно уплаченных платежей, в том числе с использованием платежных карт, включая случаи их утраты»</a:t>
                      </a:r>
                    </a:p>
                    <a:p>
                      <a:pPr marL="2667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56740" marR="56740" marT="0" marB="0" anchor="ctr"/>
                </a:tc>
              </a:tr>
            </a:tbl>
          </a:graphicData>
        </a:graphic>
      </p:graphicFrame>
      <p:sp>
        <p:nvSpPr>
          <p:cNvPr id="15385" name="Нижний колонтитул 3"/>
          <p:cNvSpPr txBox="1">
            <a:spLocks noGrp="1"/>
          </p:cNvSpPr>
          <p:nvPr/>
        </p:nvSpPr>
        <p:spPr bwMode="auto">
          <a:xfrm>
            <a:off x="4060825" y="0"/>
            <a:ext cx="81184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800" b="1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Перечень нормативных правовых актов,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800" b="1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требующих разработки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37900" y="6356350"/>
            <a:ext cx="1028700" cy="365125"/>
          </a:xfrm>
        </p:spPr>
        <p:txBody>
          <a:bodyPr/>
          <a:lstStyle/>
          <a:p>
            <a:pPr algn="ctr">
              <a:defRPr/>
            </a:pPr>
            <a:fld id="{397CCBFD-77F4-4AEA-9C7E-F4B73FEB7A9D}" type="slidenum">
              <a:rPr lang="ru-RU" sz="2000" b="1" smtClean="0">
                <a:solidFill>
                  <a:prstClr val="black">
                    <a:tint val="75000"/>
                  </a:prstClr>
                </a:solidFill>
              </a:rPr>
              <a:pPr algn="ctr">
                <a:defRPr/>
              </a:pPr>
              <a:t>14</a:t>
            </a:fld>
            <a:endParaRPr lang="ru-RU" sz="20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3" descr="E:\Коллегия ФК\Картинки лоя коллегии\синяя_без центр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1165225"/>
            <a:ext cx="4926013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1" descr="E:\Коллегия ФК\Картинки лоя коллегии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657">
            <a:off x="3248025" y="1139825"/>
            <a:ext cx="2849563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Нижний колонтитул 3"/>
          <p:cNvSpPr txBox="1">
            <a:spLocks noGrp="1"/>
          </p:cNvSpPr>
          <p:nvPr/>
        </p:nvSpPr>
        <p:spPr bwMode="auto">
          <a:xfrm>
            <a:off x="4060825" y="0"/>
            <a:ext cx="81184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Интеграция с банковской системой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Единый казначейский счет в иностранной валюте</a:t>
            </a:r>
          </a:p>
        </p:txBody>
      </p:sp>
      <p:sp>
        <p:nvSpPr>
          <p:cNvPr id="16389" name="TextBox 32"/>
          <p:cNvSpPr txBox="1">
            <a:spLocks noChangeArrowheads="1"/>
          </p:cNvSpPr>
          <p:nvPr/>
        </p:nvSpPr>
        <p:spPr bwMode="auto">
          <a:xfrm>
            <a:off x="4151313" y="2371725"/>
            <a:ext cx="1152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Trebuchet MS" pitchFamily="34" charset="0"/>
              </a:rPr>
              <a:t>Сбербанк</a:t>
            </a:r>
          </a:p>
        </p:txBody>
      </p:sp>
      <p:sp>
        <p:nvSpPr>
          <p:cNvPr id="16390" name="TextBox 32"/>
          <p:cNvSpPr txBox="1">
            <a:spLocks noChangeArrowheads="1"/>
          </p:cNvSpPr>
          <p:nvPr/>
        </p:nvSpPr>
        <p:spPr bwMode="auto">
          <a:xfrm>
            <a:off x="3013075" y="4246563"/>
            <a:ext cx="115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Trebuchet MS" pitchFamily="34" charset="0"/>
              </a:rPr>
              <a:t>Банк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Trebuchet MS" pitchFamily="34" charset="0"/>
              </a:rPr>
              <a:t>России</a:t>
            </a:r>
          </a:p>
        </p:txBody>
      </p:sp>
      <p:sp>
        <p:nvSpPr>
          <p:cNvPr id="16391" name="TextBox 32"/>
          <p:cNvSpPr txBox="1">
            <a:spLocks noChangeArrowheads="1"/>
          </p:cNvSpPr>
          <p:nvPr/>
        </p:nvSpPr>
        <p:spPr bwMode="auto">
          <a:xfrm>
            <a:off x="4243388" y="3689350"/>
            <a:ext cx="1152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Trebuchet MS" pitchFamily="34" charset="0"/>
              </a:rPr>
              <a:t>ВТБ</a:t>
            </a:r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37900" y="6356350"/>
            <a:ext cx="1028700" cy="365125"/>
          </a:xfrm>
        </p:spPr>
        <p:txBody>
          <a:bodyPr/>
          <a:lstStyle/>
          <a:p>
            <a:pPr algn="ctr">
              <a:defRPr/>
            </a:pPr>
            <a:fld id="{CBEC6BF8-3B61-4B41-8CB2-0569A33C9243}" type="slidenum">
              <a:rPr lang="ru-RU" sz="2000" b="1" smtClean="0"/>
              <a:pPr algn="ctr">
                <a:defRPr/>
              </a:pPr>
              <a:t>15</a:t>
            </a:fld>
            <a:endParaRPr lang="ru-RU" sz="2000" b="1" dirty="0"/>
          </a:p>
        </p:txBody>
      </p:sp>
      <p:sp>
        <p:nvSpPr>
          <p:cNvPr id="16393" name="Номер слайда 3"/>
          <p:cNvSpPr txBox="1">
            <a:spLocks/>
          </p:cNvSpPr>
          <p:nvPr/>
        </p:nvSpPr>
        <p:spPr bwMode="auto">
          <a:xfrm>
            <a:off x="11137900" y="6356350"/>
            <a:ext cx="1028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8AFC125-8A32-41DC-ABDA-9687E18FE79C}" type="slidenum">
              <a:rPr lang="ru-RU" altLang="ru-RU" sz="2000" b="1">
                <a:solidFill>
                  <a:srgbClr val="898989"/>
                </a:solidFill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2000" b="1">
              <a:solidFill>
                <a:srgbClr val="898989"/>
              </a:solidFill>
            </a:endParaRPr>
          </a:p>
        </p:txBody>
      </p:sp>
      <p:grpSp>
        <p:nvGrpSpPr>
          <p:cNvPr id="16394" name="Группа 27"/>
          <p:cNvGrpSpPr>
            <a:grpSpLocks/>
          </p:cNvGrpSpPr>
          <p:nvPr/>
        </p:nvGrpSpPr>
        <p:grpSpPr bwMode="auto">
          <a:xfrm>
            <a:off x="3663950" y="4373563"/>
            <a:ext cx="1355725" cy="1355725"/>
            <a:chOff x="76762" y="4784725"/>
            <a:chExt cx="2073275" cy="2073275"/>
          </a:xfrm>
        </p:grpSpPr>
        <p:pic>
          <p:nvPicPr>
            <p:cNvPr id="16414" name="Picture 44" descr="E:\Коллегия ФК\Картинки лоя коллегии\Зеленый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62" y="4784725"/>
              <a:ext cx="2073275" cy="207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Овал 29"/>
            <p:cNvSpPr/>
            <p:nvPr/>
          </p:nvSpPr>
          <p:spPr>
            <a:xfrm>
              <a:off x="518607" y="5243564"/>
              <a:ext cx="1189584" cy="11555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416" name="TextBox 42"/>
            <p:cNvSpPr txBox="1">
              <a:spLocks noChangeArrowheads="1"/>
            </p:cNvSpPr>
            <p:nvPr/>
          </p:nvSpPr>
          <p:spPr bwMode="auto">
            <a:xfrm>
              <a:off x="555079" y="5344578"/>
              <a:ext cx="1152524" cy="893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latin typeface="Trebuchet MS" pitchFamily="34" charset="0"/>
                </a:rPr>
                <a:t>ЕКС</a:t>
              </a:r>
              <a:endParaRPr lang="en-US" altLang="ru-RU" sz="1600" b="1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600" b="1">
                  <a:latin typeface="Trebuchet MS" pitchFamily="34" charset="0"/>
                </a:rPr>
                <a:t>val</a:t>
              </a:r>
              <a:endParaRPr lang="ru-RU" altLang="ru-RU" sz="1600" b="1">
                <a:latin typeface="Trebuchet MS" pitchFamily="34" charset="0"/>
              </a:endParaRPr>
            </a:p>
          </p:txBody>
        </p:sp>
      </p:grpSp>
      <p:grpSp>
        <p:nvGrpSpPr>
          <p:cNvPr id="16395" name="Группа 31"/>
          <p:cNvGrpSpPr>
            <a:grpSpLocks/>
          </p:cNvGrpSpPr>
          <p:nvPr/>
        </p:nvGrpSpPr>
        <p:grpSpPr bwMode="auto">
          <a:xfrm>
            <a:off x="4965700" y="3557588"/>
            <a:ext cx="860425" cy="860425"/>
            <a:chOff x="76762" y="4784725"/>
            <a:chExt cx="2073275" cy="2073275"/>
          </a:xfrm>
        </p:grpSpPr>
        <p:pic>
          <p:nvPicPr>
            <p:cNvPr id="16411" name="Picture 44" descr="E:\Коллегия ФК\Картинки лоя коллегии\Зеленый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62" y="4784725"/>
              <a:ext cx="2073275" cy="207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Овал 34"/>
            <p:cNvSpPr/>
            <p:nvPr/>
          </p:nvSpPr>
          <p:spPr>
            <a:xfrm>
              <a:off x="520489" y="5243753"/>
              <a:ext cx="1185821" cy="11552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413" name="TextBox 42"/>
            <p:cNvSpPr txBox="1">
              <a:spLocks noChangeArrowheads="1"/>
            </p:cNvSpPr>
            <p:nvPr/>
          </p:nvSpPr>
          <p:spPr bwMode="auto">
            <a:xfrm>
              <a:off x="555078" y="5344577"/>
              <a:ext cx="1152524" cy="103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100" b="1">
                  <a:latin typeface="Trebuchet MS" pitchFamily="34" charset="0"/>
                </a:rPr>
                <a:t>БС </a:t>
              </a:r>
              <a:endParaRPr lang="en-US" altLang="ru-RU" sz="1100" b="1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100" b="1">
                  <a:latin typeface="Trebuchet MS" pitchFamily="34" charset="0"/>
                </a:rPr>
                <a:t>val</a:t>
              </a:r>
              <a:endParaRPr lang="ru-RU" altLang="ru-RU" sz="1100" b="1">
                <a:latin typeface="Trebuchet MS" pitchFamily="34" charset="0"/>
              </a:endParaRPr>
            </a:p>
          </p:txBody>
        </p:sp>
      </p:grpSp>
      <p:grpSp>
        <p:nvGrpSpPr>
          <p:cNvPr id="16396" name="Группа 40"/>
          <p:cNvGrpSpPr>
            <a:grpSpLocks/>
          </p:cNvGrpSpPr>
          <p:nvPr/>
        </p:nvGrpSpPr>
        <p:grpSpPr bwMode="auto">
          <a:xfrm>
            <a:off x="4714875" y="1651000"/>
            <a:ext cx="860425" cy="858838"/>
            <a:chOff x="76762" y="4784725"/>
            <a:chExt cx="2073275" cy="2073275"/>
          </a:xfrm>
        </p:grpSpPr>
        <p:pic>
          <p:nvPicPr>
            <p:cNvPr id="16408" name="Picture 44" descr="E:\Коллегия ФК\Картинки лоя коллегии\Зеленый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62" y="4784725"/>
              <a:ext cx="2073275" cy="207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Овал 42"/>
            <p:cNvSpPr/>
            <p:nvPr/>
          </p:nvSpPr>
          <p:spPr>
            <a:xfrm>
              <a:off x="520489" y="5240770"/>
              <a:ext cx="1185821" cy="1161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410" name="TextBox 42"/>
            <p:cNvSpPr txBox="1">
              <a:spLocks noChangeArrowheads="1"/>
            </p:cNvSpPr>
            <p:nvPr/>
          </p:nvSpPr>
          <p:spPr bwMode="auto">
            <a:xfrm>
              <a:off x="555078" y="5283358"/>
              <a:ext cx="1152524" cy="1112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latin typeface="Trebuchet MS" pitchFamily="34" charset="0"/>
                </a:rPr>
                <a:t>БС </a:t>
              </a:r>
              <a:endParaRPr lang="en-US" altLang="ru-RU" sz="1200" b="1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 b="1">
                  <a:latin typeface="Trebuchet MS" pitchFamily="34" charset="0"/>
                </a:rPr>
                <a:t>val</a:t>
              </a:r>
              <a:endParaRPr lang="ru-RU" altLang="ru-RU" sz="1200" b="1">
                <a:latin typeface="Trebuchet MS" pitchFamily="34" charset="0"/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6683572" y="1129153"/>
            <a:ext cx="2784474" cy="138670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619400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 казначейских платежей</a:t>
            </a:r>
          </a:p>
        </p:txBody>
      </p:sp>
      <p:sp>
        <p:nvSpPr>
          <p:cNvPr id="54" name="Овал 53"/>
          <p:cNvSpPr/>
          <p:nvPr/>
        </p:nvSpPr>
        <p:spPr>
          <a:xfrm>
            <a:off x="6227763" y="3082925"/>
            <a:ext cx="1035050" cy="993775"/>
          </a:xfrm>
          <a:prstGeom prst="ellipse">
            <a:avLst/>
          </a:prstGeom>
          <a:noFill/>
          <a:ln w="25400" cmpd="sng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6399" name="TextBox 54"/>
          <p:cNvSpPr txBox="1">
            <a:spLocks noChangeArrowheads="1"/>
          </p:cNvSpPr>
          <p:nvPr/>
        </p:nvSpPr>
        <p:spPr bwMode="auto">
          <a:xfrm>
            <a:off x="6069013" y="3387725"/>
            <a:ext cx="1370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/>
              <a:t>МОУ ФК </a:t>
            </a:r>
          </a:p>
        </p:txBody>
      </p:sp>
      <p:sp>
        <p:nvSpPr>
          <p:cNvPr id="16400" name="TextBox 27"/>
          <p:cNvSpPr txBox="1">
            <a:spLocks noChangeArrowheads="1"/>
          </p:cNvSpPr>
          <p:nvPr/>
        </p:nvSpPr>
        <p:spPr bwMode="auto">
          <a:xfrm>
            <a:off x="5826125" y="6273800"/>
            <a:ext cx="50466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/>
              <a:t>Управление финансово-бюджетных операций </a:t>
            </a:r>
            <a:r>
              <a:rPr lang="ru-RU" altLang="ru-RU" sz="1400"/>
              <a:t>– дилер на валютном рынке</a:t>
            </a:r>
          </a:p>
        </p:txBody>
      </p:sp>
      <p:sp>
        <p:nvSpPr>
          <p:cNvPr id="16401" name="Прямоугольник 1"/>
          <p:cNvSpPr>
            <a:spLocks noChangeArrowheads="1"/>
          </p:cNvSpPr>
          <p:nvPr/>
        </p:nvSpPr>
        <p:spPr bwMode="auto">
          <a:xfrm>
            <a:off x="5826125" y="6048375"/>
            <a:ext cx="5046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/>
              <a:t>МОУ ФК</a:t>
            </a:r>
            <a:r>
              <a:rPr lang="ru-RU" altLang="ru-RU" sz="1400"/>
              <a:t> – расчетный центр по расчетам в иностранной валюте</a:t>
            </a:r>
          </a:p>
        </p:txBody>
      </p:sp>
      <p:pic>
        <p:nvPicPr>
          <p:cNvPr id="16402" name="Picture 30" descr="E:\Коллегия ФК\Картинки лоя коллегии\торт синий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9406">
            <a:off x="6895306" y="3945732"/>
            <a:ext cx="10318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30" descr="E:\Коллегия ФК\Картинки лоя коллегии\торт синий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358">
            <a:off x="7370763" y="3133725"/>
            <a:ext cx="10318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30" descr="E:\Коллегия ФК\Картинки лоя коллегии\торт синий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00471">
            <a:off x="7124700" y="2206625"/>
            <a:ext cx="10318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5" name="TextBox 43"/>
          <p:cNvSpPr txBox="1">
            <a:spLocks noChangeArrowheads="1"/>
          </p:cNvSpPr>
          <p:nvPr/>
        </p:nvSpPr>
        <p:spPr bwMode="auto">
          <a:xfrm>
            <a:off x="7158038" y="4446588"/>
            <a:ext cx="5381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ТОФК</a:t>
            </a:r>
          </a:p>
        </p:txBody>
      </p:sp>
      <p:sp>
        <p:nvSpPr>
          <p:cNvPr id="16406" name="TextBox 43"/>
          <p:cNvSpPr txBox="1">
            <a:spLocks noChangeArrowheads="1"/>
          </p:cNvSpPr>
          <p:nvPr/>
        </p:nvSpPr>
        <p:spPr bwMode="auto">
          <a:xfrm>
            <a:off x="7451725" y="2674938"/>
            <a:ext cx="5381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ТОФК</a:t>
            </a:r>
          </a:p>
        </p:txBody>
      </p:sp>
      <p:sp>
        <p:nvSpPr>
          <p:cNvPr id="16407" name="TextBox 43"/>
          <p:cNvSpPr txBox="1">
            <a:spLocks noChangeArrowheads="1"/>
          </p:cNvSpPr>
          <p:nvPr/>
        </p:nvSpPr>
        <p:spPr bwMode="auto">
          <a:xfrm>
            <a:off x="7640638" y="3595688"/>
            <a:ext cx="536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ТОФК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37900" y="6356350"/>
            <a:ext cx="1028700" cy="365125"/>
          </a:xfrm>
        </p:spPr>
        <p:txBody>
          <a:bodyPr/>
          <a:lstStyle/>
          <a:p>
            <a:pPr algn="ctr">
              <a:defRPr/>
            </a:pPr>
            <a:fld id="{C34149B6-41A9-4AAC-98C1-F98C78467CDC}" type="slidenum">
              <a:rPr lang="ru-RU" sz="2000" b="1" smtClean="0"/>
              <a:pPr algn="ctr">
                <a:defRPr/>
              </a:pPr>
              <a:t>16</a:t>
            </a:fld>
            <a:endParaRPr lang="ru-RU" sz="2000" b="1" dirty="0"/>
          </a:p>
        </p:txBody>
      </p:sp>
      <p:sp>
        <p:nvSpPr>
          <p:cNvPr id="17411" name="Нижний колонтитул 3"/>
          <p:cNvSpPr txBox="1">
            <a:spLocks noGrp="1"/>
          </p:cNvSpPr>
          <p:nvPr/>
        </p:nvSpPr>
        <p:spPr bwMode="auto">
          <a:xfrm>
            <a:off x="4060825" y="0"/>
            <a:ext cx="81184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Интеграция с банковской системой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Комплаенс-контроль</a:t>
            </a:r>
          </a:p>
        </p:txBody>
      </p:sp>
      <p:pic>
        <p:nvPicPr>
          <p:cNvPr id="17412" name="Picture 4" descr="F:\Коллегия ФК\Картинки лоя коллегии\2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85938"/>
            <a:ext cx="2924175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220663" y="5553075"/>
            <a:ext cx="4848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/>
              <a:t>Compliance –</a:t>
            </a:r>
            <a:r>
              <a:rPr lang="ru-RU" altLang="ru-RU" sz="1600"/>
              <a:t> нормативно-правовое соответствие</a:t>
            </a:r>
          </a:p>
        </p:txBody>
      </p:sp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5445125" y="1524000"/>
            <a:ext cx="6173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ru-RU" altLang="ru-RU"/>
              <a:t>Валютное законодательство</a:t>
            </a:r>
          </a:p>
        </p:txBody>
      </p:sp>
      <p:sp>
        <p:nvSpPr>
          <p:cNvPr id="17415" name="TextBox 3"/>
          <p:cNvSpPr txBox="1">
            <a:spLocks noChangeArrowheads="1"/>
          </p:cNvSpPr>
          <p:nvPr/>
        </p:nvSpPr>
        <p:spPr bwMode="auto">
          <a:xfrm>
            <a:off x="5445125" y="2066925"/>
            <a:ext cx="5133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ru-RU"/>
              <a:t>AML</a:t>
            </a:r>
            <a:r>
              <a:rPr lang="ru-RU" altLang="ru-RU"/>
              <a:t>, ПОД / ФТ</a:t>
            </a:r>
            <a:r>
              <a:rPr lang="en-US" altLang="ru-RU"/>
              <a:t> (</a:t>
            </a:r>
            <a:r>
              <a:rPr lang="ru-RU" altLang="ru-RU"/>
              <a:t>40 + 9 рекомендаций </a:t>
            </a:r>
            <a:r>
              <a:rPr lang="en-US" altLang="ru-RU"/>
              <a:t>FATF)</a:t>
            </a:r>
            <a:r>
              <a:rPr lang="ru-RU" altLang="ru-RU"/>
              <a:t> </a:t>
            </a:r>
          </a:p>
        </p:txBody>
      </p:sp>
      <p:sp>
        <p:nvSpPr>
          <p:cNvPr id="17416" name="TextBox 4"/>
          <p:cNvSpPr txBox="1">
            <a:spLocks noChangeArrowheads="1"/>
          </p:cNvSpPr>
          <p:nvPr/>
        </p:nvSpPr>
        <p:spPr bwMode="auto">
          <a:xfrm>
            <a:off x="5445125" y="2609850"/>
            <a:ext cx="46974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ru-RU" altLang="ru-RU"/>
              <a:t>Категории лиц повышенного внимания (публичные должностные лица, выгодоприобретатели, бенефициары)</a:t>
            </a:r>
          </a:p>
        </p:txBody>
      </p:sp>
      <p:sp>
        <p:nvSpPr>
          <p:cNvPr id="17417" name="TextBox 6"/>
          <p:cNvSpPr txBox="1">
            <a:spLocks noChangeArrowheads="1"/>
          </p:cNvSpPr>
          <p:nvPr/>
        </p:nvSpPr>
        <p:spPr bwMode="auto">
          <a:xfrm>
            <a:off x="5445125" y="3706813"/>
            <a:ext cx="6122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ru-RU" altLang="ru-RU"/>
              <a:t>Лица операции с которыми ограничены или запрещены (лица, включенные в перечень экстремистов, лица (страны) в отношении которых установлены специальные экономические меры)</a:t>
            </a:r>
          </a:p>
        </p:txBody>
      </p:sp>
      <p:sp>
        <p:nvSpPr>
          <p:cNvPr id="17418" name="TextBox 7"/>
          <p:cNvSpPr txBox="1">
            <a:spLocks noChangeArrowheads="1"/>
          </p:cNvSpPr>
          <p:nvPr/>
        </p:nvSpPr>
        <p:spPr bwMode="auto">
          <a:xfrm>
            <a:off x="5445125" y="5080000"/>
            <a:ext cx="5921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ru-RU" altLang="ru-RU"/>
              <a:t>Локальные (страновые) требования (</a:t>
            </a:r>
            <a:r>
              <a:rPr lang="en-US" altLang="ru-RU"/>
              <a:t>FATCA – </a:t>
            </a:r>
            <a:r>
              <a:rPr lang="ru-RU" altLang="ru-RU"/>
              <a:t>США, ограничения на наличные операции – Франция, иные</a:t>
            </a:r>
            <a:r>
              <a:rPr lang="en-US" altLang="ru-RU"/>
              <a:t>)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3035300" y="2551113"/>
            <a:ext cx="5753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Trebuchet MS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1" descr="E:\Коллегия ФК\Картинки лоя коллегии\синяя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423988"/>
            <a:ext cx="391795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Прямоугольный треугольник 48"/>
          <p:cNvSpPr/>
          <p:nvPr/>
        </p:nvSpPr>
        <p:spPr>
          <a:xfrm>
            <a:off x="0" y="534839"/>
            <a:ext cx="12192000" cy="6323162"/>
          </a:xfrm>
          <a:prstGeom prst="rtTriangle">
            <a:avLst/>
          </a:prstGeom>
          <a:solidFill>
            <a:srgbClr val="FBC306">
              <a:alpha val="23000"/>
            </a:srgbClr>
          </a:solidFill>
          <a:effectLst>
            <a:glow>
              <a:schemeClr val="accent1"/>
            </a:glow>
            <a:reflection endPos="0" dir="5400000" sy="-100000" algn="bl" rotWithShape="0"/>
            <a:softEdge rad="0"/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41325" y="2927350"/>
            <a:ext cx="1028700" cy="365125"/>
          </a:xfrm>
        </p:spPr>
        <p:txBody>
          <a:bodyPr/>
          <a:lstStyle/>
          <a:p>
            <a:pPr algn="ctr">
              <a:defRPr/>
            </a:pPr>
            <a:fld id="{654BFEA1-5C68-4FA5-ABA8-5BE0A53A2074}" type="slidenum">
              <a:rPr lang="ru-RU" sz="2000" b="1" smtClean="0"/>
              <a:pPr algn="ctr">
                <a:defRPr/>
              </a:pPr>
              <a:t>2</a:t>
            </a:fld>
            <a:endParaRPr lang="ru-RU" sz="2000" b="1" dirty="0"/>
          </a:p>
        </p:txBody>
      </p:sp>
      <p:sp>
        <p:nvSpPr>
          <p:cNvPr id="3077" name="Нижний колонтитул 3"/>
          <p:cNvSpPr txBox="1">
            <a:spLocks noGrp="1"/>
          </p:cNvSpPr>
          <p:nvPr/>
        </p:nvSpPr>
        <p:spPr bwMode="auto">
          <a:xfrm>
            <a:off x="3992563" y="0"/>
            <a:ext cx="8186737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Система казначейских платежей и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национальная платежная система </a:t>
            </a:r>
          </a:p>
        </p:txBody>
      </p:sp>
      <p:grpSp>
        <p:nvGrpSpPr>
          <p:cNvPr id="3078" name="Группа 10"/>
          <p:cNvGrpSpPr>
            <a:grpSpLocks/>
          </p:cNvGrpSpPr>
          <p:nvPr/>
        </p:nvGrpSpPr>
        <p:grpSpPr bwMode="auto">
          <a:xfrm>
            <a:off x="7913688" y="2471738"/>
            <a:ext cx="4041775" cy="3908425"/>
            <a:chOff x="4462989" y="6783454"/>
            <a:chExt cx="4041366" cy="3907873"/>
          </a:xfrm>
        </p:grpSpPr>
        <p:pic>
          <p:nvPicPr>
            <p:cNvPr id="3093" name="Picture 63" descr="C:\Users\2923\Desktop\Картинки лоя коллегии\желты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78876">
              <a:off x="4462989" y="6836237"/>
              <a:ext cx="4041366" cy="385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 bwMode="auto">
            <a:xfrm>
              <a:off x="4911758" y="6783454"/>
              <a:ext cx="3200110" cy="1986256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10854467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Национальная платежная система</a:t>
              </a:r>
            </a:p>
          </p:txBody>
        </p:sp>
        <p:sp>
          <p:nvSpPr>
            <p:cNvPr id="3095" name="TextBox 18"/>
            <p:cNvSpPr txBox="1">
              <a:spLocks noChangeArrowheads="1"/>
            </p:cNvSpPr>
            <p:nvPr/>
          </p:nvSpPr>
          <p:spPr bwMode="auto">
            <a:xfrm>
              <a:off x="6796645" y="9092006"/>
              <a:ext cx="1152766" cy="276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latin typeface="Trebuchet MS" pitchFamily="34" charset="0"/>
                </a:rPr>
                <a:t>ПС ВТБ</a:t>
              </a:r>
            </a:p>
          </p:txBody>
        </p:sp>
        <p:sp>
          <p:nvSpPr>
            <p:cNvPr id="3096" name="TextBox 32"/>
            <p:cNvSpPr txBox="1">
              <a:spLocks noChangeArrowheads="1"/>
            </p:cNvSpPr>
            <p:nvPr/>
          </p:nvSpPr>
          <p:spPr bwMode="auto">
            <a:xfrm>
              <a:off x="5056910" y="8041101"/>
              <a:ext cx="1152766" cy="46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latin typeface="Trebuchet MS" pitchFamily="34" charset="0"/>
                </a:rPr>
                <a:t>ПС Банка России</a:t>
              </a:r>
            </a:p>
          </p:txBody>
        </p:sp>
        <p:sp>
          <p:nvSpPr>
            <p:cNvPr id="3097" name="TextBox 33"/>
            <p:cNvSpPr txBox="1">
              <a:spLocks noChangeArrowheads="1"/>
            </p:cNvSpPr>
            <p:nvPr/>
          </p:nvSpPr>
          <p:spPr bwMode="auto">
            <a:xfrm>
              <a:off x="5964796" y="9578268"/>
              <a:ext cx="1151179" cy="46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latin typeface="Trebuchet MS" pitchFamily="34" charset="0"/>
                </a:rPr>
                <a:t>ПС Сбербанка </a:t>
              </a:r>
            </a:p>
          </p:txBody>
        </p:sp>
        <p:sp>
          <p:nvSpPr>
            <p:cNvPr id="3098" name="TextBox 34"/>
            <p:cNvSpPr txBox="1">
              <a:spLocks noChangeArrowheads="1"/>
            </p:cNvSpPr>
            <p:nvPr/>
          </p:nvSpPr>
          <p:spPr bwMode="auto">
            <a:xfrm>
              <a:off x="5029131" y="9144398"/>
              <a:ext cx="1151179" cy="276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latin typeface="Trebuchet MS" pitchFamily="34" charset="0"/>
                </a:rPr>
                <a:t>ПС НСПК</a:t>
              </a:r>
            </a:p>
          </p:txBody>
        </p:sp>
        <p:sp>
          <p:nvSpPr>
            <p:cNvPr id="3099" name="TextBox 35"/>
            <p:cNvSpPr txBox="1">
              <a:spLocks noChangeArrowheads="1"/>
            </p:cNvSpPr>
            <p:nvPr/>
          </p:nvSpPr>
          <p:spPr bwMode="auto">
            <a:xfrm>
              <a:off x="5908082" y="7576070"/>
              <a:ext cx="1151179" cy="27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latin typeface="Trebuchet MS" pitchFamily="34" charset="0"/>
                </a:rPr>
                <a:t>иные ПС</a:t>
              </a:r>
            </a:p>
          </p:txBody>
        </p:sp>
        <p:sp>
          <p:nvSpPr>
            <p:cNvPr id="3100" name="TextBox 36"/>
            <p:cNvSpPr txBox="1">
              <a:spLocks noChangeArrowheads="1"/>
            </p:cNvSpPr>
            <p:nvPr/>
          </p:nvSpPr>
          <p:spPr bwMode="auto">
            <a:xfrm>
              <a:off x="6796645" y="8149158"/>
              <a:ext cx="1151179" cy="276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latin typeface="Trebuchet MS" pitchFamily="34" charset="0"/>
                </a:rPr>
                <a:t>иные ПС</a:t>
              </a:r>
            </a:p>
          </p:txBody>
        </p:sp>
      </p:grpSp>
      <p:sp>
        <p:nvSpPr>
          <p:cNvPr id="3079" name="Номер слайда 3"/>
          <p:cNvSpPr txBox="1">
            <a:spLocks/>
          </p:cNvSpPr>
          <p:nvPr/>
        </p:nvSpPr>
        <p:spPr bwMode="auto">
          <a:xfrm>
            <a:off x="11137900" y="6356350"/>
            <a:ext cx="1028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575E9FD-9D52-4A5F-A9D6-D8DEF20CAEEC}" type="slidenum">
              <a:rPr lang="ru-RU" altLang="ru-RU" sz="2000" b="1">
                <a:solidFill>
                  <a:srgbClr val="898989"/>
                </a:solidFill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2000" b="1">
              <a:solidFill>
                <a:srgbClr val="898989"/>
              </a:solidFill>
            </a:endParaRPr>
          </a:p>
        </p:txBody>
      </p:sp>
      <p:sp>
        <p:nvSpPr>
          <p:cNvPr id="3080" name="TextBox 43"/>
          <p:cNvSpPr txBox="1">
            <a:spLocks noChangeArrowheads="1"/>
          </p:cNvSpPr>
          <p:nvPr/>
        </p:nvSpPr>
        <p:spPr bwMode="auto">
          <a:xfrm>
            <a:off x="1185863" y="2354263"/>
            <a:ext cx="1152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УФК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по г. Москве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893257" y="1421586"/>
            <a:ext cx="2784474" cy="138670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619400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 казначейских платежей</a:t>
            </a:r>
          </a:p>
        </p:txBody>
      </p:sp>
      <p:sp>
        <p:nvSpPr>
          <p:cNvPr id="3082" name="TextBox 43"/>
          <p:cNvSpPr txBox="1">
            <a:spLocks noChangeArrowheads="1"/>
          </p:cNvSpPr>
          <p:nvPr/>
        </p:nvSpPr>
        <p:spPr bwMode="auto">
          <a:xfrm>
            <a:off x="2276475" y="2332038"/>
            <a:ext cx="115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УФК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по Московской области</a:t>
            </a:r>
          </a:p>
        </p:txBody>
      </p:sp>
      <p:sp>
        <p:nvSpPr>
          <p:cNvPr id="3083" name="TextBox 43"/>
          <p:cNvSpPr txBox="1">
            <a:spLocks noChangeArrowheads="1"/>
          </p:cNvSpPr>
          <p:nvPr/>
        </p:nvSpPr>
        <p:spPr bwMode="auto">
          <a:xfrm>
            <a:off x="692150" y="3192463"/>
            <a:ext cx="115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УФК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по Ростовской области</a:t>
            </a:r>
          </a:p>
        </p:txBody>
      </p:sp>
      <p:sp>
        <p:nvSpPr>
          <p:cNvPr id="3084" name="TextBox 43"/>
          <p:cNvSpPr txBox="1">
            <a:spLocks noChangeArrowheads="1"/>
          </p:cNvSpPr>
          <p:nvPr/>
        </p:nvSpPr>
        <p:spPr bwMode="auto">
          <a:xfrm>
            <a:off x="2670175" y="3262313"/>
            <a:ext cx="115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УФК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по Нижегородской области</a:t>
            </a:r>
          </a:p>
        </p:txBody>
      </p:sp>
      <p:sp>
        <p:nvSpPr>
          <p:cNvPr id="3085" name="TextBox 43"/>
          <p:cNvSpPr txBox="1">
            <a:spLocks noChangeArrowheads="1"/>
          </p:cNvSpPr>
          <p:nvPr/>
        </p:nvSpPr>
        <p:spPr bwMode="auto">
          <a:xfrm>
            <a:off x="1098550" y="4116388"/>
            <a:ext cx="115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УФК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по Республике Башкортостан</a:t>
            </a:r>
          </a:p>
        </p:txBody>
      </p:sp>
      <p:sp>
        <p:nvSpPr>
          <p:cNvPr id="3086" name="TextBox 43"/>
          <p:cNvSpPr txBox="1">
            <a:spLocks noChangeArrowheads="1"/>
          </p:cNvSpPr>
          <p:nvPr/>
        </p:nvSpPr>
        <p:spPr bwMode="auto">
          <a:xfrm>
            <a:off x="2268538" y="4168775"/>
            <a:ext cx="1152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иные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УФК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0" y="534988"/>
            <a:ext cx="12192000" cy="6323012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2052638" y="3246438"/>
            <a:ext cx="447675" cy="431800"/>
          </a:xfrm>
          <a:prstGeom prst="ellipse">
            <a:avLst/>
          </a:prstGeom>
          <a:noFill/>
          <a:ln w="25400" cmpd="sng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9" name="TextBox 2"/>
          <p:cNvSpPr txBox="1">
            <a:spLocks noChangeArrowheads="1"/>
          </p:cNvSpPr>
          <p:nvPr/>
        </p:nvSpPr>
        <p:spPr bwMode="auto">
          <a:xfrm>
            <a:off x="2071688" y="3273425"/>
            <a:ext cx="422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/>
              <a:t>МОУ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/>
              <a:t>ФК</a:t>
            </a:r>
          </a:p>
        </p:txBody>
      </p:sp>
      <p:sp>
        <p:nvSpPr>
          <p:cNvPr id="3090" name="Прямоугольник 8"/>
          <p:cNvSpPr>
            <a:spLocks noChangeArrowheads="1"/>
          </p:cNvSpPr>
          <p:nvPr/>
        </p:nvSpPr>
        <p:spPr bwMode="auto">
          <a:xfrm>
            <a:off x="4127500" y="1093788"/>
            <a:ext cx="41433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latin typeface="+mn-lt"/>
              </a:rPr>
              <a:t>Система казначейских  платежей - </a:t>
            </a:r>
            <a:r>
              <a:rPr lang="ru-RU" altLang="ru-RU" sz="1200" dirty="0" smtClean="0">
                <a:latin typeface="+mn-lt"/>
              </a:rPr>
              <a:t>автономная, независимая платежная система, обеспечивающая прием и проведение </a:t>
            </a:r>
            <a:r>
              <a:rPr lang="ru-RU" altLang="ru-RU" sz="1200" dirty="0" err="1" smtClean="0">
                <a:latin typeface="+mn-lt"/>
              </a:rPr>
              <a:t>внутриказначейских</a:t>
            </a:r>
            <a:r>
              <a:rPr lang="ru-RU" altLang="ru-RU" sz="1200" dirty="0" smtClean="0">
                <a:latin typeface="+mn-lt"/>
              </a:rPr>
              <a:t> (региональных) и </a:t>
            </a:r>
            <a:r>
              <a:rPr lang="ru-RU" altLang="ru-RU" sz="1200" dirty="0" err="1" smtClean="0">
                <a:latin typeface="+mn-lt"/>
              </a:rPr>
              <a:t>межказначейских</a:t>
            </a:r>
            <a:r>
              <a:rPr lang="ru-RU" altLang="ru-RU" sz="1200" dirty="0" smtClean="0">
                <a:latin typeface="+mn-lt"/>
              </a:rPr>
              <a:t> (межрегиональных) платежей между клиентами Федерального казначейства и финансовых органов, </a:t>
            </a:r>
            <a:r>
              <a:rPr lang="ru-RU" altLang="ru-RU" sz="1200" dirty="0" err="1" smtClean="0">
                <a:latin typeface="+mn-lt"/>
              </a:rPr>
              <a:t>операционно</a:t>
            </a:r>
            <a:r>
              <a:rPr lang="ru-RU" altLang="ru-RU" sz="1200" dirty="0" smtClean="0">
                <a:latin typeface="+mn-lt"/>
              </a:rPr>
              <a:t> совместимая в целях интеграции с платежными системами национальной платежной системы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200" b="1" dirty="0" smtClean="0">
              <a:latin typeface="+mn-lt"/>
            </a:endParaRPr>
          </a:p>
        </p:txBody>
      </p:sp>
      <p:sp>
        <p:nvSpPr>
          <p:cNvPr id="3091" name="Прямоугольник 9"/>
          <p:cNvSpPr>
            <a:spLocks noChangeArrowheads="1"/>
          </p:cNvSpPr>
          <p:nvPr/>
        </p:nvSpPr>
        <p:spPr bwMode="auto">
          <a:xfrm>
            <a:off x="1598613" y="6045200"/>
            <a:ext cx="6621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00" b="1" dirty="0" smtClean="0">
                <a:latin typeface="+mn-lt"/>
              </a:rPr>
              <a:t>Платежная система - </a:t>
            </a:r>
            <a:r>
              <a:rPr lang="ru-RU" altLang="ru-RU" sz="1000" dirty="0" smtClean="0">
                <a:latin typeface="+mn-lt"/>
              </a:rPr>
              <a:t>совокупность </a:t>
            </a:r>
            <a:r>
              <a:rPr lang="ru-RU" altLang="ru-RU" sz="1000" dirty="0" smtClean="0"/>
              <a:t>организаций, взаимодействующих по правилам платежной системы в целях осуществления перевода денежных средств, включающая оператора платежной системы, операторов услуг платежной инфраструктуры и участников платежной системы, из которых как минимум три организации являются операторами по переводу денежных средств</a:t>
            </a:r>
          </a:p>
        </p:txBody>
      </p:sp>
      <p:sp>
        <p:nvSpPr>
          <p:cNvPr id="3092" name="Прямоугольник 10"/>
          <p:cNvSpPr>
            <a:spLocks noChangeArrowheads="1"/>
          </p:cNvSpPr>
          <p:nvPr/>
        </p:nvSpPr>
        <p:spPr bwMode="auto">
          <a:xfrm>
            <a:off x="4124325" y="4654550"/>
            <a:ext cx="40957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00" b="1" dirty="0" smtClean="0">
                <a:latin typeface="+mn-lt"/>
              </a:rPr>
              <a:t>Национальная платежная система - </a:t>
            </a:r>
            <a:r>
              <a:rPr lang="ru-RU" altLang="ru-RU" sz="1000" dirty="0" smtClean="0">
                <a:latin typeface="+mn-lt"/>
              </a:rPr>
              <a:t>совокупность операторов по переводу денежных средств (включая операторов электронных денежных средств), банковских платежных агентов (субагентов), платежных агентов, организаций федеральной почтовой связи при оказании ими платежных услуг в соответствии с законодательством Российской Федерации, операторов платежных систем, операторов услуг платежной инфраструктуры (субъекты национальной платежной системы)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0" descr="E:\Коллегия ФК\Картинки лоя коллегии\торт синий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2186">
            <a:off x="6137275" y="1038225"/>
            <a:ext cx="43529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7470775" y="2393950"/>
            <a:ext cx="1409700" cy="128746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altLang="ru-RU" sz="10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37900" y="6356350"/>
            <a:ext cx="1028700" cy="365125"/>
          </a:xfrm>
        </p:spPr>
        <p:txBody>
          <a:bodyPr/>
          <a:lstStyle/>
          <a:p>
            <a:pPr algn="ctr">
              <a:defRPr/>
            </a:pPr>
            <a:fld id="{3D9E26CB-77AB-4CBD-A9EB-04A10131CE48}" type="slidenum">
              <a:rPr lang="ru-RU" sz="2000" b="1" smtClean="0"/>
              <a:pPr algn="ctr">
                <a:defRPr/>
              </a:pPr>
              <a:t>3</a:t>
            </a:fld>
            <a:endParaRPr lang="ru-RU" sz="2000" b="1" dirty="0"/>
          </a:p>
        </p:txBody>
      </p:sp>
      <p:sp>
        <p:nvSpPr>
          <p:cNvPr id="4101" name="Нижний колонтитул 3"/>
          <p:cNvSpPr txBox="1">
            <a:spLocks noGrp="1"/>
          </p:cNvSpPr>
          <p:nvPr/>
        </p:nvSpPr>
        <p:spPr bwMode="auto">
          <a:xfrm>
            <a:off x="4060825" y="0"/>
            <a:ext cx="81184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Система казначейских платежей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Внутриказначейские (региональные) платежи</a:t>
            </a:r>
          </a:p>
        </p:txBody>
      </p:sp>
      <p:sp>
        <p:nvSpPr>
          <p:cNvPr id="4102" name="Прямоугольник 4"/>
          <p:cNvSpPr>
            <a:spLocks noChangeArrowheads="1"/>
          </p:cNvSpPr>
          <p:nvPr/>
        </p:nvSpPr>
        <p:spPr bwMode="auto">
          <a:xfrm>
            <a:off x="923925" y="1354138"/>
            <a:ext cx="364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Trebuchet MS" pitchFamily="34" charset="0"/>
              </a:rPr>
              <a:t>Платежное поручение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 </a:t>
            </a:r>
          </a:p>
        </p:txBody>
      </p:sp>
      <p:sp>
        <p:nvSpPr>
          <p:cNvPr id="4103" name="Прямоугольник 4"/>
          <p:cNvSpPr>
            <a:spLocks noChangeArrowheads="1"/>
          </p:cNvSpPr>
          <p:nvPr/>
        </p:nvSpPr>
        <p:spPr bwMode="auto">
          <a:xfrm>
            <a:off x="5902325" y="5038725"/>
            <a:ext cx="468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Trebuchet MS" pitchFamily="34" charset="0"/>
              </a:rPr>
              <a:t>Учет</a:t>
            </a:r>
            <a:r>
              <a:rPr lang="ru-RU" altLang="ru-RU" sz="1800"/>
              <a:t> </a:t>
            </a:r>
          </a:p>
        </p:txBody>
      </p:sp>
      <p:sp>
        <p:nvSpPr>
          <p:cNvPr id="4104" name="TextBox 19"/>
          <p:cNvSpPr txBox="1">
            <a:spLocks noChangeArrowheads="1"/>
          </p:cNvSpPr>
          <p:nvPr/>
        </p:nvSpPr>
        <p:spPr bwMode="auto">
          <a:xfrm>
            <a:off x="7859713" y="3224213"/>
            <a:ext cx="6318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latin typeface="Trebuchet MS" pitchFamily="34" charset="0"/>
              </a:rPr>
              <a:t>УБП</a:t>
            </a:r>
          </a:p>
        </p:txBody>
      </p:sp>
      <p:sp>
        <p:nvSpPr>
          <p:cNvPr id="4105" name="TextBox 19"/>
          <p:cNvSpPr txBox="1">
            <a:spLocks noChangeArrowheads="1"/>
          </p:cNvSpPr>
          <p:nvPr/>
        </p:nvSpPr>
        <p:spPr bwMode="auto">
          <a:xfrm>
            <a:off x="8429625" y="4048125"/>
            <a:ext cx="660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latin typeface="Trebuchet MS" pitchFamily="34" charset="0"/>
              </a:rPr>
              <a:t>УБП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900738" y="5508625"/>
          <a:ext cx="4708526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263"/>
                <a:gridCol w="2354263"/>
              </a:tblGrid>
              <a:tr h="37094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Отражение в учете в УФК по г. Москве</a:t>
                      </a:r>
                      <a:endParaRPr lang="ru-RU" sz="1200" dirty="0"/>
                    </a:p>
                  </a:txBody>
                  <a:tcPr marL="91471" marR="91471" marT="45733" marB="4573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Дебет</a:t>
                      </a:r>
                      <a:endParaRPr lang="ru-RU" sz="1200" dirty="0"/>
                    </a:p>
                  </a:txBody>
                  <a:tcPr marL="91471" marR="9147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Кредит</a:t>
                      </a:r>
                      <a:endParaRPr lang="ru-RU" sz="1200" dirty="0"/>
                    </a:p>
                  </a:txBody>
                  <a:tcPr marL="91471" marR="91471"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30310810600730000001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71" marR="9147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30610810900730000001</a:t>
                      </a:r>
                      <a:endParaRPr lang="ru-RU" sz="1200" dirty="0"/>
                    </a:p>
                  </a:txBody>
                  <a:tcPr marL="91471" marR="91471" marT="45733" marB="45733"/>
                </a:tc>
              </a:tr>
            </a:tbl>
          </a:graphicData>
        </a:graphic>
      </p:graphicFrame>
      <p:sp>
        <p:nvSpPr>
          <p:cNvPr id="4119" name="TextBox 2"/>
          <p:cNvSpPr txBox="1">
            <a:spLocks noChangeArrowheads="1"/>
          </p:cNvSpPr>
          <p:nvPr/>
        </p:nvSpPr>
        <p:spPr bwMode="auto">
          <a:xfrm>
            <a:off x="8016875" y="148907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ТОФК</a:t>
            </a:r>
          </a:p>
        </p:txBody>
      </p:sp>
      <p:cxnSp>
        <p:nvCxnSpPr>
          <p:cNvPr id="39" name="Прямая со стрелкой 38"/>
          <p:cNvCxnSpPr>
            <a:endCxn id="4105" idx="0"/>
          </p:cNvCxnSpPr>
          <p:nvPr/>
        </p:nvCxnSpPr>
        <p:spPr>
          <a:xfrm>
            <a:off x="8332788" y="3446463"/>
            <a:ext cx="427037" cy="601662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1" name="TextBox 19"/>
          <p:cNvSpPr txBox="1">
            <a:spLocks noChangeArrowheads="1"/>
          </p:cNvSpPr>
          <p:nvPr/>
        </p:nvSpPr>
        <p:spPr bwMode="auto">
          <a:xfrm>
            <a:off x="7637463" y="2636838"/>
            <a:ext cx="10636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100" b="1">
                <a:latin typeface="Trebuchet MS" pitchFamily="34" charset="0"/>
              </a:rPr>
              <a:t>Финансовый орган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900" b="1">
              <a:latin typeface="Trebuchet MS" pitchFamily="34" charset="0"/>
            </a:endParaRPr>
          </a:p>
        </p:txBody>
      </p:sp>
      <p:sp>
        <p:nvSpPr>
          <p:cNvPr id="4122" name="TextBox 19"/>
          <p:cNvSpPr txBox="1">
            <a:spLocks noChangeArrowheads="1"/>
          </p:cNvSpPr>
          <p:nvPr/>
        </p:nvSpPr>
        <p:spPr bwMode="auto">
          <a:xfrm>
            <a:off x="7283450" y="4040188"/>
            <a:ext cx="6604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latin typeface="Trebuchet MS" pitchFamily="34" charset="0"/>
              </a:rPr>
              <a:t>НУБП</a:t>
            </a:r>
          </a:p>
        </p:txBody>
      </p:sp>
      <p:cxnSp>
        <p:nvCxnSpPr>
          <p:cNvPr id="18" name="Прямая со стрелкой 17"/>
          <p:cNvCxnSpPr>
            <a:stCxn id="4105" idx="1"/>
            <a:endCxn id="4122" idx="3"/>
          </p:cNvCxnSpPr>
          <p:nvPr/>
        </p:nvCxnSpPr>
        <p:spPr>
          <a:xfrm flipH="1" flipV="1">
            <a:off x="7943850" y="4156075"/>
            <a:ext cx="485775" cy="7938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808163"/>
            <a:ext cx="4335462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3" descr="E:\Коллегия ФК\Картинки лоя коллегии\синяя_без центр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185863"/>
            <a:ext cx="4924425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0" descr="E:\Коллегия ФК\Картинки лоя коллегии\торт синий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5378">
            <a:off x="7249319" y="4180681"/>
            <a:ext cx="10318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0" descr="E:\Коллегия ФК\Картинки лоя коллегии\торт синий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9406">
            <a:off x="8465344" y="4187031"/>
            <a:ext cx="10318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0" descr="E:\Коллегия ФК\Картинки лоя коллегии\торт синий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510">
            <a:off x="9153525" y="3248025"/>
            <a:ext cx="10318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0" descr="E:\Коллегия ФК\Картинки лоя коллегии\торт синий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79386">
            <a:off x="8872538" y="2312988"/>
            <a:ext cx="10318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3" descr="E:\Коллегия ФК\Картинки лоя коллегии\синяя_без центр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276475"/>
            <a:ext cx="35210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Нижний колонтитул 3"/>
          <p:cNvSpPr txBox="1">
            <a:spLocks noGrp="1"/>
          </p:cNvSpPr>
          <p:nvPr/>
        </p:nvSpPr>
        <p:spPr bwMode="auto">
          <a:xfrm>
            <a:off x="4060825" y="0"/>
            <a:ext cx="81184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Система казначейских платежей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Организация межказначейских (межрегиональных) платежей</a:t>
            </a:r>
          </a:p>
        </p:txBody>
      </p:sp>
      <p:sp>
        <p:nvSpPr>
          <p:cNvPr id="5129" name="TextBox 19"/>
          <p:cNvSpPr txBox="1">
            <a:spLocks noChangeArrowheads="1"/>
          </p:cNvSpPr>
          <p:nvPr/>
        </p:nvSpPr>
        <p:spPr bwMode="auto">
          <a:xfrm>
            <a:off x="2743200" y="3505200"/>
            <a:ext cx="569913" cy="23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latin typeface="Trebuchet MS" pitchFamily="34" charset="0"/>
              </a:rPr>
              <a:t>ТОФК</a:t>
            </a:r>
          </a:p>
        </p:txBody>
      </p:sp>
      <p:sp>
        <p:nvSpPr>
          <p:cNvPr id="5130" name="TextBox 19"/>
          <p:cNvSpPr txBox="1">
            <a:spLocks noChangeArrowheads="1"/>
          </p:cNvSpPr>
          <p:nvPr/>
        </p:nvSpPr>
        <p:spPr bwMode="auto">
          <a:xfrm>
            <a:off x="3046413" y="3968750"/>
            <a:ext cx="569912" cy="23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latin typeface="Trebuchet MS" pitchFamily="34" charset="0"/>
              </a:rPr>
              <a:t>ТОФК</a:t>
            </a:r>
          </a:p>
        </p:txBody>
      </p:sp>
      <p:sp>
        <p:nvSpPr>
          <p:cNvPr id="5131" name="TextBox 19"/>
          <p:cNvSpPr txBox="1">
            <a:spLocks noChangeArrowheads="1"/>
          </p:cNvSpPr>
          <p:nvPr/>
        </p:nvSpPr>
        <p:spPr bwMode="auto">
          <a:xfrm>
            <a:off x="2949575" y="4424363"/>
            <a:ext cx="569913" cy="230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latin typeface="Trebuchet MS" pitchFamily="34" charset="0"/>
              </a:rPr>
              <a:t>ТОФК</a:t>
            </a:r>
          </a:p>
        </p:txBody>
      </p:sp>
      <p:sp>
        <p:nvSpPr>
          <p:cNvPr id="5132" name="TextBox 19"/>
          <p:cNvSpPr txBox="1">
            <a:spLocks noChangeArrowheads="1"/>
          </p:cNvSpPr>
          <p:nvPr/>
        </p:nvSpPr>
        <p:spPr bwMode="auto">
          <a:xfrm>
            <a:off x="2579688" y="4792663"/>
            <a:ext cx="569912" cy="230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latin typeface="Trebuchet MS" pitchFamily="34" charset="0"/>
              </a:rPr>
              <a:t>…</a:t>
            </a:r>
          </a:p>
        </p:txBody>
      </p:sp>
      <p:sp>
        <p:nvSpPr>
          <p:cNvPr id="5133" name="TextBox 19"/>
          <p:cNvSpPr txBox="1">
            <a:spLocks noChangeArrowheads="1"/>
          </p:cNvSpPr>
          <p:nvPr/>
        </p:nvSpPr>
        <p:spPr bwMode="auto">
          <a:xfrm>
            <a:off x="1592263" y="3451225"/>
            <a:ext cx="569912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latin typeface="Trebuchet MS" pitchFamily="34" charset="0"/>
              </a:rPr>
              <a:t>МОУ ФК</a:t>
            </a:r>
          </a:p>
        </p:txBody>
      </p:sp>
      <p:sp>
        <p:nvSpPr>
          <p:cNvPr id="5134" name="TextBox 19"/>
          <p:cNvSpPr txBox="1">
            <a:spLocks noChangeArrowheads="1"/>
          </p:cNvSpPr>
          <p:nvPr/>
        </p:nvSpPr>
        <p:spPr bwMode="auto">
          <a:xfrm>
            <a:off x="1241425" y="3987800"/>
            <a:ext cx="569913" cy="23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latin typeface="Trebuchet MS" pitchFamily="34" charset="0"/>
              </a:rPr>
              <a:t>ТОФК</a:t>
            </a:r>
          </a:p>
        </p:txBody>
      </p:sp>
      <p:sp>
        <p:nvSpPr>
          <p:cNvPr id="5135" name="TextBox 19"/>
          <p:cNvSpPr txBox="1">
            <a:spLocks noChangeArrowheads="1"/>
          </p:cNvSpPr>
          <p:nvPr/>
        </p:nvSpPr>
        <p:spPr bwMode="auto">
          <a:xfrm>
            <a:off x="1379538" y="4437063"/>
            <a:ext cx="569912" cy="230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latin typeface="Trebuchet MS" pitchFamily="34" charset="0"/>
              </a:rPr>
              <a:t>ТОФК</a:t>
            </a:r>
          </a:p>
        </p:txBody>
      </p:sp>
      <p:sp>
        <p:nvSpPr>
          <p:cNvPr id="5136" name="TextBox 19"/>
          <p:cNvSpPr txBox="1">
            <a:spLocks noChangeArrowheads="1"/>
          </p:cNvSpPr>
          <p:nvPr/>
        </p:nvSpPr>
        <p:spPr bwMode="auto">
          <a:xfrm>
            <a:off x="1698625" y="4792663"/>
            <a:ext cx="569913" cy="230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latin typeface="Trebuchet MS" pitchFamily="34" charset="0"/>
              </a:rPr>
              <a:t>ТОФК</a:t>
            </a:r>
          </a:p>
        </p:txBody>
      </p:sp>
      <p:sp>
        <p:nvSpPr>
          <p:cNvPr id="5137" name="TextBox 18"/>
          <p:cNvSpPr txBox="1">
            <a:spLocks noChangeArrowheads="1"/>
          </p:cNvSpPr>
          <p:nvPr/>
        </p:nvSpPr>
        <p:spPr bwMode="auto">
          <a:xfrm>
            <a:off x="1871663" y="2955925"/>
            <a:ext cx="982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latin typeface="Trebuchet MS" pitchFamily="34" charset="0"/>
              </a:rPr>
              <a:t>7 140 казначейских счетов </a:t>
            </a:r>
          </a:p>
        </p:txBody>
      </p:sp>
      <p:cxnSp>
        <p:nvCxnSpPr>
          <p:cNvPr id="4112" name="Прямая со стрелкой 4111"/>
          <p:cNvCxnSpPr/>
          <p:nvPr/>
        </p:nvCxnSpPr>
        <p:spPr>
          <a:xfrm flipH="1" flipV="1">
            <a:off x="8605838" y="3967163"/>
            <a:ext cx="180975" cy="44291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TextBox 19"/>
          <p:cNvSpPr txBox="1">
            <a:spLocks noChangeArrowheads="1"/>
          </p:cNvSpPr>
          <p:nvPr/>
        </p:nvSpPr>
        <p:spPr bwMode="auto">
          <a:xfrm>
            <a:off x="6067425" y="1055688"/>
            <a:ext cx="4410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latin typeface="Trebuchet MS" pitchFamily="34" charset="0"/>
              </a:rPr>
              <a:t>Открытие НОСТРО-счетов ТОФК в МОУ ФК</a:t>
            </a:r>
          </a:p>
        </p:txBody>
      </p:sp>
      <p:sp>
        <p:nvSpPr>
          <p:cNvPr id="5140" name="TextBox 19"/>
          <p:cNvSpPr txBox="1">
            <a:spLocks noChangeArrowheads="1"/>
          </p:cNvSpPr>
          <p:nvPr/>
        </p:nvSpPr>
        <p:spPr bwMode="auto">
          <a:xfrm>
            <a:off x="571500" y="2006600"/>
            <a:ext cx="3743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latin typeface="Trebuchet MS" pitchFamily="34" charset="0"/>
              </a:rPr>
              <a:t>Открытие счетов ТОФК в ТОФК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37900" y="6356350"/>
            <a:ext cx="1028700" cy="365125"/>
          </a:xfrm>
        </p:spPr>
        <p:txBody>
          <a:bodyPr/>
          <a:lstStyle/>
          <a:p>
            <a:pPr algn="ctr">
              <a:defRPr/>
            </a:pPr>
            <a:fld id="{3294E44B-979F-4899-8872-AA79359D31B4}" type="slidenum">
              <a:rPr lang="ru-RU" sz="2000" b="1" smtClean="0"/>
              <a:pPr algn="ctr">
                <a:defRPr/>
              </a:pPr>
              <a:t>4</a:t>
            </a:fld>
            <a:endParaRPr lang="ru-RU" sz="2000" b="1" dirty="0"/>
          </a:p>
        </p:txBody>
      </p:sp>
      <p:sp>
        <p:nvSpPr>
          <p:cNvPr id="5142" name="TextBox 43"/>
          <p:cNvSpPr txBox="1">
            <a:spLocks noChangeArrowheads="1"/>
          </p:cNvSpPr>
          <p:nvPr/>
        </p:nvSpPr>
        <p:spPr bwMode="auto">
          <a:xfrm>
            <a:off x="7313613" y="2706688"/>
            <a:ext cx="538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ТОФК</a:t>
            </a:r>
          </a:p>
        </p:txBody>
      </p:sp>
      <p:sp>
        <p:nvSpPr>
          <p:cNvPr id="5143" name="TextBox 43"/>
          <p:cNvSpPr txBox="1">
            <a:spLocks noChangeArrowheads="1"/>
          </p:cNvSpPr>
          <p:nvPr/>
        </p:nvSpPr>
        <p:spPr bwMode="auto">
          <a:xfrm>
            <a:off x="6859588" y="3617913"/>
            <a:ext cx="538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ТОФК</a:t>
            </a:r>
          </a:p>
        </p:txBody>
      </p:sp>
      <p:sp>
        <p:nvSpPr>
          <p:cNvPr id="5144" name="TextBox 43"/>
          <p:cNvSpPr txBox="1">
            <a:spLocks noChangeArrowheads="1"/>
          </p:cNvSpPr>
          <p:nvPr/>
        </p:nvSpPr>
        <p:spPr bwMode="auto">
          <a:xfrm>
            <a:off x="7496175" y="4657725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ТОФК</a:t>
            </a:r>
          </a:p>
        </p:txBody>
      </p:sp>
      <p:sp>
        <p:nvSpPr>
          <p:cNvPr id="5145" name="TextBox 43"/>
          <p:cNvSpPr txBox="1">
            <a:spLocks noChangeArrowheads="1"/>
          </p:cNvSpPr>
          <p:nvPr/>
        </p:nvSpPr>
        <p:spPr bwMode="auto">
          <a:xfrm>
            <a:off x="8728075" y="4687888"/>
            <a:ext cx="5381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ТОФК</a:t>
            </a:r>
          </a:p>
        </p:txBody>
      </p:sp>
      <p:sp>
        <p:nvSpPr>
          <p:cNvPr id="5146" name="TextBox 43"/>
          <p:cNvSpPr txBox="1">
            <a:spLocks noChangeArrowheads="1"/>
          </p:cNvSpPr>
          <p:nvPr/>
        </p:nvSpPr>
        <p:spPr bwMode="auto">
          <a:xfrm>
            <a:off x="9156700" y="2781300"/>
            <a:ext cx="5381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ТОФК</a:t>
            </a:r>
          </a:p>
        </p:txBody>
      </p:sp>
      <p:sp>
        <p:nvSpPr>
          <p:cNvPr id="5147" name="TextBox 43"/>
          <p:cNvSpPr txBox="1">
            <a:spLocks noChangeArrowheads="1"/>
          </p:cNvSpPr>
          <p:nvPr/>
        </p:nvSpPr>
        <p:spPr bwMode="auto">
          <a:xfrm>
            <a:off x="9423400" y="3709988"/>
            <a:ext cx="536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ТОФК</a:t>
            </a:r>
          </a:p>
        </p:txBody>
      </p:sp>
      <p:cxnSp>
        <p:nvCxnSpPr>
          <p:cNvPr id="115" name="Прямая со стрелкой 114"/>
          <p:cNvCxnSpPr>
            <a:endCxn id="63" idx="6"/>
          </p:cNvCxnSpPr>
          <p:nvPr/>
        </p:nvCxnSpPr>
        <p:spPr>
          <a:xfrm flipH="1" flipV="1">
            <a:off x="8786813" y="3678238"/>
            <a:ext cx="525462" cy="9842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V="1">
            <a:off x="8002588" y="3967163"/>
            <a:ext cx="327025" cy="48577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 flipV="1">
            <a:off x="7481888" y="3684588"/>
            <a:ext cx="658812" cy="4127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endCxn id="63" idx="1"/>
          </p:cNvCxnSpPr>
          <p:nvPr/>
        </p:nvCxnSpPr>
        <p:spPr>
          <a:xfrm>
            <a:off x="7910513" y="3103563"/>
            <a:ext cx="330200" cy="35718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>
            <a:endCxn id="63" idx="7"/>
          </p:cNvCxnSpPr>
          <p:nvPr/>
        </p:nvCxnSpPr>
        <p:spPr>
          <a:xfrm flipH="1">
            <a:off x="8693150" y="3103563"/>
            <a:ext cx="363538" cy="35718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>
            <a:stCxn id="5132" idx="0"/>
            <a:endCxn id="5130" idx="1"/>
          </p:cNvCxnSpPr>
          <p:nvPr/>
        </p:nvCxnSpPr>
        <p:spPr>
          <a:xfrm flipV="1">
            <a:off x="2863850" y="4084638"/>
            <a:ext cx="182563" cy="708025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>
            <a:stCxn id="5135" idx="3"/>
          </p:cNvCxnSpPr>
          <p:nvPr/>
        </p:nvCxnSpPr>
        <p:spPr>
          <a:xfrm flipV="1">
            <a:off x="1949450" y="4084638"/>
            <a:ext cx="1077913" cy="466725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 стрелкой 166"/>
          <p:cNvCxnSpPr>
            <a:stCxn id="5134" idx="3"/>
            <a:endCxn id="5130" idx="1"/>
          </p:cNvCxnSpPr>
          <p:nvPr/>
        </p:nvCxnSpPr>
        <p:spPr>
          <a:xfrm flipV="1">
            <a:off x="1811338" y="4084638"/>
            <a:ext cx="1235075" cy="17462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>
            <a:stCxn id="5134" idx="0"/>
            <a:endCxn id="5133" idx="2"/>
          </p:cNvCxnSpPr>
          <p:nvPr/>
        </p:nvCxnSpPr>
        <p:spPr>
          <a:xfrm flipV="1">
            <a:off x="1525588" y="3819525"/>
            <a:ext cx="350837" cy="168275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>
            <a:stCxn id="5133" idx="3"/>
            <a:endCxn id="5130" idx="1"/>
          </p:cNvCxnSpPr>
          <p:nvPr/>
        </p:nvCxnSpPr>
        <p:spPr>
          <a:xfrm>
            <a:off x="2162175" y="3635375"/>
            <a:ext cx="884238" cy="449263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 стрелкой 175"/>
          <p:cNvCxnSpPr>
            <a:stCxn id="5134" idx="2"/>
            <a:endCxn id="5135" idx="0"/>
          </p:cNvCxnSpPr>
          <p:nvPr/>
        </p:nvCxnSpPr>
        <p:spPr>
          <a:xfrm>
            <a:off x="1525588" y="4217988"/>
            <a:ext cx="138112" cy="219075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 стрелкой 178"/>
          <p:cNvCxnSpPr>
            <a:stCxn id="5134" idx="3"/>
            <a:endCxn id="5131" idx="1"/>
          </p:cNvCxnSpPr>
          <p:nvPr/>
        </p:nvCxnSpPr>
        <p:spPr>
          <a:xfrm>
            <a:off x="1811338" y="4102100"/>
            <a:ext cx="1138237" cy="438150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 стрелкой 180"/>
          <p:cNvCxnSpPr>
            <a:stCxn id="5136" idx="3"/>
            <a:endCxn id="5132" idx="1"/>
          </p:cNvCxnSpPr>
          <p:nvPr/>
        </p:nvCxnSpPr>
        <p:spPr>
          <a:xfrm flipV="1">
            <a:off x="2268538" y="4906963"/>
            <a:ext cx="311150" cy="0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 стрелкой 192"/>
          <p:cNvCxnSpPr>
            <a:stCxn id="5133" idx="3"/>
            <a:endCxn id="5129" idx="1"/>
          </p:cNvCxnSpPr>
          <p:nvPr/>
        </p:nvCxnSpPr>
        <p:spPr>
          <a:xfrm flipV="1">
            <a:off x="2162175" y="3621088"/>
            <a:ext cx="581025" cy="14287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 стрелкой 194"/>
          <p:cNvCxnSpPr>
            <a:stCxn id="5136" idx="0"/>
            <a:endCxn id="5129" idx="2"/>
          </p:cNvCxnSpPr>
          <p:nvPr/>
        </p:nvCxnSpPr>
        <p:spPr>
          <a:xfrm flipV="1">
            <a:off x="1984375" y="3736975"/>
            <a:ext cx="1042988" cy="1055688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 стрелкой 196"/>
          <p:cNvCxnSpPr>
            <a:stCxn id="5132" idx="0"/>
            <a:endCxn id="5133" idx="2"/>
          </p:cNvCxnSpPr>
          <p:nvPr/>
        </p:nvCxnSpPr>
        <p:spPr>
          <a:xfrm flipH="1" flipV="1">
            <a:off x="1876425" y="3819525"/>
            <a:ext cx="987425" cy="973138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 стрелкой 229"/>
          <p:cNvCxnSpPr>
            <a:stCxn id="5132" idx="0"/>
            <a:endCxn id="5135" idx="3"/>
          </p:cNvCxnSpPr>
          <p:nvPr/>
        </p:nvCxnSpPr>
        <p:spPr>
          <a:xfrm flipH="1" flipV="1">
            <a:off x="1949450" y="4551363"/>
            <a:ext cx="914400" cy="241300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 стрелкой 230"/>
          <p:cNvCxnSpPr>
            <a:stCxn id="5132" idx="0"/>
            <a:endCxn id="5131" idx="2"/>
          </p:cNvCxnSpPr>
          <p:nvPr/>
        </p:nvCxnSpPr>
        <p:spPr>
          <a:xfrm flipV="1">
            <a:off x="2863850" y="4654550"/>
            <a:ext cx="371475" cy="138113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я со стрелкой 241"/>
          <p:cNvCxnSpPr>
            <a:stCxn id="5131" idx="0"/>
            <a:endCxn id="5130" idx="2"/>
          </p:cNvCxnSpPr>
          <p:nvPr/>
        </p:nvCxnSpPr>
        <p:spPr>
          <a:xfrm flipV="1">
            <a:off x="3235325" y="4200525"/>
            <a:ext cx="95250" cy="223838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 стрелкой 242"/>
          <p:cNvCxnSpPr>
            <a:stCxn id="5130" idx="0"/>
            <a:endCxn id="5129" idx="2"/>
          </p:cNvCxnSpPr>
          <p:nvPr/>
        </p:nvCxnSpPr>
        <p:spPr>
          <a:xfrm flipH="1" flipV="1">
            <a:off x="3027363" y="3736975"/>
            <a:ext cx="303212" cy="231775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 стрелкой 243"/>
          <p:cNvCxnSpPr>
            <a:stCxn id="5136" idx="0"/>
            <a:endCxn id="5131" idx="1"/>
          </p:cNvCxnSpPr>
          <p:nvPr/>
        </p:nvCxnSpPr>
        <p:spPr>
          <a:xfrm flipV="1">
            <a:off x="1984375" y="4540250"/>
            <a:ext cx="965200" cy="252413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 стрелкой 244"/>
          <p:cNvCxnSpPr>
            <a:stCxn id="5135" idx="3"/>
            <a:endCxn id="5129" idx="1"/>
          </p:cNvCxnSpPr>
          <p:nvPr/>
        </p:nvCxnSpPr>
        <p:spPr>
          <a:xfrm flipV="1">
            <a:off x="1949450" y="3621088"/>
            <a:ext cx="793750" cy="930275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 стрелкой 245"/>
          <p:cNvCxnSpPr>
            <a:stCxn id="5133" idx="2"/>
            <a:endCxn id="5136" idx="0"/>
          </p:cNvCxnSpPr>
          <p:nvPr/>
        </p:nvCxnSpPr>
        <p:spPr>
          <a:xfrm>
            <a:off x="1876425" y="3819525"/>
            <a:ext cx="107950" cy="973138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 стрелкой 246"/>
          <p:cNvCxnSpPr>
            <a:stCxn id="5133" idx="3"/>
            <a:endCxn id="5131" idx="1"/>
          </p:cNvCxnSpPr>
          <p:nvPr/>
        </p:nvCxnSpPr>
        <p:spPr>
          <a:xfrm>
            <a:off x="2162175" y="3635375"/>
            <a:ext cx="787400" cy="904875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Прямая со стрелкой 266"/>
          <p:cNvCxnSpPr>
            <a:endCxn id="5134" idx="3"/>
          </p:cNvCxnSpPr>
          <p:nvPr/>
        </p:nvCxnSpPr>
        <p:spPr>
          <a:xfrm flipH="1">
            <a:off x="1811338" y="3621088"/>
            <a:ext cx="931862" cy="481012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я со стрелкой 267"/>
          <p:cNvCxnSpPr>
            <a:stCxn id="5129" idx="2"/>
          </p:cNvCxnSpPr>
          <p:nvPr/>
        </p:nvCxnSpPr>
        <p:spPr>
          <a:xfrm flipH="1">
            <a:off x="2863850" y="3736975"/>
            <a:ext cx="163513" cy="1033463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Прямая со стрелкой 268"/>
          <p:cNvCxnSpPr>
            <a:stCxn id="5135" idx="3"/>
            <a:endCxn id="5131" idx="1"/>
          </p:cNvCxnSpPr>
          <p:nvPr/>
        </p:nvCxnSpPr>
        <p:spPr>
          <a:xfrm flipV="1">
            <a:off x="1949450" y="4540250"/>
            <a:ext cx="1000125" cy="11113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75" name="Picture 30" descr="E:\Коллегия ФК\Картинки лоя коллегии\торт синий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80770">
            <a:off x="7067550" y="2243138"/>
            <a:ext cx="10318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6" name="Picture 30" descr="E:\Коллегия ФК\Картинки лоя коллегии\торт синий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3133725"/>
            <a:ext cx="10318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593725" y="2165350"/>
            <a:ext cx="3575050" cy="410845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593725" y="2286000"/>
            <a:ext cx="3575050" cy="39878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9" name="TextBox 2"/>
          <p:cNvSpPr txBox="1">
            <a:spLocks noChangeArrowheads="1"/>
          </p:cNvSpPr>
          <p:nvPr/>
        </p:nvSpPr>
        <p:spPr bwMode="auto">
          <a:xfrm>
            <a:off x="8223250" y="3467100"/>
            <a:ext cx="504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/>
              <a:t>МОУ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/>
              <a:t>ФК</a:t>
            </a:r>
          </a:p>
        </p:txBody>
      </p:sp>
      <p:sp>
        <p:nvSpPr>
          <p:cNvPr id="63" name="Овал 62"/>
          <p:cNvSpPr/>
          <p:nvPr/>
        </p:nvSpPr>
        <p:spPr>
          <a:xfrm>
            <a:off x="8147050" y="3370263"/>
            <a:ext cx="639763" cy="614362"/>
          </a:xfrm>
          <a:prstGeom prst="ellipse">
            <a:avLst/>
          </a:prstGeom>
          <a:noFill/>
          <a:ln w="25400" cmpd="sng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81" name="TextBox 1"/>
          <p:cNvSpPr txBox="1">
            <a:spLocks noChangeArrowheads="1"/>
          </p:cNvSpPr>
          <p:nvPr/>
        </p:nvSpPr>
        <p:spPr bwMode="auto">
          <a:xfrm>
            <a:off x="6418263" y="6135688"/>
            <a:ext cx="411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/>
              <a:t>МОУ ФК</a:t>
            </a:r>
            <a:r>
              <a:rPr lang="ru-RU" altLang="ru-RU" sz="1200"/>
              <a:t> – расчетный центр по межказначейским расчетам</a:t>
            </a:r>
          </a:p>
        </p:txBody>
      </p:sp>
      <p:sp>
        <p:nvSpPr>
          <p:cNvPr id="5182" name="TextBox 1"/>
          <p:cNvSpPr txBox="1">
            <a:spLocks noChangeArrowheads="1"/>
          </p:cNvSpPr>
          <p:nvPr/>
        </p:nvSpPr>
        <p:spPr bwMode="auto">
          <a:xfrm>
            <a:off x="7864475" y="2265363"/>
            <a:ext cx="1357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Trebuchet MS" pitchFamily="34" charset="0"/>
              </a:rPr>
              <a:t>85 казначейских счетов в рублях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ижний колонтитул 3"/>
          <p:cNvSpPr txBox="1">
            <a:spLocks noGrp="1"/>
          </p:cNvSpPr>
          <p:nvPr/>
        </p:nvSpPr>
        <p:spPr bwMode="auto">
          <a:xfrm>
            <a:off x="4060825" y="0"/>
            <a:ext cx="81184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Требования к системе казначейских платежей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775" y="4795838"/>
            <a:ext cx="1088231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/>
              <a:t>Должна обеспечиваться </a:t>
            </a:r>
            <a:r>
              <a:rPr lang="ru-RU" sz="2000" dirty="0"/>
              <a:t>операционная совместимость </a:t>
            </a:r>
            <a:r>
              <a:rPr lang="ru-RU" sz="2000" dirty="0"/>
              <a:t>системы </a:t>
            </a:r>
            <a:r>
              <a:rPr lang="ru-RU" sz="2000" dirty="0"/>
              <a:t>казначейских платежей </a:t>
            </a:r>
            <a:r>
              <a:rPr lang="ru-RU" sz="2000" dirty="0"/>
              <a:t>с </a:t>
            </a:r>
            <a:r>
              <a:rPr lang="ru-RU" sz="2000" dirty="0"/>
              <a:t>платежными системами </a:t>
            </a:r>
            <a:r>
              <a:rPr lang="ru-RU" sz="2000" dirty="0"/>
              <a:t>национальной платежной системы, </a:t>
            </a:r>
            <a:r>
              <a:rPr lang="ru-RU" sz="2000" dirty="0"/>
              <a:t>в первую очередь с перспективной платежной системой Банка России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000" dirty="0"/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788988" y="1770063"/>
            <a:ext cx="1083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342900" indent="-342900" algn="just" eaLnBrk="1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000" dirty="0" smtClean="0"/>
              <a:t>Бюджетные платежи, осуществляемые между клиентами Федерального казначейства и финансовых органов, должны осуществляться в системе казначейских платежей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8988" y="2843213"/>
            <a:ext cx="108331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/>
              <a:t>В системе казначейских платежей должна </a:t>
            </a:r>
            <a:r>
              <a:rPr lang="ru-RU" sz="2000" dirty="0"/>
              <a:t>осуществляться поддержка нескольких режимов функционирования:</a:t>
            </a:r>
          </a:p>
          <a:p>
            <a:pPr marL="360363">
              <a:lnSpc>
                <a:spcPct val="15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ru-RU" sz="2000" dirty="0"/>
              <a:t>синхронный (в режиме реального времени)</a:t>
            </a:r>
          </a:p>
          <a:p>
            <a:pPr marL="360363">
              <a:lnSpc>
                <a:spcPct val="15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ru-RU" sz="2000" dirty="0"/>
              <a:t>асинхронный (отложенный режим)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00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37900" y="6356350"/>
            <a:ext cx="1028700" cy="365125"/>
          </a:xfrm>
        </p:spPr>
        <p:txBody>
          <a:bodyPr/>
          <a:lstStyle/>
          <a:p>
            <a:pPr algn="ctr">
              <a:defRPr/>
            </a:pPr>
            <a:fld id="{39BF26A7-2B76-4C0B-B1DF-ACA47B2E8A61}" type="slidenum">
              <a:rPr lang="ru-RU" sz="2000" b="1" smtClean="0"/>
              <a:pPr algn="ctr">
                <a:defRPr/>
              </a:pPr>
              <a:t>5</a:t>
            </a:fld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ижний колонтитул 3"/>
          <p:cNvSpPr txBox="1">
            <a:spLocks noGrp="1"/>
          </p:cNvSpPr>
          <p:nvPr/>
        </p:nvSpPr>
        <p:spPr bwMode="auto">
          <a:xfrm>
            <a:off x="4060825" y="0"/>
            <a:ext cx="81184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</a:rPr>
              <a:t>Перечень нормативных правовых актов,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</a:rPr>
              <a:t>требующих разработки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37900" y="6356350"/>
            <a:ext cx="1028700" cy="365125"/>
          </a:xfrm>
        </p:spPr>
        <p:txBody>
          <a:bodyPr/>
          <a:lstStyle/>
          <a:p>
            <a:pPr algn="ctr">
              <a:defRPr/>
            </a:pPr>
            <a:fld id="{665737E5-6510-416F-B5A0-7F1D2F66E69D}" type="slidenum">
              <a:rPr lang="ru-RU" sz="2000" b="1" smtClean="0"/>
              <a:pPr algn="ctr">
                <a:defRPr/>
              </a:pPr>
              <a:t>6</a:t>
            </a:fld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89013" y="1608138"/>
          <a:ext cx="10191750" cy="43688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2032"/>
                <a:gridCol w="9659718"/>
              </a:tblGrid>
              <a:tr h="8076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Наименование нормативного правового акта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09" marB="45709" anchor="ctr"/>
                </a:tc>
              </a:tr>
              <a:tr h="1676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marL="26670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Trebuchet MS" panose="020B0603020202020204" pitchFamily="34" charset="0"/>
                        </a:rPr>
                        <a:t>Приказ Федерального казначейства «Об установлении Правил организации и функционирования системы казначейских платежей»:</a:t>
                      </a:r>
                    </a:p>
                    <a:p>
                      <a:pPr marL="438150" marR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Trebuchet MS" panose="020B0603020202020204" pitchFamily="34" charset="0"/>
                        </a:rPr>
                        <a:t>регламент функционирования системы казначейских платежей;</a:t>
                      </a:r>
                    </a:p>
                    <a:p>
                      <a:pPr marL="438150" marR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Trebuchet MS" panose="020B0603020202020204" pitchFamily="34" charset="0"/>
                        </a:rPr>
                        <a:t>правила приема и исполнения распоряжений о перечислении денежных средств и перечисления денежных средств;</a:t>
                      </a:r>
                    </a:p>
                    <a:p>
                      <a:pPr marL="438150" marR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Trebuchet MS" panose="020B0603020202020204" pitchFamily="34" charset="0"/>
                        </a:rPr>
                        <a:t>правила обеспечения непрерывности деятельности и управления рисками;</a:t>
                      </a:r>
                    </a:p>
                    <a:p>
                      <a:pPr marL="438150" marR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Trebuchet MS" panose="020B0603020202020204" pitchFamily="34" charset="0"/>
                        </a:rPr>
                        <a:t>порядок взаимодействия участников системы казначейских платежей;</a:t>
                      </a:r>
                    </a:p>
                    <a:p>
                      <a:pPr marL="438150" marR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Trebuchet MS" panose="020B0603020202020204" pitchFamily="34" charset="0"/>
                        </a:rPr>
                        <a:t>формы распоряжений о перечислении денежных средств, используемые в системе казначейских платежей, а также способы, применяемые участниками системы казначейских платежей при составлении, удостоверении и передаче распоряжений в целях осуществления перечисления денежных средств.</a:t>
                      </a:r>
                    </a:p>
                  </a:txBody>
                  <a:tcPr marL="91444" marR="91444" marT="45709" marB="45709" anchor="ctr"/>
                </a:tc>
              </a:tr>
              <a:tr h="942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marL="26670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Trebuchet MS" panose="020B0603020202020204" pitchFamily="34" charset="0"/>
                        </a:rPr>
                        <a:t>Приказ Минфина России "Об утверждении Плана счетов казначейского учета и Инструкции по его применению"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09" marB="45709" anchor="ctr"/>
                </a:tc>
              </a:tr>
              <a:tr h="94225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marL="26670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Trebuchet MS" panose="020B0603020202020204" pitchFamily="34" charset="0"/>
                        </a:rPr>
                        <a:t>Приказ Минфина России "Об установлении перечня реквизитов распоряжения о перечислении денежных средств, а также унифицированной формы распоряжения о перечислении денежных средств"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26670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09" marB="45709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ижний колонтитул 3"/>
          <p:cNvSpPr txBox="1">
            <a:spLocks noGrp="1"/>
          </p:cNvSpPr>
          <p:nvPr/>
        </p:nvSpPr>
        <p:spPr bwMode="auto">
          <a:xfrm>
            <a:off x="4060825" y="0"/>
            <a:ext cx="81184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Интеграция с банковской системой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668338" y="4659313"/>
            <a:ext cx="1592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/>
              <a:t>Источник: Банк России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573088" y="5273675"/>
            <a:ext cx="525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/>
              <a:t>Количество</a:t>
            </a:r>
            <a:r>
              <a:rPr lang="ru-RU" altLang="ru-RU" sz="1200"/>
              <a:t> </a:t>
            </a:r>
            <a:r>
              <a:rPr lang="ru-RU" altLang="ru-RU" sz="1600"/>
              <a:t>осуществляемых платежных операций по учету поступлений и их распределению между бюджетами бюджетной системы Российской Федерации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163638" y="1169988"/>
            <a:ext cx="1018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/>
              <a:t>Перевод денежных средств, осуществленный Федеральным казначейством и территориальными органами Федерального казначейства через платежную систему Банка России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022975" y="5113338"/>
          <a:ext cx="4803775" cy="105251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1299"/>
                <a:gridCol w="4282476"/>
              </a:tblGrid>
              <a:tr h="274568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Год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Количество платежных операций, тыс. шт.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61" marB="45761"/>
                </a:tc>
              </a:tr>
              <a:tr h="259315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406 994,64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61" marB="45761"/>
                </a:tc>
              </a:tr>
              <a:tr h="259315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2013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404 017,58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61" marB="45761"/>
                </a:tc>
              </a:tr>
              <a:tr h="259315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417 045,26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61" marB="45761"/>
                </a:tc>
              </a:tr>
            </a:tbl>
          </a:graphicData>
        </a:graphic>
      </p:graphicFrame>
      <p:sp>
        <p:nvSpPr>
          <p:cNvPr id="8215" name="TextBox 8"/>
          <p:cNvSpPr txBox="1">
            <a:spLocks noChangeArrowheads="1"/>
          </p:cNvSpPr>
          <p:nvPr/>
        </p:nvSpPr>
        <p:spPr bwMode="auto">
          <a:xfrm>
            <a:off x="6361113" y="6175375"/>
            <a:ext cx="4530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/>
              <a:t>Источник: паспорт ТОФК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27063" y="1754188"/>
          <a:ext cx="11255375" cy="29003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53537"/>
                <a:gridCol w="1902756"/>
                <a:gridCol w="1881011"/>
                <a:gridCol w="2218071"/>
              </a:tblGrid>
              <a:tr h="585214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2012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год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2013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год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2014 год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41" marR="91441" marT="45721" marB="45721" anchor="ctr"/>
                </a:tc>
              </a:tr>
              <a:tr h="650096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Количество переводов денежных средств в платежной системе Банка России, осуществляемых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органами Федерального казначейства,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млн. единиц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183,90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195,50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143,30</a:t>
                      </a:r>
                    </a:p>
                  </a:txBody>
                  <a:tcPr marL="9525" marR="9525" marT="9527" marB="0" anchor="ctr"/>
                </a:tc>
              </a:tr>
              <a:tr h="575229">
                <a:tc>
                  <a:txBody>
                    <a:bodyPr/>
                    <a:lstStyle/>
                    <a:p>
                      <a:pPr marL="268288" indent="0" algn="l" fontAlgn="b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Удельный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вес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 общем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объеме переводов в платежной системе Банка России,%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14,0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13,9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10,46</a:t>
                      </a:r>
                    </a:p>
                  </a:txBody>
                  <a:tcPr marL="9525" marR="9525" marT="9527" marB="0" anchor="ctr"/>
                </a:tc>
              </a:tr>
              <a:tr h="553714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Объем переводов денежных средств в платежной системе Банка России, осуществляемых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органами Федерального казначейства, трлн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 рублей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62,60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74,60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106,90</a:t>
                      </a:r>
                    </a:p>
                  </a:txBody>
                  <a:tcPr marL="9525" marR="9525" marT="9527" marB="0" anchor="ctr"/>
                </a:tc>
              </a:tr>
              <a:tr h="536109">
                <a:tc>
                  <a:txBody>
                    <a:bodyPr/>
                    <a:lstStyle/>
                    <a:p>
                      <a:pPr marL="268288" indent="0" algn="l" fontAlgn="b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Удельный вес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 общем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объеме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переводов в платежной системе Банка России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8,87</a:t>
                      </a:r>
                    </a:p>
                  </a:txBody>
                  <a:tcPr marL="9525" marR="9525" marT="9527" marB="0" anchor="ctr"/>
                </a:tc>
              </a:tr>
            </a:tbl>
          </a:graphicData>
        </a:graphic>
      </p:graphicFrame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37900" y="6356350"/>
            <a:ext cx="1028700" cy="365125"/>
          </a:xfrm>
        </p:spPr>
        <p:txBody>
          <a:bodyPr/>
          <a:lstStyle/>
          <a:p>
            <a:pPr algn="ctr">
              <a:defRPr/>
            </a:pPr>
            <a:fld id="{828D569D-3721-4C0D-98E6-5C3F9B0BD338}" type="slidenum">
              <a:rPr lang="ru-RU" sz="2000" b="1" smtClean="0"/>
              <a:pPr algn="ctr">
                <a:defRPr/>
              </a:pPr>
              <a:t>7</a:t>
            </a:fld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8" descr="M:\01\All\!!Презентации УРБП\2015 год\2015-09-29 Коллегия ФК\Картинки лоя коллегии\торт желтый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725613"/>
            <a:ext cx="46482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50600" y="6356350"/>
            <a:ext cx="1028700" cy="365125"/>
          </a:xfrm>
        </p:spPr>
        <p:txBody>
          <a:bodyPr/>
          <a:lstStyle/>
          <a:p>
            <a:pPr algn="ctr">
              <a:defRPr/>
            </a:pPr>
            <a:fld id="{158BA102-B56E-49D3-9D96-EB5E5DCB52D8}" type="slidenum">
              <a:rPr lang="ru-RU" sz="2000" b="1" smtClean="0"/>
              <a:pPr algn="ctr">
                <a:defRPr/>
              </a:pPr>
              <a:t>8</a:t>
            </a:fld>
            <a:endParaRPr lang="ru-RU" sz="2000" b="1" dirty="0"/>
          </a:p>
        </p:txBody>
      </p:sp>
      <p:sp>
        <p:nvSpPr>
          <p:cNvPr id="5" name="Овал 4"/>
          <p:cNvSpPr/>
          <p:nvPr/>
        </p:nvSpPr>
        <p:spPr bwMode="auto">
          <a:xfrm>
            <a:off x="6889750" y="3565525"/>
            <a:ext cx="1187450" cy="11588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1" name="TextBox 42"/>
          <p:cNvSpPr txBox="1">
            <a:spLocks noChangeArrowheads="1"/>
          </p:cNvSpPr>
          <p:nvPr/>
        </p:nvSpPr>
        <p:spPr bwMode="auto">
          <a:xfrm>
            <a:off x="6924675" y="3914775"/>
            <a:ext cx="1152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rebuchet MS" pitchFamily="34" charset="0"/>
              </a:rPr>
              <a:t>ЕКС</a:t>
            </a:r>
          </a:p>
        </p:txBody>
      </p:sp>
      <p:sp>
        <p:nvSpPr>
          <p:cNvPr id="2" name="TextBox 32"/>
          <p:cNvSpPr txBox="1">
            <a:spLocks noChangeArrowheads="1"/>
          </p:cNvSpPr>
          <p:nvPr/>
        </p:nvSpPr>
        <p:spPr bwMode="auto">
          <a:xfrm>
            <a:off x="3449638" y="2136337"/>
            <a:ext cx="3513139" cy="60336"/>
          </a:xfrm>
          <a:prstGeom prst="rect">
            <a:avLst/>
          </a:prstGeom>
          <a:noFill/>
        </p:spPr>
        <p:txBody>
          <a:bodyPr spcFirstLastPara="1" wrap="none" anchor="ctr">
            <a:prstTxWarp prst="textArchUp">
              <a:avLst>
                <a:gd name="adj" fmla="val 11619400"/>
              </a:avLst>
            </a:prstTxWarp>
            <a:spAutoFit/>
          </a:bodyPr>
          <a:lstStyle>
            <a:defPPr>
              <a:defRPr lang="ru-RU"/>
            </a:defPPr>
            <a:lvl1pPr algn="ctr">
              <a:defRPr sz="1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ru-RU" altLang="ru-RU" dirty="0" smtClean="0"/>
              <a:t>Банка России</a:t>
            </a:r>
          </a:p>
        </p:txBody>
      </p:sp>
      <p:grpSp>
        <p:nvGrpSpPr>
          <p:cNvPr id="9223" name="Группа 12"/>
          <p:cNvGrpSpPr>
            <a:grpSpLocks/>
          </p:cNvGrpSpPr>
          <p:nvPr/>
        </p:nvGrpSpPr>
        <p:grpSpPr bwMode="auto">
          <a:xfrm>
            <a:off x="6535738" y="2587625"/>
            <a:ext cx="696912" cy="538163"/>
            <a:chOff x="2811807" y="2496252"/>
            <a:chExt cx="696376" cy="536690"/>
          </a:xfrm>
        </p:grpSpPr>
        <p:sp>
          <p:nvSpPr>
            <p:cNvPr id="94" name="Равнобедренный треугольник 93"/>
            <p:cNvSpPr/>
            <p:nvPr/>
          </p:nvSpPr>
          <p:spPr>
            <a:xfrm>
              <a:off x="2811807" y="2496252"/>
              <a:ext cx="696376" cy="53669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271" name="TextBox 19"/>
            <p:cNvSpPr txBox="1">
              <a:spLocks noChangeArrowheads="1"/>
            </p:cNvSpPr>
            <p:nvPr/>
          </p:nvSpPr>
          <p:spPr bwMode="auto">
            <a:xfrm>
              <a:off x="2870541" y="2627305"/>
              <a:ext cx="5789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00" b="1">
                  <a:latin typeface="Trebuchet MS" pitchFamily="34" charset="0"/>
                </a:rPr>
                <a:t>БС ТОФК</a:t>
              </a:r>
            </a:p>
          </p:txBody>
        </p:sp>
      </p:grpSp>
      <p:grpSp>
        <p:nvGrpSpPr>
          <p:cNvPr id="9224" name="Группа 95"/>
          <p:cNvGrpSpPr>
            <a:grpSpLocks/>
          </p:cNvGrpSpPr>
          <p:nvPr/>
        </p:nvGrpSpPr>
        <p:grpSpPr bwMode="auto">
          <a:xfrm>
            <a:off x="6148388" y="2940050"/>
            <a:ext cx="696912" cy="536575"/>
            <a:chOff x="2811807" y="2496252"/>
            <a:chExt cx="696376" cy="536690"/>
          </a:xfrm>
        </p:grpSpPr>
        <p:sp>
          <p:nvSpPr>
            <p:cNvPr id="97" name="Равнобедренный треугольник 96"/>
            <p:cNvSpPr/>
            <p:nvPr/>
          </p:nvSpPr>
          <p:spPr>
            <a:xfrm>
              <a:off x="2811807" y="2496252"/>
              <a:ext cx="696376" cy="53669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269" name="TextBox 19"/>
            <p:cNvSpPr txBox="1">
              <a:spLocks noChangeArrowheads="1"/>
            </p:cNvSpPr>
            <p:nvPr/>
          </p:nvSpPr>
          <p:spPr bwMode="auto">
            <a:xfrm>
              <a:off x="2870541" y="2627305"/>
              <a:ext cx="5789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00" b="1">
                  <a:latin typeface="Trebuchet MS" pitchFamily="34" charset="0"/>
                </a:rPr>
                <a:t>БС ТОФК</a:t>
              </a:r>
            </a:p>
          </p:txBody>
        </p:sp>
      </p:grpSp>
      <p:grpSp>
        <p:nvGrpSpPr>
          <p:cNvPr id="9225" name="Группа 98"/>
          <p:cNvGrpSpPr>
            <a:grpSpLocks/>
          </p:cNvGrpSpPr>
          <p:nvPr/>
        </p:nvGrpSpPr>
        <p:grpSpPr bwMode="auto">
          <a:xfrm>
            <a:off x="5899150" y="3449638"/>
            <a:ext cx="695325" cy="536575"/>
            <a:chOff x="2811807" y="2496252"/>
            <a:chExt cx="696376" cy="536690"/>
          </a:xfrm>
        </p:grpSpPr>
        <p:sp>
          <p:nvSpPr>
            <p:cNvPr id="100" name="Равнобедренный треугольник 99"/>
            <p:cNvSpPr/>
            <p:nvPr/>
          </p:nvSpPr>
          <p:spPr>
            <a:xfrm>
              <a:off x="2811807" y="2496252"/>
              <a:ext cx="696376" cy="53669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267" name="TextBox 19"/>
            <p:cNvSpPr txBox="1">
              <a:spLocks noChangeArrowheads="1"/>
            </p:cNvSpPr>
            <p:nvPr/>
          </p:nvSpPr>
          <p:spPr bwMode="auto">
            <a:xfrm>
              <a:off x="2870541" y="2627306"/>
              <a:ext cx="5789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00" b="1">
                  <a:latin typeface="Trebuchet MS" pitchFamily="34" charset="0"/>
                </a:rPr>
                <a:t>БС ТОФК</a:t>
              </a:r>
            </a:p>
          </p:txBody>
        </p:sp>
      </p:grpSp>
      <p:grpSp>
        <p:nvGrpSpPr>
          <p:cNvPr id="9226" name="Группа 104"/>
          <p:cNvGrpSpPr>
            <a:grpSpLocks/>
          </p:cNvGrpSpPr>
          <p:nvPr/>
        </p:nvGrpSpPr>
        <p:grpSpPr bwMode="auto">
          <a:xfrm>
            <a:off x="5899150" y="3943350"/>
            <a:ext cx="695325" cy="536575"/>
            <a:chOff x="2811807" y="2496252"/>
            <a:chExt cx="696376" cy="536690"/>
          </a:xfrm>
        </p:grpSpPr>
        <p:sp>
          <p:nvSpPr>
            <p:cNvPr id="106" name="Равнобедренный треугольник 105"/>
            <p:cNvSpPr/>
            <p:nvPr/>
          </p:nvSpPr>
          <p:spPr>
            <a:xfrm>
              <a:off x="2811807" y="2496252"/>
              <a:ext cx="696376" cy="53669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265" name="TextBox 19"/>
            <p:cNvSpPr txBox="1">
              <a:spLocks noChangeArrowheads="1"/>
            </p:cNvSpPr>
            <p:nvPr/>
          </p:nvSpPr>
          <p:spPr bwMode="auto">
            <a:xfrm>
              <a:off x="2870541" y="2627305"/>
              <a:ext cx="5789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00" b="1">
                  <a:latin typeface="Trebuchet MS" pitchFamily="34" charset="0"/>
                </a:rPr>
                <a:t>БС ТОФК</a:t>
              </a:r>
            </a:p>
          </p:txBody>
        </p:sp>
      </p:grpSp>
      <p:grpSp>
        <p:nvGrpSpPr>
          <p:cNvPr id="9227" name="Группа 101"/>
          <p:cNvGrpSpPr>
            <a:grpSpLocks/>
          </p:cNvGrpSpPr>
          <p:nvPr/>
        </p:nvGrpSpPr>
        <p:grpSpPr bwMode="auto">
          <a:xfrm>
            <a:off x="6180138" y="4437063"/>
            <a:ext cx="695325" cy="536575"/>
            <a:chOff x="3027990" y="2964651"/>
            <a:chExt cx="696376" cy="536690"/>
          </a:xfrm>
        </p:grpSpPr>
        <p:sp>
          <p:nvSpPr>
            <p:cNvPr id="103" name="Равнобедренный треугольник 102"/>
            <p:cNvSpPr/>
            <p:nvPr/>
          </p:nvSpPr>
          <p:spPr>
            <a:xfrm>
              <a:off x="3027990" y="2964651"/>
              <a:ext cx="696376" cy="53669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263" name="TextBox 19"/>
            <p:cNvSpPr txBox="1">
              <a:spLocks noChangeArrowheads="1"/>
            </p:cNvSpPr>
            <p:nvPr/>
          </p:nvSpPr>
          <p:spPr bwMode="auto">
            <a:xfrm>
              <a:off x="3072708" y="3006606"/>
              <a:ext cx="5789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000" b="1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00" b="1">
                  <a:latin typeface="Trebuchet MS" pitchFamily="34" charset="0"/>
                </a:rPr>
                <a:t>…</a:t>
              </a:r>
            </a:p>
          </p:txBody>
        </p:sp>
      </p:grpSp>
      <p:sp>
        <p:nvSpPr>
          <p:cNvPr id="9228" name="TextBox 19"/>
          <p:cNvSpPr txBox="1">
            <a:spLocks noChangeArrowheads="1"/>
          </p:cNvSpPr>
          <p:nvPr/>
        </p:nvSpPr>
        <p:spPr bwMode="auto">
          <a:xfrm>
            <a:off x="4710113" y="3638550"/>
            <a:ext cx="1470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Trebuchet MS" pitchFamily="34" charset="0"/>
              </a:rPr>
              <a:t>85 банковских счетов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Trebuchet MS" pitchFamily="34" charset="0"/>
              </a:rPr>
              <a:t>в ППС</a:t>
            </a:r>
          </a:p>
        </p:txBody>
      </p:sp>
      <p:sp>
        <p:nvSpPr>
          <p:cNvPr id="9229" name="Нижний колонтитул 3"/>
          <p:cNvSpPr txBox="1">
            <a:spLocks noGrp="1"/>
          </p:cNvSpPr>
          <p:nvPr/>
        </p:nvSpPr>
        <p:spPr bwMode="auto">
          <a:xfrm>
            <a:off x="4060825" y="0"/>
            <a:ext cx="81184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Интеграция с банковской системой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Единый казначейский счет в российских рублях</a:t>
            </a:r>
          </a:p>
        </p:txBody>
      </p:sp>
      <p:sp>
        <p:nvSpPr>
          <p:cNvPr id="9230" name="TextBox 43"/>
          <p:cNvSpPr txBox="1">
            <a:spLocks noChangeArrowheads="1"/>
          </p:cNvSpPr>
          <p:nvPr/>
        </p:nvSpPr>
        <p:spPr bwMode="auto">
          <a:xfrm>
            <a:off x="8918575" y="2835275"/>
            <a:ext cx="1152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УФК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по г. Москве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609961" y="1723920"/>
            <a:ext cx="2784474" cy="138670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619400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 казначейских платежей</a:t>
            </a:r>
          </a:p>
        </p:txBody>
      </p:sp>
      <p:sp>
        <p:nvSpPr>
          <p:cNvPr id="9232" name="TextBox 43"/>
          <p:cNvSpPr txBox="1">
            <a:spLocks noChangeArrowheads="1"/>
          </p:cNvSpPr>
          <p:nvPr/>
        </p:nvSpPr>
        <p:spPr bwMode="auto">
          <a:xfrm>
            <a:off x="10009188" y="2813050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УФК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по Московской области</a:t>
            </a:r>
          </a:p>
        </p:txBody>
      </p:sp>
      <p:sp>
        <p:nvSpPr>
          <p:cNvPr id="9233" name="TextBox 43"/>
          <p:cNvSpPr txBox="1">
            <a:spLocks noChangeArrowheads="1"/>
          </p:cNvSpPr>
          <p:nvPr/>
        </p:nvSpPr>
        <p:spPr bwMode="auto">
          <a:xfrm>
            <a:off x="8424863" y="3673475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УФК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по Ростовской области</a:t>
            </a:r>
          </a:p>
        </p:txBody>
      </p:sp>
      <p:sp>
        <p:nvSpPr>
          <p:cNvPr id="9234" name="TextBox 43"/>
          <p:cNvSpPr txBox="1">
            <a:spLocks noChangeArrowheads="1"/>
          </p:cNvSpPr>
          <p:nvPr/>
        </p:nvSpPr>
        <p:spPr bwMode="auto">
          <a:xfrm>
            <a:off x="10402888" y="3743325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УФК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по Нижегородской области</a:t>
            </a:r>
          </a:p>
        </p:txBody>
      </p:sp>
      <p:sp>
        <p:nvSpPr>
          <p:cNvPr id="9235" name="TextBox 43"/>
          <p:cNvSpPr txBox="1">
            <a:spLocks noChangeArrowheads="1"/>
          </p:cNvSpPr>
          <p:nvPr/>
        </p:nvSpPr>
        <p:spPr bwMode="auto">
          <a:xfrm>
            <a:off x="8831263" y="4597400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УФК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по Республике Башкортостан</a:t>
            </a:r>
          </a:p>
        </p:txBody>
      </p:sp>
      <p:sp>
        <p:nvSpPr>
          <p:cNvPr id="9236" name="TextBox 43"/>
          <p:cNvSpPr txBox="1">
            <a:spLocks noChangeArrowheads="1"/>
          </p:cNvSpPr>
          <p:nvPr/>
        </p:nvSpPr>
        <p:spPr bwMode="auto">
          <a:xfrm>
            <a:off x="10001250" y="4649788"/>
            <a:ext cx="1152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иные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latin typeface="Trebuchet MS" pitchFamily="34" charset="0"/>
              </a:rPr>
              <a:t>УФК</a:t>
            </a:r>
          </a:p>
        </p:txBody>
      </p:sp>
      <p:sp>
        <p:nvSpPr>
          <p:cNvPr id="45" name="Овал 44"/>
          <p:cNvSpPr/>
          <p:nvPr/>
        </p:nvSpPr>
        <p:spPr>
          <a:xfrm>
            <a:off x="9785350" y="3727450"/>
            <a:ext cx="449263" cy="431800"/>
          </a:xfrm>
          <a:prstGeom prst="ellipse">
            <a:avLst/>
          </a:prstGeom>
          <a:noFill/>
          <a:ln w="25400" cmpd="sng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8" name="TextBox 45"/>
          <p:cNvSpPr txBox="1">
            <a:spLocks noChangeArrowheads="1"/>
          </p:cNvSpPr>
          <p:nvPr/>
        </p:nvSpPr>
        <p:spPr bwMode="auto">
          <a:xfrm>
            <a:off x="9804400" y="3754438"/>
            <a:ext cx="422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/>
              <a:t>МОУ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/>
              <a:t>ФК</a:t>
            </a:r>
          </a:p>
        </p:txBody>
      </p:sp>
      <p:sp>
        <p:nvSpPr>
          <p:cNvPr id="9239" name="Прямоугольник 7"/>
          <p:cNvSpPr>
            <a:spLocks noChangeArrowheads="1"/>
          </p:cNvSpPr>
          <p:nvPr/>
        </p:nvSpPr>
        <p:spPr bwMode="auto">
          <a:xfrm>
            <a:off x="171450" y="2159000"/>
            <a:ext cx="1352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Trebuchet MS" pitchFamily="34" charset="0"/>
              </a:rPr>
              <a:t>Единый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Trebuchet MS" pitchFamily="34" charset="0"/>
              </a:rPr>
              <a:t>Казначейский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Trebuchet MS" pitchFamily="34" charset="0"/>
              </a:rPr>
              <a:t>Счет</a:t>
            </a:r>
          </a:p>
        </p:txBody>
      </p:sp>
      <p:sp>
        <p:nvSpPr>
          <p:cNvPr id="9240" name="Прямоугольник 2"/>
          <p:cNvSpPr>
            <a:spLocks noChangeArrowheads="1"/>
          </p:cNvSpPr>
          <p:nvPr/>
        </p:nvSpPr>
        <p:spPr bwMode="auto">
          <a:xfrm>
            <a:off x="1270000" y="2343150"/>
            <a:ext cx="2790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2075" indent="-92075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Trebuchet MS" pitchFamily="34" charset="0"/>
              </a:rPr>
              <a:t>- </a:t>
            </a:r>
            <a:r>
              <a:rPr lang="ru-RU" altLang="ru-RU" sz="1200">
                <a:latin typeface="Trebuchet MS" pitchFamily="34" charset="0"/>
              </a:rPr>
              <a:t>банковский счет (совокупность банковских счетов), открытый (открытых) Федеральному казначейству в Банке России</a:t>
            </a:r>
          </a:p>
        </p:txBody>
      </p:sp>
      <p:sp>
        <p:nvSpPr>
          <p:cNvPr id="38" name="TextBox 32"/>
          <p:cNvSpPr txBox="1">
            <a:spLocks noChangeArrowheads="1"/>
          </p:cNvSpPr>
          <p:nvPr/>
        </p:nvSpPr>
        <p:spPr bwMode="auto">
          <a:xfrm>
            <a:off x="3449638" y="1936424"/>
            <a:ext cx="3513139" cy="60336"/>
          </a:xfrm>
          <a:prstGeom prst="rect">
            <a:avLst/>
          </a:prstGeom>
          <a:noFill/>
        </p:spPr>
        <p:txBody>
          <a:bodyPr spcFirstLastPara="1" wrap="none" anchor="ctr">
            <a:prstTxWarp prst="textArchUp">
              <a:avLst>
                <a:gd name="adj" fmla="val 11619400"/>
              </a:avLst>
            </a:prstTxWarp>
            <a:spAutoFit/>
          </a:bodyPr>
          <a:lstStyle>
            <a:defPPr>
              <a:defRPr lang="ru-RU"/>
            </a:defPPr>
            <a:lvl1pPr algn="ctr">
              <a:defRPr sz="1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ru-RU" altLang="ru-RU" dirty="0" smtClean="0"/>
              <a:t>Перспективная </a:t>
            </a:r>
            <a:r>
              <a:rPr lang="ru-RU" altLang="ru-RU" dirty="0"/>
              <a:t>п</a:t>
            </a:r>
            <a:r>
              <a:rPr lang="ru-RU" altLang="ru-RU" dirty="0" smtClean="0"/>
              <a:t>латежная система</a:t>
            </a:r>
            <a:endParaRPr lang="ru-RU" altLang="ru-RU" dirty="0"/>
          </a:p>
        </p:txBody>
      </p:sp>
      <p:pic>
        <p:nvPicPr>
          <p:cNvPr id="9242" name="Picture 37" descr="F:\Коллегия ФК\Картинки лоя коллегии\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676">
            <a:off x="6467475" y="3135313"/>
            <a:ext cx="206851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51" descr="E:\Коллегия ФК\Картинки лоя коллегии\синяя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1905000"/>
            <a:ext cx="391795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4" name="TextBox 2"/>
          <p:cNvSpPr txBox="1">
            <a:spLocks noChangeArrowheads="1"/>
          </p:cNvSpPr>
          <p:nvPr/>
        </p:nvSpPr>
        <p:spPr bwMode="auto">
          <a:xfrm>
            <a:off x="171450" y="3714750"/>
            <a:ext cx="3278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/>
              <a:t>ДПС</a:t>
            </a:r>
            <a:r>
              <a:rPr lang="ru-RU" altLang="ru-RU" sz="1000"/>
              <a:t> – действующая платежная система Банка России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/>
              <a:t>ППС </a:t>
            </a:r>
            <a:r>
              <a:rPr lang="ru-RU" altLang="ru-RU" sz="1000"/>
              <a:t>– перспективная платежная система Банка России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263" y="4437063"/>
          <a:ext cx="3865562" cy="10445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88802"/>
                <a:gridCol w="2976760"/>
              </a:tblGrid>
              <a:tr h="243988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Год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22" marR="91422"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Количество счетов, открытых в ДПС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22" marR="91422" marT="45748" marB="45748"/>
                </a:tc>
              </a:tr>
              <a:tr h="266862">
                <a:tc>
                  <a:txBody>
                    <a:bodyPr/>
                    <a:lstStyle/>
                    <a:p>
                      <a:pPr marR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2012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22" marR="91422" marT="45748" marB="45748"/>
                </a:tc>
                <a:tc>
                  <a:txBody>
                    <a:bodyPr/>
                    <a:lstStyle/>
                    <a:p>
                      <a:pPr marR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49 816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22" marR="91422" marT="45748" marB="45748"/>
                </a:tc>
              </a:tr>
              <a:tr h="266862">
                <a:tc>
                  <a:txBody>
                    <a:bodyPr/>
                    <a:lstStyle/>
                    <a:p>
                      <a:pPr marR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2013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22" marR="91422" marT="45748" marB="45748"/>
                </a:tc>
                <a:tc>
                  <a:txBody>
                    <a:bodyPr/>
                    <a:lstStyle/>
                    <a:p>
                      <a:pPr marR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48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224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22" marR="91422" marT="45748" marB="45748"/>
                </a:tc>
              </a:tr>
              <a:tr h="266862">
                <a:tc>
                  <a:txBody>
                    <a:bodyPr/>
                    <a:lstStyle/>
                    <a:p>
                      <a:pPr marR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22" marR="91422" marT="45748" marB="45748"/>
                </a:tc>
                <a:tc>
                  <a:txBody>
                    <a:bodyPr/>
                    <a:lstStyle/>
                    <a:p>
                      <a:pPr marR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48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913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22" marR="91422" marT="45748" marB="4574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37900" y="6356350"/>
            <a:ext cx="1028700" cy="365125"/>
          </a:xfrm>
        </p:spPr>
        <p:txBody>
          <a:bodyPr/>
          <a:lstStyle/>
          <a:p>
            <a:pPr algn="ctr">
              <a:defRPr/>
            </a:pPr>
            <a:fld id="{22B13C44-F44E-49E1-868C-7972D2D1E8B4}" type="slidenum">
              <a:rPr lang="ru-RU" sz="2000" b="1" smtClean="0"/>
              <a:pPr algn="ctr">
                <a:defRPr/>
              </a:pPr>
              <a:t>9</a:t>
            </a:fld>
            <a:endParaRPr lang="ru-RU" sz="2000" b="1" dirty="0"/>
          </a:p>
        </p:txBody>
      </p:sp>
      <p:sp>
        <p:nvSpPr>
          <p:cNvPr id="10243" name="Нижний колонтитул 3"/>
          <p:cNvSpPr txBox="1">
            <a:spLocks noGrp="1"/>
          </p:cNvSpPr>
          <p:nvPr/>
        </p:nvSpPr>
        <p:spPr bwMode="auto">
          <a:xfrm>
            <a:off x="4060825" y="0"/>
            <a:ext cx="81184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Интеграция с банковской системой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rebuchet MS" pitchFamily="34" charset="0"/>
                <a:cs typeface="Times New Roman" pitchFamily="18" charset="0"/>
                <a:sym typeface="Arial" pitchFamily="34" charset="0"/>
              </a:rPr>
              <a:t>Единый казначейский счет и пул ликвидности</a:t>
            </a:r>
          </a:p>
        </p:txBody>
      </p:sp>
      <p:pic>
        <p:nvPicPr>
          <p:cNvPr id="10244" name="Picture 7" descr="F:\Коллегия ФК\Картинки лоя коллегии\3238_suzo-plastic-triangle-2-1-16-47-0700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463675"/>
            <a:ext cx="49863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>
            <a:stCxn id="10254" idx="0"/>
          </p:cNvCxnSpPr>
          <p:nvPr/>
        </p:nvCxnSpPr>
        <p:spPr>
          <a:xfrm flipV="1">
            <a:off x="968375" y="2478088"/>
            <a:ext cx="177800" cy="198755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1223963" y="5349875"/>
            <a:ext cx="1471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Остаток счета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главного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участника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6076950" y="1933575"/>
            <a:ext cx="5145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Пул ликвидности в ДПС (2016) </a:t>
            </a:r>
          </a:p>
          <a:p>
            <a:pPr eaLnBrk="1" hangingPunct="1"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– средства федерального бюджета + средства федеральных учреждений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6076950" y="3390900"/>
            <a:ext cx="5145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Пул ликвидности в ППС (2017) </a:t>
            </a:r>
          </a:p>
          <a:p>
            <a:pPr eaLnBrk="1" hangingPunct="1"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– средства на 85 счетах, открытых ТОФК</a:t>
            </a:r>
          </a:p>
        </p:txBody>
      </p:sp>
      <p:cxnSp>
        <p:nvCxnSpPr>
          <p:cNvPr id="11" name="Прямая со стрелкой 10"/>
          <p:cNvCxnSpPr>
            <a:stCxn id="10255" idx="0"/>
          </p:cNvCxnSpPr>
          <p:nvPr/>
        </p:nvCxnSpPr>
        <p:spPr>
          <a:xfrm flipH="1" flipV="1">
            <a:off x="3602038" y="4295775"/>
            <a:ext cx="1466850" cy="2921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0255" idx="0"/>
          </p:cNvCxnSpPr>
          <p:nvPr/>
        </p:nvCxnSpPr>
        <p:spPr>
          <a:xfrm flipH="1" flipV="1">
            <a:off x="3917950" y="3714750"/>
            <a:ext cx="1150938" cy="873125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0255" idx="0"/>
          </p:cNvCxnSpPr>
          <p:nvPr/>
        </p:nvCxnSpPr>
        <p:spPr>
          <a:xfrm flipH="1" flipV="1">
            <a:off x="4324350" y="3159125"/>
            <a:ext cx="744538" cy="142875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2" name="TextBox 2"/>
          <p:cNvSpPr txBox="1">
            <a:spLocks noChangeArrowheads="1"/>
          </p:cNvSpPr>
          <p:nvPr/>
        </p:nvSpPr>
        <p:spPr bwMode="auto">
          <a:xfrm>
            <a:off x="3143250" y="5389563"/>
            <a:ext cx="1697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/>
              <a:t>остатков счетов</a:t>
            </a:r>
          </a:p>
          <a:p>
            <a:pPr algn="ctr" eaLnBrk="1" hangingPunct="1"/>
            <a:r>
              <a:rPr lang="ru-RU" altLang="ru-RU"/>
              <a:t>подчиненных</a:t>
            </a:r>
          </a:p>
          <a:p>
            <a:pPr algn="ctr" eaLnBrk="1" hangingPunct="1"/>
            <a:r>
              <a:rPr lang="ru-RU" altLang="ru-RU"/>
              <a:t>участников</a:t>
            </a:r>
          </a:p>
        </p:txBody>
      </p:sp>
      <p:sp>
        <p:nvSpPr>
          <p:cNvPr id="10253" name="TextBox 3"/>
          <p:cNvSpPr txBox="1">
            <a:spLocks noChangeArrowheads="1"/>
          </p:cNvSpPr>
          <p:nvPr/>
        </p:nvSpPr>
        <p:spPr bwMode="auto">
          <a:xfrm>
            <a:off x="2482850" y="5605463"/>
            <a:ext cx="998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3600"/>
              <a:t>=  ∑</a:t>
            </a:r>
          </a:p>
        </p:txBody>
      </p:sp>
      <p:sp>
        <p:nvSpPr>
          <p:cNvPr id="10254" name="TextBox 6"/>
          <p:cNvSpPr txBox="1">
            <a:spLocks noChangeArrowheads="1"/>
          </p:cNvSpPr>
          <p:nvPr/>
        </p:nvSpPr>
        <p:spPr bwMode="auto">
          <a:xfrm>
            <a:off x="41275" y="4465638"/>
            <a:ext cx="185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/>
              <a:t>Главный участник пула</a:t>
            </a:r>
          </a:p>
          <a:p>
            <a:pPr algn="ctr" eaLnBrk="1" hangingPunct="1"/>
            <a:endParaRPr lang="ru-RU" altLang="ru-RU"/>
          </a:p>
        </p:txBody>
      </p:sp>
      <p:sp>
        <p:nvSpPr>
          <p:cNvPr id="10255" name="TextBox 17"/>
          <p:cNvSpPr txBox="1">
            <a:spLocks noChangeArrowheads="1"/>
          </p:cNvSpPr>
          <p:nvPr/>
        </p:nvSpPr>
        <p:spPr bwMode="auto">
          <a:xfrm>
            <a:off x="4060825" y="4587875"/>
            <a:ext cx="2016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/>
              <a:t>Подчиненные участники пула </a:t>
            </a:r>
          </a:p>
          <a:p>
            <a:pPr algn="ctr" eaLnBrk="1" hangingPunct="1"/>
            <a:endParaRPr lang="ru-RU" altLang="ru-RU"/>
          </a:p>
        </p:txBody>
      </p:sp>
      <p:sp>
        <p:nvSpPr>
          <p:cNvPr id="10256" name="TextBox 24"/>
          <p:cNvSpPr txBox="1">
            <a:spLocks noChangeArrowheads="1"/>
          </p:cNvSpPr>
          <p:nvPr/>
        </p:nvSpPr>
        <p:spPr bwMode="auto">
          <a:xfrm>
            <a:off x="6129338" y="4835525"/>
            <a:ext cx="5002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00B050"/>
                </a:solidFill>
              </a:rPr>
              <a:t>Управление обеспечения исполнения федерального бюджета - управление лимитами подчиненных участников пула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3896</TotalTime>
  <Words>1756</Words>
  <Application>Microsoft Office PowerPoint</Application>
  <PresentationFormat>Произвольный</PresentationFormat>
  <Paragraphs>317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Calibri</vt:lpstr>
      <vt:lpstr>Arial</vt:lpstr>
      <vt:lpstr>Calibri Light</vt:lpstr>
      <vt:lpstr>Trebuchet MS</vt:lpstr>
      <vt:lpstr>Lucida Grande</vt:lpstr>
      <vt:lpstr>Times New Roman</vt:lpstr>
      <vt:lpstr>Wingdings</vt:lpstr>
      <vt:lpstr>+mj-lt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Дорожинская Галина Алексеевна</cp:lastModifiedBy>
  <cp:revision>289</cp:revision>
  <cp:lastPrinted>2015-09-28T21:30:03Z</cp:lastPrinted>
  <dcterms:created xsi:type="dcterms:W3CDTF">2015-03-03T16:27:21Z</dcterms:created>
  <dcterms:modified xsi:type="dcterms:W3CDTF">2015-09-29T14:26:27Z</dcterms:modified>
</cp:coreProperties>
</file>