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59" r:id="rId2"/>
    <p:sldId id="354" r:id="rId3"/>
    <p:sldId id="360" r:id="rId4"/>
    <p:sldId id="355" r:id="rId5"/>
    <p:sldId id="361" r:id="rId6"/>
    <p:sldId id="362" r:id="rId7"/>
    <p:sldId id="357" r:id="rId8"/>
    <p:sldId id="358" r:id="rId9"/>
  </p:sldIdLst>
  <p:sldSz cx="9144000" cy="6858000" type="screen4x3"/>
  <p:notesSz cx="6807200" cy="99393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CC00"/>
    <a:srgbClr val="0000CC"/>
    <a:srgbClr val="007A00"/>
    <a:srgbClr val="99CCFF"/>
    <a:srgbClr val="FFE1E9"/>
    <a:srgbClr val="CC99FF"/>
    <a:srgbClr val="333399"/>
    <a:srgbClr val="FFEFF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4" autoAdjust="0"/>
    <p:restoredTop sz="94601" autoAdjust="0"/>
  </p:normalViewPr>
  <p:slideViewPr>
    <p:cSldViewPr>
      <p:cViewPr varScale="1">
        <p:scale>
          <a:sx n="74" d="100"/>
          <a:sy n="74" d="100"/>
        </p:scale>
        <p:origin x="17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3CAA27-34B1-4004-95EE-C83861F2F0FC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B246FEA-F7C7-436A-AC08-E9699F0AEF1A}">
      <dgm:prSet phldrT="[Текст]" custT="1"/>
      <dgm:spPr/>
      <dgm:t>
        <a:bodyPr/>
        <a:lstStyle/>
        <a:p>
          <a:r>
            <a:rPr lang="ru-RU" sz="1200" dirty="0" smtClean="0"/>
            <a:t>Федеральный закон от 06.12.2011 N 402-ФЗ </a:t>
          </a:r>
          <a:br>
            <a:rPr lang="ru-RU" sz="1200" dirty="0" smtClean="0"/>
          </a:br>
          <a:r>
            <a:rPr lang="ru-RU" sz="1200" dirty="0" smtClean="0"/>
            <a:t>"О бухгалтерском учет</a:t>
          </a:r>
          <a:r>
            <a:rPr lang="en-US" sz="1200" dirty="0" smtClean="0"/>
            <a:t>e</a:t>
          </a:r>
          <a:r>
            <a:rPr lang="ru-RU" sz="1200" dirty="0" smtClean="0"/>
            <a:t>"</a:t>
          </a:r>
          <a:endParaRPr lang="ru-RU" sz="1200" dirty="0"/>
        </a:p>
      </dgm:t>
    </dgm:pt>
    <dgm:pt modelId="{ACDCE07B-73A1-41E0-B5D1-4927099DF740}" type="parTrans" cxnId="{C9FEEFCD-BB18-49D1-8D98-976C03076D5F}">
      <dgm:prSet/>
      <dgm:spPr/>
      <dgm:t>
        <a:bodyPr/>
        <a:lstStyle/>
        <a:p>
          <a:endParaRPr lang="ru-RU"/>
        </a:p>
      </dgm:t>
    </dgm:pt>
    <dgm:pt modelId="{C9E8E6BE-63A4-421C-88BC-3DCBADAB76C0}" type="sibTrans" cxnId="{C9FEEFCD-BB18-49D1-8D98-976C03076D5F}">
      <dgm:prSet/>
      <dgm:spPr/>
      <dgm:t>
        <a:bodyPr/>
        <a:lstStyle/>
        <a:p>
          <a:endParaRPr lang="ru-RU"/>
        </a:p>
      </dgm:t>
    </dgm:pt>
    <dgm:pt modelId="{26B6785E-600B-4A19-AD49-434861BEE7D4}">
      <dgm:prSet phldrT="[Текст]" custT="1"/>
      <dgm:spPr/>
      <dgm:t>
        <a:bodyPr/>
        <a:lstStyle/>
        <a:p>
          <a:r>
            <a:rPr lang="ru-RU" sz="1200" dirty="0" smtClean="0"/>
            <a:t>Приказ Минфина России от 28.12.2010 N 191н (ред. от 16.11.2016)</a:t>
          </a:r>
          <a:br>
            <a:rPr lang="ru-RU" sz="1200" dirty="0" smtClean="0"/>
          </a:br>
          <a:r>
            <a:rPr lang="ru-RU" sz="1200" dirty="0" smtClean="0"/>
            <a:t>"Об утверждении Инструкции о порядке составления и представления годовой, квартальной и месячной отчетности об исполнении бюджетов бюджетной системы Российской Федерации"</a:t>
          </a:r>
          <a:endParaRPr lang="ru-RU" sz="1200" dirty="0"/>
        </a:p>
      </dgm:t>
    </dgm:pt>
    <dgm:pt modelId="{33E7691A-D9AC-47E9-BF8B-008CBC8C9511}" type="parTrans" cxnId="{52E13E76-DC82-4CDA-828E-D50957B48325}">
      <dgm:prSet/>
      <dgm:spPr/>
      <dgm:t>
        <a:bodyPr/>
        <a:lstStyle/>
        <a:p>
          <a:endParaRPr lang="ru-RU"/>
        </a:p>
      </dgm:t>
    </dgm:pt>
    <dgm:pt modelId="{46F59E1D-33A2-4513-A879-369E07397A82}" type="sibTrans" cxnId="{52E13E76-DC82-4CDA-828E-D50957B48325}">
      <dgm:prSet/>
      <dgm:spPr/>
      <dgm:t>
        <a:bodyPr/>
        <a:lstStyle/>
        <a:p>
          <a:endParaRPr lang="ru-RU"/>
        </a:p>
      </dgm:t>
    </dgm:pt>
    <dgm:pt modelId="{1E974450-5D3D-4776-A061-D1ECC08E922F}">
      <dgm:prSet phldrT="[Текст]" custT="1"/>
      <dgm:spPr/>
      <dgm:t>
        <a:bodyPr/>
        <a:lstStyle/>
        <a:p>
          <a:r>
            <a:rPr lang="ru-RU" sz="1200" dirty="0" smtClean="0"/>
            <a:t>Совместное письмо Минфина России и Федерального казначейства от 07.04.2017 №02-07-07/21798 / 07-04-05/02-308 "О составлении и представлении месячной и квартальной бюджетной отчетности, квартальной сводной бухгалтерской отчетности государственных бюджетных и автономных учреждений главными администраторами средств федерального бюджета в 2017 году"</a:t>
          </a:r>
          <a:endParaRPr lang="ru-RU" sz="1200" dirty="0"/>
        </a:p>
      </dgm:t>
    </dgm:pt>
    <dgm:pt modelId="{340F1449-16A1-45E3-A7E4-238470C0DFC2}" type="parTrans" cxnId="{A9A57F49-64F1-41DC-AF59-9EF6EE60AC8B}">
      <dgm:prSet/>
      <dgm:spPr/>
      <dgm:t>
        <a:bodyPr/>
        <a:lstStyle/>
        <a:p>
          <a:endParaRPr lang="ru-RU"/>
        </a:p>
      </dgm:t>
    </dgm:pt>
    <dgm:pt modelId="{B92EE5C6-76A9-409F-A944-5F845C519FB1}" type="sibTrans" cxnId="{A9A57F49-64F1-41DC-AF59-9EF6EE60AC8B}">
      <dgm:prSet/>
      <dgm:spPr/>
      <dgm:t>
        <a:bodyPr/>
        <a:lstStyle/>
        <a:p>
          <a:endParaRPr lang="ru-RU"/>
        </a:p>
      </dgm:t>
    </dgm:pt>
    <dgm:pt modelId="{8998DA51-C806-4E4D-BCB5-9FBB061AF95C}">
      <dgm:prSet phldrT="[Текст]" custT="1"/>
      <dgm:spPr/>
      <dgm:t>
        <a:bodyPr/>
        <a:lstStyle/>
        <a:p>
          <a:endParaRPr lang="ru-RU" sz="1200" dirty="0" smtClean="0"/>
        </a:p>
        <a:p>
          <a:r>
            <a:rPr lang="ru-RU" sz="1200" u="none" dirty="0" smtClean="0">
              <a:solidFill>
                <a:schemeClr val="bg1"/>
              </a:solidFill>
            </a:rPr>
            <a:t>Контрольные соотношения для показателей форм месячной и квартальной бюджетной (бухгалтерской) отчетности</a:t>
          </a:r>
        </a:p>
      </dgm:t>
    </dgm:pt>
    <dgm:pt modelId="{ADD854CA-E600-46A1-8A36-02C7A94DDEAD}" type="parTrans" cxnId="{4EB54B0D-5E9E-4D38-8026-C0C3A7DCDD10}">
      <dgm:prSet/>
      <dgm:spPr/>
      <dgm:t>
        <a:bodyPr/>
        <a:lstStyle/>
        <a:p>
          <a:endParaRPr lang="ru-RU"/>
        </a:p>
      </dgm:t>
    </dgm:pt>
    <dgm:pt modelId="{17604D4A-89CE-44DF-BECD-C4282C19DDF0}" type="sibTrans" cxnId="{4EB54B0D-5E9E-4D38-8026-C0C3A7DCDD10}">
      <dgm:prSet/>
      <dgm:spPr/>
      <dgm:t>
        <a:bodyPr/>
        <a:lstStyle/>
        <a:p>
          <a:endParaRPr lang="ru-RU"/>
        </a:p>
      </dgm:t>
    </dgm:pt>
    <dgm:pt modelId="{742BF70B-26EB-405C-9BE6-02207C8A2782}">
      <dgm:prSet phldrT="[Текст]" custT="1"/>
      <dgm:spPr/>
      <dgm:t>
        <a:bodyPr/>
        <a:lstStyle/>
        <a:p>
          <a:endParaRPr lang="ru-RU" sz="700" dirty="0" smtClean="0"/>
        </a:p>
        <a:p>
          <a:r>
            <a:rPr lang="ru-RU" sz="1200" u="none" dirty="0" smtClean="0">
              <a:effectLst/>
            </a:rPr>
            <a:t>Порядок мониторинга в Федеральном казначействе информации, представляемой в подсистему «Учет и отчетность» государственной интегрированной информационной системы управления общественными финансами «Электронный бюджет», утвержденный приказом Федерального казначейства от 30.12.2016 № 512</a:t>
          </a:r>
        </a:p>
      </dgm:t>
    </dgm:pt>
    <dgm:pt modelId="{B3CBB051-D8ED-45E0-B9D1-AF0628E92D8B}" type="parTrans" cxnId="{C43E17A4-49E0-4F11-91BB-54BA3DB18F58}">
      <dgm:prSet/>
      <dgm:spPr/>
      <dgm:t>
        <a:bodyPr/>
        <a:lstStyle/>
        <a:p>
          <a:endParaRPr lang="ru-RU"/>
        </a:p>
      </dgm:t>
    </dgm:pt>
    <dgm:pt modelId="{A1C052CA-03BA-4A2E-A88E-C0DC5FF05BC3}" type="sibTrans" cxnId="{C43E17A4-49E0-4F11-91BB-54BA3DB18F58}">
      <dgm:prSet/>
      <dgm:spPr/>
      <dgm:t>
        <a:bodyPr/>
        <a:lstStyle/>
        <a:p>
          <a:endParaRPr lang="ru-RU"/>
        </a:p>
      </dgm:t>
    </dgm:pt>
    <dgm:pt modelId="{CB20D743-2B6D-4666-8ABB-FE119904B825}">
      <dgm:prSet phldrT="[Текст]" custT="1"/>
      <dgm:spPr/>
      <dgm:t>
        <a:bodyPr/>
        <a:lstStyle/>
        <a:p>
          <a:endParaRPr lang="ru-RU" sz="1100" dirty="0" smtClean="0"/>
        </a:p>
        <a:p>
          <a:r>
            <a:rPr lang="ru-RU" sz="1200" u="none" dirty="0" smtClean="0">
              <a:solidFill>
                <a:schemeClr val="bg1"/>
              </a:solidFill>
              <a:effectLst/>
            </a:rPr>
            <a:t>Приказ УФК по Республике Крым от 16.01.2017 № 13 "Об утверждении Порядка мониторинга в Управлении Федерального казначейства по Республике Крым информации, представляемой в подсистему "Учет и отчетность" государственной интегрированной информационной системы управления общественными финансами "Электронный бюджет"</a:t>
          </a:r>
        </a:p>
      </dgm:t>
    </dgm:pt>
    <dgm:pt modelId="{24E8A04E-CD4D-44A4-9821-ADCFC4D65C03}" type="parTrans" cxnId="{523AEA52-8566-48A3-A658-775E4F8C3AB3}">
      <dgm:prSet/>
      <dgm:spPr/>
      <dgm:t>
        <a:bodyPr/>
        <a:lstStyle/>
        <a:p>
          <a:endParaRPr lang="ru-RU"/>
        </a:p>
      </dgm:t>
    </dgm:pt>
    <dgm:pt modelId="{532E2DDA-89F7-482B-9AC9-2CAD069813A2}" type="sibTrans" cxnId="{523AEA52-8566-48A3-A658-775E4F8C3AB3}">
      <dgm:prSet/>
      <dgm:spPr/>
      <dgm:t>
        <a:bodyPr/>
        <a:lstStyle/>
        <a:p>
          <a:endParaRPr lang="ru-RU"/>
        </a:p>
      </dgm:t>
    </dgm:pt>
    <dgm:pt modelId="{948B8E21-F68B-4A64-8242-3598E325009F}" type="pres">
      <dgm:prSet presAssocID="{403CAA27-34B1-4004-95EE-C83861F2F0F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66DB59-3CE4-4E09-A9E0-B5686C0F1A71}" type="pres">
      <dgm:prSet presAssocID="{3B246FEA-F7C7-436A-AC08-E9699F0AEF1A}" presName="composite" presStyleCnt="0"/>
      <dgm:spPr/>
    </dgm:pt>
    <dgm:pt modelId="{85018815-3ABF-4DD8-8B66-E9698F0F19C3}" type="pres">
      <dgm:prSet presAssocID="{3B246FEA-F7C7-436A-AC08-E9699F0AEF1A}" presName="imgShp" presStyleLbl="fgImgPlace1" presStyleIdx="0" presStyleCnt="6"/>
      <dgm:spPr>
        <a:solidFill>
          <a:schemeClr val="accent5">
            <a:tint val="50000"/>
            <a:hueOff val="0"/>
            <a:satOff val="0"/>
            <a:lumOff val="0"/>
            <a:alpha val="0"/>
          </a:schemeClr>
        </a:solidFill>
        <a:ln>
          <a:solidFill>
            <a:schemeClr val="lt1">
              <a:hueOff val="0"/>
              <a:satOff val="0"/>
              <a:lumOff val="0"/>
              <a:alpha val="0"/>
            </a:schemeClr>
          </a:solidFill>
        </a:ln>
      </dgm:spPr>
    </dgm:pt>
    <dgm:pt modelId="{4C87890C-51E1-4E63-840C-78EECD2BFFD4}" type="pres">
      <dgm:prSet presAssocID="{3B246FEA-F7C7-436A-AC08-E9699F0AEF1A}" presName="txShp" presStyleLbl="node1" presStyleIdx="0" presStyleCnt="6" custScaleX="147349" custScaleY="127148" custLinFactNeighborX="-281" custLinFactNeighborY="-9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209A4D-D7C3-4E68-9468-EE96D985636F}" type="pres">
      <dgm:prSet presAssocID="{C9E8E6BE-63A4-421C-88BC-3DCBADAB76C0}" presName="spacing" presStyleCnt="0"/>
      <dgm:spPr/>
    </dgm:pt>
    <dgm:pt modelId="{00233CC8-1F86-40B1-98D2-CC16CAEBDE8C}" type="pres">
      <dgm:prSet presAssocID="{26B6785E-600B-4A19-AD49-434861BEE7D4}" presName="composite" presStyleCnt="0"/>
      <dgm:spPr/>
    </dgm:pt>
    <dgm:pt modelId="{C322E313-8D4E-4EB9-B54B-82855B2CF97A}" type="pres">
      <dgm:prSet presAssocID="{26B6785E-600B-4A19-AD49-434861BEE7D4}" presName="imgShp" presStyleLbl="fgImgPlace1" presStyleIdx="1" presStyleCnt="6"/>
      <dgm:spPr>
        <a:solidFill>
          <a:schemeClr val="accent5">
            <a:tint val="50000"/>
            <a:hueOff val="66083"/>
            <a:satOff val="-7248"/>
            <a:lumOff val="-1009"/>
            <a:alpha val="0"/>
          </a:schemeClr>
        </a:solidFill>
        <a:ln>
          <a:solidFill>
            <a:schemeClr val="lt1">
              <a:hueOff val="0"/>
              <a:satOff val="0"/>
              <a:lumOff val="0"/>
              <a:alpha val="0"/>
            </a:schemeClr>
          </a:solidFill>
        </a:ln>
      </dgm:spPr>
    </dgm:pt>
    <dgm:pt modelId="{E5F926F3-53AF-4CC6-99D7-E9D004E5F470}" type="pres">
      <dgm:prSet presAssocID="{26B6785E-600B-4A19-AD49-434861BEE7D4}" presName="txShp" presStyleLbl="node1" presStyleIdx="1" presStyleCnt="6" custScaleX="145446" custScaleY="149017" custLinFactNeighborX="1233" custLinFactNeighborY="-13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27653-F122-485D-A7EA-AB3AF2E35F9A}" type="pres">
      <dgm:prSet presAssocID="{46F59E1D-33A2-4513-A879-369E07397A82}" presName="spacing" presStyleCnt="0"/>
      <dgm:spPr/>
    </dgm:pt>
    <dgm:pt modelId="{1062C419-8546-4E57-B328-54EDAD0A0B21}" type="pres">
      <dgm:prSet presAssocID="{1E974450-5D3D-4776-A061-D1ECC08E922F}" presName="composite" presStyleCnt="0"/>
      <dgm:spPr/>
    </dgm:pt>
    <dgm:pt modelId="{82C7BEA3-7092-442A-894F-0C721A70BD28}" type="pres">
      <dgm:prSet presAssocID="{1E974450-5D3D-4776-A061-D1ECC08E922F}" presName="imgShp" presStyleLbl="fgImgPlace1" presStyleIdx="2" presStyleCnt="6"/>
      <dgm:spPr>
        <a:solidFill>
          <a:schemeClr val="accent5">
            <a:tint val="50000"/>
            <a:hueOff val="132166"/>
            <a:satOff val="-14497"/>
            <a:lumOff val="-2017"/>
            <a:alpha val="0"/>
          </a:schemeClr>
        </a:solidFill>
        <a:ln>
          <a:solidFill>
            <a:schemeClr val="lt1">
              <a:hueOff val="0"/>
              <a:satOff val="0"/>
              <a:lumOff val="0"/>
              <a:alpha val="0"/>
            </a:schemeClr>
          </a:solidFill>
        </a:ln>
      </dgm:spPr>
    </dgm:pt>
    <dgm:pt modelId="{C3292D55-B604-4844-B920-EC1B222F9D5F}" type="pres">
      <dgm:prSet presAssocID="{1E974450-5D3D-4776-A061-D1ECC08E922F}" presName="txShp" presStyleLbl="node1" presStyleIdx="2" presStyleCnt="6" custAng="0" custFlipVert="1" custScaleX="150376" custScaleY="152560" custLinFactY="125558" custLinFactNeighborX="-1233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B3CA83-D947-496F-B4DA-88F503645EE8}" type="pres">
      <dgm:prSet presAssocID="{B92EE5C6-76A9-409F-A944-5F845C519FB1}" presName="spacing" presStyleCnt="0"/>
      <dgm:spPr/>
    </dgm:pt>
    <dgm:pt modelId="{65443C0B-29A4-4D69-B160-681963347A6D}" type="pres">
      <dgm:prSet presAssocID="{8998DA51-C806-4E4D-BCB5-9FBB061AF95C}" presName="composite" presStyleCnt="0"/>
      <dgm:spPr/>
    </dgm:pt>
    <dgm:pt modelId="{56D10AEF-4D01-4124-A7FB-D4F1DA621084}" type="pres">
      <dgm:prSet presAssocID="{8998DA51-C806-4E4D-BCB5-9FBB061AF95C}" presName="imgShp" presStyleLbl="fgImgPlace1" presStyleIdx="3" presStyleCnt="6"/>
      <dgm:spPr>
        <a:solidFill>
          <a:schemeClr val="accent5">
            <a:tint val="50000"/>
            <a:hueOff val="158599"/>
            <a:satOff val="-17396"/>
            <a:lumOff val="-2420"/>
            <a:alpha val="0"/>
          </a:schemeClr>
        </a:solidFill>
        <a:ln>
          <a:solidFill>
            <a:schemeClr val="lt1">
              <a:hueOff val="0"/>
              <a:satOff val="0"/>
              <a:lumOff val="0"/>
              <a:alpha val="0"/>
            </a:schemeClr>
          </a:solidFill>
        </a:ln>
      </dgm:spPr>
    </dgm:pt>
    <dgm:pt modelId="{5ADD1F2D-0CC3-47D9-AC7A-1A55D4B6361A}" type="pres">
      <dgm:prSet presAssocID="{8998DA51-C806-4E4D-BCB5-9FBB061AF95C}" presName="txShp" presStyleLbl="node1" presStyleIdx="3" presStyleCnt="6" custScaleX="150376" custScaleY="103992" custLinFactNeighborX="-2694" custLinFactNeighborY="-25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7792E-3638-49D8-A708-4D4EA051C5EE}" type="pres">
      <dgm:prSet presAssocID="{17604D4A-89CE-44DF-BECD-C4282C19DDF0}" presName="spacing" presStyleCnt="0"/>
      <dgm:spPr/>
    </dgm:pt>
    <dgm:pt modelId="{36F63A38-9066-4B22-AD64-6D0D98B1F8C9}" type="pres">
      <dgm:prSet presAssocID="{742BF70B-26EB-405C-9BE6-02207C8A2782}" presName="composite" presStyleCnt="0"/>
      <dgm:spPr/>
    </dgm:pt>
    <dgm:pt modelId="{31A57936-205C-4A68-8ED3-291B5269E461}" type="pres">
      <dgm:prSet presAssocID="{742BF70B-26EB-405C-9BE6-02207C8A2782}" presName="imgShp" presStyleLbl="fgImgPlace1" presStyleIdx="4" presStyleCnt="6"/>
      <dgm:spPr>
        <a:solidFill>
          <a:schemeClr val="accent5">
            <a:tint val="50000"/>
            <a:hueOff val="264331"/>
            <a:satOff val="-28994"/>
            <a:lumOff val="-4034"/>
            <a:alpha val="0"/>
          </a:schemeClr>
        </a:solidFill>
        <a:ln>
          <a:solidFill>
            <a:schemeClr val="lt1">
              <a:hueOff val="0"/>
              <a:satOff val="0"/>
              <a:lumOff val="0"/>
              <a:alpha val="0"/>
            </a:schemeClr>
          </a:solidFill>
        </a:ln>
      </dgm:spPr>
    </dgm:pt>
    <dgm:pt modelId="{98759C54-DB8F-4DDA-8410-51EFAAB542BE}" type="pres">
      <dgm:prSet presAssocID="{742BF70B-26EB-405C-9BE6-02207C8A2782}" presName="txShp" presStyleLbl="node1" presStyleIdx="4" presStyleCnt="6" custScaleX="149563" custScaleY="168475" custLinFactY="-151603" custLinFactNeighborX="-82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052E5-E385-40F6-818F-181C4AFF4203}" type="pres">
      <dgm:prSet presAssocID="{A1C052CA-03BA-4A2E-A88E-C0DC5FF05BC3}" presName="spacing" presStyleCnt="0"/>
      <dgm:spPr/>
    </dgm:pt>
    <dgm:pt modelId="{1E0BD7A0-020C-4BF4-A114-AC18AEF165BB}" type="pres">
      <dgm:prSet presAssocID="{CB20D743-2B6D-4666-8ABB-FE119904B825}" presName="composite" presStyleCnt="0"/>
      <dgm:spPr/>
    </dgm:pt>
    <dgm:pt modelId="{D0133809-9408-437A-984E-465E5BF35236}" type="pres">
      <dgm:prSet presAssocID="{CB20D743-2B6D-4666-8ABB-FE119904B825}" presName="imgShp" presStyleLbl="fgImgPlace1" presStyleIdx="5" presStyleCnt="6"/>
      <dgm:spPr>
        <a:solidFill>
          <a:schemeClr val="accent5">
            <a:tint val="50000"/>
            <a:hueOff val="264331"/>
            <a:satOff val="-28994"/>
            <a:lumOff val="-4034"/>
            <a:alpha val="0"/>
          </a:schemeClr>
        </a:solidFill>
        <a:ln>
          <a:solidFill>
            <a:schemeClr val="lt1">
              <a:hueOff val="0"/>
              <a:satOff val="0"/>
              <a:lumOff val="0"/>
              <a:alpha val="0"/>
            </a:schemeClr>
          </a:solidFill>
        </a:ln>
      </dgm:spPr>
    </dgm:pt>
    <dgm:pt modelId="{0F05D950-1F9F-4497-8CFE-BE461877CBDC}" type="pres">
      <dgm:prSet presAssocID="{CB20D743-2B6D-4666-8ABB-FE119904B825}" presName="txShp" presStyleLbl="node1" presStyleIdx="5" presStyleCnt="6" custFlipVert="1" custScaleX="148420" custScaleY="189755" custLinFactNeighborX="255" custLinFactNeighborY="-3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3E17A4-49E0-4F11-91BB-54BA3DB18F58}" srcId="{403CAA27-34B1-4004-95EE-C83861F2F0FC}" destId="{742BF70B-26EB-405C-9BE6-02207C8A2782}" srcOrd="4" destOrd="0" parTransId="{B3CBB051-D8ED-45E0-B9D1-AF0628E92D8B}" sibTransId="{A1C052CA-03BA-4A2E-A88E-C0DC5FF05BC3}"/>
    <dgm:cxn modelId="{BA913F33-5F49-4A9C-828E-44558EEC6B89}" type="presOf" srcId="{403CAA27-34B1-4004-95EE-C83861F2F0FC}" destId="{948B8E21-F68B-4A64-8242-3598E325009F}" srcOrd="0" destOrd="0" presId="urn:microsoft.com/office/officeart/2005/8/layout/vList3"/>
    <dgm:cxn modelId="{4EB54B0D-5E9E-4D38-8026-C0C3A7DCDD10}" srcId="{403CAA27-34B1-4004-95EE-C83861F2F0FC}" destId="{8998DA51-C806-4E4D-BCB5-9FBB061AF95C}" srcOrd="3" destOrd="0" parTransId="{ADD854CA-E600-46A1-8A36-02C7A94DDEAD}" sibTransId="{17604D4A-89CE-44DF-BECD-C4282C19DDF0}"/>
    <dgm:cxn modelId="{523AEA52-8566-48A3-A658-775E4F8C3AB3}" srcId="{403CAA27-34B1-4004-95EE-C83861F2F0FC}" destId="{CB20D743-2B6D-4666-8ABB-FE119904B825}" srcOrd="5" destOrd="0" parTransId="{24E8A04E-CD4D-44A4-9821-ADCFC4D65C03}" sibTransId="{532E2DDA-89F7-482B-9AC9-2CAD069813A2}"/>
    <dgm:cxn modelId="{B135B6C9-DF1E-4BBC-BCF8-70552B027DCB}" type="presOf" srcId="{8998DA51-C806-4E4D-BCB5-9FBB061AF95C}" destId="{5ADD1F2D-0CC3-47D9-AC7A-1A55D4B6361A}" srcOrd="0" destOrd="0" presId="urn:microsoft.com/office/officeart/2005/8/layout/vList3"/>
    <dgm:cxn modelId="{49035494-DC0F-4E10-BF57-D65FAB78326E}" type="presOf" srcId="{1E974450-5D3D-4776-A061-D1ECC08E922F}" destId="{C3292D55-B604-4844-B920-EC1B222F9D5F}" srcOrd="0" destOrd="0" presId="urn:microsoft.com/office/officeart/2005/8/layout/vList3"/>
    <dgm:cxn modelId="{A2F94615-21F4-499F-8A60-E35677B4C183}" type="presOf" srcId="{26B6785E-600B-4A19-AD49-434861BEE7D4}" destId="{E5F926F3-53AF-4CC6-99D7-E9D004E5F470}" srcOrd="0" destOrd="0" presId="urn:microsoft.com/office/officeart/2005/8/layout/vList3"/>
    <dgm:cxn modelId="{64D895CE-5BFD-4EE4-AD47-1A52A6C42BE4}" type="presOf" srcId="{742BF70B-26EB-405C-9BE6-02207C8A2782}" destId="{98759C54-DB8F-4DDA-8410-51EFAAB542BE}" srcOrd="0" destOrd="0" presId="urn:microsoft.com/office/officeart/2005/8/layout/vList3"/>
    <dgm:cxn modelId="{52E13E76-DC82-4CDA-828E-D50957B48325}" srcId="{403CAA27-34B1-4004-95EE-C83861F2F0FC}" destId="{26B6785E-600B-4A19-AD49-434861BEE7D4}" srcOrd="1" destOrd="0" parTransId="{33E7691A-D9AC-47E9-BF8B-008CBC8C9511}" sibTransId="{46F59E1D-33A2-4513-A879-369E07397A82}"/>
    <dgm:cxn modelId="{A9A57F49-64F1-41DC-AF59-9EF6EE60AC8B}" srcId="{403CAA27-34B1-4004-95EE-C83861F2F0FC}" destId="{1E974450-5D3D-4776-A061-D1ECC08E922F}" srcOrd="2" destOrd="0" parTransId="{340F1449-16A1-45E3-A7E4-238470C0DFC2}" sibTransId="{B92EE5C6-76A9-409F-A944-5F845C519FB1}"/>
    <dgm:cxn modelId="{4133D934-9A5F-4387-B0B6-672661546314}" type="presOf" srcId="{3B246FEA-F7C7-436A-AC08-E9699F0AEF1A}" destId="{4C87890C-51E1-4E63-840C-78EECD2BFFD4}" srcOrd="0" destOrd="0" presId="urn:microsoft.com/office/officeart/2005/8/layout/vList3"/>
    <dgm:cxn modelId="{2C3EDD6C-4A8D-4703-A7BE-C200241F4232}" type="presOf" srcId="{CB20D743-2B6D-4666-8ABB-FE119904B825}" destId="{0F05D950-1F9F-4497-8CFE-BE461877CBDC}" srcOrd="0" destOrd="0" presId="urn:microsoft.com/office/officeart/2005/8/layout/vList3"/>
    <dgm:cxn modelId="{C9FEEFCD-BB18-49D1-8D98-976C03076D5F}" srcId="{403CAA27-34B1-4004-95EE-C83861F2F0FC}" destId="{3B246FEA-F7C7-436A-AC08-E9699F0AEF1A}" srcOrd="0" destOrd="0" parTransId="{ACDCE07B-73A1-41E0-B5D1-4927099DF740}" sibTransId="{C9E8E6BE-63A4-421C-88BC-3DCBADAB76C0}"/>
    <dgm:cxn modelId="{AA381D10-52BF-4FB1-8795-508DC1010594}" type="presParOf" srcId="{948B8E21-F68B-4A64-8242-3598E325009F}" destId="{CC66DB59-3CE4-4E09-A9E0-B5686C0F1A71}" srcOrd="0" destOrd="0" presId="urn:microsoft.com/office/officeart/2005/8/layout/vList3"/>
    <dgm:cxn modelId="{0C9D9E7C-FBD1-4B73-AED0-3BB035E43826}" type="presParOf" srcId="{CC66DB59-3CE4-4E09-A9E0-B5686C0F1A71}" destId="{85018815-3ABF-4DD8-8B66-E9698F0F19C3}" srcOrd="0" destOrd="0" presId="urn:microsoft.com/office/officeart/2005/8/layout/vList3"/>
    <dgm:cxn modelId="{41585B7E-995C-4153-A13B-12AED71ED95C}" type="presParOf" srcId="{CC66DB59-3CE4-4E09-A9E0-B5686C0F1A71}" destId="{4C87890C-51E1-4E63-840C-78EECD2BFFD4}" srcOrd="1" destOrd="0" presId="urn:microsoft.com/office/officeart/2005/8/layout/vList3"/>
    <dgm:cxn modelId="{6662DF38-8430-49C9-9533-4E333DD7380D}" type="presParOf" srcId="{948B8E21-F68B-4A64-8242-3598E325009F}" destId="{9B209A4D-D7C3-4E68-9468-EE96D985636F}" srcOrd="1" destOrd="0" presId="urn:microsoft.com/office/officeart/2005/8/layout/vList3"/>
    <dgm:cxn modelId="{B6713842-1D6D-4FF8-8205-5372764CD636}" type="presParOf" srcId="{948B8E21-F68B-4A64-8242-3598E325009F}" destId="{00233CC8-1F86-40B1-98D2-CC16CAEBDE8C}" srcOrd="2" destOrd="0" presId="urn:microsoft.com/office/officeart/2005/8/layout/vList3"/>
    <dgm:cxn modelId="{BF57A673-ED97-445C-942E-F976DD3B9BF7}" type="presParOf" srcId="{00233CC8-1F86-40B1-98D2-CC16CAEBDE8C}" destId="{C322E313-8D4E-4EB9-B54B-82855B2CF97A}" srcOrd="0" destOrd="0" presId="urn:microsoft.com/office/officeart/2005/8/layout/vList3"/>
    <dgm:cxn modelId="{995BC41F-66F5-445C-BF74-564E4DDBFA50}" type="presParOf" srcId="{00233CC8-1F86-40B1-98D2-CC16CAEBDE8C}" destId="{E5F926F3-53AF-4CC6-99D7-E9D004E5F470}" srcOrd="1" destOrd="0" presId="urn:microsoft.com/office/officeart/2005/8/layout/vList3"/>
    <dgm:cxn modelId="{AC44D282-0038-42EB-8151-6FAD6E334203}" type="presParOf" srcId="{948B8E21-F68B-4A64-8242-3598E325009F}" destId="{4A527653-F122-485D-A7EA-AB3AF2E35F9A}" srcOrd="3" destOrd="0" presId="urn:microsoft.com/office/officeart/2005/8/layout/vList3"/>
    <dgm:cxn modelId="{C0AB9EBA-DF26-4755-935A-744DA7C1AE31}" type="presParOf" srcId="{948B8E21-F68B-4A64-8242-3598E325009F}" destId="{1062C419-8546-4E57-B328-54EDAD0A0B21}" srcOrd="4" destOrd="0" presId="urn:microsoft.com/office/officeart/2005/8/layout/vList3"/>
    <dgm:cxn modelId="{6ACC59A7-FB3B-49A6-939A-5BEB3F782837}" type="presParOf" srcId="{1062C419-8546-4E57-B328-54EDAD0A0B21}" destId="{82C7BEA3-7092-442A-894F-0C721A70BD28}" srcOrd="0" destOrd="0" presId="urn:microsoft.com/office/officeart/2005/8/layout/vList3"/>
    <dgm:cxn modelId="{243AA918-D0DF-4397-B7FD-0E36C6AF35DF}" type="presParOf" srcId="{1062C419-8546-4E57-B328-54EDAD0A0B21}" destId="{C3292D55-B604-4844-B920-EC1B222F9D5F}" srcOrd="1" destOrd="0" presId="urn:microsoft.com/office/officeart/2005/8/layout/vList3"/>
    <dgm:cxn modelId="{9D5831BC-6ECB-48F4-AB6B-9FC6A81F511C}" type="presParOf" srcId="{948B8E21-F68B-4A64-8242-3598E325009F}" destId="{81B3CA83-D947-496F-B4DA-88F503645EE8}" srcOrd="5" destOrd="0" presId="urn:microsoft.com/office/officeart/2005/8/layout/vList3"/>
    <dgm:cxn modelId="{1566C441-6B4B-4C55-AA37-FECBB9D2600C}" type="presParOf" srcId="{948B8E21-F68B-4A64-8242-3598E325009F}" destId="{65443C0B-29A4-4D69-B160-681963347A6D}" srcOrd="6" destOrd="0" presId="urn:microsoft.com/office/officeart/2005/8/layout/vList3"/>
    <dgm:cxn modelId="{09009914-87C6-44E4-A3D9-3975763AB733}" type="presParOf" srcId="{65443C0B-29A4-4D69-B160-681963347A6D}" destId="{56D10AEF-4D01-4124-A7FB-D4F1DA621084}" srcOrd="0" destOrd="0" presId="urn:microsoft.com/office/officeart/2005/8/layout/vList3"/>
    <dgm:cxn modelId="{1C6F39F0-43FE-4963-A69E-3E25FE04B11C}" type="presParOf" srcId="{65443C0B-29A4-4D69-B160-681963347A6D}" destId="{5ADD1F2D-0CC3-47D9-AC7A-1A55D4B6361A}" srcOrd="1" destOrd="0" presId="urn:microsoft.com/office/officeart/2005/8/layout/vList3"/>
    <dgm:cxn modelId="{AFFA882B-25B4-49AE-8821-9E7DBB845911}" type="presParOf" srcId="{948B8E21-F68B-4A64-8242-3598E325009F}" destId="{1907792E-3638-49D8-A708-4D4EA051C5EE}" srcOrd="7" destOrd="0" presId="urn:microsoft.com/office/officeart/2005/8/layout/vList3"/>
    <dgm:cxn modelId="{CEBC0BBD-C7DB-4F96-982B-B36786EC39E5}" type="presParOf" srcId="{948B8E21-F68B-4A64-8242-3598E325009F}" destId="{36F63A38-9066-4B22-AD64-6D0D98B1F8C9}" srcOrd="8" destOrd="0" presId="urn:microsoft.com/office/officeart/2005/8/layout/vList3"/>
    <dgm:cxn modelId="{2A37DAFE-3ACA-4E4D-AD92-25621950D4F2}" type="presParOf" srcId="{36F63A38-9066-4B22-AD64-6D0D98B1F8C9}" destId="{31A57936-205C-4A68-8ED3-291B5269E461}" srcOrd="0" destOrd="0" presId="urn:microsoft.com/office/officeart/2005/8/layout/vList3"/>
    <dgm:cxn modelId="{677DBB9E-03AF-4B2D-A90D-7653B3720085}" type="presParOf" srcId="{36F63A38-9066-4B22-AD64-6D0D98B1F8C9}" destId="{98759C54-DB8F-4DDA-8410-51EFAAB542BE}" srcOrd="1" destOrd="0" presId="urn:microsoft.com/office/officeart/2005/8/layout/vList3"/>
    <dgm:cxn modelId="{193B9600-E627-4BDF-AB1B-F3A711F77E34}" type="presParOf" srcId="{948B8E21-F68B-4A64-8242-3598E325009F}" destId="{E12052E5-E385-40F6-818F-181C4AFF4203}" srcOrd="9" destOrd="0" presId="urn:microsoft.com/office/officeart/2005/8/layout/vList3"/>
    <dgm:cxn modelId="{AF7F1ED4-ACAD-453E-B54F-E4FC36FF53C5}" type="presParOf" srcId="{948B8E21-F68B-4A64-8242-3598E325009F}" destId="{1E0BD7A0-020C-4BF4-A114-AC18AEF165BB}" srcOrd="10" destOrd="0" presId="urn:microsoft.com/office/officeart/2005/8/layout/vList3"/>
    <dgm:cxn modelId="{39AB9B43-9389-4F5A-8769-FAEDC5257031}" type="presParOf" srcId="{1E0BD7A0-020C-4BF4-A114-AC18AEF165BB}" destId="{D0133809-9408-437A-984E-465E5BF35236}" srcOrd="0" destOrd="0" presId="urn:microsoft.com/office/officeart/2005/8/layout/vList3"/>
    <dgm:cxn modelId="{4BD7998E-8503-4AA9-957C-0C6FCE7DF8E5}" type="presParOf" srcId="{1E0BD7A0-020C-4BF4-A114-AC18AEF165BB}" destId="{0F05D950-1F9F-4497-8CFE-BE461877CBD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9A436C-6EF5-466D-A8BC-ED7DDA828F9A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E2C69B4-CC91-45A4-8A9E-46A4E9B67FAA}">
      <dgm:prSet phldrT="[Текст]" custT="1"/>
      <dgm:spPr/>
      <dgm:t>
        <a:bodyPr/>
        <a:lstStyle/>
        <a:p>
          <a:r>
            <a:rPr lang="ru-RU" sz="1200" dirty="0" smtClean="0"/>
            <a:t>Приказ Минфина России от 28.12.2010 N 191н </a:t>
          </a:r>
          <a:br>
            <a:rPr lang="ru-RU" sz="1200" dirty="0" smtClean="0"/>
          </a:br>
          <a:r>
            <a:rPr lang="ru-RU" sz="1200" dirty="0" smtClean="0"/>
            <a:t>"Об утверждении Инструкции о порядке составления и представления годовой, квартальной и месячной отчетности об исполнении бюджетов бюджетной системы Российской Федерации"</a:t>
          </a:r>
          <a:endParaRPr lang="ru-RU" sz="1200" dirty="0"/>
        </a:p>
      </dgm:t>
    </dgm:pt>
    <dgm:pt modelId="{5A79F02E-60B7-4C55-AA73-B871FE0E049F}" type="parTrans" cxnId="{D38CBE77-2E17-4A36-B217-47B377EC6E3D}">
      <dgm:prSet/>
      <dgm:spPr/>
      <dgm:t>
        <a:bodyPr/>
        <a:lstStyle/>
        <a:p>
          <a:endParaRPr lang="ru-RU"/>
        </a:p>
      </dgm:t>
    </dgm:pt>
    <dgm:pt modelId="{3483B59D-3790-4663-AD41-0B186794F483}" type="sibTrans" cxnId="{D38CBE77-2E17-4A36-B217-47B377EC6E3D}">
      <dgm:prSet/>
      <dgm:spPr/>
      <dgm:t>
        <a:bodyPr/>
        <a:lstStyle/>
        <a:p>
          <a:endParaRPr lang="ru-RU"/>
        </a:p>
      </dgm:t>
    </dgm:pt>
    <dgm:pt modelId="{1E3779F8-2013-46E2-A81A-414A1F737B5B}">
      <dgm:prSet phldrT="[Текст]" custT="1"/>
      <dgm:spPr/>
      <dgm:t>
        <a:bodyPr/>
        <a:lstStyle/>
        <a:p>
          <a:r>
            <a:rPr lang="ru-RU" sz="1200" b="0" dirty="0" smtClean="0"/>
            <a:t>Отчет об исполнении бюджета главного распорядителя, распорядителя, получателя бюджетных средств, главного администратора, администратора источников финансирования дефицита бюджета, главного администратора, администратора доходов бюджета (ф. 0503127)</a:t>
          </a:r>
          <a:endParaRPr lang="ru-RU" sz="1200" dirty="0"/>
        </a:p>
      </dgm:t>
    </dgm:pt>
    <dgm:pt modelId="{1B9D4D09-9CAF-4BB7-A2E8-E592989E4F82}" type="parTrans" cxnId="{B6635C60-8DA3-4832-9A07-ED3471BE5F29}">
      <dgm:prSet/>
      <dgm:spPr/>
      <dgm:t>
        <a:bodyPr/>
        <a:lstStyle/>
        <a:p>
          <a:endParaRPr lang="ru-RU"/>
        </a:p>
      </dgm:t>
    </dgm:pt>
    <dgm:pt modelId="{B5564811-75AC-408D-ABFF-5067D6DE09EA}" type="sibTrans" cxnId="{B6635C60-8DA3-4832-9A07-ED3471BE5F29}">
      <dgm:prSet/>
      <dgm:spPr/>
      <dgm:t>
        <a:bodyPr/>
        <a:lstStyle/>
        <a:p>
          <a:endParaRPr lang="ru-RU"/>
        </a:p>
      </dgm:t>
    </dgm:pt>
    <dgm:pt modelId="{6BFBE6AA-EAE3-4804-AFFA-73C604939547}">
      <dgm:prSet phldrT="[Текст]" custT="1"/>
      <dgm:spPr/>
      <dgm:t>
        <a:bodyPr/>
        <a:lstStyle/>
        <a:p>
          <a:r>
            <a:rPr lang="ru-RU" sz="1200" b="0" dirty="0" smtClean="0"/>
            <a:t>Отчет о бюджетных обязательствах </a:t>
          </a:r>
        </a:p>
        <a:p>
          <a:r>
            <a:rPr lang="ru-RU" sz="1200" b="0" dirty="0" smtClean="0"/>
            <a:t>(ф. 0503128)</a:t>
          </a:r>
          <a:endParaRPr lang="ru-RU" sz="1200" dirty="0"/>
        </a:p>
      </dgm:t>
    </dgm:pt>
    <dgm:pt modelId="{0E17B9F9-A967-4DCB-8148-663408D388AA}" type="parTrans" cxnId="{4BD8E6A3-2175-4266-BA72-10469D3A9D14}">
      <dgm:prSet/>
      <dgm:spPr/>
      <dgm:t>
        <a:bodyPr/>
        <a:lstStyle/>
        <a:p>
          <a:endParaRPr lang="ru-RU"/>
        </a:p>
      </dgm:t>
    </dgm:pt>
    <dgm:pt modelId="{38211CA6-9636-4EFF-B190-44B1D9CCF442}" type="sibTrans" cxnId="{4BD8E6A3-2175-4266-BA72-10469D3A9D14}">
      <dgm:prSet/>
      <dgm:spPr/>
      <dgm:t>
        <a:bodyPr/>
        <a:lstStyle/>
        <a:p>
          <a:endParaRPr lang="ru-RU"/>
        </a:p>
      </dgm:t>
    </dgm:pt>
    <dgm:pt modelId="{17726EF5-3FB9-4114-A0EC-DF549CBE4D2B}">
      <dgm:prSet phldrT="[Текст]" custT="1"/>
      <dgm:spPr/>
      <dgm:t>
        <a:bodyPr/>
        <a:lstStyle/>
        <a:p>
          <a:r>
            <a:rPr lang="ru-RU" sz="1200" b="0" dirty="0" smtClean="0"/>
            <a:t>Отчет о движении денежных средств (ф. 0503123)</a:t>
          </a:r>
          <a:endParaRPr lang="ru-RU" sz="1200" dirty="0"/>
        </a:p>
      </dgm:t>
    </dgm:pt>
    <dgm:pt modelId="{BF42338D-F074-4E9B-A4F8-99C0AFD823EA}" type="parTrans" cxnId="{AC960474-21D8-4BFA-8D25-7527601817A3}">
      <dgm:prSet/>
      <dgm:spPr/>
      <dgm:t>
        <a:bodyPr/>
        <a:lstStyle/>
        <a:p>
          <a:endParaRPr lang="ru-RU"/>
        </a:p>
      </dgm:t>
    </dgm:pt>
    <dgm:pt modelId="{0A6BA67D-3BBB-4612-872A-957AE67DF499}" type="sibTrans" cxnId="{AC960474-21D8-4BFA-8D25-7527601817A3}">
      <dgm:prSet/>
      <dgm:spPr/>
      <dgm:t>
        <a:bodyPr/>
        <a:lstStyle/>
        <a:p>
          <a:endParaRPr lang="ru-RU"/>
        </a:p>
      </dgm:t>
    </dgm:pt>
    <dgm:pt modelId="{9258F454-3384-45E0-8A2B-47867C10AEA9}">
      <dgm:prSet phldrT="[Текст]" custT="1"/>
      <dgm:spPr/>
      <dgm:t>
        <a:bodyPr/>
        <a:lstStyle/>
        <a:p>
          <a:r>
            <a:rPr lang="ru-RU" sz="1200" b="0" baseline="0" dirty="0" smtClean="0"/>
            <a:t>Пояснительная</a:t>
          </a:r>
          <a:r>
            <a:rPr lang="ru-RU" sz="1200" b="0" dirty="0" smtClean="0"/>
            <a:t> записка (ф. 0503160) и приложения к ней</a:t>
          </a:r>
          <a:endParaRPr lang="ru-RU" sz="1200" dirty="0"/>
        </a:p>
      </dgm:t>
    </dgm:pt>
    <dgm:pt modelId="{B6FF005B-998D-4BEF-B308-292A4E80D47C}" type="sibTrans" cxnId="{DE54CA22-BFEE-45E5-B3FE-199A196F8ED8}">
      <dgm:prSet/>
      <dgm:spPr/>
      <dgm:t>
        <a:bodyPr/>
        <a:lstStyle/>
        <a:p>
          <a:endParaRPr lang="ru-RU"/>
        </a:p>
      </dgm:t>
    </dgm:pt>
    <dgm:pt modelId="{C687B451-12ED-4B2B-8582-3BEEAD7E5D70}" type="parTrans" cxnId="{DE54CA22-BFEE-45E5-B3FE-199A196F8ED8}">
      <dgm:prSet/>
      <dgm:spPr/>
      <dgm:t>
        <a:bodyPr/>
        <a:lstStyle/>
        <a:p>
          <a:endParaRPr lang="ru-RU"/>
        </a:p>
      </dgm:t>
    </dgm:pt>
    <dgm:pt modelId="{5EEB0E9C-90CC-4B16-9D9E-17D2C061CCD1}">
      <dgm:prSet phldrT="[Текст]" custT="1"/>
      <dgm:spPr/>
      <dgm:t>
        <a:bodyPr/>
        <a:lstStyle/>
        <a:p>
          <a:r>
            <a:rPr lang="ru-RU" sz="1200" b="0" dirty="0" smtClean="0"/>
            <a:t>Справка по консолидируемым расчетам (ф. 0503125)</a:t>
          </a:r>
        </a:p>
      </dgm:t>
    </dgm:pt>
    <dgm:pt modelId="{17874091-4950-4460-8549-7150F0460401}" type="parTrans" cxnId="{C035C7B5-AEF2-42AE-B3BB-FF6E6E1BC764}">
      <dgm:prSet/>
      <dgm:spPr/>
      <dgm:t>
        <a:bodyPr/>
        <a:lstStyle/>
        <a:p>
          <a:endParaRPr lang="ru-RU"/>
        </a:p>
      </dgm:t>
    </dgm:pt>
    <dgm:pt modelId="{EE5A2B5D-D94B-45A9-A9D4-B6B6384D30D3}" type="sibTrans" cxnId="{C035C7B5-AEF2-42AE-B3BB-FF6E6E1BC764}">
      <dgm:prSet/>
      <dgm:spPr/>
      <dgm:t>
        <a:bodyPr/>
        <a:lstStyle/>
        <a:p>
          <a:endParaRPr lang="ru-RU"/>
        </a:p>
      </dgm:t>
    </dgm:pt>
    <dgm:pt modelId="{A249A539-2375-473B-8EBA-4CE5C54AD326}" type="pres">
      <dgm:prSet presAssocID="{849A436C-6EF5-466D-A8BC-ED7DDA828F9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16110A-27CA-4B4D-98AF-91DD2BB00C58}" type="pres">
      <dgm:prSet presAssocID="{3E2C69B4-CC91-45A4-8A9E-46A4E9B67FAA}" presName="centerShape" presStyleLbl="node0" presStyleIdx="0" presStyleCnt="1" custScaleX="149992" custScaleY="141168" custLinFactNeighborX="-69" custLinFactNeighborY="987"/>
      <dgm:spPr/>
      <dgm:t>
        <a:bodyPr/>
        <a:lstStyle/>
        <a:p>
          <a:endParaRPr lang="ru-RU"/>
        </a:p>
      </dgm:t>
    </dgm:pt>
    <dgm:pt modelId="{338C1DAF-14BF-4C05-B4D2-39D3E5654755}" type="pres">
      <dgm:prSet presAssocID="{1E3779F8-2013-46E2-A81A-414A1F737B5B}" presName="node" presStyleLbl="node1" presStyleIdx="0" presStyleCnt="5" custScaleX="362913" custScaleY="130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CB06F-F0F8-4BA8-9BA1-B07A25998306}" type="pres">
      <dgm:prSet presAssocID="{1E3779F8-2013-46E2-A81A-414A1F737B5B}" presName="dummy" presStyleCnt="0"/>
      <dgm:spPr/>
      <dgm:t>
        <a:bodyPr/>
        <a:lstStyle/>
        <a:p>
          <a:endParaRPr lang="ru-RU"/>
        </a:p>
      </dgm:t>
    </dgm:pt>
    <dgm:pt modelId="{CBEFCAFD-056C-44B5-999C-F2F4D0529029}" type="pres">
      <dgm:prSet presAssocID="{B5564811-75AC-408D-ABFF-5067D6DE09EA}" presName="sibTrans" presStyleLbl="sibTrans2D1" presStyleIdx="0" presStyleCnt="5"/>
      <dgm:spPr/>
      <dgm:t>
        <a:bodyPr/>
        <a:lstStyle/>
        <a:p>
          <a:endParaRPr lang="ru-RU"/>
        </a:p>
      </dgm:t>
    </dgm:pt>
    <dgm:pt modelId="{E382D6F0-A96D-4A8C-9463-1735E4BBDEB4}" type="pres">
      <dgm:prSet presAssocID="{6BFBE6AA-EAE3-4804-AFFA-73C604939547}" presName="node" presStyleLbl="node1" presStyleIdx="1" presStyleCnt="5" custScaleX="170380" custScaleY="159556" custRadScaleRad="174516" custRadScaleInc="-4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B1F4B-CC7B-491B-937D-99C9D5C1A70B}" type="pres">
      <dgm:prSet presAssocID="{6BFBE6AA-EAE3-4804-AFFA-73C604939547}" presName="dummy" presStyleCnt="0"/>
      <dgm:spPr/>
      <dgm:t>
        <a:bodyPr/>
        <a:lstStyle/>
        <a:p>
          <a:endParaRPr lang="ru-RU"/>
        </a:p>
      </dgm:t>
    </dgm:pt>
    <dgm:pt modelId="{43BEEC9F-4A68-48D6-8150-4BB2503A9961}" type="pres">
      <dgm:prSet presAssocID="{38211CA6-9636-4EFF-B190-44B1D9CCF442}" presName="sibTrans" presStyleLbl="sibTrans2D1" presStyleIdx="1" presStyleCnt="5"/>
      <dgm:spPr/>
      <dgm:t>
        <a:bodyPr/>
        <a:lstStyle/>
        <a:p>
          <a:endParaRPr lang="ru-RU"/>
        </a:p>
      </dgm:t>
    </dgm:pt>
    <dgm:pt modelId="{9559B02E-05A5-430B-A567-33D5A038CBED}" type="pres">
      <dgm:prSet presAssocID="{5EEB0E9C-90CC-4B16-9D9E-17D2C061CCD1}" presName="node" presStyleLbl="node1" presStyleIdx="2" presStyleCnt="5" custScaleX="238426" custScaleY="125966" custRadScaleRad="139479" custRadScaleInc="-105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C8EF7-7AF3-493F-9029-2CC7D0C40DB4}" type="pres">
      <dgm:prSet presAssocID="{5EEB0E9C-90CC-4B16-9D9E-17D2C061CCD1}" presName="dummy" presStyleCnt="0"/>
      <dgm:spPr/>
    </dgm:pt>
    <dgm:pt modelId="{372ECAE0-8FC4-4485-B672-5C17AB641C77}" type="pres">
      <dgm:prSet presAssocID="{EE5A2B5D-D94B-45A9-A9D4-B6B6384D30D3}" presName="sibTrans" presStyleLbl="sibTrans2D1" presStyleIdx="2" presStyleCnt="5" custScaleY="31341"/>
      <dgm:spPr/>
      <dgm:t>
        <a:bodyPr/>
        <a:lstStyle/>
        <a:p>
          <a:endParaRPr lang="ru-RU"/>
        </a:p>
      </dgm:t>
    </dgm:pt>
    <dgm:pt modelId="{A9742B0E-B6B1-485E-BF29-42EF6C96DCE9}" type="pres">
      <dgm:prSet presAssocID="{17726EF5-3FB9-4114-A0EC-DF549CBE4D2B}" presName="node" presStyleLbl="node1" presStyleIdx="3" presStyleCnt="5" custScaleX="229331" custScaleY="125966" custRadScaleRad="133696" custRadScaleInc="957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A30F3D-E2D3-4EE2-BE25-81B6138E22EA}" type="pres">
      <dgm:prSet presAssocID="{17726EF5-3FB9-4114-A0EC-DF549CBE4D2B}" presName="dummy" presStyleCnt="0"/>
      <dgm:spPr/>
      <dgm:t>
        <a:bodyPr/>
        <a:lstStyle/>
        <a:p>
          <a:endParaRPr lang="ru-RU"/>
        </a:p>
      </dgm:t>
    </dgm:pt>
    <dgm:pt modelId="{3285DEFB-7716-4EC0-B62B-4E6B4ABB5327}" type="pres">
      <dgm:prSet presAssocID="{0A6BA67D-3BBB-4612-872A-957AE67DF499}" presName="sibTrans" presStyleLbl="sibTrans2D1" presStyleIdx="3" presStyleCnt="5" custLinFactNeighborX="-249" custLinFactNeighborY="572"/>
      <dgm:spPr/>
      <dgm:t>
        <a:bodyPr/>
        <a:lstStyle/>
        <a:p>
          <a:endParaRPr lang="ru-RU"/>
        </a:p>
      </dgm:t>
    </dgm:pt>
    <dgm:pt modelId="{063A62F7-A7C7-4316-92BE-BDA5CDE15B59}" type="pres">
      <dgm:prSet presAssocID="{9258F454-3384-45E0-8A2B-47867C10AEA9}" presName="node" presStyleLbl="node1" presStyleIdx="4" presStyleCnt="5" custScaleX="169813" custScaleY="155098" custRadScaleRad="170619" custRadScaleInc="-4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4CAACE-EE56-4041-89D1-5A4726851F66}" type="pres">
      <dgm:prSet presAssocID="{9258F454-3384-45E0-8A2B-47867C10AEA9}" presName="dummy" presStyleCnt="0"/>
      <dgm:spPr/>
      <dgm:t>
        <a:bodyPr/>
        <a:lstStyle/>
        <a:p>
          <a:endParaRPr lang="ru-RU"/>
        </a:p>
      </dgm:t>
    </dgm:pt>
    <dgm:pt modelId="{892E99FA-7637-4143-A136-C41EA52FDB63}" type="pres">
      <dgm:prSet presAssocID="{B6FF005B-998D-4BEF-B308-292A4E80D47C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48143CD5-44A0-4EEE-BB0F-755135C9C9C1}" type="presOf" srcId="{B6FF005B-998D-4BEF-B308-292A4E80D47C}" destId="{892E99FA-7637-4143-A136-C41EA52FDB63}" srcOrd="0" destOrd="0" presId="urn:microsoft.com/office/officeart/2005/8/layout/radial6"/>
    <dgm:cxn modelId="{2B4FD2B9-0F16-4D19-B381-F9B68B4DDAAD}" type="presOf" srcId="{0A6BA67D-3BBB-4612-872A-957AE67DF499}" destId="{3285DEFB-7716-4EC0-B62B-4E6B4ABB5327}" srcOrd="0" destOrd="0" presId="urn:microsoft.com/office/officeart/2005/8/layout/radial6"/>
    <dgm:cxn modelId="{B6635C60-8DA3-4832-9A07-ED3471BE5F29}" srcId="{3E2C69B4-CC91-45A4-8A9E-46A4E9B67FAA}" destId="{1E3779F8-2013-46E2-A81A-414A1F737B5B}" srcOrd="0" destOrd="0" parTransId="{1B9D4D09-9CAF-4BB7-A2E8-E592989E4F82}" sibTransId="{B5564811-75AC-408D-ABFF-5067D6DE09EA}"/>
    <dgm:cxn modelId="{DE54CA22-BFEE-45E5-B3FE-199A196F8ED8}" srcId="{3E2C69B4-CC91-45A4-8A9E-46A4E9B67FAA}" destId="{9258F454-3384-45E0-8A2B-47867C10AEA9}" srcOrd="4" destOrd="0" parTransId="{C687B451-12ED-4B2B-8582-3BEEAD7E5D70}" sibTransId="{B6FF005B-998D-4BEF-B308-292A4E80D47C}"/>
    <dgm:cxn modelId="{1ED4967A-C4E5-47D7-9117-E1DDF3BA1AF8}" type="presOf" srcId="{3E2C69B4-CC91-45A4-8A9E-46A4E9B67FAA}" destId="{EB16110A-27CA-4B4D-98AF-91DD2BB00C58}" srcOrd="0" destOrd="0" presId="urn:microsoft.com/office/officeart/2005/8/layout/radial6"/>
    <dgm:cxn modelId="{FB56D582-E551-4738-89E3-C39B81B3AF08}" type="presOf" srcId="{849A436C-6EF5-466D-A8BC-ED7DDA828F9A}" destId="{A249A539-2375-473B-8EBA-4CE5C54AD326}" srcOrd="0" destOrd="0" presId="urn:microsoft.com/office/officeart/2005/8/layout/radial6"/>
    <dgm:cxn modelId="{6419CDF2-74C6-4A93-80EE-D73A0595DA7E}" type="presOf" srcId="{17726EF5-3FB9-4114-A0EC-DF549CBE4D2B}" destId="{A9742B0E-B6B1-485E-BF29-42EF6C96DCE9}" srcOrd="0" destOrd="0" presId="urn:microsoft.com/office/officeart/2005/8/layout/radial6"/>
    <dgm:cxn modelId="{FE0D6796-922B-484F-B781-355B816E0EB4}" type="presOf" srcId="{5EEB0E9C-90CC-4B16-9D9E-17D2C061CCD1}" destId="{9559B02E-05A5-430B-A567-33D5A038CBED}" srcOrd="0" destOrd="0" presId="urn:microsoft.com/office/officeart/2005/8/layout/radial6"/>
    <dgm:cxn modelId="{4BD8E6A3-2175-4266-BA72-10469D3A9D14}" srcId="{3E2C69B4-CC91-45A4-8A9E-46A4E9B67FAA}" destId="{6BFBE6AA-EAE3-4804-AFFA-73C604939547}" srcOrd="1" destOrd="0" parTransId="{0E17B9F9-A967-4DCB-8148-663408D388AA}" sibTransId="{38211CA6-9636-4EFF-B190-44B1D9CCF442}"/>
    <dgm:cxn modelId="{66BDC92D-3BCD-4824-8A99-FB07050ED378}" type="presOf" srcId="{9258F454-3384-45E0-8A2B-47867C10AEA9}" destId="{063A62F7-A7C7-4316-92BE-BDA5CDE15B59}" srcOrd="0" destOrd="0" presId="urn:microsoft.com/office/officeart/2005/8/layout/radial6"/>
    <dgm:cxn modelId="{A3947683-44A4-4DE4-A4FA-A6DD9FFE6667}" type="presOf" srcId="{1E3779F8-2013-46E2-A81A-414A1F737B5B}" destId="{338C1DAF-14BF-4C05-B4D2-39D3E5654755}" srcOrd="0" destOrd="0" presId="urn:microsoft.com/office/officeart/2005/8/layout/radial6"/>
    <dgm:cxn modelId="{D38CBE77-2E17-4A36-B217-47B377EC6E3D}" srcId="{849A436C-6EF5-466D-A8BC-ED7DDA828F9A}" destId="{3E2C69B4-CC91-45A4-8A9E-46A4E9B67FAA}" srcOrd="0" destOrd="0" parTransId="{5A79F02E-60B7-4C55-AA73-B871FE0E049F}" sibTransId="{3483B59D-3790-4663-AD41-0B186794F483}"/>
    <dgm:cxn modelId="{C035C7B5-AEF2-42AE-B3BB-FF6E6E1BC764}" srcId="{3E2C69B4-CC91-45A4-8A9E-46A4E9B67FAA}" destId="{5EEB0E9C-90CC-4B16-9D9E-17D2C061CCD1}" srcOrd="2" destOrd="0" parTransId="{17874091-4950-4460-8549-7150F0460401}" sibTransId="{EE5A2B5D-D94B-45A9-A9D4-B6B6384D30D3}"/>
    <dgm:cxn modelId="{9576BF45-074A-4126-9E89-A88AFA11BE11}" type="presOf" srcId="{6BFBE6AA-EAE3-4804-AFFA-73C604939547}" destId="{E382D6F0-A96D-4A8C-9463-1735E4BBDEB4}" srcOrd="0" destOrd="0" presId="urn:microsoft.com/office/officeart/2005/8/layout/radial6"/>
    <dgm:cxn modelId="{58568BB7-B319-40E6-AEF0-AE2A68A467D7}" type="presOf" srcId="{B5564811-75AC-408D-ABFF-5067D6DE09EA}" destId="{CBEFCAFD-056C-44B5-999C-F2F4D0529029}" srcOrd="0" destOrd="0" presId="urn:microsoft.com/office/officeart/2005/8/layout/radial6"/>
    <dgm:cxn modelId="{2BD82057-762B-449B-AAB7-B3115F6E7502}" type="presOf" srcId="{EE5A2B5D-D94B-45A9-A9D4-B6B6384D30D3}" destId="{372ECAE0-8FC4-4485-B672-5C17AB641C77}" srcOrd="0" destOrd="0" presId="urn:microsoft.com/office/officeart/2005/8/layout/radial6"/>
    <dgm:cxn modelId="{85D46FA7-621D-4703-84DC-C03209F53BB0}" type="presOf" srcId="{38211CA6-9636-4EFF-B190-44B1D9CCF442}" destId="{43BEEC9F-4A68-48D6-8150-4BB2503A9961}" srcOrd="0" destOrd="0" presId="urn:microsoft.com/office/officeart/2005/8/layout/radial6"/>
    <dgm:cxn modelId="{AC960474-21D8-4BFA-8D25-7527601817A3}" srcId="{3E2C69B4-CC91-45A4-8A9E-46A4E9B67FAA}" destId="{17726EF5-3FB9-4114-A0EC-DF549CBE4D2B}" srcOrd="3" destOrd="0" parTransId="{BF42338D-F074-4E9B-A4F8-99C0AFD823EA}" sibTransId="{0A6BA67D-3BBB-4612-872A-957AE67DF499}"/>
    <dgm:cxn modelId="{0000B1DC-A6D6-44F4-8C5D-15EBC832A4BF}" type="presParOf" srcId="{A249A539-2375-473B-8EBA-4CE5C54AD326}" destId="{EB16110A-27CA-4B4D-98AF-91DD2BB00C58}" srcOrd="0" destOrd="0" presId="urn:microsoft.com/office/officeart/2005/8/layout/radial6"/>
    <dgm:cxn modelId="{54D1011B-8153-4FC5-A24F-05B441668848}" type="presParOf" srcId="{A249A539-2375-473B-8EBA-4CE5C54AD326}" destId="{338C1DAF-14BF-4C05-B4D2-39D3E5654755}" srcOrd="1" destOrd="0" presId="urn:microsoft.com/office/officeart/2005/8/layout/radial6"/>
    <dgm:cxn modelId="{470CB7EC-302E-414D-AEBF-CA6D66CE7692}" type="presParOf" srcId="{A249A539-2375-473B-8EBA-4CE5C54AD326}" destId="{06DCB06F-F0F8-4BA8-9BA1-B07A25998306}" srcOrd="2" destOrd="0" presId="urn:microsoft.com/office/officeart/2005/8/layout/radial6"/>
    <dgm:cxn modelId="{C033AB07-12EB-43B0-8450-7C1E83851C6C}" type="presParOf" srcId="{A249A539-2375-473B-8EBA-4CE5C54AD326}" destId="{CBEFCAFD-056C-44B5-999C-F2F4D0529029}" srcOrd="3" destOrd="0" presId="urn:microsoft.com/office/officeart/2005/8/layout/radial6"/>
    <dgm:cxn modelId="{E3F8AB3B-337E-4460-9431-34E258D29398}" type="presParOf" srcId="{A249A539-2375-473B-8EBA-4CE5C54AD326}" destId="{E382D6F0-A96D-4A8C-9463-1735E4BBDEB4}" srcOrd="4" destOrd="0" presId="urn:microsoft.com/office/officeart/2005/8/layout/radial6"/>
    <dgm:cxn modelId="{252D841E-8034-4CC1-91D1-074DC6DE3120}" type="presParOf" srcId="{A249A539-2375-473B-8EBA-4CE5C54AD326}" destId="{721B1F4B-CC7B-491B-937D-99C9D5C1A70B}" srcOrd="5" destOrd="0" presId="urn:microsoft.com/office/officeart/2005/8/layout/radial6"/>
    <dgm:cxn modelId="{956C0650-676E-4BED-9EA3-A44B909ED78B}" type="presParOf" srcId="{A249A539-2375-473B-8EBA-4CE5C54AD326}" destId="{43BEEC9F-4A68-48D6-8150-4BB2503A9961}" srcOrd="6" destOrd="0" presId="urn:microsoft.com/office/officeart/2005/8/layout/radial6"/>
    <dgm:cxn modelId="{A8AB6928-47C4-40F0-9AF5-13F95CD14AB3}" type="presParOf" srcId="{A249A539-2375-473B-8EBA-4CE5C54AD326}" destId="{9559B02E-05A5-430B-A567-33D5A038CBED}" srcOrd="7" destOrd="0" presId="urn:microsoft.com/office/officeart/2005/8/layout/radial6"/>
    <dgm:cxn modelId="{EBF3D04D-11BC-41E5-8F96-39653549B0D7}" type="presParOf" srcId="{A249A539-2375-473B-8EBA-4CE5C54AD326}" destId="{793C8EF7-7AF3-493F-9029-2CC7D0C40DB4}" srcOrd="8" destOrd="0" presId="urn:microsoft.com/office/officeart/2005/8/layout/radial6"/>
    <dgm:cxn modelId="{829A2F00-9544-455B-ADBC-F8F0F823A03D}" type="presParOf" srcId="{A249A539-2375-473B-8EBA-4CE5C54AD326}" destId="{372ECAE0-8FC4-4485-B672-5C17AB641C77}" srcOrd="9" destOrd="0" presId="urn:microsoft.com/office/officeart/2005/8/layout/radial6"/>
    <dgm:cxn modelId="{A62FAF08-A97F-432E-AA81-A7141C43982D}" type="presParOf" srcId="{A249A539-2375-473B-8EBA-4CE5C54AD326}" destId="{A9742B0E-B6B1-485E-BF29-42EF6C96DCE9}" srcOrd="10" destOrd="0" presId="urn:microsoft.com/office/officeart/2005/8/layout/radial6"/>
    <dgm:cxn modelId="{42B0685C-053F-4FDF-B907-D6E8F4262E11}" type="presParOf" srcId="{A249A539-2375-473B-8EBA-4CE5C54AD326}" destId="{9EA30F3D-E2D3-4EE2-BE25-81B6138E22EA}" srcOrd="11" destOrd="0" presId="urn:microsoft.com/office/officeart/2005/8/layout/radial6"/>
    <dgm:cxn modelId="{09E0EC2F-9A8D-4E34-872E-9FBA8AF5545C}" type="presParOf" srcId="{A249A539-2375-473B-8EBA-4CE5C54AD326}" destId="{3285DEFB-7716-4EC0-B62B-4E6B4ABB5327}" srcOrd="12" destOrd="0" presId="urn:microsoft.com/office/officeart/2005/8/layout/radial6"/>
    <dgm:cxn modelId="{544544B3-ADFB-454B-9A71-5008C09C4DE1}" type="presParOf" srcId="{A249A539-2375-473B-8EBA-4CE5C54AD326}" destId="{063A62F7-A7C7-4316-92BE-BDA5CDE15B59}" srcOrd="13" destOrd="0" presId="urn:microsoft.com/office/officeart/2005/8/layout/radial6"/>
    <dgm:cxn modelId="{4F71248E-37E1-4095-B9AB-E557D59C35A6}" type="presParOf" srcId="{A249A539-2375-473B-8EBA-4CE5C54AD326}" destId="{2C4CAACE-EE56-4041-89D1-5A4726851F66}" srcOrd="14" destOrd="0" presId="urn:microsoft.com/office/officeart/2005/8/layout/radial6"/>
    <dgm:cxn modelId="{15906D98-ABED-42F1-9933-3E6EED56418F}" type="presParOf" srcId="{A249A539-2375-473B-8EBA-4CE5C54AD326}" destId="{892E99FA-7637-4143-A136-C41EA52FDB63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7890C-51E1-4E63-840C-78EECD2BFFD4}">
      <dsp:nvSpPr>
        <dsp:cNvPr id="0" name=""/>
        <dsp:cNvSpPr/>
      </dsp:nvSpPr>
      <dsp:spPr>
        <a:xfrm rot="10800000">
          <a:off x="72001" y="0"/>
          <a:ext cx="8608141" cy="601119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47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Федеральный закон от 06.12.2011 N 402-ФЗ </a:t>
          </a:r>
          <a:br>
            <a:rPr lang="ru-RU" sz="1200" kern="1200" dirty="0" smtClean="0"/>
          </a:br>
          <a:r>
            <a:rPr lang="ru-RU" sz="1200" kern="1200" dirty="0" smtClean="0"/>
            <a:t>"О бухгалтерском учет</a:t>
          </a:r>
          <a:r>
            <a:rPr lang="en-US" sz="1200" kern="1200" dirty="0" smtClean="0"/>
            <a:t>e</a:t>
          </a:r>
          <a:r>
            <a:rPr lang="ru-RU" sz="1200" kern="1200" dirty="0" smtClean="0"/>
            <a:t>"</a:t>
          </a:r>
          <a:endParaRPr lang="ru-RU" sz="1200" kern="1200" dirty="0"/>
        </a:p>
      </dsp:txBody>
      <dsp:txXfrm rot="10800000">
        <a:off x="222281" y="0"/>
        <a:ext cx="8457861" cy="601119"/>
      </dsp:txXfrm>
    </dsp:sp>
    <dsp:sp modelId="{85018815-3ABF-4DD8-8B66-E9698F0F19C3}">
      <dsp:nvSpPr>
        <dsp:cNvPr id="0" name=""/>
        <dsp:cNvSpPr/>
      </dsp:nvSpPr>
      <dsp:spPr>
        <a:xfrm>
          <a:off x="1235097" y="67147"/>
          <a:ext cx="472771" cy="472771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F926F3-53AF-4CC6-99D7-E9D004E5F470}">
      <dsp:nvSpPr>
        <dsp:cNvPr id="0" name=""/>
        <dsp:cNvSpPr/>
      </dsp:nvSpPr>
      <dsp:spPr>
        <a:xfrm rot="10800000">
          <a:off x="216035" y="681726"/>
          <a:ext cx="8496968" cy="704509"/>
        </a:xfrm>
        <a:prstGeom prst="homePlate">
          <a:avLst/>
        </a:prstGeom>
        <a:solidFill>
          <a:schemeClr val="accent5">
            <a:hueOff val="73561"/>
            <a:satOff val="0"/>
            <a:lumOff val="-2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47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Приказ Минфина России от 28.12.2010 N 191н (ред. от 16.11.2016)</a:t>
          </a:r>
          <a:br>
            <a:rPr lang="ru-RU" sz="1200" kern="1200" dirty="0" smtClean="0"/>
          </a:br>
          <a:r>
            <a:rPr lang="ru-RU" sz="1200" kern="1200" dirty="0" smtClean="0"/>
            <a:t>"Об утверждении Инструкции о порядке составления и представления годовой, квартальной и месячной отчетности об исполнении бюджетов бюджетной системы Российской Федерации"</a:t>
          </a:r>
          <a:endParaRPr lang="ru-RU" sz="1200" kern="1200" dirty="0"/>
        </a:p>
      </dsp:txBody>
      <dsp:txXfrm rot="10800000">
        <a:off x="392162" y="681726"/>
        <a:ext cx="8320841" cy="704509"/>
      </dsp:txXfrm>
    </dsp:sp>
    <dsp:sp modelId="{C322E313-8D4E-4EB9-B54B-82855B2CF97A}">
      <dsp:nvSpPr>
        <dsp:cNvPr id="0" name=""/>
        <dsp:cNvSpPr/>
      </dsp:nvSpPr>
      <dsp:spPr>
        <a:xfrm>
          <a:off x="1235097" y="861088"/>
          <a:ext cx="472771" cy="472771"/>
        </a:xfrm>
        <a:prstGeom prst="ellipse">
          <a:avLst/>
        </a:prstGeom>
        <a:solidFill>
          <a:schemeClr val="accent5">
            <a:tint val="50000"/>
            <a:hueOff val="66083"/>
            <a:satOff val="-7248"/>
            <a:lumOff val="-1009"/>
            <a:alpha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292D55-B604-4844-B920-EC1B222F9D5F}">
      <dsp:nvSpPr>
        <dsp:cNvPr id="0" name=""/>
        <dsp:cNvSpPr/>
      </dsp:nvSpPr>
      <dsp:spPr>
        <a:xfrm rot="10800000" flipV="1">
          <a:off x="-1" y="3130000"/>
          <a:ext cx="8784979" cy="721260"/>
        </a:xfrm>
        <a:prstGeom prst="homePlate">
          <a:avLst/>
        </a:prstGeom>
        <a:solidFill>
          <a:schemeClr val="accent5">
            <a:hueOff val="147122"/>
            <a:satOff val="0"/>
            <a:lumOff val="-4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47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Совместное письмо Минфина России и Федерального казначейства от 07.04.2017 №02-07-07/21798 / 07-04-05/02-308 "О составлении и представлении месячной и квартальной бюджетной отчетности, квартальной сводной бухгалтерской отчетности государственных бюджетных и автономных учреждений главными администраторами средств федерального бюджета в 2017 году"</a:t>
          </a:r>
          <a:endParaRPr lang="ru-RU" sz="1200" kern="1200" dirty="0"/>
        </a:p>
      </dsp:txBody>
      <dsp:txXfrm rot="10800000">
        <a:off x="180314" y="3130000"/>
        <a:ext cx="8604664" cy="721260"/>
      </dsp:txXfrm>
    </dsp:sp>
    <dsp:sp modelId="{82C7BEA3-7092-442A-894F-0C721A70BD28}">
      <dsp:nvSpPr>
        <dsp:cNvPr id="0" name=""/>
        <dsp:cNvSpPr/>
      </dsp:nvSpPr>
      <dsp:spPr>
        <a:xfrm>
          <a:off x="1235097" y="1715099"/>
          <a:ext cx="472771" cy="472771"/>
        </a:xfrm>
        <a:prstGeom prst="ellipse">
          <a:avLst/>
        </a:prstGeom>
        <a:solidFill>
          <a:schemeClr val="accent5">
            <a:tint val="50000"/>
            <a:hueOff val="132166"/>
            <a:satOff val="-14497"/>
            <a:lumOff val="-2017"/>
            <a:alpha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DD1F2D-0CC3-47D9-AC7A-1A55D4B6361A}">
      <dsp:nvSpPr>
        <dsp:cNvPr id="0" name=""/>
        <dsp:cNvSpPr/>
      </dsp:nvSpPr>
      <dsp:spPr>
        <a:xfrm rot="10800000">
          <a:off x="-1" y="2331436"/>
          <a:ext cx="8784979" cy="491644"/>
        </a:xfrm>
        <a:prstGeom prst="homePlate">
          <a:avLst/>
        </a:prstGeom>
        <a:solidFill>
          <a:schemeClr val="accent5">
            <a:hueOff val="220683"/>
            <a:satOff val="0"/>
            <a:lumOff val="-62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479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none" kern="1200" dirty="0" smtClean="0">
              <a:solidFill>
                <a:schemeClr val="bg1"/>
              </a:solidFill>
            </a:rPr>
            <a:t>Контрольные соотношения для показателей форм месячной и квартальной бюджетной (бухгалтерской) отчетности</a:t>
          </a:r>
        </a:p>
      </dsp:txBody>
      <dsp:txXfrm rot="10800000">
        <a:off x="122910" y="2331436"/>
        <a:ext cx="8662068" cy="491644"/>
      </dsp:txXfrm>
    </dsp:sp>
    <dsp:sp modelId="{56D10AEF-4D01-4124-A7FB-D4F1DA621084}">
      <dsp:nvSpPr>
        <dsp:cNvPr id="0" name=""/>
        <dsp:cNvSpPr/>
      </dsp:nvSpPr>
      <dsp:spPr>
        <a:xfrm>
          <a:off x="1235097" y="2462677"/>
          <a:ext cx="472771" cy="472771"/>
        </a:xfrm>
        <a:prstGeom prst="ellipse">
          <a:avLst/>
        </a:prstGeom>
        <a:solidFill>
          <a:schemeClr val="accent5">
            <a:tint val="50000"/>
            <a:hueOff val="158599"/>
            <a:satOff val="-17396"/>
            <a:lumOff val="-2420"/>
            <a:alpha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759C54-DB8F-4DDA-8410-51EFAAB542BE}">
      <dsp:nvSpPr>
        <dsp:cNvPr id="0" name=""/>
        <dsp:cNvSpPr/>
      </dsp:nvSpPr>
      <dsp:spPr>
        <a:xfrm rot="10800000">
          <a:off x="0" y="1423732"/>
          <a:ext cx="8737483" cy="796501"/>
        </a:xfrm>
        <a:prstGeom prst="homePlate">
          <a:avLst/>
        </a:prstGeom>
        <a:solidFill>
          <a:schemeClr val="accent5">
            <a:hueOff val="294245"/>
            <a:satOff val="0"/>
            <a:lumOff val="-8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479" tIns="26670" rIns="49784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none" kern="1200" dirty="0" smtClean="0">
              <a:effectLst/>
            </a:rPr>
            <a:t>Порядок мониторинга в Федеральном казначействе информации, представляемой в подсистему «Учет и отчетность» государственной интегрированной информационной системы управления общественными финансами «Электронный бюджет», утвержденный приказом Федерального казначейства от 30.12.2016 № 512</a:t>
          </a:r>
        </a:p>
      </dsp:txBody>
      <dsp:txXfrm rot="10800000">
        <a:off x="199125" y="1423732"/>
        <a:ext cx="8538358" cy="796501"/>
      </dsp:txXfrm>
    </dsp:sp>
    <dsp:sp modelId="{31A57936-205C-4A68-8ED3-291B5269E461}">
      <dsp:nvSpPr>
        <dsp:cNvPr id="0" name=""/>
        <dsp:cNvSpPr/>
      </dsp:nvSpPr>
      <dsp:spPr>
        <a:xfrm>
          <a:off x="1235097" y="3247876"/>
          <a:ext cx="472771" cy="472771"/>
        </a:xfrm>
        <a:prstGeom prst="ellipse">
          <a:avLst/>
        </a:prstGeom>
        <a:solidFill>
          <a:schemeClr val="accent5">
            <a:tint val="50000"/>
            <a:hueOff val="264331"/>
            <a:satOff val="-28994"/>
            <a:lumOff val="-4034"/>
            <a:alpha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05D950-1F9F-4497-8CFE-BE461877CBDC}">
      <dsp:nvSpPr>
        <dsp:cNvPr id="0" name=""/>
        <dsp:cNvSpPr/>
      </dsp:nvSpPr>
      <dsp:spPr>
        <a:xfrm rot="10800000" flipV="1">
          <a:off x="72030" y="4008113"/>
          <a:ext cx="8670709" cy="897107"/>
        </a:xfrm>
        <a:prstGeom prst="homePlate">
          <a:avLst/>
        </a:prstGeom>
        <a:solidFill>
          <a:schemeClr val="accent5">
            <a:hueOff val="367806"/>
            <a:satOff val="0"/>
            <a:lumOff val="-103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479" tIns="41910" rIns="78232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none" kern="1200" dirty="0" smtClean="0">
              <a:solidFill>
                <a:schemeClr val="bg1"/>
              </a:solidFill>
              <a:effectLst/>
            </a:rPr>
            <a:t>Приказ УФК по Республике Крым от 16.01.2017 № 13 "Об утверждении Порядка мониторинга в Управлении Федерального казначейства по Республике Крым информации, представляемой в подсистему "Учет и отчетность" государственной интегрированной информационной системы управления общественными финансами "Электронный бюджет"</a:t>
          </a:r>
        </a:p>
      </dsp:txBody>
      <dsp:txXfrm rot="10800000">
        <a:off x="296307" y="4008113"/>
        <a:ext cx="8446432" cy="897107"/>
      </dsp:txXfrm>
    </dsp:sp>
    <dsp:sp modelId="{D0133809-9408-437A-984E-465E5BF35236}">
      <dsp:nvSpPr>
        <dsp:cNvPr id="0" name=""/>
        <dsp:cNvSpPr/>
      </dsp:nvSpPr>
      <dsp:spPr>
        <a:xfrm>
          <a:off x="1235097" y="4235807"/>
          <a:ext cx="472771" cy="472771"/>
        </a:xfrm>
        <a:prstGeom prst="ellipse">
          <a:avLst/>
        </a:prstGeom>
        <a:solidFill>
          <a:schemeClr val="accent5">
            <a:tint val="50000"/>
            <a:hueOff val="264331"/>
            <a:satOff val="-28994"/>
            <a:lumOff val="-4034"/>
            <a:alpha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E99FA-7637-4143-A136-C41EA52FDB63}">
      <dsp:nvSpPr>
        <dsp:cNvPr id="0" name=""/>
        <dsp:cNvSpPr/>
      </dsp:nvSpPr>
      <dsp:spPr>
        <a:xfrm>
          <a:off x="945547" y="258325"/>
          <a:ext cx="3971935" cy="3971935"/>
        </a:xfrm>
        <a:prstGeom prst="blockArc">
          <a:avLst>
            <a:gd name="adj1" fmla="val 11878227"/>
            <a:gd name="adj2" fmla="val 18348780"/>
            <a:gd name="adj3" fmla="val 4638"/>
          </a:avLst>
        </a:prstGeom>
        <a:solidFill>
          <a:schemeClr val="accent5">
            <a:hueOff val="367806"/>
            <a:satOff val="0"/>
            <a:lumOff val="-103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5DEFB-7716-4EC0-B62B-4E6B4ABB5327}">
      <dsp:nvSpPr>
        <dsp:cNvPr id="0" name=""/>
        <dsp:cNvSpPr/>
      </dsp:nvSpPr>
      <dsp:spPr>
        <a:xfrm>
          <a:off x="908225" y="359810"/>
          <a:ext cx="3971935" cy="3971935"/>
        </a:xfrm>
        <a:prstGeom prst="blockArc">
          <a:avLst>
            <a:gd name="adj1" fmla="val 7387437"/>
            <a:gd name="adj2" fmla="val 12026042"/>
            <a:gd name="adj3" fmla="val 4638"/>
          </a:avLst>
        </a:prstGeom>
        <a:solidFill>
          <a:schemeClr val="accent5">
            <a:hueOff val="275854"/>
            <a:satOff val="0"/>
            <a:lumOff val="-77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ECAE0-8FC4-4485-B672-5C17AB641C77}">
      <dsp:nvSpPr>
        <dsp:cNvPr id="0" name=""/>
        <dsp:cNvSpPr/>
      </dsp:nvSpPr>
      <dsp:spPr>
        <a:xfrm>
          <a:off x="1797891" y="3195807"/>
          <a:ext cx="4686918" cy="1468927"/>
        </a:xfrm>
        <a:prstGeom prst="blockArc">
          <a:avLst>
            <a:gd name="adj1" fmla="val 21573896"/>
            <a:gd name="adj2" fmla="val 10773896"/>
            <a:gd name="adj3" fmla="val 3931"/>
          </a:avLst>
        </a:prstGeom>
        <a:solidFill>
          <a:schemeClr val="accent5">
            <a:hueOff val="183903"/>
            <a:satOff val="0"/>
            <a:lumOff val="-5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EEC9F-4A68-48D6-8150-4BB2503A9961}">
      <dsp:nvSpPr>
        <dsp:cNvPr id="0" name=""/>
        <dsp:cNvSpPr/>
      </dsp:nvSpPr>
      <dsp:spPr>
        <a:xfrm>
          <a:off x="3313796" y="356473"/>
          <a:ext cx="3971935" cy="3971935"/>
        </a:xfrm>
        <a:prstGeom prst="blockArc">
          <a:avLst>
            <a:gd name="adj1" fmla="val 20054987"/>
            <a:gd name="adj2" fmla="val 3242908"/>
            <a:gd name="adj3" fmla="val 4638"/>
          </a:avLst>
        </a:prstGeom>
        <a:solidFill>
          <a:schemeClr val="accent5">
            <a:hueOff val="91951"/>
            <a:satOff val="0"/>
            <a:lumOff val="-25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EFCAFD-056C-44B5-999C-F2F4D0529029}">
      <dsp:nvSpPr>
        <dsp:cNvPr id="0" name=""/>
        <dsp:cNvSpPr/>
      </dsp:nvSpPr>
      <dsp:spPr>
        <a:xfrm>
          <a:off x="3257278" y="227543"/>
          <a:ext cx="3971935" cy="3971935"/>
        </a:xfrm>
        <a:prstGeom prst="blockArc">
          <a:avLst>
            <a:gd name="adj1" fmla="val 13959673"/>
            <a:gd name="adj2" fmla="val 20304509"/>
            <a:gd name="adj3" fmla="val 463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6110A-27CA-4B4D-98AF-91DD2BB00C58}">
      <dsp:nvSpPr>
        <dsp:cNvPr id="0" name=""/>
        <dsp:cNvSpPr/>
      </dsp:nvSpPr>
      <dsp:spPr>
        <a:xfrm>
          <a:off x="2693315" y="1359353"/>
          <a:ext cx="2741291" cy="258002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Приказ Минфина России от 28.12.2010 N 191н </a:t>
          </a:r>
          <a:br>
            <a:rPr lang="ru-RU" sz="1200" kern="1200" dirty="0" smtClean="0"/>
          </a:br>
          <a:r>
            <a:rPr lang="ru-RU" sz="1200" kern="1200" dirty="0" smtClean="0"/>
            <a:t>"Об утверждении Инструкции о порядке составления и представления годовой, квартальной и месячной отчетности об исполнении бюджетов бюджетной системы Российской Федерации"</a:t>
          </a:r>
          <a:endParaRPr lang="ru-RU" sz="1200" kern="1200" dirty="0"/>
        </a:p>
      </dsp:txBody>
      <dsp:txXfrm>
        <a:off x="3094768" y="1737188"/>
        <a:ext cx="1938385" cy="1824351"/>
      </dsp:txXfrm>
    </dsp:sp>
    <dsp:sp modelId="{338C1DAF-14BF-4C05-B4D2-39D3E5654755}">
      <dsp:nvSpPr>
        <dsp:cNvPr id="0" name=""/>
        <dsp:cNvSpPr/>
      </dsp:nvSpPr>
      <dsp:spPr>
        <a:xfrm>
          <a:off x="1745197" y="-161721"/>
          <a:ext cx="4642881" cy="16657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Отчет об исполнении бюджета главного распорядителя, распорядителя, получателя бюджетных средств, главного администратора, администратора источников финансирования дефицита бюджета, главного администратора, администратора доходов бюджета (ф. 0503127)</a:t>
          </a:r>
          <a:endParaRPr lang="ru-RU" sz="1200" kern="1200" dirty="0"/>
        </a:p>
      </dsp:txBody>
      <dsp:txXfrm>
        <a:off x="2425131" y="82224"/>
        <a:ext cx="3283013" cy="1177871"/>
      </dsp:txXfrm>
    </dsp:sp>
    <dsp:sp modelId="{E382D6F0-A96D-4A8C-9463-1735E4BBDEB4}">
      <dsp:nvSpPr>
        <dsp:cNvPr id="0" name=""/>
        <dsp:cNvSpPr/>
      </dsp:nvSpPr>
      <dsp:spPr>
        <a:xfrm>
          <a:off x="5957168" y="479019"/>
          <a:ext cx="2179735" cy="2041259"/>
        </a:xfrm>
        <a:prstGeom prst="ellipse">
          <a:avLst/>
        </a:prstGeom>
        <a:solidFill>
          <a:schemeClr val="accent5">
            <a:hueOff val="91951"/>
            <a:satOff val="0"/>
            <a:lumOff val="-25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Отчет о бюджетных обязательствах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(ф. 0503128)</a:t>
          </a:r>
          <a:endParaRPr lang="ru-RU" sz="1200" kern="1200" dirty="0"/>
        </a:p>
      </dsp:txBody>
      <dsp:txXfrm>
        <a:off x="6276383" y="777954"/>
        <a:ext cx="1541305" cy="1443389"/>
      </dsp:txXfrm>
    </dsp:sp>
    <dsp:sp modelId="{9559B02E-05A5-430B-A567-33D5A038CBED}">
      <dsp:nvSpPr>
        <dsp:cNvPr id="0" name=""/>
        <dsp:cNvSpPr/>
      </dsp:nvSpPr>
      <dsp:spPr>
        <a:xfrm>
          <a:off x="4913551" y="3107061"/>
          <a:ext cx="3050273" cy="1611530"/>
        </a:xfrm>
        <a:prstGeom prst="ellipse">
          <a:avLst/>
        </a:prstGeom>
        <a:solidFill>
          <a:schemeClr val="accent5">
            <a:hueOff val="183903"/>
            <a:satOff val="0"/>
            <a:lumOff val="-5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Справка по консолидируемым расчетам (ф. 0503125)</a:t>
          </a:r>
        </a:p>
      </dsp:txBody>
      <dsp:txXfrm>
        <a:off x="5360253" y="3343064"/>
        <a:ext cx="2156869" cy="1139524"/>
      </dsp:txXfrm>
    </dsp:sp>
    <dsp:sp modelId="{A9742B0E-B6B1-485E-BF29-42EF6C96DCE9}">
      <dsp:nvSpPr>
        <dsp:cNvPr id="0" name=""/>
        <dsp:cNvSpPr/>
      </dsp:nvSpPr>
      <dsp:spPr>
        <a:xfrm>
          <a:off x="377055" y="3141950"/>
          <a:ext cx="2933917" cy="1611530"/>
        </a:xfrm>
        <a:prstGeom prst="ellipse">
          <a:avLst/>
        </a:prstGeom>
        <a:solidFill>
          <a:schemeClr val="accent5">
            <a:hueOff val="275854"/>
            <a:satOff val="0"/>
            <a:lumOff val="-77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Отчет о движении денежных средств (ф. 0503123)</a:t>
          </a:r>
          <a:endParaRPr lang="ru-RU" sz="1200" kern="1200" dirty="0"/>
        </a:p>
      </dsp:txBody>
      <dsp:txXfrm>
        <a:off x="806717" y="3377953"/>
        <a:ext cx="2074593" cy="1139524"/>
      </dsp:txXfrm>
    </dsp:sp>
    <dsp:sp modelId="{063A62F7-A7C7-4316-92BE-BDA5CDE15B59}">
      <dsp:nvSpPr>
        <dsp:cNvPr id="0" name=""/>
        <dsp:cNvSpPr/>
      </dsp:nvSpPr>
      <dsp:spPr>
        <a:xfrm>
          <a:off x="0" y="653666"/>
          <a:ext cx="2172481" cy="1984226"/>
        </a:xfrm>
        <a:prstGeom prst="ellipse">
          <a:avLst/>
        </a:prstGeom>
        <a:solidFill>
          <a:schemeClr val="accent5">
            <a:hueOff val="367806"/>
            <a:satOff val="0"/>
            <a:lumOff val="-103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baseline="0" dirty="0" smtClean="0"/>
            <a:t>Пояснительная</a:t>
          </a:r>
          <a:r>
            <a:rPr lang="ru-RU" sz="1200" b="0" kern="1200" dirty="0" smtClean="0"/>
            <a:t> записка (ф. 0503160) и приложения к ней</a:t>
          </a:r>
          <a:endParaRPr lang="ru-RU" sz="1200" kern="1200" dirty="0"/>
        </a:p>
      </dsp:txBody>
      <dsp:txXfrm>
        <a:off x="318152" y="944249"/>
        <a:ext cx="1536177" cy="1403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529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6" rIns="91831" bIns="4591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082" y="0"/>
            <a:ext cx="2950529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6" rIns="91831" bIns="4591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0D67D34-0178-4E7E-9927-72A881D9D534}" type="datetimeFigureOut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3" y="4721743"/>
            <a:ext cx="5446396" cy="447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6" rIns="91831" bIns="459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305"/>
            <a:ext cx="2950529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6" rIns="91831" bIns="4591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082" y="9440305"/>
            <a:ext cx="2950529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1" tIns="45916" rIns="91831" bIns="459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7AC867-4611-4FC6-98F0-69551431A6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231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219" indent="-287007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029" indent="-229606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241" indent="-229606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6453" indent="-229606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5664" indent="-22960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4876" indent="-22960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4088" indent="-22960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3299" indent="-22960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31678B-61B5-474B-8E3E-AE3773B0AB1E}" type="slidenum">
              <a:rPr lang="ru-RU" altLang="ru-RU" sz="1200"/>
              <a:pPr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1871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D3B56-6870-4A16-B774-7DF155087A06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F00C4-D82C-41E2-8044-CDFD748CCB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341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3AC8E-C98F-4196-A9CA-CC3737BE292C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F1535-F34D-422D-B531-6D88573ABE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90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8BF1E-98E5-4385-AA31-9E40FE2F9FA2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2CCFB-708C-4D6A-9D42-96AA139697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4067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2268538" y="115888"/>
            <a:ext cx="5759450" cy="504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72B2B-577B-438E-9443-CB13639AA08A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9E430-1885-4E29-86B1-A443C18050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509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8538" y="115888"/>
            <a:ext cx="5759450" cy="504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F09D5-1D07-4252-A8C8-6EEA7B1EE19F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8D44C-E4F6-4FC7-8DD4-C076B308B9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191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ED24E-791E-4F21-BD5C-BDCB61ED38C1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0099E-79A1-4DD7-A92D-69CA11877E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554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5DFA1-7DE3-42EE-BAA0-06B6E8168F6B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12E31-EE0F-4305-AD32-48F9DC413B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50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B613A-3BC3-49AB-85BE-F36355EF7C99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7BBE4-3A15-4F09-8ABE-AE76CA2175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194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A8FB-D57E-4403-8AD2-0ECCA85CA56D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9B9D5-82FC-44EC-BD63-FB31F0E47E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811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37E65-35C1-4BB4-BA0C-E46002F5C005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2D770-ED6B-4D0F-B695-424981B80E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58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E84AB-0D19-4668-A57F-CE0E961FD09D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54D16-EC21-4C96-9438-4DC201CA11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340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C605B-6DA3-4C02-963B-BDA3C847B4B1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1F347-B66D-43E9-8B7F-7A60648E93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776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9AF21-E259-40EE-B34D-C9FF640577C6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5B59C-ADD3-46FD-8DC1-0DE174C37F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791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0E1BFB-27EC-4CB1-B7DA-32FC5D26C926}" type="datetime1">
              <a:rPr lang="ru-RU"/>
              <a:pPr>
                <a:defRPr/>
              </a:pPr>
              <a:t>23.06.2017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60D6AD3-F39B-418B-BC93-918A21D85FB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67200" y="522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Заместитель руководителя</a:t>
            </a:r>
          </a:p>
          <a:p>
            <a:pPr algn="r" eaLnBrk="1" hangingPunct="1">
              <a:defRPr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Е.В. Шаповалова</a:t>
            </a:r>
            <a:endParaRPr lang="ru-RU" alt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84378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 казначейства</a:t>
            </a:r>
          </a:p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Республике Крым</a:t>
            </a:r>
          </a:p>
          <a:p>
            <a:pPr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0328" y="1644575"/>
            <a:ext cx="78488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формирования и представления бюджетной отчетности казенными учреждениями, а также особенности мониторинга информации, представляемой в подсистему «Учет и отчетность» государственной интегрированной информационной системы управления общественными финансами “Электронный бюджет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    </a:t>
            </a:r>
            <a:endParaRPr lang="ru-RU" sz="2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9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4D16-EC21-4C96-9438-4DC201CA116F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84378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 казначейства</a:t>
            </a:r>
          </a:p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Республике Крым</a:t>
            </a:r>
          </a:p>
          <a:p>
            <a:pPr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619673" y="14852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02324989"/>
              </p:ext>
            </p:extLst>
          </p:nvPr>
        </p:nvGraphicFramePr>
        <p:xfrm>
          <a:off x="179512" y="1451129"/>
          <a:ext cx="8784976" cy="4923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573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4D16-EC21-4C96-9438-4DC201CA116F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188640"/>
            <a:ext cx="5688632" cy="707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altLang="ru-RU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</a:t>
            </a:r>
            <a:r>
              <a:rPr lang="en-US" altLang="ru-RU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  <a:endParaRPr lang="ru-RU" alt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Республике Крым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3569352" cy="31589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7544" y="1988839"/>
            <a:ext cx="2592288" cy="720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Реестр участников бюджетного процесса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01008"/>
            <a:ext cx="2592288" cy="792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Формы, утвержденные приказом МФ РФ № 191н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6480" y="1988839"/>
            <a:ext cx="2448271" cy="11149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Количество субъектов отчетности, представивших формы, в ГИИС ЭБ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56479" y="3501008"/>
            <a:ext cx="2448272" cy="792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Формы, представленные в ГИИС ЭБ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768" y="1196751"/>
            <a:ext cx="4248472" cy="660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Начальные этапы мониторинга информации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068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4D16-EC21-4C96-9438-4DC201CA116F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84378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 казначейства</a:t>
            </a:r>
          </a:p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Республике Крым</a:t>
            </a:r>
          </a:p>
          <a:p>
            <a:pPr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9672" y="1146706"/>
            <a:ext cx="7333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квартальной отчетности, представляемой казенными учреждениями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105405696"/>
              </p:ext>
            </p:extLst>
          </p:nvPr>
        </p:nvGraphicFramePr>
        <p:xfrm>
          <a:off x="467544" y="1628800"/>
          <a:ext cx="813690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18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4D16-EC21-4C96-9438-4DC201CA116F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3" name="Равно 2"/>
          <p:cNvSpPr/>
          <p:nvPr/>
        </p:nvSpPr>
        <p:spPr>
          <a:xfrm>
            <a:off x="3798404" y="3140968"/>
            <a:ext cx="2069740" cy="1116124"/>
          </a:xfrm>
          <a:prstGeom prst="mathEqual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116633"/>
            <a:ext cx="54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</a:t>
            </a:r>
            <a:r>
              <a:rPr lang="en-US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</a:p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Республике Крым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1484785"/>
            <a:ext cx="4806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сверки отчетных форм</a:t>
            </a:r>
            <a:endParaRPr lang="ru-RU" alt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2088400"/>
            <a:ext cx="2304256" cy="518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На конец периода 01.01.2017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53200" y="2088401"/>
            <a:ext cx="2133600" cy="518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На начало периода на 01.04.2017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2852936"/>
            <a:ext cx="2304256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Ф. 0503169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3933056"/>
            <a:ext cx="2304256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Ф. 0503130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5013176"/>
            <a:ext cx="2304256" cy="720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Ф. 0503168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53200" y="2852936"/>
            <a:ext cx="2133600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Ф. 0503169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53200" y="3933056"/>
            <a:ext cx="2133600" cy="745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Ф. 0503130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53200" y="5013176"/>
            <a:ext cx="2133600" cy="720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Ф. 0503168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547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4D16-EC21-4C96-9438-4DC201CA116F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0842" y="1988840"/>
            <a:ext cx="3384376" cy="10801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ГРБС, ФК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988840"/>
            <a:ext cx="3250704" cy="10801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ТОФК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827584" y="3140968"/>
            <a:ext cx="360040" cy="432048"/>
          </a:xfrm>
          <a:prstGeom prst="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2708482" y="3163828"/>
            <a:ext cx="360040" cy="432048"/>
          </a:xfrm>
          <a:prstGeom prst="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7524" y="3641682"/>
            <a:ext cx="3447694" cy="8689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Выверка показателей бюджетной отчетности, камеральная проверка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037341" y="4533490"/>
            <a:ext cx="432048" cy="360040"/>
          </a:xfrm>
          <a:prstGeom prst="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737412" y="3230091"/>
            <a:ext cx="360040" cy="432048"/>
          </a:xfrm>
          <a:prstGeom prst="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436096" y="3725589"/>
            <a:ext cx="3106688" cy="720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Мониторинг информации в </a:t>
            </a:r>
            <a:r>
              <a:rPr lang="ru-RU" sz="1800" dirty="0" err="1" smtClean="0">
                <a:solidFill>
                  <a:schemeClr val="tx1"/>
                </a:solidFill>
              </a:rPr>
              <a:t>УиО</a:t>
            </a:r>
            <a:r>
              <a:rPr lang="ru-RU" sz="1800" dirty="0" smtClean="0">
                <a:solidFill>
                  <a:schemeClr val="tx1"/>
                </a:solidFill>
              </a:rPr>
              <a:t> ГИИС ЭБ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68" y="4700948"/>
            <a:ext cx="1455771" cy="1941028"/>
          </a:xfrm>
          <a:prstGeom prst="rect">
            <a:avLst/>
          </a:prstGeom>
          <a:ln>
            <a:noFill/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535047"/>
            <a:ext cx="1440160" cy="182993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3" y="4713510"/>
            <a:ext cx="1463495" cy="1951326"/>
          </a:xfrm>
          <a:prstGeom prst="rect">
            <a:avLst/>
          </a:prstGeom>
        </p:spPr>
      </p:pic>
      <p:sp>
        <p:nvSpPr>
          <p:cNvPr id="16" name="Стрелка вниз 15"/>
          <p:cNvSpPr/>
          <p:nvPr/>
        </p:nvSpPr>
        <p:spPr>
          <a:xfrm>
            <a:off x="2339752" y="4533490"/>
            <a:ext cx="432048" cy="373402"/>
          </a:xfrm>
          <a:prstGeom prst="downArrow">
            <a:avLst>
              <a:gd name="adj1" fmla="val 50000"/>
              <a:gd name="adj2" fmla="val 5698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123728" y="1268760"/>
            <a:ext cx="518457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полномочия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19672" y="184378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 казначейства</a:t>
            </a:r>
          </a:p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Республике Крым</a:t>
            </a:r>
          </a:p>
          <a:p>
            <a:pPr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62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4D16-EC21-4C96-9438-4DC201CA116F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84378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 казначейства</a:t>
            </a:r>
          </a:p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Республике Крым</a:t>
            </a:r>
          </a:p>
          <a:p>
            <a:pPr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50373"/>
              </p:ext>
            </p:extLst>
          </p:nvPr>
        </p:nvGraphicFramePr>
        <p:xfrm>
          <a:off x="683568" y="1556791"/>
          <a:ext cx="8064896" cy="503081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808181"/>
                <a:gridCol w="2566691"/>
                <a:gridCol w="2690024"/>
              </a:tblGrid>
              <a:tr h="403608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Форма ТОФК </a:t>
                      </a:r>
                    </a:p>
                    <a:p>
                      <a:pPr indent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(Приказ </a:t>
                      </a:r>
                      <a:r>
                        <a:rPr lang="ru-RU" sz="1400" dirty="0" smtClean="0">
                          <a:effectLst/>
                        </a:rPr>
                        <a:t>ФК от 04.12.2015 № </a:t>
                      </a:r>
                      <a:r>
                        <a:rPr lang="ru-RU" sz="1400" dirty="0">
                          <a:effectLst/>
                        </a:rPr>
                        <a:t>339)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Форма УБП (Приказ </a:t>
                      </a:r>
                      <a:r>
                        <a:rPr lang="ru-RU" sz="1400" dirty="0" smtClean="0">
                          <a:effectLst/>
                        </a:rPr>
                        <a:t>МФ РФ от 28.12.2010 № </a:t>
                      </a:r>
                      <a:r>
                        <a:rPr lang="ru-RU" sz="1400" dirty="0">
                          <a:effectLst/>
                        </a:rPr>
                        <a:t>191н)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Сверяемые показатели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</a:tr>
              <a:tr h="697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к. 4 раздела 1 ф.0531340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к. 1 раздела 1 ф.0503127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На соответствие </a:t>
                      </a:r>
                      <a:r>
                        <a:rPr lang="ru-RU" sz="1400" dirty="0">
                          <a:effectLst/>
                        </a:rPr>
                        <a:t>кодов доходов бюджетной классификации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</a:tr>
              <a:tr h="627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к. 5 раздела 1 ф.0531340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к. 5 раздела 1 ф.0503127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На соответствие </a:t>
                      </a:r>
                      <a:r>
                        <a:rPr lang="ru-RU" sz="1400" dirty="0">
                          <a:effectLst/>
                        </a:rPr>
                        <a:t>данных по доходам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</a:tr>
              <a:tr h="10878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к.2 раздела 1 ф.0521413,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к.5 раздела 2 ф.0531342,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к. 3 ч.1 ф.0503129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к. 1 раздела 2 ф.0503127,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к. 3 ч.1 ф.0503128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На соответствие </a:t>
                      </a:r>
                      <a:r>
                        <a:rPr lang="ru-RU" sz="1400" dirty="0">
                          <a:effectLst/>
                        </a:rPr>
                        <a:t>кодов расходов бюджетной классификации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</a:tr>
              <a:tr h="12647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к.6 раздела 1 ф.0521413,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к.9 раздела 2 ф.0531342,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к. 4,5,6,7,8,9,10,12 ч.1 ф.0503129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к. 6 раздела 2 ф.0503127,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к. 4,5,6,7,8,9,11,14 ч.1 ф.0503128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На соответствие </a:t>
                      </a:r>
                      <a:r>
                        <a:rPr lang="ru-RU" sz="1400" dirty="0">
                          <a:effectLst/>
                        </a:rPr>
                        <a:t>данных по расходам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</a:tr>
              <a:tr h="6972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к.3 раздела 1 ф.0521413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к. 5 раздела 2 ф.0503127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На соответствие </a:t>
                      </a:r>
                      <a:r>
                        <a:rPr lang="ru-RU" sz="1400" dirty="0">
                          <a:effectLst/>
                        </a:rPr>
                        <a:t>данных </a:t>
                      </a:r>
                      <a:r>
                        <a:rPr lang="ru-RU" sz="1400" dirty="0" smtClean="0">
                          <a:effectLst/>
                        </a:rPr>
                        <a:t>о лимитах </a:t>
                      </a:r>
                      <a:r>
                        <a:rPr lang="ru-RU" sz="1400" dirty="0">
                          <a:effectLst/>
                        </a:rPr>
                        <a:t>бюджетных обязательств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26" marR="57226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83568" y="955048"/>
            <a:ext cx="73454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Предлагаемая схема сверки показателей форм отчетности в автоматическом режиме 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48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C:\Documents and Settings\2741\Рабочий стол\Слайды Артюхину\Шапка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6580188"/>
            <a:ext cx="9159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4929188" y="2643188"/>
            <a:ext cx="8858250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/>
              <a:t>	</a:t>
            </a:r>
          </a:p>
          <a:p>
            <a:pPr algn="just"/>
            <a:endParaRPr lang="ru-RU" altLang="ru-RU" sz="2400" b="1" u="sng">
              <a:solidFill>
                <a:srgbClr val="FF0000"/>
              </a:solidFill>
            </a:endParaRPr>
          </a:p>
          <a:p>
            <a:pPr algn="just"/>
            <a:endParaRPr lang="ru-RU" altLang="ru-RU" sz="2400" b="1" u="sng">
              <a:solidFill>
                <a:srgbClr val="FF0000"/>
              </a:solidFill>
            </a:endParaRPr>
          </a:p>
          <a:p>
            <a:pPr algn="just"/>
            <a:endParaRPr lang="ru-RU" altLang="ru-RU" sz="2400" b="1"/>
          </a:p>
          <a:p>
            <a:pPr algn="just"/>
            <a:endParaRPr lang="ru-RU" altLang="ru-RU" b="1"/>
          </a:p>
          <a:p>
            <a:pPr algn="just"/>
            <a:r>
              <a:rPr lang="ru-RU" altLang="ru-RU" b="1"/>
              <a:t>	</a:t>
            </a:r>
            <a:endParaRPr lang="ru-RU" altLang="ru-RU"/>
          </a:p>
          <a:p>
            <a:pPr algn="just"/>
            <a:endParaRPr lang="ru-RU" altLang="ru-RU" sz="1400"/>
          </a:p>
        </p:txBody>
      </p:sp>
      <p:sp>
        <p:nvSpPr>
          <p:cNvPr id="17413" name="Text Box 10"/>
          <p:cNvSpPr txBox="1">
            <a:spLocks noChangeArrowheads="1"/>
          </p:cNvSpPr>
          <p:nvPr/>
        </p:nvSpPr>
        <p:spPr bwMode="auto">
          <a:xfrm>
            <a:off x="1979613" y="5445125"/>
            <a:ext cx="273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ru-RU" altLang="ru-RU" sz="1800"/>
          </a:p>
        </p:txBody>
      </p:sp>
      <p:sp>
        <p:nvSpPr>
          <p:cNvPr id="17415" name="Прямоугольник 2"/>
          <p:cNvSpPr>
            <a:spLocks noChangeArrowheads="1"/>
          </p:cNvSpPr>
          <p:nvPr/>
        </p:nvSpPr>
        <p:spPr bwMode="auto">
          <a:xfrm>
            <a:off x="250825" y="1268413"/>
            <a:ext cx="85328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altLang="ru-RU" sz="4000">
              <a:solidFill>
                <a:srgbClr val="FF3300"/>
              </a:solidFill>
              <a:cs typeface="Times New Roman" panose="02020603050405020304" pitchFamily="18" charset="0"/>
            </a:endParaRPr>
          </a:p>
          <a:p>
            <a:pPr algn="ctr"/>
            <a:endParaRPr lang="ru-RU" altLang="ru-RU" sz="4400">
              <a:solidFill>
                <a:srgbClr val="FF3300"/>
              </a:solidFill>
              <a:cs typeface="Times New Roman" panose="02020603050405020304" pitchFamily="18" charset="0"/>
            </a:endParaRPr>
          </a:p>
          <a:p>
            <a:pPr algn="ctr"/>
            <a:endParaRPr lang="ru-RU" altLang="ru-RU" sz="400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95513" y="1557338"/>
            <a:ext cx="5545137" cy="1800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5400" b="1" dirty="0">
                <a:solidFill>
                  <a:schemeClr val="accent5"/>
                </a:solidFill>
                <a:cs typeface="Times New Roman" pitchFamily="18" charset="0"/>
              </a:rPr>
              <a:t>Спасибо за внимание!!!</a:t>
            </a:r>
          </a:p>
        </p:txBody>
      </p:sp>
      <p:pic>
        <p:nvPicPr>
          <p:cNvPr id="17418" name="Picture 25" descr="circle_422_23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357563"/>
            <a:ext cx="3168650" cy="193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619672" y="184378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Федерального казначейства</a:t>
            </a:r>
          </a:p>
          <a:p>
            <a:pPr algn="ctr" eaLnBrk="1" hangingPunct="1"/>
            <a:r>
              <a:rPr lang="ru-RU" altLang="ru-RU" sz="2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Республике Крым</a:t>
            </a:r>
          </a:p>
          <a:p>
            <a:pPr eaLnBrk="1" hangingPunct="1"/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95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35076</TotalTime>
  <Words>565</Words>
  <Application>Microsoft Office PowerPoint</Application>
  <PresentationFormat>Экран (4:3)</PresentationFormat>
  <Paragraphs>98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vvnikolaev</dc:creator>
  <cp:lastModifiedBy>Шаповалова Елена Валерьевна</cp:lastModifiedBy>
  <cp:revision>890</cp:revision>
  <cp:lastPrinted>2016-03-03T06:18:07Z</cp:lastPrinted>
  <dcterms:created xsi:type="dcterms:W3CDTF">2012-02-14T07:53:23Z</dcterms:created>
  <dcterms:modified xsi:type="dcterms:W3CDTF">2017-06-23T07:41:56Z</dcterms:modified>
</cp:coreProperties>
</file>